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72" r:id="rId1"/>
  </p:sldMasterIdLst>
  <p:notesMasterIdLst>
    <p:notesMasterId r:id="rId53"/>
  </p:notesMasterIdLst>
  <p:handoutMasterIdLst>
    <p:handoutMasterId r:id="rId54"/>
  </p:handoutMasterIdLst>
  <p:sldIdLst>
    <p:sldId id="265" r:id="rId2"/>
    <p:sldId id="901" r:id="rId3"/>
    <p:sldId id="900" r:id="rId4"/>
    <p:sldId id="850" r:id="rId5"/>
    <p:sldId id="859" r:id="rId6"/>
    <p:sldId id="807" r:id="rId7"/>
    <p:sldId id="857" r:id="rId8"/>
    <p:sldId id="873" r:id="rId9"/>
    <p:sldId id="867" r:id="rId10"/>
    <p:sldId id="868" r:id="rId11"/>
    <p:sldId id="869" r:id="rId12"/>
    <p:sldId id="870" r:id="rId13"/>
    <p:sldId id="872" r:id="rId14"/>
    <p:sldId id="874" r:id="rId15"/>
    <p:sldId id="860" r:id="rId16"/>
    <p:sldId id="853" r:id="rId17"/>
    <p:sldId id="858" r:id="rId18"/>
    <p:sldId id="907" r:id="rId19"/>
    <p:sldId id="906" r:id="rId20"/>
    <p:sldId id="849" r:id="rId21"/>
    <p:sldId id="877" r:id="rId22"/>
    <p:sldId id="908" r:id="rId23"/>
    <p:sldId id="861" r:id="rId24"/>
    <p:sldId id="902" r:id="rId25"/>
    <p:sldId id="880" r:id="rId26"/>
    <p:sldId id="882" r:id="rId27"/>
    <p:sldId id="881" r:id="rId28"/>
    <p:sldId id="883" r:id="rId29"/>
    <p:sldId id="893" r:id="rId30"/>
    <p:sldId id="905" r:id="rId31"/>
    <p:sldId id="885" r:id="rId32"/>
    <p:sldId id="884" r:id="rId33"/>
    <p:sldId id="886" r:id="rId34"/>
    <p:sldId id="894" r:id="rId35"/>
    <p:sldId id="863" r:id="rId36"/>
    <p:sldId id="871" r:id="rId37"/>
    <p:sldId id="864" r:id="rId38"/>
    <p:sldId id="896" r:id="rId39"/>
    <p:sldId id="897" r:id="rId40"/>
    <p:sldId id="898" r:id="rId41"/>
    <p:sldId id="899" r:id="rId42"/>
    <p:sldId id="865" r:id="rId43"/>
    <p:sldId id="888" r:id="rId44"/>
    <p:sldId id="887" r:id="rId45"/>
    <p:sldId id="889" r:id="rId46"/>
    <p:sldId id="890" r:id="rId47"/>
    <p:sldId id="903" r:id="rId48"/>
    <p:sldId id="904" r:id="rId49"/>
    <p:sldId id="875" r:id="rId50"/>
    <p:sldId id="891" r:id="rId51"/>
    <p:sldId id="892" r:id="rId52"/>
  </p:sldIdLst>
  <p:sldSz cx="9144000" cy="6858000" type="screen4x3"/>
  <p:notesSz cx="9296400" cy="7010400"/>
  <p:embeddedFontLst>
    <p:embeddedFont>
      <p:font typeface="Cambria" panose="02040503050406030204" pitchFamily="18" charset="0"/>
      <p:regular r:id="rId55"/>
      <p:bold r:id="rId56"/>
      <p:italic r:id="rId57"/>
      <p:boldItalic r:id="rId58"/>
    </p:embeddedFont>
    <p:embeddedFont>
      <p:font typeface="Cambria Math" panose="02040503050406030204" pitchFamily="18" charset="0"/>
      <p:regular r:id="rId59"/>
    </p:embeddedFont>
    <p:embeddedFont>
      <p:font typeface="Calibri" panose="020F0502020204030204" pitchFamily="34" charset="0"/>
      <p:regular r:id="rId60"/>
      <p:bold r:id="rId61"/>
      <p:italic r:id="rId62"/>
      <p:boldItalic r:id="rId63"/>
    </p:embeddedFont>
    <p:embeddedFont>
      <p:font typeface="Verdana" panose="020B0604030504040204" pitchFamily="34" charset="0"/>
      <p:regular r:id="rId64"/>
      <p:bold r:id="rId65"/>
      <p:italic r:id="rId66"/>
      <p:boldItalic r:id="rId6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2" autoAdjust="0"/>
    <p:restoredTop sz="95730" autoAdjust="0"/>
  </p:normalViewPr>
  <p:slideViewPr>
    <p:cSldViewPr>
      <p:cViewPr varScale="1">
        <p:scale>
          <a:sx n="66" d="100"/>
          <a:sy n="66" d="100"/>
        </p:scale>
        <p:origin x="-1380" y="-114"/>
      </p:cViewPr>
      <p:guideLst>
        <p:guide orient="horz" pos="2160"/>
        <p:guide pos="2880"/>
      </p:guideLst>
    </p:cSldViewPr>
  </p:slideViewPr>
  <p:outlineViewPr>
    <p:cViewPr>
      <p:scale>
        <a:sx n="33" d="100"/>
        <a:sy n="33" d="100"/>
      </p:scale>
      <p:origin x="0" y="9120"/>
    </p:cViewPr>
  </p:outlineViewPr>
  <p:notesTextViewPr>
    <p:cViewPr>
      <p:scale>
        <a:sx n="100" d="100"/>
        <a:sy n="100" d="100"/>
      </p:scale>
      <p:origin x="0" y="0"/>
    </p:cViewPr>
  </p:notesTextViewPr>
  <p:sorterViewPr>
    <p:cViewPr>
      <p:scale>
        <a:sx n="61" d="100"/>
        <a:sy n="61" d="100"/>
      </p:scale>
      <p:origin x="0" y="28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9.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1.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2757" tIns="46378" rIns="92757" bIns="46378" rtlCol="0"/>
          <a:lstStyle>
            <a:lvl1pPr algn="l">
              <a:defRPr sz="1200"/>
            </a:lvl1pPr>
          </a:lstStyle>
          <a:p>
            <a:endParaRPr lang="en-US" dirty="0"/>
          </a:p>
        </p:txBody>
      </p:sp>
      <p:sp>
        <p:nvSpPr>
          <p:cNvPr id="3" name="Date Placeholder 2"/>
          <p:cNvSpPr>
            <a:spLocks noGrp="1"/>
          </p:cNvSpPr>
          <p:nvPr>
            <p:ph type="dt" sz="quarter" idx="1"/>
          </p:nvPr>
        </p:nvSpPr>
        <p:spPr>
          <a:xfrm>
            <a:off x="5265809" y="0"/>
            <a:ext cx="4028440" cy="350520"/>
          </a:xfrm>
          <a:prstGeom prst="rect">
            <a:avLst/>
          </a:prstGeom>
        </p:spPr>
        <p:txBody>
          <a:bodyPr vert="horz" lIns="92757" tIns="46378" rIns="92757" bIns="46378" rtlCol="0"/>
          <a:lstStyle>
            <a:lvl1pPr algn="r">
              <a:defRPr sz="1200"/>
            </a:lvl1pPr>
          </a:lstStyle>
          <a:p>
            <a:fld id="{FF4C16E5-DCEE-4AEF-BB7A-EFEFE28E37FC}" type="datetimeFigureOut">
              <a:rPr lang="en-US" smtClean="0"/>
              <a:t>8/1/2017</a:t>
            </a:fld>
            <a:endParaRPr lang="en-US" dirty="0"/>
          </a:p>
        </p:txBody>
      </p:sp>
      <p:sp>
        <p:nvSpPr>
          <p:cNvPr id="4" name="Footer Placeholder 3"/>
          <p:cNvSpPr>
            <a:spLocks noGrp="1"/>
          </p:cNvSpPr>
          <p:nvPr>
            <p:ph type="ftr" sz="quarter" idx="2"/>
          </p:nvPr>
        </p:nvSpPr>
        <p:spPr>
          <a:xfrm>
            <a:off x="0" y="6658664"/>
            <a:ext cx="4028440" cy="350520"/>
          </a:xfrm>
          <a:prstGeom prst="rect">
            <a:avLst/>
          </a:prstGeom>
        </p:spPr>
        <p:txBody>
          <a:bodyPr vert="horz" lIns="92757" tIns="46378" rIns="92757" bIns="46378"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2757" tIns="46378" rIns="92757" bIns="46378" rtlCol="0" anchor="b"/>
          <a:lstStyle>
            <a:lvl1pPr algn="r">
              <a:defRPr sz="1200"/>
            </a:lvl1pPr>
          </a:lstStyle>
          <a:p>
            <a:fld id="{781097DA-E73C-4DBC-A4BE-5884675863D6}" type="slidenum">
              <a:rPr lang="en-US" smtClean="0"/>
              <a:t>‹#›</a:t>
            </a:fld>
            <a:endParaRPr lang="en-US" dirty="0"/>
          </a:p>
        </p:txBody>
      </p:sp>
    </p:spTree>
    <p:extLst>
      <p:ext uri="{BB962C8B-B14F-4D97-AF65-F5344CB8AC3E}">
        <p14:creationId xmlns:p14="http://schemas.microsoft.com/office/powerpoint/2010/main" val="3603681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2757" tIns="46378" rIns="92757" bIns="46378" rtlCol="0"/>
          <a:lstStyle>
            <a:lvl1pPr algn="l">
              <a:defRPr sz="1200"/>
            </a:lvl1pPr>
          </a:lstStyle>
          <a:p>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2757" tIns="46378" rIns="92757" bIns="46378" rtlCol="0"/>
          <a:lstStyle>
            <a:lvl1pPr algn="r">
              <a:defRPr sz="1200"/>
            </a:lvl1pPr>
          </a:lstStyle>
          <a:p>
            <a:fld id="{F8500831-C61D-4479-BFB8-C69DA23B95AC}" type="datetimeFigureOut">
              <a:rPr lang="en-US" smtClean="0"/>
              <a:pPr/>
              <a:t>8/1/2017</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2757" tIns="46378" rIns="92757" bIns="46378" rtlCol="0" anchor="ctr"/>
          <a:lstStyle/>
          <a:p>
            <a:endParaRPr lang="en-US" dirty="0"/>
          </a:p>
        </p:txBody>
      </p:sp>
      <p:sp>
        <p:nvSpPr>
          <p:cNvPr id="5" name="Notes Placeholder 4"/>
          <p:cNvSpPr>
            <a:spLocks noGrp="1"/>
          </p:cNvSpPr>
          <p:nvPr>
            <p:ph type="body" sz="quarter" idx="3"/>
          </p:nvPr>
        </p:nvSpPr>
        <p:spPr>
          <a:xfrm>
            <a:off x="929641" y="3329940"/>
            <a:ext cx="7437120" cy="3154680"/>
          </a:xfrm>
          <a:prstGeom prst="rect">
            <a:avLst/>
          </a:prstGeom>
        </p:spPr>
        <p:txBody>
          <a:bodyPr vert="horz" lIns="92757" tIns="46378" rIns="92757" bIns="463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2757" tIns="46378" rIns="92757" bIns="463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2757" tIns="46378" rIns="92757" bIns="46378" rtlCol="0" anchor="b"/>
          <a:lstStyle>
            <a:lvl1pPr algn="r">
              <a:defRPr sz="1200"/>
            </a:lvl1pPr>
          </a:lstStyle>
          <a:p>
            <a:fld id="{73DF0311-E4C3-4A97-AD5A-1269F851054A}" type="slidenum">
              <a:rPr lang="en-US" smtClean="0"/>
              <a:pPr/>
              <a:t>‹#›</a:t>
            </a:fld>
            <a:endParaRPr lang="en-US" dirty="0"/>
          </a:p>
        </p:txBody>
      </p:sp>
    </p:spTree>
    <p:extLst>
      <p:ext uri="{BB962C8B-B14F-4D97-AF65-F5344CB8AC3E}">
        <p14:creationId xmlns:p14="http://schemas.microsoft.com/office/powerpoint/2010/main" val="772904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53648" indent="-289865" eaLnBrk="0" hangingPunct="0">
              <a:defRPr sz="2000">
                <a:solidFill>
                  <a:schemeClr val="tx1"/>
                </a:solidFill>
                <a:latin typeface="Arial" charset="0"/>
              </a:defRPr>
            </a:lvl2pPr>
            <a:lvl3pPr marL="1159459" indent="-231892" eaLnBrk="0" hangingPunct="0">
              <a:defRPr sz="2000">
                <a:solidFill>
                  <a:schemeClr val="tx1"/>
                </a:solidFill>
                <a:latin typeface="Arial" charset="0"/>
              </a:defRPr>
            </a:lvl3pPr>
            <a:lvl4pPr marL="1623243" indent="-231892" eaLnBrk="0" hangingPunct="0">
              <a:defRPr sz="2000">
                <a:solidFill>
                  <a:schemeClr val="tx1"/>
                </a:solidFill>
                <a:latin typeface="Arial" charset="0"/>
              </a:defRPr>
            </a:lvl4pPr>
            <a:lvl5pPr marL="2087027" indent="-231892" eaLnBrk="0" hangingPunct="0">
              <a:defRPr sz="2000">
                <a:solidFill>
                  <a:schemeClr val="tx1"/>
                </a:solidFill>
                <a:latin typeface="Arial" charset="0"/>
              </a:defRPr>
            </a:lvl5pPr>
            <a:lvl6pPr marL="2550810" indent="-231892" eaLnBrk="0" fontAlgn="base" hangingPunct="0">
              <a:spcBef>
                <a:spcPct val="0"/>
              </a:spcBef>
              <a:spcAft>
                <a:spcPct val="0"/>
              </a:spcAft>
              <a:defRPr sz="2000">
                <a:solidFill>
                  <a:schemeClr val="tx1"/>
                </a:solidFill>
                <a:latin typeface="Arial" charset="0"/>
              </a:defRPr>
            </a:lvl6pPr>
            <a:lvl7pPr marL="3014594" indent="-231892" eaLnBrk="0" fontAlgn="base" hangingPunct="0">
              <a:spcBef>
                <a:spcPct val="0"/>
              </a:spcBef>
              <a:spcAft>
                <a:spcPct val="0"/>
              </a:spcAft>
              <a:defRPr sz="2000">
                <a:solidFill>
                  <a:schemeClr val="tx1"/>
                </a:solidFill>
                <a:latin typeface="Arial" charset="0"/>
              </a:defRPr>
            </a:lvl7pPr>
            <a:lvl8pPr marL="3478378" indent="-231892" eaLnBrk="0" fontAlgn="base" hangingPunct="0">
              <a:spcBef>
                <a:spcPct val="0"/>
              </a:spcBef>
              <a:spcAft>
                <a:spcPct val="0"/>
              </a:spcAft>
              <a:defRPr sz="2000">
                <a:solidFill>
                  <a:schemeClr val="tx1"/>
                </a:solidFill>
                <a:latin typeface="Arial" charset="0"/>
              </a:defRPr>
            </a:lvl8pPr>
            <a:lvl9pPr marL="3942161" indent="-231892" eaLnBrk="0" fontAlgn="base" hangingPunct="0">
              <a:spcBef>
                <a:spcPct val="0"/>
              </a:spcBef>
              <a:spcAft>
                <a:spcPct val="0"/>
              </a:spcAft>
              <a:defRPr sz="2000">
                <a:solidFill>
                  <a:schemeClr val="tx1"/>
                </a:solidFill>
                <a:latin typeface="Arial" charset="0"/>
              </a:defRPr>
            </a:lvl9pPr>
          </a:lstStyle>
          <a:p>
            <a:fld id="{CD5C7E54-06B2-4EB8-A896-C0B684E74CA5}" type="slidenum">
              <a:rPr lang="en-US" sz="1200">
                <a:latin typeface="Verdana" pitchFamily="34" charset="0"/>
              </a:rPr>
              <a:pPr/>
              <a:t>1</a:t>
            </a:fld>
            <a:endParaRPr lang="en-US" sz="1200" dirty="0">
              <a:latin typeface="Verdana"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F0311-E4C3-4A97-AD5A-1269F851054A}" type="slidenum">
              <a:rPr lang="en-US" smtClean="0"/>
              <a:pPr/>
              <a:t>17</a:t>
            </a:fld>
            <a:endParaRPr lang="en-US" dirty="0"/>
          </a:p>
        </p:txBody>
      </p:sp>
    </p:spTree>
    <p:extLst>
      <p:ext uri="{BB962C8B-B14F-4D97-AF65-F5344CB8AC3E}">
        <p14:creationId xmlns:p14="http://schemas.microsoft.com/office/powerpoint/2010/main" val="844789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Summary</a:t>
            </a:r>
            <a:r>
              <a:rPr lang="en-US" b="1" baseline="0" dirty="0" smtClean="0"/>
              <a:t>  </a:t>
            </a:r>
            <a:r>
              <a:rPr lang="en-US" dirty="0" smtClean="0"/>
              <a:t>The Fisher information matrix is a generalization of Fisher information to distributions with multiple parameters. Roughly speaking, it determines the amount that observing a sample from the distribution constrains the parameters in any given direction. </a:t>
            </a:r>
          </a:p>
        </p:txBody>
      </p:sp>
      <p:sp>
        <p:nvSpPr>
          <p:cNvPr id="4" name="Slide Number Placeholder 3"/>
          <p:cNvSpPr>
            <a:spLocks noGrp="1"/>
          </p:cNvSpPr>
          <p:nvPr>
            <p:ph type="sldNum" sz="quarter" idx="10"/>
          </p:nvPr>
        </p:nvSpPr>
        <p:spPr/>
        <p:txBody>
          <a:bodyPr/>
          <a:lstStyle/>
          <a:p>
            <a:fld id="{73DF0311-E4C3-4A97-AD5A-1269F851054A}" type="slidenum">
              <a:rPr lang="en-US" smtClean="0"/>
              <a:pPr/>
              <a:t>46</a:t>
            </a:fld>
            <a:endParaRPr lang="en-US" dirty="0"/>
          </a:p>
        </p:txBody>
      </p:sp>
    </p:spTree>
    <p:extLst>
      <p:ext uri="{BB962C8B-B14F-4D97-AF65-F5344CB8AC3E}">
        <p14:creationId xmlns:p14="http://schemas.microsoft.com/office/powerpoint/2010/main" val="3052495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Analytical versus brute force calculation approaches to the derivative</a:t>
            </a:r>
            <a:endParaRPr lang="en-US" dirty="0"/>
          </a:p>
        </p:txBody>
      </p:sp>
      <p:sp>
        <p:nvSpPr>
          <p:cNvPr id="4" name="Slide Number Placeholder 3"/>
          <p:cNvSpPr>
            <a:spLocks noGrp="1"/>
          </p:cNvSpPr>
          <p:nvPr>
            <p:ph type="sldNum" sz="quarter" idx="10"/>
          </p:nvPr>
        </p:nvSpPr>
        <p:spPr/>
        <p:txBody>
          <a:bodyPr/>
          <a:lstStyle/>
          <a:p>
            <a:fld id="{73DF0311-E4C3-4A97-AD5A-1269F851054A}" type="slidenum">
              <a:rPr lang="en-US" smtClean="0"/>
              <a:pPr/>
              <a:t>47</a:t>
            </a:fld>
            <a:endParaRPr lang="en-US" dirty="0"/>
          </a:p>
        </p:txBody>
      </p:sp>
    </p:spTree>
    <p:extLst>
      <p:ext uri="{BB962C8B-B14F-4D97-AF65-F5344CB8AC3E}">
        <p14:creationId xmlns:p14="http://schemas.microsoft.com/office/powerpoint/2010/main" val="1248859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7875" y="381000"/>
            <a:ext cx="7772400" cy="1470025"/>
          </a:xfrm>
        </p:spPr>
        <p:txBody>
          <a:bodyPr/>
          <a:lstStyle>
            <a:lvl1pPr>
              <a:defRPr>
                <a:solidFill>
                  <a:srgbClr val="0070C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2286000"/>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Aug 1, 2017</a:t>
            </a:r>
            <a:endParaRPr lang="en-US" dirty="0"/>
          </a:p>
        </p:txBody>
      </p:sp>
      <p:pic>
        <p:nvPicPr>
          <p:cNvPr id="7" name="Picture 3" descr="Biocomplexity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50275" y="6264275"/>
            <a:ext cx="5937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redblackblockiu"/>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219825"/>
            <a:ext cx="48418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E208A558-0F77-4BB1-B5B4-EFA4F3369E3B}" type="slidenum">
              <a:rPr lang="en-US" smtClean="0"/>
              <a:t>‹#›</a:t>
            </a:fld>
            <a:endParaRPr lang="en-US" dirty="0"/>
          </a:p>
        </p:txBody>
      </p:sp>
      <p:sp>
        <p:nvSpPr>
          <p:cNvPr id="9" name="Footer Placeholder 8"/>
          <p:cNvSpPr>
            <a:spLocks noGrp="1"/>
          </p:cNvSpPr>
          <p:nvPr>
            <p:ph type="ftr" sz="quarter" idx="13"/>
          </p:nvPr>
        </p:nvSpPr>
        <p:spPr/>
        <p:txBody>
          <a:bodyPr/>
          <a:lstStyle/>
          <a:p>
            <a:r>
              <a:rPr lang="en-US" dirty="0" smtClean="0"/>
              <a:t>jps</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Aug 1, 2017</a:t>
            </a:r>
            <a:endParaRPr lang="en-US" dirty="0"/>
          </a:p>
        </p:txBody>
      </p:sp>
      <p:sp>
        <p:nvSpPr>
          <p:cNvPr id="8" name="Footer Placeholder 7"/>
          <p:cNvSpPr>
            <a:spLocks noGrp="1"/>
          </p:cNvSpPr>
          <p:nvPr>
            <p:ph type="ftr" sz="quarter" idx="11"/>
          </p:nvPr>
        </p:nvSpPr>
        <p:spPr/>
        <p:txBody>
          <a:bodyPr/>
          <a:lstStyle/>
          <a:p>
            <a:r>
              <a:rPr lang="en-US" dirty="0" smtClean="0"/>
              <a:t>jps</a:t>
            </a:r>
            <a:endParaRPr lang="en-US" dirty="0"/>
          </a:p>
        </p:txBody>
      </p:sp>
      <p:sp>
        <p:nvSpPr>
          <p:cNvPr id="9" name="Slide Number Placeholder 8"/>
          <p:cNvSpPr>
            <a:spLocks noGrp="1"/>
          </p:cNvSpPr>
          <p:nvPr>
            <p:ph type="sldNum" sz="quarter" idx="12"/>
          </p:nvPr>
        </p:nvSpPr>
        <p:spPr/>
        <p:txBody>
          <a:bodyPr/>
          <a:lstStyle/>
          <a:p>
            <a:fld id="{E208A558-0F77-4BB1-B5B4-EFA4F3369E3B}"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p:txBody>
          <a:bodyPr/>
          <a:lstStyle/>
          <a:p>
            <a:r>
              <a:rPr lang="en-US" smtClean="0"/>
              <a:t>Aug 1, 2017</a:t>
            </a:r>
            <a:endParaRPr lang="en-US" dirty="0"/>
          </a:p>
        </p:txBody>
      </p:sp>
      <p:sp>
        <p:nvSpPr>
          <p:cNvPr id="7" name="Footer Placeholder 6"/>
          <p:cNvSpPr>
            <a:spLocks noGrp="1"/>
          </p:cNvSpPr>
          <p:nvPr>
            <p:ph type="ftr" sz="quarter" idx="11"/>
          </p:nvPr>
        </p:nvSpPr>
        <p:spPr/>
        <p:txBody>
          <a:bodyPr/>
          <a:lstStyle/>
          <a:p>
            <a:r>
              <a:rPr lang="en-US" dirty="0" smtClean="0"/>
              <a:t>jps</a:t>
            </a:r>
            <a:endParaRPr lang="en-US" dirty="0"/>
          </a:p>
        </p:txBody>
      </p:sp>
      <p:sp>
        <p:nvSpPr>
          <p:cNvPr id="8" name="Slide Number Placeholder 7"/>
          <p:cNvSpPr>
            <a:spLocks noGrp="1"/>
          </p:cNvSpPr>
          <p:nvPr>
            <p:ph type="sldNum" sz="quarter" idx="12"/>
          </p:nvPr>
        </p:nvSpPr>
        <p:spPr/>
        <p:txBody>
          <a:bodyPr/>
          <a:lstStyle/>
          <a:p>
            <a:fld id="{E208A558-0F77-4BB1-B5B4-EFA4F3369E3B}" type="slidenum">
              <a:rPr lang="en-US" smtClean="0"/>
              <a:t>‹#›</a:t>
            </a:fld>
            <a:endParaRPr lang="en-US" dirty="0"/>
          </a:p>
        </p:txBody>
      </p:sp>
    </p:spTree>
    <p:extLst>
      <p:ext uri="{BB962C8B-B14F-4D97-AF65-F5344CB8AC3E}">
        <p14:creationId xmlns:p14="http://schemas.microsoft.com/office/powerpoint/2010/main" val="1223864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334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Aug 1, 2017</a:t>
            </a:r>
            <a:endParaRPr lang="en-US" dirty="0"/>
          </a:p>
        </p:txBody>
      </p:sp>
      <p:pic>
        <p:nvPicPr>
          <p:cNvPr id="7" name="Picture 3" descr="Biocomplexity Logo"/>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550275" y="6264275"/>
            <a:ext cx="5937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redblackblockiu"/>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6219825"/>
            <a:ext cx="48418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p:cNvSpPr>
            <a:spLocks noGrp="1"/>
          </p:cNvSpPr>
          <p:nvPr>
            <p:ph type="sldNum" sz="quarter" idx="4"/>
          </p:nvPr>
        </p:nvSpPr>
        <p:spPr>
          <a:xfrm>
            <a:off x="64008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08A558-0F77-4BB1-B5B4-EFA4F3369E3B}" type="slidenum">
              <a:rPr lang="en-US" smtClean="0"/>
              <a:t>‹#›</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jps</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rgbClr val="0070C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copasi.org/Support/User_Manual/Methods/Optimization_Methods/Levenberg_-_Marquardt/" TargetMode="External"/><Relationship Id="rId13" Type="http://schemas.openxmlformats.org/officeDocument/2006/relationships/hyperlink" Target="http://copasi.org/Support/User_Manual/Methods/Optimization_Methods/Simulated_Annealing/" TargetMode="External"/><Relationship Id="rId3" Type="http://schemas.openxmlformats.org/officeDocument/2006/relationships/hyperlink" Target="http://copasi.org/Support/User_Manual/Methods/Optimization_Methods/Evolutionary_Programming/" TargetMode="External"/><Relationship Id="rId7" Type="http://schemas.openxmlformats.org/officeDocument/2006/relationships/hyperlink" Target="http://copasi.org/Support/User_Manual/Methods/Optimization_Methods/Hooke___Jeeves/" TargetMode="External"/><Relationship Id="rId12" Type="http://schemas.openxmlformats.org/officeDocument/2006/relationships/hyperlink" Target="http://copasi.org/Support/User_Manual/Methods/Optimization_Methods/Random_Search/" TargetMode="External"/><Relationship Id="rId2" Type="http://schemas.openxmlformats.org/officeDocument/2006/relationships/hyperlink" Target="http://copasi.org/Support/User_Manual/Methods/Optimization_Methods/" TargetMode="External"/><Relationship Id="rId16" Type="http://schemas.openxmlformats.org/officeDocument/2006/relationships/hyperlink" Target="http://copasi.org/Events/Past_Events/COPASI_User_Workshop_VBI_2014/Materials/OptimizationParameterEstimation.pdf" TargetMode="External"/><Relationship Id="rId1" Type="http://schemas.openxmlformats.org/officeDocument/2006/relationships/slideLayout" Target="../slideLayouts/slideLayout3.xml"/><Relationship Id="rId6" Type="http://schemas.openxmlformats.org/officeDocument/2006/relationships/hyperlink" Target="http://copasi.org/Support/User_Manual/Methods/Optimization_Methods/Genetic_Algorithm_SR/" TargetMode="External"/><Relationship Id="rId11" Type="http://schemas.openxmlformats.org/officeDocument/2006/relationships/hyperlink" Target="http://copasi.org/Support/User_Manual/Methods/Optimization_Methods/Praxis/" TargetMode="External"/><Relationship Id="rId5" Type="http://schemas.openxmlformats.org/officeDocument/2006/relationships/hyperlink" Target="http://copasi.org/Support/User_Manual/Methods/Optimization_Methods/Genetic_Algorithm/" TargetMode="External"/><Relationship Id="rId15" Type="http://schemas.openxmlformats.org/officeDocument/2006/relationships/hyperlink" Target="http://copasi.org/Support/User_Manual/Methods/Optimization_Methods/Truncated_Newton/" TargetMode="External"/><Relationship Id="rId10" Type="http://schemas.openxmlformats.org/officeDocument/2006/relationships/hyperlink" Target="http://copasi.org/Support/User_Manual/Methods/Optimization_Methods/Particle_Swarm/" TargetMode="External"/><Relationship Id="rId4" Type="http://schemas.openxmlformats.org/officeDocument/2006/relationships/hyperlink" Target="http://copasi.org/Support/User_Manual/Methods/Optimization_Methods/Evolutionary_Strategy_SRES/" TargetMode="External"/><Relationship Id="rId9" Type="http://schemas.openxmlformats.org/officeDocument/2006/relationships/hyperlink" Target="http://copasi.org/Support/User_Manual/Methods/Optimization_Methods/Nelder_-_Mead/" TargetMode="External"/><Relationship Id="rId14" Type="http://schemas.openxmlformats.org/officeDocument/2006/relationships/hyperlink" Target="http://copasi.org/Support/User_Manual/Methods/Optimization_Methods/Steepest_Descent/" TargetMode="External"/></Relationships>
</file>

<file path=ppt/slides/_rels/slide41.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30.emf"/></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r>
              <a:rPr lang="en-US" dirty="0" smtClean="0"/>
              <a:t>PBPK Modeling Using SBML</a:t>
            </a:r>
            <a:endParaRPr lang="en-US" dirty="0"/>
          </a:p>
        </p:txBody>
      </p:sp>
      <p:sp>
        <p:nvSpPr>
          <p:cNvPr id="14339" name="Rectangle 3"/>
          <p:cNvSpPr>
            <a:spLocks noGrp="1" noChangeArrowheads="1"/>
          </p:cNvSpPr>
          <p:nvPr>
            <p:ph type="subTitle" idx="1"/>
          </p:nvPr>
        </p:nvSpPr>
        <p:spPr/>
        <p:txBody>
          <a:bodyPr>
            <a:normAutofit fontScale="77500" lnSpcReduction="20000"/>
          </a:bodyPr>
          <a:lstStyle/>
          <a:p>
            <a:r>
              <a:rPr lang="en-US" dirty="0" smtClean="0"/>
              <a:t>James P. Sluka</a:t>
            </a:r>
          </a:p>
          <a:p>
            <a:r>
              <a:rPr lang="en-US" dirty="0" smtClean="0"/>
              <a:t>Biocomplexity Institute</a:t>
            </a:r>
          </a:p>
          <a:p>
            <a:r>
              <a:rPr lang="en-US" dirty="0" smtClean="0"/>
              <a:t>Indiana University </a:t>
            </a:r>
          </a:p>
          <a:p>
            <a:r>
              <a:rPr lang="en-US" dirty="0" smtClean="0"/>
              <a:t>Bloomington, IN 47405</a:t>
            </a:r>
          </a:p>
          <a:p>
            <a:r>
              <a:rPr lang="en-US" dirty="0" smtClean="0"/>
              <a:t>USA</a:t>
            </a:r>
          </a:p>
        </p:txBody>
      </p:sp>
      <p:pic>
        <p:nvPicPr>
          <p:cNvPr id="14340" name="Picture 5" descr="IU seal, red on white, 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057400"/>
            <a:ext cx="1944688"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24384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7"/>
          <p:cNvSpPr txBox="1">
            <a:spLocks noChangeArrowheads="1"/>
          </p:cNvSpPr>
          <p:nvPr/>
        </p:nvSpPr>
        <p:spPr bwMode="auto">
          <a:xfrm>
            <a:off x="827404" y="6397823"/>
            <a:ext cx="75545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sz="1400" dirty="0" smtClean="0">
                <a:solidFill>
                  <a:schemeClr val="accent1">
                    <a:lumMod val="75000"/>
                  </a:schemeClr>
                </a:solidFill>
              </a:rPr>
              <a:t>http</a:t>
            </a:r>
            <a:r>
              <a:rPr lang="en-US" sz="1400" dirty="0">
                <a:solidFill>
                  <a:schemeClr val="accent1">
                    <a:lumMod val="75000"/>
                  </a:schemeClr>
                </a:solidFill>
              </a:rPr>
              <a:t>://</a:t>
            </a:r>
            <a:r>
              <a:rPr lang="en-US" sz="1400" dirty="0" smtClean="0">
                <a:solidFill>
                  <a:schemeClr val="accent1">
                    <a:lumMod val="75000"/>
                  </a:schemeClr>
                </a:solidFill>
              </a:rPr>
              <a:t>www.biocomplexity.indiana.edu 		</a:t>
            </a:r>
            <a:r>
              <a:rPr lang="en-US" sz="1400" dirty="0">
                <a:solidFill>
                  <a:schemeClr val="accent1">
                    <a:lumMod val="75000"/>
                  </a:schemeClr>
                </a:solidFill>
              </a:rPr>
              <a:t> http://</a:t>
            </a:r>
            <a:r>
              <a:rPr lang="en-US" sz="1400" dirty="0" smtClean="0">
                <a:solidFill>
                  <a:schemeClr val="accent1">
                    <a:lumMod val="75000"/>
                  </a:schemeClr>
                </a:solidFill>
              </a:rPr>
              <a:t>www.compucell3d.org</a:t>
            </a:r>
            <a:endParaRPr lang="en-US" sz="1400" dirty="0">
              <a:solidFill>
                <a:schemeClr val="accent1">
                  <a:lumMod val="75000"/>
                </a:schemeClr>
              </a:solidFill>
            </a:endParaRPr>
          </a:p>
        </p:txBody>
      </p:sp>
      <p:sp>
        <p:nvSpPr>
          <p:cNvPr id="14343" name="Text Box 7"/>
          <p:cNvSpPr txBox="1">
            <a:spLocks noChangeArrowheads="1"/>
          </p:cNvSpPr>
          <p:nvPr/>
        </p:nvSpPr>
        <p:spPr bwMode="auto">
          <a:xfrm>
            <a:off x="619760" y="4182070"/>
            <a:ext cx="79581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sz="1800" dirty="0" smtClean="0"/>
              <a:t>CompuCell3D Workshop </a:t>
            </a:r>
          </a:p>
          <a:p>
            <a:pPr algn="ctr" eaLnBrk="1" hangingPunct="1"/>
            <a:r>
              <a:rPr lang="en-US" sz="1800" dirty="0" smtClean="0"/>
              <a:t>Indiana University, Bloomington, IN</a:t>
            </a:r>
            <a:endParaRPr lang="en-US" sz="1800" dirty="0"/>
          </a:p>
          <a:p>
            <a:pPr algn="ctr" eaLnBrk="1" hangingPunct="1"/>
            <a:r>
              <a:rPr lang="en-US" sz="1800" dirty="0" smtClean="0"/>
              <a:t>July 30 – Aug. 4, </a:t>
            </a:r>
            <a:r>
              <a:rPr lang="en-US" sz="1800" dirty="0"/>
              <a:t>2017</a:t>
            </a:r>
          </a:p>
        </p:txBody>
      </p:sp>
    </p:spTree>
    <p:extLst>
      <p:ext uri="{BB962C8B-B14F-4D97-AF65-F5344CB8AC3E}">
        <p14:creationId xmlns:p14="http://schemas.microsoft.com/office/powerpoint/2010/main" val="2461974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PK Model Equations</a:t>
            </a:r>
            <a:endParaRPr lang="en-US" dirty="0"/>
          </a:p>
        </p:txBody>
      </p:sp>
      <p:sp>
        <p:nvSpPr>
          <p:cNvPr id="3" name="Content Placeholder 2"/>
          <p:cNvSpPr>
            <a:spLocks noGrp="1"/>
          </p:cNvSpPr>
          <p:nvPr>
            <p:ph idx="1"/>
          </p:nvPr>
        </p:nvSpPr>
        <p:spPr>
          <a:xfrm>
            <a:off x="457200" y="1143000"/>
            <a:ext cx="8229600" cy="4398925"/>
          </a:xfrm>
        </p:spPr>
        <p:txBody>
          <a:bodyPr/>
          <a:lstStyle/>
          <a:p>
            <a:pPr marL="0" indent="0">
              <a:buNone/>
            </a:pPr>
            <a:r>
              <a:rPr lang="en-US" dirty="0" smtClean="0"/>
              <a:t>There are some catches:</a:t>
            </a:r>
          </a:p>
          <a:p>
            <a:pPr marL="0" indent="0">
              <a:buNone/>
            </a:pPr>
            <a:endParaRPr lang="en-US" dirty="0" smtClean="0"/>
          </a:p>
          <a:p>
            <a:endParaRPr lang="en-US" dirty="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Aug 1, 2017</a:t>
            </a:r>
            <a:endParaRPr lang="en-US" dirty="0"/>
          </a:p>
        </p:txBody>
      </p:sp>
      <p:sp>
        <p:nvSpPr>
          <p:cNvPr id="5" name="Slide Number Placeholder 4"/>
          <p:cNvSpPr>
            <a:spLocks noGrp="1"/>
          </p:cNvSpPr>
          <p:nvPr>
            <p:ph type="sldNum" sz="quarter" idx="12"/>
          </p:nvPr>
        </p:nvSpPr>
        <p:spPr/>
        <p:txBody>
          <a:bodyPr/>
          <a:lstStyle/>
          <a:p>
            <a:fld id="{E208A558-0F77-4BB1-B5B4-EFA4F3369E3B}" type="slidenum">
              <a:rPr lang="en-US" smtClean="0"/>
              <a:t>10</a:t>
            </a:fld>
            <a:endParaRPr lang="en-US" dirty="0"/>
          </a:p>
        </p:txBody>
      </p:sp>
      <p:grpSp>
        <p:nvGrpSpPr>
          <p:cNvPr id="17" name="Group 16"/>
          <p:cNvGrpSpPr/>
          <p:nvPr/>
        </p:nvGrpSpPr>
        <p:grpSpPr>
          <a:xfrm>
            <a:off x="2028174" y="2130181"/>
            <a:ext cx="2772426" cy="1110369"/>
            <a:chOff x="2995287" y="3657600"/>
            <a:chExt cx="2772426" cy="1110369"/>
          </a:xfrm>
        </p:grpSpPr>
        <mc:AlternateContent xmlns:mc="http://schemas.openxmlformats.org/markup-compatibility/2006" xmlns:a14="http://schemas.microsoft.com/office/drawing/2010/main">
          <mc:Choice Requires="a14">
            <p:sp>
              <p:nvSpPr>
                <p:cNvPr id="7" name="Rectangle 6"/>
                <p:cNvSpPr/>
                <p:nvPr/>
              </p:nvSpPr>
              <p:spPr>
                <a:xfrm>
                  <a:off x="2995287" y="3657600"/>
                  <a:ext cx="2772426" cy="11103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200" i="1" smtClean="0">
                                <a:latin typeface="Cambria Math"/>
                              </a:rPr>
                            </m:ctrlPr>
                          </m:fPr>
                          <m:num>
                            <m:sSub>
                              <m:sSubPr>
                                <m:ctrlPr>
                                  <a:rPr lang="en-US" sz="3200" i="1">
                                    <a:latin typeface="Cambria Math"/>
                                  </a:rPr>
                                </m:ctrlPr>
                              </m:sSubPr>
                              <m:e>
                                <m:r>
                                  <a:rPr lang="en-US" sz="3200" i="1">
                                    <a:latin typeface="Cambria Math"/>
                                  </a:rPr>
                                  <m:t>𝑑𝑋</m:t>
                                </m:r>
                              </m:e>
                              <m:sub>
                                <m:r>
                                  <a:rPr lang="en-US" sz="3200" i="1">
                                    <a:latin typeface="Cambria Math"/>
                                  </a:rPr>
                                  <m:t>𝑐</m:t>
                                </m:r>
                              </m:sub>
                            </m:sSub>
                          </m:num>
                          <m:den>
                            <m:r>
                              <a:rPr lang="en-US" sz="3200" i="1">
                                <a:latin typeface="Cambria Math"/>
                              </a:rPr>
                              <m:t>𝑑𝑡</m:t>
                            </m:r>
                          </m:den>
                        </m:f>
                        <m:r>
                          <a:rPr lang="en-US" sz="3200" i="1">
                            <a:latin typeface="Cambria Math"/>
                          </a:rPr>
                          <m:t>=−</m:t>
                        </m:r>
                        <m:f>
                          <m:fPr>
                            <m:ctrlPr>
                              <a:rPr lang="en-US" sz="3200" i="1">
                                <a:latin typeface="Cambria Math"/>
                              </a:rPr>
                            </m:ctrlPr>
                          </m:fPr>
                          <m:num>
                            <m:sSub>
                              <m:sSubPr>
                                <m:ctrlPr>
                                  <a:rPr lang="en-US" sz="3200" i="1" smtClean="0">
                                    <a:latin typeface="Cambria Math"/>
                                  </a:rPr>
                                </m:ctrlPr>
                              </m:sSubPr>
                              <m:e>
                                <m:r>
                                  <a:rPr lang="en-US" sz="3200" b="0" i="1" smtClean="0">
                                    <a:latin typeface="Cambria Math"/>
                                  </a:rPr>
                                  <m:t>𝑄</m:t>
                                </m:r>
                              </m:e>
                              <m:sub>
                                <m:r>
                                  <a:rPr lang="en-US" sz="3200" b="0" i="1" smtClean="0">
                                    <a:latin typeface="Cambria Math"/>
                                  </a:rPr>
                                  <m:t>𝑐</m:t>
                                </m:r>
                              </m:sub>
                            </m:sSub>
                          </m:num>
                          <m:den>
                            <m:sSub>
                              <m:sSubPr>
                                <m:ctrlPr>
                                  <a:rPr lang="en-US" sz="3200" i="1">
                                    <a:latin typeface="Cambria Math"/>
                                  </a:rPr>
                                </m:ctrlPr>
                              </m:sSubPr>
                              <m:e>
                                <m:r>
                                  <a:rPr lang="en-US" sz="3200" i="1">
                                    <a:latin typeface="Cambria Math"/>
                                  </a:rPr>
                                  <m:t>𝑉</m:t>
                                </m:r>
                              </m:e>
                              <m:sub>
                                <m:r>
                                  <a:rPr lang="en-US" sz="3200" i="1">
                                    <a:latin typeface="Cambria Math"/>
                                  </a:rPr>
                                  <m:t>𝑐</m:t>
                                </m:r>
                              </m:sub>
                            </m:sSub>
                          </m:den>
                        </m:f>
                        <m:sSub>
                          <m:sSubPr>
                            <m:ctrlPr>
                              <a:rPr lang="en-US" sz="3200" i="1">
                                <a:latin typeface="Cambria Math"/>
                              </a:rPr>
                            </m:ctrlPr>
                          </m:sSubPr>
                          <m:e>
                            <m:r>
                              <a:rPr lang="en-US" sz="3200" i="1">
                                <a:latin typeface="Cambria Math"/>
                              </a:rPr>
                              <m:t>𝑋</m:t>
                            </m:r>
                          </m:e>
                          <m:sub>
                            <m:r>
                              <a:rPr lang="en-US" sz="3200" i="1">
                                <a:latin typeface="Cambria Math"/>
                              </a:rPr>
                              <m:t>𝑐</m:t>
                            </m:r>
                          </m:sub>
                        </m:sSub>
                      </m:oMath>
                    </m:oMathPara>
                  </a14:m>
                  <a:endParaRPr lang="en-US" sz="3200" dirty="0"/>
                </a:p>
              </p:txBody>
            </p:sp>
          </mc:Choice>
          <mc:Fallback xmlns="">
            <p:sp>
              <p:nvSpPr>
                <p:cNvPr id="7" name="Rectangle 6"/>
                <p:cNvSpPr>
                  <a:spLocks noRot="1" noChangeAspect="1" noMove="1" noResize="1" noEditPoints="1" noAdjustHandles="1" noChangeArrowheads="1" noChangeShapeType="1" noTextEdit="1"/>
                </p:cNvSpPr>
                <p:nvPr/>
              </p:nvSpPr>
              <p:spPr>
                <a:xfrm>
                  <a:off x="2995287" y="3657600"/>
                  <a:ext cx="2772426" cy="1110369"/>
                </a:xfrm>
                <a:prstGeom prst="rect">
                  <a:avLst/>
                </a:prstGeom>
                <a:blipFill rotWithShape="1">
                  <a:blip r:embed="rId2"/>
                  <a:stretch>
                    <a:fillRect/>
                  </a:stretch>
                </a:blipFill>
              </p:spPr>
              <p:txBody>
                <a:bodyPr/>
                <a:lstStyle/>
                <a:p>
                  <a:r>
                    <a:rPr lang="en-US">
                      <a:noFill/>
                    </a:rPr>
                    <a:t> </a:t>
                  </a:r>
                </a:p>
              </p:txBody>
            </p:sp>
          </mc:Fallback>
        </mc:AlternateContent>
        <p:sp>
          <p:nvSpPr>
            <p:cNvPr id="14" name="Oval 13"/>
            <p:cNvSpPr/>
            <p:nvPr/>
          </p:nvSpPr>
          <p:spPr>
            <a:xfrm rot="19916102">
              <a:off x="4500280" y="4137160"/>
              <a:ext cx="1219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4800600" y="2362200"/>
            <a:ext cx="2438400" cy="646331"/>
          </a:xfrm>
          <a:prstGeom prst="rect">
            <a:avLst/>
          </a:prstGeom>
          <a:noFill/>
        </p:spPr>
        <p:txBody>
          <a:bodyPr wrap="square" rtlCol="0">
            <a:spAutoFit/>
          </a:bodyPr>
          <a:lstStyle/>
          <a:p>
            <a:r>
              <a:rPr lang="en-US" dirty="0" smtClean="0"/>
              <a:t>Looks like the concentration of </a:t>
            </a:r>
            <a:r>
              <a:rPr lang="en-US" i="1" dirty="0" err="1" smtClean="0"/>
              <a:t>X</a:t>
            </a:r>
            <a:r>
              <a:rPr lang="en-US" i="1" baseline="-25000" dirty="0" err="1" smtClean="0"/>
              <a:t>c</a:t>
            </a:r>
            <a:r>
              <a:rPr lang="en-US" i="1" baseline="-25000" dirty="0" smtClean="0"/>
              <a:t> </a:t>
            </a:r>
            <a:r>
              <a:rPr lang="en-US" dirty="0" smtClean="0"/>
              <a:t>; [</a:t>
            </a:r>
            <a:r>
              <a:rPr lang="en-US" i="1" dirty="0"/>
              <a:t>X</a:t>
            </a:r>
            <a:r>
              <a:rPr lang="en-US" i="1" baseline="-25000" dirty="0"/>
              <a:t>c</a:t>
            </a:r>
            <a:r>
              <a:rPr lang="en-US" dirty="0" smtClean="0"/>
              <a:t>]</a:t>
            </a:r>
            <a:endParaRPr lang="en-US" dirty="0"/>
          </a:p>
        </p:txBody>
      </p:sp>
      <mc:AlternateContent xmlns:mc="http://schemas.openxmlformats.org/markup-compatibility/2006" xmlns:a14="http://schemas.microsoft.com/office/drawing/2010/main">
        <mc:Choice Requires="a14">
          <p:sp>
            <p:nvSpPr>
              <p:cNvPr id="16" name="Rectangle 15"/>
              <p:cNvSpPr/>
              <p:nvPr/>
            </p:nvSpPr>
            <p:spPr>
              <a:xfrm>
                <a:off x="2036057" y="3418300"/>
                <a:ext cx="2927275" cy="10273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200" i="1" smtClean="0">
                              <a:latin typeface="Cambria Math"/>
                            </a:rPr>
                          </m:ctrlPr>
                        </m:fPr>
                        <m:num>
                          <m:sSub>
                            <m:sSubPr>
                              <m:ctrlPr>
                                <a:rPr lang="en-US" sz="3200" i="1">
                                  <a:latin typeface="Cambria Math"/>
                                </a:rPr>
                              </m:ctrlPr>
                            </m:sSubPr>
                            <m:e>
                              <m:r>
                                <a:rPr lang="en-US" sz="3200" i="1">
                                  <a:latin typeface="Cambria Math"/>
                                </a:rPr>
                                <m:t>𝑑𝑋</m:t>
                              </m:r>
                            </m:e>
                            <m:sub>
                              <m:r>
                                <a:rPr lang="en-US" sz="3200" i="1">
                                  <a:latin typeface="Cambria Math"/>
                                </a:rPr>
                                <m:t>𝑐</m:t>
                              </m:r>
                            </m:sub>
                          </m:sSub>
                        </m:num>
                        <m:den>
                          <m:r>
                            <a:rPr lang="en-US" sz="3200" i="1">
                              <a:latin typeface="Cambria Math"/>
                            </a:rPr>
                            <m:t>𝑑𝑡</m:t>
                          </m:r>
                        </m:den>
                      </m:f>
                      <m:r>
                        <a:rPr lang="en-US" sz="3200" i="1">
                          <a:latin typeface="Cambria Math"/>
                        </a:rPr>
                        <m:t>=−</m:t>
                      </m:r>
                      <m:sSub>
                        <m:sSubPr>
                          <m:ctrlPr>
                            <a:rPr lang="en-US" sz="3200" i="1">
                              <a:latin typeface="Cambria Math"/>
                            </a:rPr>
                          </m:ctrlPr>
                        </m:sSubPr>
                        <m:e>
                          <m:r>
                            <a:rPr lang="en-US" sz="3200" i="1">
                              <a:latin typeface="Cambria Math"/>
                            </a:rPr>
                            <m:t>𝑄</m:t>
                          </m:r>
                        </m:e>
                        <m:sub>
                          <m:r>
                            <a:rPr lang="en-US" sz="3200" i="1">
                              <a:latin typeface="Cambria Math"/>
                            </a:rPr>
                            <m:t>𝑐</m:t>
                          </m:r>
                        </m:sub>
                      </m:sSub>
                      <m:d>
                        <m:dPr>
                          <m:begChr m:val="["/>
                          <m:endChr m:val="]"/>
                          <m:ctrlPr>
                            <a:rPr lang="en-US" sz="3200" i="1" smtClean="0">
                              <a:latin typeface="Cambria Math"/>
                            </a:rPr>
                          </m:ctrlPr>
                        </m:dPr>
                        <m:e>
                          <m:sSub>
                            <m:sSubPr>
                              <m:ctrlPr>
                                <a:rPr lang="en-US" sz="3200" i="1">
                                  <a:latin typeface="Cambria Math"/>
                                </a:rPr>
                              </m:ctrlPr>
                            </m:sSubPr>
                            <m:e>
                              <m:r>
                                <a:rPr lang="en-US" sz="3200" i="1">
                                  <a:latin typeface="Cambria Math"/>
                                </a:rPr>
                                <m:t>𝑋</m:t>
                              </m:r>
                            </m:e>
                            <m:sub>
                              <m:r>
                                <a:rPr lang="en-US" sz="3200" i="1">
                                  <a:latin typeface="Cambria Math"/>
                                </a:rPr>
                                <m:t>𝑐</m:t>
                              </m:r>
                            </m:sub>
                          </m:sSub>
                        </m:e>
                      </m:d>
                    </m:oMath>
                  </m:oMathPara>
                </a14:m>
                <a:endParaRPr lang="en-US" sz="3200" dirty="0"/>
              </a:p>
            </p:txBody>
          </p:sp>
        </mc:Choice>
        <mc:Fallback xmlns="">
          <p:sp>
            <p:nvSpPr>
              <p:cNvPr id="16" name="Rectangle 15"/>
              <p:cNvSpPr>
                <a:spLocks noRot="1" noChangeAspect="1" noMove="1" noResize="1" noEditPoints="1" noAdjustHandles="1" noChangeArrowheads="1" noChangeShapeType="1" noTextEdit="1"/>
              </p:cNvSpPr>
              <p:nvPr/>
            </p:nvSpPr>
            <p:spPr>
              <a:xfrm>
                <a:off x="2036057" y="3418300"/>
                <a:ext cx="2927275" cy="1027333"/>
              </a:xfrm>
              <a:prstGeom prst="rect">
                <a:avLst/>
              </a:prstGeom>
              <a:blipFill rotWithShape="1">
                <a:blip r:embed="rId3"/>
                <a:stretch>
                  <a:fillRect/>
                </a:stretch>
              </a:blipFill>
            </p:spPr>
            <p:txBody>
              <a:bodyPr/>
              <a:lstStyle/>
              <a:p>
                <a:r>
                  <a:rPr lang="en-US">
                    <a:noFill/>
                  </a:rPr>
                  <a:t> </a:t>
                </a:r>
              </a:p>
            </p:txBody>
          </p:sp>
        </mc:Fallback>
      </mc:AlternateContent>
      <p:sp>
        <p:nvSpPr>
          <p:cNvPr id="18" name="TextBox 17"/>
          <p:cNvSpPr txBox="1"/>
          <p:nvPr/>
        </p:nvSpPr>
        <p:spPr>
          <a:xfrm>
            <a:off x="4955611" y="3470301"/>
            <a:ext cx="2438400" cy="923330"/>
          </a:xfrm>
          <a:prstGeom prst="rect">
            <a:avLst/>
          </a:prstGeom>
          <a:noFill/>
        </p:spPr>
        <p:txBody>
          <a:bodyPr wrap="square" rtlCol="0">
            <a:spAutoFit/>
          </a:bodyPr>
          <a:lstStyle/>
          <a:p>
            <a:r>
              <a:rPr lang="en-US" dirty="0" smtClean="0"/>
              <a:t>But the units of  </a:t>
            </a:r>
            <a:r>
              <a:rPr lang="en-US" i="1" dirty="0" smtClean="0"/>
              <a:t>X</a:t>
            </a:r>
            <a:r>
              <a:rPr lang="en-US" i="1" baseline="-25000" dirty="0" smtClean="0"/>
              <a:t>c</a:t>
            </a:r>
            <a:r>
              <a:rPr lang="en-US" dirty="0"/>
              <a:t> </a:t>
            </a:r>
            <a:r>
              <a:rPr lang="en-US" dirty="0" smtClean="0"/>
              <a:t>are not the same on both sides of the equation</a:t>
            </a:r>
            <a:endParaRPr lang="en-US" dirty="0"/>
          </a:p>
        </p:txBody>
      </p:sp>
      <p:sp>
        <p:nvSpPr>
          <p:cNvPr id="22" name="Line Callout 1 21"/>
          <p:cNvSpPr/>
          <p:nvPr/>
        </p:nvSpPr>
        <p:spPr>
          <a:xfrm>
            <a:off x="2743200" y="4800600"/>
            <a:ext cx="3810000" cy="1066800"/>
          </a:xfrm>
          <a:prstGeom prst="borderCallout1">
            <a:avLst>
              <a:gd name="adj1" fmla="val -9329"/>
              <a:gd name="adj2" fmla="val 37988"/>
              <a:gd name="adj3" fmla="val -55973"/>
              <a:gd name="adj4" fmla="val 2966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Looks like a first order rate constant but the units are wrong </a:t>
            </a:r>
            <a:br>
              <a:rPr lang="en-US" dirty="0" smtClean="0">
                <a:solidFill>
                  <a:schemeClr val="tx1"/>
                </a:solidFill>
              </a:rPr>
            </a:br>
            <a:r>
              <a:rPr lang="en-US" dirty="0" smtClean="0">
                <a:solidFill>
                  <a:schemeClr val="tx1"/>
                </a:solidFill>
              </a:rPr>
              <a:t>(vol/time instead of 1/time)</a:t>
            </a:r>
            <a:endParaRPr lang="en-US" dirty="0">
              <a:solidFill>
                <a:schemeClr val="tx1"/>
              </a:solidFill>
            </a:endParaRPr>
          </a:p>
        </p:txBody>
      </p:sp>
      <p:sp>
        <p:nvSpPr>
          <p:cNvPr id="6" name="Footer Placeholder 5"/>
          <p:cNvSpPr>
            <a:spLocks noGrp="1"/>
          </p:cNvSpPr>
          <p:nvPr>
            <p:ph type="ftr" sz="quarter" idx="11"/>
          </p:nvPr>
        </p:nvSpPr>
        <p:spPr/>
        <p:txBody>
          <a:bodyPr/>
          <a:lstStyle/>
          <a:p>
            <a:r>
              <a:rPr lang="en-US" smtClean="0"/>
              <a:t>jps</a:t>
            </a:r>
            <a:endParaRPr lang="en-US" dirty="0"/>
          </a:p>
        </p:txBody>
      </p:sp>
    </p:spTree>
    <p:extLst>
      <p:ext uri="{BB962C8B-B14F-4D97-AF65-F5344CB8AC3E}">
        <p14:creationId xmlns:p14="http://schemas.microsoft.com/office/powerpoint/2010/main" val="2356692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PK Model Equations</a:t>
            </a:r>
            <a:endParaRPr lang="en-US" dirty="0"/>
          </a:p>
        </p:txBody>
      </p:sp>
      <p:sp>
        <p:nvSpPr>
          <p:cNvPr id="3" name="Content Placeholder 2"/>
          <p:cNvSpPr>
            <a:spLocks noGrp="1"/>
          </p:cNvSpPr>
          <p:nvPr>
            <p:ph idx="1"/>
          </p:nvPr>
        </p:nvSpPr>
        <p:spPr>
          <a:xfrm>
            <a:off x="457200" y="1015962"/>
            <a:ext cx="8229600" cy="809419"/>
          </a:xfrm>
        </p:spPr>
        <p:txBody>
          <a:bodyPr/>
          <a:lstStyle/>
          <a:p>
            <a:pPr marL="0" indent="0">
              <a:buNone/>
            </a:pPr>
            <a:r>
              <a:rPr lang="en-US" dirty="0" smtClean="0"/>
              <a:t>Better way to look at the transfer:</a:t>
            </a:r>
          </a:p>
          <a:p>
            <a:pPr marL="0" indent="0">
              <a:buNone/>
            </a:pPr>
            <a:endParaRPr lang="en-US" dirty="0" smtClean="0"/>
          </a:p>
          <a:p>
            <a:endParaRPr lang="en-US" dirty="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Aug 1, 2017</a:t>
            </a:r>
            <a:endParaRPr lang="en-US" dirty="0"/>
          </a:p>
        </p:txBody>
      </p:sp>
      <p:sp>
        <p:nvSpPr>
          <p:cNvPr id="5" name="Slide Number Placeholder 4"/>
          <p:cNvSpPr>
            <a:spLocks noGrp="1"/>
          </p:cNvSpPr>
          <p:nvPr>
            <p:ph type="sldNum" sz="quarter" idx="12"/>
          </p:nvPr>
        </p:nvSpPr>
        <p:spPr/>
        <p:txBody>
          <a:bodyPr/>
          <a:lstStyle/>
          <a:p>
            <a:fld id="{E208A558-0F77-4BB1-B5B4-EFA4F3369E3B}" type="slidenum">
              <a:rPr lang="en-US" smtClean="0"/>
              <a:t>11</a:t>
            </a:fld>
            <a:endParaRPr lang="en-US" dirty="0"/>
          </a:p>
        </p:txBody>
      </p:sp>
      <p:grpSp>
        <p:nvGrpSpPr>
          <p:cNvPr id="17" name="Group 16"/>
          <p:cNvGrpSpPr/>
          <p:nvPr/>
        </p:nvGrpSpPr>
        <p:grpSpPr>
          <a:xfrm>
            <a:off x="3242764" y="1812083"/>
            <a:ext cx="2772426" cy="1219200"/>
            <a:chOff x="2995287" y="3638683"/>
            <a:chExt cx="2772426" cy="1219200"/>
          </a:xfrm>
        </p:grpSpPr>
        <mc:AlternateContent xmlns:mc="http://schemas.openxmlformats.org/markup-compatibility/2006" xmlns:a14="http://schemas.microsoft.com/office/drawing/2010/main">
          <mc:Choice Requires="a14">
            <p:sp>
              <p:nvSpPr>
                <p:cNvPr id="7" name="Rectangle 6"/>
                <p:cNvSpPr/>
                <p:nvPr/>
              </p:nvSpPr>
              <p:spPr>
                <a:xfrm>
                  <a:off x="2995287" y="3657600"/>
                  <a:ext cx="2772426" cy="11103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200" i="1" smtClean="0">
                                <a:latin typeface="Cambria Math"/>
                              </a:rPr>
                            </m:ctrlPr>
                          </m:fPr>
                          <m:num>
                            <m:sSub>
                              <m:sSubPr>
                                <m:ctrlPr>
                                  <a:rPr lang="en-US" sz="3200" i="1">
                                    <a:latin typeface="Cambria Math"/>
                                  </a:rPr>
                                </m:ctrlPr>
                              </m:sSubPr>
                              <m:e>
                                <m:r>
                                  <a:rPr lang="en-US" sz="3200" i="1">
                                    <a:latin typeface="Cambria Math"/>
                                  </a:rPr>
                                  <m:t>𝑑𝑋</m:t>
                                </m:r>
                              </m:e>
                              <m:sub>
                                <m:r>
                                  <a:rPr lang="en-US" sz="3200" i="1">
                                    <a:latin typeface="Cambria Math"/>
                                  </a:rPr>
                                  <m:t>𝑐</m:t>
                                </m:r>
                              </m:sub>
                            </m:sSub>
                          </m:num>
                          <m:den>
                            <m:r>
                              <a:rPr lang="en-US" sz="3200" i="1">
                                <a:latin typeface="Cambria Math"/>
                              </a:rPr>
                              <m:t>𝑑𝑡</m:t>
                            </m:r>
                          </m:den>
                        </m:f>
                        <m:r>
                          <a:rPr lang="en-US" sz="3200" i="1">
                            <a:latin typeface="Cambria Math"/>
                          </a:rPr>
                          <m:t>=−</m:t>
                        </m:r>
                        <m:f>
                          <m:fPr>
                            <m:ctrlPr>
                              <a:rPr lang="en-US" sz="3200" i="1">
                                <a:latin typeface="Cambria Math"/>
                              </a:rPr>
                            </m:ctrlPr>
                          </m:fPr>
                          <m:num>
                            <m:sSub>
                              <m:sSubPr>
                                <m:ctrlPr>
                                  <a:rPr lang="en-US" sz="3200" i="1" smtClean="0">
                                    <a:latin typeface="Cambria Math"/>
                                  </a:rPr>
                                </m:ctrlPr>
                              </m:sSubPr>
                              <m:e>
                                <m:r>
                                  <a:rPr lang="en-US" sz="3200" b="0" i="1" smtClean="0">
                                    <a:latin typeface="Cambria Math"/>
                                  </a:rPr>
                                  <m:t>𝑄</m:t>
                                </m:r>
                              </m:e>
                              <m:sub>
                                <m:r>
                                  <a:rPr lang="en-US" sz="3200" b="0" i="1" smtClean="0">
                                    <a:latin typeface="Cambria Math"/>
                                  </a:rPr>
                                  <m:t>𝑐</m:t>
                                </m:r>
                              </m:sub>
                            </m:sSub>
                          </m:num>
                          <m:den>
                            <m:sSub>
                              <m:sSubPr>
                                <m:ctrlPr>
                                  <a:rPr lang="en-US" sz="3200" i="1">
                                    <a:latin typeface="Cambria Math"/>
                                  </a:rPr>
                                </m:ctrlPr>
                              </m:sSubPr>
                              <m:e>
                                <m:r>
                                  <a:rPr lang="en-US" sz="3200" i="1">
                                    <a:latin typeface="Cambria Math"/>
                                  </a:rPr>
                                  <m:t>𝑉</m:t>
                                </m:r>
                              </m:e>
                              <m:sub>
                                <m:r>
                                  <a:rPr lang="en-US" sz="3200" i="1">
                                    <a:latin typeface="Cambria Math"/>
                                  </a:rPr>
                                  <m:t>𝑐</m:t>
                                </m:r>
                              </m:sub>
                            </m:sSub>
                          </m:den>
                        </m:f>
                        <m:sSub>
                          <m:sSubPr>
                            <m:ctrlPr>
                              <a:rPr lang="en-US" sz="3200" i="1">
                                <a:latin typeface="Cambria Math"/>
                              </a:rPr>
                            </m:ctrlPr>
                          </m:sSubPr>
                          <m:e>
                            <m:r>
                              <a:rPr lang="en-US" sz="3200" i="1">
                                <a:latin typeface="Cambria Math"/>
                              </a:rPr>
                              <m:t>𝑋</m:t>
                            </m:r>
                          </m:e>
                          <m:sub>
                            <m:r>
                              <a:rPr lang="en-US" sz="3200" i="1">
                                <a:latin typeface="Cambria Math"/>
                              </a:rPr>
                              <m:t>𝑐</m:t>
                            </m:r>
                          </m:sub>
                        </m:sSub>
                      </m:oMath>
                    </m:oMathPara>
                  </a14:m>
                  <a:endParaRPr lang="en-US" sz="3200" dirty="0"/>
                </a:p>
              </p:txBody>
            </p:sp>
          </mc:Choice>
          <mc:Fallback xmlns="">
            <p:sp>
              <p:nvSpPr>
                <p:cNvPr id="7" name="Rectangle 6"/>
                <p:cNvSpPr>
                  <a:spLocks noRot="1" noChangeAspect="1" noMove="1" noResize="1" noEditPoints="1" noAdjustHandles="1" noChangeArrowheads="1" noChangeShapeType="1" noTextEdit="1"/>
                </p:cNvSpPr>
                <p:nvPr/>
              </p:nvSpPr>
              <p:spPr>
                <a:xfrm>
                  <a:off x="2995287" y="3657600"/>
                  <a:ext cx="2772426" cy="1110369"/>
                </a:xfrm>
                <a:prstGeom prst="rect">
                  <a:avLst/>
                </a:prstGeom>
                <a:blipFill rotWithShape="1">
                  <a:blip r:embed="rId2"/>
                  <a:stretch>
                    <a:fillRect/>
                  </a:stretch>
                </a:blipFill>
              </p:spPr>
              <p:txBody>
                <a:bodyPr/>
                <a:lstStyle/>
                <a:p>
                  <a:r>
                    <a:rPr lang="en-US">
                      <a:noFill/>
                    </a:rPr>
                    <a:t> </a:t>
                  </a:r>
                </a:p>
              </p:txBody>
            </p:sp>
          </mc:Fallback>
        </mc:AlternateContent>
        <p:sp>
          <p:nvSpPr>
            <p:cNvPr id="14" name="Oval 13"/>
            <p:cNvSpPr/>
            <p:nvPr/>
          </p:nvSpPr>
          <p:spPr>
            <a:xfrm rot="16357227">
              <a:off x="4271265" y="3943483"/>
              <a:ext cx="1219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Line Callout 1 21"/>
          <p:cNvSpPr/>
          <p:nvPr/>
        </p:nvSpPr>
        <p:spPr>
          <a:xfrm>
            <a:off x="3429000" y="3657600"/>
            <a:ext cx="3314722" cy="1066800"/>
          </a:xfrm>
          <a:prstGeom prst="borderCallout1">
            <a:avLst>
              <a:gd name="adj1" fmla="val -898"/>
              <a:gd name="adj2" fmla="val 49398"/>
              <a:gd name="adj3" fmla="val -60189"/>
              <a:gd name="adj4" fmla="val 4965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This a first order rate constant with </a:t>
            </a:r>
            <a:br>
              <a:rPr lang="en-US" sz="2400" dirty="0" smtClean="0">
                <a:solidFill>
                  <a:schemeClr val="tx1"/>
                </a:solidFill>
              </a:rPr>
            </a:br>
            <a:r>
              <a:rPr lang="en-US" sz="2400" dirty="0" smtClean="0">
                <a:solidFill>
                  <a:schemeClr val="tx1"/>
                </a:solidFill>
              </a:rPr>
              <a:t>units of 1/time</a:t>
            </a:r>
            <a:endParaRPr lang="en-US" sz="2400" dirty="0">
              <a:solidFill>
                <a:schemeClr val="tx1"/>
              </a:solidFill>
            </a:endParaRPr>
          </a:p>
        </p:txBody>
      </p:sp>
      <p:grpSp>
        <p:nvGrpSpPr>
          <p:cNvPr id="9" name="Group 8"/>
          <p:cNvGrpSpPr/>
          <p:nvPr/>
        </p:nvGrpSpPr>
        <p:grpSpPr>
          <a:xfrm>
            <a:off x="2846356" y="4953000"/>
            <a:ext cx="4555278" cy="1539844"/>
            <a:chOff x="2846356" y="5181600"/>
            <a:chExt cx="4555278" cy="1539844"/>
          </a:xfrm>
        </p:grpSpPr>
        <mc:AlternateContent xmlns:mc="http://schemas.openxmlformats.org/markup-compatibility/2006" xmlns:a14="http://schemas.microsoft.com/office/drawing/2010/main">
          <mc:Choice Requires="a14">
            <p:sp>
              <p:nvSpPr>
                <p:cNvPr id="13" name="Rectangle 12"/>
                <p:cNvSpPr/>
                <p:nvPr/>
              </p:nvSpPr>
              <p:spPr>
                <a:xfrm>
                  <a:off x="2847310" y="5607934"/>
                  <a:ext cx="4554324" cy="11135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a:rPr>
                            </m:ctrlPr>
                          </m:sSubPr>
                          <m:e>
                            <m:r>
                              <a:rPr lang="en-US" sz="3200" b="0" i="1" smtClean="0">
                                <a:latin typeface="Cambria Math"/>
                              </a:rPr>
                              <m:t>𝑡</m:t>
                            </m:r>
                          </m:e>
                          <m:sub>
                            <m:f>
                              <m:fPr>
                                <m:type m:val="skw"/>
                                <m:ctrlPr>
                                  <a:rPr lang="en-US" sz="3200" i="1" smtClean="0">
                                    <a:latin typeface="Cambria Math"/>
                                  </a:rPr>
                                </m:ctrlPr>
                              </m:fPr>
                              <m:num>
                                <m:r>
                                  <a:rPr lang="en-US" sz="3200" b="0" i="1" smtClean="0">
                                    <a:latin typeface="Cambria Math"/>
                                  </a:rPr>
                                  <m:t>1</m:t>
                                </m:r>
                              </m:num>
                              <m:den>
                                <m:r>
                                  <a:rPr lang="en-US" sz="3200" b="0" i="1" smtClean="0">
                                    <a:latin typeface="Cambria Math"/>
                                  </a:rPr>
                                  <m:t>2</m:t>
                                </m:r>
                              </m:den>
                            </m:f>
                          </m:sub>
                        </m:sSub>
                        <m:r>
                          <a:rPr lang="en-US" sz="3200" i="1">
                            <a:latin typeface="Cambria Math"/>
                          </a:rPr>
                          <m:t>=</m:t>
                        </m:r>
                        <m:f>
                          <m:fPr>
                            <m:ctrlPr>
                              <a:rPr lang="en-US" sz="3200" i="1" smtClean="0">
                                <a:latin typeface="Cambria Math"/>
                              </a:rPr>
                            </m:ctrlPr>
                          </m:fPr>
                          <m:num>
                            <m:r>
                              <a:rPr lang="en-US" sz="3200" b="0" i="1" smtClean="0">
                                <a:latin typeface="Cambria Math"/>
                              </a:rPr>
                              <m:t>𝐿𝑛</m:t>
                            </m:r>
                            <m:r>
                              <a:rPr lang="en-US" sz="3200" b="0" i="1" smtClean="0">
                                <a:latin typeface="Cambria Math"/>
                              </a:rPr>
                              <m:t>(2)</m:t>
                            </m:r>
                          </m:num>
                          <m:den>
                            <m:r>
                              <a:rPr lang="en-US" sz="3200" b="0" i="1" smtClean="0">
                                <a:latin typeface="Cambria Math"/>
                              </a:rPr>
                              <m:t>𝑘</m:t>
                            </m:r>
                          </m:den>
                        </m:f>
                        <m:r>
                          <a:rPr lang="en-US" sz="3200" i="1">
                            <a:latin typeface="Cambria Math"/>
                          </a:rPr>
                          <m:t>=</m:t>
                        </m:r>
                        <m:f>
                          <m:fPr>
                            <m:ctrlPr>
                              <a:rPr lang="en-US" sz="3200" i="1" smtClean="0">
                                <a:latin typeface="Cambria Math"/>
                              </a:rPr>
                            </m:ctrlPr>
                          </m:fPr>
                          <m:num>
                            <m:sSub>
                              <m:sSubPr>
                                <m:ctrlPr>
                                  <a:rPr lang="en-US" sz="3200" i="1" smtClean="0">
                                    <a:latin typeface="Cambria Math"/>
                                  </a:rPr>
                                </m:ctrlPr>
                              </m:sSubPr>
                              <m:e>
                                <m:r>
                                  <a:rPr lang="en-US" sz="3200" b="0" i="1" smtClean="0">
                                    <a:latin typeface="Cambria Math"/>
                                  </a:rPr>
                                  <m:t>𝑉</m:t>
                                </m:r>
                              </m:e>
                              <m:sub>
                                <m:r>
                                  <a:rPr lang="en-US" sz="3200" b="0" i="1" smtClean="0">
                                    <a:latin typeface="Cambria Math"/>
                                  </a:rPr>
                                  <m:t>𝑐</m:t>
                                </m:r>
                              </m:sub>
                            </m:sSub>
                          </m:num>
                          <m:den>
                            <m:sSub>
                              <m:sSubPr>
                                <m:ctrlPr>
                                  <a:rPr lang="en-US" sz="3200" i="1" smtClean="0">
                                    <a:latin typeface="Cambria Math"/>
                                  </a:rPr>
                                </m:ctrlPr>
                              </m:sSubPr>
                              <m:e>
                                <m:r>
                                  <a:rPr lang="en-US" sz="3200" b="0" i="1" smtClean="0">
                                    <a:latin typeface="Cambria Math"/>
                                  </a:rPr>
                                  <m:t>𝑄</m:t>
                                </m:r>
                              </m:e>
                              <m:sub>
                                <m:r>
                                  <a:rPr lang="en-US" sz="3200" b="0" i="1" smtClean="0">
                                    <a:latin typeface="Cambria Math"/>
                                  </a:rPr>
                                  <m:t>𝑐</m:t>
                                </m:r>
                              </m:sub>
                            </m:sSub>
                          </m:den>
                        </m:f>
                        <m:r>
                          <a:rPr lang="en-US" sz="3200" b="0" i="1" smtClean="0">
                            <a:latin typeface="Cambria Math"/>
                          </a:rPr>
                          <m:t>𝐿𝑛</m:t>
                        </m:r>
                        <m:r>
                          <a:rPr lang="en-US" sz="3200" b="0" i="1" smtClean="0">
                            <a:latin typeface="Cambria Math"/>
                          </a:rPr>
                          <m:t>(2)</m:t>
                        </m:r>
                      </m:oMath>
                    </m:oMathPara>
                  </a14:m>
                  <a:endParaRPr lang="en-US" sz="3200" dirty="0"/>
                </a:p>
              </p:txBody>
            </p:sp>
          </mc:Choice>
          <mc:Fallback xmlns="">
            <p:sp>
              <p:nvSpPr>
                <p:cNvPr id="13" name="Rectangle 12"/>
                <p:cNvSpPr>
                  <a:spLocks noRot="1" noChangeAspect="1" noMove="1" noResize="1" noEditPoints="1" noAdjustHandles="1" noChangeArrowheads="1" noChangeShapeType="1" noTextEdit="1"/>
                </p:cNvSpPr>
                <p:nvPr/>
              </p:nvSpPr>
              <p:spPr>
                <a:xfrm>
                  <a:off x="2847310" y="5607934"/>
                  <a:ext cx="4554324" cy="1113510"/>
                </a:xfrm>
                <a:prstGeom prst="rect">
                  <a:avLst/>
                </a:prstGeom>
                <a:blipFill rotWithShape="1">
                  <a:blip r:embed="rId3"/>
                  <a:stretch>
                    <a:fillRect/>
                  </a:stretch>
                </a:blipFill>
              </p:spPr>
              <p:txBody>
                <a:bodyPr/>
                <a:lstStyle/>
                <a:p>
                  <a:r>
                    <a:rPr lang="en-US">
                      <a:noFill/>
                    </a:rPr>
                    <a:t> </a:t>
                  </a:r>
                </a:p>
              </p:txBody>
            </p:sp>
          </mc:Fallback>
        </mc:AlternateContent>
        <p:sp>
          <p:nvSpPr>
            <p:cNvPr id="8" name="TextBox 7"/>
            <p:cNvSpPr txBox="1"/>
            <p:nvPr/>
          </p:nvSpPr>
          <p:spPr>
            <a:xfrm>
              <a:off x="2846356" y="5181600"/>
              <a:ext cx="2515882" cy="461665"/>
            </a:xfrm>
            <a:prstGeom prst="rect">
              <a:avLst/>
            </a:prstGeom>
            <a:noFill/>
          </p:spPr>
          <p:txBody>
            <a:bodyPr wrap="none" rtlCol="0">
              <a:spAutoFit/>
            </a:bodyPr>
            <a:lstStyle/>
            <a:p>
              <a:r>
                <a:rPr lang="en-US" sz="2400" dirty="0" smtClean="0"/>
                <a:t>Clearance half-life:</a:t>
              </a:r>
              <a:endParaRPr lang="en-US" sz="2400" dirty="0"/>
            </a:p>
          </p:txBody>
        </p:sp>
      </p:grpSp>
      <p:sp>
        <p:nvSpPr>
          <p:cNvPr id="6" name="Footer Placeholder 5"/>
          <p:cNvSpPr>
            <a:spLocks noGrp="1"/>
          </p:cNvSpPr>
          <p:nvPr>
            <p:ph type="ftr" sz="quarter" idx="11"/>
          </p:nvPr>
        </p:nvSpPr>
        <p:spPr/>
        <p:txBody>
          <a:bodyPr/>
          <a:lstStyle/>
          <a:p>
            <a:r>
              <a:rPr lang="en-US" dirty="0" err="1" smtClean="0"/>
              <a:t>jps</a:t>
            </a:r>
            <a:endParaRPr lang="en-US" dirty="0"/>
          </a:p>
        </p:txBody>
      </p:sp>
    </p:spTree>
    <p:extLst>
      <p:ext uri="{BB962C8B-B14F-4D97-AF65-F5344CB8AC3E}">
        <p14:creationId xmlns:p14="http://schemas.microsoft.com/office/powerpoint/2010/main" val="3281457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PK Model</a:t>
            </a:r>
            <a:endParaRPr lang="en-US" dirty="0"/>
          </a:p>
        </p:txBody>
      </p:sp>
      <p:sp>
        <p:nvSpPr>
          <p:cNvPr id="3" name="Content Placeholder 2"/>
          <p:cNvSpPr>
            <a:spLocks noGrp="1"/>
          </p:cNvSpPr>
          <p:nvPr>
            <p:ph idx="1"/>
          </p:nvPr>
        </p:nvSpPr>
        <p:spPr>
          <a:xfrm>
            <a:off x="433713" y="1223513"/>
            <a:ext cx="8229600" cy="1351209"/>
          </a:xfrm>
        </p:spPr>
        <p:txBody>
          <a:bodyPr/>
          <a:lstStyle/>
          <a:p>
            <a:pPr marL="0" indent="0">
              <a:buNone/>
            </a:pPr>
            <a:r>
              <a:rPr lang="en-US" dirty="0" smtClean="0"/>
              <a:t>Advection through a compartment with no retention, just write the </a:t>
            </a:r>
            <a:r>
              <a:rPr lang="en-US" i="1" dirty="0" smtClean="0"/>
              <a:t>exit</a:t>
            </a:r>
            <a:r>
              <a:rPr lang="en-US" dirty="0" smtClean="0"/>
              <a:t> equations:</a:t>
            </a:r>
          </a:p>
          <a:p>
            <a:pPr marL="0" indent="0">
              <a:buNone/>
            </a:pPr>
            <a:endParaRPr lang="en-US" dirty="0" smtClean="0"/>
          </a:p>
          <a:p>
            <a:endParaRPr lang="en-US" dirty="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Aug 1, 2017</a:t>
            </a:r>
            <a:endParaRPr lang="en-US" dirty="0"/>
          </a:p>
        </p:txBody>
      </p:sp>
      <p:sp>
        <p:nvSpPr>
          <p:cNvPr id="5" name="Slide Number Placeholder 4"/>
          <p:cNvSpPr>
            <a:spLocks noGrp="1"/>
          </p:cNvSpPr>
          <p:nvPr>
            <p:ph type="sldNum" sz="quarter" idx="12"/>
          </p:nvPr>
        </p:nvSpPr>
        <p:spPr/>
        <p:txBody>
          <a:bodyPr/>
          <a:lstStyle/>
          <a:p>
            <a:fld id="{E208A558-0F77-4BB1-B5B4-EFA4F3369E3B}" type="slidenum">
              <a:rPr lang="en-US" smtClean="0"/>
              <a:t>12</a:t>
            </a:fld>
            <a:endParaRPr lang="en-US" dirty="0"/>
          </a:p>
        </p:txBody>
      </p:sp>
      <p:sp>
        <p:nvSpPr>
          <p:cNvPr id="6" name="Rounded Rectangle 5"/>
          <p:cNvSpPr/>
          <p:nvPr/>
        </p:nvSpPr>
        <p:spPr>
          <a:xfrm>
            <a:off x="3162300" y="2362200"/>
            <a:ext cx="2438400" cy="1371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Compartment “Gut” of constant volume  </a:t>
            </a:r>
            <a:r>
              <a:rPr lang="en-US" dirty="0" err="1" smtClean="0">
                <a:solidFill>
                  <a:schemeClr val="tx1"/>
                </a:solidFill>
              </a:rPr>
              <a:t>V</a:t>
            </a:r>
            <a:r>
              <a:rPr lang="en-US" baseline="-25000" dirty="0" err="1" smtClean="0">
                <a:solidFill>
                  <a:schemeClr val="tx1"/>
                </a:solidFill>
              </a:rPr>
              <a:t>gut</a:t>
            </a:r>
            <a:r>
              <a:rPr lang="en-US" dirty="0" smtClean="0">
                <a:solidFill>
                  <a:schemeClr val="tx1"/>
                </a:solidFill>
              </a:rPr>
              <a:t> containing </a:t>
            </a:r>
            <a:r>
              <a:rPr lang="en-US" i="1" dirty="0" err="1" smtClean="0">
                <a:solidFill>
                  <a:schemeClr val="tx1"/>
                </a:solidFill>
              </a:rPr>
              <a:t>X</a:t>
            </a:r>
            <a:r>
              <a:rPr lang="en-US" i="1" baseline="-25000" dirty="0" err="1" smtClean="0">
                <a:solidFill>
                  <a:schemeClr val="tx1"/>
                </a:solidFill>
              </a:rPr>
              <a:t>gut</a:t>
            </a:r>
            <a:r>
              <a:rPr lang="en-US" i="1" baseline="-25000" dirty="0" smtClean="0">
                <a:solidFill>
                  <a:schemeClr val="tx1"/>
                </a:solidFill>
              </a:rPr>
              <a:t> </a:t>
            </a:r>
            <a:r>
              <a:rPr lang="en-US" dirty="0" smtClean="0">
                <a:solidFill>
                  <a:schemeClr val="tx1"/>
                </a:solidFill>
              </a:rPr>
              <a:t>grams of compound</a:t>
            </a:r>
            <a:endParaRPr lang="en-US" dirty="0">
              <a:solidFill>
                <a:schemeClr val="tx1"/>
              </a:solidFill>
            </a:endParaRPr>
          </a:p>
        </p:txBody>
      </p:sp>
      <p:sp>
        <p:nvSpPr>
          <p:cNvPr id="8" name="Right Arrow 7"/>
          <p:cNvSpPr/>
          <p:nvPr/>
        </p:nvSpPr>
        <p:spPr>
          <a:xfrm>
            <a:off x="5791200" y="2781300"/>
            <a:ext cx="1219200" cy="5334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1752600" y="2781300"/>
            <a:ext cx="1219200" cy="5334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739456" y="3334095"/>
            <a:ext cx="1190454" cy="369332"/>
          </a:xfrm>
          <a:prstGeom prst="rect">
            <a:avLst/>
          </a:prstGeom>
          <a:noFill/>
        </p:spPr>
        <p:txBody>
          <a:bodyPr wrap="none" rtlCol="0">
            <a:spAutoFit/>
          </a:bodyPr>
          <a:lstStyle/>
          <a:p>
            <a:r>
              <a:rPr lang="en-US" dirty="0" smtClean="0"/>
              <a:t>Blood flow</a:t>
            </a:r>
            <a:endParaRPr lang="en-US" dirty="0"/>
          </a:p>
        </p:txBody>
      </p:sp>
      <p:sp>
        <p:nvSpPr>
          <p:cNvPr id="11" name="TextBox 10"/>
          <p:cNvSpPr txBox="1"/>
          <p:nvPr/>
        </p:nvSpPr>
        <p:spPr>
          <a:xfrm>
            <a:off x="2086455" y="2422322"/>
            <a:ext cx="425116" cy="400110"/>
          </a:xfrm>
          <a:prstGeom prst="rect">
            <a:avLst/>
          </a:prstGeom>
          <a:noFill/>
        </p:spPr>
        <p:txBody>
          <a:bodyPr wrap="none" rtlCol="0">
            <a:spAutoFit/>
          </a:bodyPr>
          <a:lstStyle/>
          <a:p>
            <a:r>
              <a:rPr lang="en-US" sz="2000" i="1" dirty="0" smtClean="0"/>
              <a:t>Q</a:t>
            </a:r>
            <a:r>
              <a:rPr lang="en-US" sz="2000" i="1" baseline="-25000" dirty="0" smtClean="0"/>
              <a:t>c</a:t>
            </a:r>
            <a:endParaRPr lang="en-US" sz="2000" dirty="0"/>
          </a:p>
        </p:txBody>
      </p:sp>
      <p:sp>
        <p:nvSpPr>
          <p:cNvPr id="12" name="TextBox 11"/>
          <p:cNvSpPr txBox="1"/>
          <p:nvPr/>
        </p:nvSpPr>
        <p:spPr>
          <a:xfrm>
            <a:off x="6074979" y="2422322"/>
            <a:ext cx="425116" cy="400110"/>
          </a:xfrm>
          <a:prstGeom prst="rect">
            <a:avLst/>
          </a:prstGeom>
          <a:noFill/>
        </p:spPr>
        <p:txBody>
          <a:bodyPr wrap="none" rtlCol="0">
            <a:spAutoFit/>
          </a:bodyPr>
          <a:lstStyle/>
          <a:p>
            <a:r>
              <a:rPr lang="en-US" sz="2000" i="1" dirty="0" smtClean="0"/>
              <a:t>Q</a:t>
            </a:r>
            <a:r>
              <a:rPr lang="en-US" sz="2000" i="1" baseline="-25000" dirty="0" smtClean="0"/>
              <a:t>c</a:t>
            </a:r>
            <a:endParaRPr lang="en-US" sz="2000" dirty="0"/>
          </a:p>
        </p:txBody>
      </p:sp>
      <p:sp>
        <p:nvSpPr>
          <p:cNvPr id="13" name="TextBox 12"/>
          <p:cNvSpPr txBox="1"/>
          <p:nvPr/>
        </p:nvSpPr>
        <p:spPr>
          <a:xfrm>
            <a:off x="872406" y="2694057"/>
            <a:ext cx="906467" cy="707886"/>
          </a:xfrm>
          <a:prstGeom prst="rect">
            <a:avLst/>
          </a:prstGeom>
          <a:noFill/>
        </p:spPr>
        <p:txBody>
          <a:bodyPr wrap="none" rtlCol="0">
            <a:spAutoFit/>
          </a:bodyPr>
          <a:lstStyle/>
          <a:p>
            <a:r>
              <a:rPr lang="en-US" sz="4000" i="1" dirty="0" smtClean="0"/>
              <a:t>X</a:t>
            </a:r>
            <a:r>
              <a:rPr lang="en-US" sz="4000" i="1" baseline="-25000" dirty="0" smtClean="0"/>
              <a:t>gut</a:t>
            </a:r>
            <a:endParaRPr lang="en-US" sz="4000" i="1" baseline="-25000" dirty="0"/>
          </a:p>
        </p:txBody>
      </p:sp>
      <p:sp>
        <p:nvSpPr>
          <p:cNvPr id="14" name="TextBox 13"/>
          <p:cNvSpPr txBox="1"/>
          <p:nvPr/>
        </p:nvSpPr>
        <p:spPr>
          <a:xfrm>
            <a:off x="7062946" y="2694057"/>
            <a:ext cx="905889" cy="707886"/>
          </a:xfrm>
          <a:prstGeom prst="rect">
            <a:avLst/>
          </a:prstGeom>
          <a:noFill/>
        </p:spPr>
        <p:txBody>
          <a:bodyPr wrap="none" rtlCol="0">
            <a:spAutoFit/>
          </a:bodyPr>
          <a:lstStyle/>
          <a:p>
            <a:r>
              <a:rPr lang="en-US" sz="4000" i="1" dirty="0" smtClean="0"/>
              <a:t>X</a:t>
            </a:r>
            <a:r>
              <a:rPr lang="en-US" sz="4000" i="1" baseline="-25000" dirty="0" smtClean="0"/>
              <a:t>out</a:t>
            </a:r>
            <a:endParaRPr lang="en-US" sz="4000" i="1" baseline="-25000" dirty="0"/>
          </a:p>
        </p:txBody>
      </p:sp>
      <mc:AlternateContent xmlns:mc="http://schemas.openxmlformats.org/markup-compatibility/2006" xmlns:a14="http://schemas.microsoft.com/office/drawing/2010/main">
        <mc:Choice Requires="a14">
          <p:sp>
            <p:nvSpPr>
              <p:cNvPr id="15" name="Rectangle 14"/>
              <p:cNvSpPr/>
              <p:nvPr/>
            </p:nvSpPr>
            <p:spPr>
              <a:xfrm>
                <a:off x="2642949" y="4267200"/>
                <a:ext cx="3857146" cy="11812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200" i="1" smtClean="0">
                              <a:latin typeface="Cambria Math"/>
                            </a:rPr>
                          </m:ctrlPr>
                        </m:fPr>
                        <m:num>
                          <m:sSub>
                            <m:sSubPr>
                              <m:ctrlPr>
                                <a:rPr lang="en-US" sz="3200" i="1">
                                  <a:latin typeface="Cambria Math"/>
                                </a:rPr>
                              </m:ctrlPr>
                            </m:sSubPr>
                            <m:e>
                              <m:r>
                                <a:rPr lang="en-US" sz="3200" i="1">
                                  <a:latin typeface="Cambria Math"/>
                                </a:rPr>
                                <m:t>𝑑𝑋</m:t>
                              </m:r>
                            </m:e>
                            <m:sub>
                              <m:r>
                                <a:rPr lang="en-US" sz="3200" b="0" i="1" smtClean="0">
                                  <a:latin typeface="Cambria Math"/>
                                </a:rPr>
                                <m:t>𝑔𝑢𝑡</m:t>
                              </m:r>
                            </m:sub>
                          </m:sSub>
                        </m:num>
                        <m:den>
                          <m:r>
                            <a:rPr lang="en-US" sz="3200" i="1">
                              <a:latin typeface="Cambria Math"/>
                            </a:rPr>
                            <m:t>𝑑𝑡</m:t>
                          </m:r>
                        </m:den>
                      </m:f>
                      <m:r>
                        <a:rPr lang="en-US" sz="3200" i="1">
                          <a:latin typeface="Cambria Math"/>
                        </a:rPr>
                        <m:t>=−</m:t>
                      </m:r>
                      <m:f>
                        <m:fPr>
                          <m:ctrlPr>
                            <a:rPr lang="en-US" sz="3200" i="1">
                              <a:latin typeface="Cambria Math"/>
                            </a:rPr>
                          </m:ctrlPr>
                        </m:fPr>
                        <m:num>
                          <m:sSub>
                            <m:sSubPr>
                              <m:ctrlPr>
                                <a:rPr lang="en-US" sz="3200" i="1" smtClean="0">
                                  <a:solidFill>
                                    <a:srgbClr val="00B050"/>
                                  </a:solidFill>
                                  <a:latin typeface="Cambria Math"/>
                                </a:rPr>
                              </m:ctrlPr>
                            </m:sSubPr>
                            <m:e>
                              <m:r>
                                <a:rPr lang="en-US" sz="3200" b="0" i="1" smtClean="0">
                                  <a:solidFill>
                                    <a:srgbClr val="00B050"/>
                                  </a:solidFill>
                                  <a:latin typeface="Cambria Math"/>
                                </a:rPr>
                                <m:t>𝑄</m:t>
                              </m:r>
                            </m:e>
                            <m:sub>
                              <m:r>
                                <a:rPr lang="en-US" sz="3200" b="0" i="1" smtClean="0">
                                  <a:solidFill>
                                    <a:srgbClr val="00B050"/>
                                  </a:solidFill>
                                  <a:latin typeface="Cambria Math"/>
                                </a:rPr>
                                <m:t>𝑐</m:t>
                              </m:r>
                            </m:sub>
                          </m:sSub>
                        </m:num>
                        <m:den>
                          <m:sSub>
                            <m:sSubPr>
                              <m:ctrlPr>
                                <a:rPr lang="en-US" sz="3200" i="1">
                                  <a:latin typeface="Cambria Math"/>
                                </a:rPr>
                              </m:ctrlPr>
                            </m:sSubPr>
                            <m:e>
                              <m:r>
                                <a:rPr lang="en-US" sz="3200" i="1">
                                  <a:latin typeface="Cambria Math"/>
                                </a:rPr>
                                <m:t>𝑉</m:t>
                              </m:r>
                            </m:e>
                            <m:sub>
                              <m:r>
                                <a:rPr lang="en-US" sz="3200" b="0" i="1" smtClean="0">
                                  <a:latin typeface="Cambria Math"/>
                                </a:rPr>
                                <m:t>𝑔𝑢𝑡</m:t>
                              </m:r>
                            </m:sub>
                          </m:sSub>
                        </m:den>
                      </m:f>
                      <m:sSub>
                        <m:sSubPr>
                          <m:ctrlPr>
                            <a:rPr lang="en-US" sz="3200" i="1">
                              <a:latin typeface="Cambria Math"/>
                            </a:rPr>
                          </m:ctrlPr>
                        </m:sSubPr>
                        <m:e>
                          <m:r>
                            <a:rPr lang="en-US" sz="3200" i="1">
                              <a:latin typeface="Cambria Math"/>
                            </a:rPr>
                            <m:t>𝑋</m:t>
                          </m:r>
                        </m:e>
                        <m:sub>
                          <m:r>
                            <a:rPr lang="en-US" sz="3200" b="0" i="1" smtClean="0">
                              <a:latin typeface="Cambria Math"/>
                            </a:rPr>
                            <m:t>𝑔𝑢𝑡</m:t>
                          </m:r>
                        </m:sub>
                      </m:sSub>
                    </m:oMath>
                  </m:oMathPara>
                </a14:m>
                <a:endParaRPr lang="en-US" sz="3200" dirty="0"/>
              </a:p>
            </p:txBody>
          </p:sp>
        </mc:Choice>
        <mc:Fallback xmlns="">
          <p:sp>
            <p:nvSpPr>
              <p:cNvPr id="15" name="Rectangle 14"/>
              <p:cNvSpPr>
                <a:spLocks noRot="1" noChangeAspect="1" noMove="1" noResize="1" noEditPoints="1" noAdjustHandles="1" noChangeArrowheads="1" noChangeShapeType="1" noTextEdit="1"/>
              </p:cNvSpPr>
              <p:nvPr/>
            </p:nvSpPr>
            <p:spPr>
              <a:xfrm>
                <a:off x="2642949" y="4267200"/>
                <a:ext cx="3857146" cy="1181285"/>
              </a:xfrm>
              <a:prstGeom prst="rect">
                <a:avLst/>
              </a:prstGeom>
              <a:blipFill rotWithShape="1">
                <a:blip r:embed="rId2"/>
                <a:stretch>
                  <a:fillRect/>
                </a:stretch>
              </a:blipFill>
            </p:spPr>
            <p:txBody>
              <a:bodyPr/>
              <a:lstStyle/>
              <a:p>
                <a:r>
                  <a:rPr lang="en-US">
                    <a:noFill/>
                  </a:rPr>
                  <a:t> </a:t>
                </a:r>
              </a:p>
            </p:txBody>
          </p:sp>
        </mc:Fallback>
      </mc:AlternateContent>
      <p:sp>
        <p:nvSpPr>
          <p:cNvPr id="16" name="Footer Placeholder 15"/>
          <p:cNvSpPr>
            <a:spLocks noGrp="1"/>
          </p:cNvSpPr>
          <p:nvPr>
            <p:ph type="ftr" sz="quarter" idx="11"/>
          </p:nvPr>
        </p:nvSpPr>
        <p:spPr/>
        <p:txBody>
          <a:bodyPr/>
          <a:lstStyle/>
          <a:p>
            <a:r>
              <a:rPr lang="en-US" smtClean="0"/>
              <a:t>jps</a:t>
            </a:r>
            <a:endParaRPr lang="en-US" dirty="0"/>
          </a:p>
        </p:txBody>
      </p:sp>
    </p:spTree>
    <p:extLst>
      <p:ext uri="{BB962C8B-B14F-4D97-AF65-F5344CB8AC3E}">
        <p14:creationId xmlns:p14="http://schemas.microsoft.com/office/powerpoint/2010/main" val="39385651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“Well Stirred” Approximation</a:t>
            </a:r>
            <a:endParaRPr lang="en-US" dirty="0"/>
          </a:p>
        </p:txBody>
      </p:sp>
      <p:sp>
        <p:nvSpPr>
          <p:cNvPr id="3" name="Content Placeholder 2"/>
          <p:cNvSpPr>
            <a:spLocks noGrp="1"/>
          </p:cNvSpPr>
          <p:nvPr>
            <p:ph idx="1"/>
          </p:nvPr>
        </p:nvSpPr>
        <p:spPr>
          <a:xfrm>
            <a:off x="457200" y="1219200"/>
            <a:ext cx="8229600" cy="4525963"/>
          </a:xfrm>
        </p:spPr>
        <p:txBody>
          <a:bodyPr>
            <a:normAutofit/>
          </a:bodyPr>
          <a:lstStyle/>
          <a:p>
            <a:pPr marL="0" indent="0">
              <a:buNone/>
            </a:pPr>
            <a:r>
              <a:rPr lang="en-US" sz="2800" dirty="0" smtClean="0"/>
              <a:t>A </a:t>
            </a:r>
            <a:r>
              <a:rPr lang="en-US" sz="2800" i="1" dirty="0" smtClean="0"/>
              <a:t>Well Stirred</a:t>
            </a:r>
            <a:r>
              <a:rPr lang="en-US" sz="2800" dirty="0" smtClean="0"/>
              <a:t> compartment is treated such that when something enters it is instantly evenly distributed throughout the compartment. It takes zero time for the thing to transit the compartment, though it doesn’t necessarily exit the compartment that fast.</a:t>
            </a:r>
            <a:endParaRPr lang="en-US" sz="2800" dirty="0"/>
          </a:p>
        </p:txBody>
      </p:sp>
      <p:grpSp>
        <p:nvGrpSpPr>
          <p:cNvPr id="14" name="Group 13"/>
          <p:cNvGrpSpPr/>
          <p:nvPr/>
        </p:nvGrpSpPr>
        <p:grpSpPr>
          <a:xfrm>
            <a:off x="968002" y="4219325"/>
            <a:ext cx="3471166" cy="1371600"/>
            <a:chOff x="2695499" y="3045483"/>
            <a:chExt cx="3471166" cy="1371600"/>
          </a:xfrm>
        </p:grpSpPr>
        <p:sp>
          <p:nvSpPr>
            <p:cNvPr id="15" name="Rounded Rectangle 14"/>
            <p:cNvSpPr/>
            <p:nvPr/>
          </p:nvSpPr>
          <p:spPr>
            <a:xfrm>
              <a:off x="3180699" y="3045483"/>
              <a:ext cx="2438400" cy="1371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Right Arrow 15"/>
            <p:cNvSpPr/>
            <p:nvPr/>
          </p:nvSpPr>
          <p:spPr>
            <a:xfrm>
              <a:off x="5670328" y="3464583"/>
              <a:ext cx="496337" cy="5334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2695499" y="3464583"/>
              <a:ext cx="460229" cy="5334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Date Placeholder 3"/>
          <p:cNvSpPr>
            <a:spLocks noGrp="1"/>
          </p:cNvSpPr>
          <p:nvPr>
            <p:ph type="dt" sz="half" idx="10"/>
          </p:nvPr>
        </p:nvSpPr>
        <p:spPr/>
        <p:txBody>
          <a:bodyPr/>
          <a:lstStyle/>
          <a:p>
            <a:r>
              <a:rPr lang="en-US" smtClean="0"/>
              <a:t>Aug 1, 2017</a:t>
            </a:r>
            <a:endParaRPr lang="en-US" dirty="0"/>
          </a:p>
        </p:txBody>
      </p:sp>
      <p:sp>
        <p:nvSpPr>
          <p:cNvPr id="5" name="Slide Number Placeholder 4"/>
          <p:cNvSpPr>
            <a:spLocks noGrp="1"/>
          </p:cNvSpPr>
          <p:nvPr>
            <p:ph type="sldNum" sz="quarter" idx="12"/>
          </p:nvPr>
        </p:nvSpPr>
        <p:spPr>
          <a:xfrm>
            <a:off x="5985516" y="6356350"/>
            <a:ext cx="2133600" cy="365125"/>
          </a:xfrm>
        </p:spPr>
        <p:txBody>
          <a:bodyPr/>
          <a:lstStyle/>
          <a:p>
            <a:fld id="{E208A558-0F77-4BB1-B5B4-EFA4F3369E3B}" type="slidenum">
              <a:rPr lang="en-US" smtClean="0"/>
              <a:t>13</a:t>
            </a:fld>
            <a:endParaRPr lang="en-US" dirty="0"/>
          </a:p>
        </p:txBody>
      </p:sp>
      <p:sp>
        <p:nvSpPr>
          <p:cNvPr id="7" name="5-Point Star 6"/>
          <p:cNvSpPr/>
          <p:nvPr/>
        </p:nvSpPr>
        <p:spPr>
          <a:xfrm>
            <a:off x="1577602" y="4790825"/>
            <a:ext cx="152400" cy="2286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ine Callout 1 7"/>
          <p:cNvSpPr/>
          <p:nvPr/>
        </p:nvSpPr>
        <p:spPr>
          <a:xfrm>
            <a:off x="361431" y="3600923"/>
            <a:ext cx="1066800" cy="773245"/>
          </a:xfrm>
          <a:prstGeom prst="borderCallout1">
            <a:avLst>
              <a:gd name="adj1" fmla="val 49936"/>
              <a:gd name="adj2" fmla="val 101026"/>
              <a:gd name="adj3" fmla="val 149341"/>
              <a:gd name="adj4" fmla="val 119992"/>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Particle enters</a:t>
            </a:r>
            <a:endParaRPr lang="en-US" dirty="0">
              <a:solidFill>
                <a:schemeClr val="tx1"/>
              </a:solidFill>
            </a:endParaRPr>
          </a:p>
        </p:txBody>
      </p:sp>
      <p:sp>
        <p:nvSpPr>
          <p:cNvPr id="21" name="TextBox 20"/>
          <p:cNvSpPr txBox="1"/>
          <p:nvPr/>
        </p:nvSpPr>
        <p:spPr>
          <a:xfrm>
            <a:off x="2054371" y="3756715"/>
            <a:ext cx="1204176" cy="461665"/>
          </a:xfrm>
          <a:prstGeom prst="rect">
            <a:avLst/>
          </a:prstGeom>
          <a:noFill/>
        </p:spPr>
        <p:txBody>
          <a:bodyPr wrap="none" rtlCol="0">
            <a:spAutoFit/>
          </a:bodyPr>
          <a:lstStyle/>
          <a:p>
            <a:r>
              <a:rPr lang="en-US" sz="2400" dirty="0" smtClean="0"/>
              <a:t>time = 0</a:t>
            </a:r>
            <a:endParaRPr lang="en-US" sz="2400" dirty="0"/>
          </a:p>
        </p:txBody>
      </p:sp>
      <p:grpSp>
        <p:nvGrpSpPr>
          <p:cNvPr id="22" name="Group 21"/>
          <p:cNvGrpSpPr/>
          <p:nvPr/>
        </p:nvGrpSpPr>
        <p:grpSpPr>
          <a:xfrm>
            <a:off x="4949971" y="4219324"/>
            <a:ext cx="3471166" cy="1371600"/>
            <a:chOff x="2695499" y="3045483"/>
            <a:chExt cx="3471166" cy="1371600"/>
          </a:xfrm>
        </p:grpSpPr>
        <p:sp>
          <p:nvSpPr>
            <p:cNvPr id="23" name="Rounded Rectangle 22"/>
            <p:cNvSpPr/>
            <p:nvPr/>
          </p:nvSpPr>
          <p:spPr>
            <a:xfrm>
              <a:off x="3180699" y="3045483"/>
              <a:ext cx="2438400" cy="1371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Right Arrow 23"/>
            <p:cNvSpPr/>
            <p:nvPr/>
          </p:nvSpPr>
          <p:spPr>
            <a:xfrm>
              <a:off x="5670328" y="3464583"/>
              <a:ext cx="496337" cy="5334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2695499" y="3464583"/>
              <a:ext cx="460229" cy="5334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5-Point Star 25"/>
          <p:cNvSpPr/>
          <p:nvPr/>
        </p:nvSpPr>
        <p:spPr>
          <a:xfrm>
            <a:off x="7582687" y="4703380"/>
            <a:ext cx="152400" cy="2286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ine Callout 1 26"/>
          <p:cNvSpPr/>
          <p:nvPr/>
        </p:nvSpPr>
        <p:spPr>
          <a:xfrm>
            <a:off x="7391400" y="3276600"/>
            <a:ext cx="1066800" cy="773245"/>
          </a:xfrm>
          <a:prstGeom prst="borderCallout1">
            <a:avLst>
              <a:gd name="adj1" fmla="val 180425"/>
              <a:gd name="adj2" fmla="val 33045"/>
              <a:gd name="adj3" fmla="val 100884"/>
              <a:gd name="adj4" fmla="val 51814"/>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Particle can exit</a:t>
            </a:r>
            <a:endParaRPr lang="en-US" dirty="0">
              <a:solidFill>
                <a:schemeClr val="tx1"/>
              </a:solidFill>
            </a:endParaRPr>
          </a:p>
        </p:txBody>
      </p:sp>
      <p:sp>
        <p:nvSpPr>
          <p:cNvPr id="28" name="TextBox 27"/>
          <p:cNvSpPr txBox="1"/>
          <p:nvPr/>
        </p:nvSpPr>
        <p:spPr>
          <a:xfrm>
            <a:off x="5982487" y="3756714"/>
            <a:ext cx="1338828" cy="461665"/>
          </a:xfrm>
          <a:prstGeom prst="rect">
            <a:avLst/>
          </a:prstGeom>
          <a:noFill/>
        </p:spPr>
        <p:txBody>
          <a:bodyPr wrap="none" rtlCol="0">
            <a:spAutoFit/>
          </a:bodyPr>
          <a:lstStyle/>
          <a:p>
            <a:r>
              <a:rPr lang="en-US" sz="2400" dirty="0" smtClean="0"/>
              <a:t>time = </a:t>
            </a:r>
            <a:r>
              <a:rPr lang="en-US" sz="2400" dirty="0" smtClean="0">
                <a:sym typeface="Symbol"/>
              </a:rPr>
              <a:t>t</a:t>
            </a:r>
            <a:endParaRPr lang="en-US" sz="2400" dirty="0"/>
          </a:p>
        </p:txBody>
      </p:sp>
      <p:cxnSp>
        <p:nvCxnSpPr>
          <p:cNvPr id="30" name="Straight Connector 29"/>
          <p:cNvCxnSpPr/>
          <p:nvPr/>
        </p:nvCxnSpPr>
        <p:spPr>
          <a:xfrm>
            <a:off x="4648200" y="3680514"/>
            <a:ext cx="0" cy="2274334"/>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050439" y="5711272"/>
            <a:ext cx="3560161" cy="923330"/>
          </a:xfrm>
          <a:prstGeom prst="rect">
            <a:avLst/>
          </a:prstGeom>
          <a:noFill/>
        </p:spPr>
        <p:txBody>
          <a:bodyPr wrap="square" rtlCol="0">
            <a:spAutoFit/>
          </a:bodyPr>
          <a:lstStyle/>
          <a:p>
            <a:r>
              <a:rPr lang="en-US" dirty="0" smtClean="0"/>
              <a:t>Or, “part” of particle could exit since, in general, we treat the particle as a continuous quantity.</a:t>
            </a:r>
            <a:endParaRPr lang="en-US" dirty="0"/>
          </a:p>
        </p:txBody>
      </p:sp>
      <p:sp>
        <p:nvSpPr>
          <p:cNvPr id="6" name="Footer Placeholder 5"/>
          <p:cNvSpPr>
            <a:spLocks noGrp="1"/>
          </p:cNvSpPr>
          <p:nvPr>
            <p:ph type="ftr" sz="quarter" idx="11"/>
          </p:nvPr>
        </p:nvSpPr>
        <p:spPr/>
        <p:txBody>
          <a:bodyPr/>
          <a:lstStyle/>
          <a:p>
            <a:r>
              <a:rPr lang="en-US" smtClean="0"/>
              <a:t>jps</a:t>
            </a:r>
            <a:endParaRPr lang="en-US" dirty="0"/>
          </a:p>
        </p:txBody>
      </p:sp>
    </p:spTree>
    <p:extLst>
      <p:ext uri="{BB962C8B-B14F-4D97-AF65-F5344CB8AC3E}">
        <p14:creationId xmlns:p14="http://schemas.microsoft.com/office/powerpoint/2010/main" val="678906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84682" y="76200"/>
            <a:ext cx="8229600" cy="1143000"/>
          </a:xfrm>
        </p:spPr>
        <p:txBody>
          <a:bodyPr>
            <a:noAutofit/>
          </a:bodyPr>
          <a:lstStyle/>
          <a:p>
            <a:r>
              <a:rPr lang="en-US" sz="3600" dirty="0" smtClean="0"/>
              <a:t>A compound in the blood may not be freely available for diffusion into the tissue</a:t>
            </a:r>
            <a:endParaRPr lang="en-US" sz="3600" dirty="0"/>
          </a:p>
        </p:txBody>
      </p:sp>
      <p:sp>
        <p:nvSpPr>
          <p:cNvPr id="4" name="Date Placeholder 3"/>
          <p:cNvSpPr>
            <a:spLocks noGrp="1"/>
          </p:cNvSpPr>
          <p:nvPr>
            <p:ph type="dt" sz="half" idx="10"/>
          </p:nvPr>
        </p:nvSpPr>
        <p:spPr/>
        <p:txBody>
          <a:bodyPr/>
          <a:lstStyle/>
          <a:p>
            <a:r>
              <a:rPr lang="en-US" smtClean="0"/>
              <a:t>Aug 1, 2017</a:t>
            </a:r>
            <a:endParaRPr lang="en-US" dirty="0"/>
          </a:p>
        </p:txBody>
      </p:sp>
      <p:sp>
        <p:nvSpPr>
          <p:cNvPr id="6" name="Footer Placeholder 5"/>
          <p:cNvSpPr>
            <a:spLocks noGrp="1"/>
          </p:cNvSpPr>
          <p:nvPr>
            <p:ph type="ftr" sz="quarter" idx="11"/>
          </p:nvPr>
        </p:nvSpPr>
        <p:spPr/>
        <p:txBody>
          <a:bodyPr/>
          <a:lstStyle/>
          <a:p>
            <a:r>
              <a:rPr lang="en-US" smtClean="0"/>
              <a:t>jps</a:t>
            </a:r>
            <a:endParaRPr lang="en-US" dirty="0"/>
          </a:p>
        </p:txBody>
      </p:sp>
      <p:sp>
        <p:nvSpPr>
          <p:cNvPr id="5" name="Slide Number Placeholder 4"/>
          <p:cNvSpPr>
            <a:spLocks noGrp="1"/>
          </p:cNvSpPr>
          <p:nvPr>
            <p:ph type="sldNum" sz="quarter" idx="12"/>
          </p:nvPr>
        </p:nvSpPr>
        <p:spPr/>
        <p:txBody>
          <a:bodyPr/>
          <a:lstStyle/>
          <a:p>
            <a:fld id="{E208A558-0F77-4BB1-B5B4-EFA4F3369E3B}" type="slidenum">
              <a:rPr lang="en-US" smtClean="0"/>
              <a:t>14</a:t>
            </a:fld>
            <a:endParaRPr lang="en-US" dirty="0"/>
          </a:p>
        </p:txBody>
      </p:sp>
      <p:pic>
        <p:nvPicPr>
          <p:cNvPr id="1229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676400" y="1319135"/>
            <a:ext cx="5943600" cy="4961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57200" y="5410200"/>
            <a:ext cx="990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RBC Bound</a:t>
            </a:r>
            <a:endParaRPr lang="en-US" sz="1600" dirty="0">
              <a:solidFill>
                <a:schemeClr val="tx1"/>
              </a:solidFill>
            </a:endParaRPr>
          </a:p>
        </p:txBody>
      </p:sp>
      <p:grpSp>
        <p:nvGrpSpPr>
          <p:cNvPr id="11" name="Group 10"/>
          <p:cNvGrpSpPr/>
          <p:nvPr/>
        </p:nvGrpSpPr>
        <p:grpSpPr>
          <a:xfrm>
            <a:off x="1436245" y="5562600"/>
            <a:ext cx="480310" cy="152400"/>
            <a:chOff x="937510" y="4191000"/>
            <a:chExt cx="304800" cy="93134"/>
          </a:xfrm>
        </p:grpSpPr>
        <p:cxnSp>
          <p:nvCxnSpPr>
            <p:cNvPr id="10" name="Straight Arrow Connector 9"/>
            <p:cNvCxnSpPr/>
            <p:nvPr/>
          </p:nvCxnSpPr>
          <p:spPr>
            <a:xfrm>
              <a:off x="937510" y="4191000"/>
              <a:ext cx="304800" cy="0"/>
            </a:xfrm>
            <a:prstGeom prst="straightConnector1">
              <a:avLst/>
            </a:prstGeom>
            <a:ln>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937510" y="4284134"/>
              <a:ext cx="304800" cy="0"/>
            </a:xfrm>
            <a:prstGeom prst="straightConnector1">
              <a:avLst/>
            </a:prstGeom>
            <a:ln>
              <a:tailEnd type="triangle"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3310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Intermediate PK-PBPK</a:t>
            </a:r>
            <a:endParaRPr lang="en-US" dirty="0"/>
          </a:p>
        </p:txBody>
      </p:sp>
      <p:sp>
        <p:nvSpPr>
          <p:cNvPr id="3" name="Content Placeholder 2"/>
          <p:cNvSpPr>
            <a:spLocks noGrp="1"/>
          </p:cNvSpPr>
          <p:nvPr>
            <p:ph idx="1"/>
          </p:nvPr>
        </p:nvSpPr>
        <p:spPr>
          <a:xfrm>
            <a:off x="457200" y="914400"/>
            <a:ext cx="8229600" cy="3429000"/>
          </a:xfrm>
        </p:spPr>
        <p:txBody>
          <a:bodyPr>
            <a:normAutofit/>
          </a:bodyPr>
          <a:lstStyle/>
          <a:p>
            <a:pPr marL="0" indent="0">
              <a:buNone/>
            </a:pPr>
            <a:r>
              <a:rPr lang="en-US" sz="2600" dirty="0" smtClean="0"/>
              <a:t>Body is modeled as input and output compartments with a limited number of physiologically based </a:t>
            </a:r>
            <a:r>
              <a:rPr lang="en-US" sz="2600" dirty="0"/>
              <a:t>compartments for </a:t>
            </a:r>
            <a:r>
              <a:rPr lang="en-US" sz="2600" dirty="0" smtClean="0"/>
              <a:t>compound’s whose </a:t>
            </a:r>
            <a:r>
              <a:rPr lang="en-US" sz="2600" dirty="0"/>
              <a:t>characteristics make a clear distinction between tissues with high and low blood flow</a:t>
            </a:r>
            <a:r>
              <a:rPr lang="en-US" sz="2600" dirty="0" smtClean="0"/>
              <a:t>.</a:t>
            </a:r>
          </a:p>
        </p:txBody>
      </p:sp>
      <p:sp>
        <p:nvSpPr>
          <p:cNvPr id="4" name="Date Placeholder 3"/>
          <p:cNvSpPr>
            <a:spLocks noGrp="1"/>
          </p:cNvSpPr>
          <p:nvPr>
            <p:ph type="dt" sz="half" idx="10"/>
          </p:nvPr>
        </p:nvSpPr>
        <p:spPr/>
        <p:txBody>
          <a:bodyPr/>
          <a:lstStyle/>
          <a:p>
            <a:r>
              <a:rPr lang="en-US" smtClean="0"/>
              <a:t>Aug 1, 2017</a:t>
            </a:r>
            <a:endParaRPr lang="en-US" dirty="0"/>
          </a:p>
        </p:txBody>
      </p:sp>
      <p:sp>
        <p:nvSpPr>
          <p:cNvPr id="5" name="Slide Number Placeholder 4"/>
          <p:cNvSpPr>
            <a:spLocks noGrp="1"/>
          </p:cNvSpPr>
          <p:nvPr>
            <p:ph type="sldNum" sz="quarter" idx="12"/>
          </p:nvPr>
        </p:nvSpPr>
        <p:spPr/>
        <p:txBody>
          <a:bodyPr/>
          <a:lstStyle/>
          <a:p>
            <a:fld id="{E208A558-0F77-4BB1-B5B4-EFA4F3369E3B}" type="slidenum">
              <a:rPr lang="en-US" smtClean="0"/>
              <a:t>15</a:t>
            </a:fld>
            <a:endParaRPr lang="en-US" dirty="0"/>
          </a:p>
        </p:txBody>
      </p:sp>
      <p:grpSp>
        <p:nvGrpSpPr>
          <p:cNvPr id="36" name="Group 35"/>
          <p:cNvGrpSpPr/>
          <p:nvPr/>
        </p:nvGrpSpPr>
        <p:grpSpPr>
          <a:xfrm>
            <a:off x="1810161" y="2505940"/>
            <a:ext cx="4150692" cy="4248211"/>
            <a:chOff x="3048000" y="2400299"/>
            <a:chExt cx="4150692" cy="4248211"/>
          </a:xfrm>
        </p:grpSpPr>
        <p:sp>
          <p:nvSpPr>
            <p:cNvPr id="8" name="Right Arrow 7"/>
            <p:cNvSpPr/>
            <p:nvPr/>
          </p:nvSpPr>
          <p:spPr>
            <a:xfrm rot="966595">
              <a:off x="4283448" y="2400299"/>
              <a:ext cx="570332" cy="533400"/>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flipH="1">
              <a:off x="3048000" y="2485159"/>
              <a:ext cx="1237839" cy="400110"/>
            </a:xfrm>
            <a:prstGeom prst="rect">
              <a:avLst/>
            </a:prstGeom>
            <a:noFill/>
          </p:spPr>
          <p:txBody>
            <a:bodyPr wrap="none" rtlCol="0">
              <a:spAutoFit/>
            </a:bodyPr>
            <a:lstStyle/>
            <a:p>
              <a:r>
                <a:rPr lang="en-US" sz="2000" i="1" dirty="0" smtClean="0"/>
                <a:t>inhalation</a:t>
              </a:r>
              <a:endParaRPr lang="en-US" sz="2000" i="1" baseline="-25000" dirty="0"/>
            </a:p>
          </p:txBody>
        </p:sp>
        <p:grpSp>
          <p:nvGrpSpPr>
            <p:cNvPr id="34" name="Group 33"/>
            <p:cNvGrpSpPr/>
            <p:nvPr/>
          </p:nvGrpSpPr>
          <p:grpSpPr>
            <a:xfrm>
              <a:off x="4448501" y="2667000"/>
              <a:ext cx="2750191" cy="3667965"/>
              <a:chOff x="3894389" y="3447905"/>
              <a:chExt cx="2750191" cy="3667965"/>
            </a:xfrm>
          </p:grpSpPr>
          <p:sp>
            <p:nvSpPr>
              <p:cNvPr id="7" name="Right Arrow 6"/>
              <p:cNvSpPr/>
              <p:nvPr/>
            </p:nvSpPr>
            <p:spPr>
              <a:xfrm rot="5400000">
                <a:off x="5111639" y="6653488"/>
                <a:ext cx="391365" cy="533400"/>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4362474" y="3447905"/>
                <a:ext cx="1824906" cy="3251280"/>
                <a:chOff x="3429000" y="3414497"/>
                <a:chExt cx="1824906" cy="3251280"/>
              </a:xfrm>
            </p:grpSpPr>
            <p:sp>
              <p:nvSpPr>
                <p:cNvPr id="6" name="Rounded Rectangle 5"/>
                <p:cNvSpPr/>
                <p:nvPr/>
              </p:nvSpPr>
              <p:spPr>
                <a:xfrm>
                  <a:off x="3429000" y="4093967"/>
                  <a:ext cx="1824906" cy="5334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Slowly Perfused</a:t>
                  </a:r>
                  <a:endParaRPr lang="en-US" dirty="0">
                    <a:solidFill>
                      <a:schemeClr val="tx1"/>
                    </a:solidFill>
                  </a:endParaRPr>
                </a:p>
              </p:txBody>
            </p:sp>
            <p:sp>
              <p:nvSpPr>
                <p:cNvPr id="16" name="Rounded Rectangle 15"/>
                <p:cNvSpPr/>
                <p:nvPr/>
              </p:nvSpPr>
              <p:spPr>
                <a:xfrm>
                  <a:off x="3429000" y="4773437"/>
                  <a:ext cx="1824906" cy="5334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Rapidly Perfused</a:t>
                  </a:r>
                  <a:endParaRPr lang="en-US" dirty="0">
                    <a:solidFill>
                      <a:schemeClr val="tx1"/>
                    </a:solidFill>
                  </a:endParaRPr>
                </a:p>
              </p:txBody>
            </p:sp>
            <p:sp>
              <p:nvSpPr>
                <p:cNvPr id="17" name="Rounded Rectangle 16"/>
                <p:cNvSpPr/>
                <p:nvPr/>
              </p:nvSpPr>
              <p:spPr>
                <a:xfrm>
                  <a:off x="3429000" y="5452907"/>
                  <a:ext cx="1824906" cy="5334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Fat</a:t>
                  </a:r>
                  <a:endParaRPr lang="en-US" dirty="0">
                    <a:solidFill>
                      <a:schemeClr val="tx1"/>
                    </a:solidFill>
                  </a:endParaRPr>
                </a:p>
              </p:txBody>
            </p:sp>
            <p:sp>
              <p:nvSpPr>
                <p:cNvPr id="18" name="Rounded Rectangle 17"/>
                <p:cNvSpPr/>
                <p:nvPr/>
              </p:nvSpPr>
              <p:spPr>
                <a:xfrm>
                  <a:off x="3429000" y="6132377"/>
                  <a:ext cx="1824906" cy="5334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Liver</a:t>
                  </a:r>
                  <a:endParaRPr lang="en-US" dirty="0">
                    <a:solidFill>
                      <a:schemeClr val="tx1"/>
                    </a:solidFill>
                  </a:endParaRPr>
                </a:p>
              </p:txBody>
            </p:sp>
            <p:sp>
              <p:nvSpPr>
                <p:cNvPr id="20" name="Rounded Rectangle 19"/>
                <p:cNvSpPr/>
                <p:nvPr/>
              </p:nvSpPr>
              <p:spPr>
                <a:xfrm>
                  <a:off x="3429000" y="3414497"/>
                  <a:ext cx="1824906" cy="5334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Lung</a:t>
                  </a:r>
                  <a:endParaRPr lang="en-US" dirty="0">
                    <a:solidFill>
                      <a:schemeClr val="tx1"/>
                    </a:solidFill>
                  </a:endParaRPr>
                </a:p>
              </p:txBody>
            </p:sp>
          </p:grpSp>
          <p:cxnSp>
            <p:nvCxnSpPr>
              <p:cNvPr id="22" name="Straight Arrow Connector 21"/>
              <p:cNvCxnSpPr>
                <a:stCxn id="18" idx="3"/>
              </p:cNvCxnSpPr>
              <p:nvPr/>
            </p:nvCxnSpPr>
            <p:spPr>
              <a:xfrm flipV="1">
                <a:off x="6187380" y="6432484"/>
                <a:ext cx="442020" cy="1"/>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6202560" y="5061686"/>
                <a:ext cx="442020" cy="1"/>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6202560" y="5753015"/>
                <a:ext cx="442020" cy="1"/>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202560" y="4394075"/>
                <a:ext cx="442020" cy="1"/>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6202560" y="3734383"/>
                <a:ext cx="442020" cy="1"/>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905274" y="6437757"/>
                <a:ext cx="442020" cy="1"/>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3920454" y="5066959"/>
                <a:ext cx="442020" cy="1"/>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3920454" y="5758288"/>
                <a:ext cx="442020" cy="1"/>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3920454" y="4399348"/>
                <a:ext cx="442020" cy="1"/>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3920454" y="3739656"/>
                <a:ext cx="442020" cy="1"/>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629400" y="3714605"/>
                <a:ext cx="0" cy="272315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894389" y="3704860"/>
                <a:ext cx="0" cy="272315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flipH="1">
              <a:off x="5269764" y="6248400"/>
              <a:ext cx="1183337" cy="400110"/>
            </a:xfrm>
            <a:prstGeom prst="rect">
              <a:avLst/>
            </a:prstGeom>
            <a:noFill/>
          </p:spPr>
          <p:txBody>
            <a:bodyPr wrap="none" rtlCol="0">
              <a:spAutoFit/>
            </a:bodyPr>
            <a:lstStyle/>
            <a:p>
              <a:r>
                <a:rPr lang="en-US" sz="2000" i="1" dirty="0" smtClean="0"/>
                <a:t>clearance</a:t>
              </a:r>
              <a:endParaRPr lang="en-US" sz="2000" i="1" baseline="-25000" dirty="0"/>
            </a:p>
          </p:txBody>
        </p:sp>
      </p:grpSp>
      <p:sp>
        <p:nvSpPr>
          <p:cNvPr id="9" name="Footer Placeholder 8"/>
          <p:cNvSpPr>
            <a:spLocks noGrp="1"/>
          </p:cNvSpPr>
          <p:nvPr>
            <p:ph type="ftr" sz="quarter" idx="11"/>
          </p:nvPr>
        </p:nvSpPr>
        <p:spPr/>
        <p:txBody>
          <a:bodyPr/>
          <a:lstStyle/>
          <a:p>
            <a:r>
              <a:rPr lang="en-US" smtClean="0"/>
              <a:t>jps</a:t>
            </a:r>
            <a:endParaRPr lang="en-US" dirty="0"/>
          </a:p>
        </p:txBody>
      </p:sp>
    </p:spTree>
    <p:extLst>
      <p:ext uri="{BB962C8B-B14F-4D97-AF65-F5344CB8AC3E}">
        <p14:creationId xmlns:p14="http://schemas.microsoft.com/office/powerpoint/2010/main" val="1372047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b="1" dirty="0"/>
              <a:t>Key differences </a:t>
            </a:r>
            <a:r>
              <a:rPr lang="en-US" b="1" dirty="0" smtClean="0"/>
              <a:t>between</a:t>
            </a:r>
            <a:br>
              <a:rPr lang="en-US" b="1" dirty="0" smtClean="0"/>
            </a:br>
            <a:r>
              <a:rPr lang="en-US" b="1" dirty="0" smtClean="0"/>
              <a:t>COPASI </a:t>
            </a:r>
            <a:r>
              <a:rPr lang="en-US" b="1" dirty="0"/>
              <a:t>and </a:t>
            </a:r>
            <a:r>
              <a:rPr lang="en-US" b="1" dirty="0" smtClean="0"/>
              <a:t>SBML</a:t>
            </a:r>
            <a:endParaRPr lang="en-US" dirty="0"/>
          </a:p>
        </p:txBody>
      </p:sp>
      <p:sp>
        <p:nvSpPr>
          <p:cNvPr id="3" name="Content Placeholder 2"/>
          <p:cNvSpPr>
            <a:spLocks noGrp="1"/>
          </p:cNvSpPr>
          <p:nvPr>
            <p:ph idx="1"/>
          </p:nvPr>
        </p:nvSpPr>
        <p:spPr/>
        <p:txBody>
          <a:bodyPr/>
          <a:lstStyle/>
          <a:p>
            <a:r>
              <a:rPr lang="en-US" dirty="0" smtClean="0"/>
              <a:t>Units</a:t>
            </a:r>
            <a:r>
              <a:rPr lang="en-US" dirty="0"/>
              <a:t>: </a:t>
            </a:r>
            <a:endParaRPr lang="en-US" dirty="0" smtClean="0"/>
          </a:p>
          <a:p>
            <a:pPr lvl="1"/>
            <a:r>
              <a:rPr lang="en-US" dirty="0" smtClean="0"/>
              <a:t>COPASI </a:t>
            </a:r>
            <a:r>
              <a:rPr lang="en-US" dirty="0"/>
              <a:t>uses </a:t>
            </a:r>
            <a:r>
              <a:rPr lang="en-US" u="sng" dirty="0" smtClean="0"/>
              <a:t>concentration</a:t>
            </a:r>
          </a:p>
          <a:p>
            <a:pPr lvl="1"/>
            <a:r>
              <a:rPr lang="en-US" dirty="0" smtClean="0"/>
              <a:t>SBML uses </a:t>
            </a:r>
            <a:r>
              <a:rPr lang="en-US" u="sng" dirty="0"/>
              <a:t>mass</a:t>
            </a:r>
            <a:r>
              <a:rPr lang="en-US" dirty="0"/>
              <a:t> </a:t>
            </a:r>
            <a:r>
              <a:rPr lang="en-US" dirty="0" smtClean="0"/>
              <a:t>(or moles)</a:t>
            </a:r>
            <a:endParaRPr lang="en-US" dirty="0"/>
          </a:p>
          <a:p>
            <a:r>
              <a:rPr lang="en-US" dirty="0" smtClean="0"/>
              <a:t>Simulation description:</a:t>
            </a:r>
          </a:p>
          <a:p>
            <a:pPr lvl="1"/>
            <a:r>
              <a:rPr lang="en-US" dirty="0" smtClean="0"/>
              <a:t>COPASI’s native file format includes simulation parameters, plot layouts etc.</a:t>
            </a:r>
          </a:p>
          <a:p>
            <a:pPr lvl="1"/>
            <a:r>
              <a:rPr lang="en-US" dirty="0" smtClean="0"/>
              <a:t>SBML does not generally support these concepts</a:t>
            </a:r>
            <a:endParaRPr lang="en-US" dirty="0"/>
          </a:p>
        </p:txBody>
      </p:sp>
      <p:sp>
        <p:nvSpPr>
          <p:cNvPr id="4" name="Date Placeholder 3"/>
          <p:cNvSpPr>
            <a:spLocks noGrp="1"/>
          </p:cNvSpPr>
          <p:nvPr>
            <p:ph type="dt" sz="half" idx="10"/>
          </p:nvPr>
        </p:nvSpPr>
        <p:spPr/>
        <p:txBody>
          <a:bodyPr/>
          <a:lstStyle/>
          <a:p>
            <a:r>
              <a:rPr lang="en-US" smtClean="0"/>
              <a:t>Aug 1, 2017</a:t>
            </a:r>
            <a:endParaRPr lang="en-US" dirty="0"/>
          </a:p>
        </p:txBody>
      </p:sp>
      <p:sp>
        <p:nvSpPr>
          <p:cNvPr id="5" name="Slide Number Placeholder 4"/>
          <p:cNvSpPr>
            <a:spLocks noGrp="1"/>
          </p:cNvSpPr>
          <p:nvPr>
            <p:ph type="sldNum" sz="quarter" idx="12"/>
          </p:nvPr>
        </p:nvSpPr>
        <p:spPr/>
        <p:txBody>
          <a:bodyPr/>
          <a:lstStyle/>
          <a:p>
            <a:fld id="{E208A558-0F77-4BB1-B5B4-EFA4F3369E3B}" type="slidenum">
              <a:rPr lang="en-US" smtClean="0"/>
              <a:t>16</a:t>
            </a:fld>
            <a:endParaRPr lang="en-US" dirty="0"/>
          </a:p>
        </p:txBody>
      </p:sp>
      <p:sp>
        <p:nvSpPr>
          <p:cNvPr id="6" name="Footer Placeholder 5"/>
          <p:cNvSpPr>
            <a:spLocks noGrp="1"/>
          </p:cNvSpPr>
          <p:nvPr>
            <p:ph type="ftr" sz="quarter" idx="11"/>
          </p:nvPr>
        </p:nvSpPr>
        <p:spPr/>
        <p:txBody>
          <a:bodyPr/>
          <a:lstStyle/>
          <a:p>
            <a:r>
              <a:rPr lang="en-US" smtClean="0"/>
              <a:t>jps</a:t>
            </a:r>
            <a:endParaRPr lang="en-US" dirty="0"/>
          </a:p>
        </p:txBody>
      </p:sp>
    </p:spTree>
    <p:extLst>
      <p:ext uri="{BB962C8B-B14F-4D97-AF65-F5344CB8AC3E}">
        <p14:creationId xmlns:p14="http://schemas.microsoft.com/office/powerpoint/2010/main" val="2615382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Exercise: Implement this simple </a:t>
            </a:r>
            <a:br>
              <a:rPr lang="en-US" dirty="0" smtClean="0"/>
            </a:br>
            <a:r>
              <a:rPr lang="en-US" dirty="0" smtClean="0"/>
              <a:t>PK Model in COPASI</a:t>
            </a:r>
            <a:endParaRPr lang="en-US" dirty="0"/>
          </a:p>
        </p:txBody>
      </p:sp>
      <p:sp>
        <p:nvSpPr>
          <p:cNvPr id="3" name="Content Placeholder 2"/>
          <p:cNvSpPr>
            <a:spLocks noGrp="1"/>
          </p:cNvSpPr>
          <p:nvPr>
            <p:ph idx="1"/>
          </p:nvPr>
        </p:nvSpPr>
        <p:spPr>
          <a:xfrm>
            <a:off x="457200" y="1447800"/>
            <a:ext cx="8229600" cy="5105400"/>
          </a:xfrm>
        </p:spPr>
        <p:txBody>
          <a:bodyPr>
            <a:normAutofit fontScale="77500" lnSpcReduction="20000"/>
          </a:bodyPr>
          <a:lstStyle/>
          <a:p>
            <a:r>
              <a:rPr lang="en-US" sz="2400" dirty="0" smtClean="0"/>
              <a:t>Remember to set the units!</a:t>
            </a:r>
          </a:p>
          <a:p>
            <a:r>
              <a:rPr lang="en-US" sz="2400" dirty="0" smtClean="0"/>
              <a:t>Need ONE </a:t>
            </a:r>
            <a:r>
              <a:rPr lang="en-US" sz="2400" dirty="0" smtClean="0"/>
              <a:t>compartment; </a:t>
            </a:r>
            <a:r>
              <a:rPr lang="en-US" sz="2400" dirty="0" smtClean="0"/>
              <a:t>“Body</a:t>
            </a:r>
            <a:r>
              <a:rPr lang="en-US" sz="2400" dirty="0" smtClean="0"/>
              <a:t>”</a:t>
            </a:r>
          </a:p>
          <a:p>
            <a:pPr lvl="1"/>
            <a:r>
              <a:rPr lang="en-US" sz="2000" dirty="0" smtClean="0"/>
              <a:t>volume 70L </a:t>
            </a:r>
            <a:r>
              <a:rPr lang="en-US" sz="2000" dirty="0"/>
              <a:t>(70Kg)</a:t>
            </a:r>
            <a:endParaRPr lang="en-US" sz="2000" dirty="0" smtClean="0"/>
          </a:p>
          <a:p>
            <a:r>
              <a:rPr lang="en-US" sz="2400" dirty="0" smtClean="0"/>
              <a:t>Initialize:  </a:t>
            </a:r>
          </a:p>
          <a:p>
            <a:pPr lvl="1"/>
            <a:r>
              <a:rPr lang="en-US" sz="2000" i="1" dirty="0" err="1" smtClean="0"/>
              <a:t>X</a:t>
            </a:r>
            <a:r>
              <a:rPr lang="en-US" sz="2000" i="1" baseline="-25000" dirty="0" err="1" smtClean="0"/>
              <a:t>gut</a:t>
            </a:r>
            <a:r>
              <a:rPr lang="en-US" sz="2000" dirty="0" smtClean="0"/>
              <a:t> </a:t>
            </a:r>
            <a:r>
              <a:rPr lang="en-US" sz="2000" dirty="0" smtClean="0"/>
              <a:t>= 1/70,  </a:t>
            </a:r>
            <a:r>
              <a:rPr lang="en-US" sz="2000" i="1" dirty="0" smtClean="0"/>
              <a:t>X</a:t>
            </a:r>
            <a:r>
              <a:rPr lang="en-US" sz="2000" i="1" baseline="-25000" dirty="0" smtClean="0"/>
              <a:t>body</a:t>
            </a:r>
            <a:r>
              <a:rPr lang="en-US" sz="2000" dirty="0" smtClean="0"/>
              <a:t>= </a:t>
            </a:r>
            <a:r>
              <a:rPr lang="en-US" sz="2000" i="1" dirty="0" smtClean="0"/>
              <a:t>X</a:t>
            </a:r>
            <a:r>
              <a:rPr lang="en-US" sz="2000" i="1" baseline="-25000" dirty="0" smtClean="0"/>
              <a:t>kidTub</a:t>
            </a:r>
            <a:r>
              <a:rPr lang="en-US" sz="2000" dirty="0" smtClean="0"/>
              <a:t>= </a:t>
            </a:r>
            <a:r>
              <a:rPr lang="en-US" sz="2000" dirty="0" smtClean="0"/>
              <a:t>0</a:t>
            </a:r>
          </a:p>
          <a:p>
            <a:pPr lvl="1"/>
            <a:r>
              <a:rPr lang="en-US" sz="2000" i="1" dirty="0" smtClean="0"/>
              <a:t>k</a:t>
            </a:r>
            <a:r>
              <a:rPr lang="en-US" sz="2000" i="1" baseline="-25000" dirty="0" smtClean="0"/>
              <a:t>gut2body</a:t>
            </a:r>
            <a:r>
              <a:rPr lang="en-US" sz="2000" dirty="0" smtClean="0"/>
              <a:t> = </a:t>
            </a:r>
            <a:r>
              <a:rPr lang="en-US" sz="2000" i="1" dirty="0" smtClean="0"/>
              <a:t>k</a:t>
            </a:r>
            <a:r>
              <a:rPr lang="en-US" sz="2000" i="1" baseline="-25000" dirty="0" smtClean="0"/>
              <a:t>body2kidTub</a:t>
            </a:r>
            <a:r>
              <a:rPr lang="en-US" sz="2000" baseline="-25000" dirty="0" smtClean="0"/>
              <a:t> </a:t>
            </a:r>
            <a:r>
              <a:rPr lang="en-US" sz="2000" dirty="0" smtClean="0"/>
              <a:t>= 1</a:t>
            </a:r>
            <a:endParaRPr lang="en-US" sz="2000" dirty="0" smtClean="0"/>
          </a:p>
          <a:p>
            <a:r>
              <a:rPr lang="en-US" sz="2400" dirty="0" smtClean="0"/>
              <a:t>Time course simulation of 10 </a:t>
            </a:r>
            <a:r>
              <a:rPr lang="en-US" sz="2400" dirty="0" smtClean="0"/>
              <a:t>hours</a:t>
            </a:r>
          </a:p>
          <a:p>
            <a:endParaRPr lang="en-US" sz="2400" dirty="0"/>
          </a:p>
          <a:p>
            <a:r>
              <a:rPr lang="en-US" sz="2400" dirty="0" smtClean="0"/>
              <a:t>What is the half-life for </a:t>
            </a:r>
            <a:r>
              <a:rPr lang="en-US" sz="2400" i="1" dirty="0" err="1" smtClean="0"/>
              <a:t>X</a:t>
            </a:r>
            <a:r>
              <a:rPr lang="en-US" sz="2400" i="1" baseline="-25000" dirty="0" err="1" smtClean="0"/>
              <a:t>gut</a:t>
            </a:r>
            <a:r>
              <a:rPr lang="en-US" sz="2400" i="1" dirty="0" smtClean="0"/>
              <a:t>?</a:t>
            </a:r>
            <a:endParaRPr lang="en-US" sz="2400" dirty="0" smtClean="0"/>
          </a:p>
          <a:p>
            <a:pPr marL="0" indent="0" algn="ctr">
              <a:buNone/>
            </a:pPr>
            <a:endParaRPr lang="en-US" sz="2400" dirty="0" smtClean="0">
              <a:solidFill>
                <a:srgbClr val="FF0000"/>
              </a:solidFill>
            </a:endParaRPr>
          </a:p>
          <a:p>
            <a:pPr marL="0" indent="0" algn="ctr">
              <a:buNone/>
            </a:pPr>
            <a:r>
              <a:rPr lang="en-US" sz="2400" dirty="0" smtClean="0">
                <a:solidFill>
                  <a:srgbClr val="FF0000"/>
                </a:solidFill>
              </a:rPr>
              <a:t>Remember that COPASI is doing things in </a:t>
            </a:r>
            <a:r>
              <a:rPr lang="en-US" sz="2400" u="sng" dirty="0" smtClean="0">
                <a:solidFill>
                  <a:srgbClr val="FF0000"/>
                </a:solidFill>
              </a:rPr>
              <a:t>concentration</a:t>
            </a:r>
            <a:r>
              <a:rPr lang="en-US" sz="2400" dirty="0" smtClean="0">
                <a:solidFill>
                  <a:srgbClr val="FF0000"/>
                </a:solidFill>
              </a:rPr>
              <a:t>!</a:t>
            </a:r>
          </a:p>
          <a:p>
            <a:pPr marL="0" indent="0" algn="ctr">
              <a:buNone/>
            </a:pPr>
            <a:r>
              <a:rPr lang="en-US" sz="2400" dirty="0" smtClean="0">
                <a:solidFill>
                  <a:srgbClr val="FF0000"/>
                </a:solidFill>
              </a:rPr>
              <a:t> (That is why the </a:t>
            </a:r>
            <a:r>
              <a:rPr lang="en-US" sz="2400" i="1" dirty="0" err="1" smtClean="0">
                <a:solidFill>
                  <a:srgbClr val="FF0000"/>
                </a:solidFill>
              </a:rPr>
              <a:t>X</a:t>
            </a:r>
            <a:r>
              <a:rPr lang="en-US" sz="2400" i="1" baseline="-25000" dirty="0" err="1" smtClean="0">
                <a:solidFill>
                  <a:srgbClr val="FF0000"/>
                </a:solidFill>
              </a:rPr>
              <a:t>gut</a:t>
            </a:r>
            <a:r>
              <a:rPr lang="en-US" sz="2400" dirty="0" smtClean="0">
                <a:solidFill>
                  <a:srgbClr val="FF0000"/>
                </a:solidFill>
              </a:rPr>
              <a:t> is initialized as 1/70 = 1 gram in 70 L, </a:t>
            </a:r>
          </a:p>
          <a:p>
            <a:pPr marL="0" indent="0" algn="ctr">
              <a:buNone/>
            </a:pPr>
            <a:r>
              <a:rPr lang="en-US" sz="2400" dirty="0" smtClean="0">
                <a:solidFill>
                  <a:srgbClr val="FF0000"/>
                </a:solidFill>
              </a:rPr>
              <a:t>e.g., the starting </a:t>
            </a:r>
            <a:r>
              <a:rPr lang="en-US" sz="2400" u="sng" dirty="0" smtClean="0">
                <a:solidFill>
                  <a:srgbClr val="FF0000"/>
                </a:solidFill>
              </a:rPr>
              <a:t>concentration</a:t>
            </a:r>
            <a:r>
              <a:rPr lang="en-US" sz="2400" dirty="0" smtClean="0">
                <a:solidFill>
                  <a:srgbClr val="FF0000"/>
                </a:solidFill>
              </a:rPr>
              <a:t>) </a:t>
            </a:r>
          </a:p>
          <a:p>
            <a:pPr marL="0" indent="0" algn="ctr">
              <a:buNone/>
            </a:pPr>
            <a:endParaRPr lang="en-US" sz="2400" dirty="0" smtClean="0">
              <a:solidFill>
                <a:srgbClr val="FF0000"/>
              </a:solidFill>
            </a:endParaRPr>
          </a:p>
          <a:p>
            <a:pPr marL="0" indent="0" algn="ctr">
              <a:buNone/>
            </a:pPr>
            <a:r>
              <a:rPr lang="en-US" sz="2400" dirty="0" smtClean="0">
                <a:solidFill>
                  <a:srgbClr val="FF0000"/>
                </a:solidFill>
              </a:rPr>
              <a:t>What </a:t>
            </a:r>
            <a:r>
              <a:rPr lang="en-US" sz="2400" dirty="0" smtClean="0">
                <a:solidFill>
                  <a:srgbClr val="FF0000"/>
                </a:solidFill>
              </a:rPr>
              <a:t>are the units it is using?</a:t>
            </a:r>
          </a:p>
          <a:p>
            <a:pPr marL="0" indent="0" algn="ctr">
              <a:buNone/>
            </a:pPr>
            <a:endParaRPr lang="en-US" sz="2400" dirty="0" smtClean="0">
              <a:solidFill>
                <a:srgbClr val="FF0000"/>
              </a:solidFill>
            </a:endParaRPr>
          </a:p>
          <a:p>
            <a:pPr marL="0" indent="0" algn="ctr">
              <a:buNone/>
            </a:pPr>
            <a:r>
              <a:rPr lang="en-US" sz="2400" dirty="0" smtClean="0">
                <a:solidFill>
                  <a:srgbClr val="FF0000"/>
                </a:solidFill>
              </a:rPr>
              <a:t>Can you make </a:t>
            </a:r>
            <a:r>
              <a:rPr lang="en-US" sz="2400" dirty="0" smtClean="0">
                <a:solidFill>
                  <a:srgbClr val="FF0000"/>
                </a:solidFill>
              </a:rPr>
              <a:t>the output</a:t>
            </a:r>
            <a:r>
              <a:rPr lang="en-US" sz="2400" dirty="0" smtClean="0">
                <a:solidFill>
                  <a:srgbClr val="FF0000"/>
                </a:solidFill>
              </a:rPr>
              <a:t> </a:t>
            </a:r>
            <a:r>
              <a:rPr lang="en-US" sz="2400" dirty="0" smtClean="0">
                <a:solidFill>
                  <a:srgbClr val="FF0000"/>
                </a:solidFill>
              </a:rPr>
              <a:t>look like the units are </a:t>
            </a:r>
            <a:r>
              <a:rPr lang="en-US" sz="2400" dirty="0" smtClean="0">
                <a:solidFill>
                  <a:srgbClr val="FF0000"/>
                </a:solidFill>
              </a:rPr>
              <a:t/>
            </a:r>
            <a:br>
              <a:rPr lang="en-US" sz="2400" dirty="0" smtClean="0">
                <a:solidFill>
                  <a:srgbClr val="FF0000"/>
                </a:solidFill>
              </a:rPr>
            </a:br>
            <a:r>
              <a:rPr lang="en-US" sz="2400" dirty="0" smtClean="0">
                <a:solidFill>
                  <a:srgbClr val="FF0000"/>
                </a:solidFill>
              </a:rPr>
              <a:t>mass</a:t>
            </a:r>
            <a:r>
              <a:rPr lang="en-US" sz="2400" dirty="0">
                <a:solidFill>
                  <a:srgbClr val="FF0000"/>
                </a:solidFill>
              </a:rPr>
              <a:t> </a:t>
            </a:r>
            <a:r>
              <a:rPr lang="en-US" sz="2400" dirty="0" smtClean="0">
                <a:solidFill>
                  <a:srgbClr val="FF0000"/>
                </a:solidFill>
              </a:rPr>
              <a:t>instead </a:t>
            </a:r>
            <a:r>
              <a:rPr lang="en-US" sz="2400" dirty="0" smtClean="0">
                <a:solidFill>
                  <a:srgbClr val="FF0000"/>
                </a:solidFill>
              </a:rPr>
              <a:t>of </a:t>
            </a:r>
            <a:r>
              <a:rPr lang="en-US" sz="2400" dirty="0" smtClean="0">
                <a:solidFill>
                  <a:srgbClr val="FF0000"/>
                </a:solidFill>
              </a:rPr>
              <a:t>concentrations?</a:t>
            </a:r>
            <a:endParaRPr lang="en-US" sz="2400" dirty="0" smtClean="0">
              <a:solidFill>
                <a:srgbClr val="FF0000"/>
              </a:solidFill>
            </a:endParaRPr>
          </a:p>
        </p:txBody>
      </p:sp>
      <p:sp>
        <p:nvSpPr>
          <p:cNvPr id="4" name="Date Placeholder 3"/>
          <p:cNvSpPr>
            <a:spLocks noGrp="1"/>
          </p:cNvSpPr>
          <p:nvPr>
            <p:ph type="dt" sz="half" idx="10"/>
          </p:nvPr>
        </p:nvSpPr>
        <p:spPr/>
        <p:txBody>
          <a:bodyPr/>
          <a:lstStyle/>
          <a:p>
            <a:r>
              <a:rPr lang="en-US" smtClean="0"/>
              <a:t>Aug 1, 2017</a:t>
            </a:r>
            <a:endParaRPr lang="en-US" dirty="0"/>
          </a:p>
        </p:txBody>
      </p:sp>
      <p:sp>
        <p:nvSpPr>
          <p:cNvPr id="5" name="Slide Number Placeholder 4"/>
          <p:cNvSpPr>
            <a:spLocks noGrp="1"/>
          </p:cNvSpPr>
          <p:nvPr>
            <p:ph type="sldNum" sz="quarter" idx="12"/>
          </p:nvPr>
        </p:nvSpPr>
        <p:spPr/>
        <p:txBody>
          <a:bodyPr/>
          <a:lstStyle/>
          <a:p>
            <a:fld id="{E208A558-0F77-4BB1-B5B4-EFA4F3369E3B}" type="slidenum">
              <a:rPr lang="en-US" smtClean="0"/>
              <a:t>17</a:t>
            </a:fld>
            <a:endParaRPr lang="en-US" dirty="0"/>
          </a:p>
        </p:txBody>
      </p:sp>
      <p:sp>
        <p:nvSpPr>
          <p:cNvPr id="6" name="Footer Placeholder 5"/>
          <p:cNvSpPr>
            <a:spLocks noGrp="1"/>
          </p:cNvSpPr>
          <p:nvPr>
            <p:ph type="ftr" sz="quarter" idx="11"/>
          </p:nvPr>
        </p:nvSpPr>
        <p:spPr/>
        <p:txBody>
          <a:bodyPr/>
          <a:lstStyle/>
          <a:p>
            <a:r>
              <a:rPr lang="en-US" smtClean="0"/>
              <a:t>jps</a:t>
            </a:r>
            <a:endParaRPr lang="en-US" dirty="0"/>
          </a:p>
        </p:txBody>
      </p:sp>
      <p:grpSp>
        <p:nvGrpSpPr>
          <p:cNvPr id="12" name="Group 11"/>
          <p:cNvGrpSpPr/>
          <p:nvPr/>
        </p:nvGrpSpPr>
        <p:grpSpPr>
          <a:xfrm>
            <a:off x="4953000" y="1842551"/>
            <a:ext cx="3737012" cy="2075316"/>
            <a:chOff x="5123167" y="1842551"/>
            <a:chExt cx="3737012" cy="2075316"/>
          </a:xfrm>
        </p:grpSpPr>
        <p:grpSp>
          <p:nvGrpSpPr>
            <p:cNvPr id="20" name="Group 19"/>
            <p:cNvGrpSpPr/>
            <p:nvPr/>
          </p:nvGrpSpPr>
          <p:grpSpPr>
            <a:xfrm>
              <a:off x="5123167" y="1842551"/>
              <a:ext cx="3737012" cy="2075316"/>
              <a:chOff x="5123167" y="1842551"/>
              <a:chExt cx="3737012" cy="2075316"/>
            </a:xfrm>
          </p:grpSpPr>
          <p:sp>
            <p:nvSpPr>
              <p:cNvPr id="17" name="TextBox 16"/>
              <p:cNvSpPr txBox="1"/>
              <p:nvPr/>
            </p:nvSpPr>
            <p:spPr>
              <a:xfrm>
                <a:off x="7440181" y="2342301"/>
                <a:ext cx="663964" cy="253916"/>
              </a:xfrm>
              <a:prstGeom prst="rect">
                <a:avLst/>
              </a:prstGeom>
              <a:noFill/>
            </p:spPr>
            <p:txBody>
              <a:bodyPr wrap="none" rtlCol="0">
                <a:spAutoFit/>
              </a:bodyPr>
              <a:lstStyle/>
              <a:p>
                <a:r>
                  <a:rPr lang="en-US" sz="1050" dirty="0" smtClean="0"/>
                  <a:t>Diffusive</a:t>
                </a:r>
                <a:endParaRPr lang="en-US" sz="1050" dirty="0"/>
              </a:p>
            </p:txBody>
          </p:sp>
          <p:grpSp>
            <p:nvGrpSpPr>
              <p:cNvPr id="19" name="Group 18"/>
              <p:cNvGrpSpPr/>
              <p:nvPr/>
            </p:nvGrpSpPr>
            <p:grpSpPr>
              <a:xfrm>
                <a:off x="5123167" y="1842551"/>
                <a:ext cx="3737012" cy="2075316"/>
                <a:chOff x="5330788" y="2110234"/>
                <a:chExt cx="3737012" cy="2075316"/>
              </a:xfrm>
            </p:grpSpPr>
            <p:grpSp>
              <p:nvGrpSpPr>
                <p:cNvPr id="16" name="Group 15"/>
                <p:cNvGrpSpPr/>
                <p:nvPr/>
              </p:nvGrpSpPr>
              <p:grpSpPr>
                <a:xfrm>
                  <a:off x="5330788" y="2110234"/>
                  <a:ext cx="3737012" cy="1391527"/>
                  <a:chOff x="1708809" y="2386415"/>
                  <a:chExt cx="6580786" cy="2450444"/>
                </a:xfrm>
              </p:grpSpPr>
              <p:sp>
                <p:nvSpPr>
                  <p:cNvPr id="7" name="Rounded Rectangle 6"/>
                  <p:cNvSpPr/>
                  <p:nvPr/>
                </p:nvSpPr>
                <p:spPr>
                  <a:xfrm>
                    <a:off x="1708809" y="2386415"/>
                    <a:ext cx="6580786" cy="1371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endParaRPr>
                  </a:p>
                </p:txBody>
              </p:sp>
              <p:sp>
                <p:nvSpPr>
                  <p:cNvPr id="8" name="Right Arrow 7"/>
                  <p:cNvSpPr/>
                  <p:nvPr/>
                </p:nvSpPr>
                <p:spPr>
                  <a:xfrm>
                    <a:off x="5578554" y="2787831"/>
                    <a:ext cx="1219201" cy="533399"/>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ight Arrow 8"/>
                  <p:cNvSpPr/>
                  <p:nvPr/>
                </p:nvSpPr>
                <p:spPr>
                  <a:xfrm>
                    <a:off x="3081852" y="2787831"/>
                    <a:ext cx="1219201" cy="533399"/>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extBox 12"/>
                  <p:cNvSpPr txBox="1"/>
                  <p:nvPr/>
                </p:nvSpPr>
                <p:spPr>
                  <a:xfrm>
                    <a:off x="2061339" y="2702239"/>
                    <a:ext cx="962141" cy="704584"/>
                  </a:xfrm>
                  <a:prstGeom prst="rect">
                    <a:avLst/>
                  </a:prstGeom>
                  <a:noFill/>
                </p:spPr>
                <p:txBody>
                  <a:bodyPr wrap="none" rtlCol="0">
                    <a:spAutoFit/>
                  </a:bodyPr>
                  <a:lstStyle/>
                  <a:p>
                    <a:r>
                      <a:rPr lang="en-US" sz="2000" i="1" dirty="0" smtClean="0"/>
                      <a:t>X</a:t>
                    </a:r>
                    <a:r>
                      <a:rPr lang="en-US" sz="2000" i="1" baseline="-25000" dirty="0" smtClean="0"/>
                      <a:t>gut</a:t>
                    </a:r>
                    <a:endParaRPr lang="en-US" sz="2000" i="1" baseline="-25000" dirty="0"/>
                  </a:p>
                </p:txBody>
              </p:sp>
              <p:sp>
                <p:nvSpPr>
                  <p:cNvPr id="14" name="TextBox 13"/>
                  <p:cNvSpPr txBox="1"/>
                  <p:nvPr/>
                </p:nvSpPr>
                <p:spPr>
                  <a:xfrm>
                    <a:off x="6856129" y="2702239"/>
                    <a:ext cx="1360839" cy="704584"/>
                  </a:xfrm>
                  <a:prstGeom prst="rect">
                    <a:avLst/>
                  </a:prstGeom>
                  <a:noFill/>
                </p:spPr>
                <p:txBody>
                  <a:bodyPr wrap="none" rtlCol="0">
                    <a:spAutoFit/>
                  </a:bodyPr>
                  <a:lstStyle/>
                  <a:p>
                    <a:r>
                      <a:rPr lang="en-US" sz="2000" i="1" dirty="0" smtClean="0"/>
                      <a:t>X</a:t>
                    </a:r>
                    <a:r>
                      <a:rPr lang="en-US" sz="2000" i="1" baseline="-25000" dirty="0" smtClean="0"/>
                      <a:t>kidTub</a:t>
                    </a:r>
                    <a:endParaRPr lang="en-US" sz="2000" i="1" baseline="-25000" dirty="0"/>
                  </a:p>
                </p:txBody>
              </p:sp>
              <mc:AlternateContent xmlns:mc="http://schemas.openxmlformats.org/markup-compatibility/2006">
                <mc:Choice xmlns:a14="http://schemas.microsoft.com/office/drawing/2010/main" Requires="a14">
                  <p:sp>
                    <p:nvSpPr>
                      <p:cNvPr id="15" name="Rectangle 14"/>
                      <p:cNvSpPr/>
                      <p:nvPr/>
                    </p:nvSpPr>
                    <p:spPr>
                      <a:xfrm>
                        <a:off x="2642948" y="3838249"/>
                        <a:ext cx="4221174" cy="998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a:rPr>
                                  </m:ctrlPr>
                                </m:fPr>
                                <m:num>
                                  <m:sSub>
                                    <m:sSubPr>
                                      <m:ctrlPr>
                                        <a:rPr lang="en-US" sz="1600" i="1">
                                          <a:latin typeface="Cambria Math"/>
                                        </a:rPr>
                                      </m:ctrlPr>
                                    </m:sSubPr>
                                    <m:e>
                                      <m:r>
                                        <a:rPr lang="en-US" sz="1600" i="1">
                                          <a:latin typeface="Cambria Math"/>
                                        </a:rPr>
                                        <m:t>𝑑𝑋</m:t>
                                      </m:r>
                                    </m:e>
                                    <m:sub>
                                      <m:r>
                                        <a:rPr lang="en-US" sz="1600" b="0" i="1" smtClean="0">
                                          <a:latin typeface="Cambria Math"/>
                                        </a:rPr>
                                        <m:t>𝑔𝑢𝑡</m:t>
                                      </m:r>
                                    </m:sub>
                                  </m:sSub>
                                </m:num>
                                <m:den>
                                  <m:r>
                                    <a:rPr lang="en-US" sz="1600" i="1">
                                      <a:latin typeface="Cambria Math"/>
                                    </a:rPr>
                                    <m:t>𝑑𝑡</m:t>
                                  </m:r>
                                </m:den>
                              </m:f>
                              <m:r>
                                <a:rPr lang="en-US" sz="1600" i="1">
                                  <a:latin typeface="Cambria Math"/>
                                </a:rPr>
                                <m:t>=−</m:t>
                              </m:r>
                              <m:sSub>
                                <m:sSubPr>
                                  <m:ctrlPr>
                                    <a:rPr lang="en-US" sz="1600" i="1">
                                      <a:latin typeface="Cambria Math"/>
                                    </a:rPr>
                                  </m:ctrlPr>
                                </m:sSubPr>
                                <m:e>
                                  <m:sSub>
                                    <m:sSubPr>
                                      <m:ctrlPr>
                                        <a:rPr lang="en-US" sz="1600" i="1" smtClean="0">
                                          <a:latin typeface="Cambria Math"/>
                                        </a:rPr>
                                      </m:ctrlPr>
                                    </m:sSubPr>
                                    <m:e>
                                      <m:r>
                                        <a:rPr lang="en-US" sz="1600" b="0" i="1" smtClean="0">
                                          <a:latin typeface="Cambria Math"/>
                                        </a:rPr>
                                        <m:t>𝑘</m:t>
                                      </m:r>
                                    </m:e>
                                    <m:sub>
                                      <m:r>
                                        <a:rPr lang="en-US" sz="1600" b="0" i="1" smtClean="0">
                                          <a:latin typeface="Cambria Math"/>
                                        </a:rPr>
                                        <m:t>𝑔𝑢𝑡</m:t>
                                      </m:r>
                                      <m:r>
                                        <a:rPr lang="en-US" sz="1600" b="0" i="1" smtClean="0">
                                          <a:latin typeface="Cambria Math"/>
                                        </a:rPr>
                                        <m:t>2</m:t>
                                      </m:r>
                                      <m:r>
                                        <a:rPr lang="en-US" sz="1600" b="0" i="1" smtClean="0">
                                          <a:latin typeface="Cambria Math"/>
                                        </a:rPr>
                                        <m:t>𝑏𝑜𝑑𝑦</m:t>
                                      </m:r>
                                    </m:sub>
                                  </m:sSub>
                                  <m:r>
                                    <a:rPr lang="en-US" sz="1600" i="1">
                                      <a:latin typeface="Cambria Math"/>
                                    </a:rPr>
                                    <m:t>𝑋</m:t>
                                  </m:r>
                                </m:e>
                                <m:sub>
                                  <m:r>
                                    <a:rPr lang="en-US" sz="1600" b="0" i="1" smtClean="0">
                                      <a:latin typeface="Cambria Math"/>
                                    </a:rPr>
                                    <m:t>𝑔𝑢𝑡</m:t>
                                  </m:r>
                                </m:sub>
                              </m:sSub>
                            </m:oMath>
                          </m:oMathPara>
                        </a14:m>
                        <a:endParaRPr lang="en-US" sz="1600" dirty="0"/>
                      </a:p>
                    </p:txBody>
                  </p:sp>
                </mc:Choice>
                <mc:Fallback>
                  <p:sp>
                    <p:nvSpPr>
                      <p:cNvPr id="15" name="Rectangle 14"/>
                      <p:cNvSpPr>
                        <a:spLocks noRot="1" noChangeAspect="1" noMove="1" noResize="1" noEditPoints="1" noAdjustHandles="1" noChangeArrowheads="1" noChangeShapeType="1" noTextEdit="1"/>
                      </p:cNvSpPr>
                      <p:nvPr/>
                    </p:nvSpPr>
                    <p:spPr>
                      <a:xfrm>
                        <a:off x="2642948" y="3838249"/>
                        <a:ext cx="4221174" cy="998610"/>
                      </a:xfrm>
                      <a:prstGeom prst="rect">
                        <a:avLst/>
                      </a:prstGeom>
                      <a:blipFill rotWithShape="1">
                        <a:blip r:embed="rId3"/>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18" name="Rectangle 17"/>
                    <p:cNvSpPr/>
                    <p:nvPr/>
                  </p:nvSpPr>
                  <p:spPr>
                    <a:xfrm>
                      <a:off x="5861254" y="3619048"/>
                      <a:ext cx="2882328" cy="5665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a:rPr>
                                </m:ctrlPr>
                              </m:fPr>
                              <m:num>
                                <m:sSub>
                                  <m:sSubPr>
                                    <m:ctrlPr>
                                      <a:rPr lang="en-US" sz="1600" i="1">
                                        <a:latin typeface="Cambria Math"/>
                                      </a:rPr>
                                    </m:ctrlPr>
                                  </m:sSubPr>
                                  <m:e>
                                    <m:r>
                                      <a:rPr lang="en-US" sz="1600" i="1">
                                        <a:latin typeface="Cambria Math"/>
                                      </a:rPr>
                                      <m:t>𝑑𝑋</m:t>
                                    </m:r>
                                  </m:e>
                                  <m:sub>
                                    <m:r>
                                      <a:rPr lang="en-US" sz="1600" b="0" i="1" smtClean="0">
                                        <a:latin typeface="Cambria Math"/>
                                      </a:rPr>
                                      <m:t>𝑏𝑜𝑑𝑦</m:t>
                                    </m:r>
                                  </m:sub>
                                </m:sSub>
                              </m:num>
                              <m:den>
                                <m:r>
                                  <a:rPr lang="en-US" sz="1600" i="1">
                                    <a:latin typeface="Cambria Math"/>
                                  </a:rPr>
                                  <m:t>𝑑𝑡</m:t>
                                </m:r>
                              </m:den>
                            </m:f>
                            <m:r>
                              <a:rPr lang="en-US" sz="1600" i="1">
                                <a:latin typeface="Cambria Math"/>
                              </a:rPr>
                              <m:t>=−</m:t>
                            </m:r>
                            <m:sSub>
                              <m:sSubPr>
                                <m:ctrlPr>
                                  <a:rPr lang="en-US" sz="1600" i="1">
                                    <a:latin typeface="Cambria Math"/>
                                  </a:rPr>
                                </m:ctrlPr>
                              </m:sSubPr>
                              <m:e>
                                <m:sSub>
                                  <m:sSubPr>
                                    <m:ctrlPr>
                                      <a:rPr lang="en-US" sz="1600" i="1" smtClean="0">
                                        <a:latin typeface="Cambria Math"/>
                                      </a:rPr>
                                    </m:ctrlPr>
                                  </m:sSubPr>
                                  <m:e>
                                    <m:r>
                                      <a:rPr lang="en-US" sz="1600" b="0" i="1" smtClean="0">
                                        <a:latin typeface="Cambria Math"/>
                                      </a:rPr>
                                      <m:t>𝑘</m:t>
                                    </m:r>
                                  </m:e>
                                  <m:sub>
                                    <m:r>
                                      <a:rPr lang="en-US" sz="1600" b="0" i="1" smtClean="0">
                                        <a:latin typeface="Cambria Math"/>
                                      </a:rPr>
                                      <m:t>𝑏𝑜𝑑𝑦</m:t>
                                    </m:r>
                                    <m:r>
                                      <a:rPr lang="en-US" sz="1600" b="0" i="1" smtClean="0">
                                        <a:latin typeface="Cambria Math"/>
                                      </a:rPr>
                                      <m:t>2</m:t>
                                    </m:r>
                                    <m:r>
                                      <a:rPr lang="en-US" sz="1600" b="0" i="1" smtClean="0">
                                        <a:latin typeface="Cambria Math"/>
                                      </a:rPr>
                                      <m:t>𝑘𝑖𝑑𝑇𝑢𝑏</m:t>
                                    </m:r>
                                  </m:sub>
                                </m:sSub>
                                <m:r>
                                  <a:rPr lang="en-US" sz="1600" i="1">
                                    <a:latin typeface="Cambria Math"/>
                                  </a:rPr>
                                  <m:t>𝑋</m:t>
                                </m:r>
                              </m:e>
                              <m:sub>
                                <m:r>
                                  <a:rPr lang="en-US" sz="1600" b="0" i="1" smtClean="0">
                                    <a:latin typeface="Cambria Math"/>
                                  </a:rPr>
                                  <m:t>𝑏𝑜𝑑𝑦</m:t>
                                </m:r>
                              </m:sub>
                            </m:sSub>
                          </m:oMath>
                        </m:oMathPara>
                      </a14:m>
                      <a:endParaRPr lang="en-US" sz="1600" dirty="0"/>
                    </a:p>
                  </p:txBody>
                </p:sp>
              </mc:Choice>
              <mc:Fallback>
                <p:sp>
                  <p:nvSpPr>
                    <p:cNvPr id="18" name="Rectangle 17"/>
                    <p:cNvSpPr>
                      <a:spLocks noRot="1" noChangeAspect="1" noMove="1" noResize="1" noEditPoints="1" noAdjustHandles="1" noChangeArrowheads="1" noChangeShapeType="1" noTextEdit="1"/>
                    </p:cNvSpPr>
                    <p:nvPr/>
                  </p:nvSpPr>
                  <p:spPr>
                    <a:xfrm>
                      <a:off x="5861254" y="3619048"/>
                      <a:ext cx="2882328" cy="566502"/>
                    </a:xfrm>
                    <a:prstGeom prst="rect">
                      <a:avLst/>
                    </a:prstGeom>
                    <a:blipFill rotWithShape="1">
                      <a:blip r:embed="rId4"/>
                      <a:stretch>
                        <a:fillRect/>
                      </a:stretch>
                    </a:blipFill>
                  </p:spPr>
                  <p:txBody>
                    <a:bodyPr/>
                    <a:lstStyle/>
                    <a:p>
                      <a:r>
                        <a:rPr lang="en-US">
                          <a:noFill/>
                        </a:rPr>
                        <a:t> </a:t>
                      </a:r>
                    </a:p>
                  </p:txBody>
                </p:sp>
              </mc:Fallback>
            </mc:AlternateContent>
          </p:grpSp>
        </p:grpSp>
        <p:sp>
          <p:nvSpPr>
            <p:cNvPr id="21" name="TextBox 20"/>
            <p:cNvSpPr txBox="1"/>
            <p:nvPr/>
          </p:nvSpPr>
          <p:spPr>
            <a:xfrm>
              <a:off x="6628365" y="2021897"/>
              <a:ext cx="659155" cy="400110"/>
            </a:xfrm>
            <a:prstGeom prst="rect">
              <a:avLst/>
            </a:prstGeom>
            <a:noFill/>
          </p:spPr>
          <p:txBody>
            <a:bodyPr wrap="none" rtlCol="0">
              <a:spAutoFit/>
            </a:bodyPr>
            <a:lstStyle/>
            <a:p>
              <a:r>
                <a:rPr lang="en-US" sz="2000" i="1" dirty="0" smtClean="0"/>
                <a:t>X</a:t>
              </a:r>
              <a:r>
                <a:rPr lang="en-US" sz="2000" i="1" baseline="-25000" dirty="0" smtClean="0"/>
                <a:t>body</a:t>
              </a:r>
              <a:endParaRPr lang="en-US" sz="2000" i="1" baseline="-25000" dirty="0"/>
            </a:p>
          </p:txBody>
        </p:sp>
      </p:grpSp>
    </p:spTree>
    <p:extLst>
      <p:ext uri="{BB962C8B-B14F-4D97-AF65-F5344CB8AC3E}">
        <p14:creationId xmlns:p14="http://schemas.microsoft.com/office/powerpoint/2010/main" val="2942121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data</a:t>
            </a:r>
            <a:endParaRPr lang="en-US" dirty="0"/>
          </a:p>
        </p:txBody>
      </p:sp>
      <p:sp>
        <p:nvSpPr>
          <p:cNvPr id="3" name="Date Placeholder 2"/>
          <p:cNvSpPr>
            <a:spLocks noGrp="1"/>
          </p:cNvSpPr>
          <p:nvPr>
            <p:ph type="dt" sz="half" idx="10"/>
          </p:nvPr>
        </p:nvSpPr>
        <p:spPr/>
        <p:txBody>
          <a:bodyPr/>
          <a:lstStyle/>
          <a:p>
            <a:r>
              <a:rPr lang="en-US" smtClean="0"/>
              <a:t>Aug 1, 2017</a:t>
            </a:r>
            <a:endParaRPr lang="en-US" dirty="0"/>
          </a:p>
        </p:txBody>
      </p:sp>
      <p:sp>
        <p:nvSpPr>
          <p:cNvPr id="4" name="Footer Placeholder 3"/>
          <p:cNvSpPr>
            <a:spLocks noGrp="1"/>
          </p:cNvSpPr>
          <p:nvPr>
            <p:ph type="ftr" sz="quarter" idx="11"/>
          </p:nvPr>
        </p:nvSpPr>
        <p:spPr/>
        <p:txBody>
          <a:bodyPr/>
          <a:lstStyle/>
          <a:p>
            <a:r>
              <a:rPr lang="en-US" dirty="0" err="1" smtClean="0"/>
              <a:t>jps</a:t>
            </a:r>
            <a:endParaRPr lang="en-US" dirty="0"/>
          </a:p>
        </p:txBody>
      </p:sp>
      <p:sp>
        <p:nvSpPr>
          <p:cNvPr id="5" name="Slide Number Placeholder 4"/>
          <p:cNvSpPr>
            <a:spLocks noGrp="1"/>
          </p:cNvSpPr>
          <p:nvPr>
            <p:ph type="sldNum" sz="quarter" idx="12"/>
          </p:nvPr>
        </p:nvSpPr>
        <p:spPr/>
        <p:txBody>
          <a:bodyPr/>
          <a:lstStyle/>
          <a:p>
            <a:fld id="{E208A558-0F77-4BB1-B5B4-EFA4F3369E3B}" type="slidenum">
              <a:rPr lang="en-US" smtClean="0"/>
              <a:t>18</a:t>
            </a:fld>
            <a:endParaRPr lang="en-US" dirty="0"/>
          </a:p>
        </p:txBody>
      </p:sp>
      <p:pic>
        <p:nvPicPr>
          <p:cNvPr id="307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81000" y="1429062"/>
            <a:ext cx="8429171" cy="4081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28600" y="960586"/>
            <a:ext cx="4953000" cy="369332"/>
          </a:xfrm>
          <a:prstGeom prst="rect">
            <a:avLst/>
          </a:prstGeom>
          <a:noFill/>
        </p:spPr>
        <p:txBody>
          <a:bodyPr wrap="square" rtlCol="0">
            <a:spAutoFit/>
          </a:bodyPr>
          <a:lstStyle/>
          <a:p>
            <a:r>
              <a:rPr lang="en-US" dirty="0"/>
              <a:t>File: </a:t>
            </a:r>
            <a:r>
              <a:rPr lang="en-US" dirty="0" smtClean="0">
                <a:latin typeface="Courier New" panose="02070309020205020404" pitchFamily="49" charset="0"/>
                <a:cs typeface="Courier New" panose="02070309020205020404" pitchFamily="49" charset="0"/>
              </a:rPr>
              <a:t>Critchley_human_APAP_data.csv</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75635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COPASI</a:t>
            </a:r>
            <a:endParaRPr lang="en-US" dirty="0"/>
          </a:p>
        </p:txBody>
      </p:sp>
      <p:sp>
        <p:nvSpPr>
          <p:cNvPr id="3" name="Date Placeholder 2"/>
          <p:cNvSpPr>
            <a:spLocks noGrp="1"/>
          </p:cNvSpPr>
          <p:nvPr>
            <p:ph type="dt" sz="half" idx="10"/>
          </p:nvPr>
        </p:nvSpPr>
        <p:spPr/>
        <p:txBody>
          <a:bodyPr/>
          <a:lstStyle/>
          <a:p>
            <a:r>
              <a:rPr lang="en-US" smtClean="0"/>
              <a:t>Aug 1, 2017</a:t>
            </a:r>
            <a:endParaRPr lang="en-US" dirty="0"/>
          </a:p>
        </p:txBody>
      </p:sp>
      <p:sp>
        <p:nvSpPr>
          <p:cNvPr id="4" name="Footer Placeholder 3"/>
          <p:cNvSpPr>
            <a:spLocks noGrp="1"/>
          </p:cNvSpPr>
          <p:nvPr>
            <p:ph type="ftr" sz="quarter" idx="11"/>
          </p:nvPr>
        </p:nvSpPr>
        <p:spPr/>
        <p:txBody>
          <a:bodyPr/>
          <a:lstStyle/>
          <a:p>
            <a:r>
              <a:rPr lang="en-US" smtClean="0"/>
              <a:t>jps</a:t>
            </a:r>
            <a:endParaRPr lang="en-US" dirty="0"/>
          </a:p>
        </p:txBody>
      </p:sp>
      <p:sp>
        <p:nvSpPr>
          <p:cNvPr id="5" name="Slide Number Placeholder 4"/>
          <p:cNvSpPr>
            <a:spLocks noGrp="1"/>
          </p:cNvSpPr>
          <p:nvPr>
            <p:ph type="sldNum" sz="quarter" idx="12"/>
          </p:nvPr>
        </p:nvSpPr>
        <p:spPr/>
        <p:txBody>
          <a:bodyPr/>
          <a:lstStyle/>
          <a:p>
            <a:fld id="{E208A558-0F77-4BB1-B5B4-EFA4F3369E3B}" type="slidenum">
              <a:rPr lang="en-US" smtClean="0"/>
              <a:t>19</a:t>
            </a:fld>
            <a:endParaRPr lang="en-US" dirty="0"/>
          </a:p>
        </p:txBody>
      </p:sp>
      <p:sp>
        <p:nvSpPr>
          <p:cNvPr id="6" name="TextBox 5"/>
          <p:cNvSpPr txBox="1"/>
          <p:nvPr/>
        </p:nvSpPr>
        <p:spPr>
          <a:xfrm>
            <a:off x="914400" y="1143000"/>
            <a:ext cx="5867400" cy="369332"/>
          </a:xfrm>
          <a:prstGeom prst="rect">
            <a:avLst/>
          </a:prstGeom>
          <a:noFill/>
        </p:spPr>
        <p:txBody>
          <a:bodyPr wrap="square" rtlCol="0">
            <a:spAutoFit/>
          </a:bodyPr>
          <a:lstStyle/>
          <a:p>
            <a:r>
              <a:rPr lang="en-US" dirty="0" err="1"/>
              <a:t>PK_simple_one_compartment.cps</a:t>
            </a:r>
            <a:endParaRPr lang="en-US" dirty="0"/>
          </a:p>
        </p:txBody>
      </p:sp>
    </p:spTree>
    <p:extLst>
      <p:ext uri="{BB962C8B-B14F-4D97-AF65-F5344CB8AC3E}">
        <p14:creationId xmlns:p14="http://schemas.microsoft.com/office/powerpoint/2010/main" val="1621175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Attendees Backgrounds?</a:t>
            </a:r>
            <a:endParaRPr lang="en-US" dirty="0"/>
          </a:p>
        </p:txBody>
      </p:sp>
      <p:sp>
        <p:nvSpPr>
          <p:cNvPr id="3" name="Content Placeholder 2"/>
          <p:cNvSpPr>
            <a:spLocks noGrp="1"/>
          </p:cNvSpPr>
          <p:nvPr>
            <p:ph idx="1"/>
          </p:nvPr>
        </p:nvSpPr>
        <p:spPr/>
        <p:txBody>
          <a:bodyPr/>
          <a:lstStyle/>
          <a:p>
            <a:r>
              <a:rPr lang="en-US" smtClean="0"/>
              <a:t>Computational Biology?</a:t>
            </a:r>
          </a:p>
          <a:p>
            <a:r>
              <a:rPr lang="en-US" smtClean="0"/>
              <a:t>Bioinformatics?</a:t>
            </a:r>
          </a:p>
          <a:p>
            <a:r>
              <a:rPr lang="en-US" smtClean="0"/>
              <a:t>Biology</a:t>
            </a:r>
          </a:p>
          <a:p>
            <a:r>
              <a:rPr lang="en-US" smtClean="0"/>
              <a:t>Mathematics / Computer Science</a:t>
            </a:r>
          </a:p>
          <a:p>
            <a:r>
              <a:rPr lang="en-US" smtClean="0"/>
              <a:t>Chemistry or Physics</a:t>
            </a:r>
          </a:p>
          <a:p>
            <a:r>
              <a:rPr lang="en-US" smtClean="0"/>
              <a:t>Other?</a:t>
            </a:r>
            <a:endParaRPr lang="en-US" dirty="0" smtClean="0"/>
          </a:p>
        </p:txBody>
      </p:sp>
      <p:sp>
        <p:nvSpPr>
          <p:cNvPr id="4" name="Date Placeholder 3"/>
          <p:cNvSpPr>
            <a:spLocks noGrp="1"/>
          </p:cNvSpPr>
          <p:nvPr>
            <p:ph type="dt" sz="half" idx="10"/>
          </p:nvPr>
        </p:nvSpPr>
        <p:spPr/>
        <p:txBody>
          <a:bodyPr/>
          <a:lstStyle/>
          <a:p>
            <a:r>
              <a:rPr lang="en-US" smtClean="0"/>
              <a:t>Aug 1, 2017</a:t>
            </a:r>
            <a:endParaRPr lang="en-US" dirty="0"/>
          </a:p>
        </p:txBody>
      </p:sp>
      <p:sp>
        <p:nvSpPr>
          <p:cNvPr id="5" name="Slide Number Placeholder 4"/>
          <p:cNvSpPr>
            <a:spLocks noGrp="1"/>
          </p:cNvSpPr>
          <p:nvPr>
            <p:ph type="sldNum" sz="quarter" idx="12"/>
          </p:nvPr>
        </p:nvSpPr>
        <p:spPr/>
        <p:txBody>
          <a:bodyPr/>
          <a:lstStyle/>
          <a:p>
            <a:fld id="{E208A558-0F77-4BB1-B5B4-EFA4F3369E3B}" type="slidenum">
              <a:rPr lang="en-US" smtClean="0"/>
              <a:pPr/>
              <a:t>2</a:t>
            </a:fld>
            <a:endParaRPr lang="en-US" dirty="0"/>
          </a:p>
        </p:txBody>
      </p:sp>
      <p:sp>
        <p:nvSpPr>
          <p:cNvPr id="10" name="Footer Placeholder 9"/>
          <p:cNvSpPr>
            <a:spLocks noGrp="1"/>
          </p:cNvSpPr>
          <p:nvPr>
            <p:ph type="ftr" sz="quarter" idx="11"/>
          </p:nvPr>
        </p:nvSpPr>
        <p:spPr/>
        <p:txBody>
          <a:bodyPr/>
          <a:lstStyle/>
          <a:p>
            <a:r>
              <a:rPr lang="en-US" smtClean="0"/>
              <a:t>jps</a:t>
            </a:r>
            <a:endParaRPr lang="en-US" dirty="0"/>
          </a:p>
        </p:txBody>
      </p:sp>
    </p:spTree>
    <p:extLst>
      <p:ext uri="{BB962C8B-B14F-4D97-AF65-F5344CB8AC3E}">
        <p14:creationId xmlns:p14="http://schemas.microsoft.com/office/powerpoint/2010/main" val="1740882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066800"/>
            <a:ext cx="2667000" cy="5310808"/>
          </a:xfrm>
          <a:prstGeom prst="rect">
            <a:avLst/>
          </a:prstGeom>
        </p:spPr>
      </p:pic>
      <p:sp>
        <p:nvSpPr>
          <p:cNvPr id="2" name="Title 1"/>
          <p:cNvSpPr>
            <a:spLocks noGrp="1"/>
          </p:cNvSpPr>
          <p:nvPr>
            <p:ph type="title"/>
          </p:nvPr>
        </p:nvSpPr>
        <p:spPr/>
        <p:txBody>
          <a:bodyPr>
            <a:normAutofit fontScale="90000"/>
          </a:bodyPr>
          <a:lstStyle/>
          <a:p>
            <a:r>
              <a:rPr lang="en-US" dirty="0" smtClean="0"/>
              <a:t>PBPK</a:t>
            </a:r>
            <a:br>
              <a:rPr lang="en-US" dirty="0" smtClean="0"/>
            </a:br>
            <a:r>
              <a:rPr lang="en-US" sz="3100" dirty="0" smtClean="0"/>
              <a:t>Physiologically Based PharmacoKinetic modelling</a:t>
            </a:r>
            <a:endParaRPr lang="en-US" dirty="0"/>
          </a:p>
        </p:txBody>
      </p:sp>
      <p:sp>
        <p:nvSpPr>
          <p:cNvPr id="5" name="Content Placeholder 4"/>
          <p:cNvSpPr>
            <a:spLocks noGrp="1"/>
          </p:cNvSpPr>
          <p:nvPr>
            <p:ph idx="1"/>
          </p:nvPr>
        </p:nvSpPr>
        <p:spPr>
          <a:xfrm>
            <a:off x="457200" y="1371600"/>
            <a:ext cx="5638800" cy="2362200"/>
          </a:xfrm>
        </p:spPr>
        <p:txBody>
          <a:bodyPr>
            <a:normAutofit/>
          </a:bodyPr>
          <a:lstStyle/>
          <a:p>
            <a:pPr marL="0" indent="0">
              <a:buNone/>
            </a:pPr>
            <a:r>
              <a:rPr lang="en-US" sz="2400" dirty="0" smtClean="0"/>
              <a:t>Extend the basic concept of PK modeling to a “physiological based” inclusion of the major tissues and organs of the body linked via the systemic blood circulation.</a:t>
            </a:r>
            <a:endParaRPr lang="en-US" sz="2400" dirty="0"/>
          </a:p>
        </p:txBody>
      </p:sp>
      <p:sp>
        <p:nvSpPr>
          <p:cNvPr id="3" name="Date Placeholder 2"/>
          <p:cNvSpPr>
            <a:spLocks noGrp="1"/>
          </p:cNvSpPr>
          <p:nvPr>
            <p:ph type="dt" sz="half" idx="10"/>
          </p:nvPr>
        </p:nvSpPr>
        <p:spPr/>
        <p:txBody>
          <a:bodyPr/>
          <a:lstStyle/>
          <a:p>
            <a:r>
              <a:rPr lang="en-US" smtClean="0"/>
              <a:t>Aug 1, 2017</a:t>
            </a:r>
            <a:endParaRPr lang="en-US" dirty="0"/>
          </a:p>
        </p:txBody>
      </p:sp>
      <p:sp>
        <p:nvSpPr>
          <p:cNvPr id="4" name="Slide Number Placeholder 3"/>
          <p:cNvSpPr>
            <a:spLocks noGrp="1"/>
          </p:cNvSpPr>
          <p:nvPr>
            <p:ph type="sldNum" sz="quarter" idx="12"/>
          </p:nvPr>
        </p:nvSpPr>
        <p:spPr/>
        <p:txBody>
          <a:bodyPr/>
          <a:lstStyle/>
          <a:p>
            <a:fld id="{E208A558-0F77-4BB1-B5B4-EFA4F3369E3B}" type="slidenum">
              <a:rPr lang="en-US" smtClean="0"/>
              <a:t>20</a:t>
            </a:fld>
            <a:endParaRPr lang="en-US" dirty="0"/>
          </a:p>
        </p:txBody>
      </p:sp>
      <p:sp>
        <p:nvSpPr>
          <p:cNvPr id="7" name="Footer Placeholder 6"/>
          <p:cNvSpPr>
            <a:spLocks noGrp="1"/>
          </p:cNvSpPr>
          <p:nvPr>
            <p:ph type="ftr" sz="quarter" idx="11"/>
          </p:nvPr>
        </p:nvSpPr>
        <p:spPr/>
        <p:txBody>
          <a:bodyPr/>
          <a:lstStyle/>
          <a:p>
            <a:r>
              <a:rPr lang="en-US" smtClean="0"/>
              <a:t>jps</a:t>
            </a:r>
            <a:endParaRPr lang="en-US" dirty="0"/>
          </a:p>
        </p:txBody>
      </p:sp>
    </p:spTree>
    <p:extLst>
      <p:ext uri="{BB962C8B-B14F-4D97-AF65-F5344CB8AC3E}">
        <p14:creationId xmlns:p14="http://schemas.microsoft.com/office/powerpoint/2010/main" val="31690715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compartment with more details</a:t>
            </a:r>
            <a:endParaRPr lang="en-US" dirty="0"/>
          </a:p>
        </p:txBody>
      </p:sp>
      <p:sp>
        <p:nvSpPr>
          <p:cNvPr id="5" name="Content Placeholder 4"/>
          <p:cNvSpPr>
            <a:spLocks noGrp="1"/>
          </p:cNvSpPr>
          <p:nvPr>
            <p:ph idx="1"/>
          </p:nvPr>
        </p:nvSpPr>
        <p:spPr>
          <a:xfrm>
            <a:off x="457200" y="990600"/>
            <a:ext cx="8229600" cy="2971800"/>
          </a:xfrm>
        </p:spPr>
        <p:txBody>
          <a:bodyPr>
            <a:normAutofit/>
          </a:bodyPr>
          <a:lstStyle/>
          <a:p>
            <a:pPr marL="0" indent="0">
              <a:buNone/>
            </a:pPr>
            <a:r>
              <a:rPr lang="en-US" sz="2400" dirty="0" smtClean="0"/>
              <a:t>The previous simple equations is suitable for a blood compartment.</a:t>
            </a:r>
          </a:p>
          <a:p>
            <a:pPr marL="0" indent="0">
              <a:buNone/>
            </a:pPr>
            <a:endParaRPr lang="en-US" sz="2400" dirty="0" smtClean="0"/>
          </a:p>
          <a:p>
            <a:pPr marL="0" indent="0">
              <a:buNone/>
            </a:pPr>
            <a:r>
              <a:rPr lang="en-US" sz="2400" dirty="0" smtClean="0"/>
              <a:t>A compartment with more detail is need for organs. So</a:t>
            </a:r>
            <a:r>
              <a:rPr lang="en-US" sz="2400" dirty="0"/>
              <a:t>, </a:t>
            </a:r>
            <a:r>
              <a:rPr lang="en-US" sz="2400" dirty="0" smtClean="0"/>
              <a:t>include mass </a:t>
            </a:r>
            <a:r>
              <a:rPr lang="en-US" sz="2400" dirty="0"/>
              <a:t>transfer between compartments </a:t>
            </a:r>
            <a:r>
              <a:rPr lang="en-US" sz="2400" dirty="0" smtClean="0"/>
              <a:t>tissue </a:t>
            </a:r>
            <a:r>
              <a:rPr lang="en-US" sz="2400" dirty="0"/>
              <a:t>uptake etc</a:t>
            </a:r>
            <a:r>
              <a:rPr lang="en-US" sz="2400" dirty="0" smtClean="0"/>
              <a:t>. </a:t>
            </a:r>
            <a:endParaRPr lang="en-US" sz="2400" dirty="0"/>
          </a:p>
        </p:txBody>
      </p:sp>
      <p:sp>
        <p:nvSpPr>
          <p:cNvPr id="3" name="Date Placeholder 2"/>
          <p:cNvSpPr>
            <a:spLocks noGrp="1"/>
          </p:cNvSpPr>
          <p:nvPr>
            <p:ph type="dt" sz="half" idx="10"/>
          </p:nvPr>
        </p:nvSpPr>
        <p:spPr/>
        <p:txBody>
          <a:bodyPr/>
          <a:lstStyle/>
          <a:p>
            <a:r>
              <a:rPr lang="en-US" smtClean="0"/>
              <a:t>Aug 1, 2017</a:t>
            </a:r>
            <a:endParaRPr lang="en-US" dirty="0"/>
          </a:p>
        </p:txBody>
      </p:sp>
      <p:sp>
        <p:nvSpPr>
          <p:cNvPr id="4" name="Slide Number Placeholder 3"/>
          <p:cNvSpPr>
            <a:spLocks noGrp="1"/>
          </p:cNvSpPr>
          <p:nvPr>
            <p:ph type="sldNum" sz="quarter" idx="12"/>
          </p:nvPr>
        </p:nvSpPr>
        <p:spPr/>
        <p:txBody>
          <a:bodyPr/>
          <a:lstStyle/>
          <a:p>
            <a:fld id="{E208A558-0F77-4BB1-B5B4-EFA4F3369E3B}" type="slidenum">
              <a:rPr lang="en-US" smtClean="0"/>
              <a:t>21</a:t>
            </a:fld>
            <a:endParaRPr lang="en-US" dirty="0"/>
          </a:p>
        </p:txBody>
      </p:sp>
      <mc:AlternateContent xmlns:mc="http://schemas.openxmlformats.org/markup-compatibility/2006" xmlns:a14="http://schemas.microsoft.com/office/drawing/2010/main">
        <mc:Choice Requires="a14">
          <p:sp>
            <p:nvSpPr>
              <p:cNvPr id="6" name="Rectangle 5"/>
              <p:cNvSpPr/>
              <p:nvPr/>
            </p:nvSpPr>
            <p:spPr>
              <a:xfrm>
                <a:off x="3552497" y="1447800"/>
                <a:ext cx="2133726" cy="8560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sSub>
                            <m:sSubPr>
                              <m:ctrlPr>
                                <a:rPr lang="en-US" sz="2400" i="1">
                                  <a:latin typeface="Cambria Math"/>
                                </a:rPr>
                              </m:ctrlPr>
                            </m:sSubPr>
                            <m:e>
                              <m:r>
                                <a:rPr lang="en-US" sz="2400" i="1">
                                  <a:latin typeface="Cambria Math"/>
                                </a:rPr>
                                <m:t>𝑑𝑋</m:t>
                              </m:r>
                            </m:e>
                            <m:sub>
                              <m:r>
                                <a:rPr lang="en-US" sz="2400" i="1">
                                  <a:latin typeface="Cambria Math"/>
                                </a:rPr>
                                <m:t>𝑐</m:t>
                              </m:r>
                            </m:sub>
                          </m:sSub>
                        </m:num>
                        <m:den>
                          <m:r>
                            <a:rPr lang="en-US" sz="2400" i="1">
                              <a:latin typeface="Cambria Math"/>
                            </a:rPr>
                            <m:t>𝑑𝑡</m:t>
                          </m:r>
                        </m:den>
                      </m:f>
                      <m:r>
                        <a:rPr lang="en-US" sz="2400" i="1">
                          <a:latin typeface="Cambria Math"/>
                        </a:rPr>
                        <m:t>=−</m:t>
                      </m:r>
                      <m:f>
                        <m:fPr>
                          <m:ctrlPr>
                            <a:rPr lang="en-US" sz="2400" i="1">
                              <a:latin typeface="Cambria Math"/>
                            </a:rPr>
                          </m:ctrlPr>
                        </m:fPr>
                        <m:num>
                          <m:sSub>
                            <m:sSubPr>
                              <m:ctrlPr>
                                <a:rPr lang="en-US" sz="2400" i="1" smtClean="0">
                                  <a:latin typeface="Cambria Math"/>
                                </a:rPr>
                              </m:ctrlPr>
                            </m:sSubPr>
                            <m:e>
                              <m:r>
                                <a:rPr lang="en-US" sz="2400" b="0" i="1" smtClean="0">
                                  <a:latin typeface="Cambria Math"/>
                                </a:rPr>
                                <m:t>𝑄</m:t>
                              </m:r>
                            </m:e>
                            <m:sub>
                              <m:r>
                                <a:rPr lang="en-US" sz="2400" b="0" i="1" smtClean="0">
                                  <a:latin typeface="Cambria Math"/>
                                </a:rPr>
                                <m:t>𝑐</m:t>
                              </m:r>
                            </m:sub>
                          </m:sSub>
                        </m:num>
                        <m:den>
                          <m:sSub>
                            <m:sSubPr>
                              <m:ctrlPr>
                                <a:rPr lang="en-US" sz="2400" i="1">
                                  <a:latin typeface="Cambria Math"/>
                                </a:rPr>
                              </m:ctrlPr>
                            </m:sSubPr>
                            <m:e>
                              <m:r>
                                <a:rPr lang="en-US" sz="2400" i="1">
                                  <a:latin typeface="Cambria Math"/>
                                </a:rPr>
                                <m:t>𝑉</m:t>
                              </m:r>
                            </m:e>
                            <m:sub>
                              <m:r>
                                <a:rPr lang="en-US" sz="2400" i="1">
                                  <a:latin typeface="Cambria Math"/>
                                </a:rPr>
                                <m:t>𝑐</m:t>
                              </m:r>
                            </m:sub>
                          </m:sSub>
                        </m:den>
                      </m:f>
                      <m:sSub>
                        <m:sSubPr>
                          <m:ctrlPr>
                            <a:rPr lang="en-US" sz="2400" i="1">
                              <a:latin typeface="Cambria Math"/>
                            </a:rPr>
                          </m:ctrlPr>
                        </m:sSubPr>
                        <m:e>
                          <m:r>
                            <a:rPr lang="en-US" sz="2400" i="1">
                              <a:latin typeface="Cambria Math"/>
                            </a:rPr>
                            <m:t>𝑋</m:t>
                          </m:r>
                        </m:e>
                        <m:sub>
                          <m:r>
                            <a:rPr lang="en-US" sz="2400" i="1">
                              <a:latin typeface="Cambria Math"/>
                            </a:rPr>
                            <m:t>𝑐</m:t>
                          </m:r>
                        </m:sub>
                      </m:sSub>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3552497" y="1447800"/>
                <a:ext cx="2133726" cy="856004"/>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723760" y="3352800"/>
                <a:ext cx="5791200" cy="10604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800" i="1" smtClean="0">
                              <a:latin typeface="Cambria Math"/>
                            </a:rPr>
                          </m:ctrlPr>
                        </m:fPr>
                        <m:num>
                          <m:sSub>
                            <m:sSubPr>
                              <m:ctrlPr>
                                <a:rPr lang="en-US" sz="2800" i="1">
                                  <a:latin typeface="Cambria Math"/>
                                </a:rPr>
                              </m:ctrlPr>
                            </m:sSubPr>
                            <m:e>
                              <m:r>
                                <a:rPr lang="en-US" sz="2800" i="1">
                                  <a:latin typeface="Cambria Math"/>
                                </a:rPr>
                                <m:t>𝑑𝑋</m:t>
                              </m:r>
                            </m:e>
                            <m:sub>
                              <m:r>
                                <a:rPr lang="en-US" sz="2800" i="1">
                                  <a:latin typeface="Cambria Math"/>
                                </a:rPr>
                                <m:t>𝑐</m:t>
                              </m:r>
                            </m:sub>
                          </m:sSub>
                        </m:num>
                        <m:den>
                          <m:r>
                            <a:rPr lang="en-US" sz="2800" i="1">
                              <a:latin typeface="Cambria Math"/>
                            </a:rPr>
                            <m:t>𝑑𝑡</m:t>
                          </m:r>
                        </m:den>
                      </m:f>
                      <m:r>
                        <a:rPr lang="en-US" sz="2800" i="1">
                          <a:latin typeface="Cambria Math"/>
                        </a:rPr>
                        <m:t>=−</m:t>
                      </m:r>
                      <m:f>
                        <m:fPr>
                          <m:ctrlPr>
                            <a:rPr lang="en-US" sz="2800" i="1">
                              <a:latin typeface="Cambria Math"/>
                            </a:rPr>
                          </m:ctrlPr>
                        </m:fPr>
                        <m:num>
                          <m:sSub>
                            <m:sSubPr>
                              <m:ctrlPr>
                                <a:rPr lang="en-US" sz="2800" i="1" smtClean="0">
                                  <a:latin typeface="Cambria Math"/>
                                </a:rPr>
                              </m:ctrlPr>
                            </m:sSubPr>
                            <m:e>
                              <m:r>
                                <a:rPr lang="en-US" sz="2800" b="0" i="1" smtClean="0">
                                  <a:latin typeface="Cambria Math"/>
                                </a:rPr>
                                <m:t>𝑄</m:t>
                              </m:r>
                            </m:e>
                            <m:sub>
                              <m:r>
                                <a:rPr lang="en-US" sz="2800" b="0" i="1" smtClean="0">
                                  <a:latin typeface="Cambria Math"/>
                                </a:rPr>
                                <m:t>𝑐</m:t>
                              </m:r>
                            </m:sub>
                          </m:sSub>
                        </m:num>
                        <m:den>
                          <m:sSub>
                            <m:sSubPr>
                              <m:ctrlPr>
                                <a:rPr lang="en-US" sz="2800" i="1">
                                  <a:latin typeface="Cambria Math"/>
                                </a:rPr>
                              </m:ctrlPr>
                            </m:sSubPr>
                            <m:e>
                              <m:r>
                                <a:rPr lang="en-US" sz="2800" i="1">
                                  <a:latin typeface="Cambria Math"/>
                                </a:rPr>
                                <m:t>𝑉</m:t>
                              </m:r>
                            </m:e>
                            <m:sub>
                              <m:r>
                                <a:rPr lang="en-US" sz="2800" i="1">
                                  <a:latin typeface="Cambria Math"/>
                                </a:rPr>
                                <m:t>𝑐</m:t>
                              </m:r>
                            </m:sub>
                          </m:sSub>
                        </m:den>
                      </m:f>
                      <m:d>
                        <m:dPr>
                          <m:ctrlPr>
                            <a:rPr lang="en-US" sz="2800" i="1">
                              <a:latin typeface="Cambria Math"/>
                            </a:rPr>
                          </m:ctrlPr>
                        </m:dPr>
                        <m:e>
                          <m:f>
                            <m:fPr>
                              <m:ctrlPr>
                                <a:rPr lang="en-US" sz="2800" i="1">
                                  <a:latin typeface="Cambria Math"/>
                                </a:rPr>
                              </m:ctrlPr>
                            </m:fPr>
                            <m:num>
                              <m:sSub>
                                <m:sSubPr>
                                  <m:ctrlPr>
                                    <a:rPr lang="en-US" sz="2800" i="1">
                                      <a:latin typeface="Cambria Math"/>
                                    </a:rPr>
                                  </m:ctrlPr>
                                </m:sSubPr>
                                <m:e>
                                  <m:r>
                                    <a:rPr lang="en-US" sz="2800" i="1">
                                      <a:latin typeface="Cambria Math"/>
                                    </a:rPr>
                                    <m:t>𝑋</m:t>
                                  </m:r>
                                </m:e>
                                <m:sub>
                                  <m:r>
                                    <a:rPr lang="en-US" sz="2800" i="1">
                                      <a:latin typeface="Cambria Math"/>
                                    </a:rPr>
                                    <m:t>𝑐</m:t>
                                  </m:r>
                                </m:sub>
                              </m:sSub>
                              <m:sSub>
                                <m:sSubPr>
                                  <m:ctrlPr>
                                    <a:rPr lang="en-US" sz="2800" i="1" smtClean="0">
                                      <a:solidFill>
                                        <a:srgbClr val="FF0000"/>
                                      </a:solidFill>
                                      <a:latin typeface="Cambria Math"/>
                                    </a:rPr>
                                  </m:ctrlPr>
                                </m:sSubPr>
                                <m:e>
                                  <m:r>
                                    <a:rPr lang="en-US" sz="2800" i="1">
                                      <a:solidFill>
                                        <a:srgbClr val="FF0000"/>
                                      </a:solidFill>
                                      <a:latin typeface="Cambria Math"/>
                                    </a:rPr>
                                    <m:t>𝑅</m:t>
                                  </m:r>
                                </m:e>
                                <m:sub>
                                  <m:r>
                                    <a:rPr lang="en-US" sz="2800" i="1">
                                      <a:solidFill>
                                        <a:srgbClr val="FF0000"/>
                                      </a:solidFill>
                                      <a:latin typeface="Cambria Math"/>
                                    </a:rPr>
                                    <m:t>𝑏</m:t>
                                  </m:r>
                                  <m:r>
                                    <a:rPr lang="en-US" sz="2800" i="1">
                                      <a:solidFill>
                                        <a:srgbClr val="FF0000"/>
                                      </a:solidFill>
                                      <a:latin typeface="Cambria Math"/>
                                    </a:rPr>
                                    <m:t>2</m:t>
                                  </m:r>
                                  <m:r>
                                    <a:rPr lang="en-US" sz="2800" i="1">
                                      <a:solidFill>
                                        <a:srgbClr val="FF0000"/>
                                      </a:solidFill>
                                      <a:latin typeface="Cambria Math"/>
                                    </a:rPr>
                                    <m:t>𝑝</m:t>
                                  </m:r>
                                </m:sub>
                              </m:sSub>
                            </m:num>
                            <m:den>
                              <m:sSub>
                                <m:sSubPr>
                                  <m:ctrlPr>
                                    <a:rPr lang="en-US" sz="2800" i="1" smtClean="0">
                                      <a:solidFill>
                                        <a:srgbClr val="FF0000"/>
                                      </a:solidFill>
                                      <a:latin typeface="Cambria Math"/>
                                    </a:rPr>
                                  </m:ctrlPr>
                                </m:sSubPr>
                                <m:e>
                                  <m:r>
                                    <a:rPr lang="en-US" sz="2800" i="1">
                                      <a:solidFill>
                                        <a:srgbClr val="FF0000"/>
                                      </a:solidFill>
                                      <a:latin typeface="Cambria Math"/>
                                    </a:rPr>
                                    <m:t>𝐹</m:t>
                                  </m:r>
                                </m:e>
                                <m:sub>
                                  <m:r>
                                    <a:rPr lang="en-US" sz="2800" i="1">
                                      <a:solidFill>
                                        <a:srgbClr val="FF0000"/>
                                      </a:solidFill>
                                      <a:latin typeface="Cambria Math"/>
                                    </a:rPr>
                                    <m:t>𝑢𝑏</m:t>
                                  </m:r>
                                </m:sub>
                              </m:sSub>
                              <m:sSub>
                                <m:sSubPr>
                                  <m:ctrlPr>
                                    <a:rPr lang="en-US" sz="2800" i="1">
                                      <a:solidFill>
                                        <a:srgbClr val="FF0000"/>
                                      </a:solidFill>
                                      <a:latin typeface="Cambria Math"/>
                                    </a:rPr>
                                  </m:ctrlPr>
                                </m:sSubPr>
                                <m:e>
                                  <m:r>
                                    <a:rPr lang="en-US" sz="2800" i="1">
                                      <a:solidFill>
                                        <a:srgbClr val="FF0000"/>
                                      </a:solidFill>
                                      <a:latin typeface="Cambria Math"/>
                                    </a:rPr>
                                    <m:t>𝐾</m:t>
                                  </m:r>
                                </m:e>
                                <m:sub>
                                  <m:r>
                                    <a:rPr lang="en-US" sz="2800" i="1">
                                      <a:solidFill>
                                        <a:srgbClr val="FF0000"/>
                                      </a:solidFill>
                                      <a:latin typeface="Cambria Math"/>
                                    </a:rPr>
                                    <m:t>𝑐</m:t>
                                  </m:r>
                                </m:sub>
                              </m:sSub>
                            </m:den>
                          </m:f>
                        </m:e>
                      </m:d>
                    </m:oMath>
                  </m:oMathPara>
                </a14:m>
                <a:endParaRPr lang="en-US" sz="2800" dirty="0"/>
              </a:p>
            </p:txBody>
          </p:sp>
        </mc:Choice>
        <mc:Fallback xmlns="">
          <p:sp>
            <p:nvSpPr>
              <p:cNvPr id="7" name="Rectangle 6"/>
              <p:cNvSpPr>
                <a:spLocks noRot="1" noChangeAspect="1" noMove="1" noResize="1" noEditPoints="1" noAdjustHandles="1" noChangeArrowheads="1" noChangeShapeType="1" noTextEdit="1"/>
              </p:cNvSpPr>
              <p:nvPr/>
            </p:nvSpPr>
            <p:spPr>
              <a:xfrm>
                <a:off x="1723760" y="3352800"/>
                <a:ext cx="5791200" cy="1060483"/>
              </a:xfrm>
              <a:prstGeom prst="rect">
                <a:avLst/>
              </a:prstGeom>
              <a:blipFill rotWithShape="1">
                <a:blip r:embed="rId3"/>
                <a:stretch>
                  <a:fillRect/>
                </a:stretch>
              </a:blipFill>
            </p:spPr>
            <p:txBody>
              <a:bodyPr/>
              <a:lstStyle/>
              <a:p>
                <a:r>
                  <a:rPr lang="en-US">
                    <a:noFill/>
                  </a:rPr>
                  <a:t> </a:t>
                </a:r>
              </a:p>
            </p:txBody>
          </p:sp>
        </mc:Fallback>
      </mc:AlternateContent>
      <p:sp>
        <p:nvSpPr>
          <p:cNvPr id="8" name="TextBox 7"/>
          <p:cNvSpPr txBox="1"/>
          <p:nvPr/>
        </p:nvSpPr>
        <p:spPr>
          <a:xfrm>
            <a:off x="348707" y="4495800"/>
            <a:ext cx="8676671" cy="1569660"/>
          </a:xfrm>
          <a:prstGeom prst="rect">
            <a:avLst/>
          </a:prstGeom>
          <a:noFill/>
        </p:spPr>
        <p:txBody>
          <a:bodyPr wrap="none" rtlCol="0">
            <a:spAutoFit/>
          </a:bodyPr>
          <a:lstStyle/>
          <a:p>
            <a:pPr>
              <a:tabLst>
                <a:tab pos="287338" algn="l"/>
                <a:tab pos="690563" algn="l"/>
              </a:tabLst>
            </a:pPr>
            <a:r>
              <a:rPr lang="en-US" sz="1600" dirty="0"/>
              <a:t>Where;</a:t>
            </a:r>
          </a:p>
          <a:p>
            <a:pPr>
              <a:tabLst>
                <a:tab pos="287338" algn="l"/>
                <a:tab pos="690563" algn="l"/>
              </a:tabLst>
            </a:pPr>
            <a:r>
              <a:rPr lang="en-US" sz="1600" dirty="0"/>
              <a:t>	</a:t>
            </a:r>
            <a:r>
              <a:rPr lang="en-US" sz="1600" i="1" dirty="0" err="1"/>
              <a:t>X</a:t>
            </a:r>
            <a:r>
              <a:rPr lang="en-US" sz="1600" i="1" baseline="-25000" dirty="0" err="1"/>
              <a:t>c</a:t>
            </a:r>
            <a:r>
              <a:rPr lang="en-US" sz="1600" dirty="0"/>
              <a:t> </a:t>
            </a:r>
            <a:r>
              <a:rPr lang="en-US" sz="1600" dirty="0" smtClean="0"/>
              <a:t>	is </a:t>
            </a:r>
            <a:r>
              <a:rPr lang="en-US" sz="1600" dirty="0"/>
              <a:t>amount (mass) of compound X in compartment </a:t>
            </a:r>
            <a:r>
              <a:rPr lang="en-US" sz="1600" i="1" dirty="0"/>
              <a:t>C</a:t>
            </a:r>
            <a:r>
              <a:rPr lang="en-US" sz="1600" dirty="0"/>
              <a:t> of volume </a:t>
            </a:r>
            <a:r>
              <a:rPr lang="en-US" sz="1600" i="1" dirty="0"/>
              <a:t>V</a:t>
            </a:r>
            <a:r>
              <a:rPr lang="en-US" sz="1600" i="1" baseline="-25000" dirty="0"/>
              <a:t>c</a:t>
            </a:r>
          </a:p>
          <a:p>
            <a:pPr>
              <a:tabLst>
                <a:tab pos="287338" algn="l"/>
                <a:tab pos="690563" algn="l"/>
              </a:tabLst>
            </a:pPr>
            <a:r>
              <a:rPr lang="en-US" sz="1600" dirty="0"/>
              <a:t>	</a:t>
            </a:r>
            <a:r>
              <a:rPr lang="en-US" sz="1600" i="1" dirty="0" smtClean="0"/>
              <a:t>Q</a:t>
            </a:r>
            <a:r>
              <a:rPr lang="en-US" sz="1600" i="1" baseline="-25000" dirty="0" smtClean="0"/>
              <a:t>c</a:t>
            </a:r>
            <a:r>
              <a:rPr lang="en-US" sz="1600" dirty="0" smtClean="0"/>
              <a:t> 	is </a:t>
            </a:r>
            <a:r>
              <a:rPr lang="en-US" sz="1600" dirty="0"/>
              <a:t>the volumetric blood flow (volume/time)</a:t>
            </a:r>
          </a:p>
          <a:p>
            <a:pPr>
              <a:tabLst>
                <a:tab pos="287338" algn="l"/>
                <a:tab pos="690563" algn="l"/>
              </a:tabLst>
            </a:pPr>
            <a:r>
              <a:rPr lang="en-US" sz="1600" dirty="0"/>
              <a:t>	</a:t>
            </a:r>
            <a:r>
              <a:rPr lang="en-US" sz="1600" i="1" dirty="0" smtClean="0"/>
              <a:t>R</a:t>
            </a:r>
            <a:r>
              <a:rPr lang="en-US" sz="1600" i="1" baseline="-25000" dirty="0" smtClean="0"/>
              <a:t>b2p</a:t>
            </a:r>
            <a:r>
              <a:rPr lang="en-US" sz="1600" dirty="0" smtClean="0"/>
              <a:t>	is </a:t>
            </a:r>
            <a:r>
              <a:rPr lang="en-US" sz="1600" dirty="0"/>
              <a:t>the ratio of compound in blood versus plasma (</a:t>
            </a:r>
            <a:r>
              <a:rPr lang="en-US" sz="1600" dirty="0" smtClean="0"/>
              <a:t>unitless and often equal to 1) </a:t>
            </a:r>
            <a:endParaRPr lang="en-US" sz="1600" dirty="0"/>
          </a:p>
          <a:p>
            <a:pPr>
              <a:tabLst>
                <a:tab pos="287338" algn="l"/>
                <a:tab pos="690563" algn="l"/>
              </a:tabLst>
            </a:pPr>
            <a:r>
              <a:rPr lang="en-US" sz="1600" dirty="0"/>
              <a:t>	</a:t>
            </a:r>
            <a:r>
              <a:rPr lang="en-US" sz="1600" i="1" dirty="0" err="1"/>
              <a:t>F</a:t>
            </a:r>
            <a:r>
              <a:rPr lang="en-US" sz="1600" i="1" baseline="-25000" dirty="0" err="1"/>
              <a:t>ub</a:t>
            </a:r>
            <a:r>
              <a:rPr lang="en-US" sz="1600" dirty="0"/>
              <a:t> </a:t>
            </a:r>
            <a:r>
              <a:rPr lang="en-US" sz="1600" dirty="0" smtClean="0"/>
              <a:t>	is </a:t>
            </a:r>
            <a:r>
              <a:rPr lang="en-US" sz="1600" dirty="0"/>
              <a:t>the fraction of compound in blood plasma that is not bound to blood components (unitless)</a:t>
            </a:r>
          </a:p>
          <a:p>
            <a:pPr>
              <a:tabLst>
                <a:tab pos="287338" algn="l"/>
                <a:tab pos="690563" algn="l"/>
              </a:tabLst>
            </a:pPr>
            <a:r>
              <a:rPr lang="en-US" sz="1600" dirty="0"/>
              <a:t>	</a:t>
            </a:r>
            <a:r>
              <a:rPr lang="en-US" sz="1600" i="1" dirty="0"/>
              <a:t>K</a:t>
            </a:r>
            <a:r>
              <a:rPr lang="en-US" sz="1600" i="1" baseline="-25000" dirty="0"/>
              <a:t>c</a:t>
            </a:r>
            <a:r>
              <a:rPr lang="en-US" sz="1600" dirty="0"/>
              <a:t> </a:t>
            </a:r>
            <a:r>
              <a:rPr lang="en-US" sz="1600" dirty="0" smtClean="0"/>
              <a:t>	is </a:t>
            </a:r>
            <a:r>
              <a:rPr lang="en-US" sz="1600" dirty="0"/>
              <a:t>the </a:t>
            </a:r>
            <a:r>
              <a:rPr lang="en-US" sz="1600" dirty="0" err="1" smtClean="0"/>
              <a:t>cmpd’s</a:t>
            </a:r>
            <a:r>
              <a:rPr lang="en-US" sz="1600" dirty="0" smtClean="0"/>
              <a:t> partition </a:t>
            </a:r>
            <a:r>
              <a:rPr lang="en-US" sz="1600" dirty="0"/>
              <a:t>constant </a:t>
            </a:r>
            <a:r>
              <a:rPr lang="en-US" sz="1600" dirty="0" smtClean="0"/>
              <a:t>between blood </a:t>
            </a:r>
            <a:r>
              <a:rPr lang="en-US" sz="1600" dirty="0"/>
              <a:t>and </a:t>
            </a:r>
            <a:r>
              <a:rPr lang="en-US" sz="1600" dirty="0" smtClean="0"/>
              <a:t>tissue (tissue)/(blood</a:t>
            </a:r>
            <a:r>
              <a:rPr lang="en-US" sz="1600" dirty="0"/>
              <a:t>) (unitless</a:t>
            </a:r>
            <a:r>
              <a:rPr lang="en-US" sz="1600" dirty="0" smtClean="0"/>
              <a:t>).</a:t>
            </a:r>
            <a:endParaRPr lang="en-US" sz="1600" dirty="0"/>
          </a:p>
        </p:txBody>
      </p:sp>
      <p:sp>
        <p:nvSpPr>
          <p:cNvPr id="9" name="Footer Placeholder 8"/>
          <p:cNvSpPr>
            <a:spLocks noGrp="1"/>
          </p:cNvSpPr>
          <p:nvPr>
            <p:ph type="ftr" sz="quarter" idx="11"/>
          </p:nvPr>
        </p:nvSpPr>
        <p:spPr/>
        <p:txBody>
          <a:bodyPr/>
          <a:lstStyle/>
          <a:p>
            <a:r>
              <a:rPr lang="en-US" smtClean="0"/>
              <a:t>jps</a:t>
            </a:r>
            <a:endParaRPr lang="en-US" dirty="0"/>
          </a:p>
        </p:txBody>
      </p:sp>
    </p:spTree>
    <p:extLst>
      <p:ext uri="{BB962C8B-B14F-4D97-AF65-F5344CB8AC3E}">
        <p14:creationId xmlns:p14="http://schemas.microsoft.com/office/powerpoint/2010/main" val="42571624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Allometric</a:t>
            </a:r>
            <a:r>
              <a:rPr lang="en-US" dirty="0" smtClean="0"/>
              <a:t> Scaling</a:t>
            </a:r>
            <a:endParaRPr lang="en-US" dirty="0"/>
          </a:p>
        </p:txBody>
      </p:sp>
      <p:sp>
        <p:nvSpPr>
          <p:cNvPr id="6" name="Content Placeholder 5"/>
          <p:cNvSpPr>
            <a:spLocks noGrp="1"/>
          </p:cNvSpPr>
          <p:nvPr>
            <p:ph idx="1"/>
          </p:nvPr>
        </p:nvSpPr>
        <p:spPr>
          <a:xfrm>
            <a:off x="533400" y="1447800"/>
            <a:ext cx="8229600" cy="4525963"/>
          </a:xfrm>
        </p:spPr>
        <p:txBody>
          <a:bodyPr>
            <a:normAutofit lnSpcReduction="10000"/>
          </a:bodyPr>
          <a:lstStyle/>
          <a:p>
            <a:r>
              <a:rPr lang="en-US" dirty="0" smtClean="0"/>
              <a:t>Scaling of model components by BW</a:t>
            </a:r>
          </a:p>
          <a:p>
            <a:r>
              <a:rPr lang="en-US" dirty="0" smtClean="0"/>
              <a:t>Typically only done within a species (if you change species you need to make more substantial changes)</a:t>
            </a:r>
          </a:p>
          <a:p>
            <a:r>
              <a:rPr lang="en-US" dirty="0" smtClean="0"/>
              <a:t>Quantities that usually scale linearly with BW</a:t>
            </a:r>
          </a:p>
          <a:p>
            <a:pPr lvl="1"/>
            <a:r>
              <a:rPr lang="en-US" dirty="0" smtClean="0"/>
              <a:t>Compartment volume</a:t>
            </a:r>
          </a:p>
          <a:p>
            <a:r>
              <a:rPr lang="en-US" dirty="0" smtClean="0"/>
              <a:t>Quantities that scale as BW</a:t>
            </a:r>
            <a:r>
              <a:rPr lang="en-US" baseline="30000" dirty="0" smtClean="0"/>
              <a:t>3/4</a:t>
            </a:r>
            <a:r>
              <a:rPr lang="en-US" dirty="0" smtClean="0"/>
              <a:t> </a:t>
            </a:r>
          </a:p>
          <a:p>
            <a:pPr lvl="1"/>
            <a:r>
              <a:rPr lang="en-US" dirty="0" smtClean="0"/>
              <a:t>Volumetric flow rates</a:t>
            </a:r>
          </a:p>
          <a:p>
            <a:pPr lvl="1"/>
            <a:r>
              <a:rPr lang="en-US" dirty="0" smtClean="0"/>
              <a:t>Rate constants (sometimes)</a:t>
            </a:r>
            <a:endParaRPr lang="en-US" dirty="0"/>
          </a:p>
        </p:txBody>
      </p:sp>
      <p:sp>
        <p:nvSpPr>
          <p:cNvPr id="3" name="Date Placeholder 2"/>
          <p:cNvSpPr>
            <a:spLocks noGrp="1"/>
          </p:cNvSpPr>
          <p:nvPr>
            <p:ph type="dt" sz="half" idx="10"/>
          </p:nvPr>
        </p:nvSpPr>
        <p:spPr/>
        <p:txBody>
          <a:bodyPr/>
          <a:lstStyle/>
          <a:p>
            <a:r>
              <a:rPr lang="en-US" smtClean="0"/>
              <a:t>Aug 1, 2017</a:t>
            </a:r>
            <a:endParaRPr lang="en-US" dirty="0"/>
          </a:p>
        </p:txBody>
      </p:sp>
      <p:sp>
        <p:nvSpPr>
          <p:cNvPr id="4" name="Footer Placeholder 3"/>
          <p:cNvSpPr>
            <a:spLocks noGrp="1"/>
          </p:cNvSpPr>
          <p:nvPr>
            <p:ph type="ftr" sz="quarter" idx="11"/>
          </p:nvPr>
        </p:nvSpPr>
        <p:spPr/>
        <p:txBody>
          <a:bodyPr/>
          <a:lstStyle/>
          <a:p>
            <a:r>
              <a:rPr lang="en-US" smtClean="0"/>
              <a:t>jps</a:t>
            </a:r>
            <a:endParaRPr lang="en-US" dirty="0"/>
          </a:p>
        </p:txBody>
      </p:sp>
      <p:sp>
        <p:nvSpPr>
          <p:cNvPr id="5" name="Slide Number Placeholder 4"/>
          <p:cNvSpPr>
            <a:spLocks noGrp="1"/>
          </p:cNvSpPr>
          <p:nvPr>
            <p:ph type="sldNum" sz="quarter" idx="12"/>
          </p:nvPr>
        </p:nvSpPr>
        <p:spPr/>
        <p:txBody>
          <a:bodyPr/>
          <a:lstStyle/>
          <a:p>
            <a:fld id="{E208A558-0F77-4BB1-B5B4-EFA4F3369E3B}" type="slidenum">
              <a:rPr lang="en-US" smtClean="0"/>
              <a:t>22</a:t>
            </a:fld>
            <a:endParaRPr lang="en-US" dirty="0"/>
          </a:p>
        </p:txBody>
      </p:sp>
    </p:spTree>
    <p:extLst>
      <p:ext uri="{BB962C8B-B14F-4D97-AF65-F5344CB8AC3E}">
        <p14:creationId xmlns:p14="http://schemas.microsoft.com/office/powerpoint/2010/main" val="36853804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PBPK Model of Acetaminophen </a:t>
            </a:r>
            <a:r>
              <a:rPr lang="en-US" sz="3100" dirty="0" smtClean="0"/>
              <a:t>(APAP) </a:t>
            </a:r>
            <a:endParaRPr lang="en-US" dirty="0"/>
          </a:p>
        </p:txBody>
      </p:sp>
      <p:sp>
        <p:nvSpPr>
          <p:cNvPr id="4" name="Date Placeholder 3"/>
          <p:cNvSpPr>
            <a:spLocks noGrp="1"/>
          </p:cNvSpPr>
          <p:nvPr>
            <p:ph type="dt" sz="half" idx="10"/>
          </p:nvPr>
        </p:nvSpPr>
        <p:spPr/>
        <p:txBody>
          <a:bodyPr/>
          <a:lstStyle/>
          <a:p>
            <a:r>
              <a:rPr lang="en-US" smtClean="0"/>
              <a:t>Aug 1, 2017</a:t>
            </a:r>
            <a:endParaRPr lang="en-US" dirty="0"/>
          </a:p>
        </p:txBody>
      </p:sp>
      <p:sp>
        <p:nvSpPr>
          <p:cNvPr id="5" name="Slide Number Placeholder 4"/>
          <p:cNvSpPr>
            <a:spLocks noGrp="1"/>
          </p:cNvSpPr>
          <p:nvPr>
            <p:ph type="sldNum" sz="quarter" idx="12"/>
          </p:nvPr>
        </p:nvSpPr>
        <p:spPr/>
        <p:txBody>
          <a:bodyPr/>
          <a:lstStyle/>
          <a:p>
            <a:fld id="{E208A558-0F77-4BB1-B5B4-EFA4F3369E3B}" type="slidenum">
              <a:rPr lang="en-US" smtClean="0"/>
              <a:t>23</a:t>
            </a:fld>
            <a:endParaRPr lang="en-US" dirty="0"/>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a:stretch/>
        </p:blipFill>
        <p:spPr bwMode="auto">
          <a:xfrm>
            <a:off x="1371600" y="1143000"/>
            <a:ext cx="6550025" cy="5217099"/>
          </a:xfrm>
          <a:prstGeom prst="rect">
            <a:avLst/>
          </a:prstGeom>
          <a:noFill/>
          <a:ln>
            <a:noFill/>
          </a:ln>
          <a:extLst>
            <a:ext uri="{53640926-AAD7-44D8-BBD7-CCE9431645EC}">
              <a14:shadowObscured xmlns:a14="http://schemas.microsoft.com/office/drawing/2010/main"/>
            </a:ext>
          </a:extLst>
        </p:spPr>
      </p:pic>
      <p:sp>
        <p:nvSpPr>
          <p:cNvPr id="3" name="Footer Placeholder 2"/>
          <p:cNvSpPr>
            <a:spLocks noGrp="1"/>
          </p:cNvSpPr>
          <p:nvPr>
            <p:ph type="ftr" sz="quarter" idx="11"/>
          </p:nvPr>
        </p:nvSpPr>
        <p:spPr/>
        <p:txBody>
          <a:bodyPr/>
          <a:lstStyle/>
          <a:p>
            <a:r>
              <a:rPr lang="en-US" smtClean="0"/>
              <a:t>jps</a:t>
            </a:r>
            <a:endParaRPr lang="en-US" dirty="0"/>
          </a:p>
        </p:txBody>
      </p:sp>
    </p:spTree>
    <p:extLst>
      <p:ext uri="{BB962C8B-B14F-4D97-AF65-F5344CB8AC3E}">
        <p14:creationId xmlns:p14="http://schemas.microsoft.com/office/powerpoint/2010/main" val="29936421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PBPK Model of Acetaminophen </a:t>
            </a:r>
            <a:r>
              <a:rPr lang="en-US" sz="3100" dirty="0" smtClean="0"/>
              <a:t>(APAP) </a:t>
            </a:r>
            <a:endParaRPr lang="en-US" dirty="0"/>
          </a:p>
        </p:txBody>
      </p:sp>
      <p:sp>
        <p:nvSpPr>
          <p:cNvPr id="4" name="Date Placeholder 3"/>
          <p:cNvSpPr>
            <a:spLocks noGrp="1"/>
          </p:cNvSpPr>
          <p:nvPr>
            <p:ph type="dt" sz="half" idx="10"/>
          </p:nvPr>
        </p:nvSpPr>
        <p:spPr/>
        <p:txBody>
          <a:bodyPr/>
          <a:lstStyle/>
          <a:p>
            <a:r>
              <a:rPr lang="en-US" smtClean="0"/>
              <a:t>Aug 1, 2017</a:t>
            </a:r>
            <a:endParaRPr lang="en-US" dirty="0"/>
          </a:p>
        </p:txBody>
      </p:sp>
      <p:sp>
        <p:nvSpPr>
          <p:cNvPr id="5" name="Slide Number Placeholder 4"/>
          <p:cNvSpPr>
            <a:spLocks noGrp="1"/>
          </p:cNvSpPr>
          <p:nvPr>
            <p:ph type="sldNum" sz="quarter" idx="12"/>
          </p:nvPr>
        </p:nvSpPr>
        <p:spPr/>
        <p:txBody>
          <a:bodyPr/>
          <a:lstStyle/>
          <a:p>
            <a:fld id="{E208A558-0F77-4BB1-B5B4-EFA4F3369E3B}" type="slidenum">
              <a:rPr lang="en-US" smtClean="0"/>
              <a:t>24</a:t>
            </a:fld>
            <a:endParaRPr lang="en-US" dirty="0"/>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a:stretch/>
        </p:blipFill>
        <p:spPr bwMode="auto">
          <a:xfrm>
            <a:off x="1371600" y="1143000"/>
            <a:ext cx="6550025" cy="5217099"/>
          </a:xfrm>
          <a:prstGeom prst="rect">
            <a:avLst/>
          </a:prstGeom>
          <a:noFill/>
          <a:ln>
            <a:noFill/>
          </a:ln>
          <a:extLst>
            <a:ext uri="{53640926-AAD7-44D8-BBD7-CCE9431645EC}">
              <a14:shadowObscured xmlns:a14="http://schemas.microsoft.com/office/drawing/2010/main"/>
            </a:ext>
          </a:extLst>
        </p:spPr>
      </p:pic>
      <p:sp>
        <p:nvSpPr>
          <p:cNvPr id="3" name="Footer Placeholder 2"/>
          <p:cNvSpPr>
            <a:spLocks noGrp="1"/>
          </p:cNvSpPr>
          <p:nvPr>
            <p:ph type="ftr" sz="quarter" idx="11"/>
          </p:nvPr>
        </p:nvSpPr>
        <p:spPr/>
        <p:txBody>
          <a:bodyPr/>
          <a:lstStyle/>
          <a:p>
            <a:r>
              <a:rPr lang="en-US" smtClean="0"/>
              <a:t>jps</a:t>
            </a:r>
            <a:endParaRPr lang="en-US" dirty="0"/>
          </a:p>
        </p:txBody>
      </p:sp>
      <p:sp>
        <p:nvSpPr>
          <p:cNvPr id="7" name="Line Callout 2 6"/>
          <p:cNvSpPr/>
          <p:nvPr/>
        </p:nvSpPr>
        <p:spPr>
          <a:xfrm>
            <a:off x="5410200" y="914400"/>
            <a:ext cx="1066800" cy="381000"/>
          </a:xfrm>
          <a:prstGeom prst="border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 heart</a:t>
            </a:r>
            <a:endParaRPr lang="en-US" sz="1400" dirty="0"/>
          </a:p>
        </p:txBody>
      </p:sp>
      <p:sp>
        <p:nvSpPr>
          <p:cNvPr id="8" name="Line Callout 2 7"/>
          <p:cNvSpPr/>
          <p:nvPr/>
        </p:nvSpPr>
        <p:spPr>
          <a:xfrm>
            <a:off x="5410200" y="1981200"/>
            <a:ext cx="1066800" cy="381000"/>
          </a:xfrm>
          <a:prstGeom prst="border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Rest of the body</a:t>
            </a:r>
            <a:endParaRPr lang="en-US" sz="1400" dirty="0"/>
          </a:p>
        </p:txBody>
      </p:sp>
    </p:spTree>
    <p:extLst>
      <p:ext uri="{BB962C8B-B14F-4D97-AF65-F5344CB8AC3E}">
        <p14:creationId xmlns:p14="http://schemas.microsoft.com/office/powerpoint/2010/main" val="2935318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PBPK Model of Acetaminophen </a:t>
            </a:r>
            <a:r>
              <a:rPr lang="en-US" sz="3100" dirty="0" smtClean="0"/>
              <a:t>(APAP) </a:t>
            </a:r>
            <a:endParaRPr lang="en-US" dirty="0"/>
          </a:p>
        </p:txBody>
      </p:sp>
      <p:sp>
        <p:nvSpPr>
          <p:cNvPr id="3" name="Content Placeholder 2"/>
          <p:cNvSpPr>
            <a:spLocks noGrp="1"/>
          </p:cNvSpPr>
          <p:nvPr>
            <p:ph idx="1"/>
          </p:nvPr>
        </p:nvSpPr>
        <p:spPr/>
        <p:txBody>
          <a:bodyPr/>
          <a:lstStyle/>
          <a:p>
            <a:pPr marL="0" indent="0">
              <a:buNone/>
            </a:pPr>
            <a:r>
              <a:rPr lang="en-US" i="1" dirty="0" smtClean="0"/>
              <a:t>Hint: Only write the ODEs for </a:t>
            </a:r>
            <a:r>
              <a:rPr lang="en-US" i="1" u="sng" dirty="0" smtClean="0"/>
              <a:t>exiting</a:t>
            </a:r>
            <a:r>
              <a:rPr lang="en-US" i="1" dirty="0" smtClean="0"/>
              <a:t> a compartment not for entering and exiting. </a:t>
            </a:r>
          </a:p>
          <a:p>
            <a:pPr marL="0" indent="0">
              <a:buNone/>
            </a:pPr>
            <a:r>
              <a:rPr lang="en-US" i="1" dirty="0" smtClean="0"/>
              <a:t>SBML tools will properly aggregate the ODEs as needed.</a:t>
            </a:r>
            <a:endParaRPr lang="en-US" i="1" dirty="0"/>
          </a:p>
        </p:txBody>
      </p:sp>
      <p:sp>
        <p:nvSpPr>
          <p:cNvPr id="4" name="Date Placeholder 3"/>
          <p:cNvSpPr>
            <a:spLocks noGrp="1"/>
          </p:cNvSpPr>
          <p:nvPr>
            <p:ph type="dt" sz="half" idx="10"/>
          </p:nvPr>
        </p:nvSpPr>
        <p:spPr/>
        <p:txBody>
          <a:bodyPr/>
          <a:lstStyle/>
          <a:p>
            <a:r>
              <a:rPr lang="en-US" smtClean="0"/>
              <a:t>Aug 1, 2017</a:t>
            </a:r>
            <a:endParaRPr lang="en-US" dirty="0"/>
          </a:p>
        </p:txBody>
      </p:sp>
      <p:sp>
        <p:nvSpPr>
          <p:cNvPr id="5" name="Slide Number Placeholder 4"/>
          <p:cNvSpPr>
            <a:spLocks noGrp="1"/>
          </p:cNvSpPr>
          <p:nvPr>
            <p:ph type="sldNum" sz="quarter" idx="12"/>
          </p:nvPr>
        </p:nvSpPr>
        <p:spPr/>
        <p:txBody>
          <a:bodyPr/>
          <a:lstStyle/>
          <a:p>
            <a:fld id="{E208A558-0F77-4BB1-B5B4-EFA4F3369E3B}" type="slidenum">
              <a:rPr lang="en-US" smtClean="0"/>
              <a:t>25</a:t>
            </a:fld>
            <a:endParaRPr lang="en-US" dirty="0"/>
          </a:p>
        </p:txBody>
      </p:sp>
      <p:sp>
        <p:nvSpPr>
          <p:cNvPr id="6" name="Footer Placeholder 5"/>
          <p:cNvSpPr>
            <a:spLocks noGrp="1"/>
          </p:cNvSpPr>
          <p:nvPr>
            <p:ph type="ftr" sz="quarter" idx="11"/>
          </p:nvPr>
        </p:nvSpPr>
        <p:spPr/>
        <p:txBody>
          <a:bodyPr/>
          <a:lstStyle/>
          <a:p>
            <a:r>
              <a:rPr lang="en-US" smtClean="0"/>
              <a:t>jps</a:t>
            </a:r>
            <a:endParaRPr lang="en-US" dirty="0"/>
          </a:p>
        </p:txBody>
      </p:sp>
    </p:spTree>
    <p:extLst>
      <p:ext uri="{BB962C8B-B14F-4D97-AF65-F5344CB8AC3E}">
        <p14:creationId xmlns:p14="http://schemas.microsoft.com/office/powerpoint/2010/main" val="40504863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A blood compartment exit uses</a:t>
            </a:r>
            <a:br>
              <a:rPr lang="en-US" sz="4000" dirty="0" smtClean="0"/>
            </a:br>
            <a:r>
              <a:rPr lang="en-US" sz="4000" dirty="0" smtClean="0"/>
              <a:t>the simple equation</a:t>
            </a:r>
            <a:endParaRPr lang="en-US" sz="4000" dirty="0"/>
          </a:p>
        </p:txBody>
      </p:sp>
      <p:sp>
        <p:nvSpPr>
          <p:cNvPr id="4" name="Date Placeholder 3"/>
          <p:cNvSpPr>
            <a:spLocks noGrp="1"/>
          </p:cNvSpPr>
          <p:nvPr>
            <p:ph type="dt" sz="half" idx="10"/>
          </p:nvPr>
        </p:nvSpPr>
        <p:spPr/>
        <p:txBody>
          <a:bodyPr/>
          <a:lstStyle/>
          <a:p>
            <a:r>
              <a:rPr lang="en-US" smtClean="0"/>
              <a:t>Aug 1, 2017</a:t>
            </a:r>
            <a:endParaRPr lang="en-US" dirty="0"/>
          </a:p>
        </p:txBody>
      </p:sp>
      <p:sp>
        <p:nvSpPr>
          <p:cNvPr id="5" name="Slide Number Placeholder 4"/>
          <p:cNvSpPr>
            <a:spLocks noGrp="1"/>
          </p:cNvSpPr>
          <p:nvPr>
            <p:ph type="sldNum" sz="quarter" idx="12"/>
          </p:nvPr>
        </p:nvSpPr>
        <p:spPr/>
        <p:txBody>
          <a:bodyPr/>
          <a:lstStyle/>
          <a:p>
            <a:fld id="{E208A558-0F77-4BB1-B5B4-EFA4F3369E3B}" type="slidenum">
              <a:rPr lang="en-US" smtClean="0"/>
              <a:t>26</a:t>
            </a:fld>
            <a:endParaRPr lang="en-US" dirty="0"/>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a:stretch/>
        </p:blipFill>
        <p:spPr bwMode="auto">
          <a:xfrm>
            <a:off x="350799" y="1474076"/>
            <a:ext cx="5611451" cy="4469524"/>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7" name="Rectangle 6"/>
              <p:cNvSpPr/>
              <p:nvPr/>
            </p:nvSpPr>
            <p:spPr>
              <a:xfrm>
                <a:off x="5913399" y="3349623"/>
                <a:ext cx="2925801" cy="7285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a:rPr>
                          </m:ctrlPr>
                        </m:fPr>
                        <m:num>
                          <m:sSub>
                            <m:sSubPr>
                              <m:ctrlPr>
                                <a:rPr lang="en-US" sz="2000" i="1">
                                  <a:latin typeface="Cambria Math"/>
                                </a:rPr>
                              </m:ctrlPr>
                            </m:sSubPr>
                            <m:e>
                              <m:r>
                                <a:rPr lang="en-US" sz="2000" i="1">
                                  <a:latin typeface="Cambria Math"/>
                                </a:rPr>
                                <m:t>𝑑𝑋</m:t>
                              </m:r>
                            </m:e>
                            <m:sub>
                              <m:r>
                                <a:rPr lang="en-US" sz="2000" b="0" i="1" smtClean="0">
                                  <a:latin typeface="Cambria Math"/>
                                </a:rPr>
                                <m:t>𝑣𝑒𝑛</m:t>
                              </m:r>
                            </m:sub>
                          </m:sSub>
                        </m:num>
                        <m:den>
                          <m:r>
                            <a:rPr lang="en-US" sz="2000" i="1">
                              <a:latin typeface="Cambria Math"/>
                            </a:rPr>
                            <m:t>𝑑𝑡</m:t>
                          </m:r>
                        </m:den>
                      </m:f>
                      <m:r>
                        <a:rPr lang="en-US" sz="2000" i="1">
                          <a:latin typeface="Cambria Math"/>
                        </a:rPr>
                        <m:t>=−</m:t>
                      </m:r>
                      <m:f>
                        <m:fPr>
                          <m:ctrlPr>
                            <a:rPr lang="en-US" sz="2000" i="1" smtClean="0">
                              <a:latin typeface="Cambria Math"/>
                            </a:rPr>
                          </m:ctrlPr>
                        </m:fPr>
                        <m:num>
                          <m:sSub>
                            <m:sSubPr>
                              <m:ctrlPr>
                                <a:rPr lang="en-US" sz="2000" i="1" smtClean="0">
                                  <a:latin typeface="Cambria Math"/>
                                </a:rPr>
                              </m:ctrlPr>
                            </m:sSubPr>
                            <m:e>
                              <m:r>
                                <a:rPr lang="en-US" sz="2000" b="0" i="1" smtClean="0">
                                  <a:latin typeface="Cambria Math"/>
                                </a:rPr>
                                <m:t>𝑄</m:t>
                              </m:r>
                            </m:e>
                            <m:sub>
                              <m:r>
                                <a:rPr lang="en-US" sz="2000" b="0" i="1" smtClean="0">
                                  <a:latin typeface="Cambria Math"/>
                                </a:rPr>
                                <m:t>𝑎𝑟𝑡𝑒𝑟𝑖𝑎𝑙</m:t>
                              </m:r>
                            </m:sub>
                          </m:sSub>
                        </m:num>
                        <m:den>
                          <m:sSub>
                            <m:sSubPr>
                              <m:ctrlPr>
                                <a:rPr lang="en-US" sz="2000" i="1">
                                  <a:latin typeface="Cambria Math"/>
                                </a:rPr>
                              </m:ctrlPr>
                            </m:sSubPr>
                            <m:e>
                              <m:r>
                                <a:rPr lang="en-US" sz="2000" i="1">
                                  <a:latin typeface="Cambria Math"/>
                                </a:rPr>
                                <m:t>𝑉</m:t>
                              </m:r>
                            </m:e>
                            <m:sub>
                              <m:r>
                                <a:rPr lang="en-US" sz="2000" b="0" i="1" smtClean="0">
                                  <a:latin typeface="Cambria Math"/>
                                </a:rPr>
                                <m:t>𝑣𝑒𝑛</m:t>
                              </m:r>
                            </m:sub>
                          </m:sSub>
                        </m:den>
                      </m:f>
                      <m:sSub>
                        <m:sSubPr>
                          <m:ctrlPr>
                            <a:rPr lang="en-US" sz="2000" i="1">
                              <a:latin typeface="Cambria Math"/>
                            </a:rPr>
                          </m:ctrlPr>
                        </m:sSubPr>
                        <m:e>
                          <m:r>
                            <a:rPr lang="en-US" sz="2000" i="1">
                              <a:latin typeface="Cambria Math"/>
                            </a:rPr>
                            <m:t>𝑋</m:t>
                          </m:r>
                        </m:e>
                        <m:sub>
                          <m:r>
                            <a:rPr lang="en-US" sz="2000" b="0" i="1" smtClean="0">
                              <a:latin typeface="Cambria Math"/>
                            </a:rPr>
                            <m:t>𝑣𝑒𝑛</m:t>
                          </m:r>
                        </m:sub>
                      </m:sSub>
                    </m:oMath>
                  </m:oMathPara>
                </a14:m>
                <a:endParaRPr lang="en-US" sz="2000" dirty="0"/>
              </a:p>
            </p:txBody>
          </p:sp>
        </mc:Choice>
        <mc:Fallback xmlns="">
          <p:sp>
            <p:nvSpPr>
              <p:cNvPr id="7" name="Rectangle 6"/>
              <p:cNvSpPr>
                <a:spLocks noRot="1" noChangeAspect="1" noMove="1" noResize="1" noEditPoints="1" noAdjustHandles="1" noChangeArrowheads="1" noChangeShapeType="1" noTextEdit="1"/>
              </p:cNvSpPr>
              <p:nvPr/>
            </p:nvSpPr>
            <p:spPr>
              <a:xfrm>
                <a:off x="5913399" y="3349623"/>
                <a:ext cx="2925801" cy="728597"/>
              </a:xfrm>
              <a:prstGeom prst="rect">
                <a:avLst/>
              </a:prstGeom>
              <a:blipFill rotWithShape="1">
                <a:blip r:embed="rId3"/>
                <a:stretch>
                  <a:fillRect/>
                </a:stretch>
              </a:blipFill>
            </p:spPr>
            <p:txBody>
              <a:bodyPr/>
              <a:lstStyle/>
              <a:p>
                <a:r>
                  <a:rPr lang="en-US">
                    <a:noFill/>
                  </a:rPr>
                  <a:t> </a:t>
                </a:r>
              </a:p>
            </p:txBody>
          </p:sp>
        </mc:Fallback>
      </mc:AlternateContent>
      <p:cxnSp>
        <p:nvCxnSpPr>
          <p:cNvPr id="8" name="Straight Arrow Connector 7"/>
          <p:cNvCxnSpPr/>
          <p:nvPr/>
        </p:nvCxnSpPr>
        <p:spPr>
          <a:xfrm>
            <a:off x="4313199" y="1901823"/>
            <a:ext cx="2514600" cy="1447800"/>
          </a:xfrm>
          <a:prstGeom prst="straightConnector1">
            <a:avLst/>
          </a:prstGeom>
          <a:ln w="50800">
            <a:solidFill>
              <a:srgbClr val="FF0000"/>
            </a:solidFill>
            <a:headEnd type="oval"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1334227" y="1227691"/>
                <a:ext cx="1038618"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𝑄</m:t>
                          </m:r>
                        </m:e>
                        <m:sub>
                          <m:r>
                            <a:rPr lang="en-US" i="1">
                              <a:latin typeface="Cambria Math"/>
                            </a:rPr>
                            <m:t>𝑐𝑎𝑟𝑑𝑖𝑎𝑐</m:t>
                          </m:r>
                        </m:sub>
                      </m:sSub>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1334227" y="1227691"/>
                <a:ext cx="1038618" cy="369332"/>
              </a:xfrm>
              <a:prstGeom prst="rect">
                <a:avLst/>
              </a:prstGeom>
              <a:blipFill rotWithShape="1">
                <a:blip r:embed="rId4"/>
                <a:stretch>
                  <a:fillRect b="-8197"/>
                </a:stretch>
              </a:blipFill>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r>
              <a:rPr lang="en-US" smtClean="0"/>
              <a:t>jps</a:t>
            </a:r>
            <a:endParaRPr lang="en-US" dirty="0"/>
          </a:p>
        </p:txBody>
      </p:sp>
    </p:spTree>
    <p:extLst>
      <p:ext uri="{BB962C8B-B14F-4D97-AF65-F5344CB8AC3E}">
        <p14:creationId xmlns:p14="http://schemas.microsoft.com/office/powerpoint/2010/main" val="9459176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tissue compartment exit</a:t>
            </a:r>
            <a:br>
              <a:rPr lang="en-US" dirty="0" smtClean="0"/>
            </a:br>
            <a:r>
              <a:rPr lang="en-US" dirty="0" smtClean="0"/>
              <a:t>needs the more complex equation</a:t>
            </a:r>
            <a:r>
              <a:rPr lang="en-US" sz="3100" dirty="0" smtClean="0"/>
              <a:t> </a:t>
            </a:r>
            <a:endParaRPr lang="en-US" dirty="0"/>
          </a:p>
        </p:txBody>
      </p:sp>
      <p:sp>
        <p:nvSpPr>
          <p:cNvPr id="4" name="Date Placeholder 3"/>
          <p:cNvSpPr>
            <a:spLocks noGrp="1"/>
          </p:cNvSpPr>
          <p:nvPr>
            <p:ph type="dt" sz="half" idx="10"/>
          </p:nvPr>
        </p:nvSpPr>
        <p:spPr/>
        <p:txBody>
          <a:bodyPr/>
          <a:lstStyle/>
          <a:p>
            <a:r>
              <a:rPr lang="en-US" smtClean="0"/>
              <a:t>Aug 1, 2017</a:t>
            </a:r>
            <a:endParaRPr lang="en-US" dirty="0"/>
          </a:p>
        </p:txBody>
      </p:sp>
      <p:sp>
        <p:nvSpPr>
          <p:cNvPr id="5" name="Slide Number Placeholder 4"/>
          <p:cNvSpPr>
            <a:spLocks noGrp="1"/>
          </p:cNvSpPr>
          <p:nvPr>
            <p:ph type="sldNum" sz="quarter" idx="12"/>
          </p:nvPr>
        </p:nvSpPr>
        <p:spPr/>
        <p:txBody>
          <a:bodyPr/>
          <a:lstStyle/>
          <a:p>
            <a:fld id="{E208A558-0F77-4BB1-B5B4-EFA4F3369E3B}" type="slidenum">
              <a:rPr lang="en-US" smtClean="0"/>
              <a:t>27</a:t>
            </a:fld>
            <a:endParaRPr lang="en-US" dirty="0"/>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a:stretch/>
        </p:blipFill>
        <p:spPr bwMode="auto">
          <a:xfrm>
            <a:off x="228600" y="1474076"/>
            <a:ext cx="5515782" cy="4393324"/>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7" name="Rectangle 6"/>
              <p:cNvSpPr/>
              <p:nvPr/>
            </p:nvSpPr>
            <p:spPr>
              <a:xfrm>
                <a:off x="5334000" y="3989950"/>
                <a:ext cx="4143640" cy="78386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chemeClr val="tx1"/>
                              </a:solidFill>
                              <a:latin typeface="Cambria Math"/>
                            </a:rPr>
                          </m:ctrlPr>
                        </m:fPr>
                        <m:num>
                          <m:sSub>
                            <m:sSubPr>
                              <m:ctrlPr>
                                <a:rPr lang="en-US" sz="2000" i="1">
                                  <a:solidFill>
                                    <a:schemeClr val="tx1"/>
                                  </a:solidFill>
                                  <a:latin typeface="Cambria Math"/>
                                </a:rPr>
                              </m:ctrlPr>
                            </m:sSubPr>
                            <m:e>
                              <m:r>
                                <a:rPr lang="en-US" sz="2000" i="1">
                                  <a:solidFill>
                                    <a:schemeClr val="tx1"/>
                                  </a:solidFill>
                                  <a:latin typeface="Cambria Math"/>
                                </a:rPr>
                                <m:t>𝑑𝑋</m:t>
                              </m:r>
                            </m:e>
                            <m:sub>
                              <m:r>
                                <a:rPr lang="en-US" sz="2000" b="0" i="1" smtClean="0">
                                  <a:solidFill>
                                    <a:schemeClr val="tx1"/>
                                  </a:solidFill>
                                  <a:latin typeface="Cambria Math"/>
                                </a:rPr>
                                <m:t>𝑟𝑒𝑠𝑡</m:t>
                              </m:r>
                            </m:sub>
                          </m:sSub>
                        </m:num>
                        <m:den>
                          <m:r>
                            <a:rPr lang="en-US" sz="2000" i="1">
                              <a:solidFill>
                                <a:schemeClr val="tx1"/>
                              </a:solidFill>
                              <a:latin typeface="Cambria Math"/>
                            </a:rPr>
                            <m:t>𝑑𝑡</m:t>
                          </m:r>
                        </m:den>
                      </m:f>
                      <m:r>
                        <a:rPr lang="en-US" sz="2000" i="1">
                          <a:solidFill>
                            <a:schemeClr val="tx1"/>
                          </a:solidFill>
                          <a:latin typeface="Cambria Math"/>
                        </a:rPr>
                        <m:t>=−</m:t>
                      </m:r>
                      <m:f>
                        <m:fPr>
                          <m:ctrlPr>
                            <a:rPr lang="en-US" sz="2000" i="1">
                              <a:solidFill>
                                <a:schemeClr val="tx1"/>
                              </a:solidFill>
                              <a:latin typeface="Cambria Math"/>
                            </a:rPr>
                          </m:ctrlPr>
                        </m:fPr>
                        <m:num>
                          <m:sSub>
                            <m:sSubPr>
                              <m:ctrlPr>
                                <a:rPr lang="en-US" sz="2000" i="1" smtClean="0">
                                  <a:solidFill>
                                    <a:schemeClr val="tx1"/>
                                  </a:solidFill>
                                  <a:latin typeface="Cambria Math"/>
                                </a:rPr>
                              </m:ctrlPr>
                            </m:sSubPr>
                            <m:e>
                              <m:r>
                                <a:rPr lang="en-US" sz="2000" b="0" i="1" smtClean="0">
                                  <a:solidFill>
                                    <a:schemeClr val="tx1"/>
                                  </a:solidFill>
                                  <a:latin typeface="Cambria Math"/>
                                </a:rPr>
                                <m:t>𝑄</m:t>
                              </m:r>
                            </m:e>
                            <m:sub>
                              <m:r>
                                <a:rPr lang="en-US" sz="2000" b="0" i="1" smtClean="0">
                                  <a:solidFill>
                                    <a:schemeClr val="tx1"/>
                                  </a:solidFill>
                                  <a:latin typeface="Cambria Math"/>
                                </a:rPr>
                                <m:t>𝑟𝑒𝑠𝑡</m:t>
                              </m:r>
                            </m:sub>
                          </m:sSub>
                        </m:num>
                        <m:den>
                          <m:sSub>
                            <m:sSubPr>
                              <m:ctrlPr>
                                <a:rPr lang="en-US" sz="2000" i="1">
                                  <a:solidFill>
                                    <a:schemeClr val="tx1"/>
                                  </a:solidFill>
                                  <a:latin typeface="Cambria Math"/>
                                </a:rPr>
                              </m:ctrlPr>
                            </m:sSubPr>
                            <m:e>
                              <m:r>
                                <a:rPr lang="en-US" sz="2000" i="1">
                                  <a:solidFill>
                                    <a:schemeClr val="tx1"/>
                                  </a:solidFill>
                                  <a:latin typeface="Cambria Math"/>
                                </a:rPr>
                                <m:t>𝑉</m:t>
                              </m:r>
                            </m:e>
                            <m:sub>
                              <m:r>
                                <a:rPr lang="en-US" sz="2000" b="0" i="1" smtClean="0">
                                  <a:solidFill>
                                    <a:schemeClr val="tx1"/>
                                  </a:solidFill>
                                  <a:latin typeface="Cambria Math"/>
                                </a:rPr>
                                <m:t>𝑟𝑒𝑠𝑡</m:t>
                              </m:r>
                            </m:sub>
                          </m:sSub>
                        </m:den>
                      </m:f>
                      <m:d>
                        <m:dPr>
                          <m:ctrlPr>
                            <a:rPr lang="en-US" sz="2000" i="1">
                              <a:solidFill>
                                <a:schemeClr val="tx1"/>
                              </a:solidFill>
                              <a:latin typeface="Cambria Math"/>
                            </a:rPr>
                          </m:ctrlPr>
                        </m:dPr>
                        <m:e>
                          <m:f>
                            <m:fPr>
                              <m:ctrlPr>
                                <a:rPr lang="en-US" sz="2000" i="1">
                                  <a:solidFill>
                                    <a:schemeClr val="tx1"/>
                                  </a:solidFill>
                                  <a:latin typeface="Cambria Math"/>
                                </a:rPr>
                              </m:ctrlPr>
                            </m:fPr>
                            <m:num>
                              <m:sSub>
                                <m:sSubPr>
                                  <m:ctrlPr>
                                    <a:rPr lang="en-US" sz="2000" i="1">
                                      <a:solidFill>
                                        <a:schemeClr val="tx1"/>
                                      </a:solidFill>
                                      <a:latin typeface="Cambria Math"/>
                                    </a:rPr>
                                  </m:ctrlPr>
                                </m:sSubPr>
                                <m:e>
                                  <m:r>
                                    <a:rPr lang="en-US" sz="2000" i="1">
                                      <a:solidFill>
                                        <a:schemeClr val="tx1"/>
                                      </a:solidFill>
                                      <a:latin typeface="Cambria Math"/>
                                    </a:rPr>
                                    <m:t>𝑋</m:t>
                                  </m:r>
                                </m:e>
                                <m:sub>
                                  <m:r>
                                    <a:rPr lang="en-US" sz="2000" b="0" i="1" smtClean="0">
                                      <a:solidFill>
                                        <a:schemeClr val="tx1"/>
                                      </a:solidFill>
                                      <a:latin typeface="Cambria Math"/>
                                    </a:rPr>
                                    <m:t>𝑟𝑒𝑠𝑡</m:t>
                                  </m:r>
                                </m:sub>
                              </m:sSub>
                              <m:sSub>
                                <m:sSubPr>
                                  <m:ctrlPr>
                                    <a:rPr lang="en-US" sz="2000" i="1" smtClean="0">
                                      <a:solidFill>
                                        <a:srgbClr val="0070C0"/>
                                      </a:solidFill>
                                      <a:latin typeface="Cambria Math"/>
                                    </a:rPr>
                                  </m:ctrlPr>
                                </m:sSubPr>
                                <m:e>
                                  <m:r>
                                    <a:rPr lang="en-US" sz="2000" i="1">
                                      <a:solidFill>
                                        <a:srgbClr val="0070C0"/>
                                      </a:solidFill>
                                      <a:latin typeface="Cambria Math"/>
                                    </a:rPr>
                                    <m:t>𝑅</m:t>
                                  </m:r>
                                </m:e>
                                <m:sub>
                                  <m:r>
                                    <a:rPr lang="en-US" sz="2000" i="1">
                                      <a:solidFill>
                                        <a:srgbClr val="0070C0"/>
                                      </a:solidFill>
                                      <a:latin typeface="Cambria Math"/>
                                    </a:rPr>
                                    <m:t>𝑏</m:t>
                                  </m:r>
                                  <m:r>
                                    <a:rPr lang="en-US" sz="2000" i="1">
                                      <a:solidFill>
                                        <a:srgbClr val="0070C0"/>
                                      </a:solidFill>
                                      <a:latin typeface="Cambria Math"/>
                                    </a:rPr>
                                    <m:t>2</m:t>
                                  </m:r>
                                  <m:r>
                                    <a:rPr lang="en-US" sz="2000" i="1">
                                      <a:solidFill>
                                        <a:srgbClr val="0070C0"/>
                                      </a:solidFill>
                                      <a:latin typeface="Cambria Math"/>
                                    </a:rPr>
                                    <m:t>𝑝</m:t>
                                  </m:r>
                                </m:sub>
                              </m:sSub>
                            </m:num>
                            <m:den>
                              <m:sSub>
                                <m:sSubPr>
                                  <m:ctrlPr>
                                    <a:rPr lang="en-US" sz="2000" i="1" smtClean="0">
                                      <a:solidFill>
                                        <a:srgbClr val="0070C0"/>
                                      </a:solidFill>
                                      <a:latin typeface="Cambria Math"/>
                                    </a:rPr>
                                  </m:ctrlPr>
                                </m:sSubPr>
                                <m:e>
                                  <m:r>
                                    <a:rPr lang="en-US" sz="2000" i="1">
                                      <a:solidFill>
                                        <a:srgbClr val="0070C0"/>
                                      </a:solidFill>
                                      <a:latin typeface="Cambria Math"/>
                                    </a:rPr>
                                    <m:t>𝐹</m:t>
                                  </m:r>
                                </m:e>
                                <m:sub>
                                  <m:r>
                                    <a:rPr lang="en-US" sz="2000" i="1">
                                      <a:solidFill>
                                        <a:srgbClr val="0070C0"/>
                                      </a:solidFill>
                                      <a:latin typeface="Cambria Math"/>
                                    </a:rPr>
                                    <m:t>𝑢𝑏</m:t>
                                  </m:r>
                                </m:sub>
                              </m:sSub>
                              <m:sSub>
                                <m:sSubPr>
                                  <m:ctrlPr>
                                    <a:rPr lang="en-US" sz="2000" i="1">
                                      <a:solidFill>
                                        <a:schemeClr val="tx1"/>
                                      </a:solidFill>
                                      <a:latin typeface="Cambria Math"/>
                                    </a:rPr>
                                  </m:ctrlPr>
                                </m:sSubPr>
                                <m:e>
                                  <m:r>
                                    <a:rPr lang="en-US" sz="2000" i="1">
                                      <a:solidFill>
                                        <a:schemeClr val="tx1"/>
                                      </a:solidFill>
                                      <a:latin typeface="Cambria Math"/>
                                    </a:rPr>
                                    <m:t>𝐾</m:t>
                                  </m:r>
                                </m:e>
                                <m:sub>
                                  <m:r>
                                    <a:rPr lang="en-US" sz="2000" b="0" i="1" smtClean="0">
                                      <a:solidFill>
                                        <a:schemeClr val="tx1"/>
                                      </a:solidFill>
                                      <a:latin typeface="Cambria Math"/>
                                    </a:rPr>
                                    <m:t>𝑟𝑒𝑠𝑡</m:t>
                                  </m:r>
                                </m:sub>
                              </m:sSub>
                            </m:den>
                          </m:f>
                        </m:e>
                      </m:d>
                    </m:oMath>
                  </m:oMathPara>
                </a14:m>
                <a:endParaRPr lang="en-US" sz="2000" dirty="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5334000" y="3989950"/>
                <a:ext cx="4143640" cy="783869"/>
              </a:xfrm>
              <a:prstGeom prst="rect">
                <a:avLst/>
              </a:prstGeom>
              <a:blipFill rotWithShape="1">
                <a:blip r:embed="rId3"/>
                <a:stretch>
                  <a:fillRect/>
                </a:stretch>
              </a:blipFill>
            </p:spPr>
            <p:txBody>
              <a:bodyPr/>
              <a:lstStyle/>
              <a:p>
                <a:r>
                  <a:rPr lang="en-US">
                    <a:noFill/>
                  </a:rPr>
                  <a:t> </a:t>
                </a:r>
              </a:p>
            </p:txBody>
          </p:sp>
        </mc:Fallback>
      </mc:AlternateContent>
      <p:cxnSp>
        <p:nvCxnSpPr>
          <p:cNvPr id="8" name="Straight Arrow Connector 7"/>
          <p:cNvCxnSpPr/>
          <p:nvPr/>
        </p:nvCxnSpPr>
        <p:spPr>
          <a:xfrm>
            <a:off x="3962400" y="2775580"/>
            <a:ext cx="2514600" cy="1214370"/>
          </a:xfrm>
          <a:prstGeom prst="straightConnector1">
            <a:avLst/>
          </a:prstGeom>
          <a:ln w="50800">
            <a:solidFill>
              <a:srgbClr val="FF0000"/>
            </a:solidFill>
            <a:headEnd type="oval" w="lg" len="lg"/>
            <a:tailEnd type="triangle" w="lg" len="lg"/>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US" smtClean="0"/>
              <a:t>jps</a:t>
            </a:r>
            <a:endParaRPr lang="en-US" dirty="0"/>
          </a:p>
        </p:txBody>
      </p:sp>
    </p:spTree>
    <p:extLst>
      <p:ext uri="{BB962C8B-B14F-4D97-AF65-F5344CB8AC3E}">
        <p14:creationId xmlns:p14="http://schemas.microsoft.com/office/powerpoint/2010/main" val="477238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1143000"/>
          </a:xfrm>
        </p:spPr>
        <p:txBody>
          <a:bodyPr>
            <a:noAutofit/>
          </a:bodyPr>
          <a:lstStyle/>
          <a:p>
            <a:r>
              <a:rPr lang="en-US" sz="2800" dirty="0" smtClean="0"/>
              <a:t>A terminal compartment may or may not need the more complex equation and may need other changes</a:t>
            </a:r>
            <a:endParaRPr lang="en-US" sz="2800" dirty="0"/>
          </a:p>
        </p:txBody>
      </p:sp>
      <p:sp>
        <p:nvSpPr>
          <p:cNvPr id="4" name="Date Placeholder 3"/>
          <p:cNvSpPr>
            <a:spLocks noGrp="1"/>
          </p:cNvSpPr>
          <p:nvPr>
            <p:ph type="dt" sz="half" idx="10"/>
          </p:nvPr>
        </p:nvSpPr>
        <p:spPr/>
        <p:txBody>
          <a:bodyPr/>
          <a:lstStyle/>
          <a:p>
            <a:r>
              <a:rPr lang="en-US" smtClean="0"/>
              <a:t>Aug 1, 2017</a:t>
            </a:r>
            <a:endParaRPr lang="en-US" dirty="0"/>
          </a:p>
        </p:txBody>
      </p:sp>
      <p:sp>
        <p:nvSpPr>
          <p:cNvPr id="5" name="Slide Number Placeholder 4"/>
          <p:cNvSpPr>
            <a:spLocks noGrp="1"/>
          </p:cNvSpPr>
          <p:nvPr>
            <p:ph type="sldNum" sz="quarter" idx="12"/>
          </p:nvPr>
        </p:nvSpPr>
        <p:spPr/>
        <p:txBody>
          <a:bodyPr/>
          <a:lstStyle/>
          <a:p>
            <a:fld id="{E208A558-0F77-4BB1-B5B4-EFA4F3369E3B}" type="slidenum">
              <a:rPr lang="en-US" smtClean="0"/>
              <a:t>28</a:t>
            </a:fld>
            <a:endParaRPr lang="en-US" dirty="0"/>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a:stretch/>
        </p:blipFill>
        <p:spPr bwMode="auto">
          <a:xfrm>
            <a:off x="228600" y="1143000"/>
            <a:ext cx="5515782" cy="4393324"/>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7" name="Rectangle 6"/>
              <p:cNvSpPr/>
              <p:nvPr/>
            </p:nvSpPr>
            <p:spPr>
              <a:xfrm>
                <a:off x="4847959" y="5228001"/>
                <a:ext cx="4143640" cy="78386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chemeClr val="tx1"/>
                              </a:solidFill>
                              <a:latin typeface="Cambria Math"/>
                            </a:rPr>
                          </m:ctrlPr>
                        </m:fPr>
                        <m:num>
                          <m:sSub>
                            <m:sSubPr>
                              <m:ctrlPr>
                                <a:rPr lang="en-US" sz="2000" i="1">
                                  <a:solidFill>
                                    <a:schemeClr val="tx1"/>
                                  </a:solidFill>
                                  <a:latin typeface="Cambria Math"/>
                                </a:rPr>
                              </m:ctrlPr>
                            </m:sSubPr>
                            <m:e>
                              <m:r>
                                <a:rPr lang="en-US" sz="2000" i="1">
                                  <a:solidFill>
                                    <a:schemeClr val="tx1"/>
                                  </a:solidFill>
                                  <a:latin typeface="Cambria Math"/>
                                </a:rPr>
                                <m:t>𝑑𝑋</m:t>
                              </m:r>
                            </m:e>
                            <m:sub>
                              <m:r>
                                <a:rPr lang="en-US" sz="2000" b="0" i="1" smtClean="0">
                                  <a:solidFill>
                                    <a:schemeClr val="tx1"/>
                                  </a:solidFill>
                                  <a:latin typeface="Cambria Math"/>
                                </a:rPr>
                                <m:t>𝑙𝑖𝑣𝑒𝑟</m:t>
                              </m:r>
                            </m:sub>
                          </m:sSub>
                        </m:num>
                        <m:den>
                          <m:r>
                            <a:rPr lang="en-US" sz="2000" i="1">
                              <a:solidFill>
                                <a:schemeClr val="tx1"/>
                              </a:solidFill>
                              <a:latin typeface="Cambria Math"/>
                            </a:rPr>
                            <m:t>𝑑𝑡</m:t>
                          </m:r>
                        </m:den>
                      </m:f>
                      <m:r>
                        <a:rPr lang="en-US" sz="2000" i="1">
                          <a:solidFill>
                            <a:schemeClr val="tx1"/>
                          </a:solidFill>
                          <a:latin typeface="Cambria Math"/>
                        </a:rPr>
                        <m:t>=−</m:t>
                      </m:r>
                      <m:f>
                        <m:fPr>
                          <m:ctrlPr>
                            <a:rPr lang="en-US" sz="2000" i="1">
                              <a:solidFill>
                                <a:schemeClr val="tx1"/>
                              </a:solidFill>
                              <a:latin typeface="Cambria Math"/>
                            </a:rPr>
                          </m:ctrlPr>
                        </m:fPr>
                        <m:num>
                          <m:sSub>
                            <m:sSubPr>
                              <m:ctrlPr>
                                <a:rPr lang="en-US" sz="2000" i="1" smtClean="0">
                                  <a:solidFill>
                                    <a:schemeClr val="tx1"/>
                                  </a:solidFill>
                                  <a:latin typeface="Cambria Math"/>
                                </a:rPr>
                              </m:ctrlPr>
                            </m:sSubPr>
                            <m:e>
                              <m:r>
                                <a:rPr lang="en-US" sz="2000" b="0" i="1" smtClean="0">
                                  <a:solidFill>
                                    <a:schemeClr val="tx1"/>
                                  </a:solidFill>
                                  <a:latin typeface="Cambria Math"/>
                                </a:rPr>
                                <m:t>𝐶𝐿</m:t>
                              </m:r>
                            </m:e>
                            <m:sub>
                              <m:r>
                                <a:rPr lang="en-US" sz="2000" b="0" i="1" smtClean="0">
                                  <a:solidFill>
                                    <a:schemeClr val="tx1"/>
                                  </a:solidFill>
                                  <a:latin typeface="Cambria Math"/>
                                </a:rPr>
                                <m:t>𝑚𝑒𝑡𝑎𝑏</m:t>
                              </m:r>
                            </m:sub>
                          </m:sSub>
                        </m:num>
                        <m:den>
                          <m:sSub>
                            <m:sSubPr>
                              <m:ctrlPr>
                                <a:rPr lang="en-US" sz="2000" i="1">
                                  <a:solidFill>
                                    <a:schemeClr val="tx1"/>
                                  </a:solidFill>
                                  <a:latin typeface="Cambria Math"/>
                                </a:rPr>
                              </m:ctrlPr>
                            </m:sSubPr>
                            <m:e>
                              <m:r>
                                <a:rPr lang="en-US" sz="2000" i="1">
                                  <a:solidFill>
                                    <a:schemeClr val="tx1"/>
                                  </a:solidFill>
                                  <a:latin typeface="Cambria Math"/>
                                </a:rPr>
                                <m:t>𝑉</m:t>
                              </m:r>
                            </m:e>
                            <m:sub>
                              <m:r>
                                <a:rPr lang="en-US" sz="2000" b="0" i="1" smtClean="0">
                                  <a:solidFill>
                                    <a:schemeClr val="tx1"/>
                                  </a:solidFill>
                                  <a:latin typeface="Cambria Math"/>
                                </a:rPr>
                                <m:t>𝑙𝑖𝑣𝑒𝑟</m:t>
                              </m:r>
                            </m:sub>
                          </m:sSub>
                        </m:den>
                      </m:f>
                      <m:d>
                        <m:dPr>
                          <m:ctrlPr>
                            <a:rPr lang="en-US" sz="2000" i="1">
                              <a:solidFill>
                                <a:schemeClr val="tx1"/>
                              </a:solidFill>
                              <a:latin typeface="Cambria Math"/>
                            </a:rPr>
                          </m:ctrlPr>
                        </m:dPr>
                        <m:e>
                          <m:f>
                            <m:fPr>
                              <m:ctrlPr>
                                <a:rPr lang="en-US" sz="2000" i="1">
                                  <a:solidFill>
                                    <a:schemeClr val="tx1"/>
                                  </a:solidFill>
                                  <a:latin typeface="Cambria Math"/>
                                </a:rPr>
                              </m:ctrlPr>
                            </m:fPr>
                            <m:num>
                              <m:sSub>
                                <m:sSubPr>
                                  <m:ctrlPr>
                                    <a:rPr lang="en-US" sz="2000" i="1">
                                      <a:solidFill>
                                        <a:schemeClr val="tx1"/>
                                      </a:solidFill>
                                      <a:latin typeface="Cambria Math"/>
                                    </a:rPr>
                                  </m:ctrlPr>
                                </m:sSubPr>
                                <m:e>
                                  <m:r>
                                    <a:rPr lang="en-US" sz="2000" i="1">
                                      <a:solidFill>
                                        <a:schemeClr val="tx1"/>
                                      </a:solidFill>
                                      <a:latin typeface="Cambria Math"/>
                                    </a:rPr>
                                    <m:t>𝑋</m:t>
                                  </m:r>
                                </m:e>
                                <m:sub>
                                  <m:r>
                                    <a:rPr lang="en-US" sz="2000" b="0" i="1" smtClean="0">
                                      <a:solidFill>
                                        <a:schemeClr val="tx1"/>
                                      </a:solidFill>
                                      <a:latin typeface="Cambria Math"/>
                                    </a:rPr>
                                    <m:t>𝑙𝑖𝑣𝑒𝑟</m:t>
                                  </m:r>
                                </m:sub>
                              </m:sSub>
                            </m:num>
                            <m:den>
                              <m:sSub>
                                <m:sSubPr>
                                  <m:ctrlPr>
                                    <a:rPr lang="en-US" sz="2000" i="1" smtClean="0">
                                      <a:solidFill>
                                        <a:srgbClr val="0070C0"/>
                                      </a:solidFill>
                                      <a:latin typeface="Cambria Math"/>
                                    </a:rPr>
                                  </m:ctrlPr>
                                </m:sSubPr>
                                <m:e>
                                  <m:r>
                                    <a:rPr lang="en-US" sz="2000" i="1">
                                      <a:solidFill>
                                        <a:srgbClr val="0070C0"/>
                                      </a:solidFill>
                                      <a:latin typeface="Cambria Math"/>
                                    </a:rPr>
                                    <m:t>𝐹</m:t>
                                  </m:r>
                                </m:e>
                                <m:sub>
                                  <m:r>
                                    <a:rPr lang="en-US" sz="2000" i="1">
                                      <a:solidFill>
                                        <a:srgbClr val="0070C0"/>
                                      </a:solidFill>
                                      <a:latin typeface="Cambria Math"/>
                                    </a:rPr>
                                    <m:t>𝑢𝑏</m:t>
                                  </m:r>
                                </m:sub>
                              </m:sSub>
                              <m:sSub>
                                <m:sSubPr>
                                  <m:ctrlPr>
                                    <a:rPr lang="en-US" sz="2000" i="1">
                                      <a:solidFill>
                                        <a:schemeClr val="tx1"/>
                                      </a:solidFill>
                                      <a:latin typeface="Cambria Math"/>
                                    </a:rPr>
                                  </m:ctrlPr>
                                </m:sSubPr>
                                <m:e>
                                  <m:r>
                                    <a:rPr lang="en-US" sz="2000" i="1">
                                      <a:solidFill>
                                        <a:schemeClr val="tx1"/>
                                      </a:solidFill>
                                      <a:latin typeface="Cambria Math"/>
                                    </a:rPr>
                                    <m:t>𝐾</m:t>
                                  </m:r>
                                </m:e>
                                <m:sub>
                                  <m:r>
                                    <a:rPr lang="en-US" sz="2000" b="0" i="1" smtClean="0">
                                      <a:solidFill>
                                        <a:schemeClr val="tx1"/>
                                      </a:solidFill>
                                      <a:latin typeface="Cambria Math"/>
                                    </a:rPr>
                                    <m:t>𝑙𝑖𝑣𝑒𝑟</m:t>
                                  </m:r>
                                </m:sub>
                              </m:sSub>
                            </m:den>
                          </m:f>
                        </m:e>
                      </m:d>
                    </m:oMath>
                  </m:oMathPara>
                </a14:m>
                <a:endParaRPr lang="en-US" sz="2000" dirty="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4847959" y="5228001"/>
                <a:ext cx="4143640" cy="783869"/>
              </a:xfrm>
              <a:prstGeom prst="rect">
                <a:avLst/>
              </a:prstGeom>
              <a:blipFill rotWithShape="1">
                <a:blip r:embed="rId3"/>
                <a:stretch>
                  <a:fillRect/>
                </a:stretch>
              </a:blipFill>
            </p:spPr>
            <p:txBody>
              <a:bodyPr/>
              <a:lstStyle/>
              <a:p>
                <a:r>
                  <a:rPr lang="en-US">
                    <a:noFill/>
                  </a:rPr>
                  <a:t> </a:t>
                </a:r>
              </a:p>
            </p:txBody>
          </p:sp>
        </mc:Fallback>
      </mc:AlternateContent>
      <p:cxnSp>
        <p:nvCxnSpPr>
          <p:cNvPr id="8" name="Straight Arrow Connector 7"/>
          <p:cNvCxnSpPr/>
          <p:nvPr/>
        </p:nvCxnSpPr>
        <p:spPr>
          <a:xfrm>
            <a:off x="3554187" y="4871355"/>
            <a:ext cx="1475013" cy="664969"/>
          </a:xfrm>
          <a:prstGeom prst="straightConnector1">
            <a:avLst/>
          </a:prstGeom>
          <a:ln w="50800">
            <a:solidFill>
              <a:srgbClr val="FF0000"/>
            </a:solidFill>
            <a:headEnd type="oval" w="lg" len="lg"/>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038601" y="6019800"/>
            <a:ext cx="5562599" cy="307777"/>
          </a:xfrm>
          <a:prstGeom prst="rect">
            <a:avLst/>
          </a:prstGeom>
          <a:noFill/>
        </p:spPr>
        <p:txBody>
          <a:bodyPr wrap="square" rtlCol="0">
            <a:spAutoFit/>
          </a:bodyPr>
          <a:lstStyle/>
          <a:p>
            <a:r>
              <a:rPr lang="en-US" sz="1400" i="1" dirty="0" smtClean="0"/>
              <a:t>CL</a:t>
            </a:r>
            <a:r>
              <a:rPr lang="en-US" sz="1400" i="1" baseline="-25000" dirty="0" smtClean="0"/>
              <a:t>metab</a:t>
            </a:r>
            <a:r>
              <a:rPr lang="en-US" sz="1400" dirty="0" smtClean="0"/>
              <a:t> (the liver metabolic rate) replace the volumetric flow rate </a:t>
            </a:r>
            <a:r>
              <a:rPr lang="en-US" sz="1400" i="1" dirty="0" smtClean="0"/>
              <a:t>Q</a:t>
            </a:r>
            <a:r>
              <a:rPr lang="en-US" sz="1400" dirty="0" smtClean="0"/>
              <a:t>.</a:t>
            </a:r>
            <a:endParaRPr lang="en-US" sz="1400" dirty="0"/>
          </a:p>
        </p:txBody>
      </p:sp>
      <mc:AlternateContent xmlns:mc="http://schemas.openxmlformats.org/markup-compatibility/2006" xmlns:a14="http://schemas.microsoft.com/office/drawing/2010/main">
        <mc:Choice Requires="a14">
          <p:sp>
            <p:nvSpPr>
              <p:cNvPr id="12" name="Rectangle 11"/>
              <p:cNvSpPr/>
              <p:nvPr/>
            </p:nvSpPr>
            <p:spPr>
              <a:xfrm>
                <a:off x="4876800" y="1981199"/>
                <a:ext cx="4143640" cy="783869"/>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chemeClr val="tx1"/>
                              </a:solidFill>
                              <a:latin typeface="Cambria Math"/>
                            </a:rPr>
                          </m:ctrlPr>
                        </m:fPr>
                        <m:num>
                          <m:sSub>
                            <m:sSubPr>
                              <m:ctrlPr>
                                <a:rPr lang="en-US" sz="2000" i="1">
                                  <a:solidFill>
                                    <a:schemeClr val="tx1"/>
                                  </a:solidFill>
                                  <a:latin typeface="Cambria Math"/>
                                </a:rPr>
                              </m:ctrlPr>
                            </m:sSubPr>
                            <m:e>
                              <m:r>
                                <a:rPr lang="en-US" sz="2000" i="1">
                                  <a:solidFill>
                                    <a:schemeClr val="tx1"/>
                                  </a:solidFill>
                                  <a:latin typeface="Cambria Math"/>
                                </a:rPr>
                                <m:t>𝑑𝑋</m:t>
                              </m:r>
                            </m:e>
                            <m:sub>
                              <m:r>
                                <a:rPr lang="en-US" sz="2000" b="0" i="1" smtClean="0">
                                  <a:solidFill>
                                    <a:schemeClr val="tx1"/>
                                  </a:solidFill>
                                  <a:latin typeface="Cambria Math"/>
                                </a:rPr>
                                <m:t>𝑙𝑖𝑣𝑒𝑟</m:t>
                              </m:r>
                            </m:sub>
                          </m:sSub>
                        </m:num>
                        <m:den>
                          <m:r>
                            <a:rPr lang="en-US" sz="2000" i="1">
                              <a:solidFill>
                                <a:schemeClr val="tx1"/>
                              </a:solidFill>
                              <a:latin typeface="Cambria Math"/>
                            </a:rPr>
                            <m:t>𝑑𝑡</m:t>
                          </m:r>
                        </m:den>
                      </m:f>
                      <m:r>
                        <a:rPr lang="en-US" sz="2000" i="1">
                          <a:solidFill>
                            <a:schemeClr val="tx1"/>
                          </a:solidFill>
                          <a:latin typeface="Cambria Math"/>
                        </a:rPr>
                        <m:t>=−</m:t>
                      </m:r>
                      <m:f>
                        <m:fPr>
                          <m:ctrlPr>
                            <a:rPr lang="en-US" sz="2000" i="1">
                              <a:solidFill>
                                <a:schemeClr val="tx1"/>
                              </a:solidFill>
                              <a:latin typeface="Cambria Math"/>
                            </a:rPr>
                          </m:ctrlPr>
                        </m:fPr>
                        <m:num>
                          <m:sSub>
                            <m:sSubPr>
                              <m:ctrlPr>
                                <a:rPr lang="en-US" sz="2000" i="1" smtClean="0">
                                  <a:solidFill>
                                    <a:schemeClr val="tx1"/>
                                  </a:solidFill>
                                  <a:latin typeface="Cambria Math"/>
                                </a:rPr>
                              </m:ctrlPr>
                            </m:sSubPr>
                            <m:e>
                              <m:r>
                                <a:rPr lang="en-US" sz="2000" b="0" i="1" smtClean="0">
                                  <a:solidFill>
                                    <a:schemeClr val="tx1"/>
                                  </a:solidFill>
                                  <a:latin typeface="Cambria Math"/>
                                </a:rPr>
                                <m:t>𝑄</m:t>
                              </m:r>
                            </m:e>
                            <m:sub>
                              <m:r>
                                <a:rPr lang="en-US" sz="2000" b="0" i="1" smtClean="0">
                                  <a:solidFill>
                                    <a:schemeClr val="tx1"/>
                                  </a:solidFill>
                                  <a:latin typeface="Cambria Math"/>
                                </a:rPr>
                                <m:t>𝑔𝑓𝑟</m:t>
                              </m:r>
                            </m:sub>
                          </m:sSub>
                        </m:num>
                        <m:den>
                          <m:sSub>
                            <m:sSubPr>
                              <m:ctrlPr>
                                <a:rPr lang="en-US" sz="2000" i="1">
                                  <a:solidFill>
                                    <a:schemeClr val="tx1"/>
                                  </a:solidFill>
                                  <a:latin typeface="Cambria Math"/>
                                </a:rPr>
                              </m:ctrlPr>
                            </m:sSubPr>
                            <m:e>
                              <m:r>
                                <a:rPr lang="en-US" sz="2000" i="1">
                                  <a:solidFill>
                                    <a:schemeClr val="tx1"/>
                                  </a:solidFill>
                                  <a:latin typeface="Cambria Math"/>
                                </a:rPr>
                                <m:t>𝑉</m:t>
                              </m:r>
                            </m:e>
                            <m:sub>
                              <m:r>
                                <a:rPr lang="en-US" sz="2000" b="0" i="1" smtClean="0">
                                  <a:solidFill>
                                    <a:schemeClr val="tx1"/>
                                  </a:solidFill>
                                  <a:latin typeface="Cambria Math"/>
                                </a:rPr>
                                <m:t>𝑘𝑖𝑑𝑛𝑒𝑦</m:t>
                              </m:r>
                            </m:sub>
                          </m:sSub>
                        </m:den>
                      </m:f>
                      <m:d>
                        <m:dPr>
                          <m:ctrlPr>
                            <a:rPr lang="en-US" sz="2000" i="1">
                              <a:solidFill>
                                <a:schemeClr val="tx1"/>
                              </a:solidFill>
                              <a:latin typeface="Cambria Math"/>
                            </a:rPr>
                          </m:ctrlPr>
                        </m:dPr>
                        <m:e>
                          <m:f>
                            <m:fPr>
                              <m:ctrlPr>
                                <a:rPr lang="en-US" sz="2000" i="1">
                                  <a:solidFill>
                                    <a:schemeClr val="tx1"/>
                                  </a:solidFill>
                                  <a:latin typeface="Cambria Math"/>
                                </a:rPr>
                              </m:ctrlPr>
                            </m:fPr>
                            <m:num>
                              <m:sSub>
                                <m:sSubPr>
                                  <m:ctrlPr>
                                    <a:rPr lang="en-US" sz="2000" i="1">
                                      <a:solidFill>
                                        <a:schemeClr val="tx1"/>
                                      </a:solidFill>
                                      <a:latin typeface="Cambria Math"/>
                                    </a:rPr>
                                  </m:ctrlPr>
                                </m:sSubPr>
                                <m:e>
                                  <m:r>
                                    <a:rPr lang="en-US" sz="2000" i="1">
                                      <a:solidFill>
                                        <a:schemeClr val="tx1"/>
                                      </a:solidFill>
                                      <a:latin typeface="Cambria Math"/>
                                    </a:rPr>
                                    <m:t>𝑋</m:t>
                                  </m:r>
                                </m:e>
                                <m:sub>
                                  <m:r>
                                    <a:rPr lang="en-US" sz="2000" b="0" i="1" smtClean="0">
                                      <a:solidFill>
                                        <a:schemeClr val="tx1"/>
                                      </a:solidFill>
                                      <a:latin typeface="Cambria Math"/>
                                    </a:rPr>
                                    <m:t>𝑘𝑖𝑑𝑛𝑒𝑦</m:t>
                                  </m:r>
                                </m:sub>
                              </m:sSub>
                            </m:num>
                            <m:den>
                              <m:sSub>
                                <m:sSubPr>
                                  <m:ctrlPr>
                                    <a:rPr lang="en-US" sz="2000" i="1" smtClean="0">
                                      <a:solidFill>
                                        <a:srgbClr val="0070C0"/>
                                      </a:solidFill>
                                      <a:latin typeface="Cambria Math"/>
                                    </a:rPr>
                                  </m:ctrlPr>
                                </m:sSubPr>
                                <m:e>
                                  <m:r>
                                    <a:rPr lang="en-US" sz="2000" i="1">
                                      <a:solidFill>
                                        <a:srgbClr val="0070C0"/>
                                      </a:solidFill>
                                      <a:latin typeface="Cambria Math"/>
                                    </a:rPr>
                                    <m:t>𝐹</m:t>
                                  </m:r>
                                </m:e>
                                <m:sub>
                                  <m:r>
                                    <a:rPr lang="en-US" sz="2000" i="1">
                                      <a:solidFill>
                                        <a:srgbClr val="0070C0"/>
                                      </a:solidFill>
                                      <a:latin typeface="Cambria Math"/>
                                    </a:rPr>
                                    <m:t>𝑢𝑏</m:t>
                                  </m:r>
                                </m:sub>
                              </m:sSub>
                              <m:sSub>
                                <m:sSubPr>
                                  <m:ctrlPr>
                                    <a:rPr lang="en-US" sz="2000" i="1">
                                      <a:solidFill>
                                        <a:schemeClr val="tx1"/>
                                      </a:solidFill>
                                      <a:latin typeface="Cambria Math"/>
                                    </a:rPr>
                                  </m:ctrlPr>
                                </m:sSubPr>
                                <m:e>
                                  <m:r>
                                    <a:rPr lang="en-US" sz="2000" i="1">
                                      <a:solidFill>
                                        <a:schemeClr val="tx1"/>
                                      </a:solidFill>
                                      <a:latin typeface="Cambria Math"/>
                                    </a:rPr>
                                    <m:t>𝐾</m:t>
                                  </m:r>
                                </m:e>
                                <m:sub>
                                  <m:r>
                                    <a:rPr lang="en-US" sz="2000" b="0" i="1" smtClean="0">
                                      <a:solidFill>
                                        <a:schemeClr val="tx1"/>
                                      </a:solidFill>
                                      <a:latin typeface="Cambria Math"/>
                                    </a:rPr>
                                    <m:t>𝑘𝑖𝑑𝑛𝑒𝑦</m:t>
                                  </m:r>
                                </m:sub>
                              </m:sSub>
                            </m:den>
                          </m:f>
                        </m:e>
                      </m:d>
                    </m:oMath>
                  </m:oMathPara>
                </a14:m>
                <a:endParaRPr lang="en-US" sz="2000" dirty="0">
                  <a:solidFill>
                    <a:schemeClr val="tx1"/>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4876800" y="1981199"/>
                <a:ext cx="4143640" cy="783869"/>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14060" y="5525552"/>
                <a:ext cx="4143640" cy="68582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chemeClr val="tx1"/>
                              </a:solidFill>
                              <a:latin typeface="Cambria Math"/>
                            </a:rPr>
                          </m:ctrlPr>
                        </m:fPr>
                        <m:num>
                          <m:sSub>
                            <m:sSubPr>
                              <m:ctrlPr>
                                <a:rPr lang="en-US" sz="2000" i="1">
                                  <a:solidFill>
                                    <a:schemeClr val="tx1"/>
                                  </a:solidFill>
                                  <a:latin typeface="Cambria Math"/>
                                </a:rPr>
                              </m:ctrlPr>
                            </m:sSubPr>
                            <m:e>
                              <m:r>
                                <a:rPr lang="en-US" sz="2000" i="1">
                                  <a:solidFill>
                                    <a:schemeClr val="tx1"/>
                                  </a:solidFill>
                                  <a:latin typeface="Cambria Math"/>
                                </a:rPr>
                                <m:t>𝑑𝑋</m:t>
                              </m:r>
                            </m:e>
                            <m:sub>
                              <m:r>
                                <a:rPr lang="en-US" sz="2000" b="0" i="1" smtClean="0">
                                  <a:solidFill>
                                    <a:schemeClr val="tx1"/>
                                  </a:solidFill>
                                  <a:latin typeface="Cambria Math"/>
                                </a:rPr>
                                <m:t>𝑔𝑢𝑡𝑙𝑢𝑚𝑒𝑛</m:t>
                              </m:r>
                            </m:sub>
                          </m:sSub>
                        </m:num>
                        <m:den>
                          <m:r>
                            <a:rPr lang="en-US" sz="2000" i="1">
                              <a:solidFill>
                                <a:schemeClr val="tx1"/>
                              </a:solidFill>
                              <a:latin typeface="Cambria Math"/>
                            </a:rPr>
                            <m:t>𝑑𝑡</m:t>
                          </m:r>
                        </m:den>
                      </m:f>
                      <m:r>
                        <a:rPr lang="en-US" sz="2000" i="1">
                          <a:solidFill>
                            <a:schemeClr val="tx1"/>
                          </a:solidFill>
                          <a:latin typeface="Cambria Math"/>
                        </a:rPr>
                        <m:t>=</m:t>
                      </m:r>
                      <m:r>
                        <a:rPr lang="en-US" sz="2000" b="0" i="1" smtClean="0">
                          <a:solidFill>
                            <a:srgbClr val="FF0000"/>
                          </a:solidFill>
                          <a:latin typeface="Cambria Math"/>
                        </a:rPr>
                        <m:t>−</m:t>
                      </m:r>
                      <m:sSub>
                        <m:sSubPr>
                          <m:ctrlPr>
                            <a:rPr lang="en-US" sz="2000" i="1">
                              <a:latin typeface="Cambria Math"/>
                            </a:rPr>
                          </m:ctrlPr>
                        </m:sSubPr>
                        <m:e>
                          <m:r>
                            <a:rPr lang="en-US" sz="2000" i="1">
                              <a:latin typeface="Cambria Math"/>
                            </a:rPr>
                            <m:t>𝑘</m:t>
                          </m:r>
                        </m:e>
                        <m:sub>
                          <m:r>
                            <a:rPr lang="en-US" sz="2000" i="1">
                              <a:latin typeface="Cambria Math"/>
                            </a:rPr>
                            <m:t>𝑔𝑢𝑡𝑎𝑏𝑠</m:t>
                          </m:r>
                        </m:sub>
                      </m:sSub>
                      <m:sSub>
                        <m:sSubPr>
                          <m:ctrlPr>
                            <a:rPr lang="en-US" sz="2000" i="1">
                              <a:latin typeface="Cambria Math"/>
                            </a:rPr>
                          </m:ctrlPr>
                        </m:sSubPr>
                        <m:e>
                          <m:r>
                            <a:rPr lang="en-US" sz="2000" i="1">
                              <a:latin typeface="Cambria Math"/>
                            </a:rPr>
                            <m:t>𝑋</m:t>
                          </m:r>
                        </m:e>
                        <m:sub>
                          <m:r>
                            <a:rPr lang="en-US" sz="2000" b="0" i="1" smtClean="0">
                              <a:latin typeface="Cambria Math"/>
                            </a:rPr>
                            <m:t>𝑔𝑢𝑡𝑙𝑢𝑚𝑒𝑛</m:t>
                          </m:r>
                        </m:sub>
                      </m:sSub>
                    </m:oMath>
                  </m:oMathPara>
                </a14:m>
                <a:endParaRPr lang="en-US" sz="2000" dirty="0">
                  <a:solidFill>
                    <a:schemeClr val="tx1"/>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314060" y="5525552"/>
                <a:ext cx="4143640" cy="685829"/>
              </a:xfrm>
              <a:prstGeom prst="rect">
                <a:avLst/>
              </a:prstGeom>
              <a:blipFill rotWithShape="1">
                <a:blip r:embed="rId5"/>
                <a:stretch>
                  <a:fillRect/>
                </a:stretch>
              </a:blipFill>
            </p:spPr>
            <p:txBody>
              <a:bodyPr/>
              <a:lstStyle/>
              <a:p>
                <a:r>
                  <a:rPr lang="en-US">
                    <a:noFill/>
                  </a:rPr>
                  <a:t> </a:t>
                </a:r>
              </a:p>
            </p:txBody>
          </p:sp>
        </mc:Fallback>
      </mc:AlternateContent>
      <p:cxnSp>
        <p:nvCxnSpPr>
          <p:cNvPr id="14" name="Straight Arrow Connector 13"/>
          <p:cNvCxnSpPr/>
          <p:nvPr/>
        </p:nvCxnSpPr>
        <p:spPr>
          <a:xfrm flipH="1">
            <a:off x="1981200" y="4053738"/>
            <a:ext cx="228600" cy="1754768"/>
          </a:xfrm>
          <a:prstGeom prst="straightConnector1">
            <a:avLst/>
          </a:prstGeom>
          <a:ln w="50800">
            <a:solidFill>
              <a:srgbClr val="FF0000"/>
            </a:solidFill>
            <a:headEnd type="oval"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581401" y="2514600"/>
            <a:ext cx="1752599" cy="1216996"/>
          </a:xfrm>
          <a:prstGeom prst="straightConnector1">
            <a:avLst/>
          </a:prstGeom>
          <a:ln w="50800">
            <a:solidFill>
              <a:srgbClr val="FF0000"/>
            </a:solidFill>
            <a:headEnd type="oval" w="lg" len="lg"/>
            <a:tailEnd type="triangle"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867400" y="2861488"/>
            <a:ext cx="2926089" cy="738664"/>
          </a:xfrm>
          <a:prstGeom prst="rect">
            <a:avLst/>
          </a:prstGeom>
          <a:noFill/>
        </p:spPr>
        <p:txBody>
          <a:bodyPr wrap="square" rtlCol="0">
            <a:spAutoFit/>
          </a:bodyPr>
          <a:lstStyle/>
          <a:p>
            <a:r>
              <a:rPr lang="en-US" sz="1400" i="1" dirty="0" smtClean="0"/>
              <a:t>Q</a:t>
            </a:r>
            <a:r>
              <a:rPr lang="en-US" sz="1400" i="1" baseline="-25000" dirty="0" smtClean="0"/>
              <a:t>gfr</a:t>
            </a:r>
            <a:r>
              <a:rPr lang="en-US" sz="1400" dirty="0" smtClean="0"/>
              <a:t> (</a:t>
            </a:r>
            <a:r>
              <a:rPr lang="en-US" sz="1400" i="1" dirty="0" smtClean="0"/>
              <a:t>Glomerular </a:t>
            </a:r>
            <a:r>
              <a:rPr lang="en-US" sz="1400" i="1" dirty="0"/>
              <a:t>Filtration Rate</a:t>
            </a:r>
            <a:r>
              <a:rPr lang="en-US" sz="1400" dirty="0"/>
              <a:t> </a:t>
            </a:r>
            <a:r>
              <a:rPr lang="en-US" sz="1400" dirty="0" smtClean="0"/>
              <a:t>in the kidney) replace the volumetric flow rate </a:t>
            </a:r>
            <a:r>
              <a:rPr lang="en-US" sz="1400" i="1" dirty="0" smtClean="0"/>
              <a:t>Q</a:t>
            </a:r>
            <a:r>
              <a:rPr lang="en-US" sz="1400" dirty="0" smtClean="0"/>
              <a:t>.</a:t>
            </a:r>
            <a:endParaRPr lang="en-US" sz="1400" dirty="0"/>
          </a:p>
        </p:txBody>
      </p:sp>
      <p:sp>
        <p:nvSpPr>
          <p:cNvPr id="3" name="Footer Placeholder 2"/>
          <p:cNvSpPr>
            <a:spLocks noGrp="1"/>
          </p:cNvSpPr>
          <p:nvPr>
            <p:ph type="ftr" sz="quarter" idx="11"/>
          </p:nvPr>
        </p:nvSpPr>
        <p:spPr/>
        <p:txBody>
          <a:bodyPr/>
          <a:lstStyle/>
          <a:p>
            <a:r>
              <a:rPr lang="en-US" smtClean="0"/>
              <a:t>jps</a:t>
            </a:r>
            <a:endParaRPr lang="en-US" dirty="0"/>
          </a:p>
        </p:txBody>
      </p:sp>
    </p:spTree>
    <p:extLst>
      <p:ext uri="{BB962C8B-B14F-4D97-AF65-F5344CB8AC3E}">
        <p14:creationId xmlns:p14="http://schemas.microsoft.com/office/powerpoint/2010/main" val="35869467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APAP PBPK Parameter Summary</a:t>
            </a:r>
            <a:endParaRPr lang="en-US" dirty="0"/>
          </a:p>
        </p:txBody>
      </p:sp>
      <p:sp>
        <p:nvSpPr>
          <p:cNvPr id="3" name="Date Placeholder 2"/>
          <p:cNvSpPr>
            <a:spLocks noGrp="1"/>
          </p:cNvSpPr>
          <p:nvPr>
            <p:ph type="dt" sz="half" idx="10"/>
          </p:nvPr>
        </p:nvSpPr>
        <p:spPr/>
        <p:txBody>
          <a:bodyPr/>
          <a:lstStyle/>
          <a:p>
            <a:r>
              <a:rPr lang="en-US" smtClean="0"/>
              <a:t>Aug 1, 2017</a:t>
            </a:r>
            <a:endParaRPr lang="en-US" dirty="0"/>
          </a:p>
        </p:txBody>
      </p:sp>
      <p:sp>
        <p:nvSpPr>
          <p:cNvPr id="4" name="Slide Number Placeholder 3"/>
          <p:cNvSpPr>
            <a:spLocks noGrp="1"/>
          </p:cNvSpPr>
          <p:nvPr>
            <p:ph type="sldNum" sz="quarter" idx="12"/>
          </p:nvPr>
        </p:nvSpPr>
        <p:spPr/>
        <p:txBody>
          <a:bodyPr/>
          <a:lstStyle/>
          <a:p>
            <a:fld id="{E208A558-0F77-4BB1-B5B4-EFA4F3369E3B}" type="slidenum">
              <a:rPr lang="en-US" smtClean="0"/>
              <a:t>29</a:t>
            </a:fld>
            <a:endParaRPr lang="en-US" dirty="0"/>
          </a:p>
        </p:txBody>
      </p:sp>
      <p:sp>
        <p:nvSpPr>
          <p:cNvPr id="8" name="TextBox 7"/>
          <p:cNvSpPr txBox="1"/>
          <p:nvPr/>
        </p:nvSpPr>
        <p:spPr>
          <a:xfrm>
            <a:off x="2448560" y="725269"/>
            <a:ext cx="4495800" cy="646331"/>
          </a:xfrm>
          <a:prstGeom prst="rect">
            <a:avLst/>
          </a:prstGeom>
          <a:noFill/>
        </p:spPr>
        <p:txBody>
          <a:bodyPr wrap="square" rtlCol="0">
            <a:spAutoFit/>
          </a:bodyPr>
          <a:lstStyle/>
          <a:p>
            <a:pPr algn="ctr"/>
            <a:r>
              <a:rPr lang="en-US" b="1" i="1" dirty="0" smtClean="0">
                <a:solidFill>
                  <a:srgbClr val="FF0000"/>
                </a:solidFill>
              </a:rPr>
              <a:t>Species, age, gender, … specific parameters</a:t>
            </a:r>
          </a:p>
          <a:p>
            <a:pPr algn="ctr"/>
            <a:r>
              <a:rPr lang="en-US" b="1" i="1" dirty="0">
                <a:solidFill>
                  <a:srgbClr val="0070C0"/>
                </a:solidFill>
              </a:rPr>
              <a:t>Compound specific </a:t>
            </a:r>
            <a:r>
              <a:rPr lang="en-US" b="1" i="1" dirty="0" smtClean="0">
                <a:solidFill>
                  <a:srgbClr val="0070C0"/>
                </a:solidFill>
              </a:rPr>
              <a:t>parameters</a:t>
            </a:r>
            <a:r>
              <a:rPr lang="en-US" b="1" i="1" dirty="0" smtClean="0"/>
              <a:t> </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3886200"/>
            <a:ext cx="3054350" cy="2624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Table 9"/>
          <p:cNvGraphicFramePr>
            <a:graphicFrameLocks noGrp="1"/>
          </p:cNvGraphicFramePr>
          <p:nvPr>
            <p:extLst>
              <p:ext uri="{D42A27DB-BD31-4B8C-83A1-F6EECF244321}">
                <p14:modId xmlns:p14="http://schemas.microsoft.com/office/powerpoint/2010/main" val="2976295896"/>
              </p:ext>
            </p:extLst>
          </p:nvPr>
        </p:nvGraphicFramePr>
        <p:xfrm>
          <a:off x="1076960" y="1371600"/>
          <a:ext cx="7239000" cy="4874768"/>
        </p:xfrm>
        <a:graphic>
          <a:graphicData uri="http://schemas.openxmlformats.org/drawingml/2006/table">
            <a:tbl>
              <a:tblPr bandRow="1">
                <a:tableStyleId>{2D5ABB26-0587-4C30-8999-92F81FD0307C}</a:tableStyleId>
              </a:tblPr>
              <a:tblGrid>
                <a:gridCol w="3691388"/>
                <a:gridCol w="3547612"/>
              </a:tblGrid>
              <a:tr h="219456">
                <a:tc>
                  <a:txBody>
                    <a:bodyPr/>
                    <a:lstStyle/>
                    <a:p>
                      <a:pPr marL="0" marR="0" algn="l">
                        <a:lnSpc>
                          <a:spcPts val="1600"/>
                        </a:lnSpc>
                        <a:spcBef>
                          <a:spcPts val="0"/>
                        </a:spcBef>
                        <a:spcAft>
                          <a:spcPts val="0"/>
                        </a:spcAft>
                      </a:pPr>
                      <a:r>
                        <a:rPr lang="en-US" sz="1600" b="1" dirty="0">
                          <a:effectLst/>
                        </a:rPr>
                        <a:t>Variables: </a:t>
                      </a:r>
                      <a:r>
                        <a:rPr lang="en-US" sz="1600" b="0" dirty="0">
                          <a:effectLst/>
                        </a:rPr>
                        <a:t>These are </a:t>
                      </a:r>
                      <a:r>
                        <a:rPr lang="en-US" sz="1600" b="0" dirty="0" smtClean="0">
                          <a:effectLst/>
                        </a:rPr>
                        <a:t>amounts (grams</a:t>
                      </a:r>
                      <a:r>
                        <a:rPr lang="en-US" sz="1600" b="0" dirty="0">
                          <a:effectLst/>
                        </a:rPr>
                        <a:t>)</a:t>
                      </a:r>
                      <a:endParaRPr lang="en-US" sz="1400" b="0" dirty="0">
                        <a:effectLst/>
                        <a:latin typeface="Courier New"/>
                        <a:ea typeface="Cambria"/>
                        <a:cs typeface="Times New Roman"/>
                      </a:endParaRPr>
                    </a:p>
                  </a:txBody>
                  <a:tcPr marL="0" marR="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1600"/>
                        </a:lnSpc>
                        <a:spcBef>
                          <a:spcPts val="0"/>
                        </a:spcBef>
                        <a:spcAft>
                          <a:spcPts val="0"/>
                        </a:spcAft>
                      </a:pPr>
                      <a:r>
                        <a:rPr lang="en-US" sz="1600" b="1" dirty="0">
                          <a:effectLst/>
                        </a:rPr>
                        <a:t>Parameters: </a:t>
                      </a:r>
                      <a:r>
                        <a:rPr lang="en-US" sz="1600" b="0" dirty="0">
                          <a:effectLst/>
                        </a:rPr>
                        <a:t>Compartment volumes (L)</a:t>
                      </a:r>
                      <a:endParaRPr lang="en-US" sz="1400" b="0" dirty="0">
                        <a:effectLst/>
                        <a:latin typeface="Courier New"/>
                        <a:ea typeface="Cambria"/>
                        <a:cs typeface="Times New Roman"/>
                      </a:endParaRPr>
                    </a:p>
                  </a:txBody>
                  <a:tcPr marL="0" marR="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9456">
                <a:tc>
                  <a:txBody>
                    <a:bodyPr/>
                    <a:lstStyle/>
                    <a:p>
                      <a:pPr marL="0" marR="0" algn="l">
                        <a:lnSpc>
                          <a:spcPts val="1600"/>
                        </a:lnSpc>
                        <a:spcBef>
                          <a:spcPts val="0"/>
                        </a:spcBef>
                        <a:spcAft>
                          <a:spcPts val="0"/>
                        </a:spcAft>
                      </a:pPr>
                      <a:r>
                        <a:rPr lang="en-US" sz="1600" dirty="0">
                          <a:effectLst/>
                        </a:rPr>
                        <a:t>CArt    </a:t>
                      </a:r>
                      <a:endParaRPr lang="en-US" sz="1400" dirty="0">
                        <a:effectLst/>
                        <a:latin typeface="Courier New"/>
                        <a:ea typeface="Cambria"/>
                        <a:cs typeface="Times New Roman"/>
                      </a:endParaRPr>
                    </a:p>
                  </a:txBody>
                  <a:tcPr marL="0" marR="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kern="1200" dirty="0" smtClean="0">
                          <a:solidFill>
                            <a:srgbClr val="FF0000"/>
                          </a:solidFill>
                          <a:effectLst/>
                          <a:latin typeface="+mn-lt"/>
                          <a:ea typeface="+mn-ea"/>
                          <a:cs typeface="+mn-cs"/>
                        </a:rPr>
                        <a:t>VArt</a:t>
                      </a:r>
                      <a:endParaRPr lang="en-US" sz="1600" kern="1200" dirty="0">
                        <a:solidFill>
                          <a:srgbClr val="FF0000"/>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9456">
                <a:tc>
                  <a:txBody>
                    <a:bodyPr/>
                    <a:lstStyle/>
                    <a:p>
                      <a:pPr marL="0" marR="0" algn="l">
                        <a:lnSpc>
                          <a:spcPts val="1600"/>
                        </a:lnSpc>
                        <a:spcBef>
                          <a:spcPts val="0"/>
                        </a:spcBef>
                        <a:spcAft>
                          <a:spcPts val="0"/>
                        </a:spcAft>
                      </a:pPr>
                      <a:r>
                        <a:rPr lang="en-US" sz="1600" dirty="0">
                          <a:effectLst/>
                        </a:rPr>
                        <a:t>CGut    </a:t>
                      </a:r>
                      <a:endParaRPr lang="en-US" sz="1400" dirty="0">
                        <a:effectLst/>
                        <a:latin typeface="Courier New"/>
                        <a:ea typeface="Cambria"/>
                        <a:cs typeface="Times New Roman"/>
                      </a:endParaRPr>
                    </a:p>
                  </a:txBody>
                  <a:tcPr marL="0" marR="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1600"/>
                        </a:lnSpc>
                        <a:spcBef>
                          <a:spcPts val="0"/>
                        </a:spcBef>
                        <a:spcAft>
                          <a:spcPts val="0"/>
                        </a:spcAft>
                      </a:pPr>
                      <a:r>
                        <a:rPr lang="en-US" sz="1600" dirty="0">
                          <a:solidFill>
                            <a:srgbClr val="FF0000"/>
                          </a:solidFill>
                          <a:effectLst/>
                        </a:rPr>
                        <a:t>VGut    </a:t>
                      </a:r>
                      <a:endParaRPr lang="en-US" sz="1400" dirty="0">
                        <a:solidFill>
                          <a:srgbClr val="FF0000"/>
                        </a:solidFill>
                        <a:effectLst/>
                        <a:latin typeface="Courier New"/>
                        <a:ea typeface="Cambria"/>
                        <a:cs typeface="Times New Roman"/>
                      </a:endParaRPr>
                    </a:p>
                  </a:txBody>
                  <a:tcPr marL="0" marR="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9456">
                <a:tc>
                  <a:txBody>
                    <a:bodyPr/>
                    <a:lstStyle/>
                    <a:p>
                      <a:pPr marL="0" marR="0" algn="l">
                        <a:lnSpc>
                          <a:spcPts val="1600"/>
                        </a:lnSpc>
                        <a:spcBef>
                          <a:spcPts val="0"/>
                        </a:spcBef>
                        <a:spcAft>
                          <a:spcPts val="0"/>
                        </a:spcAft>
                      </a:pPr>
                      <a:r>
                        <a:rPr lang="en-US" sz="1600" dirty="0">
                          <a:effectLst/>
                        </a:rPr>
                        <a:t>CKidney </a:t>
                      </a:r>
                      <a:endParaRPr lang="en-US" sz="1400" dirty="0">
                        <a:effectLst/>
                        <a:latin typeface="Courier New"/>
                        <a:ea typeface="Cambria"/>
                        <a:cs typeface="Times New Roman"/>
                      </a:endParaRPr>
                    </a:p>
                  </a:txBody>
                  <a:tcPr marL="0" marR="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1600"/>
                        </a:lnSpc>
                        <a:spcBef>
                          <a:spcPts val="0"/>
                        </a:spcBef>
                        <a:spcAft>
                          <a:spcPts val="0"/>
                        </a:spcAft>
                      </a:pPr>
                      <a:r>
                        <a:rPr lang="en-US" sz="1600" dirty="0">
                          <a:solidFill>
                            <a:srgbClr val="FF0000"/>
                          </a:solidFill>
                          <a:effectLst/>
                        </a:rPr>
                        <a:t>VKidney </a:t>
                      </a:r>
                      <a:endParaRPr lang="en-US" sz="1400" dirty="0">
                        <a:solidFill>
                          <a:srgbClr val="FF0000"/>
                        </a:solidFill>
                        <a:effectLst/>
                        <a:latin typeface="Courier New"/>
                        <a:ea typeface="Cambria"/>
                        <a:cs typeface="Times New Roman"/>
                      </a:endParaRPr>
                    </a:p>
                  </a:txBody>
                  <a:tcPr marL="0" marR="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9456">
                <a:tc>
                  <a:txBody>
                    <a:bodyPr/>
                    <a:lstStyle/>
                    <a:p>
                      <a:pPr marL="0" marR="0" algn="l">
                        <a:lnSpc>
                          <a:spcPts val="1600"/>
                        </a:lnSpc>
                        <a:spcBef>
                          <a:spcPts val="0"/>
                        </a:spcBef>
                        <a:spcAft>
                          <a:spcPts val="0"/>
                        </a:spcAft>
                      </a:pPr>
                      <a:r>
                        <a:rPr lang="en-US" sz="1600" dirty="0">
                          <a:effectLst/>
                        </a:rPr>
                        <a:t>CLiver  </a:t>
                      </a:r>
                      <a:endParaRPr lang="en-US" sz="1400" dirty="0">
                        <a:effectLst/>
                        <a:latin typeface="Courier New"/>
                        <a:ea typeface="Cambria"/>
                        <a:cs typeface="Times New Roman"/>
                      </a:endParaRPr>
                    </a:p>
                  </a:txBody>
                  <a:tcPr marL="0" marR="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1600"/>
                        </a:lnSpc>
                        <a:spcBef>
                          <a:spcPts val="0"/>
                        </a:spcBef>
                        <a:spcAft>
                          <a:spcPts val="0"/>
                        </a:spcAft>
                      </a:pPr>
                      <a:r>
                        <a:rPr lang="en-US" sz="1600" dirty="0">
                          <a:solidFill>
                            <a:srgbClr val="FF0000"/>
                          </a:solidFill>
                          <a:effectLst/>
                        </a:rPr>
                        <a:t>VLiver  </a:t>
                      </a:r>
                      <a:endParaRPr lang="en-US" sz="1400" dirty="0">
                        <a:solidFill>
                          <a:srgbClr val="FF0000"/>
                        </a:solidFill>
                        <a:effectLst/>
                        <a:latin typeface="Courier New"/>
                        <a:ea typeface="Cambria"/>
                        <a:cs typeface="Times New Roman"/>
                      </a:endParaRPr>
                    </a:p>
                  </a:txBody>
                  <a:tcPr marL="0" marR="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9456">
                <a:tc>
                  <a:txBody>
                    <a:bodyPr/>
                    <a:lstStyle/>
                    <a:p>
                      <a:pPr marL="0" marR="0" algn="l">
                        <a:lnSpc>
                          <a:spcPts val="1600"/>
                        </a:lnSpc>
                        <a:spcBef>
                          <a:spcPts val="0"/>
                        </a:spcBef>
                        <a:spcAft>
                          <a:spcPts val="0"/>
                        </a:spcAft>
                      </a:pPr>
                      <a:r>
                        <a:rPr lang="en-US" sz="1600" dirty="0">
                          <a:effectLst/>
                        </a:rPr>
                        <a:t>CMetabolized </a:t>
                      </a:r>
                      <a:endParaRPr lang="en-US" sz="1400" dirty="0">
                        <a:effectLst/>
                        <a:latin typeface="Courier New"/>
                        <a:ea typeface="Cambria"/>
                        <a:cs typeface="Times New Roman"/>
                      </a:endParaRPr>
                    </a:p>
                  </a:txBody>
                  <a:tcPr marL="0" marR="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1600"/>
                        </a:lnSpc>
                        <a:spcBef>
                          <a:spcPts val="0"/>
                        </a:spcBef>
                        <a:spcAft>
                          <a:spcPts val="0"/>
                        </a:spcAft>
                      </a:pPr>
                      <a:r>
                        <a:rPr lang="en-US" sz="1600" dirty="0">
                          <a:solidFill>
                            <a:srgbClr val="FF0000"/>
                          </a:solidFill>
                          <a:effectLst/>
                        </a:rPr>
                        <a:t>VLung   </a:t>
                      </a:r>
                      <a:endParaRPr lang="en-US" sz="1400" dirty="0">
                        <a:solidFill>
                          <a:srgbClr val="FF0000"/>
                        </a:solidFill>
                        <a:effectLst/>
                        <a:latin typeface="Courier New"/>
                        <a:ea typeface="Cambria"/>
                        <a:cs typeface="Times New Roman"/>
                      </a:endParaRPr>
                    </a:p>
                  </a:txBody>
                  <a:tcPr marL="0" marR="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9456">
                <a:tc>
                  <a:txBody>
                    <a:bodyPr/>
                    <a:lstStyle/>
                    <a:p>
                      <a:pPr marL="0" marR="0" algn="l">
                        <a:lnSpc>
                          <a:spcPts val="1600"/>
                        </a:lnSpc>
                        <a:spcBef>
                          <a:spcPts val="0"/>
                        </a:spcBef>
                        <a:spcAft>
                          <a:spcPts val="0"/>
                        </a:spcAft>
                      </a:pPr>
                      <a:r>
                        <a:rPr lang="en-US" sz="1600" dirty="0">
                          <a:effectLst/>
                        </a:rPr>
                        <a:t>CLung   </a:t>
                      </a:r>
                      <a:endParaRPr lang="en-US" sz="1400" dirty="0">
                        <a:effectLst/>
                        <a:latin typeface="Courier New"/>
                        <a:ea typeface="Cambria"/>
                        <a:cs typeface="Times New Roman"/>
                      </a:endParaRPr>
                    </a:p>
                  </a:txBody>
                  <a:tcPr marL="0" marR="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1600"/>
                        </a:lnSpc>
                        <a:spcBef>
                          <a:spcPts val="0"/>
                        </a:spcBef>
                        <a:spcAft>
                          <a:spcPts val="0"/>
                        </a:spcAft>
                      </a:pPr>
                      <a:r>
                        <a:rPr lang="en-US" sz="1600" dirty="0" smtClean="0">
                          <a:solidFill>
                            <a:srgbClr val="FF0000"/>
                          </a:solidFill>
                          <a:effectLst/>
                        </a:rPr>
                        <a:t>VRest (rest of body)   </a:t>
                      </a:r>
                      <a:endParaRPr lang="en-US" sz="1400" dirty="0">
                        <a:solidFill>
                          <a:srgbClr val="FF0000"/>
                        </a:solidFill>
                        <a:effectLst/>
                        <a:latin typeface="Courier New"/>
                        <a:ea typeface="Cambria"/>
                        <a:cs typeface="Times New Roman"/>
                      </a:endParaRPr>
                    </a:p>
                  </a:txBody>
                  <a:tcPr marL="0" marR="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9456">
                <a:tc>
                  <a:txBody>
                    <a:bodyPr/>
                    <a:lstStyle/>
                    <a:p>
                      <a:pPr marL="0" marR="0" algn="l">
                        <a:lnSpc>
                          <a:spcPts val="1600"/>
                        </a:lnSpc>
                        <a:spcBef>
                          <a:spcPts val="0"/>
                        </a:spcBef>
                        <a:spcAft>
                          <a:spcPts val="0"/>
                        </a:spcAft>
                      </a:pPr>
                      <a:r>
                        <a:rPr lang="en-US" sz="1600" dirty="0">
                          <a:effectLst/>
                        </a:rPr>
                        <a:t>CRest   </a:t>
                      </a:r>
                      <a:endParaRPr lang="en-US" sz="1400" dirty="0">
                        <a:effectLst/>
                        <a:latin typeface="Courier New"/>
                        <a:ea typeface="Cambria"/>
                        <a:cs typeface="Times New Roman"/>
                      </a:endParaRPr>
                    </a:p>
                  </a:txBody>
                  <a:tcPr marL="0" marR="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1600"/>
                        </a:lnSpc>
                        <a:spcBef>
                          <a:spcPts val="0"/>
                        </a:spcBef>
                        <a:spcAft>
                          <a:spcPts val="0"/>
                        </a:spcAft>
                      </a:pPr>
                      <a:r>
                        <a:rPr lang="en-US" sz="1600" dirty="0" smtClean="0">
                          <a:solidFill>
                            <a:srgbClr val="FF0000"/>
                          </a:solidFill>
                          <a:effectLst/>
                        </a:rPr>
                        <a:t>VVen</a:t>
                      </a:r>
                      <a:endParaRPr lang="en-US" sz="1400" dirty="0">
                        <a:solidFill>
                          <a:srgbClr val="FF0000"/>
                        </a:solidFill>
                        <a:effectLst/>
                        <a:latin typeface="Courier New"/>
                        <a:ea typeface="Cambria"/>
                        <a:cs typeface="Times New Roman"/>
                      </a:endParaRPr>
                    </a:p>
                  </a:txBody>
                  <a:tcPr marL="0" marR="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9456">
                <a:tc>
                  <a:txBody>
                    <a:bodyPr/>
                    <a:lstStyle/>
                    <a:p>
                      <a:pPr marL="0" marR="0" algn="l">
                        <a:lnSpc>
                          <a:spcPts val="1600"/>
                        </a:lnSpc>
                        <a:spcBef>
                          <a:spcPts val="0"/>
                        </a:spcBef>
                        <a:spcAft>
                          <a:spcPts val="0"/>
                        </a:spcAft>
                      </a:pPr>
                      <a:r>
                        <a:rPr lang="en-US" sz="1600" dirty="0">
                          <a:effectLst/>
                        </a:rPr>
                        <a:t>CTubules</a:t>
                      </a:r>
                      <a:endParaRPr lang="en-US" sz="1400" dirty="0">
                        <a:effectLst/>
                        <a:latin typeface="Courier New"/>
                        <a:ea typeface="Cambria"/>
                        <a:cs typeface="Times New Roman"/>
                      </a:endParaRPr>
                    </a:p>
                  </a:txBody>
                  <a:tcPr marL="0" marR="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1600"/>
                        </a:lnSpc>
                        <a:spcBef>
                          <a:spcPts val="0"/>
                        </a:spcBef>
                        <a:spcAft>
                          <a:spcPts val="0"/>
                        </a:spcAft>
                      </a:pPr>
                      <a:endParaRPr lang="en-US" sz="1400" b="1" dirty="0">
                        <a:effectLst/>
                        <a:latin typeface="Courier New"/>
                        <a:ea typeface="Cambria"/>
                        <a:cs typeface="Times New Roman"/>
                      </a:endParaRPr>
                    </a:p>
                  </a:txBody>
                  <a:tcPr marL="0" marR="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9456">
                <a:tc>
                  <a:txBody>
                    <a:bodyPr/>
                    <a:lstStyle/>
                    <a:p>
                      <a:pPr marL="0" marR="0" algn="l">
                        <a:lnSpc>
                          <a:spcPts val="1600"/>
                        </a:lnSpc>
                        <a:spcBef>
                          <a:spcPts val="0"/>
                        </a:spcBef>
                        <a:spcAft>
                          <a:spcPts val="0"/>
                        </a:spcAft>
                      </a:pPr>
                      <a:r>
                        <a:rPr lang="en-US" sz="1600" dirty="0">
                          <a:effectLst/>
                        </a:rPr>
                        <a:t>CVen    </a:t>
                      </a:r>
                      <a:endParaRPr lang="en-US" sz="1400" dirty="0">
                        <a:effectLst/>
                        <a:latin typeface="Courier New"/>
                        <a:ea typeface="Cambria"/>
                        <a:cs typeface="Times New Roman"/>
                      </a:endParaRPr>
                    </a:p>
                  </a:txBody>
                  <a:tcPr marL="0" marR="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1600"/>
                        </a:lnSpc>
                        <a:spcBef>
                          <a:spcPts val="0"/>
                        </a:spcBef>
                        <a:spcAft>
                          <a:spcPts val="0"/>
                        </a:spcAft>
                      </a:pPr>
                      <a:r>
                        <a:rPr lang="en-US" sz="1600" b="1" dirty="0">
                          <a:effectLst/>
                        </a:rPr>
                        <a:t>Parameters: Volumetric flows </a:t>
                      </a:r>
                      <a:r>
                        <a:rPr lang="en-US" sz="1600" b="1" dirty="0" smtClean="0">
                          <a:effectLst/>
                        </a:rPr>
                        <a:t>(L/hr)</a:t>
                      </a:r>
                      <a:endParaRPr lang="en-US" sz="1400" b="1" dirty="0">
                        <a:effectLst/>
                        <a:latin typeface="Courier New"/>
                        <a:ea typeface="Cambria"/>
                        <a:cs typeface="Times New Roman"/>
                      </a:endParaRPr>
                    </a:p>
                  </a:txBody>
                  <a:tcPr marL="0" marR="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9456">
                <a:tc>
                  <a:txBody>
                    <a:bodyPr/>
                    <a:lstStyle/>
                    <a:p>
                      <a:endParaRPr lang="en-US" dirty="0"/>
                    </a:p>
                  </a:txBody>
                  <a:tcPr marL="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l">
                        <a:lnSpc>
                          <a:spcPts val="1600"/>
                        </a:lnSpc>
                        <a:spcBef>
                          <a:spcPts val="0"/>
                        </a:spcBef>
                        <a:spcAft>
                          <a:spcPts val="0"/>
                        </a:spcAft>
                      </a:pPr>
                      <a:r>
                        <a:rPr lang="en-US" sz="1600" dirty="0">
                          <a:solidFill>
                            <a:srgbClr val="FF0000"/>
                          </a:solidFill>
                          <a:effectLst/>
                        </a:rPr>
                        <a:t>QCardiac </a:t>
                      </a:r>
                      <a:endParaRPr lang="en-US" sz="1400" dirty="0">
                        <a:solidFill>
                          <a:srgbClr val="FF0000"/>
                        </a:solidFill>
                        <a:effectLst/>
                        <a:latin typeface="Courier New"/>
                        <a:ea typeface="Cambria"/>
                        <a:cs typeface="Times New Roman"/>
                      </a:endParaRPr>
                    </a:p>
                  </a:txBody>
                  <a:tcPr marL="0" marR="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19456">
                <a:tc>
                  <a:txBody>
                    <a:bodyPr/>
                    <a:lstStyle/>
                    <a:p>
                      <a:pPr marL="0" marR="0" algn="l">
                        <a:lnSpc>
                          <a:spcPts val="1600"/>
                        </a:lnSpc>
                        <a:spcBef>
                          <a:spcPts val="0"/>
                        </a:spcBef>
                        <a:spcAft>
                          <a:spcPts val="0"/>
                        </a:spcAft>
                      </a:pPr>
                      <a:r>
                        <a:rPr lang="en-US" sz="1600" b="1" dirty="0">
                          <a:effectLst/>
                        </a:rPr>
                        <a:t>Parameters: </a:t>
                      </a:r>
                      <a:r>
                        <a:rPr lang="en-US" sz="1600" b="0" dirty="0">
                          <a:effectLst/>
                        </a:rPr>
                        <a:t>Rates and partition coeffic.</a:t>
                      </a:r>
                      <a:endParaRPr lang="en-US" sz="1400" b="0" dirty="0">
                        <a:effectLst/>
                        <a:latin typeface="Courier New"/>
                        <a:ea typeface="Cambria"/>
                        <a:cs typeface="Times New Roman"/>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l">
                        <a:lnSpc>
                          <a:spcPts val="1600"/>
                        </a:lnSpc>
                        <a:spcBef>
                          <a:spcPts val="0"/>
                        </a:spcBef>
                        <a:spcAft>
                          <a:spcPts val="0"/>
                        </a:spcAft>
                      </a:pPr>
                      <a:r>
                        <a:rPr lang="en-US" sz="1600" dirty="0">
                          <a:solidFill>
                            <a:srgbClr val="FF0000"/>
                          </a:solidFill>
                          <a:effectLst/>
                        </a:rPr>
                        <a:t>QGut     </a:t>
                      </a:r>
                      <a:endParaRPr lang="en-US" sz="1400" dirty="0">
                        <a:solidFill>
                          <a:srgbClr val="FF0000"/>
                        </a:solidFill>
                        <a:effectLst/>
                        <a:latin typeface="Courier New"/>
                        <a:ea typeface="Cambria"/>
                        <a:cs typeface="Times New Roman"/>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r h="219456">
                <a:tc>
                  <a:txBody>
                    <a:bodyPr/>
                    <a:lstStyle/>
                    <a:p>
                      <a:pPr marL="0" marR="0" algn="l">
                        <a:lnSpc>
                          <a:spcPts val="1600"/>
                        </a:lnSpc>
                        <a:spcBef>
                          <a:spcPts val="0"/>
                        </a:spcBef>
                        <a:spcAft>
                          <a:spcPts val="0"/>
                        </a:spcAft>
                      </a:pPr>
                      <a:r>
                        <a:rPr lang="en-US" sz="1600" dirty="0">
                          <a:solidFill>
                            <a:srgbClr val="0070C0"/>
                          </a:solidFill>
                          <a:effectLst/>
                        </a:rPr>
                        <a:t>Qgfr</a:t>
                      </a:r>
                      <a:endParaRPr lang="en-US" sz="1400" dirty="0">
                        <a:solidFill>
                          <a:srgbClr val="0070C0"/>
                        </a:solidFill>
                        <a:effectLst/>
                        <a:latin typeface="Courier New"/>
                        <a:ea typeface="Cambria"/>
                        <a:cs typeface="Times New Roman"/>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l">
                        <a:lnSpc>
                          <a:spcPts val="1600"/>
                        </a:lnSpc>
                        <a:spcBef>
                          <a:spcPts val="0"/>
                        </a:spcBef>
                        <a:spcAft>
                          <a:spcPts val="0"/>
                        </a:spcAft>
                      </a:pPr>
                      <a:r>
                        <a:rPr lang="en-US" sz="1600" dirty="0">
                          <a:solidFill>
                            <a:srgbClr val="FF0000"/>
                          </a:solidFill>
                          <a:effectLst/>
                        </a:rPr>
                        <a:t>QKidney  </a:t>
                      </a:r>
                      <a:endParaRPr lang="en-US" sz="1400" dirty="0">
                        <a:solidFill>
                          <a:srgbClr val="FF0000"/>
                        </a:solidFill>
                        <a:effectLst/>
                        <a:latin typeface="Courier New"/>
                        <a:ea typeface="Cambria"/>
                        <a:cs typeface="Times New Roman"/>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r h="219456">
                <a:tc>
                  <a:txBody>
                    <a:bodyPr/>
                    <a:lstStyle/>
                    <a:p>
                      <a:pPr marL="0" marR="0" algn="l">
                        <a:lnSpc>
                          <a:spcPts val="1600"/>
                        </a:lnSpc>
                        <a:spcBef>
                          <a:spcPts val="0"/>
                        </a:spcBef>
                        <a:spcAft>
                          <a:spcPts val="0"/>
                        </a:spcAft>
                      </a:pPr>
                      <a:r>
                        <a:rPr lang="en-US" sz="1600" dirty="0">
                          <a:solidFill>
                            <a:srgbClr val="0070C0"/>
                          </a:solidFill>
                          <a:effectLst/>
                        </a:rPr>
                        <a:t>Fraction_unbound_plasma </a:t>
                      </a:r>
                      <a:r>
                        <a:rPr lang="en-US" sz="1600" dirty="0" smtClean="0">
                          <a:solidFill>
                            <a:srgbClr val="0070C0"/>
                          </a:solidFill>
                          <a:effectLst/>
                        </a:rPr>
                        <a:t>(F</a:t>
                      </a:r>
                      <a:r>
                        <a:rPr lang="en-US" sz="1600" baseline="-25000" dirty="0" smtClean="0">
                          <a:solidFill>
                            <a:srgbClr val="0070C0"/>
                          </a:solidFill>
                          <a:effectLst/>
                        </a:rPr>
                        <a:t>ub</a:t>
                      </a:r>
                      <a:r>
                        <a:rPr lang="en-US" sz="1600" dirty="0" smtClean="0">
                          <a:solidFill>
                            <a:srgbClr val="0070C0"/>
                          </a:solidFill>
                          <a:effectLst/>
                        </a:rPr>
                        <a:t> or F</a:t>
                      </a:r>
                      <a:r>
                        <a:rPr lang="en-US" sz="1600" baseline="-25000" dirty="0" smtClean="0">
                          <a:solidFill>
                            <a:srgbClr val="0070C0"/>
                          </a:solidFill>
                          <a:effectLst/>
                        </a:rPr>
                        <a:t>up</a:t>
                      </a:r>
                      <a:r>
                        <a:rPr lang="en-US" sz="1600" dirty="0" smtClean="0">
                          <a:solidFill>
                            <a:srgbClr val="0070C0"/>
                          </a:solidFill>
                          <a:effectLst/>
                        </a:rPr>
                        <a:t>)</a:t>
                      </a:r>
                      <a:endParaRPr lang="en-US" sz="1400" dirty="0">
                        <a:solidFill>
                          <a:srgbClr val="0070C0"/>
                        </a:solidFill>
                        <a:effectLst/>
                        <a:latin typeface="Courier New"/>
                        <a:ea typeface="Cambria"/>
                        <a:cs typeface="Times New Roman"/>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l">
                        <a:lnSpc>
                          <a:spcPts val="1600"/>
                        </a:lnSpc>
                        <a:spcBef>
                          <a:spcPts val="0"/>
                        </a:spcBef>
                        <a:spcAft>
                          <a:spcPts val="0"/>
                        </a:spcAft>
                      </a:pPr>
                      <a:r>
                        <a:rPr lang="en-US" sz="1600" dirty="0">
                          <a:solidFill>
                            <a:srgbClr val="FF0000"/>
                          </a:solidFill>
                          <a:effectLst/>
                        </a:rPr>
                        <a:t>QLiver   </a:t>
                      </a:r>
                      <a:endParaRPr lang="en-US" sz="1400" dirty="0">
                        <a:solidFill>
                          <a:srgbClr val="FF0000"/>
                        </a:solidFill>
                        <a:effectLst/>
                        <a:latin typeface="Courier New"/>
                        <a:ea typeface="Cambria"/>
                        <a:cs typeface="Times New Roman"/>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r h="219456">
                <a:tc>
                  <a:txBody>
                    <a:bodyPr/>
                    <a:lstStyle/>
                    <a:p>
                      <a:pPr marL="0" marR="0" algn="l">
                        <a:lnSpc>
                          <a:spcPts val="1600"/>
                        </a:lnSpc>
                        <a:spcBef>
                          <a:spcPts val="0"/>
                        </a:spcBef>
                        <a:spcAft>
                          <a:spcPts val="0"/>
                        </a:spcAft>
                      </a:pPr>
                      <a:r>
                        <a:rPr lang="en-US" sz="1600" dirty="0">
                          <a:solidFill>
                            <a:srgbClr val="0070C0"/>
                          </a:solidFill>
                          <a:effectLst/>
                        </a:rPr>
                        <a:t>kGutabs </a:t>
                      </a:r>
                      <a:endParaRPr lang="en-US" sz="1400" dirty="0">
                        <a:solidFill>
                          <a:srgbClr val="0070C0"/>
                        </a:solidFill>
                        <a:effectLst/>
                        <a:latin typeface="Courier New"/>
                        <a:ea typeface="Cambria"/>
                        <a:cs typeface="Times New Roman"/>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l">
                        <a:lnSpc>
                          <a:spcPts val="1600"/>
                        </a:lnSpc>
                        <a:spcBef>
                          <a:spcPts val="0"/>
                        </a:spcBef>
                        <a:spcAft>
                          <a:spcPts val="0"/>
                        </a:spcAft>
                      </a:pPr>
                      <a:r>
                        <a:rPr lang="en-US" sz="1600" dirty="0" smtClean="0">
                          <a:solidFill>
                            <a:srgbClr val="FF0000"/>
                          </a:solidFill>
                          <a:effectLst/>
                        </a:rPr>
                        <a:t>QRest</a:t>
                      </a:r>
                      <a:endParaRPr lang="en-US" sz="1400" dirty="0">
                        <a:solidFill>
                          <a:srgbClr val="FF0000"/>
                        </a:solidFill>
                        <a:effectLst/>
                        <a:latin typeface="Courier New"/>
                        <a:ea typeface="Cambria"/>
                        <a:cs typeface="Times New Roman"/>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r h="219456">
                <a:tc>
                  <a:txBody>
                    <a:bodyPr/>
                    <a:lstStyle/>
                    <a:p>
                      <a:pPr marL="0" marR="0" algn="l">
                        <a:lnSpc>
                          <a:spcPts val="1600"/>
                        </a:lnSpc>
                        <a:spcBef>
                          <a:spcPts val="0"/>
                        </a:spcBef>
                        <a:spcAft>
                          <a:spcPts val="0"/>
                        </a:spcAft>
                      </a:pPr>
                      <a:r>
                        <a:rPr lang="en-US" sz="1600" u="sng" dirty="0">
                          <a:solidFill>
                            <a:srgbClr val="0070C0"/>
                          </a:solidFill>
                          <a:effectLst/>
                        </a:rPr>
                        <a:t>K</a:t>
                      </a:r>
                      <a:r>
                        <a:rPr lang="en-US" sz="1600" dirty="0">
                          <a:solidFill>
                            <a:srgbClr val="0070C0"/>
                          </a:solidFill>
                          <a:effectLst/>
                        </a:rPr>
                        <a:t>kidney2plasma </a:t>
                      </a:r>
                      <a:endParaRPr lang="en-US" sz="1400" dirty="0">
                        <a:solidFill>
                          <a:srgbClr val="0070C0"/>
                        </a:solidFill>
                        <a:effectLst/>
                        <a:latin typeface="Courier New"/>
                        <a:ea typeface="Cambria"/>
                        <a:cs typeface="Times New Roman"/>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l">
                        <a:lnSpc>
                          <a:spcPts val="1600"/>
                        </a:lnSpc>
                        <a:spcBef>
                          <a:spcPts val="0"/>
                        </a:spcBef>
                        <a:spcAft>
                          <a:spcPts val="0"/>
                        </a:spcAft>
                      </a:pPr>
                      <a:endParaRPr lang="en-US" sz="1600" dirty="0" smtClean="0">
                        <a:solidFill>
                          <a:srgbClr val="FF0000"/>
                        </a:solidFill>
                        <a:effectLst/>
                      </a:endParaRPr>
                    </a:p>
                    <a:p>
                      <a:pPr marL="0" marR="0" algn="l">
                        <a:lnSpc>
                          <a:spcPts val="1600"/>
                        </a:lnSpc>
                        <a:spcBef>
                          <a:spcPts val="0"/>
                        </a:spcBef>
                        <a:spcAft>
                          <a:spcPts val="0"/>
                        </a:spcAft>
                      </a:pPr>
                      <a:endParaRPr lang="en-US" sz="1400" dirty="0">
                        <a:effectLst/>
                        <a:latin typeface="Courier New"/>
                        <a:ea typeface="Cambria"/>
                        <a:cs typeface="Times New Roman"/>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r h="219456">
                <a:tc>
                  <a:txBody>
                    <a:bodyPr/>
                    <a:lstStyle/>
                    <a:p>
                      <a:pPr marL="0" marR="0" algn="l">
                        <a:lnSpc>
                          <a:spcPts val="1600"/>
                        </a:lnSpc>
                        <a:spcBef>
                          <a:spcPts val="0"/>
                        </a:spcBef>
                        <a:spcAft>
                          <a:spcPts val="0"/>
                        </a:spcAft>
                      </a:pPr>
                      <a:r>
                        <a:rPr lang="en-US" sz="1600" u="sng" dirty="0">
                          <a:solidFill>
                            <a:srgbClr val="0070C0"/>
                          </a:solidFill>
                          <a:effectLst/>
                        </a:rPr>
                        <a:t>K</a:t>
                      </a:r>
                      <a:r>
                        <a:rPr lang="en-US" sz="1600" dirty="0">
                          <a:solidFill>
                            <a:srgbClr val="0070C0"/>
                          </a:solidFill>
                          <a:effectLst/>
                        </a:rPr>
                        <a:t>liver2plasma  </a:t>
                      </a:r>
                      <a:endParaRPr lang="en-US" sz="1400" dirty="0">
                        <a:solidFill>
                          <a:srgbClr val="0070C0"/>
                        </a:solidFill>
                        <a:effectLst/>
                        <a:latin typeface="Courier New"/>
                        <a:ea typeface="Cambria"/>
                        <a:cs typeface="Times New Roman"/>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dirty="0"/>
                    </a:p>
                  </a:txBody>
                  <a:tcPr marL="0" marR="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9456">
                <a:tc>
                  <a:txBody>
                    <a:bodyPr/>
                    <a:lstStyle/>
                    <a:p>
                      <a:pPr marL="0" marR="0" algn="l">
                        <a:lnSpc>
                          <a:spcPts val="1600"/>
                        </a:lnSpc>
                        <a:spcBef>
                          <a:spcPts val="0"/>
                        </a:spcBef>
                        <a:spcAft>
                          <a:spcPts val="0"/>
                        </a:spcAft>
                      </a:pPr>
                      <a:r>
                        <a:rPr lang="en-US" sz="1600" u="sng" dirty="0">
                          <a:solidFill>
                            <a:srgbClr val="0070C0"/>
                          </a:solidFill>
                          <a:effectLst/>
                        </a:rPr>
                        <a:t>K</a:t>
                      </a:r>
                      <a:r>
                        <a:rPr lang="en-US" sz="1600" dirty="0">
                          <a:solidFill>
                            <a:srgbClr val="0070C0"/>
                          </a:solidFill>
                          <a:effectLst/>
                        </a:rPr>
                        <a:t>Rest2plasma   </a:t>
                      </a:r>
                      <a:endParaRPr lang="en-US" sz="1400" dirty="0">
                        <a:solidFill>
                          <a:srgbClr val="0070C0"/>
                        </a:solidFill>
                        <a:effectLst/>
                        <a:latin typeface="Courier New"/>
                        <a:ea typeface="Cambria"/>
                        <a:cs typeface="Times New Roman"/>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marL="0" marR="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19456">
                <a:tc>
                  <a:txBody>
                    <a:bodyPr/>
                    <a:lstStyle/>
                    <a:p>
                      <a:pPr marL="0" marR="0" algn="l">
                        <a:lnSpc>
                          <a:spcPts val="1600"/>
                        </a:lnSpc>
                        <a:spcBef>
                          <a:spcPts val="0"/>
                        </a:spcBef>
                        <a:spcAft>
                          <a:spcPts val="0"/>
                        </a:spcAft>
                      </a:pPr>
                      <a:r>
                        <a:rPr lang="en-US" sz="1600" dirty="0" smtClean="0">
                          <a:solidFill>
                            <a:srgbClr val="0070C0"/>
                          </a:solidFill>
                          <a:effectLst/>
                        </a:rPr>
                        <a:t>CLmetabolism </a:t>
                      </a:r>
                      <a:endParaRPr lang="en-US" sz="1400" dirty="0">
                        <a:solidFill>
                          <a:srgbClr val="0070C0"/>
                        </a:solidFill>
                        <a:effectLst/>
                        <a:latin typeface="Courier New"/>
                        <a:ea typeface="Cambria"/>
                        <a:cs typeface="Times New Roman"/>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r h="219456">
                <a:tc>
                  <a:txBody>
                    <a:bodyPr/>
                    <a:lstStyle/>
                    <a:p>
                      <a:pPr marL="0" marR="0" algn="l">
                        <a:lnSpc>
                          <a:spcPts val="1600"/>
                        </a:lnSpc>
                        <a:spcBef>
                          <a:spcPts val="0"/>
                        </a:spcBef>
                        <a:spcAft>
                          <a:spcPts val="0"/>
                        </a:spcAft>
                      </a:pPr>
                      <a:r>
                        <a:rPr lang="en-US" sz="1600" dirty="0" smtClean="0">
                          <a:solidFill>
                            <a:srgbClr val="0070C0"/>
                          </a:solidFill>
                          <a:effectLst/>
                        </a:rPr>
                        <a:t>Ratioblood2plasma (R</a:t>
                      </a:r>
                      <a:r>
                        <a:rPr lang="en-US" sz="1600" baseline="-25000" dirty="0" smtClean="0">
                          <a:solidFill>
                            <a:srgbClr val="0070C0"/>
                          </a:solidFill>
                          <a:effectLst/>
                        </a:rPr>
                        <a:t>b2p</a:t>
                      </a:r>
                      <a:r>
                        <a:rPr lang="en-US" sz="1600" dirty="0" smtClean="0">
                          <a:solidFill>
                            <a:srgbClr val="0070C0"/>
                          </a:solidFill>
                          <a:effectLst/>
                        </a:rPr>
                        <a:t>)</a:t>
                      </a:r>
                      <a:endParaRPr lang="en-US" sz="1400" dirty="0">
                        <a:solidFill>
                          <a:srgbClr val="0070C0"/>
                        </a:solidFill>
                        <a:effectLst/>
                        <a:latin typeface="Courier New"/>
                        <a:ea typeface="Cambria"/>
                        <a:cs typeface="Times New Roman"/>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dirty="0"/>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bl>
          </a:graphicData>
        </a:graphic>
      </p:graphicFrame>
      <p:sp>
        <p:nvSpPr>
          <p:cNvPr id="5" name="Footer Placeholder 4"/>
          <p:cNvSpPr>
            <a:spLocks noGrp="1"/>
          </p:cNvSpPr>
          <p:nvPr>
            <p:ph type="ftr" sz="quarter" idx="11"/>
          </p:nvPr>
        </p:nvSpPr>
        <p:spPr/>
        <p:txBody>
          <a:bodyPr/>
          <a:lstStyle/>
          <a:p>
            <a:r>
              <a:rPr lang="en-US" smtClean="0"/>
              <a:t>jps</a:t>
            </a:r>
            <a:endParaRPr lang="en-US" dirty="0"/>
          </a:p>
        </p:txBody>
      </p:sp>
    </p:spTree>
    <p:extLst>
      <p:ext uri="{BB962C8B-B14F-4D97-AF65-F5344CB8AC3E}">
        <p14:creationId xmlns:p14="http://schemas.microsoft.com/office/powerpoint/2010/main" val="2520421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Best Practices</a:t>
            </a:r>
            <a:endParaRPr lang="en-US" dirty="0"/>
          </a:p>
        </p:txBody>
      </p:sp>
      <p:sp>
        <p:nvSpPr>
          <p:cNvPr id="3" name="Content Placeholder 2"/>
          <p:cNvSpPr>
            <a:spLocks noGrp="1"/>
          </p:cNvSpPr>
          <p:nvPr>
            <p:ph idx="1"/>
          </p:nvPr>
        </p:nvSpPr>
        <p:spPr/>
        <p:txBody>
          <a:bodyPr/>
          <a:lstStyle/>
          <a:p>
            <a:r>
              <a:rPr lang="en-US" dirty="0" smtClean="0"/>
              <a:t>Don’t recreate the Wheel!</a:t>
            </a:r>
          </a:p>
          <a:p>
            <a:pPr lvl="1"/>
            <a:r>
              <a:rPr lang="en-US" dirty="0" smtClean="0"/>
              <a:t>Don’t make others recreate the wheel either!</a:t>
            </a:r>
          </a:p>
          <a:p>
            <a:endParaRPr lang="en-US" dirty="0"/>
          </a:p>
          <a:p>
            <a:r>
              <a:rPr lang="en-US" dirty="0" smtClean="0"/>
              <a:t>Don’t write code if it can be at all avoided!</a:t>
            </a:r>
          </a:p>
          <a:p>
            <a:pPr lvl="1"/>
            <a:r>
              <a:rPr lang="en-US" dirty="0" smtClean="0"/>
              <a:t>Did someone else already write code that </a:t>
            </a:r>
            <a:br>
              <a:rPr lang="en-US" dirty="0" smtClean="0"/>
            </a:br>
            <a:r>
              <a:rPr lang="en-US" dirty="0" smtClean="0"/>
              <a:t>you can reuse?</a:t>
            </a:r>
          </a:p>
          <a:p>
            <a:pPr lvl="2"/>
            <a:r>
              <a:rPr lang="en-US" dirty="0"/>
              <a:t>R</a:t>
            </a:r>
            <a:r>
              <a:rPr lang="en-US" dirty="0" smtClean="0"/>
              <a:t>euse of code greatly reduces the </a:t>
            </a:r>
            <a:r>
              <a:rPr lang="en-US" u="sng" dirty="0" smtClean="0"/>
              <a:t>verification</a:t>
            </a:r>
            <a:r>
              <a:rPr lang="en-US" dirty="0" smtClean="0"/>
              <a:t> and </a:t>
            </a:r>
            <a:r>
              <a:rPr lang="en-US" u="sng" dirty="0" smtClean="0"/>
              <a:t>validation</a:t>
            </a:r>
            <a:r>
              <a:rPr lang="en-US" dirty="0" smtClean="0"/>
              <a:t> process</a:t>
            </a:r>
          </a:p>
          <a:p>
            <a:endParaRPr lang="en-US" dirty="0"/>
          </a:p>
        </p:txBody>
      </p:sp>
      <p:sp>
        <p:nvSpPr>
          <p:cNvPr id="4" name="Date Placeholder 3"/>
          <p:cNvSpPr>
            <a:spLocks noGrp="1"/>
          </p:cNvSpPr>
          <p:nvPr>
            <p:ph type="dt" sz="half" idx="10"/>
          </p:nvPr>
        </p:nvSpPr>
        <p:spPr/>
        <p:txBody>
          <a:bodyPr/>
          <a:lstStyle/>
          <a:p>
            <a:r>
              <a:rPr lang="en-US" smtClean="0"/>
              <a:t>Aug 1, 2017</a:t>
            </a:r>
            <a:endParaRPr lang="en-US" dirty="0"/>
          </a:p>
        </p:txBody>
      </p:sp>
      <p:sp>
        <p:nvSpPr>
          <p:cNvPr id="5" name="Slide Number Placeholder 4"/>
          <p:cNvSpPr>
            <a:spLocks noGrp="1"/>
          </p:cNvSpPr>
          <p:nvPr>
            <p:ph type="sldNum" sz="quarter" idx="12"/>
          </p:nvPr>
        </p:nvSpPr>
        <p:spPr/>
        <p:txBody>
          <a:bodyPr/>
          <a:lstStyle/>
          <a:p>
            <a:fld id="{E208A558-0F77-4BB1-B5B4-EFA4F3369E3B}" type="slidenum">
              <a:rPr lang="en-US" smtClean="0"/>
              <a:t>3</a:t>
            </a:fld>
            <a:endParaRPr lang="en-US" dirty="0"/>
          </a:p>
        </p:txBody>
      </p:sp>
      <p:sp>
        <p:nvSpPr>
          <p:cNvPr id="6" name="Footer Placeholder 5"/>
          <p:cNvSpPr>
            <a:spLocks noGrp="1"/>
          </p:cNvSpPr>
          <p:nvPr>
            <p:ph type="ftr" sz="quarter" idx="11"/>
          </p:nvPr>
        </p:nvSpPr>
        <p:spPr/>
        <p:txBody>
          <a:bodyPr/>
          <a:lstStyle/>
          <a:p>
            <a:r>
              <a:rPr lang="en-US" smtClean="0"/>
              <a:t>jps</a:t>
            </a:r>
            <a:endParaRPr lang="en-US" dirty="0"/>
          </a:p>
        </p:txBody>
      </p:sp>
    </p:spTree>
    <p:extLst>
      <p:ext uri="{BB962C8B-B14F-4D97-AF65-F5344CB8AC3E}">
        <p14:creationId xmlns:p14="http://schemas.microsoft.com/office/powerpoint/2010/main" val="20741845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PBPK Parameter Summary</a:t>
            </a:r>
            <a:endParaRPr lang="en-US" dirty="0"/>
          </a:p>
        </p:txBody>
      </p:sp>
      <p:sp>
        <p:nvSpPr>
          <p:cNvPr id="3" name="Date Placeholder 2"/>
          <p:cNvSpPr>
            <a:spLocks noGrp="1"/>
          </p:cNvSpPr>
          <p:nvPr>
            <p:ph type="dt" sz="half" idx="10"/>
          </p:nvPr>
        </p:nvSpPr>
        <p:spPr/>
        <p:txBody>
          <a:bodyPr/>
          <a:lstStyle/>
          <a:p>
            <a:r>
              <a:rPr lang="en-US" smtClean="0"/>
              <a:t>Aug 1, 2017</a:t>
            </a:r>
            <a:endParaRPr lang="en-US" dirty="0"/>
          </a:p>
        </p:txBody>
      </p:sp>
      <p:sp>
        <p:nvSpPr>
          <p:cNvPr id="4" name="Slide Number Placeholder 3"/>
          <p:cNvSpPr>
            <a:spLocks noGrp="1"/>
          </p:cNvSpPr>
          <p:nvPr>
            <p:ph type="sldNum" sz="quarter" idx="12"/>
          </p:nvPr>
        </p:nvSpPr>
        <p:spPr/>
        <p:txBody>
          <a:bodyPr/>
          <a:lstStyle/>
          <a:p>
            <a:fld id="{E208A558-0F77-4BB1-B5B4-EFA4F3369E3B}" type="slidenum">
              <a:rPr lang="en-US" smtClean="0"/>
              <a:t>30</a:t>
            </a:fld>
            <a:endParaRPr lang="en-US" dirty="0"/>
          </a:p>
        </p:txBody>
      </p:sp>
      <p:sp>
        <p:nvSpPr>
          <p:cNvPr id="8" name="TextBox 7"/>
          <p:cNvSpPr txBox="1"/>
          <p:nvPr/>
        </p:nvSpPr>
        <p:spPr>
          <a:xfrm>
            <a:off x="2448560" y="934565"/>
            <a:ext cx="4495800" cy="369332"/>
          </a:xfrm>
          <a:prstGeom prst="rect">
            <a:avLst/>
          </a:prstGeom>
          <a:noFill/>
        </p:spPr>
        <p:txBody>
          <a:bodyPr wrap="square" rtlCol="0">
            <a:spAutoFit/>
          </a:bodyPr>
          <a:lstStyle/>
          <a:p>
            <a:pPr algn="ctr"/>
            <a:r>
              <a:rPr lang="en-US" b="1" i="1" dirty="0" smtClean="0">
                <a:solidFill>
                  <a:srgbClr val="FF0000"/>
                </a:solidFill>
              </a:rPr>
              <a:t>Species, age, gender, … specific parameters</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0432" y="1657096"/>
            <a:ext cx="3054350" cy="2624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Table 9"/>
          <p:cNvGraphicFramePr>
            <a:graphicFrameLocks noGrp="1"/>
          </p:cNvGraphicFramePr>
          <p:nvPr>
            <p:extLst>
              <p:ext uri="{D42A27DB-BD31-4B8C-83A1-F6EECF244321}">
                <p14:modId xmlns:p14="http://schemas.microsoft.com/office/powerpoint/2010/main" val="2276860062"/>
              </p:ext>
            </p:extLst>
          </p:nvPr>
        </p:nvGraphicFramePr>
        <p:xfrm>
          <a:off x="1076960" y="1580896"/>
          <a:ext cx="3547612" cy="4819904"/>
        </p:xfrm>
        <a:graphic>
          <a:graphicData uri="http://schemas.openxmlformats.org/drawingml/2006/table">
            <a:tbl>
              <a:tblPr bandRow="1">
                <a:tableStyleId>{2D5ABB26-0587-4C30-8999-92F81FD0307C}</a:tableStyleId>
              </a:tblPr>
              <a:tblGrid>
                <a:gridCol w="3547612"/>
              </a:tblGrid>
              <a:tr h="219456">
                <a:tc>
                  <a:txBody>
                    <a:bodyPr/>
                    <a:lstStyle/>
                    <a:p>
                      <a:pPr marL="0" marR="0" algn="l">
                        <a:lnSpc>
                          <a:spcPts val="1600"/>
                        </a:lnSpc>
                        <a:spcBef>
                          <a:spcPts val="0"/>
                        </a:spcBef>
                        <a:spcAft>
                          <a:spcPts val="0"/>
                        </a:spcAft>
                      </a:pPr>
                      <a:r>
                        <a:rPr lang="en-US" sz="1600" b="1" dirty="0">
                          <a:effectLst/>
                        </a:rPr>
                        <a:t>Parameters: </a:t>
                      </a:r>
                      <a:r>
                        <a:rPr lang="en-US" sz="1600" b="0" dirty="0">
                          <a:effectLst/>
                        </a:rPr>
                        <a:t>Compartment volumes (L)</a:t>
                      </a:r>
                      <a:endParaRPr lang="en-US" sz="1400" b="0" dirty="0">
                        <a:effectLst/>
                        <a:latin typeface="Courier New"/>
                        <a:ea typeface="Cambria"/>
                        <a:cs typeface="Times New Roman"/>
                      </a:endParaRPr>
                    </a:p>
                  </a:txBody>
                  <a:tcPr marL="0" marR="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9456">
                <a:tc>
                  <a:txBody>
                    <a:bodyPr/>
                    <a:lstStyle/>
                    <a:p>
                      <a:r>
                        <a:rPr lang="en-US" sz="1600" kern="1200" dirty="0" smtClean="0">
                          <a:solidFill>
                            <a:srgbClr val="FF0000"/>
                          </a:solidFill>
                          <a:effectLst/>
                          <a:latin typeface="+mn-lt"/>
                          <a:ea typeface="+mn-ea"/>
                          <a:cs typeface="+mn-cs"/>
                        </a:rPr>
                        <a:t>VArt</a:t>
                      </a:r>
                      <a:endParaRPr lang="en-US" sz="1600" kern="1200" dirty="0">
                        <a:solidFill>
                          <a:srgbClr val="FF0000"/>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9456">
                <a:tc>
                  <a:txBody>
                    <a:bodyPr/>
                    <a:lstStyle/>
                    <a:p>
                      <a:pPr marL="0" marR="0" algn="l">
                        <a:lnSpc>
                          <a:spcPts val="1600"/>
                        </a:lnSpc>
                        <a:spcBef>
                          <a:spcPts val="0"/>
                        </a:spcBef>
                        <a:spcAft>
                          <a:spcPts val="0"/>
                        </a:spcAft>
                      </a:pPr>
                      <a:r>
                        <a:rPr lang="en-US" sz="1600" dirty="0">
                          <a:solidFill>
                            <a:srgbClr val="FF0000"/>
                          </a:solidFill>
                          <a:effectLst/>
                        </a:rPr>
                        <a:t>VGut    </a:t>
                      </a:r>
                      <a:endParaRPr lang="en-US" sz="1400" dirty="0">
                        <a:solidFill>
                          <a:srgbClr val="FF0000"/>
                        </a:solidFill>
                        <a:effectLst/>
                        <a:latin typeface="Courier New"/>
                        <a:ea typeface="Cambria"/>
                        <a:cs typeface="Times New Roman"/>
                      </a:endParaRPr>
                    </a:p>
                  </a:txBody>
                  <a:tcPr marL="0" marR="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9456">
                <a:tc>
                  <a:txBody>
                    <a:bodyPr/>
                    <a:lstStyle/>
                    <a:p>
                      <a:pPr marL="0" marR="0" algn="l">
                        <a:lnSpc>
                          <a:spcPts val="1600"/>
                        </a:lnSpc>
                        <a:spcBef>
                          <a:spcPts val="0"/>
                        </a:spcBef>
                        <a:spcAft>
                          <a:spcPts val="0"/>
                        </a:spcAft>
                      </a:pPr>
                      <a:r>
                        <a:rPr lang="en-US" sz="1600" dirty="0">
                          <a:solidFill>
                            <a:srgbClr val="FF0000"/>
                          </a:solidFill>
                          <a:effectLst/>
                        </a:rPr>
                        <a:t>VKidney </a:t>
                      </a:r>
                      <a:endParaRPr lang="en-US" sz="1400" dirty="0">
                        <a:solidFill>
                          <a:srgbClr val="FF0000"/>
                        </a:solidFill>
                        <a:effectLst/>
                        <a:latin typeface="Courier New"/>
                        <a:ea typeface="Cambria"/>
                        <a:cs typeface="Times New Roman"/>
                      </a:endParaRPr>
                    </a:p>
                  </a:txBody>
                  <a:tcPr marL="0" marR="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9456">
                <a:tc>
                  <a:txBody>
                    <a:bodyPr/>
                    <a:lstStyle/>
                    <a:p>
                      <a:pPr marL="0" marR="0" algn="l">
                        <a:lnSpc>
                          <a:spcPts val="1600"/>
                        </a:lnSpc>
                        <a:spcBef>
                          <a:spcPts val="0"/>
                        </a:spcBef>
                        <a:spcAft>
                          <a:spcPts val="0"/>
                        </a:spcAft>
                      </a:pPr>
                      <a:r>
                        <a:rPr lang="en-US" sz="1600" dirty="0">
                          <a:solidFill>
                            <a:srgbClr val="FF0000"/>
                          </a:solidFill>
                          <a:effectLst/>
                        </a:rPr>
                        <a:t>VLiver  </a:t>
                      </a:r>
                      <a:endParaRPr lang="en-US" sz="1400" dirty="0">
                        <a:solidFill>
                          <a:srgbClr val="FF0000"/>
                        </a:solidFill>
                        <a:effectLst/>
                        <a:latin typeface="Courier New"/>
                        <a:ea typeface="Cambria"/>
                        <a:cs typeface="Times New Roman"/>
                      </a:endParaRPr>
                    </a:p>
                  </a:txBody>
                  <a:tcPr marL="0" marR="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9456">
                <a:tc>
                  <a:txBody>
                    <a:bodyPr/>
                    <a:lstStyle/>
                    <a:p>
                      <a:pPr marL="0" marR="0" algn="l">
                        <a:lnSpc>
                          <a:spcPts val="1600"/>
                        </a:lnSpc>
                        <a:spcBef>
                          <a:spcPts val="0"/>
                        </a:spcBef>
                        <a:spcAft>
                          <a:spcPts val="0"/>
                        </a:spcAft>
                      </a:pPr>
                      <a:r>
                        <a:rPr lang="en-US" sz="1600" dirty="0">
                          <a:solidFill>
                            <a:srgbClr val="FF0000"/>
                          </a:solidFill>
                          <a:effectLst/>
                        </a:rPr>
                        <a:t>VLung   </a:t>
                      </a:r>
                      <a:endParaRPr lang="en-US" sz="1400" dirty="0">
                        <a:solidFill>
                          <a:srgbClr val="FF0000"/>
                        </a:solidFill>
                        <a:effectLst/>
                        <a:latin typeface="Courier New"/>
                        <a:ea typeface="Cambria"/>
                        <a:cs typeface="Times New Roman"/>
                      </a:endParaRPr>
                    </a:p>
                  </a:txBody>
                  <a:tcPr marL="0" marR="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9456">
                <a:tc>
                  <a:txBody>
                    <a:bodyPr/>
                    <a:lstStyle/>
                    <a:p>
                      <a:pPr marL="0" marR="0" algn="l">
                        <a:lnSpc>
                          <a:spcPts val="1600"/>
                        </a:lnSpc>
                        <a:spcBef>
                          <a:spcPts val="0"/>
                        </a:spcBef>
                        <a:spcAft>
                          <a:spcPts val="0"/>
                        </a:spcAft>
                      </a:pPr>
                      <a:r>
                        <a:rPr lang="en-US" sz="1600" dirty="0" smtClean="0">
                          <a:solidFill>
                            <a:srgbClr val="FF0000"/>
                          </a:solidFill>
                          <a:effectLst/>
                        </a:rPr>
                        <a:t>VRest (rest of body)   </a:t>
                      </a:r>
                      <a:endParaRPr lang="en-US" sz="1400" dirty="0">
                        <a:solidFill>
                          <a:srgbClr val="FF0000"/>
                        </a:solidFill>
                        <a:effectLst/>
                        <a:latin typeface="Courier New"/>
                        <a:ea typeface="Cambria"/>
                        <a:cs typeface="Times New Roman"/>
                      </a:endParaRPr>
                    </a:p>
                  </a:txBody>
                  <a:tcPr marL="0" marR="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9456">
                <a:tc>
                  <a:txBody>
                    <a:bodyPr/>
                    <a:lstStyle/>
                    <a:p>
                      <a:pPr marL="0" marR="0" algn="l">
                        <a:lnSpc>
                          <a:spcPts val="1600"/>
                        </a:lnSpc>
                        <a:spcBef>
                          <a:spcPts val="0"/>
                        </a:spcBef>
                        <a:spcAft>
                          <a:spcPts val="0"/>
                        </a:spcAft>
                      </a:pPr>
                      <a:r>
                        <a:rPr lang="en-US" sz="1600" dirty="0" smtClean="0">
                          <a:solidFill>
                            <a:srgbClr val="FF0000"/>
                          </a:solidFill>
                          <a:effectLst/>
                        </a:rPr>
                        <a:t>VVen</a:t>
                      </a:r>
                      <a:endParaRPr lang="en-US" sz="1400" dirty="0">
                        <a:solidFill>
                          <a:srgbClr val="FF0000"/>
                        </a:solidFill>
                        <a:effectLst/>
                        <a:latin typeface="Courier New"/>
                        <a:ea typeface="Cambria"/>
                        <a:cs typeface="Times New Roman"/>
                      </a:endParaRPr>
                    </a:p>
                  </a:txBody>
                  <a:tcPr marL="0" marR="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9456">
                <a:tc>
                  <a:txBody>
                    <a:bodyPr/>
                    <a:lstStyle/>
                    <a:p>
                      <a:pPr marL="0" marR="0" algn="l">
                        <a:lnSpc>
                          <a:spcPts val="1600"/>
                        </a:lnSpc>
                        <a:spcBef>
                          <a:spcPts val="0"/>
                        </a:spcBef>
                        <a:spcAft>
                          <a:spcPts val="0"/>
                        </a:spcAft>
                      </a:pPr>
                      <a:endParaRPr lang="en-US" sz="1400" b="1" dirty="0">
                        <a:effectLst/>
                        <a:latin typeface="Courier New"/>
                        <a:ea typeface="Cambria"/>
                        <a:cs typeface="Times New Roman"/>
                      </a:endParaRPr>
                    </a:p>
                  </a:txBody>
                  <a:tcPr marL="0" marR="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9456">
                <a:tc>
                  <a:txBody>
                    <a:bodyPr/>
                    <a:lstStyle/>
                    <a:p>
                      <a:pPr marL="0" marR="0" algn="l">
                        <a:lnSpc>
                          <a:spcPts val="1600"/>
                        </a:lnSpc>
                        <a:spcBef>
                          <a:spcPts val="0"/>
                        </a:spcBef>
                        <a:spcAft>
                          <a:spcPts val="0"/>
                        </a:spcAft>
                      </a:pPr>
                      <a:r>
                        <a:rPr lang="en-US" sz="1600" b="1" dirty="0">
                          <a:effectLst/>
                        </a:rPr>
                        <a:t>Parameters: Volumetric flows </a:t>
                      </a:r>
                      <a:r>
                        <a:rPr lang="en-US" sz="1600" b="1" dirty="0" smtClean="0">
                          <a:effectLst/>
                        </a:rPr>
                        <a:t>(L/hr)</a:t>
                      </a:r>
                      <a:endParaRPr lang="en-US" sz="1400" b="1" dirty="0">
                        <a:effectLst/>
                        <a:latin typeface="Courier New"/>
                        <a:ea typeface="Cambria"/>
                        <a:cs typeface="Times New Roman"/>
                      </a:endParaRPr>
                    </a:p>
                  </a:txBody>
                  <a:tcPr marL="0" marR="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9456">
                <a:tc>
                  <a:txBody>
                    <a:bodyPr/>
                    <a:lstStyle/>
                    <a:p>
                      <a:pPr marL="0" marR="0" algn="l">
                        <a:lnSpc>
                          <a:spcPts val="1600"/>
                        </a:lnSpc>
                        <a:spcBef>
                          <a:spcPts val="0"/>
                        </a:spcBef>
                        <a:spcAft>
                          <a:spcPts val="0"/>
                        </a:spcAft>
                      </a:pPr>
                      <a:r>
                        <a:rPr lang="en-US" sz="1600" dirty="0">
                          <a:solidFill>
                            <a:srgbClr val="FF0000"/>
                          </a:solidFill>
                          <a:effectLst/>
                        </a:rPr>
                        <a:t>QCardiac </a:t>
                      </a:r>
                      <a:endParaRPr lang="en-US" sz="1400" dirty="0">
                        <a:solidFill>
                          <a:srgbClr val="FF0000"/>
                        </a:solidFill>
                        <a:effectLst/>
                        <a:latin typeface="Courier New"/>
                        <a:ea typeface="Cambria"/>
                        <a:cs typeface="Times New Roman"/>
                      </a:endParaRPr>
                    </a:p>
                  </a:txBody>
                  <a:tcPr marL="0" marR="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19456">
                <a:tc>
                  <a:txBody>
                    <a:bodyPr/>
                    <a:lstStyle/>
                    <a:p>
                      <a:pPr marL="0" marR="0" algn="l">
                        <a:lnSpc>
                          <a:spcPts val="1600"/>
                        </a:lnSpc>
                        <a:spcBef>
                          <a:spcPts val="0"/>
                        </a:spcBef>
                        <a:spcAft>
                          <a:spcPts val="0"/>
                        </a:spcAft>
                      </a:pPr>
                      <a:r>
                        <a:rPr lang="en-US" sz="1600" dirty="0">
                          <a:solidFill>
                            <a:srgbClr val="FF0000"/>
                          </a:solidFill>
                          <a:effectLst/>
                        </a:rPr>
                        <a:t>QGut     </a:t>
                      </a:r>
                      <a:endParaRPr lang="en-US" sz="1400" dirty="0">
                        <a:solidFill>
                          <a:srgbClr val="FF0000"/>
                        </a:solidFill>
                        <a:effectLst/>
                        <a:latin typeface="Courier New"/>
                        <a:ea typeface="Cambria"/>
                        <a:cs typeface="Times New Roman"/>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r h="219456">
                <a:tc>
                  <a:txBody>
                    <a:bodyPr/>
                    <a:lstStyle/>
                    <a:p>
                      <a:pPr marL="0" marR="0" algn="l">
                        <a:lnSpc>
                          <a:spcPts val="1600"/>
                        </a:lnSpc>
                        <a:spcBef>
                          <a:spcPts val="0"/>
                        </a:spcBef>
                        <a:spcAft>
                          <a:spcPts val="0"/>
                        </a:spcAft>
                      </a:pPr>
                      <a:r>
                        <a:rPr lang="en-US" sz="1600" dirty="0">
                          <a:solidFill>
                            <a:srgbClr val="FF0000"/>
                          </a:solidFill>
                          <a:effectLst/>
                        </a:rPr>
                        <a:t>QKidney  </a:t>
                      </a:r>
                      <a:endParaRPr lang="en-US" sz="1400" dirty="0">
                        <a:solidFill>
                          <a:srgbClr val="FF0000"/>
                        </a:solidFill>
                        <a:effectLst/>
                        <a:latin typeface="Courier New"/>
                        <a:ea typeface="Cambria"/>
                        <a:cs typeface="Times New Roman"/>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r h="219456">
                <a:tc>
                  <a:txBody>
                    <a:bodyPr/>
                    <a:lstStyle/>
                    <a:p>
                      <a:pPr marL="0" marR="0" algn="l">
                        <a:lnSpc>
                          <a:spcPts val="1600"/>
                        </a:lnSpc>
                        <a:spcBef>
                          <a:spcPts val="0"/>
                        </a:spcBef>
                        <a:spcAft>
                          <a:spcPts val="0"/>
                        </a:spcAft>
                      </a:pPr>
                      <a:r>
                        <a:rPr lang="en-US" sz="1600" dirty="0">
                          <a:solidFill>
                            <a:srgbClr val="FF0000"/>
                          </a:solidFill>
                          <a:effectLst/>
                        </a:rPr>
                        <a:t>QLiver   </a:t>
                      </a:r>
                      <a:endParaRPr lang="en-US" sz="1400" dirty="0">
                        <a:solidFill>
                          <a:srgbClr val="FF0000"/>
                        </a:solidFill>
                        <a:effectLst/>
                        <a:latin typeface="Courier New"/>
                        <a:ea typeface="Cambria"/>
                        <a:cs typeface="Times New Roman"/>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r h="219456">
                <a:tc>
                  <a:txBody>
                    <a:bodyPr/>
                    <a:lstStyle/>
                    <a:p>
                      <a:pPr marL="0" marR="0" algn="l">
                        <a:lnSpc>
                          <a:spcPts val="1600"/>
                        </a:lnSpc>
                        <a:spcBef>
                          <a:spcPts val="0"/>
                        </a:spcBef>
                        <a:spcAft>
                          <a:spcPts val="0"/>
                        </a:spcAft>
                      </a:pPr>
                      <a:r>
                        <a:rPr lang="en-US" sz="1600" dirty="0" smtClean="0">
                          <a:solidFill>
                            <a:srgbClr val="FF0000"/>
                          </a:solidFill>
                          <a:effectLst/>
                        </a:rPr>
                        <a:t>QRest</a:t>
                      </a:r>
                      <a:endParaRPr lang="en-US" sz="1400" dirty="0">
                        <a:solidFill>
                          <a:srgbClr val="FF0000"/>
                        </a:solidFill>
                        <a:effectLst/>
                        <a:latin typeface="Courier New"/>
                        <a:ea typeface="Cambria"/>
                        <a:cs typeface="Times New Roman"/>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r h="219456">
                <a:tc>
                  <a:txBody>
                    <a:bodyPr/>
                    <a:lstStyle/>
                    <a:p>
                      <a:pPr marL="0" marR="0" algn="l">
                        <a:lnSpc>
                          <a:spcPts val="1600"/>
                        </a:lnSpc>
                        <a:spcBef>
                          <a:spcPts val="0"/>
                        </a:spcBef>
                        <a:spcAft>
                          <a:spcPts val="0"/>
                        </a:spcAft>
                      </a:pPr>
                      <a:endParaRPr lang="en-US" sz="1600" dirty="0" smtClean="0">
                        <a:solidFill>
                          <a:srgbClr val="FF0000"/>
                        </a:solidFill>
                        <a:effectLst/>
                      </a:endParaRPr>
                    </a:p>
                    <a:p>
                      <a:pPr marL="0" marR="0" algn="l">
                        <a:lnSpc>
                          <a:spcPts val="1600"/>
                        </a:lnSpc>
                        <a:spcBef>
                          <a:spcPts val="0"/>
                        </a:spcBef>
                        <a:spcAft>
                          <a:spcPts val="0"/>
                        </a:spcAft>
                      </a:pPr>
                      <a:endParaRPr lang="en-US" sz="1400" dirty="0">
                        <a:effectLst/>
                        <a:latin typeface="Courier New"/>
                        <a:ea typeface="Cambria"/>
                        <a:cs typeface="Times New Roman"/>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r h="219456">
                <a:tc>
                  <a:txBody>
                    <a:bodyPr/>
                    <a:lstStyle/>
                    <a:p>
                      <a:endParaRPr lang="en-US" dirty="0"/>
                    </a:p>
                  </a:txBody>
                  <a:tcPr marL="0" marR="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9456">
                <a:tc>
                  <a:txBody>
                    <a:bodyPr/>
                    <a:lstStyle/>
                    <a:p>
                      <a:endParaRPr lang="en-US" dirty="0"/>
                    </a:p>
                  </a:txBody>
                  <a:tcPr marL="0" marR="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19456">
                <a:tc>
                  <a:txBody>
                    <a:bodyPr/>
                    <a:lstStyle/>
                    <a:p>
                      <a:endParaRPr lang="en-US"/>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r h="219456">
                <a:tc>
                  <a:txBody>
                    <a:bodyPr/>
                    <a:lstStyle/>
                    <a:p>
                      <a:endParaRPr lang="en-US" dirty="0"/>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bl>
          </a:graphicData>
        </a:graphic>
      </p:graphicFrame>
      <p:sp>
        <p:nvSpPr>
          <p:cNvPr id="5" name="Footer Placeholder 4"/>
          <p:cNvSpPr>
            <a:spLocks noGrp="1"/>
          </p:cNvSpPr>
          <p:nvPr>
            <p:ph type="ftr" sz="quarter" idx="11"/>
          </p:nvPr>
        </p:nvSpPr>
        <p:spPr/>
        <p:txBody>
          <a:bodyPr/>
          <a:lstStyle/>
          <a:p>
            <a:r>
              <a:rPr lang="en-US" dirty="0" err="1" smtClean="0"/>
              <a:t>jps</a:t>
            </a:r>
            <a:endParaRPr lang="en-US" dirty="0"/>
          </a:p>
        </p:txBody>
      </p:sp>
      <p:sp>
        <p:nvSpPr>
          <p:cNvPr id="6" name="TextBox 5"/>
          <p:cNvSpPr txBox="1"/>
          <p:nvPr/>
        </p:nvSpPr>
        <p:spPr>
          <a:xfrm>
            <a:off x="1143000" y="5029200"/>
            <a:ext cx="7315200" cy="923330"/>
          </a:xfrm>
          <a:prstGeom prst="rect">
            <a:avLst/>
          </a:prstGeom>
          <a:noFill/>
        </p:spPr>
        <p:txBody>
          <a:bodyPr wrap="square" rtlCol="0">
            <a:spAutoFit/>
          </a:bodyPr>
          <a:lstStyle/>
          <a:p>
            <a:r>
              <a:rPr lang="en-US" dirty="0"/>
              <a:t>Davies B, Morris T. Physiological Parameters in Laboratory Animals and Humans. </a:t>
            </a:r>
            <a:r>
              <a:rPr lang="en-US" dirty="0" smtClean="0"/>
              <a:t>Pharmaceutical Research</a:t>
            </a:r>
            <a:r>
              <a:rPr lang="en-US" dirty="0"/>
              <a:t>. 1993; 10(7):1093–1095. </a:t>
            </a:r>
            <a:r>
              <a:rPr lang="en-US" dirty="0" err="1"/>
              <a:t>doi</a:t>
            </a:r>
            <a:r>
              <a:rPr lang="en-US" dirty="0"/>
              <a:t>: 10.1023/A:1018943613122 PMID: 8378254</a:t>
            </a:r>
          </a:p>
        </p:txBody>
      </p:sp>
    </p:spTree>
    <p:extLst>
      <p:ext uri="{BB962C8B-B14F-4D97-AF65-F5344CB8AC3E}">
        <p14:creationId xmlns:p14="http://schemas.microsoft.com/office/powerpoint/2010/main" val="33579988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In COPASI: Exit ODE for the “Rest” compartment</a:t>
            </a:r>
            <a:endParaRPr lang="en-US" sz="3200" dirty="0"/>
          </a:p>
        </p:txBody>
      </p:sp>
      <p:sp>
        <p:nvSpPr>
          <p:cNvPr id="3" name="Date Placeholder 2"/>
          <p:cNvSpPr>
            <a:spLocks noGrp="1"/>
          </p:cNvSpPr>
          <p:nvPr>
            <p:ph type="dt" sz="half" idx="10"/>
          </p:nvPr>
        </p:nvSpPr>
        <p:spPr/>
        <p:txBody>
          <a:bodyPr/>
          <a:lstStyle/>
          <a:p>
            <a:r>
              <a:rPr lang="en-US" smtClean="0"/>
              <a:t>Aug 1, 2017</a:t>
            </a:r>
            <a:endParaRPr lang="en-US" dirty="0"/>
          </a:p>
        </p:txBody>
      </p:sp>
      <p:sp>
        <p:nvSpPr>
          <p:cNvPr id="4" name="Slide Number Placeholder 3"/>
          <p:cNvSpPr>
            <a:spLocks noGrp="1"/>
          </p:cNvSpPr>
          <p:nvPr>
            <p:ph type="sldNum" sz="quarter" idx="12"/>
          </p:nvPr>
        </p:nvSpPr>
        <p:spPr/>
        <p:txBody>
          <a:bodyPr/>
          <a:lstStyle/>
          <a:p>
            <a:fld id="{E208A558-0F77-4BB1-B5B4-EFA4F3369E3B}" type="slidenum">
              <a:rPr lang="en-US" smtClean="0"/>
              <a:t>31</a:t>
            </a:fld>
            <a:endParaRPr lang="en-US" dirty="0"/>
          </a:p>
        </p:txBody>
      </p:sp>
      <p:pic>
        <p:nvPicPr>
          <p:cNvPr id="1638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622323" y="1081548"/>
            <a:ext cx="6206043"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r>
              <a:rPr lang="en-US" smtClean="0"/>
              <a:t>jps</a:t>
            </a:r>
            <a:endParaRPr lang="en-US" dirty="0"/>
          </a:p>
        </p:txBody>
      </p:sp>
    </p:spTree>
    <p:extLst>
      <p:ext uri="{BB962C8B-B14F-4D97-AF65-F5344CB8AC3E}">
        <p14:creationId xmlns:p14="http://schemas.microsoft.com/office/powerpoint/2010/main" val="27995804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COPASI: The list of ODEs</a:t>
            </a:r>
            <a:endParaRPr lang="en-US" dirty="0"/>
          </a:p>
        </p:txBody>
      </p:sp>
      <p:sp>
        <p:nvSpPr>
          <p:cNvPr id="3" name="Date Placeholder 2"/>
          <p:cNvSpPr>
            <a:spLocks noGrp="1"/>
          </p:cNvSpPr>
          <p:nvPr>
            <p:ph type="dt" sz="half" idx="10"/>
          </p:nvPr>
        </p:nvSpPr>
        <p:spPr/>
        <p:txBody>
          <a:bodyPr/>
          <a:lstStyle/>
          <a:p>
            <a:r>
              <a:rPr lang="en-US" smtClean="0"/>
              <a:t>Aug 1, 2017</a:t>
            </a:r>
            <a:endParaRPr lang="en-US" dirty="0"/>
          </a:p>
        </p:txBody>
      </p:sp>
      <p:sp>
        <p:nvSpPr>
          <p:cNvPr id="4" name="Slide Number Placeholder 3"/>
          <p:cNvSpPr>
            <a:spLocks noGrp="1"/>
          </p:cNvSpPr>
          <p:nvPr>
            <p:ph type="sldNum" sz="quarter" idx="12"/>
          </p:nvPr>
        </p:nvSpPr>
        <p:spPr/>
        <p:txBody>
          <a:bodyPr/>
          <a:lstStyle/>
          <a:p>
            <a:fld id="{E208A558-0F77-4BB1-B5B4-EFA4F3369E3B}" type="slidenum">
              <a:rPr lang="en-US" smtClean="0"/>
              <a:t>32</a:t>
            </a:fld>
            <a:endParaRPr lang="en-US" dirty="0"/>
          </a:p>
        </p:txBody>
      </p:sp>
      <p:pic>
        <p:nvPicPr>
          <p:cNvPr id="1536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81000" y="990600"/>
            <a:ext cx="7080865"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r>
              <a:rPr lang="en-US" smtClean="0"/>
              <a:t>jps</a:t>
            </a:r>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3733800"/>
            <a:ext cx="3054350" cy="2624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62245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143000"/>
          </a:xfrm>
        </p:spPr>
        <p:txBody>
          <a:bodyPr>
            <a:normAutofit/>
          </a:bodyPr>
          <a:lstStyle/>
          <a:p>
            <a:r>
              <a:rPr lang="en-US" dirty="0" smtClean="0"/>
              <a:t>In COPASI: the ODEs in math style</a:t>
            </a:r>
            <a:endParaRPr lang="en-US" dirty="0"/>
          </a:p>
        </p:txBody>
      </p:sp>
      <p:sp>
        <p:nvSpPr>
          <p:cNvPr id="3" name="Date Placeholder 2"/>
          <p:cNvSpPr>
            <a:spLocks noGrp="1"/>
          </p:cNvSpPr>
          <p:nvPr>
            <p:ph type="dt" sz="half" idx="10"/>
          </p:nvPr>
        </p:nvSpPr>
        <p:spPr/>
        <p:txBody>
          <a:bodyPr/>
          <a:lstStyle/>
          <a:p>
            <a:r>
              <a:rPr lang="en-US" smtClean="0"/>
              <a:t>Aug 1, 2017</a:t>
            </a:r>
            <a:endParaRPr lang="en-US" dirty="0"/>
          </a:p>
        </p:txBody>
      </p:sp>
      <p:sp>
        <p:nvSpPr>
          <p:cNvPr id="4" name="Slide Number Placeholder 3"/>
          <p:cNvSpPr>
            <a:spLocks noGrp="1"/>
          </p:cNvSpPr>
          <p:nvPr>
            <p:ph type="sldNum" sz="quarter" idx="12"/>
          </p:nvPr>
        </p:nvSpPr>
        <p:spPr/>
        <p:txBody>
          <a:bodyPr/>
          <a:lstStyle/>
          <a:p>
            <a:fld id="{E208A558-0F77-4BB1-B5B4-EFA4F3369E3B}" type="slidenum">
              <a:rPr lang="en-US" smtClean="0"/>
              <a:t>33</a:t>
            </a:fld>
            <a:endParaRPr lang="en-US" dirty="0"/>
          </a:p>
        </p:txBody>
      </p:sp>
      <p:pic>
        <p:nvPicPr>
          <p:cNvPr id="174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09600" y="995007"/>
            <a:ext cx="5486128" cy="5418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r>
              <a:rPr lang="en-US" smtClean="0"/>
              <a:t>jps</a:t>
            </a:r>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133600"/>
            <a:ext cx="3054350" cy="2624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36214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10600" cy="1143000"/>
          </a:xfrm>
        </p:spPr>
        <p:txBody>
          <a:bodyPr>
            <a:normAutofit fontScale="90000"/>
          </a:bodyPr>
          <a:lstStyle/>
          <a:p>
            <a:r>
              <a:rPr lang="en-US" dirty="0" smtClean="0"/>
              <a:t>In COPASI (or SBML): Collects the terms</a:t>
            </a:r>
            <a:endParaRPr lang="en-US" dirty="0"/>
          </a:p>
        </p:txBody>
      </p:sp>
      <p:sp>
        <p:nvSpPr>
          <p:cNvPr id="3" name="Date Placeholder 2"/>
          <p:cNvSpPr>
            <a:spLocks noGrp="1"/>
          </p:cNvSpPr>
          <p:nvPr>
            <p:ph type="dt" sz="half" idx="10"/>
          </p:nvPr>
        </p:nvSpPr>
        <p:spPr/>
        <p:txBody>
          <a:bodyPr/>
          <a:lstStyle/>
          <a:p>
            <a:r>
              <a:rPr lang="en-US" smtClean="0"/>
              <a:t>Aug 1, 2017</a:t>
            </a:r>
            <a:endParaRPr lang="en-US" dirty="0"/>
          </a:p>
        </p:txBody>
      </p:sp>
      <p:sp>
        <p:nvSpPr>
          <p:cNvPr id="4" name="Slide Number Placeholder 3"/>
          <p:cNvSpPr>
            <a:spLocks noGrp="1"/>
          </p:cNvSpPr>
          <p:nvPr>
            <p:ph type="sldNum" sz="quarter" idx="12"/>
          </p:nvPr>
        </p:nvSpPr>
        <p:spPr/>
        <p:txBody>
          <a:bodyPr/>
          <a:lstStyle/>
          <a:p>
            <a:fld id="{E208A558-0F77-4BB1-B5B4-EFA4F3369E3B}" type="slidenum">
              <a:rPr lang="en-US" smtClean="0"/>
              <a:t>34</a:t>
            </a:fld>
            <a:endParaRPr lang="en-US" dirty="0"/>
          </a:p>
        </p:txBody>
      </p:sp>
      <p:pic>
        <p:nvPicPr>
          <p:cNvPr id="2560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524000" y="1524000"/>
            <a:ext cx="5893145" cy="3124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jps</a:t>
            </a:r>
            <a:endParaRPr lang="en-US" dirty="0"/>
          </a:p>
        </p:txBody>
      </p:sp>
    </p:spTree>
    <p:extLst>
      <p:ext uri="{BB962C8B-B14F-4D97-AF65-F5344CB8AC3E}">
        <p14:creationId xmlns:p14="http://schemas.microsoft.com/office/powerpoint/2010/main" val="11437010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PBPK Model of Acetaminophen </a:t>
            </a:r>
            <a:endParaRPr lang="en-US" dirty="0"/>
          </a:p>
        </p:txBody>
      </p:sp>
      <p:sp>
        <p:nvSpPr>
          <p:cNvPr id="3" name="Content Placeholder 2"/>
          <p:cNvSpPr>
            <a:spLocks noGrp="1"/>
          </p:cNvSpPr>
          <p:nvPr>
            <p:ph idx="1"/>
          </p:nvPr>
        </p:nvSpPr>
        <p:spPr>
          <a:xfrm>
            <a:off x="457200" y="1219200"/>
            <a:ext cx="8229600" cy="4525963"/>
          </a:xfrm>
        </p:spPr>
        <p:txBody>
          <a:bodyPr/>
          <a:lstStyle/>
          <a:p>
            <a:r>
              <a:rPr lang="en-US" dirty="0" smtClean="0"/>
              <a:t>In SBML and COPASI</a:t>
            </a:r>
          </a:p>
          <a:p>
            <a:r>
              <a:rPr lang="en-US" dirty="0" smtClean="0"/>
              <a:t>Load the SBML version </a:t>
            </a:r>
            <a:r>
              <a:rPr lang="en-US" dirty="0"/>
              <a:t>(</a:t>
            </a:r>
            <a:r>
              <a:rPr lang="en-US" sz="2400" dirty="0" smtClean="0">
                <a:latin typeface="Courier New" panose="02070309020205020404" pitchFamily="49" charset="0"/>
                <a:cs typeface="Courier New" panose="02070309020205020404" pitchFamily="49" charset="0"/>
              </a:rPr>
              <a:t>BIOMD0000000619.xml</a:t>
            </a:r>
            <a:r>
              <a:rPr lang="en-US" dirty="0" smtClean="0"/>
              <a:t>)</a:t>
            </a:r>
          </a:p>
          <a:p>
            <a:r>
              <a:rPr lang="en-US" dirty="0"/>
              <a:t>I</a:t>
            </a:r>
            <a:r>
              <a:rPr lang="en-US" dirty="0" smtClean="0"/>
              <a:t>f people have problems they can load the COPASI </a:t>
            </a:r>
            <a:r>
              <a:rPr lang="en-US" dirty="0"/>
              <a:t>version (</a:t>
            </a:r>
            <a:r>
              <a:rPr lang="en-US" sz="2400" dirty="0" err="1">
                <a:latin typeface="Courier New" panose="02070309020205020404" pitchFamily="49" charset="0"/>
                <a:cs typeface="Courier New" panose="02070309020205020404" pitchFamily="49" charset="0"/>
              </a:rPr>
              <a:t>Acetaminophen_PBPK.cps</a:t>
            </a:r>
            <a:r>
              <a:rPr lang="en-US" dirty="0" smtClean="0"/>
              <a:t>)</a:t>
            </a:r>
            <a:endParaRPr lang="en-US" dirty="0"/>
          </a:p>
        </p:txBody>
      </p:sp>
      <p:sp>
        <p:nvSpPr>
          <p:cNvPr id="4" name="Date Placeholder 3"/>
          <p:cNvSpPr>
            <a:spLocks noGrp="1"/>
          </p:cNvSpPr>
          <p:nvPr>
            <p:ph type="dt" sz="half" idx="10"/>
          </p:nvPr>
        </p:nvSpPr>
        <p:spPr/>
        <p:txBody>
          <a:bodyPr/>
          <a:lstStyle/>
          <a:p>
            <a:r>
              <a:rPr lang="en-US" smtClean="0"/>
              <a:t>Aug 1, 2017</a:t>
            </a:r>
            <a:endParaRPr lang="en-US" dirty="0"/>
          </a:p>
        </p:txBody>
      </p:sp>
      <p:sp>
        <p:nvSpPr>
          <p:cNvPr id="5" name="Slide Number Placeholder 4"/>
          <p:cNvSpPr>
            <a:spLocks noGrp="1"/>
          </p:cNvSpPr>
          <p:nvPr>
            <p:ph type="sldNum" sz="quarter" idx="12"/>
          </p:nvPr>
        </p:nvSpPr>
        <p:spPr/>
        <p:txBody>
          <a:bodyPr/>
          <a:lstStyle/>
          <a:p>
            <a:fld id="{E208A558-0F77-4BB1-B5B4-EFA4F3369E3B}" type="slidenum">
              <a:rPr lang="en-US" smtClean="0"/>
              <a:t>35</a:t>
            </a:fld>
            <a:endParaRPr lang="en-US" dirty="0"/>
          </a:p>
        </p:txBody>
      </p:sp>
      <p:sp>
        <p:nvSpPr>
          <p:cNvPr id="6" name="Footer Placeholder 5"/>
          <p:cNvSpPr>
            <a:spLocks noGrp="1"/>
          </p:cNvSpPr>
          <p:nvPr>
            <p:ph type="ftr" sz="quarter" idx="11"/>
          </p:nvPr>
        </p:nvSpPr>
        <p:spPr/>
        <p:txBody>
          <a:bodyPr/>
          <a:lstStyle/>
          <a:p>
            <a:r>
              <a:rPr lang="en-US" smtClean="0"/>
              <a:t>jps</a:t>
            </a:r>
            <a:endParaRPr lang="en-US" dirty="0"/>
          </a:p>
        </p:txBody>
      </p:sp>
    </p:spTree>
    <p:extLst>
      <p:ext uri="{BB962C8B-B14F-4D97-AF65-F5344CB8AC3E}">
        <p14:creationId xmlns:p14="http://schemas.microsoft.com/office/powerpoint/2010/main" val="9839805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Ugliness</a:t>
            </a:r>
            <a:r>
              <a:rPr lang="en-US" baseline="30000" dirty="0" smtClean="0"/>
              <a:t>†</a:t>
            </a:r>
            <a:r>
              <a:rPr lang="en-US" dirty="0" smtClean="0"/>
              <a:t> when a PBPK model in SBML is imported into COPASI</a:t>
            </a:r>
            <a:endParaRPr lang="en-US" dirty="0"/>
          </a:p>
        </p:txBody>
      </p:sp>
      <p:sp>
        <p:nvSpPr>
          <p:cNvPr id="3" name="Content Placeholder 2"/>
          <p:cNvSpPr>
            <a:spLocks noGrp="1"/>
          </p:cNvSpPr>
          <p:nvPr>
            <p:ph idx="1"/>
          </p:nvPr>
        </p:nvSpPr>
        <p:spPr>
          <a:xfrm>
            <a:off x="457200" y="1600201"/>
            <a:ext cx="8229600" cy="1828799"/>
          </a:xfrm>
        </p:spPr>
        <p:txBody>
          <a:bodyPr/>
          <a:lstStyle/>
          <a:p>
            <a:pPr marL="0" indent="0">
              <a:buNone/>
            </a:pPr>
            <a:r>
              <a:rPr lang="en-US" dirty="0" smtClean="0"/>
              <a:t>Recall that SBML uses mass but COPASI uses concentration. When a PBPK is imported it will often give rate equations like:</a:t>
            </a:r>
            <a:endParaRPr lang="en-US" dirty="0"/>
          </a:p>
        </p:txBody>
      </p:sp>
      <p:sp>
        <p:nvSpPr>
          <p:cNvPr id="4" name="Date Placeholder 3"/>
          <p:cNvSpPr>
            <a:spLocks noGrp="1"/>
          </p:cNvSpPr>
          <p:nvPr>
            <p:ph type="dt" sz="half" idx="10"/>
          </p:nvPr>
        </p:nvSpPr>
        <p:spPr/>
        <p:txBody>
          <a:bodyPr/>
          <a:lstStyle/>
          <a:p>
            <a:r>
              <a:rPr lang="en-US" smtClean="0"/>
              <a:t>Aug 1, 2017</a:t>
            </a:r>
            <a:endParaRPr lang="en-US" dirty="0"/>
          </a:p>
        </p:txBody>
      </p:sp>
      <p:sp>
        <p:nvSpPr>
          <p:cNvPr id="5" name="Slide Number Placeholder 4"/>
          <p:cNvSpPr>
            <a:spLocks noGrp="1"/>
          </p:cNvSpPr>
          <p:nvPr>
            <p:ph type="sldNum" sz="quarter" idx="12"/>
          </p:nvPr>
        </p:nvSpPr>
        <p:spPr/>
        <p:txBody>
          <a:bodyPr/>
          <a:lstStyle/>
          <a:p>
            <a:fld id="{E208A558-0F77-4BB1-B5B4-EFA4F3369E3B}" type="slidenum">
              <a:rPr lang="en-US" smtClean="0"/>
              <a:t>36</a:t>
            </a:fld>
            <a:endParaRPr lang="en-US" dirty="0"/>
          </a:p>
        </p:txBody>
      </p:sp>
      <p:sp>
        <p:nvSpPr>
          <p:cNvPr id="6" name="TextBox 5"/>
          <p:cNvSpPr txBox="1"/>
          <p:nvPr/>
        </p:nvSpPr>
        <p:spPr>
          <a:xfrm>
            <a:off x="381000" y="5940623"/>
            <a:ext cx="2057400" cy="307777"/>
          </a:xfrm>
          <a:prstGeom prst="rect">
            <a:avLst/>
          </a:prstGeom>
          <a:noFill/>
        </p:spPr>
        <p:txBody>
          <a:bodyPr wrap="square" rtlCol="0">
            <a:spAutoFit/>
          </a:bodyPr>
          <a:lstStyle/>
          <a:p>
            <a:r>
              <a:rPr lang="en-US" baseline="30000" dirty="0" smtClean="0"/>
              <a:t>†</a:t>
            </a:r>
            <a:r>
              <a:rPr lang="en-US" sz="1400" baseline="30000" dirty="0" smtClean="0"/>
              <a:t> </a:t>
            </a:r>
            <a:r>
              <a:rPr lang="en-US" sz="1400" dirty="0" smtClean="0"/>
              <a:t>But it still works!</a:t>
            </a:r>
            <a:endParaRPr lang="en-US" sz="1400" dirty="0"/>
          </a:p>
        </p:txBody>
      </p:sp>
      <mc:AlternateContent xmlns:mc="http://schemas.openxmlformats.org/markup-compatibility/2006" xmlns:a14="http://schemas.microsoft.com/office/drawing/2010/main">
        <mc:Choice Requires="a14">
          <p:sp>
            <p:nvSpPr>
              <p:cNvPr id="7" name="TextBox 6"/>
              <p:cNvSpPr txBox="1"/>
              <p:nvPr/>
            </p:nvSpPr>
            <p:spPr>
              <a:xfrm>
                <a:off x="381000" y="3200400"/>
                <a:ext cx="8382000" cy="8633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r>
                            <a:rPr lang="en-US" sz="2400" b="0" i="1" smtClean="0">
                              <a:latin typeface="Cambria Math"/>
                            </a:rPr>
                            <m:t>𝑑</m:t>
                          </m:r>
                          <m:d>
                            <m:dPr>
                              <m:ctrlPr>
                                <a:rPr lang="en-US" sz="2400" i="1">
                                  <a:latin typeface="Cambria Math"/>
                                </a:rPr>
                              </m:ctrlPr>
                            </m:dPr>
                            <m:e>
                              <m:d>
                                <m:dPr>
                                  <m:begChr m:val="["/>
                                  <m:endChr m:val="]"/>
                                  <m:ctrlPr>
                                    <a:rPr lang="en-US" sz="2400" i="1">
                                      <a:latin typeface="Cambria Math"/>
                                    </a:rPr>
                                  </m:ctrlPr>
                                </m:dPr>
                                <m:e>
                                  <m:sSub>
                                    <m:sSubPr>
                                      <m:ctrlPr>
                                        <a:rPr lang="en-US" sz="2400" i="1">
                                          <a:latin typeface="Cambria Math"/>
                                        </a:rPr>
                                      </m:ctrlPr>
                                    </m:sSubPr>
                                    <m:e>
                                      <m:r>
                                        <a:rPr lang="en-US" sz="2400" i="1">
                                          <a:latin typeface="Cambria Math"/>
                                        </a:rPr>
                                        <m:t>𝐴</m:t>
                                      </m:r>
                                    </m:e>
                                    <m:sub>
                                      <m:r>
                                        <a:rPr lang="en-US" sz="2400" i="1">
                                          <a:latin typeface="Cambria Math"/>
                                        </a:rPr>
                                        <m:t>𝑔𝑢𝑡</m:t>
                                      </m:r>
                                    </m:sub>
                                  </m:sSub>
                                </m:e>
                              </m:d>
                              <m:sSub>
                                <m:sSubPr>
                                  <m:ctrlPr>
                                    <a:rPr lang="en-US" sz="2400" i="1">
                                      <a:solidFill>
                                        <a:srgbClr val="FF0000"/>
                                      </a:solidFill>
                                      <a:latin typeface="Cambria Math"/>
                                    </a:rPr>
                                  </m:ctrlPr>
                                </m:sSubPr>
                                <m:e>
                                  <m:r>
                                    <a:rPr lang="en-US" sz="2400" i="1" smtClean="0">
                                      <a:solidFill>
                                        <a:schemeClr val="tx1"/>
                                      </a:solidFill>
                                      <a:latin typeface="Cambria Math"/>
                                      <a:ea typeface="Cambria Math"/>
                                    </a:rPr>
                                    <m:t>∙</m:t>
                                  </m:r>
                                  <m:r>
                                    <a:rPr lang="en-US" sz="2400" i="1">
                                      <a:solidFill>
                                        <a:srgbClr val="FF0000"/>
                                      </a:solidFill>
                                      <a:latin typeface="Cambria Math"/>
                                    </a:rPr>
                                    <m:t>𝑉</m:t>
                                  </m:r>
                                </m:e>
                                <m:sub>
                                  <m:r>
                                    <a:rPr lang="en-US" sz="2400" i="1">
                                      <a:solidFill>
                                        <a:srgbClr val="FF0000"/>
                                      </a:solidFill>
                                      <a:latin typeface="Cambria Math"/>
                                    </a:rPr>
                                    <m:t>𝑔𝑢𝑡</m:t>
                                  </m:r>
                                </m:sub>
                              </m:sSub>
                            </m:e>
                          </m:d>
                        </m:num>
                        <m:den>
                          <m:r>
                            <a:rPr lang="en-US" sz="2400" b="0" i="1" smtClean="0">
                              <a:latin typeface="Cambria Math"/>
                            </a:rPr>
                            <m:t>𝑑𝑡</m:t>
                          </m:r>
                        </m:den>
                      </m:f>
                      <m:r>
                        <a:rPr lang="en-US" sz="2400" i="1" smtClean="0">
                          <a:latin typeface="Cambria Math"/>
                        </a:rPr>
                        <m:t>=</m:t>
                      </m:r>
                      <m:r>
                        <a:rPr lang="en-US" sz="2400" b="0" i="1" smtClean="0">
                          <a:latin typeface="Cambria Math"/>
                        </a:rPr>
                        <m:t>−</m:t>
                      </m:r>
                      <m:d>
                        <m:dPr>
                          <m:ctrlPr>
                            <a:rPr lang="en-US" sz="2400" b="0" i="1" smtClean="0">
                              <a:latin typeface="Cambria Math"/>
                            </a:rPr>
                          </m:ctrlPr>
                        </m:dPr>
                        <m:e>
                          <m:sSub>
                            <m:sSubPr>
                              <m:ctrlPr>
                                <a:rPr lang="en-US" sz="2400" i="1">
                                  <a:latin typeface="Cambria Math"/>
                                </a:rPr>
                              </m:ctrlPr>
                            </m:sSubPr>
                            <m:e>
                              <m:r>
                                <a:rPr lang="en-US" sz="2400" b="0" i="1" smtClean="0">
                                  <a:latin typeface="Cambria Math"/>
                                </a:rPr>
                                <m:t>𝑘</m:t>
                              </m:r>
                            </m:e>
                            <m:sub>
                              <m:r>
                                <a:rPr lang="en-US" sz="2400" b="0" i="1" smtClean="0">
                                  <a:latin typeface="Cambria Math"/>
                                </a:rPr>
                                <m:t>𝑔𝑢𝑡𝑎𝑏𝑠</m:t>
                              </m:r>
                            </m:sub>
                          </m:sSub>
                          <m:r>
                            <a:rPr lang="en-US" sz="2400" i="1">
                              <a:latin typeface="Cambria Math"/>
                              <a:ea typeface="Cambria Math"/>
                            </a:rPr>
                            <m:t>∙</m:t>
                          </m:r>
                          <m:d>
                            <m:dPr>
                              <m:begChr m:val="["/>
                              <m:endChr m:val="]"/>
                              <m:ctrlPr>
                                <a:rPr lang="en-US" sz="2400" i="1">
                                  <a:latin typeface="Cambria Math"/>
                                </a:rPr>
                              </m:ctrlPr>
                            </m:dPr>
                            <m:e>
                              <m:sSub>
                                <m:sSubPr>
                                  <m:ctrlPr>
                                    <a:rPr lang="en-US" sz="2400" i="1">
                                      <a:latin typeface="Cambria Math"/>
                                    </a:rPr>
                                  </m:ctrlPr>
                                </m:sSubPr>
                                <m:e>
                                  <m:r>
                                    <a:rPr lang="en-US" sz="2400" b="0" i="1" smtClean="0">
                                      <a:latin typeface="Cambria Math"/>
                                    </a:rPr>
                                    <m:t>𝐴</m:t>
                                  </m:r>
                                </m:e>
                                <m:sub>
                                  <m:r>
                                    <a:rPr lang="en-US" sz="2400" b="0" i="1" smtClean="0">
                                      <a:latin typeface="Cambria Math"/>
                                    </a:rPr>
                                    <m:t>𝑔𝑢𝑡</m:t>
                                  </m:r>
                                </m:sub>
                              </m:sSub>
                            </m:e>
                          </m:d>
                          <m:sSub>
                            <m:sSubPr>
                              <m:ctrlPr>
                                <a:rPr lang="en-US" sz="2400" i="1" smtClean="0">
                                  <a:solidFill>
                                    <a:srgbClr val="FF0000"/>
                                  </a:solidFill>
                                  <a:latin typeface="Cambria Math"/>
                                </a:rPr>
                              </m:ctrlPr>
                            </m:sSubPr>
                            <m:e>
                              <m:r>
                                <a:rPr lang="en-US" sz="2400" i="1">
                                  <a:latin typeface="Cambria Math"/>
                                  <a:ea typeface="Cambria Math"/>
                                </a:rPr>
                                <m:t>∙</m:t>
                              </m:r>
                              <m:r>
                                <a:rPr lang="en-US" sz="2400" b="0" i="1" smtClean="0">
                                  <a:solidFill>
                                    <a:srgbClr val="FF0000"/>
                                  </a:solidFill>
                                  <a:latin typeface="Cambria Math"/>
                                </a:rPr>
                                <m:t>𝑉</m:t>
                              </m:r>
                            </m:e>
                            <m:sub>
                              <m:r>
                                <a:rPr lang="en-US" sz="2400" b="0" i="1" smtClean="0">
                                  <a:solidFill>
                                    <a:srgbClr val="FF0000"/>
                                  </a:solidFill>
                                  <a:latin typeface="Cambria Math"/>
                                </a:rPr>
                                <m:t>𝑔𝑢𝑡</m:t>
                              </m:r>
                            </m:sub>
                          </m:sSub>
                        </m:e>
                      </m:d>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381000" y="3200400"/>
                <a:ext cx="8382000" cy="863378"/>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914400" y="4876800"/>
                <a:ext cx="7315200" cy="8045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r>
                            <a:rPr lang="en-US" sz="2400" b="0" i="1" smtClean="0">
                              <a:latin typeface="Cambria Math"/>
                            </a:rPr>
                            <m:t>𝑑</m:t>
                          </m:r>
                          <m:sSub>
                            <m:sSubPr>
                              <m:ctrlPr>
                                <a:rPr lang="en-US" sz="2400" i="1">
                                  <a:latin typeface="Cambria Math"/>
                                </a:rPr>
                              </m:ctrlPr>
                            </m:sSubPr>
                            <m:e>
                              <m:r>
                                <a:rPr lang="en-US" sz="2400" i="1">
                                  <a:latin typeface="Cambria Math"/>
                                </a:rPr>
                                <m:t>𝐴</m:t>
                              </m:r>
                            </m:e>
                            <m:sub>
                              <m:r>
                                <a:rPr lang="en-US" sz="2400" i="1">
                                  <a:latin typeface="Cambria Math"/>
                                </a:rPr>
                                <m:t>𝑔𝑢𝑡</m:t>
                              </m:r>
                            </m:sub>
                          </m:sSub>
                        </m:num>
                        <m:den>
                          <m:r>
                            <a:rPr lang="en-US" sz="2400" b="0" i="1" smtClean="0">
                              <a:latin typeface="Cambria Math"/>
                            </a:rPr>
                            <m:t>𝑑𝑡</m:t>
                          </m:r>
                        </m:den>
                      </m:f>
                      <m:r>
                        <a:rPr lang="en-US" sz="2400" i="1" smtClean="0">
                          <a:latin typeface="Cambria Math"/>
                        </a:rPr>
                        <m:t>=</m:t>
                      </m:r>
                      <m:r>
                        <a:rPr lang="en-US" sz="2400" b="0" i="1" smtClean="0">
                          <a:latin typeface="Cambria Math"/>
                        </a:rPr>
                        <m:t>−</m:t>
                      </m:r>
                      <m:sSub>
                        <m:sSubPr>
                          <m:ctrlPr>
                            <a:rPr lang="en-US" sz="2400" i="1">
                              <a:latin typeface="Cambria Math"/>
                            </a:rPr>
                          </m:ctrlPr>
                        </m:sSubPr>
                        <m:e>
                          <m:r>
                            <a:rPr lang="en-US" sz="2400" i="1">
                              <a:latin typeface="Cambria Math"/>
                            </a:rPr>
                            <m:t>𝑘</m:t>
                          </m:r>
                        </m:e>
                        <m:sub>
                          <m:r>
                            <a:rPr lang="en-US" sz="2400" i="1">
                              <a:latin typeface="Cambria Math"/>
                            </a:rPr>
                            <m:t>𝑔𝑢𝑡𝑎𝑏𝑠</m:t>
                          </m:r>
                        </m:sub>
                      </m:sSub>
                      <m:sSub>
                        <m:sSubPr>
                          <m:ctrlPr>
                            <a:rPr lang="en-US" sz="2400" i="1">
                              <a:latin typeface="Cambria Math"/>
                            </a:rPr>
                          </m:ctrlPr>
                        </m:sSubPr>
                        <m:e>
                          <m:r>
                            <a:rPr lang="en-US" sz="2400" i="1">
                              <a:latin typeface="Cambria Math"/>
                              <a:ea typeface="Cambria Math"/>
                            </a:rPr>
                            <m:t>∙</m:t>
                          </m:r>
                          <m:r>
                            <a:rPr lang="en-US" sz="2400" i="1">
                              <a:latin typeface="Cambria Math"/>
                            </a:rPr>
                            <m:t>𝐴</m:t>
                          </m:r>
                        </m:e>
                        <m:sub>
                          <m:r>
                            <a:rPr lang="en-US" sz="2400" i="1">
                              <a:latin typeface="Cambria Math"/>
                            </a:rPr>
                            <m:t>𝑔𝑢𝑡</m:t>
                          </m:r>
                        </m:sub>
                      </m:sSub>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914400" y="4876800"/>
                <a:ext cx="7315200" cy="804516"/>
              </a:xfrm>
              <a:prstGeom prst="rect">
                <a:avLst/>
              </a:prstGeom>
              <a:blipFill rotWithShape="1">
                <a:blip r:embed="rId3"/>
                <a:stretch>
                  <a:fillRect/>
                </a:stretch>
              </a:blipFill>
            </p:spPr>
            <p:txBody>
              <a:bodyPr/>
              <a:lstStyle/>
              <a:p>
                <a:r>
                  <a:rPr lang="en-US">
                    <a:noFill/>
                  </a:rPr>
                  <a:t> </a:t>
                </a:r>
              </a:p>
            </p:txBody>
          </p:sp>
        </mc:Fallback>
      </mc:AlternateContent>
      <p:sp>
        <p:nvSpPr>
          <p:cNvPr id="9" name="Content Placeholder 2"/>
          <p:cNvSpPr txBox="1">
            <a:spLocks/>
          </p:cNvSpPr>
          <p:nvPr/>
        </p:nvSpPr>
        <p:spPr>
          <a:xfrm>
            <a:off x="381000" y="4368578"/>
            <a:ext cx="5715000" cy="609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Instead of just:</a:t>
            </a:r>
            <a:endParaRPr lang="en-US" dirty="0"/>
          </a:p>
        </p:txBody>
      </p:sp>
      <p:sp>
        <p:nvSpPr>
          <p:cNvPr id="10" name="Footer Placeholder 9"/>
          <p:cNvSpPr>
            <a:spLocks noGrp="1"/>
          </p:cNvSpPr>
          <p:nvPr>
            <p:ph type="ftr" sz="quarter" idx="11"/>
          </p:nvPr>
        </p:nvSpPr>
        <p:spPr/>
        <p:txBody>
          <a:bodyPr/>
          <a:lstStyle/>
          <a:p>
            <a:r>
              <a:rPr lang="en-US" smtClean="0"/>
              <a:t>jps</a:t>
            </a:r>
            <a:endParaRPr lang="en-US" dirty="0"/>
          </a:p>
        </p:txBody>
      </p:sp>
    </p:spTree>
    <p:extLst>
      <p:ext uri="{BB962C8B-B14F-4D97-AF65-F5344CB8AC3E}">
        <p14:creationId xmlns:p14="http://schemas.microsoft.com/office/powerpoint/2010/main" val="41009111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PBPK Model of Acetaminophen </a:t>
            </a:r>
            <a:endParaRPr lang="en-US" dirty="0"/>
          </a:p>
        </p:txBody>
      </p:sp>
      <p:sp>
        <p:nvSpPr>
          <p:cNvPr id="3" name="Content Placeholder 2"/>
          <p:cNvSpPr>
            <a:spLocks noGrp="1"/>
          </p:cNvSpPr>
          <p:nvPr>
            <p:ph idx="1"/>
          </p:nvPr>
        </p:nvSpPr>
        <p:spPr>
          <a:xfrm>
            <a:off x="1143000" y="1066800"/>
            <a:ext cx="7543800" cy="762000"/>
          </a:xfrm>
        </p:spPr>
        <p:txBody>
          <a:bodyPr/>
          <a:lstStyle/>
          <a:p>
            <a:pPr marL="0" indent="0">
              <a:buNone/>
            </a:pPr>
            <a:r>
              <a:rPr lang="en-US" dirty="0" smtClean="0"/>
              <a:t>Load and run time course</a:t>
            </a:r>
          </a:p>
          <a:p>
            <a:pPr marL="0" indent="0">
              <a:buNone/>
            </a:pPr>
            <a:endParaRPr lang="en-US" dirty="0"/>
          </a:p>
        </p:txBody>
      </p:sp>
      <p:sp>
        <p:nvSpPr>
          <p:cNvPr id="4" name="Date Placeholder 3"/>
          <p:cNvSpPr>
            <a:spLocks noGrp="1"/>
          </p:cNvSpPr>
          <p:nvPr>
            <p:ph type="dt" sz="half" idx="10"/>
          </p:nvPr>
        </p:nvSpPr>
        <p:spPr/>
        <p:txBody>
          <a:bodyPr/>
          <a:lstStyle/>
          <a:p>
            <a:r>
              <a:rPr lang="en-US" smtClean="0"/>
              <a:t>Aug 1, 2017</a:t>
            </a:r>
            <a:endParaRPr lang="en-US" dirty="0"/>
          </a:p>
        </p:txBody>
      </p:sp>
      <p:sp>
        <p:nvSpPr>
          <p:cNvPr id="5" name="Slide Number Placeholder 4"/>
          <p:cNvSpPr>
            <a:spLocks noGrp="1"/>
          </p:cNvSpPr>
          <p:nvPr>
            <p:ph type="sldNum" sz="quarter" idx="12"/>
          </p:nvPr>
        </p:nvSpPr>
        <p:spPr/>
        <p:txBody>
          <a:bodyPr/>
          <a:lstStyle/>
          <a:p>
            <a:fld id="{E208A558-0F77-4BB1-B5B4-EFA4F3369E3B}" type="slidenum">
              <a:rPr lang="en-US" smtClean="0"/>
              <a:t>37</a:t>
            </a:fld>
            <a:endParaRPr lang="en-US"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41021"/>
            <a:ext cx="5791200" cy="4572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1"/>
          </p:nvPr>
        </p:nvSpPr>
        <p:spPr/>
        <p:txBody>
          <a:bodyPr/>
          <a:lstStyle/>
          <a:p>
            <a:r>
              <a:rPr lang="en-US" smtClean="0"/>
              <a:t>jps</a:t>
            </a:r>
            <a:endParaRPr lang="en-US" dirty="0"/>
          </a:p>
        </p:txBody>
      </p:sp>
    </p:spTree>
    <p:extLst>
      <p:ext uri="{BB962C8B-B14F-4D97-AF65-F5344CB8AC3E}">
        <p14:creationId xmlns:p14="http://schemas.microsoft.com/office/powerpoint/2010/main" val="9839805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 Fitting</a:t>
            </a:r>
            <a:endParaRPr lang="en-US" dirty="0"/>
          </a:p>
        </p:txBody>
      </p:sp>
      <p:sp>
        <p:nvSpPr>
          <p:cNvPr id="5" name="Content Placeholder 4"/>
          <p:cNvSpPr>
            <a:spLocks noGrp="1"/>
          </p:cNvSpPr>
          <p:nvPr>
            <p:ph idx="1"/>
          </p:nvPr>
        </p:nvSpPr>
        <p:spPr>
          <a:xfrm>
            <a:off x="1905000" y="3095261"/>
            <a:ext cx="5257800" cy="867139"/>
          </a:xfrm>
        </p:spPr>
        <p:txBody>
          <a:bodyPr>
            <a:normAutofit lnSpcReduction="10000"/>
          </a:bodyPr>
          <a:lstStyle/>
          <a:p>
            <a:pPr marL="0" indent="0" algn="ctr">
              <a:buNone/>
            </a:pPr>
            <a:r>
              <a:rPr lang="en-US" sz="2400" dirty="0" smtClean="0"/>
              <a:t>Given a model and a set of data</a:t>
            </a:r>
          </a:p>
          <a:p>
            <a:pPr marL="0" indent="0" algn="ctr">
              <a:buNone/>
            </a:pPr>
            <a:r>
              <a:rPr lang="en-US" sz="2400" dirty="0" smtClean="0"/>
              <a:t>fit model parameters to the data.</a:t>
            </a:r>
            <a:endParaRPr lang="en-US" sz="2400" dirty="0"/>
          </a:p>
        </p:txBody>
      </p:sp>
      <p:sp>
        <p:nvSpPr>
          <p:cNvPr id="3" name="Date Placeholder 2"/>
          <p:cNvSpPr>
            <a:spLocks noGrp="1"/>
          </p:cNvSpPr>
          <p:nvPr>
            <p:ph type="dt" sz="half" idx="10"/>
          </p:nvPr>
        </p:nvSpPr>
        <p:spPr/>
        <p:txBody>
          <a:bodyPr/>
          <a:lstStyle/>
          <a:p>
            <a:r>
              <a:rPr lang="en-US" smtClean="0"/>
              <a:t>Aug 1, 2017</a:t>
            </a:r>
            <a:endParaRPr lang="en-US" dirty="0"/>
          </a:p>
        </p:txBody>
      </p:sp>
      <p:sp>
        <p:nvSpPr>
          <p:cNvPr id="4" name="Slide Number Placeholder 3"/>
          <p:cNvSpPr>
            <a:spLocks noGrp="1"/>
          </p:cNvSpPr>
          <p:nvPr>
            <p:ph type="sldNum" sz="quarter" idx="12"/>
          </p:nvPr>
        </p:nvSpPr>
        <p:spPr/>
        <p:txBody>
          <a:bodyPr/>
          <a:lstStyle/>
          <a:p>
            <a:fld id="{E208A558-0F77-4BB1-B5B4-EFA4F3369E3B}" type="slidenum">
              <a:rPr lang="en-US" smtClean="0"/>
              <a:t>38</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3495" y="1165188"/>
            <a:ext cx="2579151" cy="1549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990600"/>
            <a:ext cx="2209800" cy="1898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1" name="Table 10"/>
          <p:cNvGraphicFramePr>
            <a:graphicFrameLocks noGrp="1"/>
          </p:cNvGraphicFramePr>
          <p:nvPr>
            <p:extLst>
              <p:ext uri="{D42A27DB-BD31-4B8C-83A1-F6EECF244321}">
                <p14:modId xmlns:p14="http://schemas.microsoft.com/office/powerpoint/2010/main" val="2285860345"/>
              </p:ext>
            </p:extLst>
          </p:nvPr>
        </p:nvGraphicFramePr>
        <p:xfrm>
          <a:off x="3048000" y="4381500"/>
          <a:ext cx="3691388" cy="2067052"/>
        </p:xfrm>
        <a:graphic>
          <a:graphicData uri="http://schemas.openxmlformats.org/drawingml/2006/table">
            <a:tbl>
              <a:tblPr bandRow="1">
                <a:tableStyleId>{2D5ABB26-0587-4C30-8999-92F81FD0307C}</a:tableStyleId>
              </a:tblPr>
              <a:tblGrid>
                <a:gridCol w="3691388"/>
              </a:tblGrid>
              <a:tr h="40005">
                <a:tc>
                  <a:txBody>
                    <a:bodyPr/>
                    <a:lstStyle/>
                    <a:p>
                      <a:pPr marL="0" marR="0" algn="l">
                        <a:lnSpc>
                          <a:spcPts val="1600"/>
                        </a:lnSpc>
                        <a:spcBef>
                          <a:spcPts val="0"/>
                        </a:spcBef>
                        <a:spcAft>
                          <a:spcPts val="0"/>
                        </a:spcAft>
                      </a:pPr>
                      <a:r>
                        <a:rPr lang="en-US" sz="1800" b="1" dirty="0">
                          <a:effectLst/>
                        </a:rPr>
                        <a:t>Parameters: </a:t>
                      </a:r>
                      <a:r>
                        <a:rPr lang="en-US" sz="1800" b="0" dirty="0">
                          <a:effectLst/>
                        </a:rPr>
                        <a:t>Rates and partition coeffic.</a:t>
                      </a:r>
                      <a:endParaRPr lang="en-US" sz="1600" b="0" dirty="0">
                        <a:effectLst/>
                        <a:latin typeface="Courier New"/>
                        <a:ea typeface="Cambria"/>
                        <a:cs typeface="Times New Roman"/>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219456">
                <a:tc>
                  <a:txBody>
                    <a:bodyPr/>
                    <a:lstStyle/>
                    <a:p>
                      <a:pPr marL="0" marR="0" algn="l">
                        <a:lnSpc>
                          <a:spcPts val="1600"/>
                        </a:lnSpc>
                        <a:spcBef>
                          <a:spcPts val="0"/>
                        </a:spcBef>
                        <a:spcAft>
                          <a:spcPts val="0"/>
                        </a:spcAft>
                      </a:pPr>
                      <a:r>
                        <a:rPr lang="en-US" sz="1800" dirty="0">
                          <a:solidFill>
                            <a:srgbClr val="0070C0"/>
                          </a:solidFill>
                          <a:effectLst/>
                        </a:rPr>
                        <a:t>Qgfr</a:t>
                      </a:r>
                      <a:endParaRPr lang="en-US" sz="1600" dirty="0">
                        <a:solidFill>
                          <a:srgbClr val="0070C0"/>
                        </a:solidFill>
                        <a:effectLst/>
                        <a:latin typeface="Courier New"/>
                        <a:ea typeface="Cambria"/>
                        <a:cs typeface="Times New Roman"/>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327660">
                <a:tc>
                  <a:txBody>
                    <a:bodyPr/>
                    <a:lstStyle/>
                    <a:p>
                      <a:pPr marL="0" marR="0" algn="l">
                        <a:lnSpc>
                          <a:spcPts val="1600"/>
                        </a:lnSpc>
                        <a:spcBef>
                          <a:spcPts val="0"/>
                        </a:spcBef>
                        <a:spcAft>
                          <a:spcPts val="0"/>
                        </a:spcAft>
                      </a:pPr>
                      <a:r>
                        <a:rPr lang="en-US" sz="1800" dirty="0">
                          <a:solidFill>
                            <a:srgbClr val="0070C0"/>
                          </a:solidFill>
                          <a:effectLst/>
                        </a:rPr>
                        <a:t>Fraction_unbound_plasma </a:t>
                      </a:r>
                      <a:r>
                        <a:rPr lang="en-US" sz="1800" dirty="0" smtClean="0">
                          <a:solidFill>
                            <a:srgbClr val="0070C0"/>
                          </a:solidFill>
                          <a:effectLst/>
                        </a:rPr>
                        <a:t>(F</a:t>
                      </a:r>
                      <a:r>
                        <a:rPr lang="en-US" sz="1800" baseline="-25000" dirty="0" smtClean="0">
                          <a:solidFill>
                            <a:srgbClr val="0070C0"/>
                          </a:solidFill>
                          <a:effectLst/>
                        </a:rPr>
                        <a:t>ub</a:t>
                      </a:r>
                      <a:r>
                        <a:rPr lang="en-US" sz="1800" dirty="0" smtClean="0">
                          <a:solidFill>
                            <a:srgbClr val="0070C0"/>
                          </a:solidFill>
                          <a:effectLst/>
                        </a:rPr>
                        <a:t> or F</a:t>
                      </a:r>
                      <a:r>
                        <a:rPr lang="en-US" sz="1800" baseline="-25000" dirty="0" smtClean="0">
                          <a:solidFill>
                            <a:srgbClr val="0070C0"/>
                          </a:solidFill>
                          <a:effectLst/>
                        </a:rPr>
                        <a:t>up</a:t>
                      </a:r>
                      <a:r>
                        <a:rPr lang="en-US" sz="1800" dirty="0" smtClean="0">
                          <a:solidFill>
                            <a:srgbClr val="0070C0"/>
                          </a:solidFill>
                          <a:effectLst/>
                        </a:rPr>
                        <a:t>)</a:t>
                      </a:r>
                      <a:endParaRPr lang="en-US" sz="1600" dirty="0">
                        <a:solidFill>
                          <a:srgbClr val="0070C0"/>
                        </a:solidFill>
                        <a:effectLst/>
                        <a:latin typeface="Courier New"/>
                        <a:ea typeface="Cambria"/>
                        <a:cs typeface="Times New Roman"/>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219456">
                <a:tc>
                  <a:txBody>
                    <a:bodyPr/>
                    <a:lstStyle/>
                    <a:p>
                      <a:pPr marL="0" marR="0" algn="l">
                        <a:lnSpc>
                          <a:spcPts val="1600"/>
                        </a:lnSpc>
                        <a:spcBef>
                          <a:spcPts val="0"/>
                        </a:spcBef>
                        <a:spcAft>
                          <a:spcPts val="0"/>
                        </a:spcAft>
                      </a:pPr>
                      <a:r>
                        <a:rPr lang="en-US" sz="1800" dirty="0">
                          <a:solidFill>
                            <a:srgbClr val="0070C0"/>
                          </a:solidFill>
                          <a:effectLst/>
                        </a:rPr>
                        <a:t>kGutabs </a:t>
                      </a:r>
                      <a:endParaRPr lang="en-US" sz="1600" dirty="0">
                        <a:solidFill>
                          <a:srgbClr val="0070C0"/>
                        </a:solidFill>
                        <a:effectLst/>
                        <a:latin typeface="Courier New"/>
                        <a:ea typeface="Cambria"/>
                        <a:cs typeface="Times New Roman"/>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219456">
                <a:tc>
                  <a:txBody>
                    <a:bodyPr/>
                    <a:lstStyle/>
                    <a:p>
                      <a:pPr marL="0" marR="0" algn="l">
                        <a:lnSpc>
                          <a:spcPts val="1600"/>
                        </a:lnSpc>
                        <a:spcBef>
                          <a:spcPts val="0"/>
                        </a:spcBef>
                        <a:spcAft>
                          <a:spcPts val="0"/>
                        </a:spcAft>
                      </a:pPr>
                      <a:r>
                        <a:rPr lang="en-US" sz="1800" u="sng" dirty="0">
                          <a:solidFill>
                            <a:srgbClr val="0070C0"/>
                          </a:solidFill>
                          <a:effectLst/>
                        </a:rPr>
                        <a:t>K</a:t>
                      </a:r>
                      <a:r>
                        <a:rPr lang="en-US" sz="1800" dirty="0">
                          <a:solidFill>
                            <a:srgbClr val="0070C0"/>
                          </a:solidFill>
                          <a:effectLst/>
                        </a:rPr>
                        <a:t>kidney2plasma </a:t>
                      </a:r>
                      <a:endParaRPr lang="en-US" sz="1600" dirty="0">
                        <a:solidFill>
                          <a:srgbClr val="0070C0"/>
                        </a:solidFill>
                        <a:effectLst/>
                        <a:latin typeface="Courier New"/>
                        <a:ea typeface="Cambria"/>
                        <a:cs typeface="Times New Roman"/>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219456">
                <a:tc>
                  <a:txBody>
                    <a:bodyPr/>
                    <a:lstStyle/>
                    <a:p>
                      <a:pPr marL="0" marR="0" algn="l">
                        <a:lnSpc>
                          <a:spcPts val="1600"/>
                        </a:lnSpc>
                        <a:spcBef>
                          <a:spcPts val="0"/>
                        </a:spcBef>
                        <a:spcAft>
                          <a:spcPts val="0"/>
                        </a:spcAft>
                      </a:pPr>
                      <a:r>
                        <a:rPr lang="en-US" sz="1800" u="sng" dirty="0">
                          <a:solidFill>
                            <a:srgbClr val="0070C0"/>
                          </a:solidFill>
                          <a:effectLst/>
                        </a:rPr>
                        <a:t>K</a:t>
                      </a:r>
                      <a:r>
                        <a:rPr lang="en-US" sz="1800" dirty="0">
                          <a:solidFill>
                            <a:srgbClr val="0070C0"/>
                          </a:solidFill>
                          <a:effectLst/>
                        </a:rPr>
                        <a:t>liver2plasma  </a:t>
                      </a:r>
                      <a:endParaRPr lang="en-US" sz="1600" dirty="0">
                        <a:solidFill>
                          <a:srgbClr val="0070C0"/>
                        </a:solidFill>
                        <a:effectLst/>
                        <a:latin typeface="Courier New"/>
                        <a:ea typeface="Cambria"/>
                        <a:cs typeface="Times New Roman"/>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219456">
                <a:tc>
                  <a:txBody>
                    <a:bodyPr/>
                    <a:lstStyle/>
                    <a:p>
                      <a:pPr marL="0" marR="0" algn="l">
                        <a:lnSpc>
                          <a:spcPts val="1600"/>
                        </a:lnSpc>
                        <a:spcBef>
                          <a:spcPts val="0"/>
                        </a:spcBef>
                        <a:spcAft>
                          <a:spcPts val="0"/>
                        </a:spcAft>
                      </a:pPr>
                      <a:r>
                        <a:rPr lang="en-US" sz="1800" u="sng" dirty="0">
                          <a:solidFill>
                            <a:srgbClr val="0070C0"/>
                          </a:solidFill>
                          <a:effectLst/>
                        </a:rPr>
                        <a:t>K</a:t>
                      </a:r>
                      <a:r>
                        <a:rPr lang="en-US" sz="1800" dirty="0">
                          <a:solidFill>
                            <a:srgbClr val="0070C0"/>
                          </a:solidFill>
                          <a:effectLst/>
                        </a:rPr>
                        <a:t>Rest2plasma   </a:t>
                      </a:r>
                      <a:endParaRPr lang="en-US" sz="1600" dirty="0">
                        <a:solidFill>
                          <a:srgbClr val="0070C0"/>
                        </a:solidFill>
                        <a:effectLst/>
                        <a:latin typeface="Courier New"/>
                        <a:ea typeface="Cambria"/>
                        <a:cs typeface="Times New Roman"/>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219456">
                <a:tc>
                  <a:txBody>
                    <a:bodyPr/>
                    <a:lstStyle/>
                    <a:p>
                      <a:pPr marL="0" marR="0" algn="l">
                        <a:lnSpc>
                          <a:spcPts val="1600"/>
                        </a:lnSpc>
                        <a:spcBef>
                          <a:spcPts val="0"/>
                        </a:spcBef>
                        <a:spcAft>
                          <a:spcPts val="0"/>
                        </a:spcAft>
                      </a:pPr>
                      <a:r>
                        <a:rPr lang="en-US" sz="1800" dirty="0" smtClean="0">
                          <a:solidFill>
                            <a:srgbClr val="0070C0"/>
                          </a:solidFill>
                          <a:effectLst/>
                        </a:rPr>
                        <a:t>CLmetabolism </a:t>
                      </a:r>
                      <a:endParaRPr lang="en-US" sz="1600" dirty="0">
                        <a:solidFill>
                          <a:srgbClr val="0070C0"/>
                        </a:solidFill>
                        <a:effectLst/>
                        <a:latin typeface="Courier New"/>
                        <a:ea typeface="Cambria"/>
                        <a:cs typeface="Times New Roman"/>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219456">
                <a:tc>
                  <a:txBody>
                    <a:bodyPr/>
                    <a:lstStyle/>
                    <a:p>
                      <a:pPr marL="0" marR="0" algn="l">
                        <a:lnSpc>
                          <a:spcPts val="1600"/>
                        </a:lnSpc>
                        <a:spcBef>
                          <a:spcPts val="0"/>
                        </a:spcBef>
                        <a:spcAft>
                          <a:spcPts val="0"/>
                        </a:spcAft>
                      </a:pPr>
                      <a:r>
                        <a:rPr lang="en-US" sz="1800" dirty="0" smtClean="0">
                          <a:solidFill>
                            <a:srgbClr val="0070C0"/>
                          </a:solidFill>
                          <a:effectLst/>
                        </a:rPr>
                        <a:t>Ratioblood2plasma (R</a:t>
                      </a:r>
                      <a:r>
                        <a:rPr lang="en-US" sz="1800" baseline="-25000" dirty="0" smtClean="0">
                          <a:solidFill>
                            <a:srgbClr val="0070C0"/>
                          </a:solidFill>
                          <a:effectLst/>
                        </a:rPr>
                        <a:t>b2p</a:t>
                      </a:r>
                      <a:r>
                        <a:rPr lang="en-US" sz="1800" dirty="0" smtClean="0">
                          <a:solidFill>
                            <a:srgbClr val="0070C0"/>
                          </a:solidFill>
                          <a:effectLst/>
                        </a:rPr>
                        <a:t>)</a:t>
                      </a:r>
                      <a:endParaRPr lang="en-US" sz="1600" dirty="0">
                        <a:solidFill>
                          <a:srgbClr val="0070C0"/>
                        </a:solidFill>
                        <a:effectLst/>
                        <a:latin typeface="Courier New"/>
                        <a:ea typeface="Cambria"/>
                        <a:cs typeface="Times New Roman"/>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bl>
          </a:graphicData>
        </a:graphic>
      </p:graphicFrame>
      <p:cxnSp>
        <p:nvCxnSpPr>
          <p:cNvPr id="16" name="Straight Arrow Connector 15"/>
          <p:cNvCxnSpPr/>
          <p:nvPr/>
        </p:nvCxnSpPr>
        <p:spPr>
          <a:xfrm flipV="1">
            <a:off x="6134100" y="2286001"/>
            <a:ext cx="342900" cy="838199"/>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3200400" y="2286001"/>
            <a:ext cx="762000" cy="838199"/>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495800" y="3810000"/>
            <a:ext cx="0" cy="612693"/>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Footer Placeholder 7"/>
          <p:cNvSpPr>
            <a:spLocks noGrp="1"/>
          </p:cNvSpPr>
          <p:nvPr>
            <p:ph type="ftr" sz="quarter" idx="11"/>
          </p:nvPr>
        </p:nvSpPr>
        <p:spPr/>
        <p:txBody>
          <a:bodyPr/>
          <a:lstStyle/>
          <a:p>
            <a:r>
              <a:rPr lang="en-US" smtClean="0"/>
              <a:t>jps</a:t>
            </a:r>
            <a:endParaRPr lang="en-US" dirty="0"/>
          </a:p>
        </p:txBody>
      </p:sp>
    </p:spTree>
    <p:extLst>
      <p:ext uri="{BB962C8B-B14F-4D97-AF65-F5344CB8AC3E}">
        <p14:creationId xmlns:p14="http://schemas.microsoft.com/office/powerpoint/2010/main" val="41077641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Optimization in </a:t>
            </a:r>
            <a:r>
              <a:rPr lang="en-US" dirty="0" smtClean="0"/>
              <a:t>general</a:t>
            </a:r>
            <a:endParaRPr lang="en-US" dirty="0"/>
          </a:p>
        </p:txBody>
      </p:sp>
      <p:sp>
        <p:nvSpPr>
          <p:cNvPr id="3" name="Date Placeholder 2"/>
          <p:cNvSpPr>
            <a:spLocks noGrp="1"/>
          </p:cNvSpPr>
          <p:nvPr>
            <p:ph type="dt" sz="half" idx="10"/>
          </p:nvPr>
        </p:nvSpPr>
        <p:spPr/>
        <p:txBody>
          <a:bodyPr/>
          <a:lstStyle/>
          <a:p>
            <a:r>
              <a:rPr lang="en-US" smtClean="0"/>
              <a:t>Aug 1, 2017</a:t>
            </a:r>
            <a:endParaRPr lang="en-US" dirty="0"/>
          </a:p>
        </p:txBody>
      </p:sp>
      <p:sp>
        <p:nvSpPr>
          <p:cNvPr id="4" name="Slide Number Placeholder 3"/>
          <p:cNvSpPr>
            <a:spLocks noGrp="1"/>
          </p:cNvSpPr>
          <p:nvPr>
            <p:ph type="sldNum" sz="quarter" idx="12"/>
          </p:nvPr>
        </p:nvSpPr>
        <p:spPr/>
        <p:txBody>
          <a:bodyPr/>
          <a:lstStyle/>
          <a:p>
            <a:fld id="{E208A558-0F77-4BB1-B5B4-EFA4F3369E3B}" type="slidenum">
              <a:rPr lang="en-US" smtClean="0"/>
              <a:t>39</a:t>
            </a:fld>
            <a:endParaRPr lang="en-US"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95400"/>
            <a:ext cx="5974528" cy="25755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4023358"/>
            <a:ext cx="2209800" cy="226159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810000" y="4953000"/>
            <a:ext cx="4572000" cy="646331"/>
          </a:xfrm>
          <a:prstGeom prst="rect">
            <a:avLst/>
          </a:prstGeom>
        </p:spPr>
        <p:txBody>
          <a:bodyPr wrap="square">
            <a:spAutoFit/>
          </a:bodyPr>
          <a:lstStyle/>
          <a:p>
            <a:pPr marL="285750" indent="-285750">
              <a:buFont typeface="Wingdings" pitchFamily="2" charset="2"/>
              <a:buChar char="ß"/>
            </a:pPr>
            <a:r>
              <a:rPr lang="en-US" dirty="0" smtClean="0"/>
              <a:t>Model </a:t>
            </a:r>
            <a:r>
              <a:rPr lang="en-US" dirty="0"/>
              <a:t>parameters are </a:t>
            </a:r>
            <a:r>
              <a:rPr lang="en-US" u="sng" dirty="0"/>
              <a:t>not </a:t>
            </a:r>
            <a:r>
              <a:rPr lang="en-US" u="sng" dirty="0" smtClean="0"/>
              <a:t>identifiable</a:t>
            </a:r>
            <a:r>
              <a:rPr lang="en-US" dirty="0" smtClean="0"/>
              <a:t>  </a:t>
            </a:r>
          </a:p>
          <a:p>
            <a:r>
              <a:rPr lang="en-US" dirty="0" smtClean="0"/>
              <a:t>(there are no minima)</a:t>
            </a:r>
            <a:endParaRPr lang="en-US" dirty="0"/>
          </a:p>
        </p:txBody>
      </p:sp>
      <p:sp>
        <p:nvSpPr>
          <p:cNvPr id="10" name="Rectangle 9"/>
          <p:cNvSpPr/>
          <p:nvPr/>
        </p:nvSpPr>
        <p:spPr>
          <a:xfrm>
            <a:off x="1524000" y="1002268"/>
            <a:ext cx="3048000" cy="369332"/>
          </a:xfrm>
          <a:prstGeom prst="rect">
            <a:avLst/>
          </a:prstGeom>
        </p:spPr>
        <p:txBody>
          <a:bodyPr wrap="square">
            <a:spAutoFit/>
          </a:bodyPr>
          <a:lstStyle/>
          <a:p>
            <a:r>
              <a:rPr lang="en-US" dirty="0" smtClean="0">
                <a:sym typeface="Wingdings" panose="05000000000000000000" pitchFamily="2" charset="2"/>
              </a:rPr>
              <a:t>Single (global) minimum:</a:t>
            </a:r>
            <a:endParaRPr lang="en-US" dirty="0"/>
          </a:p>
        </p:txBody>
      </p:sp>
      <p:sp>
        <p:nvSpPr>
          <p:cNvPr id="11" name="Rectangle 10"/>
          <p:cNvSpPr/>
          <p:nvPr/>
        </p:nvSpPr>
        <p:spPr>
          <a:xfrm>
            <a:off x="4724400" y="1002268"/>
            <a:ext cx="3048000" cy="369332"/>
          </a:xfrm>
          <a:prstGeom prst="rect">
            <a:avLst/>
          </a:prstGeom>
        </p:spPr>
        <p:txBody>
          <a:bodyPr wrap="square">
            <a:spAutoFit/>
          </a:bodyPr>
          <a:lstStyle/>
          <a:p>
            <a:r>
              <a:rPr lang="en-US" dirty="0" smtClean="0">
                <a:sym typeface="Wingdings" panose="05000000000000000000" pitchFamily="2" charset="2"/>
              </a:rPr>
              <a:t>Global and local minimum:</a:t>
            </a:r>
            <a:endParaRPr lang="en-US" dirty="0"/>
          </a:p>
        </p:txBody>
      </p:sp>
      <p:sp>
        <p:nvSpPr>
          <p:cNvPr id="7" name="Footer Placeholder 6"/>
          <p:cNvSpPr>
            <a:spLocks noGrp="1"/>
          </p:cNvSpPr>
          <p:nvPr>
            <p:ph type="ftr" sz="quarter" idx="11"/>
          </p:nvPr>
        </p:nvSpPr>
        <p:spPr/>
        <p:txBody>
          <a:bodyPr/>
          <a:lstStyle/>
          <a:p>
            <a:r>
              <a:rPr lang="en-US" smtClean="0"/>
              <a:t>jps</a:t>
            </a:r>
            <a:endParaRPr lang="en-US" dirty="0"/>
          </a:p>
        </p:txBody>
      </p:sp>
    </p:spTree>
    <p:extLst>
      <p:ext uri="{BB962C8B-B14F-4D97-AF65-F5344CB8AC3E}">
        <p14:creationId xmlns:p14="http://schemas.microsoft.com/office/powerpoint/2010/main" val="783540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(L)ADME</a:t>
            </a:r>
            <a:endParaRPr lang="en-US" dirty="0"/>
          </a:p>
        </p:txBody>
      </p:sp>
      <p:sp>
        <p:nvSpPr>
          <p:cNvPr id="5" name="Content Placeholder 4"/>
          <p:cNvSpPr>
            <a:spLocks noGrp="1"/>
          </p:cNvSpPr>
          <p:nvPr>
            <p:ph idx="1"/>
          </p:nvPr>
        </p:nvSpPr>
        <p:spPr>
          <a:xfrm>
            <a:off x="457200" y="1219200"/>
            <a:ext cx="8229600" cy="4525963"/>
          </a:xfrm>
        </p:spPr>
        <p:txBody>
          <a:bodyPr>
            <a:normAutofit fontScale="70000" lnSpcReduction="20000"/>
          </a:bodyPr>
          <a:lstStyle/>
          <a:p>
            <a:r>
              <a:rPr lang="en-US" dirty="0" smtClean="0"/>
              <a:t>Definition</a:t>
            </a:r>
          </a:p>
          <a:p>
            <a:pPr lvl="1"/>
            <a:r>
              <a:rPr lang="en-US" dirty="0" smtClean="0"/>
              <a:t>(Liberation)</a:t>
            </a:r>
          </a:p>
          <a:p>
            <a:pPr lvl="2"/>
            <a:r>
              <a:rPr lang="en-US" dirty="0" smtClean="0"/>
              <a:t>release of compound from a formulation such as a pill or capsule</a:t>
            </a:r>
          </a:p>
          <a:p>
            <a:pPr lvl="1"/>
            <a:r>
              <a:rPr lang="en-US" dirty="0" smtClean="0"/>
              <a:t>Adsorption: </a:t>
            </a:r>
          </a:p>
          <a:p>
            <a:pPr lvl="2"/>
            <a:r>
              <a:rPr lang="en-US" dirty="0" smtClean="0"/>
              <a:t>transfer from the gut to the blood</a:t>
            </a:r>
          </a:p>
          <a:p>
            <a:pPr lvl="1"/>
            <a:r>
              <a:rPr lang="en-US" dirty="0" smtClean="0"/>
              <a:t>Distribution</a:t>
            </a:r>
          </a:p>
          <a:p>
            <a:pPr lvl="2"/>
            <a:r>
              <a:rPr lang="en-US" dirty="0" smtClean="0"/>
              <a:t>Distribution of the compound throughout the blood and to the various tissues</a:t>
            </a:r>
          </a:p>
          <a:p>
            <a:pPr lvl="1"/>
            <a:r>
              <a:rPr lang="en-US" dirty="0" smtClean="0"/>
              <a:t>Metabolism</a:t>
            </a:r>
          </a:p>
          <a:p>
            <a:pPr lvl="2"/>
            <a:r>
              <a:rPr lang="en-US" dirty="0" smtClean="0"/>
              <a:t>Metabolic conversion of the compound to other compounds</a:t>
            </a:r>
          </a:p>
          <a:p>
            <a:pPr lvl="1"/>
            <a:r>
              <a:rPr lang="en-US" dirty="0" smtClean="0"/>
              <a:t>Excretion</a:t>
            </a:r>
          </a:p>
          <a:p>
            <a:pPr lvl="2"/>
            <a:r>
              <a:rPr lang="en-US" dirty="0" smtClean="0"/>
              <a:t>Clearance of the compound from the body via the kidney, liver/GI tract, lungs, …</a:t>
            </a:r>
          </a:p>
          <a:p>
            <a:r>
              <a:rPr lang="en-US" dirty="0" smtClean="0"/>
              <a:t>The most fundamental, common and cheapest experimental data available for drug and toxicity research in animals (and the subject survives).</a:t>
            </a:r>
            <a:endParaRPr lang="en-US" dirty="0"/>
          </a:p>
        </p:txBody>
      </p:sp>
      <p:sp>
        <p:nvSpPr>
          <p:cNvPr id="3" name="Date Placeholder 2"/>
          <p:cNvSpPr>
            <a:spLocks noGrp="1"/>
          </p:cNvSpPr>
          <p:nvPr>
            <p:ph type="dt" sz="half" idx="10"/>
          </p:nvPr>
        </p:nvSpPr>
        <p:spPr/>
        <p:txBody>
          <a:bodyPr/>
          <a:lstStyle/>
          <a:p>
            <a:r>
              <a:rPr lang="en-US" smtClean="0"/>
              <a:t>Aug 1, 2017</a:t>
            </a:r>
            <a:endParaRPr lang="en-US" dirty="0"/>
          </a:p>
        </p:txBody>
      </p:sp>
      <p:sp>
        <p:nvSpPr>
          <p:cNvPr id="4" name="Slide Number Placeholder 3"/>
          <p:cNvSpPr>
            <a:spLocks noGrp="1"/>
          </p:cNvSpPr>
          <p:nvPr>
            <p:ph type="sldNum" sz="quarter" idx="12"/>
          </p:nvPr>
        </p:nvSpPr>
        <p:spPr/>
        <p:txBody>
          <a:bodyPr/>
          <a:lstStyle/>
          <a:p>
            <a:fld id="{E208A558-0F77-4BB1-B5B4-EFA4F3369E3B}" type="slidenum">
              <a:rPr lang="en-US" smtClean="0"/>
              <a:t>4</a:t>
            </a:fld>
            <a:endParaRPr lang="en-US" dirty="0"/>
          </a:p>
        </p:txBody>
      </p:sp>
      <p:sp>
        <p:nvSpPr>
          <p:cNvPr id="6" name="Footer Placeholder 5"/>
          <p:cNvSpPr>
            <a:spLocks noGrp="1"/>
          </p:cNvSpPr>
          <p:nvPr>
            <p:ph type="ftr" sz="quarter" idx="11"/>
          </p:nvPr>
        </p:nvSpPr>
        <p:spPr/>
        <p:txBody>
          <a:bodyPr/>
          <a:lstStyle/>
          <a:p>
            <a:r>
              <a:rPr lang="en-US" smtClean="0"/>
              <a:t>jps</a:t>
            </a:r>
            <a:endParaRPr lang="en-US" dirty="0"/>
          </a:p>
        </p:txBody>
      </p:sp>
    </p:spTree>
    <p:extLst>
      <p:ext uri="{BB962C8B-B14F-4D97-AF65-F5344CB8AC3E}">
        <p14:creationId xmlns:p14="http://schemas.microsoft.com/office/powerpoint/2010/main" val="42058425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Optimization in </a:t>
            </a:r>
            <a:r>
              <a:rPr lang="en-US" dirty="0" smtClean="0"/>
              <a:t>COPASI</a:t>
            </a:r>
            <a:endParaRPr lang="en-US" dirty="0"/>
          </a:p>
        </p:txBody>
      </p:sp>
      <p:sp>
        <p:nvSpPr>
          <p:cNvPr id="5" name="Rectangle 4"/>
          <p:cNvSpPr/>
          <p:nvPr/>
        </p:nvSpPr>
        <p:spPr>
          <a:xfrm>
            <a:off x="1219200" y="1143000"/>
            <a:ext cx="7086600" cy="5262979"/>
          </a:xfrm>
          <a:prstGeom prst="rect">
            <a:avLst/>
          </a:prstGeom>
        </p:spPr>
        <p:txBody>
          <a:bodyPr wrap="square">
            <a:spAutoFit/>
          </a:bodyPr>
          <a:lstStyle/>
          <a:p>
            <a:r>
              <a:rPr lang="en-US" sz="1400" u="sng" dirty="0" smtClean="0">
                <a:hlinkClick r:id="rId2"/>
              </a:rPr>
              <a:t>http</a:t>
            </a:r>
            <a:r>
              <a:rPr lang="en-US" sz="1400" u="sng" dirty="0">
                <a:hlinkClick r:id="rId2"/>
              </a:rPr>
              <a:t>://copasi.org/Support/User_Manual/Methods/Optimization_Methods</a:t>
            </a:r>
            <a:r>
              <a:rPr lang="en-US" sz="1400" u="sng" dirty="0" smtClean="0">
                <a:hlinkClick r:id="rId2"/>
              </a:rPr>
              <a:t>/</a:t>
            </a:r>
            <a:endParaRPr lang="en-US" sz="1400" u="sng" dirty="0" smtClean="0"/>
          </a:p>
          <a:p>
            <a:endParaRPr lang="en-US" sz="1400" dirty="0"/>
          </a:p>
          <a:p>
            <a:r>
              <a:rPr lang="en-US" sz="1400" b="1" dirty="0"/>
              <a:t>Optimization Methods</a:t>
            </a:r>
          </a:p>
          <a:p>
            <a:r>
              <a:rPr lang="en-US" sz="1400" u="sng" dirty="0">
                <a:hlinkClick r:id="rId2"/>
              </a:rPr>
              <a:t>http://copasi.org/Support/User_Manual/Methods/Optimization_Methods/</a:t>
            </a:r>
            <a:r>
              <a:rPr lang="en-US" sz="1400" dirty="0"/>
              <a:t/>
            </a:r>
            <a:br>
              <a:rPr lang="en-US" sz="1400" dirty="0"/>
            </a:br>
            <a:r>
              <a:rPr lang="en-US" sz="1400" dirty="0"/>
              <a:t>The optimization methods described in this chapter attempt to minimize a given objective function. There are several ways to do this and COPASI supports many different methods for the minimization of an objective function</a:t>
            </a:r>
            <a:r>
              <a:rPr lang="en-US" sz="1400" dirty="0" smtClean="0"/>
              <a:t>.</a:t>
            </a:r>
          </a:p>
          <a:p>
            <a:endParaRPr lang="en-US" sz="1400" dirty="0"/>
          </a:p>
          <a:p>
            <a:pPr lvl="0"/>
            <a:r>
              <a:rPr lang="en-US" sz="1400" u="sng" dirty="0">
                <a:hlinkClick r:id="rId3"/>
              </a:rPr>
              <a:t>Evolutionary Programming</a:t>
            </a:r>
            <a:endParaRPr lang="en-US" sz="1400" dirty="0"/>
          </a:p>
          <a:p>
            <a:pPr lvl="0"/>
            <a:r>
              <a:rPr lang="en-US" sz="1400" u="sng" dirty="0">
                <a:hlinkClick r:id="rId4"/>
              </a:rPr>
              <a:t>Evolutionary Strategy (SRES) </a:t>
            </a:r>
            <a:endParaRPr lang="en-US" sz="1400" dirty="0"/>
          </a:p>
          <a:p>
            <a:pPr lvl="0"/>
            <a:r>
              <a:rPr lang="en-US" sz="1400" u="sng" dirty="0">
                <a:hlinkClick r:id="rId5"/>
              </a:rPr>
              <a:t>Genetic Algorithm </a:t>
            </a:r>
            <a:endParaRPr lang="en-US" sz="1400" dirty="0"/>
          </a:p>
          <a:p>
            <a:pPr lvl="0"/>
            <a:r>
              <a:rPr lang="en-US" sz="1400" u="sng" dirty="0">
                <a:hlinkClick r:id="rId6"/>
              </a:rPr>
              <a:t>Genetic Algorithm SR </a:t>
            </a:r>
            <a:endParaRPr lang="en-US" sz="1400" dirty="0"/>
          </a:p>
          <a:p>
            <a:pPr lvl="0"/>
            <a:r>
              <a:rPr lang="en-US" sz="1400" u="sng" dirty="0">
                <a:hlinkClick r:id="rId7"/>
              </a:rPr>
              <a:t>Hooke &amp; Jeeves </a:t>
            </a:r>
            <a:endParaRPr lang="en-US" sz="1400" dirty="0"/>
          </a:p>
          <a:p>
            <a:pPr lvl="0"/>
            <a:r>
              <a:rPr lang="en-US" sz="1400" u="sng" dirty="0" err="1">
                <a:hlinkClick r:id="rId8"/>
              </a:rPr>
              <a:t>Levenberg</a:t>
            </a:r>
            <a:r>
              <a:rPr lang="en-US" sz="1400" u="sng" dirty="0">
                <a:hlinkClick r:id="rId8"/>
              </a:rPr>
              <a:t> - Marquardt </a:t>
            </a:r>
            <a:endParaRPr lang="en-US" sz="1400" dirty="0"/>
          </a:p>
          <a:p>
            <a:pPr lvl="0"/>
            <a:r>
              <a:rPr lang="en-US" sz="1400" u="sng" dirty="0" err="1">
                <a:hlinkClick r:id="rId9"/>
              </a:rPr>
              <a:t>Nelder</a:t>
            </a:r>
            <a:r>
              <a:rPr lang="en-US" sz="1400" u="sng" dirty="0">
                <a:hlinkClick r:id="rId9"/>
              </a:rPr>
              <a:t> - Mead </a:t>
            </a:r>
            <a:endParaRPr lang="en-US" sz="1400" dirty="0"/>
          </a:p>
          <a:p>
            <a:pPr lvl="0"/>
            <a:r>
              <a:rPr lang="en-US" sz="1400" u="sng" dirty="0">
                <a:hlinkClick r:id="rId10"/>
              </a:rPr>
              <a:t>Particle Swarm </a:t>
            </a:r>
            <a:endParaRPr lang="en-US" sz="1400" dirty="0"/>
          </a:p>
          <a:p>
            <a:pPr lvl="0"/>
            <a:r>
              <a:rPr lang="en-US" sz="1400" u="sng" dirty="0">
                <a:hlinkClick r:id="rId11"/>
              </a:rPr>
              <a:t>Praxis </a:t>
            </a:r>
            <a:endParaRPr lang="en-US" sz="1400" dirty="0"/>
          </a:p>
          <a:p>
            <a:pPr lvl="0"/>
            <a:r>
              <a:rPr lang="en-US" sz="1400" u="sng" dirty="0">
                <a:hlinkClick r:id="rId12"/>
              </a:rPr>
              <a:t>Random Search </a:t>
            </a:r>
            <a:endParaRPr lang="en-US" sz="1400" dirty="0"/>
          </a:p>
          <a:p>
            <a:pPr lvl="0"/>
            <a:r>
              <a:rPr lang="en-US" sz="1400" u="sng" dirty="0">
                <a:hlinkClick r:id="rId13"/>
              </a:rPr>
              <a:t>Simulated Annealing </a:t>
            </a:r>
            <a:endParaRPr lang="en-US" sz="1400" dirty="0"/>
          </a:p>
          <a:p>
            <a:pPr lvl="0"/>
            <a:r>
              <a:rPr lang="en-US" sz="1400" u="sng" dirty="0">
                <a:hlinkClick r:id="rId14"/>
              </a:rPr>
              <a:t>Steepest Descent </a:t>
            </a:r>
            <a:endParaRPr lang="en-US" sz="1400" dirty="0"/>
          </a:p>
          <a:p>
            <a:pPr lvl="0"/>
            <a:r>
              <a:rPr lang="en-US" sz="1400" u="sng" dirty="0">
                <a:hlinkClick r:id="rId15"/>
              </a:rPr>
              <a:t>Truncated Newton </a:t>
            </a:r>
            <a:endParaRPr lang="en-US" sz="1400" u="sng" dirty="0" smtClean="0"/>
          </a:p>
          <a:p>
            <a:pPr lvl="0"/>
            <a:endParaRPr lang="en-US" sz="1400" dirty="0"/>
          </a:p>
          <a:p>
            <a:r>
              <a:rPr lang="en-US" sz="1400" u="sng" dirty="0">
                <a:hlinkClick r:id="rId16"/>
              </a:rPr>
              <a:t>http://copasi.org/Events/Past_Events/COPASI_User_Workshop_VBI_2014/Materials/OptimizationParameterEstimation.pdf</a:t>
            </a:r>
            <a:endParaRPr lang="en-US" sz="1400" dirty="0"/>
          </a:p>
        </p:txBody>
      </p:sp>
      <p:sp>
        <p:nvSpPr>
          <p:cNvPr id="2" name="Date Placeholder 1"/>
          <p:cNvSpPr>
            <a:spLocks noGrp="1"/>
          </p:cNvSpPr>
          <p:nvPr>
            <p:ph type="dt" sz="half" idx="10"/>
          </p:nvPr>
        </p:nvSpPr>
        <p:spPr/>
        <p:txBody>
          <a:bodyPr/>
          <a:lstStyle/>
          <a:p>
            <a:r>
              <a:rPr lang="en-US" smtClean="0"/>
              <a:t>Aug 1, 2017</a:t>
            </a:r>
            <a:endParaRPr lang="en-US" dirty="0"/>
          </a:p>
        </p:txBody>
      </p:sp>
      <p:sp>
        <p:nvSpPr>
          <p:cNvPr id="3" name="Footer Placeholder 2"/>
          <p:cNvSpPr>
            <a:spLocks noGrp="1"/>
          </p:cNvSpPr>
          <p:nvPr>
            <p:ph type="ftr" sz="quarter" idx="11"/>
          </p:nvPr>
        </p:nvSpPr>
        <p:spPr/>
        <p:txBody>
          <a:bodyPr/>
          <a:lstStyle/>
          <a:p>
            <a:r>
              <a:rPr lang="en-US" smtClean="0"/>
              <a:t>jps</a:t>
            </a:r>
            <a:endParaRPr lang="en-US" dirty="0"/>
          </a:p>
        </p:txBody>
      </p:sp>
      <p:sp>
        <p:nvSpPr>
          <p:cNvPr id="6" name="Slide Number Placeholder 5"/>
          <p:cNvSpPr>
            <a:spLocks noGrp="1"/>
          </p:cNvSpPr>
          <p:nvPr>
            <p:ph type="sldNum" sz="quarter" idx="12"/>
          </p:nvPr>
        </p:nvSpPr>
        <p:spPr/>
        <p:txBody>
          <a:bodyPr/>
          <a:lstStyle/>
          <a:p>
            <a:fld id="{E208A558-0F77-4BB1-B5B4-EFA4F3369E3B}" type="slidenum">
              <a:rPr lang="en-US" smtClean="0"/>
              <a:t>40</a:t>
            </a:fld>
            <a:endParaRPr lang="en-US" dirty="0"/>
          </a:p>
        </p:txBody>
      </p:sp>
    </p:spTree>
    <p:extLst>
      <p:ext uri="{BB962C8B-B14F-4D97-AF65-F5344CB8AC3E}">
        <p14:creationId xmlns:p14="http://schemas.microsoft.com/office/powerpoint/2010/main" val="19095998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Table 1: Optimization  algorithms  available  in </a:t>
            </a:r>
            <a:br>
              <a:rPr lang="en-US" sz="2400" dirty="0" smtClean="0"/>
            </a:br>
            <a:r>
              <a:rPr lang="en-US" sz="2400" dirty="0" smtClean="0"/>
              <a:t>COPASI Version 4.4 (Build 26)</a:t>
            </a:r>
            <a:endParaRPr lang="en-US" sz="2400" dirty="0"/>
          </a:p>
        </p:txBody>
      </p:sp>
      <p:sp>
        <p:nvSpPr>
          <p:cNvPr id="3" name="Date Placeholder 2"/>
          <p:cNvSpPr>
            <a:spLocks noGrp="1"/>
          </p:cNvSpPr>
          <p:nvPr>
            <p:ph type="dt" sz="half" idx="10"/>
          </p:nvPr>
        </p:nvSpPr>
        <p:spPr/>
        <p:txBody>
          <a:bodyPr/>
          <a:lstStyle/>
          <a:p>
            <a:r>
              <a:rPr lang="en-US" smtClean="0"/>
              <a:t>Aug 1, 2017</a:t>
            </a:r>
            <a:endParaRPr lang="en-US" dirty="0"/>
          </a:p>
        </p:txBody>
      </p:sp>
      <p:sp>
        <p:nvSpPr>
          <p:cNvPr id="4" name="Slide Number Placeholder 3"/>
          <p:cNvSpPr>
            <a:spLocks noGrp="1"/>
          </p:cNvSpPr>
          <p:nvPr>
            <p:ph type="sldNum" sz="quarter" idx="12"/>
          </p:nvPr>
        </p:nvSpPr>
        <p:spPr/>
        <p:txBody>
          <a:bodyPr/>
          <a:lstStyle/>
          <a:p>
            <a:fld id="{E208A558-0F77-4BB1-B5B4-EFA4F3369E3B}" type="slidenum">
              <a:rPr lang="en-US" smtClean="0"/>
              <a:t>41</a:t>
            </a:fld>
            <a:endParaRPr lang="en-US" dirty="0"/>
          </a:p>
        </p:txBody>
      </p:sp>
      <p:sp>
        <p:nvSpPr>
          <p:cNvPr id="5" name="Rectangle 4"/>
          <p:cNvSpPr/>
          <p:nvPr/>
        </p:nvSpPr>
        <p:spPr>
          <a:xfrm>
            <a:off x="914400" y="6021572"/>
            <a:ext cx="7299960" cy="461665"/>
          </a:xfrm>
          <a:prstGeom prst="rect">
            <a:avLst/>
          </a:prstGeom>
        </p:spPr>
        <p:txBody>
          <a:bodyPr wrap="square">
            <a:spAutoFit/>
          </a:bodyPr>
          <a:lstStyle/>
          <a:p>
            <a:r>
              <a:rPr lang="en-US" sz="1200" dirty="0"/>
              <a:t>From Mendes, P., et al., Computational modeling of biochemical networks using COPASI. Methods Mol </a:t>
            </a:r>
            <a:r>
              <a:rPr lang="en-US" sz="1200" dirty="0" err="1"/>
              <a:t>Biol</a:t>
            </a:r>
            <a:r>
              <a:rPr lang="en-US" sz="1200" dirty="0"/>
              <a:t>, 2009. 500: p. </a:t>
            </a:r>
            <a:r>
              <a:rPr lang="en-US" sz="1200" dirty="0" smtClean="0"/>
              <a:t>17-59. https</a:t>
            </a:r>
            <a:r>
              <a:rPr lang="en-US" sz="1200" dirty="0"/>
              <a:t>://link.springer.com/protocol/10.1007%2F978-1-59745-525-1_2</a:t>
            </a:r>
          </a:p>
        </p:txBody>
      </p:sp>
      <p:graphicFrame>
        <p:nvGraphicFramePr>
          <p:cNvPr id="6" name="Object 5"/>
          <p:cNvGraphicFramePr>
            <a:graphicFrameLocks noChangeAspect="1"/>
          </p:cNvGraphicFramePr>
          <p:nvPr>
            <p:extLst>
              <p:ext uri="{D42A27DB-BD31-4B8C-83A1-F6EECF244321}">
                <p14:modId xmlns:p14="http://schemas.microsoft.com/office/powerpoint/2010/main" val="460716311"/>
              </p:ext>
            </p:extLst>
          </p:nvPr>
        </p:nvGraphicFramePr>
        <p:xfrm>
          <a:off x="1774825" y="1335037"/>
          <a:ext cx="5975350" cy="4992688"/>
        </p:xfrm>
        <a:graphic>
          <a:graphicData uri="http://schemas.openxmlformats.org/presentationml/2006/ole">
            <mc:AlternateContent xmlns:mc="http://schemas.openxmlformats.org/markup-compatibility/2006">
              <mc:Choice xmlns:v="urn:schemas-microsoft-com:vml" Requires="v">
                <p:oleObj spid="_x0000_s29726" name="Document" r:id="rId3" imgW="5975162" imgH="4993411" progId="Word.Document.12">
                  <p:embed/>
                </p:oleObj>
              </mc:Choice>
              <mc:Fallback>
                <p:oleObj name="Document" r:id="rId3" imgW="5975162" imgH="4993411" progId="Word.Document.12">
                  <p:embed/>
                  <p:pic>
                    <p:nvPicPr>
                      <p:cNvPr id="0" name=""/>
                      <p:cNvPicPr/>
                      <p:nvPr/>
                    </p:nvPicPr>
                    <p:blipFill>
                      <a:blip r:embed="rId4"/>
                      <a:stretch>
                        <a:fillRect/>
                      </a:stretch>
                    </p:blipFill>
                    <p:spPr>
                      <a:xfrm>
                        <a:off x="1774825" y="1335037"/>
                        <a:ext cx="5975350" cy="4992688"/>
                      </a:xfrm>
                      <a:prstGeom prst="rect">
                        <a:avLst/>
                      </a:prstGeom>
                    </p:spPr>
                  </p:pic>
                </p:oleObj>
              </mc:Fallback>
            </mc:AlternateContent>
          </a:graphicData>
        </a:graphic>
      </p:graphicFrame>
      <p:sp>
        <p:nvSpPr>
          <p:cNvPr id="7" name="Rectangle 6"/>
          <p:cNvSpPr/>
          <p:nvPr/>
        </p:nvSpPr>
        <p:spPr>
          <a:xfrm>
            <a:off x="1784499" y="1094601"/>
            <a:ext cx="5378301" cy="276999"/>
          </a:xfrm>
          <a:prstGeom prst="rect">
            <a:avLst/>
          </a:prstGeom>
        </p:spPr>
        <p:txBody>
          <a:bodyPr wrap="square">
            <a:spAutoFit/>
          </a:bodyPr>
          <a:lstStyle/>
          <a:p>
            <a:r>
              <a:rPr lang="en-US" sz="1200" b="1" dirty="0"/>
              <a:t>Algorithm                  </a:t>
            </a:r>
            <a:r>
              <a:rPr lang="en-US" sz="1200" b="1" dirty="0" smtClean="0"/>
              <a:t>                  </a:t>
            </a:r>
            <a:r>
              <a:rPr lang="en-US" sz="1200" b="1" dirty="0"/>
              <a:t>Strategy  </a:t>
            </a:r>
            <a:r>
              <a:rPr lang="en-US" sz="1200" b="1" dirty="0" smtClean="0"/>
              <a:t>                                        Type     Ref’s</a:t>
            </a:r>
            <a:endParaRPr lang="en-US" sz="1200" dirty="0"/>
          </a:p>
        </p:txBody>
      </p:sp>
      <p:sp>
        <p:nvSpPr>
          <p:cNvPr id="8" name="Footer Placeholder 7"/>
          <p:cNvSpPr>
            <a:spLocks noGrp="1"/>
          </p:cNvSpPr>
          <p:nvPr>
            <p:ph type="ftr" sz="quarter" idx="11"/>
          </p:nvPr>
        </p:nvSpPr>
        <p:spPr/>
        <p:txBody>
          <a:bodyPr/>
          <a:lstStyle/>
          <a:p>
            <a:r>
              <a:rPr lang="en-US" smtClean="0"/>
              <a:t>jps</a:t>
            </a:r>
            <a:endParaRPr lang="en-US" dirty="0"/>
          </a:p>
        </p:txBody>
      </p:sp>
    </p:spTree>
    <p:extLst>
      <p:ext uri="{BB962C8B-B14F-4D97-AF65-F5344CB8AC3E}">
        <p14:creationId xmlns:p14="http://schemas.microsoft.com/office/powerpoint/2010/main" val="4582801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PBPK Model of Acetaminophen </a:t>
            </a:r>
            <a:endParaRPr lang="en-US" dirty="0"/>
          </a:p>
        </p:txBody>
      </p:sp>
      <p:sp>
        <p:nvSpPr>
          <p:cNvPr id="3" name="Content Placeholder 2"/>
          <p:cNvSpPr>
            <a:spLocks noGrp="1"/>
          </p:cNvSpPr>
          <p:nvPr>
            <p:ph idx="1"/>
          </p:nvPr>
        </p:nvSpPr>
        <p:spPr>
          <a:xfrm>
            <a:off x="381000" y="914400"/>
            <a:ext cx="8229600" cy="1524000"/>
          </a:xfrm>
        </p:spPr>
        <p:txBody>
          <a:bodyPr>
            <a:normAutofit lnSpcReduction="10000"/>
          </a:bodyPr>
          <a:lstStyle/>
          <a:p>
            <a:r>
              <a:rPr lang="en-US" dirty="0" smtClean="0"/>
              <a:t>Parameter fitting</a:t>
            </a:r>
          </a:p>
          <a:p>
            <a:r>
              <a:rPr lang="en-US" dirty="0" smtClean="0"/>
              <a:t>Need some data to fit</a:t>
            </a:r>
            <a:br>
              <a:rPr lang="en-US" dirty="0" smtClean="0"/>
            </a:br>
            <a:endParaRPr lang="en-US" dirty="0"/>
          </a:p>
        </p:txBody>
      </p:sp>
      <p:sp>
        <p:nvSpPr>
          <p:cNvPr id="4" name="Date Placeholder 3"/>
          <p:cNvSpPr>
            <a:spLocks noGrp="1"/>
          </p:cNvSpPr>
          <p:nvPr>
            <p:ph type="dt" sz="half" idx="10"/>
          </p:nvPr>
        </p:nvSpPr>
        <p:spPr/>
        <p:txBody>
          <a:bodyPr/>
          <a:lstStyle/>
          <a:p>
            <a:r>
              <a:rPr lang="en-US" smtClean="0"/>
              <a:t>Aug 1, 2017</a:t>
            </a:r>
            <a:endParaRPr lang="en-US" dirty="0"/>
          </a:p>
        </p:txBody>
      </p:sp>
      <p:sp>
        <p:nvSpPr>
          <p:cNvPr id="5" name="Slide Number Placeholder 4"/>
          <p:cNvSpPr>
            <a:spLocks noGrp="1"/>
          </p:cNvSpPr>
          <p:nvPr>
            <p:ph type="sldNum" sz="quarter" idx="12"/>
          </p:nvPr>
        </p:nvSpPr>
        <p:spPr/>
        <p:txBody>
          <a:bodyPr/>
          <a:lstStyle/>
          <a:p>
            <a:fld id="{E208A558-0F77-4BB1-B5B4-EFA4F3369E3B}" type="slidenum">
              <a:rPr lang="en-US" smtClean="0"/>
              <a:t>42</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3469" y="829945"/>
            <a:ext cx="2971800" cy="1785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01869" y="5877597"/>
            <a:ext cx="8153400" cy="461665"/>
          </a:xfrm>
          <a:prstGeom prst="rect">
            <a:avLst/>
          </a:prstGeom>
          <a:noFill/>
        </p:spPr>
        <p:txBody>
          <a:bodyPr wrap="square" rtlCol="0">
            <a:spAutoFit/>
          </a:bodyPr>
          <a:lstStyle/>
          <a:p>
            <a:r>
              <a:rPr lang="en-US" sz="1200" dirty="0"/>
              <a:t>Critchley, </a:t>
            </a:r>
            <a:r>
              <a:rPr lang="en-US" sz="1200" dirty="0" smtClean="0"/>
              <a:t>JA </a:t>
            </a:r>
            <a:r>
              <a:rPr lang="en-US" sz="1200" i="1" dirty="0" smtClean="0"/>
              <a:t>et al</a:t>
            </a:r>
            <a:r>
              <a:rPr lang="en-US" sz="1200" dirty="0" smtClean="0"/>
              <a:t>. </a:t>
            </a:r>
            <a:r>
              <a:rPr lang="en-US" sz="1200" dirty="0"/>
              <a:t>"Differences in the </a:t>
            </a:r>
            <a:r>
              <a:rPr lang="en-US" sz="1200" dirty="0" smtClean="0"/>
              <a:t>single-oral-dose pharmacokinetics </a:t>
            </a:r>
            <a:r>
              <a:rPr lang="en-US" sz="1200" dirty="0"/>
              <a:t>and urinary excretion of paracetamol and its </a:t>
            </a:r>
            <a:r>
              <a:rPr lang="en-US" sz="1200" dirty="0" smtClean="0"/>
              <a:t>conjugates </a:t>
            </a:r>
            <a:r>
              <a:rPr lang="en-US" sz="1200" dirty="0"/>
              <a:t>between Hong Kong Chinese </a:t>
            </a:r>
            <a:r>
              <a:rPr lang="en-US" sz="1200" dirty="0" smtClean="0"/>
              <a:t>and Caucasian subjects" </a:t>
            </a:r>
            <a:r>
              <a:rPr lang="en-US" sz="1200" dirty="0"/>
              <a:t>Journal of clinical pharmacy and therapeutics, 30:2 , 179-84, (2005</a:t>
            </a:r>
            <a:r>
              <a:rPr lang="en-US" sz="1200" dirty="0" smtClean="0"/>
              <a:t>).</a:t>
            </a:r>
            <a:endParaRPr lang="en-US" sz="1200" dirty="0"/>
          </a:p>
        </p:txBody>
      </p:sp>
      <p:graphicFrame>
        <p:nvGraphicFramePr>
          <p:cNvPr id="9" name="Table 8"/>
          <p:cNvGraphicFramePr>
            <a:graphicFrameLocks noGrp="1"/>
          </p:cNvGraphicFramePr>
          <p:nvPr>
            <p:extLst>
              <p:ext uri="{D42A27DB-BD31-4B8C-83A1-F6EECF244321}">
                <p14:modId xmlns:p14="http://schemas.microsoft.com/office/powerpoint/2010/main" val="1280900504"/>
              </p:ext>
            </p:extLst>
          </p:nvPr>
        </p:nvGraphicFramePr>
        <p:xfrm>
          <a:off x="457200" y="2743200"/>
          <a:ext cx="4834169" cy="2809200"/>
        </p:xfrm>
        <a:graphic>
          <a:graphicData uri="http://schemas.openxmlformats.org/drawingml/2006/table">
            <a:tbl>
              <a:tblPr>
                <a:tableStyleId>{5C22544A-7EE6-4342-B048-85BDC9FD1C3A}</a:tableStyleId>
              </a:tblPr>
              <a:tblGrid>
                <a:gridCol w="560822"/>
                <a:gridCol w="972675"/>
                <a:gridCol w="946387"/>
                <a:gridCol w="946387"/>
                <a:gridCol w="233676"/>
                <a:gridCol w="832471"/>
                <a:gridCol w="341751"/>
              </a:tblGrid>
              <a:tr h="175575">
                <a:tc>
                  <a:txBody>
                    <a:bodyPr/>
                    <a:lstStyle/>
                    <a:p>
                      <a:pPr algn="r" fontAlgn="b"/>
                      <a:r>
                        <a:rPr lang="en-US" sz="1000" u="none" strike="noStrike" dirty="0">
                          <a:effectLst/>
                        </a:rPr>
                        <a:t>Time(h)</a:t>
                      </a:r>
                      <a:endParaRPr lang="en-US" sz="1000" b="0" i="0" u="none" strike="noStrike" dirty="0">
                        <a:solidFill>
                          <a:srgbClr val="000000"/>
                        </a:solidFill>
                        <a:effectLst/>
                        <a:latin typeface="Calibri"/>
                      </a:endParaRPr>
                    </a:p>
                  </a:txBody>
                  <a:tcPr marL="8779" marR="8779" marT="8779" marB="0" anchor="b"/>
                </a:tc>
                <a:tc>
                  <a:txBody>
                    <a:bodyPr/>
                    <a:lstStyle/>
                    <a:p>
                      <a:pPr algn="r" fontAlgn="b"/>
                      <a:r>
                        <a:rPr lang="en-US" sz="1000" u="none" strike="noStrike">
                          <a:effectLst/>
                        </a:rPr>
                        <a:t>APAP(ug/ml)</a:t>
                      </a:r>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APAPS(ug/ml)</a:t>
                      </a:r>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APAPG(ug/ml)</a:t>
                      </a:r>
                      <a:endParaRPr lang="en-US" sz="1000" b="0" i="0" u="none" strike="noStrike">
                        <a:solidFill>
                          <a:srgbClr val="000000"/>
                        </a:solidFill>
                        <a:effectLst/>
                        <a:latin typeface="Calibri"/>
                      </a:endParaRPr>
                    </a:p>
                  </a:txBody>
                  <a:tcPr marL="8779" marR="8779" marT="8779" marB="0" anchor="b"/>
                </a:tc>
                <a:tc>
                  <a:txBody>
                    <a:bodyPr/>
                    <a:lstStyle/>
                    <a:p>
                      <a:pPr algn="r" fontAlgn="b"/>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APAP(Mol/L)</a:t>
                      </a:r>
                      <a:endParaRPr lang="en-US" sz="1000" b="0" i="0" u="none" strike="noStrike">
                        <a:solidFill>
                          <a:srgbClr val="000000"/>
                        </a:solidFill>
                        <a:effectLst/>
                        <a:latin typeface="Calibri"/>
                      </a:endParaRPr>
                    </a:p>
                  </a:txBody>
                  <a:tcPr marL="8779" marR="8779" marT="8779" marB="0" anchor="b"/>
                </a:tc>
                <a:tc>
                  <a:txBody>
                    <a:bodyPr/>
                    <a:lstStyle/>
                    <a:p>
                      <a:pPr algn="l" fontAlgn="b"/>
                      <a:endParaRPr lang="en-US" sz="1000" b="0" i="0" u="none" strike="noStrike">
                        <a:solidFill>
                          <a:srgbClr val="000000"/>
                        </a:solidFill>
                        <a:effectLst/>
                        <a:latin typeface="Calibri"/>
                      </a:endParaRPr>
                    </a:p>
                  </a:txBody>
                  <a:tcPr marL="8779" marR="8779" marT="8779" marB="0" anchor="b"/>
                </a:tc>
              </a:tr>
              <a:tr h="175575">
                <a:tc>
                  <a:txBody>
                    <a:bodyPr/>
                    <a:lstStyle/>
                    <a:p>
                      <a:pPr algn="r" fontAlgn="b"/>
                      <a:r>
                        <a:rPr lang="en-US" sz="1000" u="none" strike="noStrike">
                          <a:effectLst/>
                        </a:rPr>
                        <a:t>0</a:t>
                      </a:r>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0</a:t>
                      </a:r>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0</a:t>
                      </a:r>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0</a:t>
                      </a:r>
                      <a:endParaRPr lang="en-US" sz="1000" b="0" i="0" u="none" strike="noStrike">
                        <a:solidFill>
                          <a:srgbClr val="000000"/>
                        </a:solidFill>
                        <a:effectLst/>
                        <a:latin typeface="Calibri"/>
                      </a:endParaRPr>
                    </a:p>
                  </a:txBody>
                  <a:tcPr marL="8779" marR="8779" marT="8779" marB="0" anchor="b"/>
                </a:tc>
                <a:tc>
                  <a:txBody>
                    <a:bodyPr/>
                    <a:lstStyle/>
                    <a:p>
                      <a:pPr algn="r" fontAlgn="b"/>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0.0000E+00</a:t>
                      </a:r>
                      <a:endParaRPr lang="en-US" sz="1000" b="0" i="0" u="none" strike="noStrike">
                        <a:solidFill>
                          <a:srgbClr val="000000"/>
                        </a:solidFill>
                        <a:effectLst/>
                        <a:latin typeface="Calibri"/>
                      </a:endParaRPr>
                    </a:p>
                  </a:txBody>
                  <a:tcPr marL="8779" marR="8779" marT="8779" marB="0" anchor="b"/>
                </a:tc>
                <a:tc>
                  <a:txBody>
                    <a:bodyPr/>
                    <a:lstStyle/>
                    <a:p>
                      <a:pPr algn="l" fontAlgn="b"/>
                      <a:endParaRPr lang="en-US" sz="1000" b="0" i="0" u="none" strike="noStrike">
                        <a:solidFill>
                          <a:srgbClr val="000000"/>
                        </a:solidFill>
                        <a:effectLst/>
                        <a:latin typeface="Calibri"/>
                      </a:endParaRPr>
                    </a:p>
                  </a:txBody>
                  <a:tcPr marL="8779" marR="8779" marT="8779" marB="0" anchor="b"/>
                </a:tc>
              </a:tr>
              <a:tr h="175575">
                <a:tc>
                  <a:txBody>
                    <a:bodyPr/>
                    <a:lstStyle/>
                    <a:p>
                      <a:pPr algn="r" fontAlgn="b"/>
                      <a:r>
                        <a:rPr lang="en-US" sz="1000" u="none" strike="noStrike">
                          <a:effectLst/>
                        </a:rPr>
                        <a:t>0.3</a:t>
                      </a:r>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8.94</a:t>
                      </a:r>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0.76</a:t>
                      </a:r>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0.33</a:t>
                      </a:r>
                      <a:endParaRPr lang="en-US" sz="1000" b="0" i="0" u="none" strike="noStrike">
                        <a:solidFill>
                          <a:srgbClr val="000000"/>
                        </a:solidFill>
                        <a:effectLst/>
                        <a:latin typeface="Calibri"/>
                      </a:endParaRPr>
                    </a:p>
                  </a:txBody>
                  <a:tcPr marL="8779" marR="8779" marT="8779" marB="0" anchor="b"/>
                </a:tc>
                <a:tc>
                  <a:txBody>
                    <a:bodyPr/>
                    <a:lstStyle/>
                    <a:p>
                      <a:pPr algn="r" fontAlgn="b"/>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5.9205E-05</a:t>
                      </a:r>
                      <a:endParaRPr lang="en-US" sz="1000" b="0" i="0" u="none" strike="noStrike">
                        <a:solidFill>
                          <a:srgbClr val="000000"/>
                        </a:solidFill>
                        <a:effectLst/>
                        <a:latin typeface="Calibri"/>
                      </a:endParaRPr>
                    </a:p>
                  </a:txBody>
                  <a:tcPr marL="8779" marR="8779" marT="8779" marB="0" anchor="b"/>
                </a:tc>
                <a:tc>
                  <a:txBody>
                    <a:bodyPr/>
                    <a:lstStyle/>
                    <a:p>
                      <a:pPr algn="l" fontAlgn="b"/>
                      <a:endParaRPr lang="en-US" sz="1000" b="0" i="0" u="none" strike="noStrike">
                        <a:solidFill>
                          <a:srgbClr val="000000"/>
                        </a:solidFill>
                        <a:effectLst/>
                        <a:latin typeface="Calibri"/>
                      </a:endParaRPr>
                    </a:p>
                  </a:txBody>
                  <a:tcPr marL="8779" marR="8779" marT="8779" marB="0" anchor="b"/>
                </a:tc>
              </a:tr>
              <a:tr h="175575">
                <a:tc>
                  <a:txBody>
                    <a:bodyPr/>
                    <a:lstStyle/>
                    <a:p>
                      <a:pPr algn="r" fontAlgn="b"/>
                      <a:r>
                        <a:rPr lang="en-US" sz="1000" u="none" strike="noStrike">
                          <a:effectLst/>
                        </a:rPr>
                        <a:t>0.5</a:t>
                      </a:r>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14.67</a:t>
                      </a:r>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dirty="0">
                          <a:effectLst/>
                        </a:rPr>
                        <a:t>1.97</a:t>
                      </a:r>
                      <a:endParaRPr lang="en-US" sz="1000" b="0" i="0" u="none" strike="noStrike" dirty="0">
                        <a:solidFill>
                          <a:srgbClr val="000000"/>
                        </a:solidFill>
                        <a:effectLst/>
                        <a:latin typeface="Calibri"/>
                      </a:endParaRPr>
                    </a:p>
                  </a:txBody>
                  <a:tcPr marL="8779" marR="8779" marT="8779" marB="0" anchor="b"/>
                </a:tc>
                <a:tc>
                  <a:txBody>
                    <a:bodyPr/>
                    <a:lstStyle/>
                    <a:p>
                      <a:pPr algn="r" fontAlgn="b"/>
                      <a:r>
                        <a:rPr lang="en-US" sz="1000" u="none" strike="noStrike">
                          <a:effectLst/>
                        </a:rPr>
                        <a:t>1.75</a:t>
                      </a:r>
                      <a:endParaRPr lang="en-US" sz="1000" b="0" i="0" u="none" strike="noStrike">
                        <a:solidFill>
                          <a:srgbClr val="000000"/>
                        </a:solidFill>
                        <a:effectLst/>
                        <a:latin typeface="Calibri"/>
                      </a:endParaRPr>
                    </a:p>
                  </a:txBody>
                  <a:tcPr marL="8779" marR="8779" marT="8779" marB="0" anchor="b"/>
                </a:tc>
                <a:tc>
                  <a:txBody>
                    <a:bodyPr/>
                    <a:lstStyle/>
                    <a:p>
                      <a:pPr algn="r" fontAlgn="b"/>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9.7152E-05</a:t>
                      </a:r>
                      <a:endParaRPr lang="en-US" sz="1000" b="0" i="0" u="none" strike="noStrike">
                        <a:solidFill>
                          <a:srgbClr val="000000"/>
                        </a:solidFill>
                        <a:effectLst/>
                        <a:latin typeface="Calibri"/>
                      </a:endParaRPr>
                    </a:p>
                  </a:txBody>
                  <a:tcPr marL="8779" marR="8779" marT="8779" marB="0" anchor="b"/>
                </a:tc>
                <a:tc>
                  <a:txBody>
                    <a:bodyPr/>
                    <a:lstStyle/>
                    <a:p>
                      <a:pPr algn="l" fontAlgn="b"/>
                      <a:endParaRPr lang="en-US" sz="1000" b="0" i="0" u="none" strike="noStrike">
                        <a:solidFill>
                          <a:srgbClr val="000000"/>
                        </a:solidFill>
                        <a:effectLst/>
                        <a:latin typeface="Calibri"/>
                      </a:endParaRPr>
                    </a:p>
                  </a:txBody>
                  <a:tcPr marL="8779" marR="8779" marT="8779" marB="0" anchor="b"/>
                </a:tc>
              </a:tr>
              <a:tr h="175575">
                <a:tc>
                  <a:txBody>
                    <a:bodyPr/>
                    <a:lstStyle/>
                    <a:p>
                      <a:pPr algn="r" fontAlgn="b"/>
                      <a:r>
                        <a:rPr lang="en-US" sz="1000" u="none" strike="noStrike">
                          <a:effectLst/>
                        </a:rPr>
                        <a:t>0.75</a:t>
                      </a:r>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16.77</a:t>
                      </a:r>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2.96</a:t>
                      </a:r>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3.65</a:t>
                      </a:r>
                      <a:endParaRPr lang="en-US" sz="1000" b="0" i="0" u="none" strike="noStrike">
                        <a:solidFill>
                          <a:srgbClr val="000000"/>
                        </a:solidFill>
                        <a:effectLst/>
                        <a:latin typeface="Calibri"/>
                      </a:endParaRPr>
                    </a:p>
                  </a:txBody>
                  <a:tcPr marL="8779" marR="8779" marT="8779" marB="0" anchor="b"/>
                </a:tc>
                <a:tc>
                  <a:txBody>
                    <a:bodyPr/>
                    <a:lstStyle/>
                    <a:p>
                      <a:pPr algn="r" fontAlgn="b"/>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1.1106E-04</a:t>
                      </a:r>
                      <a:endParaRPr lang="en-US" sz="1000" b="0" i="0" u="none" strike="noStrike">
                        <a:solidFill>
                          <a:srgbClr val="000000"/>
                        </a:solidFill>
                        <a:effectLst/>
                        <a:latin typeface="Calibri"/>
                      </a:endParaRPr>
                    </a:p>
                  </a:txBody>
                  <a:tcPr marL="8779" marR="8779" marT="8779" marB="0" anchor="b"/>
                </a:tc>
                <a:tc>
                  <a:txBody>
                    <a:bodyPr/>
                    <a:lstStyle/>
                    <a:p>
                      <a:pPr algn="l" fontAlgn="b"/>
                      <a:endParaRPr lang="en-US" sz="1000" b="0" i="0" u="none" strike="noStrike">
                        <a:solidFill>
                          <a:srgbClr val="000000"/>
                        </a:solidFill>
                        <a:effectLst/>
                        <a:latin typeface="Calibri"/>
                      </a:endParaRPr>
                    </a:p>
                  </a:txBody>
                  <a:tcPr marL="8779" marR="8779" marT="8779" marB="0" anchor="b"/>
                </a:tc>
              </a:tr>
              <a:tr h="175575">
                <a:tc>
                  <a:txBody>
                    <a:bodyPr/>
                    <a:lstStyle/>
                    <a:p>
                      <a:pPr algn="r" fontAlgn="b"/>
                      <a:r>
                        <a:rPr lang="en-US" sz="1000" u="none" strike="noStrike">
                          <a:effectLst/>
                        </a:rPr>
                        <a:t>1</a:t>
                      </a:r>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16.63</a:t>
                      </a:r>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3.41</a:t>
                      </a:r>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4.71</a:t>
                      </a:r>
                      <a:endParaRPr lang="en-US" sz="1000" b="0" i="0" u="none" strike="noStrike">
                        <a:solidFill>
                          <a:srgbClr val="000000"/>
                        </a:solidFill>
                        <a:effectLst/>
                        <a:latin typeface="Calibri"/>
                      </a:endParaRPr>
                    </a:p>
                  </a:txBody>
                  <a:tcPr marL="8779" marR="8779" marT="8779" marB="0" anchor="b"/>
                </a:tc>
                <a:tc>
                  <a:txBody>
                    <a:bodyPr/>
                    <a:lstStyle/>
                    <a:p>
                      <a:pPr algn="r" fontAlgn="b"/>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1.1013E-04</a:t>
                      </a:r>
                      <a:endParaRPr lang="en-US" sz="1000" b="0" i="0" u="none" strike="noStrike">
                        <a:solidFill>
                          <a:srgbClr val="000000"/>
                        </a:solidFill>
                        <a:effectLst/>
                        <a:latin typeface="Calibri"/>
                      </a:endParaRPr>
                    </a:p>
                  </a:txBody>
                  <a:tcPr marL="8779" marR="8779" marT="8779" marB="0" anchor="b"/>
                </a:tc>
                <a:tc>
                  <a:txBody>
                    <a:bodyPr/>
                    <a:lstStyle/>
                    <a:p>
                      <a:pPr algn="l" fontAlgn="b"/>
                      <a:endParaRPr lang="en-US" sz="1000" b="0" i="0" u="none" strike="noStrike">
                        <a:solidFill>
                          <a:srgbClr val="000000"/>
                        </a:solidFill>
                        <a:effectLst/>
                        <a:latin typeface="Calibri"/>
                      </a:endParaRPr>
                    </a:p>
                  </a:txBody>
                  <a:tcPr marL="8779" marR="8779" marT="8779" marB="0" anchor="b"/>
                </a:tc>
              </a:tr>
              <a:tr h="175575">
                <a:tc>
                  <a:txBody>
                    <a:bodyPr/>
                    <a:lstStyle/>
                    <a:p>
                      <a:pPr algn="r" fontAlgn="b"/>
                      <a:r>
                        <a:rPr lang="en-US" sz="1000" u="none" strike="noStrike">
                          <a:effectLst/>
                        </a:rPr>
                        <a:t>1.5</a:t>
                      </a:r>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14.89</a:t>
                      </a:r>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4.06</a:t>
                      </a:r>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7.74</a:t>
                      </a:r>
                      <a:endParaRPr lang="en-US" sz="1000" b="0" i="0" u="none" strike="noStrike">
                        <a:solidFill>
                          <a:srgbClr val="000000"/>
                        </a:solidFill>
                        <a:effectLst/>
                        <a:latin typeface="Calibri"/>
                      </a:endParaRPr>
                    </a:p>
                  </a:txBody>
                  <a:tcPr marL="8779" marR="8779" marT="8779" marB="0" anchor="b"/>
                </a:tc>
                <a:tc>
                  <a:txBody>
                    <a:bodyPr/>
                    <a:lstStyle/>
                    <a:p>
                      <a:pPr algn="r" fontAlgn="b"/>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9.8609E-05</a:t>
                      </a:r>
                      <a:endParaRPr lang="en-US" sz="1000" b="0" i="0" u="none" strike="noStrike">
                        <a:solidFill>
                          <a:srgbClr val="000000"/>
                        </a:solidFill>
                        <a:effectLst/>
                        <a:latin typeface="Calibri"/>
                      </a:endParaRPr>
                    </a:p>
                  </a:txBody>
                  <a:tcPr marL="8779" marR="8779" marT="8779" marB="0" anchor="b"/>
                </a:tc>
                <a:tc>
                  <a:txBody>
                    <a:bodyPr/>
                    <a:lstStyle/>
                    <a:p>
                      <a:pPr algn="l" fontAlgn="b"/>
                      <a:endParaRPr lang="en-US" sz="1000" b="0" i="0" u="none" strike="noStrike">
                        <a:solidFill>
                          <a:srgbClr val="000000"/>
                        </a:solidFill>
                        <a:effectLst/>
                        <a:latin typeface="Calibri"/>
                      </a:endParaRPr>
                    </a:p>
                  </a:txBody>
                  <a:tcPr marL="8779" marR="8779" marT="8779" marB="0" anchor="b"/>
                </a:tc>
              </a:tr>
              <a:tr h="175575">
                <a:tc>
                  <a:txBody>
                    <a:bodyPr/>
                    <a:lstStyle/>
                    <a:p>
                      <a:pPr algn="r" fontAlgn="b"/>
                      <a:r>
                        <a:rPr lang="en-US" sz="1000" u="none" strike="noStrike">
                          <a:effectLst/>
                        </a:rPr>
                        <a:t>2</a:t>
                      </a:r>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13.98</a:t>
                      </a:r>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4.24</a:t>
                      </a:r>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9.32</a:t>
                      </a:r>
                      <a:endParaRPr lang="en-US" sz="1000" b="0" i="0" u="none" strike="noStrike">
                        <a:solidFill>
                          <a:srgbClr val="000000"/>
                        </a:solidFill>
                        <a:effectLst/>
                        <a:latin typeface="Calibri"/>
                      </a:endParaRPr>
                    </a:p>
                  </a:txBody>
                  <a:tcPr marL="8779" marR="8779" marT="8779" marB="0" anchor="b"/>
                </a:tc>
                <a:tc>
                  <a:txBody>
                    <a:bodyPr/>
                    <a:lstStyle/>
                    <a:p>
                      <a:pPr algn="r" fontAlgn="b"/>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9.2583E-05</a:t>
                      </a:r>
                      <a:endParaRPr lang="en-US" sz="1000" b="0" i="0" u="none" strike="noStrike">
                        <a:solidFill>
                          <a:srgbClr val="000000"/>
                        </a:solidFill>
                        <a:effectLst/>
                        <a:latin typeface="Calibri"/>
                      </a:endParaRPr>
                    </a:p>
                  </a:txBody>
                  <a:tcPr marL="8779" marR="8779" marT="8779" marB="0" anchor="b"/>
                </a:tc>
                <a:tc>
                  <a:txBody>
                    <a:bodyPr/>
                    <a:lstStyle/>
                    <a:p>
                      <a:pPr algn="l" fontAlgn="b"/>
                      <a:endParaRPr lang="en-US" sz="1000" b="0" i="0" u="none" strike="noStrike">
                        <a:solidFill>
                          <a:srgbClr val="000000"/>
                        </a:solidFill>
                        <a:effectLst/>
                        <a:latin typeface="Calibri"/>
                      </a:endParaRPr>
                    </a:p>
                  </a:txBody>
                  <a:tcPr marL="8779" marR="8779" marT="8779" marB="0" anchor="b"/>
                </a:tc>
              </a:tr>
              <a:tr h="175575">
                <a:tc>
                  <a:txBody>
                    <a:bodyPr/>
                    <a:lstStyle/>
                    <a:p>
                      <a:pPr algn="r" fontAlgn="b"/>
                      <a:r>
                        <a:rPr lang="en-US" sz="1000" u="none" strike="noStrike">
                          <a:effectLst/>
                        </a:rPr>
                        <a:t>3</a:t>
                      </a:r>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10.85</a:t>
                      </a:r>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4.24</a:t>
                      </a:r>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10.78</a:t>
                      </a:r>
                      <a:endParaRPr lang="en-US" sz="1000" b="0" i="0" u="none" strike="noStrike">
                        <a:solidFill>
                          <a:srgbClr val="000000"/>
                        </a:solidFill>
                        <a:effectLst/>
                        <a:latin typeface="Calibri"/>
                      </a:endParaRPr>
                    </a:p>
                  </a:txBody>
                  <a:tcPr marL="8779" marR="8779" marT="8779" marB="0" anchor="b"/>
                </a:tc>
                <a:tc>
                  <a:txBody>
                    <a:bodyPr/>
                    <a:lstStyle/>
                    <a:p>
                      <a:pPr algn="r" fontAlgn="b"/>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7.1854E-05</a:t>
                      </a:r>
                      <a:endParaRPr lang="en-US" sz="1000" b="0" i="0" u="none" strike="noStrike">
                        <a:solidFill>
                          <a:srgbClr val="000000"/>
                        </a:solidFill>
                        <a:effectLst/>
                        <a:latin typeface="Calibri"/>
                      </a:endParaRPr>
                    </a:p>
                  </a:txBody>
                  <a:tcPr marL="8779" marR="8779" marT="8779" marB="0" anchor="b"/>
                </a:tc>
                <a:tc>
                  <a:txBody>
                    <a:bodyPr/>
                    <a:lstStyle/>
                    <a:p>
                      <a:pPr algn="l" fontAlgn="b"/>
                      <a:endParaRPr lang="en-US" sz="1000" b="0" i="0" u="none" strike="noStrike">
                        <a:solidFill>
                          <a:srgbClr val="000000"/>
                        </a:solidFill>
                        <a:effectLst/>
                        <a:latin typeface="Calibri"/>
                      </a:endParaRPr>
                    </a:p>
                  </a:txBody>
                  <a:tcPr marL="8779" marR="8779" marT="8779" marB="0" anchor="b"/>
                </a:tc>
              </a:tr>
              <a:tr h="175575">
                <a:tc>
                  <a:txBody>
                    <a:bodyPr/>
                    <a:lstStyle/>
                    <a:p>
                      <a:pPr algn="r" fontAlgn="b"/>
                      <a:r>
                        <a:rPr lang="en-US" sz="1000" u="none" strike="noStrike">
                          <a:effectLst/>
                        </a:rPr>
                        <a:t>4</a:t>
                      </a:r>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8.14</a:t>
                      </a:r>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3.71</a:t>
                      </a:r>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10.75</a:t>
                      </a:r>
                      <a:endParaRPr lang="en-US" sz="1000" b="0" i="0" u="none" strike="noStrike">
                        <a:solidFill>
                          <a:srgbClr val="000000"/>
                        </a:solidFill>
                        <a:effectLst/>
                        <a:latin typeface="Calibri"/>
                      </a:endParaRPr>
                    </a:p>
                  </a:txBody>
                  <a:tcPr marL="8779" marR="8779" marT="8779" marB="0" anchor="b"/>
                </a:tc>
                <a:tc>
                  <a:txBody>
                    <a:bodyPr/>
                    <a:lstStyle/>
                    <a:p>
                      <a:pPr algn="r" fontAlgn="b"/>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5.3907E-05</a:t>
                      </a:r>
                      <a:endParaRPr lang="en-US" sz="1000" b="0" i="0" u="none" strike="noStrike">
                        <a:solidFill>
                          <a:srgbClr val="000000"/>
                        </a:solidFill>
                        <a:effectLst/>
                        <a:latin typeface="Calibri"/>
                      </a:endParaRPr>
                    </a:p>
                  </a:txBody>
                  <a:tcPr marL="8779" marR="8779" marT="8779" marB="0" anchor="b"/>
                </a:tc>
                <a:tc>
                  <a:txBody>
                    <a:bodyPr/>
                    <a:lstStyle/>
                    <a:p>
                      <a:pPr algn="l" fontAlgn="b"/>
                      <a:endParaRPr lang="en-US" sz="1000" b="0" i="0" u="none" strike="noStrike">
                        <a:solidFill>
                          <a:srgbClr val="000000"/>
                        </a:solidFill>
                        <a:effectLst/>
                        <a:latin typeface="Calibri"/>
                      </a:endParaRPr>
                    </a:p>
                  </a:txBody>
                  <a:tcPr marL="8779" marR="8779" marT="8779" marB="0" anchor="b"/>
                </a:tc>
              </a:tr>
              <a:tr h="175575">
                <a:tc>
                  <a:txBody>
                    <a:bodyPr/>
                    <a:lstStyle/>
                    <a:p>
                      <a:pPr algn="r" fontAlgn="b"/>
                      <a:r>
                        <a:rPr lang="en-US" sz="1000" u="none" strike="noStrike">
                          <a:effectLst/>
                        </a:rPr>
                        <a:t>5</a:t>
                      </a:r>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6.12</a:t>
                      </a:r>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3.2</a:t>
                      </a:r>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9.48</a:t>
                      </a:r>
                      <a:endParaRPr lang="en-US" sz="1000" b="0" i="0" u="none" strike="noStrike">
                        <a:solidFill>
                          <a:srgbClr val="000000"/>
                        </a:solidFill>
                        <a:effectLst/>
                        <a:latin typeface="Calibri"/>
                      </a:endParaRPr>
                    </a:p>
                  </a:txBody>
                  <a:tcPr marL="8779" marR="8779" marT="8779" marB="0" anchor="b"/>
                </a:tc>
                <a:tc>
                  <a:txBody>
                    <a:bodyPr/>
                    <a:lstStyle/>
                    <a:p>
                      <a:pPr algn="r" fontAlgn="b"/>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4.0530E-05</a:t>
                      </a:r>
                      <a:endParaRPr lang="en-US" sz="1000" b="0" i="0" u="none" strike="noStrike">
                        <a:solidFill>
                          <a:srgbClr val="000000"/>
                        </a:solidFill>
                        <a:effectLst/>
                        <a:latin typeface="Calibri"/>
                      </a:endParaRPr>
                    </a:p>
                  </a:txBody>
                  <a:tcPr marL="8779" marR="8779" marT="8779" marB="0" anchor="b"/>
                </a:tc>
                <a:tc>
                  <a:txBody>
                    <a:bodyPr/>
                    <a:lstStyle/>
                    <a:p>
                      <a:pPr algn="l" fontAlgn="b"/>
                      <a:endParaRPr lang="en-US" sz="1000" b="0" i="0" u="none" strike="noStrike">
                        <a:solidFill>
                          <a:srgbClr val="000000"/>
                        </a:solidFill>
                        <a:effectLst/>
                        <a:latin typeface="Calibri"/>
                      </a:endParaRPr>
                    </a:p>
                  </a:txBody>
                  <a:tcPr marL="8779" marR="8779" marT="8779" marB="0" anchor="b"/>
                </a:tc>
              </a:tr>
              <a:tr h="175575">
                <a:tc>
                  <a:txBody>
                    <a:bodyPr/>
                    <a:lstStyle/>
                    <a:p>
                      <a:pPr algn="r" fontAlgn="b"/>
                      <a:r>
                        <a:rPr lang="en-US" sz="1000" u="none" strike="noStrike">
                          <a:effectLst/>
                        </a:rPr>
                        <a:t>6</a:t>
                      </a:r>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4.45</a:t>
                      </a:r>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2.68</a:t>
                      </a:r>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8.13</a:t>
                      </a:r>
                      <a:endParaRPr lang="en-US" sz="1000" b="0" i="0" u="none" strike="noStrike">
                        <a:solidFill>
                          <a:srgbClr val="000000"/>
                        </a:solidFill>
                        <a:effectLst/>
                        <a:latin typeface="Calibri"/>
                      </a:endParaRPr>
                    </a:p>
                  </a:txBody>
                  <a:tcPr marL="8779" marR="8779" marT="8779" marB="0" anchor="b"/>
                </a:tc>
                <a:tc>
                  <a:txBody>
                    <a:bodyPr/>
                    <a:lstStyle/>
                    <a:p>
                      <a:pPr algn="r" fontAlgn="b"/>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2.9470E-05</a:t>
                      </a:r>
                      <a:endParaRPr lang="en-US" sz="1000" b="0" i="0" u="none" strike="noStrike">
                        <a:solidFill>
                          <a:srgbClr val="000000"/>
                        </a:solidFill>
                        <a:effectLst/>
                        <a:latin typeface="Calibri"/>
                      </a:endParaRPr>
                    </a:p>
                  </a:txBody>
                  <a:tcPr marL="8779" marR="8779" marT="8779" marB="0" anchor="b"/>
                </a:tc>
                <a:tc>
                  <a:txBody>
                    <a:bodyPr/>
                    <a:lstStyle/>
                    <a:p>
                      <a:pPr algn="l" fontAlgn="b"/>
                      <a:endParaRPr lang="en-US" sz="1000" b="0" i="0" u="none" strike="noStrike">
                        <a:solidFill>
                          <a:srgbClr val="000000"/>
                        </a:solidFill>
                        <a:effectLst/>
                        <a:latin typeface="Calibri"/>
                      </a:endParaRPr>
                    </a:p>
                  </a:txBody>
                  <a:tcPr marL="8779" marR="8779" marT="8779" marB="0" anchor="b"/>
                </a:tc>
              </a:tr>
              <a:tr h="175575">
                <a:tc>
                  <a:txBody>
                    <a:bodyPr/>
                    <a:lstStyle/>
                    <a:p>
                      <a:pPr algn="r" fontAlgn="b"/>
                      <a:r>
                        <a:rPr lang="en-US" sz="1000" u="none" strike="noStrike">
                          <a:effectLst/>
                        </a:rPr>
                        <a:t>7</a:t>
                      </a:r>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3.13</a:t>
                      </a:r>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2.15</a:t>
                      </a:r>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6.78</a:t>
                      </a:r>
                      <a:endParaRPr lang="en-US" sz="1000" b="0" i="0" u="none" strike="noStrike">
                        <a:solidFill>
                          <a:srgbClr val="000000"/>
                        </a:solidFill>
                        <a:effectLst/>
                        <a:latin typeface="Calibri"/>
                      </a:endParaRPr>
                    </a:p>
                  </a:txBody>
                  <a:tcPr marL="8779" marR="8779" marT="8779" marB="0" anchor="b"/>
                </a:tc>
                <a:tc>
                  <a:txBody>
                    <a:bodyPr/>
                    <a:lstStyle/>
                    <a:p>
                      <a:pPr algn="r" fontAlgn="b"/>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2.0728E-05</a:t>
                      </a:r>
                      <a:endParaRPr lang="en-US" sz="1000" b="0" i="0" u="none" strike="noStrike">
                        <a:solidFill>
                          <a:srgbClr val="000000"/>
                        </a:solidFill>
                        <a:effectLst/>
                        <a:latin typeface="Calibri"/>
                      </a:endParaRPr>
                    </a:p>
                  </a:txBody>
                  <a:tcPr marL="8779" marR="8779" marT="8779" marB="0" anchor="b"/>
                </a:tc>
                <a:tc>
                  <a:txBody>
                    <a:bodyPr/>
                    <a:lstStyle/>
                    <a:p>
                      <a:pPr algn="l" fontAlgn="b"/>
                      <a:endParaRPr lang="en-US" sz="1000" b="0" i="0" u="none" strike="noStrike">
                        <a:solidFill>
                          <a:srgbClr val="000000"/>
                        </a:solidFill>
                        <a:effectLst/>
                        <a:latin typeface="Calibri"/>
                      </a:endParaRPr>
                    </a:p>
                  </a:txBody>
                  <a:tcPr marL="8779" marR="8779" marT="8779" marB="0" anchor="b"/>
                </a:tc>
              </a:tr>
              <a:tr h="175575">
                <a:tc>
                  <a:txBody>
                    <a:bodyPr/>
                    <a:lstStyle/>
                    <a:p>
                      <a:pPr algn="r" fontAlgn="b"/>
                      <a:r>
                        <a:rPr lang="en-US" sz="1000" u="none" strike="noStrike">
                          <a:effectLst/>
                        </a:rPr>
                        <a:t>8</a:t>
                      </a:r>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2.72</a:t>
                      </a:r>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1.66</a:t>
                      </a:r>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5.18</a:t>
                      </a:r>
                      <a:endParaRPr lang="en-US" sz="1000" b="0" i="0" u="none" strike="noStrike">
                        <a:solidFill>
                          <a:srgbClr val="000000"/>
                        </a:solidFill>
                        <a:effectLst/>
                        <a:latin typeface="Calibri"/>
                      </a:endParaRPr>
                    </a:p>
                  </a:txBody>
                  <a:tcPr marL="8779" marR="8779" marT="8779" marB="0" anchor="b"/>
                </a:tc>
                <a:tc>
                  <a:txBody>
                    <a:bodyPr/>
                    <a:lstStyle/>
                    <a:p>
                      <a:pPr algn="r" fontAlgn="b"/>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1.8013E-05</a:t>
                      </a:r>
                      <a:endParaRPr lang="en-US" sz="1000" b="0" i="0" u="none" strike="noStrike">
                        <a:solidFill>
                          <a:srgbClr val="000000"/>
                        </a:solidFill>
                        <a:effectLst/>
                        <a:latin typeface="Calibri"/>
                      </a:endParaRPr>
                    </a:p>
                  </a:txBody>
                  <a:tcPr marL="8779" marR="8779" marT="8779" marB="0" anchor="b"/>
                </a:tc>
                <a:tc>
                  <a:txBody>
                    <a:bodyPr/>
                    <a:lstStyle/>
                    <a:p>
                      <a:pPr algn="l" fontAlgn="b"/>
                      <a:endParaRPr lang="en-US" sz="1000" b="0" i="0" u="none" strike="noStrike">
                        <a:solidFill>
                          <a:srgbClr val="000000"/>
                        </a:solidFill>
                        <a:effectLst/>
                        <a:latin typeface="Calibri"/>
                      </a:endParaRPr>
                    </a:p>
                  </a:txBody>
                  <a:tcPr marL="8779" marR="8779" marT="8779" marB="0" anchor="b"/>
                </a:tc>
              </a:tr>
              <a:tr h="175575">
                <a:tc>
                  <a:txBody>
                    <a:bodyPr/>
                    <a:lstStyle/>
                    <a:p>
                      <a:pPr algn="r" fontAlgn="b"/>
                      <a:r>
                        <a:rPr lang="en-US" sz="1000" u="none" strike="noStrike">
                          <a:effectLst/>
                        </a:rPr>
                        <a:t>12</a:t>
                      </a:r>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1.2</a:t>
                      </a:r>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0.72</a:t>
                      </a:r>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2.05</a:t>
                      </a:r>
                      <a:endParaRPr lang="en-US" sz="1000" b="0" i="0" u="none" strike="noStrike">
                        <a:solidFill>
                          <a:srgbClr val="000000"/>
                        </a:solidFill>
                        <a:effectLst/>
                        <a:latin typeface="Calibri"/>
                      </a:endParaRPr>
                    </a:p>
                  </a:txBody>
                  <a:tcPr marL="8779" marR="8779" marT="8779" marB="0" anchor="b"/>
                </a:tc>
                <a:tc>
                  <a:txBody>
                    <a:bodyPr/>
                    <a:lstStyle/>
                    <a:p>
                      <a:pPr algn="r" fontAlgn="b"/>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7.9470E-06</a:t>
                      </a:r>
                      <a:endParaRPr lang="en-US" sz="1000" b="0" i="0" u="none" strike="noStrike">
                        <a:solidFill>
                          <a:srgbClr val="000000"/>
                        </a:solidFill>
                        <a:effectLst/>
                        <a:latin typeface="Calibri"/>
                      </a:endParaRPr>
                    </a:p>
                  </a:txBody>
                  <a:tcPr marL="8779" marR="8779" marT="8779" marB="0" anchor="b"/>
                </a:tc>
                <a:tc>
                  <a:txBody>
                    <a:bodyPr/>
                    <a:lstStyle/>
                    <a:p>
                      <a:pPr algn="l" fontAlgn="b"/>
                      <a:endParaRPr lang="en-US" sz="1000" b="0" i="0" u="none" strike="noStrike">
                        <a:solidFill>
                          <a:srgbClr val="000000"/>
                        </a:solidFill>
                        <a:effectLst/>
                        <a:latin typeface="Calibri"/>
                      </a:endParaRPr>
                    </a:p>
                  </a:txBody>
                  <a:tcPr marL="8779" marR="8779" marT="8779" marB="0" anchor="b"/>
                </a:tc>
              </a:tr>
              <a:tr h="175575">
                <a:tc>
                  <a:txBody>
                    <a:bodyPr/>
                    <a:lstStyle/>
                    <a:p>
                      <a:pPr algn="r" fontAlgn="b"/>
                      <a:r>
                        <a:rPr lang="en-US" sz="1000" u="none" strike="noStrike">
                          <a:effectLst/>
                        </a:rPr>
                        <a:t>24</a:t>
                      </a:r>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dirty="0">
                          <a:effectLst/>
                        </a:rPr>
                        <a:t>0.38</a:t>
                      </a:r>
                      <a:endParaRPr lang="en-US" sz="1000" b="0" i="0" u="none" strike="noStrike" dirty="0">
                        <a:solidFill>
                          <a:srgbClr val="000000"/>
                        </a:solidFill>
                        <a:effectLst/>
                        <a:latin typeface="Calibri"/>
                      </a:endParaRPr>
                    </a:p>
                  </a:txBody>
                  <a:tcPr marL="8779" marR="8779" marT="8779" marB="0" anchor="b"/>
                </a:tc>
                <a:tc>
                  <a:txBody>
                    <a:bodyPr/>
                    <a:lstStyle/>
                    <a:p>
                      <a:pPr algn="r" fontAlgn="b"/>
                      <a:r>
                        <a:rPr lang="en-US" sz="1000" u="none" strike="noStrike">
                          <a:effectLst/>
                        </a:rPr>
                        <a:t>0.12</a:t>
                      </a:r>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0.27</a:t>
                      </a:r>
                      <a:endParaRPr lang="en-US" sz="1000" b="0" i="0" u="none" strike="noStrike">
                        <a:solidFill>
                          <a:srgbClr val="000000"/>
                        </a:solidFill>
                        <a:effectLst/>
                        <a:latin typeface="Calibri"/>
                      </a:endParaRPr>
                    </a:p>
                  </a:txBody>
                  <a:tcPr marL="8779" marR="8779" marT="8779" marB="0" anchor="b"/>
                </a:tc>
                <a:tc>
                  <a:txBody>
                    <a:bodyPr/>
                    <a:lstStyle/>
                    <a:p>
                      <a:pPr algn="r" fontAlgn="b"/>
                      <a:endParaRPr lang="en-US" sz="1000" b="0" i="0" u="none" strike="noStrike">
                        <a:solidFill>
                          <a:srgbClr val="000000"/>
                        </a:solidFill>
                        <a:effectLst/>
                        <a:latin typeface="Calibri"/>
                      </a:endParaRPr>
                    </a:p>
                  </a:txBody>
                  <a:tcPr marL="8779" marR="8779" marT="8779" marB="0" anchor="b"/>
                </a:tc>
                <a:tc>
                  <a:txBody>
                    <a:bodyPr/>
                    <a:lstStyle/>
                    <a:p>
                      <a:pPr algn="r" fontAlgn="b"/>
                      <a:r>
                        <a:rPr lang="en-US" sz="1000" u="none" strike="noStrike">
                          <a:effectLst/>
                        </a:rPr>
                        <a:t>2.5166E-06</a:t>
                      </a:r>
                      <a:endParaRPr lang="en-US" sz="1000" b="0" i="0" u="none" strike="noStrike">
                        <a:solidFill>
                          <a:srgbClr val="000000"/>
                        </a:solidFill>
                        <a:effectLst/>
                        <a:latin typeface="Calibri"/>
                      </a:endParaRPr>
                    </a:p>
                  </a:txBody>
                  <a:tcPr marL="8779" marR="8779" marT="8779" marB="0" anchor="b"/>
                </a:tc>
                <a:tc>
                  <a:txBody>
                    <a:bodyPr/>
                    <a:lstStyle/>
                    <a:p>
                      <a:pPr algn="l" fontAlgn="b"/>
                      <a:endParaRPr lang="en-US" sz="1000" b="0" i="0" u="none" strike="noStrike" dirty="0">
                        <a:solidFill>
                          <a:srgbClr val="000000"/>
                        </a:solidFill>
                        <a:effectLst/>
                        <a:latin typeface="Calibri"/>
                      </a:endParaRPr>
                    </a:p>
                  </a:txBody>
                  <a:tcPr marL="8779" marR="8779" marT="8779" marB="0" anchor="b"/>
                </a:tc>
              </a:tr>
            </a:tbl>
          </a:graphicData>
        </a:graphic>
      </p:graphicFrame>
      <p:sp>
        <p:nvSpPr>
          <p:cNvPr id="10" name="TextBox 9"/>
          <p:cNvSpPr txBox="1"/>
          <p:nvPr/>
        </p:nvSpPr>
        <p:spPr>
          <a:xfrm>
            <a:off x="457200" y="2297668"/>
            <a:ext cx="3741730" cy="369332"/>
          </a:xfrm>
          <a:prstGeom prst="rect">
            <a:avLst/>
          </a:prstGeom>
          <a:noFill/>
        </p:spPr>
        <p:txBody>
          <a:bodyPr wrap="none" rtlCol="0">
            <a:spAutoFit/>
          </a:bodyPr>
          <a:lstStyle/>
          <a:p>
            <a:r>
              <a:rPr lang="en-US" dirty="0" smtClean="0"/>
              <a:t>File: </a:t>
            </a:r>
            <a:r>
              <a:rPr lang="en-US" sz="1400" dirty="0" smtClean="0">
                <a:latin typeface="Courier New" panose="02070309020205020404" pitchFamily="49" charset="0"/>
                <a:cs typeface="Courier New" panose="02070309020205020404" pitchFamily="49" charset="0"/>
              </a:rPr>
              <a:t>Critchley_human_APAP_data.csv</a:t>
            </a:r>
            <a:endParaRPr lang="en-US" sz="1400" dirty="0">
              <a:latin typeface="Courier New" panose="02070309020205020404" pitchFamily="49" charset="0"/>
              <a:cs typeface="Courier New" panose="02070309020205020404" pitchFamily="49" charset="0"/>
            </a:endParaRPr>
          </a:p>
        </p:txBody>
      </p:sp>
      <p:sp>
        <p:nvSpPr>
          <p:cNvPr id="11" name="Rectangle 10"/>
          <p:cNvSpPr/>
          <p:nvPr/>
        </p:nvSpPr>
        <p:spPr>
          <a:xfrm>
            <a:off x="533400" y="2667000"/>
            <a:ext cx="719369" cy="2971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248962" y="2672255"/>
            <a:ext cx="890007" cy="2971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386637" y="3003993"/>
            <a:ext cx="3740191" cy="2308324"/>
          </a:xfrm>
          <a:prstGeom prst="rect">
            <a:avLst/>
          </a:prstGeom>
          <a:noFill/>
        </p:spPr>
        <p:txBody>
          <a:bodyPr wrap="none" rtlCol="0">
            <a:spAutoFit/>
          </a:bodyPr>
          <a:lstStyle/>
          <a:p>
            <a:pPr>
              <a:tabLst>
                <a:tab pos="393700" algn="l"/>
              </a:tabLst>
            </a:pPr>
            <a:r>
              <a:rPr lang="en-US" dirty="0"/>
              <a:t>For APAP (</a:t>
            </a:r>
            <a:r>
              <a:rPr lang="en-US" dirty="0" smtClean="0"/>
              <a:t>1.4g</a:t>
            </a:r>
            <a:r>
              <a:rPr lang="en-US" dirty="0"/>
              <a:t>) in human (70Kg) liver:</a:t>
            </a:r>
            <a:br>
              <a:rPr lang="en-US" dirty="0"/>
            </a:br>
            <a:r>
              <a:rPr lang="en-US" dirty="0"/>
              <a:t>	</a:t>
            </a:r>
            <a:r>
              <a:rPr lang="en-US" i="1" dirty="0" err="1"/>
              <a:t>X</a:t>
            </a:r>
            <a:r>
              <a:rPr lang="en-US" i="1" baseline="-25000" dirty="0" err="1"/>
              <a:t>c</a:t>
            </a:r>
            <a:r>
              <a:rPr lang="en-US" dirty="0"/>
              <a:t>= 0.2mmol (32mg)</a:t>
            </a:r>
            <a:br>
              <a:rPr lang="en-US" dirty="0"/>
            </a:br>
            <a:r>
              <a:rPr lang="en-US" dirty="0"/>
              <a:t>	</a:t>
            </a:r>
            <a:r>
              <a:rPr lang="en-US" i="1" dirty="0"/>
              <a:t>V</a:t>
            </a:r>
            <a:r>
              <a:rPr lang="en-US" i="1" baseline="-25000" dirty="0"/>
              <a:t>c </a:t>
            </a:r>
            <a:r>
              <a:rPr lang="en-US" i="1" dirty="0"/>
              <a:t>=</a:t>
            </a:r>
            <a:r>
              <a:rPr lang="en-US" dirty="0"/>
              <a:t>1.72L</a:t>
            </a:r>
            <a:br>
              <a:rPr lang="en-US" dirty="0"/>
            </a:br>
            <a:r>
              <a:rPr lang="en-US" i="1" dirty="0"/>
              <a:t>	Q</a:t>
            </a:r>
            <a:r>
              <a:rPr lang="en-US" dirty="0"/>
              <a:t> = 94L/hr</a:t>
            </a:r>
            <a:br>
              <a:rPr lang="en-US" dirty="0"/>
            </a:br>
            <a:r>
              <a:rPr lang="en-US" dirty="0"/>
              <a:t>	R</a:t>
            </a:r>
            <a:r>
              <a:rPr lang="en-US" baseline="-25000" dirty="0"/>
              <a:t>b2p</a:t>
            </a:r>
            <a:r>
              <a:rPr lang="en-US" dirty="0"/>
              <a:t> = 1.09</a:t>
            </a:r>
            <a:br>
              <a:rPr lang="en-US" dirty="0"/>
            </a:br>
            <a:r>
              <a:rPr lang="en-US" dirty="0"/>
              <a:t>	</a:t>
            </a:r>
            <a:r>
              <a:rPr lang="en-US" i="1" dirty="0" err="1"/>
              <a:t>F</a:t>
            </a:r>
            <a:r>
              <a:rPr lang="en-US" i="1" baseline="-25000" dirty="0" err="1"/>
              <a:t>ub</a:t>
            </a:r>
            <a:r>
              <a:rPr lang="en-US" dirty="0"/>
              <a:t> = 0.8</a:t>
            </a:r>
            <a:br>
              <a:rPr lang="en-US" dirty="0"/>
            </a:br>
            <a:r>
              <a:rPr lang="en-US" dirty="0"/>
              <a:t>	</a:t>
            </a:r>
            <a:r>
              <a:rPr lang="en-US" i="1" dirty="0" err="1"/>
              <a:t>K</a:t>
            </a:r>
            <a:r>
              <a:rPr lang="en-US" i="1" baseline="-25000" dirty="0" err="1"/>
              <a:t>liver</a:t>
            </a:r>
            <a:r>
              <a:rPr lang="en-US" dirty="0"/>
              <a:t> = 1</a:t>
            </a:r>
          </a:p>
          <a:p>
            <a:endParaRPr lang="en-US" dirty="0"/>
          </a:p>
        </p:txBody>
      </p:sp>
      <p:sp>
        <p:nvSpPr>
          <p:cNvPr id="7" name="Footer Placeholder 6"/>
          <p:cNvSpPr>
            <a:spLocks noGrp="1"/>
          </p:cNvSpPr>
          <p:nvPr>
            <p:ph type="ftr" sz="quarter" idx="11"/>
          </p:nvPr>
        </p:nvSpPr>
        <p:spPr/>
        <p:txBody>
          <a:bodyPr/>
          <a:lstStyle/>
          <a:p>
            <a:r>
              <a:rPr lang="en-US" smtClean="0"/>
              <a:t>jps</a:t>
            </a:r>
            <a:endParaRPr lang="en-US" dirty="0"/>
          </a:p>
        </p:txBody>
      </p:sp>
    </p:spTree>
    <p:extLst>
      <p:ext uri="{BB962C8B-B14F-4D97-AF65-F5344CB8AC3E}">
        <p14:creationId xmlns:p14="http://schemas.microsoft.com/office/powerpoint/2010/main" val="9839805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Setup </a:t>
            </a:r>
            <a:endParaRPr lang="en-US" dirty="0"/>
          </a:p>
        </p:txBody>
      </p:sp>
      <p:sp>
        <p:nvSpPr>
          <p:cNvPr id="4" name="Date Placeholder 3"/>
          <p:cNvSpPr>
            <a:spLocks noGrp="1"/>
          </p:cNvSpPr>
          <p:nvPr>
            <p:ph type="dt" sz="half" idx="10"/>
          </p:nvPr>
        </p:nvSpPr>
        <p:spPr/>
        <p:txBody>
          <a:bodyPr/>
          <a:lstStyle/>
          <a:p>
            <a:r>
              <a:rPr lang="en-US" smtClean="0"/>
              <a:t>Aug 1, 2017</a:t>
            </a:r>
            <a:endParaRPr lang="en-US" dirty="0"/>
          </a:p>
        </p:txBody>
      </p:sp>
      <p:sp>
        <p:nvSpPr>
          <p:cNvPr id="5" name="Slide Number Placeholder 4"/>
          <p:cNvSpPr>
            <a:spLocks noGrp="1"/>
          </p:cNvSpPr>
          <p:nvPr>
            <p:ph type="sldNum" sz="quarter" idx="12"/>
          </p:nvPr>
        </p:nvSpPr>
        <p:spPr/>
        <p:txBody>
          <a:bodyPr/>
          <a:lstStyle/>
          <a:p>
            <a:fld id="{E208A558-0F77-4BB1-B5B4-EFA4F3369E3B}" type="slidenum">
              <a:rPr lang="en-US" smtClean="0"/>
              <a:t>43</a:t>
            </a:fld>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85800"/>
            <a:ext cx="7446074" cy="577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ight Arrow 13"/>
          <p:cNvSpPr/>
          <p:nvPr/>
        </p:nvSpPr>
        <p:spPr>
          <a:xfrm>
            <a:off x="762000" y="4388069"/>
            <a:ext cx="4572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a:t>
            </a:r>
            <a:endParaRPr lang="en-US" sz="1400" dirty="0"/>
          </a:p>
        </p:txBody>
      </p:sp>
      <p:sp>
        <p:nvSpPr>
          <p:cNvPr id="20" name="Right Arrow 19"/>
          <p:cNvSpPr/>
          <p:nvPr/>
        </p:nvSpPr>
        <p:spPr>
          <a:xfrm flipH="1">
            <a:off x="6156434" y="2495550"/>
            <a:ext cx="712076" cy="10763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3</a:t>
            </a:r>
            <a:endParaRPr lang="en-US" sz="1400" dirty="0"/>
          </a:p>
        </p:txBody>
      </p:sp>
      <p:sp>
        <p:nvSpPr>
          <p:cNvPr id="21" name="Right Arrow 20"/>
          <p:cNvSpPr/>
          <p:nvPr/>
        </p:nvSpPr>
        <p:spPr>
          <a:xfrm>
            <a:off x="6096000" y="1676400"/>
            <a:ext cx="4572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2</a:t>
            </a:r>
            <a:endParaRPr lang="en-US" sz="1400" dirty="0"/>
          </a:p>
        </p:txBody>
      </p:sp>
      <p:sp>
        <p:nvSpPr>
          <p:cNvPr id="22" name="Right Arrow 21"/>
          <p:cNvSpPr/>
          <p:nvPr/>
        </p:nvSpPr>
        <p:spPr>
          <a:xfrm>
            <a:off x="6858000" y="6082864"/>
            <a:ext cx="4572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4</a:t>
            </a:r>
          </a:p>
        </p:txBody>
      </p:sp>
      <p:sp>
        <p:nvSpPr>
          <p:cNvPr id="23" name="Right Arrow 22"/>
          <p:cNvSpPr/>
          <p:nvPr/>
        </p:nvSpPr>
        <p:spPr>
          <a:xfrm>
            <a:off x="2517226" y="5055477"/>
            <a:ext cx="4572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5</a:t>
            </a:r>
            <a:endParaRPr lang="en-US" sz="1400" dirty="0"/>
          </a:p>
        </p:txBody>
      </p:sp>
      <p:sp>
        <p:nvSpPr>
          <p:cNvPr id="24" name="Right Arrow 23"/>
          <p:cNvSpPr/>
          <p:nvPr/>
        </p:nvSpPr>
        <p:spPr>
          <a:xfrm>
            <a:off x="2362200" y="6082864"/>
            <a:ext cx="4572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6</a:t>
            </a:r>
            <a:endParaRPr lang="en-US" sz="1400" dirty="0"/>
          </a:p>
        </p:txBody>
      </p:sp>
      <p:sp>
        <p:nvSpPr>
          <p:cNvPr id="3" name="Footer Placeholder 2"/>
          <p:cNvSpPr>
            <a:spLocks noGrp="1"/>
          </p:cNvSpPr>
          <p:nvPr>
            <p:ph type="ftr" sz="quarter" idx="11"/>
          </p:nvPr>
        </p:nvSpPr>
        <p:spPr/>
        <p:txBody>
          <a:bodyPr/>
          <a:lstStyle/>
          <a:p>
            <a:r>
              <a:rPr lang="en-US" smtClean="0"/>
              <a:t>jps</a:t>
            </a:r>
            <a:endParaRPr lang="en-US" dirty="0"/>
          </a:p>
        </p:txBody>
      </p:sp>
    </p:spTree>
    <p:extLst>
      <p:ext uri="{BB962C8B-B14F-4D97-AF65-F5344CB8AC3E}">
        <p14:creationId xmlns:p14="http://schemas.microsoft.com/office/powerpoint/2010/main" val="5709030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Actually do the Fit</a:t>
            </a:r>
            <a:endParaRPr lang="en-US" dirty="0"/>
          </a:p>
        </p:txBody>
      </p:sp>
      <p:sp>
        <p:nvSpPr>
          <p:cNvPr id="3" name="Date Placeholder 2"/>
          <p:cNvSpPr>
            <a:spLocks noGrp="1"/>
          </p:cNvSpPr>
          <p:nvPr>
            <p:ph type="dt" sz="half" idx="10"/>
          </p:nvPr>
        </p:nvSpPr>
        <p:spPr/>
        <p:txBody>
          <a:bodyPr/>
          <a:lstStyle/>
          <a:p>
            <a:r>
              <a:rPr lang="en-US" smtClean="0"/>
              <a:t>Aug 1, 2017</a:t>
            </a:r>
            <a:endParaRPr lang="en-US" dirty="0"/>
          </a:p>
        </p:txBody>
      </p:sp>
      <p:sp>
        <p:nvSpPr>
          <p:cNvPr id="4" name="Slide Number Placeholder 3"/>
          <p:cNvSpPr>
            <a:spLocks noGrp="1"/>
          </p:cNvSpPr>
          <p:nvPr>
            <p:ph type="sldNum" sz="quarter" idx="12"/>
          </p:nvPr>
        </p:nvSpPr>
        <p:spPr/>
        <p:txBody>
          <a:bodyPr/>
          <a:lstStyle/>
          <a:p>
            <a:fld id="{E208A558-0F77-4BB1-B5B4-EFA4F3369E3B}" type="slidenum">
              <a:rPr lang="en-US" smtClean="0"/>
              <a:t>44</a:t>
            </a:fld>
            <a:endParaRPr lang="en-US" dirty="0"/>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873" y="981075"/>
            <a:ext cx="3790950"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8073" y="981075"/>
            <a:ext cx="2907074"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1"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598056" y="3521529"/>
            <a:ext cx="3547534" cy="2845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r>
              <a:rPr lang="en-US" smtClean="0"/>
              <a:t>jps</a:t>
            </a:r>
            <a:endParaRPr lang="en-US" dirty="0"/>
          </a:p>
        </p:txBody>
      </p:sp>
    </p:spTree>
    <p:extLst>
      <p:ext uri="{BB962C8B-B14F-4D97-AF65-F5344CB8AC3E}">
        <p14:creationId xmlns:p14="http://schemas.microsoft.com/office/powerpoint/2010/main" val="25510341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Results of Fitting</a:t>
            </a:r>
            <a:endParaRPr lang="en-US" dirty="0"/>
          </a:p>
        </p:txBody>
      </p:sp>
      <p:grpSp>
        <p:nvGrpSpPr>
          <p:cNvPr id="10" name="Group 9"/>
          <p:cNvGrpSpPr/>
          <p:nvPr/>
        </p:nvGrpSpPr>
        <p:grpSpPr>
          <a:xfrm>
            <a:off x="370872" y="933450"/>
            <a:ext cx="6046560" cy="3638550"/>
            <a:chOff x="381000" y="1371600"/>
            <a:chExt cx="6046560" cy="3638550"/>
          </a:xfrm>
        </p:grpSpPr>
        <p:pic>
          <p:nvPicPr>
            <p:cNvPr id="2048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81000" y="1371600"/>
              <a:ext cx="6046560" cy="36385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ight Arrow 5"/>
            <p:cNvSpPr/>
            <p:nvPr/>
          </p:nvSpPr>
          <p:spPr>
            <a:xfrm>
              <a:off x="522894" y="4537184"/>
              <a:ext cx="457200" cy="304800"/>
            </a:xfrm>
            <a:prstGeom prst="rightArrow">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a:t>
              </a:r>
              <a:endParaRPr lang="en-US" sz="1400" dirty="0"/>
            </a:p>
          </p:txBody>
        </p:sp>
        <p:sp>
          <p:nvSpPr>
            <p:cNvPr id="7" name="Right Arrow 6"/>
            <p:cNvSpPr/>
            <p:nvPr/>
          </p:nvSpPr>
          <p:spPr>
            <a:xfrm flipH="1">
              <a:off x="2743200" y="2322786"/>
              <a:ext cx="457200" cy="304800"/>
            </a:xfrm>
            <a:prstGeom prst="rightArrow">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2</a:t>
              </a:r>
              <a:endParaRPr lang="en-US" sz="1400" dirty="0"/>
            </a:p>
          </p:txBody>
        </p:sp>
      </p:grpSp>
      <p:grpSp>
        <p:nvGrpSpPr>
          <p:cNvPr id="8" name="Group 7"/>
          <p:cNvGrpSpPr/>
          <p:nvPr/>
        </p:nvGrpSpPr>
        <p:grpSpPr>
          <a:xfrm>
            <a:off x="1794031" y="4251434"/>
            <a:ext cx="6955216" cy="2073998"/>
            <a:chOff x="1905000" y="3962400"/>
            <a:chExt cx="6955216" cy="2073998"/>
          </a:xfrm>
        </p:grpSpPr>
        <p:pic>
          <p:nvPicPr>
            <p:cNvPr id="2048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905000" y="4191000"/>
              <a:ext cx="6955216" cy="18453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Right Arrow 8"/>
            <p:cNvSpPr/>
            <p:nvPr/>
          </p:nvSpPr>
          <p:spPr>
            <a:xfrm rot="16200000" flipH="1">
              <a:off x="2514600" y="4038600"/>
              <a:ext cx="457200" cy="304800"/>
            </a:xfrm>
            <a:prstGeom prst="rightArrow">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3</a:t>
              </a:r>
              <a:endParaRPr lang="en-US" sz="1400" dirty="0"/>
            </a:p>
          </p:txBody>
        </p:sp>
        <p:sp>
          <p:nvSpPr>
            <p:cNvPr id="5" name="Rectangle 4"/>
            <p:cNvSpPr/>
            <p:nvPr/>
          </p:nvSpPr>
          <p:spPr>
            <a:xfrm>
              <a:off x="4997301" y="4689584"/>
              <a:ext cx="457200" cy="134681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Date Placeholder 1"/>
          <p:cNvSpPr>
            <a:spLocks noGrp="1"/>
          </p:cNvSpPr>
          <p:nvPr>
            <p:ph type="dt" sz="half" idx="10"/>
          </p:nvPr>
        </p:nvSpPr>
        <p:spPr/>
        <p:txBody>
          <a:bodyPr/>
          <a:lstStyle/>
          <a:p>
            <a:r>
              <a:rPr lang="en-US" smtClean="0"/>
              <a:t>Aug 1, 2017</a:t>
            </a:r>
            <a:endParaRPr lang="en-US" dirty="0"/>
          </a:p>
        </p:txBody>
      </p:sp>
      <p:sp>
        <p:nvSpPr>
          <p:cNvPr id="3" name="Footer Placeholder 2"/>
          <p:cNvSpPr>
            <a:spLocks noGrp="1"/>
          </p:cNvSpPr>
          <p:nvPr>
            <p:ph type="ftr" sz="quarter" idx="11"/>
          </p:nvPr>
        </p:nvSpPr>
        <p:spPr/>
        <p:txBody>
          <a:bodyPr/>
          <a:lstStyle/>
          <a:p>
            <a:r>
              <a:rPr lang="en-US" smtClean="0"/>
              <a:t>jps</a:t>
            </a:r>
            <a:endParaRPr lang="en-US" dirty="0"/>
          </a:p>
        </p:txBody>
      </p:sp>
      <p:sp>
        <p:nvSpPr>
          <p:cNvPr id="11" name="Slide Number Placeholder 10"/>
          <p:cNvSpPr>
            <a:spLocks noGrp="1"/>
          </p:cNvSpPr>
          <p:nvPr>
            <p:ph type="sldNum" sz="quarter" idx="12"/>
          </p:nvPr>
        </p:nvSpPr>
        <p:spPr/>
        <p:txBody>
          <a:bodyPr/>
          <a:lstStyle/>
          <a:p>
            <a:fld id="{E208A558-0F77-4BB1-B5B4-EFA4F3369E3B}" type="slidenum">
              <a:rPr lang="en-US" smtClean="0"/>
              <a:t>45</a:t>
            </a:fld>
            <a:endParaRPr lang="en-US" dirty="0"/>
          </a:p>
        </p:txBody>
      </p:sp>
    </p:spTree>
    <p:extLst>
      <p:ext uri="{BB962C8B-B14F-4D97-AF65-F5344CB8AC3E}">
        <p14:creationId xmlns:p14="http://schemas.microsoft.com/office/powerpoint/2010/main" val="36765029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r>
              <a:rPr lang="en-US" sz="2800" dirty="0" smtClean="0"/>
              <a:t>More…</a:t>
            </a:r>
            <a:endParaRPr lang="en-US" sz="2800" dirty="0"/>
          </a:p>
        </p:txBody>
      </p:sp>
      <p:sp>
        <p:nvSpPr>
          <p:cNvPr id="3" name="Date Placeholder 2"/>
          <p:cNvSpPr>
            <a:spLocks noGrp="1"/>
          </p:cNvSpPr>
          <p:nvPr>
            <p:ph type="dt" sz="half" idx="10"/>
          </p:nvPr>
        </p:nvSpPr>
        <p:spPr/>
        <p:txBody>
          <a:bodyPr/>
          <a:lstStyle/>
          <a:p>
            <a:r>
              <a:rPr lang="en-US" smtClean="0"/>
              <a:t>Aug 1, 2017</a:t>
            </a:r>
            <a:endParaRPr lang="en-US" dirty="0"/>
          </a:p>
        </p:txBody>
      </p:sp>
      <p:sp>
        <p:nvSpPr>
          <p:cNvPr id="4" name="Slide Number Placeholder 3"/>
          <p:cNvSpPr>
            <a:spLocks noGrp="1"/>
          </p:cNvSpPr>
          <p:nvPr>
            <p:ph type="sldNum" sz="quarter" idx="12"/>
          </p:nvPr>
        </p:nvSpPr>
        <p:spPr/>
        <p:txBody>
          <a:bodyPr/>
          <a:lstStyle/>
          <a:p>
            <a:fld id="{E208A558-0F77-4BB1-B5B4-EFA4F3369E3B}" type="slidenum">
              <a:rPr lang="en-US" smtClean="0"/>
              <a:t>46</a:t>
            </a:fld>
            <a:endParaRPr lang="en-US" dirty="0"/>
          </a:p>
        </p:txBody>
      </p:sp>
      <p:pic>
        <p:nvPicPr>
          <p:cNvPr id="2150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85800" y="533400"/>
            <a:ext cx="7680960" cy="2935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85800" y="3657600"/>
            <a:ext cx="7543800" cy="3040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r>
              <a:rPr lang="en-US" smtClean="0"/>
              <a:t>jps</a:t>
            </a:r>
            <a:endParaRPr lang="en-US" dirty="0"/>
          </a:p>
        </p:txBody>
      </p:sp>
    </p:spTree>
    <p:extLst>
      <p:ext uri="{BB962C8B-B14F-4D97-AF65-F5344CB8AC3E}">
        <p14:creationId xmlns:p14="http://schemas.microsoft.com/office/powerpoint/2010/main" val="39236260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Sensitivity Analysis</a:t>
            </a:r>
            <a:endParaRPr lang="en-US" dirty="0"/>
          </a:p>
        </p:txBody>
      </p:sp>
      <p:sp>
        <p:nvSpPr>
          <p:cNvPr id="7" name="Content Placeholder 6"/>
          <p:cNvSpPr>
            <a:spLocks noGrp="1"/>
          </p:cNvSpPr>
          <p:nvPr>
            <p:ph idx="1"/>
          </p:nvPr>
        </p:nvSpPr>
        <p:spPr>
          <a:xfrm>
            <a:off x="457200" y="2650294"/>
            <a:ext cx="8229600" cy="3293306"/>
          </a:xfrm>
        </p:spPr>
        <p:txBody>
          <a:bodyPr>
            <a:normAutofit/>
          </a:bodyPr>
          <a:lstStyle/>
          <a:p>
            <a:r>
              <a:rPr lang="en-US" sz="1600" dirty="0" smtClean="0"/>
              <a:t>Often </a:t>
            </a:r>
            <a:r>
              <a:rPr lang="en-US" sz="1600" dirty="0"/>
              <a:t>∆(𝑝𝑎𝑟𝑎𝑚𝑒𝑡𝑒𝑟</a:t>
            </a:r>
            <a:r>
              <a:rPr lang="en-US" sz="1600" dirty="0" smtClean="0"/>
              <a:t>) is chosen to be very </a:t>
            </a:r>
            <a:r>
              <a:rPr lang="en-US" sz="1600" dirty="0"/>
              <a:t>small (</a:t>
            </a:r>
            <a:r>
              <a:rPr lang="en-US" sz="1600" dirty="0" smtClean="0"/>
              <a:t>0.1%)</a:t>
            </a:r>
          </a:p>
          <a:p>
            <a:r>
              <a:rPr lang="en-US" sz="1600" dirty="0" smtClean="0"/>
              <a:t>Usually done one parameter at a time while holding all other parameters constant (“fixed point” sensitivity)</a:t>
            </a:r>
            <a:endParaRPr lang="en-US" sz="1600" dirty="0"/>
          </a:p>
          <a:p>
            <a:r>
              <a:rPr lang="en-US" sz="1600" dirty="0" smtClean="0"/>
              <a:t>The </a:t>
            </a:r>
            <a:r>
              <a:rPr lang="en-US" sz="1600" dirty="0"/>
              <a:t>challenge is that depending on the what output you are </a:t>
            </a:r>
            <a:r>
              <a:rPr lang="en-US" sz="1600" dirty="0" smtClean="0"/>
              <a:t>using you </a:t>
            </a:r>
            <a:r>
              <a:rPr lang="en-US" sz="1600" dirty="0"/>
              <a:t>get different meanings of small versus large “</a:t>
            </a:r>
            <a:r>
              <a:rPr lang="en-US" sz="1600" dirty="0" smtClean="0"/>
              <a:t>sensitivity” values. In the APAP PBPK model:</a:t>
            </a:r>
          </a:p>
          <a:p>
            <a:pPr lvl="1"/>
            <a:r>
              <a:rPr lang="en-US" sz="1400" dirty="0"/>
              <a:t>F</a:t>
            </a:r>
            <a:r>
              <a:rPr lang="en-US" sz="1400" dirty="0" smtClean="0"/>
              <a:t>ollowing the concentration in a particular compartment as a function of dose gives a large positive sensitivity for the affect of dose on concentration.</a:t>
            </a:r>
          </a:p>
          <a:p>
            <a:pPr lvl="1"/>
            <a:r>
              <a:rPr lang="en-US" sz="1400" dirty="0" smtClean="0"/>
              <a:t>Following the quality of fitting the model to a set of experimental data the sensitivity for the same pair will be (nearly) zero at the optimal parameter set.</a:t>
            </a:r>
          </a:p>
          <a:p>
            <a:pPr lvl="1"/>
            <a:r>
              <a:rPr lang="en-US" sz="1400" dirty="0" smtClean="0"/>
              <a:t>So, not only different sensitivity but the absolute magnitude is also reversed!</a:t>
            </a:r>
          </a:p>
          <a:p>
            <a:r>
              <a:rPr lang="en-US" sz="1600" dirty="0" smtClean="0"/>
              <a:t>Correlation and interdependence of parameters (in general parameters all interact)</a:t>
            </a:r>
          </a:p>
          <a:p>
            <a:r>
              <a:rPr lang="en-US" sz="1600" dirty="0" smtClean="0"/>
              <a:t>Statistics matter (e.g., uncertainty analysis) but </a:t>
            </a:r>
            <a:r>
              <a:rPr lang="en-US" sz="1600" b="1" dirty="0" smtClean="0"/>
              <a:t>pragmatic</a:t>
            </a:r>
            <a:r>
              <a:rPr lang="en-US" sz="1600" dirty="0" smtClean="0"/>
              <a:t> is what really matters</a:t>
            </a:r>
            <a:endParaRPr lang="en-US" sz="1600" dirty="0"/>
          </a:p>
          <a:p>
            <a:endParaRPr lang="en-US" sz="1600" dirty="0" smtClean="0"/>
          </a:p>
          <a:p>
            <a:endParaRPr lang="en-US" sz="1600" dirty="0"/>
          </a:p>
          <a:p>
            <a:endParaRPr lang="en-US" sz="1600" dirty="0"/>
          </a:p>
        </p:txBody>
      </p:sp>
      <p:sp>
        <p:nvSpPr>
          <p:cNvPr id="3" name="Date Placeholder 2"/>
          <p:cNvSpPr>
            <a:spLocks noGrp="1"/>
          </p:cNvSpPr>
          <p:nvPr>
            <p:ph type="dt" sz="half" idx="10"/>
          </p:nvPr>
        </p:nvSpPr>
        <p:spPr/>
        <p:txBody>
          <a:bodyPr/>
          <a:lstStyle/>
          <a:p>
            <a:r>
              <a:rPr lang="en-US" smtClean="0"/>
              <a:t>Aug 1, 2017</a:t>
            </a:r>
            <a:endParaRPr lang="en-US" dirty="0"/>
          </a:p>
        </p:txBody>
      </p:sp>
      <p:sp>
        <p:nvSpPr>
          <p:cNvPr id="4" name="Footer Placeholder 3"/>
          <p:cNvSpPr>
            <a:spLocks noGrp="1"/>
          </p:cNvSpPr>
          <p:nvPr>
            <p:ph type="ftr" sz="quarter" idx="11"/>
          </p:nvPr>
        </p:nvSpPr>
        <p:spPr/>
        <p:txBody>
          <a:bodyPr/>
          <a:lstStyle/>
          <a:p>
            <a:r>
              <a:rPr lang="en-US" smtClean="0"/>
              <a:t>jps</a:t>
            </a:r>
            <a:endParaRPr lang="en-US" dirty="0"/>
          </a:p>
        </p:txBody>
      </p:sp>
      <p:sp>
        <p:nvSpPr>
          <p:cNvPr id="5" name="Slide Number Placeholder 4"/>
          <p:cNvSpPr>
            <a:spLocks noGrp="1"/>
          </p:cNvSpPr>
          <p:nvPr>
            <p:ph type="sldNum" sz="quarter" idx="12"/>
          </p:nvPr>
        </p:nvSpPr>
        <p:spPr/>
        <p:txBody>
          <a:bodyPr/>
          <a:lstStyle/>
          <a:p>
            <a:fld id="{E208A558-0F77-4BB1-B5B4-EFA4F3369E3B}" type="slidenum">
              <a:rPr lang="en-US" smtClean="0"/>
              <a:t>47</a:t>
            </a:fld>
            <a:endParaRPr lang="en-US" dirty="0"/>
          </a:p>
        </p:txBody>
      </p:sp>
      <mc:AlternateContent xmlns:mc="http://schemas.openxmlformats.org/markup-compatibility/2006" xmlns:a14="http://schemas.microsoft.com/office/drawing/2010/main">
        <mc:Choice Requires="a14">
          <p:sp>
            <p:nvSpPr>
              <p:cNvPr id="8" name="Rectangle 7"/>
              <p:cNvSpPr/>
              <p:nvPr/>
            </p:nvSpPr>
            <p:spPr>
              <a:xfrm>
                <a:off x="2590800" y="1981200"/>
                <a:ext cx="3440173" cy="6690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i="1">
                              <a:latin typeface="Cambria Math"/>
                            </a:rPr>
                            <m:t>𝑑</m:t>
                          </m:r>
                          <m:r>
                            <a:rPr lang="en-US" i="1">
                              <a:latin typeface="Cambria Math"/>
                            </a:rPr>
                            <m:t>(</m:t>
                          </m:r>
                          <m:r>
                            <a:rPr lang="en-US" i="1">
                              <a:latin typeface="Cambria Math"/>
                            </a:rPr>
                            <m:t>𝑜𝑢𝑡𝑝𝑢𝑡</m:t>
                          </m:r>
                          <m:r>
                            <a:rPr lang="en-US" i="1">
                              <a:latin typeface="Cambria Math"/>
                            </a:rPr>
                            <m:t>)</m:t>
                          </m:r>
                        </m:num>
                        <m:den>
                          <m:r>
                            <a:rPr lang="en-US" i="1">
                              <a:latin typeface="Cambria Math"/>
                            </a:rPr>
                            <m:t>𝑑</m:t>
                          </m:r>
                          <m:r>
                            <a:rPr lang="en-US" i="1">
                              <a:latin typeface="Cambria Math"/>
                            </a:rPr>
                            <m:t>(</m:t>
                          </m:r>
                          <m:r>
                            <a:rPr lang="en-US" i="1">
                              <a:latin typeface="Cambria Math"/>
                            </a:rPr>
                            <m:t>𝑝𝑎𝑟𝑎𝑚𝑒𝑡𝑒𝑟</m:t>
                          </m:r>
                          <m:r>
                            <a:rPr lang="en-US" i="1">
                              <a:latin typeface="Cambria Math"/>
                            </a:rPr>
                            <m:t>)</m:t>
                          </m:r>
                        </m:den>
                      </m:f>
                      <m:r>
                        <a:rPr lang="en-US" i="1">
                          <a:latin typeface="Cambria Math"/>
                          <a:ea typeface="Cambria Math"/>
                        </a:rPr>
                        <m:t>≈</m:t>
                      </m:r>
                      <m:f>
                        <m:fPr>
                          <m:ctrlPr>
                            <a:rPr lang="en-US" i="1">
                              <a:latin typeface="Cambria Math"/>
                            </a:rPr>
                          </m:ctrlPr>
                        </m:fPr>
                        <m:num>
                          <m:r>
                            <a:rPr lang="en-US" i="1">
                              <a:latin typeface="Cambria Math"/>
                              <a:ea typeface="Cambria Math"/>
                            </a:rPr>
                            <m:t>∆</m:t>
                          </m:r>
                          <m:r>
                            <a:rPr lang="en-US" i="1">
                              <a:latin typeface="Cambria Math"/>
                            </a:rPr>
                            <m:t>(</m:t>
                          </m:r>
                          <m:r>
                            <a:rPr lang="en-US" i="1">
                              <a:latin typeface="Cambria Math"/>
                            </a:rPr>
                            <m:t>𝑜𝑢𝑡𝑝𝑢𝑡</m:t>
                          </m:r>
                          <m:r>
                            <a:rPr lang="en-US" i="1">
                              <a:latin typeface="Cambria Math"/>
                            </a:rPr>
                            <m:t>)</m:t>
                          </m:r>
                        </m:num>
                        <m:den>
                          <m:r>
                            <a:rPr lang="en-US" i="1">
                              <a:latin typeface="Cambria Math"/>
                              <a:ea typeface="Cambria Math"/>
                            </a:rPr>
                            <m:t>∆(</m:t>
                          </m:r>
                          <m:r>
                            <a:rPr lang="en-US" i="1">
                              <a:latin typeface="Cambria Math"/>
                            </a:rPr>
                            <m:t>𝑝𝑎𝑟𝑎𝑚</m:t>
                          </m:r>
                          <m:r>
                            <a:rPr lang="en-US" b="0" i="1" smtClean="0">
                              <a:latin typeface="Cambria Math"/>
                            </a:rPr>
                            <m:t>𝑒</m:t>
                          </m:r>
                          <m:r>
                            <a:rPr lang="en-US" i="1">
                              <a:latin typeface="Cambria Math"/>
                            </a:rPr>
                            <m:t>𝑡𝑒𝑟</m:t>
                          </m:r>
                          <m:r>
                            <a:rPr lang="en-US" i="1">
                              <a:latin typeface="Cambria Math"/>
                            </a:rPr>
                            <m:t>)</m:t>
                          </m:r>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2590800" y="1981200"/>
                <a:ext cx="3440173" cy="669094"/>
              </a:xfrm>
              <a:prstGeom prst="rect">
                <a:avLst/>
              </a:prstGeom>
              <a:blipFill rotWithShape="1">
                <a:blip r:embed="rId3"/>
                <a:stretch>
                  <a:fillRect/>
                </a:stretch>
              </a:blipFill>
            </p:spPr>
            <p:txBody>
              <a:bodyPr/>
              <a:lstStyle/>
              <a:p>
                <a:r>
                  <a:rPr lang="en-US">
                    <a:noFill/>
                  </a:rPr>
                  <a:t> </a:t>
                </a:r>
              </a:p>
            </p:txBody>
          </p:sp>
        </mc:Fallback>
      </mc:AlternateContent>
      <p:sp>
        <p:nvSpPr>
          <p:cNvPr id="9" name="TextBox 8"/>
          <p:cNvSpPr txBox="1"/>
          <p:nvPr/>
        </p:nvSpPr>
        <p:spPr>
          <a:xfrm>
            <a:off x="685800" y="838200"/>
            <a:ext cx="7696200" cy="1569660"/>
          </a:xfrm>
          <a:prstGeom prst="rect">
            <a:avLst/>
          </a:prstGeom>
          <a:noFill/>
        </p:spPr>
        <p:txBody>
          <a:bodyPr wrap="square" rtlCol="0">
            <a:spAutoFit/>
          </a:bodyPr>
          <a:lstStyle/>
          <a:p>
            <a:r>
              <a:rPr lang="en-US" sz="3200" dirty="0"/>
              <a:t>How does changing a model parameter </a:t>
            </a:r>
            <a:br>
              <a:rPr lang="en-US" sz="3200" dirty="0"/>
            </a:br>
            <a:r>
              <a:rPr lang="en-US" sz="3200" dirty="0"/>
              <a:t>(or input) change the model’s output?</a:t>
            </a:r>
          </a:p>
          <a:p>
            <a:endParaRPr lang="en-US" sz="3200" dirty="0"/>
          </a:p>
        </p:txBody>
      </p:sp>
    </p:spTree>
    <p:extLst>
      <p:ext uri="{BB962C8B-B14F-4D97-AF65-F5344CB8AC3E}">
        <p14:creationId xmlns:p14="http://schemas.microsoft.com/office/powerpoint/2010/main" val="6287878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noAutofit/>
          </a:bodyPr>
          <a:lstStyle/>
          <a:p>
            <a:r>
              <a:rPr lang="en-US" sz="3600" dirty="0" smtClean="0"/>
              <a:t>Pragmatic Sensitivities (and uncertainty)</a:t>
            </a:r>
            <a:br>
              <a:rPr lang="en-US" sz="3600" dirty="0" smtClean="0"/>
            </a:br>
            <a:r>
              <a:rPr lang="en-US" sz="3600" dirty="0" smtClean="0"/>
              <a:t>is </a:t>
            </a:r>
            <a:r>
              <a:rPr lang="en-US" sz="3600" dirty="0"/>
              <a:t>what </a:t>
            </a:r>
            <a:r>
              <a:rPr lang="en-US" sz="3600" dirty="0" smtClean="0"/>
              <a:t>really matters</a:t>
            </a:r>
            <a:endParaRPr lang="en-US" sz="3600" dirty="0"/>
          </a:p>
        </p:txBody>
      </p:sp>
      <p:sp>
        <p:nvSpPr>
          <p:cNvPr id="3" name="Content Placeholder 2"/>
          <p:cNvSpPr>
            <a:spLocks noGrp="1"/>
          </p:cNvSpPr>
          <p:nvPr>
            <p:ph idx="1"/>
          </p:nvPr>
        </p:nvSpPr>
        <p:spPr/>
        <p:txBody>
          <a:bodyPr/>
          <a:lstStyle/>
          <a:p>
            <a:r>
              <a:rPr lang="en-US" dirty="0" smtClean="0"/>
              <a:t>How accurately can model inputs and starting conditions be measured?</a:t>
            </a:r>
          </a:p>
          <a:p>
            <a:r>
              <a:rPr lang="en-US" dirty="0" smtClean="0"/>
              <a:t>How accurately can the biological metrics be measured?</a:t>
            </a:r>
          </a:p>
          <a:p>
            <a:r>
              <a:rPr lang="en-US" dirty="0" smtClean="0"/>
              <a:t>How close to “reality” does the model need to be?   </a:t>
            </a:r>
          </a:p>
        </p:txBody>
      </p:sp>
      <p:sp>
        <p:nvSpPr>
          <p:cNvPr id="4" name="Date Placeholder 3"/>
          <p:cNvSpPr>
            <a:spLocks noGrp="1"/>
          </p:cNvSpPr>
          <p:nvPr>
            <p:ph type="dt" sz="half" idx="10"/>
          </p:nvPr>
        </p:nvSpPr>
        <p:spPr/>
        <p:txBody>
          <a:bodyPr/>
          <a:lstStyle/>
          <a:p>
            <a:r>
              <a:rPr lang="en-US" smtClean="0"/>
              <a:t>Aug 1, 2017</a:t>
            </a:r>
            <a:endParaRPr lang="en-US" dirty="0"/>
          </a:p>
        </p:txBody>
      </p:sp>
      <p:sp>
        <p:nvSpPr>
          <p:cNvPr id="5" name="Footer Placeholder 4"/>
          <p:cNvSpPr>
            <a:spLocks noGrp="1"/>
          </p:cNvSpPr>
          <p:nvPr>
            <p:ph type="ftr" sz="quarter" idx="11"/>
          </p:nvPr>
        </p:nvSpPr>
        <p:spPr/>
        <p:txBody>
          <a:bodyPr/>
          <a:lstStyle/>
          <a:p>
            <a:r>
              <a:rPr lang="en-US" smtClean="0"/>
              <a:t>jps</a:t>
            </a:r>
            <a:endParaRPr lang="en-US" dirty="0"/>
          </a:p>
        </p:txBody>
      </p:sp>
      <p:sp>
        <p:nvSpPr>
          <p:cNvPr id="6" name="Slide Number Placeholder 5"/>
          <p:cNvSpPr>
            <a:spLocks noGrp="1"/>
          </p:cNvSpPr>
          <p:nvPr>
            <p:ph type="sldNum" sz="quarter" idx="12"/>
          </p:nvPr>
        </p:nvSpPr>
        <p:spPr/>
        <p:txBody>
          <a:bodyPr/>
          <a:lstStyle/>
          <a:p>
            <a:fld id="{E208A558-0F77-4BB1-B5B4-EFA4F3369E3B}" type="slidenum">
              <a:rPr lang="en-US" smtClean="0"/>
              <a:t>48</a:t>
            </a:fld>
            <a:endParaRPr lang="en-US" dirty="0"/>
          </a:p>
        </p:txBody>
      </p:sp>
    </p:spTree>
    <p:extLst>
      <p:ext uri="{BB962C8B-B14F-4D97-AF65-F5344CB8AC3E}">
        <p14:creationId xmlns:p14="http://schemas.microsoft.com/office/powerpoint/2010/main" val="4219227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Sensitivity </a:t>
            </a:r>
            <a:r>
              <a:rPr lang="en-US" dirty="0" smtClean="0"/>
              <a:t>Analysis in COPASI</a:t>
            </a:r>
            <a:endParaRPr lang="en-US" dirty="0"/>
          </a:p>
        </p:txBody>
      </p:sp>
      <p:sp>
        <p:nvSpPr>
          <p:cNvPr id="4" name="Date Placeholder 3"/>
          <p:cNvSpPr>
            <a:spLocks noGrp="1"/>
          </p:cNvSpPr>
          <p:nvPr>
            <p:ph type="dt" sz="half" idx="10"/>
          </p:nvPr>
        </p:nvSpPr>
        <p:spPr/>
        <p:txBody>
          <a:bodyPr/>
          <a:lstStyle/>
          <a:p>
            <a:r>
              <a:rPr lang="en-US" smtClean="0"/>
              <a:t>Aug 1, 2017</a:t>
            </a:r>
            <a:endParaRPr lang="en-US" dirty="0"/>
          </a:p>
        </p:txBody>
      </p:sp>
      <p:sp>
        <p:nvSpPr>
          <p:cNvPr id="5" name="Slide Number Placeholder 4"/>
          <p:cNvSpPr>
            <a:spLocks noGrp="1"/>
          </p:cNvSpPr>
          <p:nvPr>
            <p:ph type="sldNum" sz="quarter" idx="12"/>
          </p:nvPr>
        </p:nvSpPr>
        <p:spPr/>
        <p:txBody>
          <a:bodyPr/>
          <a:lstStyle/>
          <a:p>
            <a:fld id="{E208A558-0F77-4BB1-B5B4-EFA4F3369E3B}" type="slidenum">
              <a:rPr lang="en-US" smtClean="0"/>
              <a:t>49</a:t>
            </a:fld>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7744641" cy="485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flipH="1">
            <a:off x="5029200" y="2046561"/>
            <a:ext cx="4572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2</a:t>
            </a:r>
            <a:endParaRPr lang="en-US" sz="1400" dirty="0"/>
          </a:p>
        </p:txBody>
      </p:sp>
      <p:sp>
        <p:nvSpPr>
          <p:cNvPr id="8" name="Right Arrow 7"/>
          <p:cNvSpPr/>
          <p:nvPr/>
        </p:nvSpPr>
        <p:spPr>
          <a:xfrm>
            <a:off x="657225" y="4600575"/>
            <a:ext cx="4572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a:t>
            </a:r>
            <a:endParaRPr lang="en-US" sz="1400" dirty="0"/>
          </a:p>
        </p:txBody>
      </p:sp>
      <p:sp>
        <p:nvSpPr>
          <p:cNvPr id="9" name="Right Arrow 8"/>
          <p:cNvSpPr/>
          <p:nvPr/>
        </p:nvSpPr>
        <p:spPr>
          <a:xfrm flipH="1">
            <a:off x="5029200" y="2322786"/>
            <a:ext cx="4572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3</a:t>
            </a:r>
            <a:endParaRPr lang="en-US" sz="1400" dirty="0"/>
          </a:p>
        </p:txBody>
      </p:sp>
      <p:sp>
        <p:nvSpPr>
          <p:cNvPr id="10" name="Right Arrow 9"/>
          <p:cNvSpPr/>
          <p:nvPr/>
        </p:nvSpPr>
        <p:spPr>
          <a:xfrm flipH="1">
            <a:off x="5019675" y="2627586"/>
            <a:ext cx="4572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4</a:t>
            </a:r>
            <a:endParaRPr lang="en-US" sz="1400" dirty="0"/>
          </a:p>
        </p:txBody>
      </p:sp>
      <p:sp>
        <p:nvSpPr>
          <p:cNvPr id="11" name="Right Arrow 10"/>
          <p:cNvSpPr/>
          <p:nvPr/>
        </p:nvSpPr>
        <p:spPr>
          <a:xfrm flipH="1">
            <a:off x="5029200" y="2921547"/>
            <a:ext cx="4572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5</a:t>
            </a:r>
            <a:endParaRPr lang="en-US" sz="1400" dirty="0"/>
          </a:p>
        </p:txBody>
      </p:sp>
      <p:sp>
        <p:nvSpPr>
          <p:cNvPr id="6" name="Oval 5"/>
          <p:cNvSpPr/>
          <p:nvPr/>
        </p:nvSpPr>
        <p:spPr>
          <a:xfrm>
            <a:off x="3276600" y="2475186"/>
            <a:ext cx="533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ultiply 11"/>
          <p:cNvSpPr/>
          <p:nvPr/>
        </p:nvSpPr>
        <p:spPr>
          <a:xfrm>
            <a:off x="7663542" y="5728605"/>
            <a:ext cx="810441" cy="43815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2362200" y="5795280"/>
            <a:ext cx="4572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6</a:t>
            </a:r>
            <a:endParaRPr lang="en-US" sz="1400" dirty="0"/>
          </a:p>
        </p:txBody>
      </p:sp>
      <p:sp>
        <p:nvSpPr>
          <p:cNvPr id="3" name="Footer Placeholder 2"/>
          <p:cNvSpPr>
            <a:spLocks noGrp="1"/>
          </p:cNvSpPr>
          <p:nvPr>
            <p:ph type="ftr" sz="quarter" idx="11"/>
          </p:nvPr>
        </p:nvSpPr>
        <p:spPr/>
        <p:txBody>
          <a:bodyPr/>
          <a:lstStyle/>
          <a:p>
            <a:r>
              <a:rPr lang="en-US" smtClean="0"/>
              <a:t>jps</a:t>
            </a:r>
            <a:endParaRPr lang="en-US" dirty="0"/>
          </a:p>
        </p:txBody>
      </p:sp>
    </p:spTree>
    <p:extLst>
      <p:ext uri="{BB962C8B-B14F-4D97-AF65-F5344CB8AC3E}">
        <p14:creationId xmlns:p14="http://schemas.microsoft.com/office/powerpoint/2010/main" val="2460952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ADME data for Acetaminophen (APAP)</a:t>
            </a:r>
            <a:endParaRPr lang="en-US" dirty="0"/>
          </a:p>
        </p:txBody>
      </p:sp>
      <p:sp>
        <p:nvSpPr>
          <p:cNvPr id="3" name="Date Placeholder 2"/>
          <p:cNvSpPr>
            <a:spLocks noGrp="1"/>
          </p:cNvSpPr>
          <p:nvPr>
            <p:ph type="dt" sz="half" idx="10"/>
          </p:nvPr>
        </p:nvSpPr>
        <p:spPr/>
        <p:txBody>
          <a:bodyPr/>
          <a:lstStyle/>
          <a:p>
            <a:r>
              <a:rPr lang="en-US" smtClean="0"/>
              <a:t>Aug 1, 2017</a:t>
            </a:r>
            <a:endParaRPr lang="en-US" dirty="0"/>
          </a:p>
        </p:txBody>
      </p:sp>
      <p:sp>
        <p:nvSpPr>
          <p:cNvPr id="4" name="Slide Number Placeholder 3"/>
          <p:cNvSpPr>
            <a:spLocks noGrp="1"/>
          </p:cNvSpPr>
          <p:nvPr>
            <p:ph type="sldNum" sz="quarter" idx="12"/>
          </p:nvPr>
        </p:nvSpPr>
        <p:spPr/>
        <p:txBody>
          <a:bodyPr/>
          <a:lstStyle/>
          <a:p>
            <a:fld id="{E208A558-0F77-4BB1-B5B4-EFA4F3369E3B}" type="slidenum">
              <a:rPr lang="en-US" smtClean="0"/>
              <a:t>5</a:t>
            </a:fld>
            <a:endParaRPr lang="en-US" dirty="0"/>
          </a:p>
        </p:txBody>
      </p:sp>
      <p:sp>
        <p:nvSpPr>
          <p:cNvPr id="5" name="TextBox 4"/>
          <p:cNvSpPr txBox="1"/>
          <p:nvPr/>
        </p:nvSpPr>
        <p:spPr>
          <a:xfrm>
            <a:off x="685800" y="4831140"/>
            <a:ext cx="8229600" cy="1569660"/>
          </a:xfrm>
          <a:prstGeom prst="rect">
            <a:avLst/>
          </a:prstGeom>
          <a:noFill/>
        </p:spPr>
        <p:txBody>
          <a:bodyPr wrap="square" rtlCol="0">
            <a:spAutoFit/>
          </a:bodyPr>
          <a:lstStyle/>
          <a:p>
            <a:r>
              <a:rPr lang="en-US" dirty="0"/>
              <a:t>This data is </a:t>
            </a:r>
            <a:r>
              <a:rPr lang="en-US" dirty="0" smtClean="0"/>
              <a:t>from </a:t>
            </a:r>
            <a:r>
              <a:rPr lang="en-US" dirty="0"/>
              <a:t>nine </a:t>
            </a:r>
            <a:r>
              <a:rPr lang="en-US" dirty="0" smtClean="0"/>
              <a:t>Caucasian subjects, </a:t>
            </a:r>
            <a:r>
              <a:rPr lang="en-US" dirty="0"/>
              <a:t>with average BW of 68 </a:t>
            </a:r>
            <a:r>
              <a:rPr lang="en-US" dirty="0" smtClean="0"/>
              <a:t>Kg, </a:t>
            </a:r>
            <a:r>
              <a:rPr lang="en-US" dirty="0"/>
              <a:t>following a 20mg/kg (1.4g for a 70 Kg </a:t>
            </a:r>
            <a:r>
              <a:rPr lang="en-US" dirty="0" smtClean="0"/>
              <a:t>individual) oral </a:t>
            </a:r>
            <a:r>
              <a:rPr lang="en-US" dirty="0"/>
              <a:t>dose of APAP syrup</a:t>
            </a:r>
            <a:r>
              <a:rPr lang="en-US" dirty="0" smtClean="0"/>
              <a:t>.</a:t>
            </a:r>
            <a:endParaRPr lang="en-US" dirty="0"/>
          </a:p>
          <a:p>
            <a:endParaRPr lang="en-US" dirty="0"/>
          </a:p>
          <a:p>
            <a:r>
              <a:rPr lang="en-US" sz="1400" dirty="0"/>
              <a:t>Critchley, J. A., </a:t>
            </a:r>
            <a:r>
              <a:rPr lang="en-US" sz="1400" i="1" dirty="0" smtClean="0"/>
              <a:t>et al.</a:t>
            </a:r>
            <a:r>
              <a:rPr lang="en-US" sz="1400" dirty="0" smtClean="0"/>
              <a:t> </a:t>
            </a:r>
            <a:r>
              <a:rPr lang="en-US" sz="1400" dirty="0"/>
              <a:t>"Differences in the </a:t>
            </a:r>
            <a:r>
              <a:rPr lang="en-US" sz="1400" dirty="0" smtClean="0"/>
              <a:t>single-oral-dose pharmacokinetics </a:t>
            </a:r>
            <a:r>
              <a:rPr lang="en-US" sz="1400" dirty="0"/>
              <a:t>and urinary excretion of paracetamol and its conjugates between Hong Kong Chinese </a:t>
            </a:r>
            <a:r>
              <a:rPr lang="en-US" sz="1400" dirty="0" smtClean="0"/>
              <a:t>and Caucasian </a:t>
            </a:r>
            <a:r>
              <a:rPr lang="en-US" sz="1400" dirty="0"/>
              <a:t>subjects." Journal of clinical pharmacy and therapeutics, 30:2 , 179-84, (2005</a:t>
            </a:r>
            <a:r>
              <a:rPr lang="en-US" sz="1400" dirty="0" smtClean="0"/>
              <a:t>).</a:t>
            </a:r>
            <a:endParaRPr lang="en-US" sz="1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066800"/>
            <a:ext cx="570709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1"/>
          </p:nvPr>
        </p:nvSpPr>
        <p:spPr/>
        <p:txBody>
          <a:bodyPr/>
          <a:lstStyle/>
          <a:p>
            <a:r>
              <a:rPr lang="en-US" smtClean="0"/>
              <a:t>jps</a:t>
            </a:r>
            <a:endParaRPr lang="en-US" dirty="0"/>
          </a:p>
        </p:txBody>
      </p:sp>
    </p:spTree>
    <p:extLst>
      <p:ext uri="{BB962C8B-B14F-4D97-AF65-F5344CB8AC3E}">
        <p14:creationId xmlns:p14="http://schemas.microsoft.com/office/powerpoint/2010/main" val="20545203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43000"/>
            <a:ext cx="7848600" cy="4922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Sensitivity </a:t>
            </a:r>
            <a:r>
              <a:rPr lang="en-US" dirty="0" smtClean="0"/>
              <a:t>Analysis Results </a:t>
            </a:r>
            <a:endParaRPr lang="en-US" dirty="0"/>
          </a:p>
        </p:txBody>
      </p:sp>
      <p:sp>
        <p:nvSpPr>
          <p:cNvPr id="4" name="Date Placeholder 3"/>
          <p:cNvSpPr>
            <a:spLocks noGrp="1"/>
          </p:cNvSpPr>
          <p:nvPr>
            <p:ph type="dt" sz="half" idx="10"/>
          </p:nvPr>
        </p:nvSpPr>
        <p:spPr/>
        <p:txBody>
          <a:bodyPr/>
          <a:lstStyle/>
          <a:p>
            <a:r>
              <a:rPr lang="en-US" smtClean="0"/>
              <a:t>Aug 1, 2017</a:t>
            </a:r>
            <a:endParaRPr lang="en-US" dirty="0"/>
          </a:p>
        </p:txBody>
      </p:sp>
      <p:sp>
        <p:nvSpPr>
          <p:cNvPr id="5" name="Slide Number Placeholder 4"/>
          <p:cNvSpPr>
            <a:spLocks noGrp="1"/>
          </p:cNvSpPr>
          <p:nvPr>
            <p:ph type="sldNum" sz="quarter" idx="12"/>
          </p:nvPr>
        </p:nvSpPr>
        <p:spPr/>
        <p:txBody>
          <a:bodyPr/>
          <a:lstStyle/>
          <a:p>
            <a:fld id="{E208A558-0F77-4BB1-B5B4-EFA4F3369E3B}" type="slidenum">
              <a:rPr lang="en-US" smtClean="0"/>
              <a:t>50</a:t>
            </a:fld>
            <a:endParaRPr lang="en-US" dirty="0"/>
          </a:p>
        </p:txBody>
      </p:sp>
      <p:sp>
        <p:nvSpPr>
          <p:cNvPr id="8" name="Right Arrow 7"/>
          <p:cNvSpPr/>
          <p:nvPr/>
        </p:nvSpPr>
        <p:spPr>
          <a:xfrm>
            <a:off x="7418614" y="1673398"/>
            <a:ext cx="4572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a:t>
            </a:r>
          </a:p>
        </p:txBody>
      </p:sp>
      <p:sp>
        <p:nvSpPr>
          <p:cNvPr id="14" name="Right Arrow 13"/>
          <p:cNvSpPr/>
          <p:nvPr/>
        </p:nvSpPr>
        <p:spPr>
          <a:xfrm rot="5400000">
            <a:off x="3282042" y="1597198"/>
            <a:ext cx="4572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a:t>
            </a:r>
            <a:endParaRPr lang="en-US" sz="1400" dirty="0"/>
          </a:p>
        </p:txBody>
      </p:sp>
      <p:sp>
        <p:nvSpPr>
          <p:cNvPr id="3" name="TextBox 2"/>
          <p:cNvSpPr txBox="1"/>
          <p:nvPr/>
        </p:nvSpPr>
        <p:spPr>
          <a:xfrm>
            <a:off x="5826663" y="3419812"/>
            <a:ext cx="2049151" cy="369332"/>
          </a:xfrm>
          <a:prstGeom prst="rect">
            <a:avLst/>
          </a:prstGeom>
          <a:noFill/>
        </p:spPr>
        <p:txBody>
          <a:bodyPr wrap="none" rtlCol="0">
            <a:spAutoFit/>
          </a:bodyPr>
          <a:lstStyle/>
          <a:p>
            <a:r>
              <a:rPr lang="en-US" i="1" dirty="0" smtClean="0"/>
              <a:t>Can’t sort in COPASI</a:t>
            </a:r>
            <a:endParaRPr lang="en-US" i="1" dirty="0"/>
          </a:p>
        </p:txBody>
      </p:sp>
      <p:sp>
        <p:nvSpPr>
          <p:cNvPr id="6" name="Footer Placeholder 5"/>
          <p:cNvSpPr>
            <a:spLocks noGrp="1"/>
          </p:cNvSpPr>
          <p:nvPr>
            <p:ph type="ftr" sz="quarter" idx="11"/>
          </p:nvPr>
        </p:nvSpPr>
        <p:spPr/>
        <p:txBody>
          <a:bodyPr/>
          <a:lstStyle/>
          <a:p>
            <a:r>
              <a:rPr lang="en-US" smtClean="0"/>
              <a:t>jps</a:t>
            </a:r>
            <a:endParaRPr lang="en-US" dirty="0"/>
          </a:p>
        </p:txBody>
      </p:sp>
    </p:spTree>
    <p:extLst>
      <p:ext uri="{BB962C8B-B14F-4D97-AF65-F5344CB8AC3E}">
        <p14:creationId xmlns:p14="http://schemas.microsoft.com/office/powerpoint/2010/main" val="27738774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 in Excel</a:t>
            </a:r>
            <a:endParaRPr lang="en-US" dirty="0"/>
          </a:p>
        </p:txBody>
      </p:sp>
      <p:sp>
        <p:nvSpPr>
          <p:cNvPr id="3" name="Date Placeholder 2"/>
          <p:cNvSpPr>
            <a:spLocks noGrp="1"/>
          </p:cNvSpPr>
          <p:nvPr>
            <p:ph type="dt" sz="half" idx="10"/>
          </p:nvPr>
        </p:nvSpPr>
        <p:spPr/>
        <p:txBody>
          <a:bodyPr/>
          <a:lstStyle/>
          <a:p>
            <a:r>
              <a:rPr lang="en-US" smtClean="0"/>
              <a:t>Aug 1, 2017</a:t>
            </a:r>
            <a:endParaRPr lang="en-US" dirty="0"/>
          </a:p>
        </p:txBody>
      </p:sp>
      <p:sp>
        <p:nvSpPr>
          <p:cNvPr id="4" name="Slide Number Placeholder 3"/>
          <p:cNvSpPr>
            <a:spLocks noGrp="1"/>
          </p:cNvSpPr>
          <p:nvPr>
            <p:ph type="sldNum" sz="quarter" idx="12"/>
          </p:nvPr>
        </p:nvSpPr>
        <p:spPr/>
        <p:txBody>
          <a:bodyPr/>
          <a:lstStyle/>
          <a:p>
            <a:fld id="{E208A558-0F77-4BB1-B5B4-EFA4F3369E3B}" type="slidenum">
              <a:rPr lang="en-US" smtClean="0"/>
              <a:t>51</a:t>
            </a:fld>
            <a:endParaRPr lang="en-US" dirty="0"/>
          </a:p>
        </p:txBody>
      </p:sp>
      <p:pic>
        <p:nvPicPr>
          <p:cNvPr id="24577"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905000" y="914400"/>
            <a:ext cx="530042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r>
              <a:rPr lang="en-US" smtClean="0"/>
              <a:t>jps</a:t>
            </a:r>
            <a:endParaRPr lang="en-US" dirty="0"/>
          </a:p>
        </p:txBody>
      </p:sp>
    </p:spTree>
    <p:extLst>
      <p:ext uri="{BB962C8B-B14F-4D97-AF65-F5344CB8AC3E}">
        <p14:creationId xmlns:p14="http://schemas.microsoft.com/office/powerpoint/2010/main" val="2572015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PK</a:t>
            </a:r>
            <a:r>
              <a:rPr lang="en-US" baseline="30000" dirty="0" smtClean="0"/>
              <a:t>†</a:t>
            </a:r>
            <a:r>
              <a:rPr lang="en-US" dirty="0" smtClean="0"/>
              <a:t/>
            </a:r>
            <a:br>
              <a:rPr lang="en-US" dirty="0" smtClean="0"/>
            </a:br>
            <a:r>
              <a:rPr lang="en-US" dirty="0" smtClean="0"/>
              <a:t>(Pharmacokinetics Modeling)</a:t>
            </a:r>
            <a:endParaRPr lang="en-US" dirty="0"/>
          </a:p>
        </p:txBody>
      </p:sp>
      <p:sp>
        <p:nvSpPr>
          <p:cNvPr id="3" name="Content Placeholder 2"/>
          <p:cNvSpPr>
            <a:spLocks noGrp="1"/>
          </p:cNvSpPr>
          <p:nvPr>
            <p:ph idx="1"/>
          </p:nvPr>
        </p:nvSpPr>
        <p:spPr>
          <a:xfrm>
            <a:off x="457200" y="1600201"/>
            <a:ext cx="8229600" cy="1219200"/>
          </a:xfrm>
        </p:spPr>
        <p:txBody>
          <a:bodyPr/>
          <a:lstStyle/>
          <a:p>
            <a:r>
              <a:rPr lang="en-US" dirty="0" smtClean="0"/>
              <a:t>Simplest level of modeling the uptake and excretion of a compound</a:t>
            </a:r>
            <a:endParaRPr lang="en-US" dirty="0"/>
          </a:p>
          <a:p>
            <a:endParaRPr lang="en-US" dirty="0"/>
          </a:p>
        </p:txBody>
      </p:sp>
      <p:sp>
        <p:nvSpPr>
          <p:cNvPr id="4" name="Date Placeholder 3"/>
          <p:cNvSpPr>
            <a:spLocks noGrp="1"/>
          </p:cNvSpPr>
          <p:nvPr>
            <p:ph type="dt" sz="half" idx="10"/>
          </p:nvPr>
        </p:nvSpPr>
        <p:spPr/>
        <p:txBody>
          <a:bodyPr/>
          <a:lstStyle/>
          <a:p>
            <a:r>
              <a:rPr lang="en-US" smtClean="0"/>
              <a:t>Aug 1, 2017</a:t>
            </a:r>
            <a:endParaRPr lang="en-US" dirty="0"/>
          </a:p>
        </p:txBody>
      </p:sp>
      <p:sp>
        <p:nvSpPr>
          <p:cNvPr id="5" name="Slide Number Placeholder 4"/>
          <p:cNvSpPr>
            <a:spLocks noGrp="1"/>
          </p:cNvSpPr>
          <p:nvPr>
            <p:ph type="sldNum" sz="quarter" idx="12"/>
          </p:nvPr>
        </p:nvSpPr>
        <p:spPr/>
        <p:txBody>
          <a:bodyPr/>
          <a:lstStyle/>
          <a:p>
            <a:fld id="{E208A558-0F77-4BB1-B5B4-EFA4F3369E3B}" type="slidenum">
              <a:rPr lang="en-US" smtClean="0"/>
              <a:t>6</a:t>
            </a:fld>
            <a:endParaRPr lang="en-US" dirty="0"/>
          </a:p>
        </p:txBody>
      </p:sp>
      <p:sp>
        <p:nvSpPr>
          <p:cNvPr id="6" name="TextBox 5"/>
          <p:cNvSpPr txBox="1"/>
          <p:nvPr/>
        </p:nvSpPr>
        <p:spPr>
          <a:xfrm>
            <a:off x="381000" y="5725180"/>
            <a:ext cx="8458200" cy="523220"/>
          </a:xfrm>
          <a:prstGeom prst="rect">
            <a:avLst/>
          </a:prstGeom>
          <a:noFill/>
        </p:spPr>
        <p:txBody>
          <a:bodyPr wrap="square" rtlCol="0">
            <a:spAutoFit/>
          </a:bodyPr>
          <a:lstStyle/>
          <a:p>
            <a:r>
              <a:rPr lang="en-US" baseline="30000" dirty="0" smtClean="0"/>
              <a:t>†</a:t>
            </a:r>
            <a:r>
              <a:rPr lang="en-US" sz="1400" baseline="30000" dirty="0" smtClean="0"/>
              <a:t> </a:t>
            </a:r>
            <a:r>
              <a:rPr lang="en-US" sz="1400" dirty="0" smtClean="0"/>
              <a:t>“PK” is used for various types of modeling ranging from any  modeling of compound distribution to the specific usage here. </a:t>
            </a:r>
            <a:endParaRPr lang="en-US" sz="1400" dirty="0"/>
          </a:p>
        </p:txBody>
      </p:sp>
      <p:grpSp>
        <p:nvGrpSpPr>
          <p:cNvPr id="13" name="Group 12"/>
          <p:cNvGrpSpPr/>
          <p:nvPr/>
        </p:nvGrpSpPr>
        <p:grpSpPr>
          <a:xfrm>
            <a:off x="1757855" y="3045483"/>
            <a:ext cx="5270944" cy="1371600"/>
            <a:chOff x="1757855" y="3045483"/>
            <a:chExt cx="5270944" cy="1371600"/>
          </a:xfrm>
        </p:grpSpPr>
        <p:sp>
          <p:nvSpPr>
            <p:cNvPr id="7" name="Rounded Rectangle 6"/>
            <p:cNvSpPr/>
            <p:nvPr/>
          </p:nvSpPr>
          <p:spPr>
            <a:xfrm>
              <a:off x="3180699" y="3045483"/>
              <a:ext cx="2438400" cy="1371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Compartment of constant volume  V</a:t>
              </a:r>
              <a:r>
                <a:rPr lang="en-US" baseline="-25000" dirty="0" smtClean="0">
                  <a:solidFill>
                    <a:schemeClr val="tx1"/>
                  </a:solidFill>
                </a:rPr>
                <a:t>c</a:t>
              </a:r>
              <a:r>
                <a:rPr lang="en-US" dirty="0" smtClean="0">
                  <a:solidFill>
                    <a:schemeClr val="tx1"/>
                  </a:solidFill>
                </a:rPr>
                <a:t> containing </a:t>
              </a:r>
              <a:r>
                <a:rPr lang="en-US" i="1" dirty="0" smtClean="0">
                  <a:solidFill>
                    <a:schemeClr val="tx1"/>
                  </a:solidFill>
                </a:rPr>
                <a:t>X</a:t>
              </a:r>
              <a:r>
                <a:rPr lang="en-US" i="1" baseline="-25000" dirty="0" smtClean="0">
                  <a:solidFill>
                    <a:schemeClr val="tx1"/>
                  </a:solidFill>
                </a:rPr>
                <a:t>c </a:t>
              </a:r>
              <a:r>
                <a:rPr lang="en-US" dirty="0" smtClean="0">
                  <a:solidFill>
                    <a:schemeClr val="tx1"/>
                  </a:solidFill>
                </a:rPr>
                <a:t>grams of compound</a:t>
              </a:r>
              <a:endParaRPr lang="en-US" dirty="0">
                <a:solidFill>
                  <a:schemeClr val="tx1"/>
                </a:solidFill>
              </a:endParaRPr>
            </a:p>
          </p:txBody>
        </p:sp>
        <p:sp>
          <p:nvSpPr>
            <p:cNvPr id="8" name="Right Arrow 7"/>
            <p:cNvSpPr/>
            <p:nvPr/>
          </p:nvSpPr>
          <p:spPr>
            <a:xfrm>
              <a:off x="5809599" y="3464583"/>
              <a:ext cx="1219200" cy="5334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1770999" y="3464583"/>
              <a:ext cx="1219200" cy="5334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757855" y="4017378"/>
              <a:ext cx="1190454" cy="369332"/>
            </a:xfrm>
            <a:prstGeom prst="rect">
              <a:avLst/>
            </a:prstGeom>
            <a:noFill/>
          </p:spPr>
          <p:txBody>
            <a:bodyPr wrap="none" rtlCol="0">
              <a:spAutoFit/>
            </a:bodyPr>
            <a:lstStyle/>
            <a:p>
              <a:r>
                <a:rPr lang="en-US" dirty="0" smtClean="0"/>
                <a:t>Blood flow</a:t>
              </a:r>
              <a:endParaRPr lang="en-US" dirty="0"/>
            </a:p>
          </p:txBody>
        </p:sp>
        <p:sp>
          <p:nvSpPr>
            <p:cNvPr id="11" name="TextBox 10"/>
            <p:cNvSpPr txBox="1"/>
            <p:nvPr/>
          </p:nvSpPr>
          <p:spPr>
            <a:xfrm>
              <a:off x="2104854" y="3105605"/>
              <a:ext cx="425116" cy="400110"/>
            </a:xfrm>
            <a:prstGeom prst="rect">
              <a:avLst/>
            </a:prstGeom>
            <a:noFill/>
          </p:spPr>
          <p:txBody>
            <a:bodyPr wrap="none" rtlCol="0">
              <a:spAutoFit/>
            </a:bodyPr>
            <a:lstStyle/>
            <a:p>
              <a:r>
                <a:rPr lang="en-US" sz="2000" i="1" dirty="0" smtClean="0"/>
                <a:t>Q</a:t>
              </a:r>
              <a:r>
                <a:rPr lang="en-US" sz="2000" i="1" baseline="-25000" dirty="0" smtClean="0"/>
                <a:t>c</a:t>
              </a:r>
              <a:endParaRPr lang="en-US" sz="2000" dirty="0"/>
            </a:p>
          </p:txBody>
        </p:sp>
        <p:sp>
          <p:nvSpPr>
            <p:cNvPr id="12" name="TextBox 11"/>
            <p:cNvSpPr txBox="1"/>
            <p:nvPr/>
          </p:nvSpPr>
          <p:spPr>
            <a:xfrm>
              <a:off x="6093378" y="3105605"/>
              <a:ext cx="425116" cy="400110"/>
            </a:xfrm>
            <a:prstGeom prst="rect">
              <a:avLst/>
            </a:prstGeom>
            <a:noFill/>
          </p:spPr>
          <p:txBody>
            <a:bodyPr wrap="none" rtlCol="0">
              <a:spAutoFit/>
            </a:bodyPr>
            <a:lstStyle/>
            <a:p>
              <a:r>
                <a:rPr lang="en-US" sz="2000" i="1" dirty="0" smtClean="0"/>
                <a:t>Q</a:t>
              </a:r>
              <a:r>
                <a:rPr lang="en-US" sz="2000" i="1" baseline="-25000" dirty="0" smtClean="0"/>
                <a:t>c</a:t>
              </a:r>
              <a:endParaRPr lang="en-US" sz="2000" dirty="0"/>
            </a:p>
          </p:txBody>
        </p:sp>
      </p:grpSp>
      <p:sp>
        <p:nvSpPr>
          <p:cNvPr id="14" name="Footer Placeholder 13"/>
          <p:cNvSpPr>
            <a:spLocks noGrp="1"/>
          </p:cNvSpPr>
          <p:nvPr>
            <p:ph type="ftr" sz="quarter" idx="11"/>
          </p:nvPr>
        </p:nvSpPr>
        <p:spPr/>
        <p:txBody>
          <a:bodyPr/>
          <a:lstStyle/>
          <a:p>
            <a:r>
              <a:rPr lang="en-US" smtClean="0"/>
              <a:t>jps</a:t>
            </a:r>
            <a:endParaRPr lang="en-US" dirty="0"/>
          </a:p>
        </p:txBody>
      </p:sp>
    </p:spTree>
    <p:extLst>
      <p:ext uri="{BB962C8B-B14F-4D97-AF65-F5344CB8AC3E}">
        <p14:creationId xmlns:p14="http://schemas.microsoft.com/office/powerpoint/2010/main" val="1914814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PK Model Equations</a:t>
            </a:r>
            <a:endParaRPr lang="en-US" dirty="0"/>
          </a:p>
        </p:txBody>
      </p:sp>
      <p:sp>
        <p:nvSpPr>
          <p:cNvPr id="3" name="Content Placeholder 2"/>
          <p:cNvSpPr>
            <a:spLocks noGrp="1"/>
          </p:cNvSpPr>
          <p:nvPr>
            <p:ph idx="1"/>
          </p:nvPr>
        </p:nvSpPr>
        <p:spPr>
          <a:xfrm>
            <a:off x="457200" y="1371600"/>
            <a:ext cx="8229600" cy="4525963"/>
          </a:xfrm>
        </p:spPr>
        <p:txBody>
          <a:bodyPr/>
          <a:lstStyle/>
          <a:p>
            <a:pPr marL="0" indent="0">
              <a:buNone/>
            </a:pPr>
            <a:r>
              <a:rPr lang="en-US" dirty="0" smtClean="0"/>
              <a:t>Several basic equations </a:t>
            </a:r>
            <a:br>
              <a:rPr lang="en-US" dirty="0" smtClean="0"/>
            </a:br>
            <a:r>
              <a:rPr lang="en-US" dirty="0" smtClean="0"/>
              <a:t>(of a continuum of possible equations):</a:t>
            </a:r>
          </a:p>
          <a:p>
            <a:pPr lvl="1"/>
            <a:r>
              <a:rPr lang="en-US" dirty="0" smtClean="0"/>
              <a:t>Simple flow through a compartment</a:t>
            </a:r>
          </a:p>
          <a:p>
            <a:pPr lvl="1"/>
            <a:r>
              <a:rPr lang="en-US" dirty="0"/>
              <a:t>Implicit transport between blood and tissue</a:t>
            </a:r>
          </a:p>
          <a:p>
            <a:pPr lvl="1"/>
            <a:r>
              <a:rPr lang="en-US" dirty="0" smtClean="0"/>
              <a:t>Explicit transport between blood and explicit tissue compartment</a:t>
            </a:r>
          </a:p>
        </p:txBody>
      </p:sp>
      <p:sp>
        <p:nvSpPr>
          <p:cNvPr id="4" name="Date Placeholder 3"/>
          <p:cNvSpPr>
            <a:spLocks noGrp="1"/>
          </p:cNvSpPr>
          <p:nvPr>
            <p:ph type="dt" sz="half" idx="10"/>
          </p:nvPr>
        </p:nvSpPr>
        <p:spPr/>
        <p:txBody>
          <a:bodyPr/>
          <a:lstStyle/>
          <a:p>
            <a:r>
              <a:rPr lang="en-US" smtClean="0"/>
              <a:t>Aug 1, 2017</a:t>
            </a:r>
            <a:endParaRPr lang="en-US" dirty="0"/>
          </a:p>
        </p:txBody>
      </p:sp>
      <p:sp>
        <p:nvSpPr>
          <p:cNvPr id="5" name="Slide Number Placeholder 4"/>
          <p:cNvSpPr>
            <a:spLocks noGrp="1"/>
          </p:cNvSpPr>
          <p:nvPr>
            <p:ph type="sldNum" sz="quarter" idx="12"/>
          </p:nvPr>
        </p:nvSpPr>
        <p:spPr/>
        <p:txBody>
          <a:bodyPr/>
          <a:lstStyle/>
          <a:p>
            <a:fld id="{E208A558-0F77-4BB1-B5B4-EFA4F3369E3B}" type="slidenum">
              <a:rPr lang="en-US" smtClean="0"/>
              <a:t>7</a:t>
            </a:fld>
            <a:endParaRPr lang="en-US" dirty="0"/>
          </a:p>
        </p:txBody>
      </p:sp>
      <p:sp>
        <p:nvSpPr>
          <p:cNvPr id="6" name="Footer Placeholder 5"/>
          <p:cNvSpPr>
            <a:spLocks noGrp="1"/>
          </p:cNvSpPr>
          <p:nvPr>
            <p:ph type="ftr" sz="quarter" idx="11"/>
          </p:nvPr>
        </p:nvSpPr>
        <p:spPr/>
        <p:txBody>
          <a:bodyPr/>
          <a:lstStyle/>
          <a:p>
            <a:r>
              <a:rPr lang="en-US" smtClean="0"/>
              <a:t>jps</a:t>
            </a:r>
            <a:endParaRPr lang="en-US" dirty="0"/>
          </a:p>
        </p:txBody>
      </p:sp>
    </p:spTree>
    <p:extLst>
      <p:ext uri="{BB962C8B-B14F-4D97-AF65-F5344CB8AC3E}">
        <p14:creationId xmlns:p14="http://schemas.microsoft.com/office/powerpoint/2010/main" val="1506508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“Perfusion Limited” Approximation</a:t>
            </a:r>
            <a:endParaRPr lang="en-US" dirty="0"/>
          </a:p>
        </p:txBody>
      </p:sp>
      <p:sp>
        <p:nvSpPr>
          <p:cNvPr id="4" name="Date Placeholder 3"/>
          <p:cNvSpPr>
            <a:spLocks noGrp="1"/>
          </p:cNvSpPr>
          <p:nvPr>
            <p:ph type="dt" sz="half" idx="10"/>
          </p:nvPr>
        </p:nvSpPr>
        <p:spPr/>
        <p:txBody>
          <a:bodyPr/>
          <a:lstStyle/>
          <a:p>
            <a:r>
              <a:rPr lang="en-US" smtClean="0"/>
              <a:t>Aug 1, 2017</a:t>
            </a:r>
            <a:endParaRPr lang="en-US" dirty="0"/>
          </a:p>
        </p:txBody>
      </p:sp>
      <p:sp>
        <p:nvSpPr>
          <p:cNvPr id="5" name="Slide Number Placeholder 4"/>
          <p:cNvSpPr>
            <a:spLocks noGrp="1"/>
          </p:cNvSpPr>
          <p:nvPr>
            <p:ph type="sldNum" sz="quarter" idx="12"/>
          </p:nvPr>
        </p:nvSpPr>
        <p:spPr/>
        <p:txBody>
          <a:bodyPr/>
          <a:lstStyle/>
          <a:p>
            <a:fld id="{E208A558-0F77-4BB1-B5B4-EFA4F3369E3B}" type="slidenum">
              <a:rPr lang="en-US" smtClean="0"/>
              <a:t>8</a:t>
            </a:fld>
            <a:endParaRPr lang="en-US" dirty="0"/>
          </a:p>
        </p:txBody>
      </p:sp>
      <p:pic>
        <p:nvPicPr>
          <p:cNvPr id="1126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299138" y="2400179"/>
            <a:ext cx="4887310" cy="3790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Line Callout 1 5"/>
          <p:cNvSpPr/>
          <p:nvPr/>
        </p:nvSpPr>
        <p:spPr>
          <a:xfrm>
            <a:off x="6477000" y="1638179"/>
            <a:ext cx="2362200" cy="1066800"/>
          </a:xfrm>
          <a:prstGeom prst="borderCallout1">
            <a:avLst>
              <a:gd name="adj1" fmla="val 51262"/>
              <a:gd name="adj2" fmla="val -2326"/>
              <a:gd name="adj3" fmla="val 113978"/>
              <a:gd name="adj4" fmla="val -2594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Compound partitions between blood, extracellular space and cells quickly</a:t>
            </a:r>
            <a:endParaRPr lang="en-US" sz="1600" dirty="0">
              <a:solidFill>
                <a:schemeClr val="tx1"/>
              </a:solidFill>
            </a:endParaRPr>
          </a:p>
        </p:txBody>
      </p:sp>
      <p:sp>
        <p:nvSpPr>
          <p:cNvPr id="29" name="Line Callout 1 28"/>
          <p:cNvSpPr/>
          <p:nvPr/>
        </p:nvSpPr>
        <p:spPr>
          <a:xfrm>
            <a:off x="304800" y="1295400"/>
            <a:ext cx="3657600" cy="1066800"/>
          </a:xfrm>
          <a:prstGeom prst="borderCallout1">
            <a:avLst>
              <a:gd name="adj1" fmla="val 100030"/>
              <a:gd name="adj2" fmla="val 50711"/>
              <a:gd name="adj3" fmla="val 137623"/>
              <a:gd name="adj4" fmla="val 7733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Compound partitions between blood, extracellular space and cells slowly and the tissue is treated as a compartment </a:t>
            </a:r>
            <a:r>
              <a:rPr lang="en-US" sz="1600" dirty="0">
                <a:solidFill>
                  <a:schemeClr val="tx1"/>
                </a:solidFill>
              </a:rPr>
              <a:t>separate </a:t>
            </a:r>
            <a:r>
              <a:rPr lang="en-US" sz="1600" dirty="0" smtClean="0">
                <a:solidFill>
                  <a:schemeClr val="tx1"/>
                </a:solidFill>
              </a:rPr>
              <a:t> from the blood.</a:t>
            </a:r>
            <a:endParaRPr lang="en-US" sz="1600" dirty="0">
              <a:solidFill>
                <a:schemeClr val="tx1"/>
              </a:solidFill>
            </a:endParaRPr>
          </a:p>
        </p:txBody>
      </p:sp>
      <p:sp>
        <p:nvSpPr>
          <p:cNvPr id="10" name="Oval 9"/>
          <p:cNvSpPr/>
          <p:nvPr/>
        </p:nvSpPr>
        <p:spPr>
          <a:xfrm>
            <a:off x="4572000" y="4648200"/>
            <a:ext cx="20574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jps</a:t>
            </a:r>
            <a:endParaRPr lang="en-US" dirty="0"/>
          </a:p>
        </p:txBody>
      </p:sp>
    </p:spTree>
    <p:extLst>
      <p:ext uri="{BB962C8B-B14F-4D97-AF65-F5344CB8AC3E}">
        <p14:creationId xmlns:p14="http://schemas.microsoft.com/office/powerpoint/2010/main" val="657420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PK Model Equations</a:t>
            </a:r>
            <a:endParaRPr lang="en-US" dirty="0"/>
          </a:p>
        </p:txBody>
      </p:sp>
      <p:sp>
        <p:nvSpPr>
          <p:cNvPr id="3" name="Content Placeholder 2"/>
          <p:cNvSpPr>
            <a:spLocks noGrp="1"/>
          </p:cNvSpPr>
          <p:nvPr>
            <p:ph idx="1"/>
          </p:nvPr>
        </p:nvSpPr>
        <p:spPr>
          <a:xfrm>
            <a:off x="433713" y="1223513"/>
            <a:ext cx="8229600" cy="1351209"/>
          </a:xfrm>
        </p:spPr>
        <p:txBody>
          <a:bodyPr/>
          <a:lstStyle/>
          <a:p>
            <a:pPr marL="0" indent="0">
              <a:buNone/>
            </a:pPr>
            <a:r>
              <a:rPr lang="en-US" dirty="0" smtClean="0"/>
              <a:t>Advection (flow) through a compartment with no retention, modeling the rate of exiting:</a:t>
            </a:r>
          </a:p>
          <a:p>
            <a:pPr marL="0" indent="0">
              <a:buNone/>
            </a:pPr>
            <a:endParaRPr lang="en-US" dirty="0" smtClean="0"/>
          </a:p>
          <a:p>
            <a:endParaRPr lang="en-US" dirty="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Aug 1, 2017</a:t>
            </a:r>
            <a:endParaRPr lang="en-US" dirty="0"/>
          </a:p>
        </p:txBody>
      </p:sp>
      <p:sp>
        <p:nvSpPr>
          <p:cNvPr id="5" name="Slide Number Placeholder 4"/>
          <p:cNvSpPr>
            <a:spLocks noGrp="1"/>
          </p:cNvSpPr>
          <p:nvPr>
            <p:ph type="sldNum" sz="quarter" idx="12"/>
          </p:nvPr>
        </p:nvSpPr>
        <p:spPr/>
        <p:txBody>
          <a:bodyPr/>
          <a:lstStyle/>
          <a:p>
            <a:fld id="{E208A558-0F77-4BB1-B5B4-EFA4F3369E3B}" type="slidenum">
              <a:rPr lang="en-US" smtClean="0"/>
              <a:t>9</a:t>
            </a:fld>
            <a:endParaRPr lang="en-US" dirty="0"/>
          </a:p>
        </p:txBody>
      </p:sp>
      <p:sp>
        <p:nvSpPr>
          <p:cNvPr id="6" name="Rounded Rectangle 5"/>
          <p:cNvSpPr/>
          <p:nvPr/>
        </p:nvSpPr>
        <p:spPr>
          <a:xfrm>
            <a:off x="3162300" y="2514600"/>
            <a:ext cx="2438400" cy="1371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Compartment of constant volume  V</a:t>
            </a:r>
            <a:r>
              <a:rPr lang="en-US" baseline="-25000" dirty="0" smtClean="0">
                <a:solidFill>
                  <a:schemeClr val="tx1"/>
                </a:solidFill>
              </a:rPr>
              <a:t>c</a:t>
            </a:r>
            <a:r>
              <a:rPr lang="en-US" dirty="0" smtClean="0">
                <a:solidFill>
                  <a:schemeClr val="tx1"/>
                </a:solidFill>
              </a:rPr>
              <a:t> containing </a:t>
            </a:r>
            <a:r>
              <a:rPr lang="en-US" i="1" dirty="0" smtClean="0">
                <a:solidFill>
                  <a:schemeClr val="tx1"/>
                </a:solidFill>
              </a:rPr>
              <a:t>X</a:t>
            </a:r>
            <a:r>
              <a:rPr lang="en-US" i="1" baseline="-25000" dirty="0" smtClean="0">
                <a:solidFill>
                  <a:schemeClr val="tx1"/>
                </a:solidFill>
              </a:rPr>
              <a:t>c </a:t>
            </a:r>
            <a:r>
              <a:rPr lang="en-US" dirty="0" smtClean="0">
                <a:solidFill>
                  <a:schemeClr val="tx1"/>
                </a:solidFill>
              </a:rPr>
              <a:t>grams of compound</a:t>
            </a:r>
            <a:endParaRPr lang="en-US" dirty="0">
              <a:solidFill>
                <a:schemeClr val="tx1"/>
              </a:solidFill>
            </a:endParaRPr>
          </a:p>
        </p:txBody>
      </p:sp>
      <mc:AlternateContent xmlns:mc="http://schemas.openxmlformats.org/markup-compatibility/2006" xmlns:a14="http://schemas.microsoft.com/office/drawing/2010/main">
        <mc:Choice Requires="a14">
          <p:sp>
            <p:nvSpPr>
              <p:cNvPr id="7" name="Rectangle 6"/>
              <p:cNvSpPr/>
              <p:nvPr/>
            </p:nvSpPr>
            <p:spPr>
              <a:xfrm>
                <a:off x="3162300" y="4114800"/>
                <a:ext cx="2772426" cy="11103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200" i="1" smtClean="0">
                              <a:latin typeface="Cambria Math"/>
                            </a:rPr>
                          </m:ctrlPr>
                        </m:fPr>
                        <m:num>
                          <m:sSub>
                            <m:sSubPr>
                              <m:ctrlPr>
                                <a:rPr lang="en-US" sz="3200" i="1">
                                  <a:latin typeface="Cambria Math"/>
                                </a:rPr>
                              </m:ctrlPr>
                            </m:sSubPr>
                            <m:e>
                              <m:r>
                                <a:rPr lang="en-US" sz="3200" i="1">
                                  <a:latin typeface="Cambria Math"/>
                                </a:rPr>
                                <m:t>𝑑𝑋</m:t>
                              </m:r>
                            </m:e>
                            <m:sub>
                              <m:r>
                                <a:rPr lang="en-US" sz="3200" i="1">
                                  <a:latin typeface="Cambria Math"/>
                                </a:rPr>
                                <m:t>𝑐</m:t>
                              </m:r>
                            </m:sub>
                          </m:sSub>
                        </m:num>
                        <m:den>
                          <m:r>
                            <a:rPr lang="en-US" sz="3200" i="1">
                              <a:latin typeface="Cambria Math"/>
                            </a:rPr>
                            <m:t>𝑑𝑡</m:t>
                          </m:r>
                        </m:den>
                      </m:f>
                      <m:r>
                        <a:rPr lang="en-US" sz="3200" i="1">
                          <a:latin typeface="Cambria Math"/>
                        </a:rPr>
                        <m:t>=−</m:t>
                      </m:r>
                      <m:f>
                        <m:fPr>
                          <m:ctrlPr>
                            <a:rPr lang="en-US" sz="3200" i="1">
                              <a:latin typeface="Cambria Math"/>
                            </a:rPr>
                          </m:ctrlPr>
                        </m:fPr>
                        <m:num>
                          <m:sSub>
                            <m:sSubPr>
                              <m:ctrlPr>
                                <a:rPr lang="en-US" sz="3200" i="1" smtClean="0">
                                  <a:latin typeface="Cambria Math"/>
                                </a:rPr>
                              </m:ctrlPr>
                            </m:sSubPr>
                            <m:e>
                              <m:r>
                                <a:rPr lang="en-US" sz="3200" b="0" i="1" smtClean="0">
                                  <a:latin typeface="Cambria Math"/>
                                </a:rPr>
                                <m:t>𝑄</m:t>
                              </m:r>
                            </m:e>
                            <m:sub>
                              <m:r>
                                <a:rPr lang="en-US" sz="3200" b="0" i="1" smtClean="0">
                                  <a:latin typeface="Cambria Math"/>
                                </a:rPr>
                                <m:t>𝑐</m:t>
                              </m:r>
                            </m:sub>
                          </m:sSub>
                        </m:num>
                        <m:den>
                          <m:sSub>
                            <m:sSubPr>
                              <m:ctrlPr>
                                <a:rPr lang="en-US" sz="3200" i="1">
                                  <a:latin typeface="Cambria Math"/>
                                </a:rPr>
                              </m:ctrlPr>
                            </m:sSubPr>
                            <m:e>
                              <m:r>
                                <a:rPr lang="en-US" sz="3200" i="1">
                                  <a:latin typeface="Cambria Math"/>
                                </a:rPr>
                                <m:t>𝑉</m:t>
                              </m:r>
                            </m:e>
                            <m:sub>
                              <m:r>
                                <a:rPr lang="en-US" sz="3200" i="1">
                                  <a:latin typeface="Cambria Math"/>
                                </a:rPr>
                                <m:t>𝑐</m:t>
                              </m:r>
                            </m:sub>
                          </m:sSub>
                        </m:den>
                      </m:f>
                      <m:sSub>
                        <m:sSubPr>
                          <m:ctrlPr>
                            <a:rPr lang="en-US" sz="3200" i="1">
                              <a:latin typeface="Cambria Math"/>
                            </a:rPr>
                          </m:ctrlPr>
                        </m:sSubPr>
                        <m:e>
                          <m:r>
                            <a:rPr lang="en-US" sz="3200" i="1">
                              <a:latin typeface="Cambria Math"/>
                            </a:rPr>
                            <m:t>𝑋</m:t>
                          </m:r>
                        </m:e>
                        <m:sub>
                          <m:r>
                            <a:rPr lang="en-US" sz="3200" i="1">
                              <a:latin typeface="Cambria Math"/>
                            </a:rPr>
                            <m:t>𝑐</m:t>
                          </m:r>
                        </m:sub>
                      </m:sSub>
                    </m:oMath>
                  </m:oMathPara>
                </a14:m>
                <a:endParaRPr lang="en-US" sz="3200" dirty="0"/>
              </a:p>
            </p:txBody>
          </p:sp>
        </mc:Choice>
        <mc:Fallback xmlns="">
          <p:sp>
            <p:nvSpPr>
              <p:cNvPr id="7" name="Rectangle 6"/>
              <p:cNvSpPr>
                <a:spLocks noRot="1" noChangeAspect="1" noMove="1" noResize="1" noEditPoints="1" noAdjustHandles="1" noChangeArrowheads="1" noChangeShapeType="1" noTextEdit="1"/>
              </p:cNvSpPr>
              <p:nvPr/>
            </p:nvSpPr>
            <p:spPr>
              <a:xfrm>
                <a:off x="3162300" y="4114800"/>
                <a:ext cx="2772426" cy="1110369"/>
              </a:xfrm>
              <a:prstGeom prst="rect">
                <a:avLst/>
              </a:prstGeom>
              <a:blipFill rotWithShape="1">
                <a:blip r:embed="rId2"/>
                <a:stretch>
                  <a:fillRect/>
                </a:stretch>
              </a:blipFill>
            </p:spPr>
            <p:txBody>
              <a:bodyPr/>
              <a:lstStyle/>
              <a:p>
                <a:r>
                  <a:rPr lang="en-US">
                    <a:noFill/>
                  </a:rPr>
                  <a:t> </a:t>
                </a:r>
              </a:p>
            </p:txBody>
          </p:sp>
        </mc:Fallback>
      </mc:AlternateContent>
      <p:sp>
        <p:nvSpPr>
          <p:cNvPr id="8" name="Right Arrow 7"/>
          <p:cNvSpPr/>
          <p:nvPr/>
        </p:nvSpPr>
        <p:spPr>
          <a:xfrm>
            <a:off x="5791200" y="2933700"/>
            <a:ext cx="1219200" cy="5334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1752600" y="2933700"/>
            <a:ext cx="1219200" cy="5334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739456" y="3486495"/>
            <a:ext cx="1190454" cy="369332"/>
          </a:xfrm>
          <a:prstGeom prst="rect">
            <a:avLst/>
          </a:prstGeom>
          <a:noFill/>
        </p:spPr>
        <p:txBody>
          <a:bodyPr wrap="none" rtlCol="0">
            <a:spAutoFit/>
          </a:bodyPr>
          <a:lstStyle/>
          <a:p>
            <a:r>
              <a:rPr lang="en-US" dirty="0" smtClean="0"/>
              <a:t>Blood flow</a:t>
            </a:r>
            <a:endParaRPr lang="en-US" dirty="0"/>
          </a:p>
        </p:txBody>
      </p:sp>
      <p:sp>
        <p:nvSpPr>
          <p:cNvPr id="11" name="TextBox 10"/>
          <p:cNvSpPr txBox="1"/>
          <p:nvPr/>
        </p:nvSpPr>
        <p:spPr>
          <a:xfrm>
            <a:off x="2086455" y="2574722"/>
            <a:ext cx="425116" cy="400110"/>
          </a:xfrm>
          <a:prstGeom prst="rect">
            <a:avLst/>
          </a:prstGeom>
          <a:noFill/>
        </p:spPr>
        <p:txBody>
          <a:bodyPr wrap="none" rtlCol="0">
            <a:spAutoFit/>
          </a:bodyPr>
          <a:lstStyle/>
          <a:p>
            <a:r>
              <a:rPr lang="en-US" sz="2000" i="1" dirty="0" smtClean="0"/>
              <a:t>Q</a:t>
            </a:r>
            <a:r>
              <a:rPr lang="en-US" sz="2000" i="1" baseline="-25000" dirty="0" smtClean="0"/>
              <a:t>c</a:t>
            </a:r>
            <a:endParaRPr lang="en-US" sz="2000" dirty="0"/>
          </a:p>
        </p:txBody>
      </p:sp>
      <p:sp>
        <p:nvSpPr>
          <p:cNvPr id="12" name="TextBox 11"/>
          <p:cNvSpPr txBox="1"/>
          <p:nvPr/>
        </p:nvSpPr>
        <p:spPr>
          <a:xfrm>
            <a:off x="6074979" y="2574722"/>
            <a:ext cx="425116" cy="400110"/>
          </a:xfrm>
          <a:prstGeom prst="rect">
            <a:avLst/>
          </a:prstGeom>
          <a:noFill/>
        </p:spPr>
        <p:txBody>
          <a:bodyPr wrap="none" rtlCol="0">
            <a:spAutoFit/>
          </a:bodyPr>
          <a:lstStyle/>
          <a:p>
            <a:r>
              <a:rPr lang="en-US" sz="2000" i="1" dirty="0" smtClean="0"/>
              <a:t>Q</a:t>
            </a:r>
            <a:r>
              <a:rPr lang="en-US" sz="2000" i="1" baseline="-25000" dirty="0" smtClean="0"/>
              <a:t>c</a:t>
            </a:r>
            <a:endParaRPr lang="en-US" sz="2000" dirty="0"/>
          </a:p>
        </p:txBody>
      </p:sp>
      <p:sp>
        <p:nvSpPr>
          <p:cNvPr id="13" name="TextBox 12"/>
          <p:cNvSpPr txBox="1"/>
          <p:nvPr/>
        </p:nvSpPr>
        <p:spPr>
          <a:xfrm>
            <a:off x="1693436" y="5181600"/>
            <a:ext cx="5710153" cy="1200329"/>
          </a:xfrm>
          <a:prstGeom prst="rect">
            <a:avLst/>
          </a:prstGeom>
          <a:noFill/>
        </p:spPr>
        <p:txBody>
          <a:bodyPr wrap="none" rtlCol="0">
            <a:spAutoFit/>
          </a:bodyPr>
          <a:lstStyle/>
          <a:p>
            <a:pPr>
              <a:tabLst>
                <a:tab pos="457200" algn="l"/>
              </a:tabLst>
            </a:pPr>
            <a:r>
              <a:rPr lang="en-US" dirty="0"/>
              <a:t>Where;</a:t>
            </a:r>
          </a:p>
          <a:p>
            <a:pPr>
              <a:tabLst>
                <a:tab pos="457200" algn="l"/>
              </a:tabLst>
            </a:pPr>
            <a:r>
              <a:rPr lang="en-US" dirty="0" smtClean="0"/>
              <a:t>	</a:t>
            </a:r>
            <a:r>
              <a:rPr lang="en-US" dirty="0"/>
              <a:t> </a:t>
            </a:r>
            <a:r>
              <a:rPr lang="en-US" i="1" dirty="0"/>
              <a:t>V</a:t>
            </a:r>
            <a:r>
              <a:rPr lang="en-US" i="1" baseline="-25000" dirty="0"/>
              <a:t>c</a:t>
            </a:r>
            <a:r>
              <a:rPr lang="en-US" dirty="0" smtClean="0"/>
              <a:t> volume of compartment C</a:t>
            </a:r>
          </a:p>
          <a:p>
            <a:pPr>
              <a:tabLst>
                <a:tab pos="457200" algn="l"/>
              </a:tabLst>
            </a:pPr>
            <a:r>
              <a:rPr lang="en-US" i="1" dirty="0"/>
              <a:t>	</a:t>
            </a:r>
            <a:r>
              <a:rPr lang="en-US" i="1" dirty="0" err="1" smtClean="0"/>
              <a:t>X</a:t>
            </a:r>
            <a:r>
              <a:rPr lang="en-US" i="1" baseline="-25000" dirty="0" err="1" smtClean="0"/>
              <a:t>c</a:t>
            </a:r>
            <a:r>
              <a:rPr lang="en-US" dirty="0" smtClean="0"/>
              <a:t> </a:t>
            </a:r>
            <a:r>
              <a:rPr lang="en-US" dirty="0"/>
              <a:t>is amount (mass) of compound X in compartment </a:t>
            </a:r>
            <a:r>
              <a:rPr lang="en-US" dirty="0" smtClean="0"/>
              <a:t>C</a:t>
            </a:r>
            <a:endParaRPr lang="en-US" dirty="0"/>
          </a:p>
          <a:p>
            <a:pPr>
              <a:tabLst>
                <a:tab pos="457200" algn="l"/>
              </a:tabLst>
            </a:pPr>
            <a:r>
              <a:rPr lang="en-US" dirty="0" smtClean="0"/>
              <a:t>	</a:t>
            </a:r>
            <a:r>
              <a:rPr lang="en-US" i="1" dirty="0" smtClean="0"/>
              <a:t>Q</a:t>
            </a:r>
            <a:r>
              <a:rPr lang="en-US" i="1" baseline="-25000" dirty="0" smtClean="0"/>
              <a:t>c</a:t>
            </a:r>
            <a:r>
              <a:rPr lang="en-US" dirty="0" smtClean="0"/>
              <a:t> </a:t>
            </a:r>
            <a:r>
              <a:rPr lang="en-US" dirty="0"/>
              <a:t>is the volumetric blood flow (volume/time</a:t>
            </a:r>
            <a:r>
              <a:rPr lang="en-US" dirty="0" smtClean="0"/>
              <a:t>)</a:t>
            </a:r>
            <a:endParaRPr lang="en-US" dirty="0"/>
          </a:p>
        </p:txBody>
      </p:sp>
      <p:sp>
        <p:nvSpPr>
          <p:cNvPr id="14" name="Footer Placeholder 13"/>
          <p:cNvSpPr>
            <a:spLocks noGrp="1"/>
          </p:cNvSpPr>
          <p:nvPr>
            <p:ph type="ftr" sz="quarter" idx="11"/>
          </p:nvPr>
        </p:nvSpPr>
        <p:spPr/>
        <p:txBody>
          <a:bodyPr/>
          <a:lstStyle/>
          <a:p>
            <a:r>
              <a:rPr lang="en-US" smtClean="0"/>
              <a:t>jps</a:t>
            </a:r>
            <a:endParaRPr lang="en-US" dirty="0"/>
          </a:p>
        </p:txBody>
      </p:sp>
    </p:spTree>
    <p:extLst>
      <p:ext uri="{BB962C8B-B14F-4D97-AF65-F5344CB8AC3E}">
        <p14:creationId xmlns:p14="http://schemas.microsoft.com/office/powerpoint/2010/main" val="3502480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4501</TotalTime>
  <Words>2603</Words>
  <Application>Microsoft Office PowerPoint</Application>
  <PresentationFormat>On-screen Show (4:3)</PresentationFormat>
  <Paragraphs>583</Paragraphs>
  <Slides>51</Slides>
  <Notes>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2" baseType="lpstr">
      <vt:lpstr>Arial</vt:lpstr>
      <vt:lpstr>Cambria</vt:lpstr>
      <vt:lpstr>Symbol</vt:lpstr>
      <vt:lpstr>Cambria Math</vt:lpstr>
      <vt:lpstr>Wingdings</vt:lpstr>
      <vt:lpstr>Times New Roman</vt:lpstr>
      <vt:lpstr>Calibri</vt:lpstr>
      <vt:lpstr>Courier New</vt:lpstr>
      <vt:lpstr>Verdana</vt:lpstr>
      <vt:lpstr>Office Theme</vt:lpstr>
      <vt:lpstr>Document</vt:lpstr>
      <vt:lpstr>PBPK Modeling Using SBML</vt:lpstr>
      <vt:lpstr>Attendees Backgrounds?</vt:lpstr>
      <vt:lpstr>Modeling Best Practices</vt:lpstr>
      <vt:lpstr>(L)ADME</vt:lpstr>
      <vt:lpstr>ADME data for Acetaminophen (APAP)</vt:lpstr>
      <vt:lpstr>PK† (Pharmacokinetics Modeling)</vt:lpstr>
      <vt:lpstr>Simple PK Model Equations</vt:lpstr>
      <vt:lpstr>“Perfusion Limited” Approximation</vt:lpstr>
      <vt:lpstr>Simple PK Model Equations</vt:lpstr>
      <vt:lpstr>Simple PK Model Equations</vt:lpstr>
      <vt:lpstr>Simple PK Model Equations</vt:lpstr>
      <vt:lpstr>Simple PK Model</vt:lpstr>
      <vt:lpstr>“Well Stirred” Approximation</vt:lpstr>
      <vt:lpstr>A compound in the blood may not be freely available for diffusion into the tissue</vt:lpstr>
      <vt:lpstr>Intermediate PK-PBPK</vt:lpstr>
      <vt:lpstr>Key differences between COPASI and SBML</vt:lpstr>
      <vt:lpstr>Exercise: Implement this simple  PK Model in COPASI</vt:lpstr>
      <vt:lpstr>Human data</vt:lpstr>
      <vt:lpstr>In COPASI</vt:lpstr>
      <vt:lpstr>PBPK Physiologically Based PharmacoKinetic modelling</vt:lpstr>
      <vt:lpstr>A compartment with more details</vt:lpstr>
      <vt:lpstr>Allometric Scaling</vt:lpstr>
      <vt:lpstr>A PBPK Model of Acetaminophen (APAP) </vt:lpstr>
      <vt:lpstr>A PBPK Model of Acetaminophen (APAP) </vt:lpstr>
      <vt:lpstr>A PBPK Model of Acetaminophen (APAP) </vt:lpstr>
      <vt:lpstr>A blood compartment exit uses the simple equation</vt:lpstr>
      <vt:lpstr>A tissue compartment exit needs the more complex equation </vt:lpstr>
      <vt:lpstr>A terminal compartment may or may not need the more complex equation and may need other changes</vt:lpstr>
      <vt:lpstr>APAP PBPK Parameter Summary</vt:lpstr>
      <vt:lpstr>PBPK Parameter Summary</vt:lpstr>
      <vt:lpstr>In COPASI: Exit ODE for the “Rest” compartment</vt:lpstr>
      <vt:lpstr>In COPASI: The list of ODEs</vt:lpstr>
      <vt:lpstr>In COPASI: the ODEs in math style</vt:lpstr>
      <vt:lpstr>In COPASI (or SBML): Collects the terms</vt:lpstr>
      <vt:lpstr>A PBPK Model of Acetaminophen </vt:lpstr>
      <vt:lpstr>Ugliness† when a PBPK model in SBML is imported into COPASI</vt:lpstr>
      <vt:lpstr>A PBPK Model of Acetaminophen </vt:lpstr>
      <vt:lpstr>Parameter Fitting</vt:lpstr>
      <vt:lpstr>Optimization in general</vt:lpstr>
      <vt:lpstr>Optimization in COPASI</vt:lpstr>
      <vt:lpstr>Table 1: Optimization  algorithms  available  in  COPASI Version 4.4 (Build 26)</vt:lpstr>
      <vt:lpstr>A PBPK Model of Acetaminophen </vt:lpstr>
      <vt:lpstr>Setup </vt:lpstr>
      <vt:lpstr>Actually do the Fit</vt:lpstr>
      <vt:lpstr>Results of Fitting</vt:lpstr>
      <vt:lpstr>More…</vt:lpstr>
      <vt:lpstr>Sensitivity Analysis</vt:lpstr>
      <vt:lpstr>Pragmatic Sensitivities (and uncertainty) is what really matters</vt:lpstr>
      <vt:lpstr>Sensitivity Analysis in COPASI</vt:lpstr>
      <vt:lpstr>Sensitivity Analysis Results </vt:lpstr>
      <vt:lpstr>Sort in Excel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Abbas Shirinifard</dc:creator>
  <cp:lastModifiedBy>Jim Sluka</cp:lastModifiedBy>
  <cp:revision>318</cp:revision>
  <cp:lastPrinted>2017-08-01T13:44:16Z</cp:lastPrinted>
  <dcterms:created xsi:type="dcterms:W3CDTF">2010-09-30T17:46:05Z</dcterms:created>
  <dcterms:modified xsi:type="dcterms:W3CDTF">2017-08-01T18:50:31Z</dcterms:modified>
</cp:coreProperties>
</file>