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6.xml" ContentType="application/vnd.openxmlformats-officedocument.presentationml.notesSlide+xml"/>
  <Override PartName="/ppt/embeddings/oleObject8.bin" ContentType="application/vnd.openxmlformats-officedocument.oleObject"/>
  <Override PartName="/ppt/notesSlides/notesSlide7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8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9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0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69"/>
  </p:notesMasterIdLst>
  <p:sldIdLst>
    <p:sldId id="265" r:id="rId2"/>
    <p:sldId id="1355" r:id="rId3"/>
    <p:sldId id="1871" r:id="rId4"/>
    <p:sldId id="1872" r:id="rId5"/>
    <p:sldId id="1873" r:id="rId6"/>
    <p:sldId id="1874" r:id="rId7"/>
    <p:sldId id="1875" r:id="rId8"/>
    <p:sldId id="1876" r:id="rId9"/>
    <p:sldId id="1877" r:id="rId10"/>
    <p:sldId id="1354" r:id="rId11"/>
    <p:sldId id="1619" r:id="rId12"/>
    <p:sldId id="1620" r:id="rId13"/>
    <p:sldId id="1854" r:id="rId14"/>
    <p:sldId id="1879" r:id="rId15"/>
    <p:sldId id="1878" r:id="rId16"/>
    <p:sldId id="1855" r:id="rId17"/>
    <p:sldId id="1856" r:id="rId18"/>
    <p:sldId id="1857" r:id="rId19"/>
    <p:sldId id="1853" r:id="rId20"/>
    <p:sldId id="1826" r:id="rId21"/>
    <p:sldId id="1858" r:id="rId22"/>
    <p:sldId id="1859" r:id="rId23"/>
    <p:sldId id="1880" r:id="rId24"/>
    <p:sldId id="1833" r:id="rId25"/>
    <p:sldId id="1622" r:id="rId26"/>
    <p:sldId id="1881" r:id="rId27"/>
    <p:sldId id="1882" r:id="rId28"/>
    <p:sldId id="1884" r:id="rId29"/>
    <p:sldId id="1883" r:id="rId30"/>
    <p:sldId id="1861" r:id="rId31"/>
    <p:sldId id="1862" r:id="rId32"/>
    <p:sldId id="1633" r:id="rId33"/>
    <p:sldId id="1634" r:id="rId34"/>
    <p:sldId id="1635" r:id="rId35"/>
    <p:sldId id="1897" r:id="rId36"/>
    <p:sldId id="1898" r:id="rId37"/>
    <p:sldId id="1899" r:id="rId38"/>
    <p:sldId id="1900" r:id="rId39"/>
    <p:sldId id="1902" r:id="rId40"/>
    <p:sldId id="1903" r:id="rId41"/>
    <p:sldId id="1906" r:id="rId42"/>
    <p:sldId id="1907" r:id="rId43"/>
    <p:sldId id="1885" r:id="rId44"/>
    <p:sldId id="1784" r:id="rId45"/>
    <p:sldId id="1908" r:id="rId46"/>
    <p:sldId id="1786" r:id="rId47"/>
    <p:sldId id="1787" r:id="rId48"/>
    <p:sldId id="1886" r:id="rId49"/>
    <p:sldId id="1887" r:id="rId50"/>
    <p:sldId id="1888" r:id="rId51"/>
    <p:sldId id="1889" r:id="rId52"/>
    <p:sldId id="1818" r:id="rId53"/>
    <p:sldId id="1821" r:id="rId54"/>
    <p:sldId id="1892" r:id="rId55"/>
    <p:sldId id="1893" r:id="rId56"/>
    <p:sldId id="1894" r:id="rId57"/>
    <p:sldId id="1895" r:id="rId58"/>
    <p:sldId id="1891" r:id="rId59"/>
    <p:sldId id="1909" r:id="rId60"/>
    <p:sldId id="1922" r:id="rId61"/>
    <p:sldId id="1910" r:id="rId62"/>
    <p:sldId id="1923" r:id="rId63"/>
    <p:sldId id="1912" r:id="rId64"/>
    <p:sldId id="1913" r:id="rId65"/>
    <p:sldId id="1924" r:id="rId66"/>
    <p:sldId id="1896" r:id="rId67"/>
    <p:sldId id="182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00FF"/>
    <a:srgbClr val="960003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5" autoAdjust="0"/>
    <p:restoredTop sz="94660"/>
  </p:normalViewPr>
  <p:slideViewPr>
    <p:cSldViewPr>
      <p:cViewPr>
        <p:scale>
          <a:sx n="125" d="100"/>
          <a:sy n="125" d="100"/>
        </p:scale>
        <p:origin x="-248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3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27.wmf"/><Relationship Id="rId5" Type="http://schemas.openxmlformats.org/officeDocument/2006/relationships/image" Target="../media/image28.wmf"/><Relationship Id="rId1" Type="http://schemas.openxmlformats.org/officeDocument/2006/relationships/image" Target="../media/image30.wmf"/><Relationship Id="rId2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27.wmf"/><Relationship Id="rId3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00831-C61D-4479-BFB8-C69DA23B95AC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F0311-E4C3-4A97-AD5A-1269F8510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0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5C7E54-06B2-4EB8-A896-C0B684E74CA5}" type="slidenum">
              <a:rPr lang="en-US" sz="1200" smtClean="0">
                <a:latin typeface="Verdana" pitchFamily="34" charset="0"/>
              </a:rPr>
              <a:pPr/>
              <a:t>1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6637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5DBEBB4-0902-4E27-BFD7-D462AC0A2B19}" type="slidenum">
              <a:rPr lang="en-US" sz="1200" smtClean="0">
                <a:latin typeface="Verdana" pitchFamily="34" charset="0"/>
              </a:rPr>
              <a:pPr/>
              <a:t>28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85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95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95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192B0-3709-49E7-99AE-B648D7308914}" type="slidenum">
              <a:rPr lang="en-US" smtClean="0">
                <a:ea typeface="ＭＳ Ｐゴシック" pitchFamily="34" charset="-128"/>
              </a:rPr>
              <a:pPr/>
              <a:t>43</a:t>
            </a:fld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6564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0CC41-2BAE-4AAC-8EB4-8CB13F27AE74}" type="slidenum">
              <a:rPr lang="en-US">
                <a:ea typeface="ＭＳ Ｐゴシック" pitchFamily="34" charset="-128"/>
              </a:rPr>
              <a:pPr eaLnBrk="1" hangingPunct="1"/>
              <a:t>44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0308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0CC41-2BAE-4AAC-8EB4-8CB13F27AE74}" type="slidenum">
              <a:rPr lang="en-US">
                <a:ea typeface="ＭＳ Ｐゴシック" pitchFamily="34" charset="-128"/>
              </a:rPr>
              <a:pPr eaLnBrk="1" hangingPunct="1"/>
              <a:t>45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0308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0CC41-2BAE-4AAC-8EB4-8CB13F27AE74}" type="slidenum">
              <a:rPr lang="en-US">
                <a:ea typeface="ＭＳ Ｐゴシック" pitchFamily="34" charset="-128"/>
              </a:rPr>
              <a:pPr eaLnBrk="1" hangingPunct="1"/>
              <a:t>46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920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0CC41-2BAE-4AAC-8EB4-8CB13F27AE74}" type="slidenum">
              <a:rPr lang="en-US">
                <a:ea typeface="ＭＳ Ｐゴシック" pitchFamily="34" charset="-128"/>
              </a:rPr>
              <a:pPr eaLnBrk="1" hangingPunct="1"/>
              <a:t>47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739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0CC41-2BAE-4AAC-8EB4-8CB13F27AE74}" type="slidenum">
              <a:rPr lang="en-US">
                <a:ea typeface="ＭＳ Ｐゴシック" pitchFamily="34" charset="-128"/>
              </a:rPr>
              <a:pPr eaLnBrk="1" hangingPunct="1"/>
              <a:t>48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739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0CC41-2BAE-4AAC-8EB4-8CB13F27AE74}" type="slidenum">
              <a:rPr lang="en-US">
                <a:ea typeface="ＭＳ Ｐゴシック" pitchFamily="34" charset="-128"/>
              </a:rPr>
              <a:pPr eaLnBrk="1" hangingPunct="1"/>
              <a:t>49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73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580066C-F185-44F6-9C13-6D23EBB4E1C3}" type="slidenum">
              <a:rPr lang="en-US" sz="1200" smtClean="0">
                <a:latin typeface="Verdana" pitchFamily="34" charset="0"/>
              </a:rPr>
              <a:pPr/>
              <a:t>15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21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0CC41-2BAE-4AAC-8EB4-8CB13F27AE74}" type="slidenum">
              <a:rPr lang="en-US">
                <a:ea typeface="ＭＳ Ｐゴシック" pitchFamily="34" charset="-128"/>
              </a:rPr>
              <a:pPr eaLnBrk="1" hangingPunct="1"/>
              <a:t>50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739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192B0-3709-49E7-99AE-B648D7308914}" type="slidenum">
              <a:rPr lang="en-US" smtClean="0">
                <a:ea typeface="ＭＳ Ｐゴシック" pitchFamily="34" charset="-128"/>
              </a:rPr>
              <a:pPr/>
              <a:t>51</a:t>
            </a:fld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6564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1634619-353D-4682-849A-A2405CD678AB}" type="slidenum">
              <a:rPr lang="en-US">
                <a:latin typeface="Verdana" pitchFamily="34" charset="0"/>
              </a:rPr>
              <a:pPr/>
              <a:t>52</a:t>
            </a:fld>
            <a:endParaRPr lang="en-US">
              <a:latin typeface="Verdana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42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E8BD90F-DA01-4FC9-9C79-E757994399A6}" type="slidenum">
              <a:rPr lang="en-US">
                <a:latin typeface="Verdana" pitchFamily="34" charset="0"/>
              </a:rPr>
              <a:pPr/>
              <a:t>53</a:t>
            </a:fld>
            <a:endParaRPr lang="en-US">
              <a:latin typeface="Verdana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29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95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95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95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95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95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0CC41-2BAE-4AAC-8EB4-8CB13F27AE74}" type="slidenum">
              <a:rPr lang="en-US">
                <a:ea typeface="ＭＳ Ｐゴシック" pitchFamily="34" charset="-128"/>
              </a:rPr>
              <a:pPr eaLnBrk="1" hangingPunct="1"/>
              <a:t>67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5176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580066C-F185-44F6-9C13-6D23EBB4E1C3}" type="slidenum">
              <a:rPr lang="en-US" sz="1200" smtClean="0">
                <a:latin typeface="Verdana" pitchFamily="34" charset="0"/>
              </a:rPr>
              <a:pPr/>
              <a:t>16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2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5887773-31EE-4978-A0E5-B55EB955AAB9}" type="slidenum">
              <a:rPr lang="en-US" sz="1200" smtClean="0">
                <a:latin typeface="Verdana" pitchFamily="34" charset="0"/>
              </a:rPr>
              <a:pPr/>
              <a:t>18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6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9644255-AFA5-44C4-A082-62D60E7B539E}" type="slidenum">
              <a:rPr lang="en-US" sz="1200" smtClean="0">
                <a:latin typeface="Verdana" pitchFamily="34" charset="0"/>
              </a:rPr>
              <a:pPr/>
              <a:t>20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1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5DBEBB4-0902-4E27-BFD7-D462AC0A2B19}" type="slidenum">
              <a:rPr lang="en-US" sz="1200" smtClean="0">
                <a:latin typeface="Verdana" pitchFamily="34" charset="0"/>
              </a:rPr>
              <a:pPr/>
              <a:t>24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85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C0B9564-26C1-4032-A93E-C1086AC47852}" type="slidenum">
              <a:rPr lang="en-US" sz="1200" smtClean="0">
                <a:latin typeface="Verdana" pitchFamily="34" charset="0"/>
              </a:rPr>
              <a:pPr/>
              <a:t>25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1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C0B9564-26C1-4032-A93E-C1086AC47852}" type="slidenum">
              <a:rPr lang="en-US" sz="1200" smtClean="0">
                <a:latin typeface="Verdana" pitchFamily="34" charset="0"/>
              </a:rPr>
              <a:pPr/>
              <a:t>26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14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C0B9564-26C1-4032-A93E-C1086AC47852}" type="slidenum">
              <a:rPr lang="en-US" sz="1200" smtClean="0">
                <a:latin typeface="Verdana" pitchFamily="34" charset="0"/>
              </a:rPr>
              <a:pPr/>
              <a:t>27</a:t>
            </a:fld>
            <a:endParaRPr lang="en-US" sz="1200" smtClean="0">
              <a:latin typeface="Verdana" pitchFamily="34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1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BA176A6-C502-406F-B271-7CA2579D4A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3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0F18488-65F1-40BA-A8E8-A27C979729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E241B88-0C0A-4D30-A88C-64F24C8A57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3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06EF-60E8-4E66-8CDC-DE6949A51CD3}" type="datetimeFigureOut">
              <a:rPr lang="en-US" smtClean="0"/>
              <a:pPr/>
              <a:t>01/08/17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8D640-2CC3-4663-9E95-354326E26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.wmf"/><Relationship Id="rId7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microsoft.com/office/2007/relationships/media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4" Type="http://schemas.microsoft.com/office/2007/relationships/media" Target="../media/media3.mp4"/><Relationship Id="rId5" Type="http://schemas.openxmlformats.org/officeDocument/2006/relationships/video" Target="../media/media3.mp4"/><Relationship Id="rId6" Type="http://schemas.openxmlformats.org/officeDocument/2006/relationships/slideLayout" Target="../slideLayouts/slideLayout12.xml"/><Relationship Id="rId7" Type="http://schemas.openxmlformats.org/officeDocument/2006/relationships/notesSlide" Target="../notesSlides/notesSlide2.xml"/><Relationship Id="rId8" Type="http://schemas.openxmlformats.org/officeDocument/2006/relationships/oleObject" Target="../embeddings/oleObject4.bin"/><Relationship Id="rId9" Type="http://schemas.openxmlformats.org/officeDocument/2006/relationships/image" Target="../media/image17.wmf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microsoft.com/office/2007/relationships/media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2.png"/><Relationship Id="rId7" Type="http://schemas.openxmlformats.org/officeDocument/2006/relationships/image" Target="../media/image3.jpeg"/><Relationship Id="rId8" Type="http://schemas.openxmlformats.org/officeDocument/2006/relationships/oleObject" Target="../embeddings/oleObject5.bin"/><Relationship Id="rId9" Type="http://schemas.openxmlformats.org/officeDocument/2006/relationships/image" Target="../media/image20.emf"/><Relationship Id="rId10" Type="http://schemas.openxmlformats.org/officeDocument/2006/relationships/image" Target="../media/image21.png"/><Relationship Id="rId1" Type="http://schemas.openxmlformats.org/officeDocument/2006/relationships/vmlDrawing" Target="../drawings/vmlDrawing4.vml"/><Relationship Id="rId2" Type="http://schemas.microsoft.com/office/2007/relationships/media" Target="../media/media4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23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oleObject" Target="../embeddings/oleObject7.bin"/><Relationship Id="rId8" Type="http://schemas.openxmlformats.org/officeDocument/2006/relationships/image" Target="../media/image24.emf"/><Relationship Id="rId9" Type="http://schemas.openxmlformats.org/officeDocument/2006/relationships/image" Target="../media/image25.png"/><Relationship Id="rId1" Type="http://schemas.openxmlformats.org/officeDocument/2006/relationships/vmlDrawing" Target="../drawings/vmlDrawing6.vml"/><Relationship Id="rId2" Type="http://schemas.microsoft.com/office/2007/relationships/media" Target="../media/media6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6.emf"/><Relationship Id="rId6" Type="http://schemas.openxmlformats.org/officeDocument/2006/relationships/image" Target="../media/image2.png"/><Relationship Id="rId7" Type="http://schemas.openxmlformats.org/officeDocument/2006/relationships/image" Target="../media/image12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wmf"/><Relationship Id="rId12" Type="http://schemas.openxmlformats.org/officeDocument/2006/relationships/image" Target="../media/image29.png"/><Relationship Id="rId1" Type="http://schemas.openxmlformats.org/officeDocument/2006/relationships/vmlDrawing" Target="../drawings/vmlDrawing8.v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7.xml"/><Relationship Id="rId6" Type="http://schemas.openxmlformats.org/officeDocument/2006/relationships/oleObject" Target="../embeddings/oleObject9.bin"/><Relationship Id="rId7" Type="http://schemas.openxmlformats.org/officeDocument/2006/relationships/image" Target="../media/image27.wmf"/><Relationship Id="rId8" Type="http://schemas.openxmlformats.org/officeDocument/2006/relationships/image" Target="../media/image2.png"/><Relationship Id="rId9" Type="http://schemas.openxmlformats.org/officeDocument/2006/relationships/image" Target="../media/image12.jpeg"/><Relationship Id="rId10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w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28.wmf"/><Relationship Id="rId14" Type="http://schemas.openxmlformats.org/officeDocument/2006/relationships/image" Target="../media/image31.png"/><Relationship Id="rId1" Type="http://schemas.openxmlformats.org/officeDocument/2006/relationships/vmlDrawing" Target="../drawings/vmlDrawing9.v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8.xml"/><Relationship Id="rId6" Type="http://schemas.openxmlformats.org/officeDocument/2006/relationships/oleObject" Target="../embeddings/oleObject11.bin"/><Relationship Id="rId7" Type="http://schemas.openxmlformats.org/officeDocument/2006/relationships/image" Target="../media/image30.wmf"/><Relationship Id="rId8" Type="http://schemas.openxmlformats.org/officeDocument/2006/relationships/image" Target="../media/image2.png"/><Relationship Id="rId9" Type="http://schemas.openxmlformats.org/officeDocument/2006/relationships/image" Target="../media/image12.jpeg"/><Relationship Id="rId10" Type="http://schemas.openxmlformats.org/officeDocument/2006/relationships/oleObject" Target="../embeddings/oleObject12.bin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oleObject" Target="../embeddings/oleObject16.bin"/><Relationship Id="rId13" Type="http://schemas.openxmlformats.org/officeDocument/2006/relationships/image" Target="../media/image33.wmf"/><Relationship Id="rId14" Type="http://schemas.openxmlformats.org/officeDocument/2006/relationships/oleObject" Target="../embeddings/oleObject17.bin"/><Relationship Id="rId15" Type="http://schemas.openxmlformats.org/officeDocument/2006/relationships/image" Target="../media/image27.wmf"/><Relationship Id="rId16" Type="http://schemas.openxmlformats.org/officeDocument/2006/relationships/oleObject" Target="../embeddings/oleObject18.bin"/><Relationship Id="rId17" Type="http://schemas.openxmlformats.org/officeDocument/2006/relationships/image" Target="../media/image28.wmf"/><Relationship Id="rId18" Type="http://schemas.openxmlformats.org/officeDocument/2006/relationships/image" Target="../media/image34.png"/><Relationship Id="rId1" Type="http://schemas.openxmlformats.org/officeDocument/2006/relationships/vmlDrawing" Target="../drawings/vmlDrawing10.v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9.xml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0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32.wmf"/><Relationship Id="rId10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oleObject" Target="../embeddings/oleObject21.bin"/><Relationship Id="rId13" Type="http://schemas.openxmlformats.org/officeDocument/2006/relationships/image" Target="../media/image37.emf"/><Relationship Id="rId14" Type="http://schemas.openxmlformats.org/officeDocument/2006/relationships/image" Target="../media/image38.png"/><Relationship Id="rId1" Type="http://schemas.openxmlformats.org/officeDocument/2006/relationships/vmlDrawing" Target="../drawings/vmlDrawing11.v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0.xml"/><Relationship Id="rId6" Type="http://schemas.openxmlformats.org/officeDocument/2006/relationships/oleObject" Target="../embeddings/oleObject19.bin"/><Relationship Id="rId7" Type="http://schemas.openxmlformats.org/officeDocument/2006/relationships/image" Target="../media/image35.emf"/><Relationship Id="rId8" Type="http://schemas.openxmlformats.org/officeDocument/2006/relationships/image" Target="../media/image2.png"/><Relationship Id="rId9" Type="http://schemas.openxmlformats.org/officeDocument/2006/relationships/image" Target="../media/image12.jpeg"/><Relationship Id="rId10" Type="http://schemas.openxmlformats.org/officeDocument/2006/relationships/oleObject" Target="../embeddings/oleObject20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2.pn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61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2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65.png"/><Relationship Id="rId6" Type="http://schemas.openxmlformats.org/officeDocument/2006/relationships/oleObject" Target="../embeddings/oleObject23.bin"/><Relationship Id="rId7" Type="http://schemas.openxmlformats.org/officeDocument/2006/relationships/image" Target="../media/image66.png"/><Relationship Id="rId8" Type="http://schemas.openxmlformats.org/officeDocument/2006/relationships/image" Target="../media/image2.png"/><Relationship Id="rId9" Type="http://schemas.openxmlformats.org/officeDocument/2006/relationships/image" Target="../media/image12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69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0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3596" y="2085644"/>
            <a:ext cx="6400800" cy="264348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James A. Glazier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Biocomplexity Institute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Indiana University 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Bloomington, IN 47405</a:t>
            </a:r>
          </a:p>
          <a:p>
            <a:pPr eaLnBrk="1" hangingPunct="1"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USA</a:t>
            </a:r>
          </a:p>
          <a:p>
            <a:pPr eaLnBrk="1" hangingPunct="1">
              <a:spcBef>
                <a:spcPct val="0"/>
              </a:spcBef>
            </a:pPr>
            <a:endParaRPr lang="en-US" sz="2000" dirty="0" smtClean="0">
              <a:solidFill>
                <a:srgbClr val="3333FF"/>
              </a:solidFill>
            </a:endParaRP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Julio Belmonte</a:t>
            </a: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EMBL</a:t>
            </a: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Heidelberg</a:t>
            </a:r>
          </a:p>
          <a:p>
            <a:pPr>
              <a:spcBef>
                <a:spcPct val="0"/>
              </a:spcBef>
            </a:pPr>
            <a:r>
              <a:rPr lang="en-US" sz="2000" b="1" dirty="0" smtClean="0">
                <a:solidFill>
                  <a:srgbClr val="3333FF"/>
                </a:solidFill>
              </a:rPr>
              <a:t>Germany</a:t>
            </a:r>
            <a:endParaRPr lang="en-US" sz="2000" dirty="0" smtClean="0">
              <a:solidFill>
                <a:srgbClr val="3333FF"/>
              </a:solidFill>
            </a:endParaRPr>
          </a:p>
        </p:txBody>
      </p:sp>
      <p:pic>
        <p:nvPicPr>
          <p:cNvPr id="14340" name="Picture 5" descr="IU seal, red on white, 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96" y="1731930"/>
            <a:ext cx="19446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6" y="211293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0" y="59436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600" b="1" dirty="0" smtClean="0"/>
              <a:t>Support</a:t>
            </a:r>
            <a:r>
              <a:rPr lang="en-US" sz="1600" b="1" dirty="0"/>
              <a:t>: </a:t>
            </a:r>
            <a:r>
              <a:rPr lang="en-US" sz="1600" b="1" dirty="0" smtClean="0"/>
              <a:t>NIGMS-</a:t>
            </a:r>
            <a:r>
              <a:rPr lang="en-GB" sz="1600" b="1" dirty="0" smtClean="0"/>
              <a:t>R01GM076692</a:t>
            </a:r>
            <a:r>
              <a:rPr lang="en-US" sz="1600" b="1" dirty="0" smtClean="0"/>
              <a:t>, [</a:t>
            </a:r>
            <a:r>
              <a:rPr lang="en-GB" sz="1600" b="1" dirty="0" smtClean="0"/>
              <a:t>NIGMS-R01GM077138], NIH-U01-GM111243, NIGMS-R01 </a:t>
            </a:r>
            <a:r>
              <a:rPr lang="en-GB" sz="1600" b="1" dirty="0"/>
              <a:t>GM122424, </a:t>
            </a:r>
            <a:r>
              <a:rPr lang="en-GB" sz="1600" b="1" dirty="0" smtClean="0"/>
              <a:t>[Falk Medical Research Trust], IUCRG, [NSF], [US EPA], EMBL-Marie Curie Interdisciplinary Postdoctoral Fellowship</a:t>
            </a:r>
            <a:endParaRPr lang="en-US" sz="1600" u="sng" dirty="0">
              <a:solidFill>
                <a:srgbClr val="0000FF"/>
              </a:solidFill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1996" y="472441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 smtClean="0"/>
              <a:t>Bloomington IN, </a:t>
            </a:r>
            <a:r>
              <a:rPr lang="en-US" sz="1800" b="1" dirty="0" smtClean="0"/>
              <a:t>US</a:t>
            </a:r>
          </a:p>
          <a:p>
            <a:pPr algn="ctr" eaLnBrk="1" hangingPunct="1"/>
            <a:r>
              <a:rPr lang="en-US" sz="1800" dirty="0" smtClean="0"/>
              <a:t>Tuesday, August 1st, 2017</a:t>
            </a:r>
            <a:endParaRPr lang="en-US" sz="1800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0910"/>
            <a:ext cx="9144000" cy="12509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3333FF"/>
                </a:solidFill>
              </a:rPr>
              <a:t>Intro to CC3D Day 2 </a:t>
            </a:r>
            <a:br>
              <a:rPr lang="en-US" sz="4000" b="1" dirty="0" smtClean="0">
                <a:solidFill>
                  <a:srgbClr val="3333FF"/>
                </a:solidFill>
              </a:rPr>
            </a:br>
            <a:r>
              <a:rPr lang="en-US" sz="4000" b="1" dirty="0" smtClean="0">
                <a:solidFill>
                  <a:srgbClr val="3333FF"/>
                </a:solidFill>
              </a:rPr>
              <a:t>CPM/GGH basics, cell sort, plots</a:t>
            </a:r>
            <a:endParaRPr lang="en-US" sz="4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7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3333FF"/>
                </a:solidFill>
              </a:rPr>
              <a:t>A Place to Read about Virtual-Tissue Models</a:t>
            </a:r>
            <a:endParaRPr lang="pl-PL" sz="2800" b="1" dirty="0">
              <a:solidFill>
                <a:srgbClr val="3333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95" y="809625"/>
            <a:ext cx="414337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6219825"/>
            <a:ext cx="8881241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http://link.springer.com/book/10.1007%2F978-3-7643-8123-3</a:t>
            </a:r>
          </a:p>
        </p:txBody>
      </p:sp>
      <p:pic>
        <p:nvPicPr>
          <p:cNvPr id="5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4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One Way to Describe Cells and their </a:t>
            </a:r>
            <a:r>
              <a:rPr lang="en-US" b="1" dirty="0" err="1" smtClean="0">
                <a:solidFill>
                  <a:srgbClr val="3333FF"/>
                </a:solidFill>
              </a:rPr>
              <a:t>Behaviors:The</a:t>
            </a:r>
            <a:r>
              <a:rPr lang="en-US" b="1" dirty="0" smtClean="0">
                <a:solidFill>
                  <a:srgbClr val="3333FF"/>
                </a:solidFill>
              </a:rPr>
              <a:t> GGH Model</a:t>
            </a:r>
            <a:endParaRPr lang="en-US" b="1" dirty="0">
              <a:solidFill>
                <a:srgbClr val="3333FF"/>
              </a:solidFill>
            </a:endParaRPr>
          </a:p>
        </p:txBody>
      </p:sp>
      <p:pic>
        <p:nvPicPr>
          <p:cNvPr id="3" name="Picture 4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5859" y="1600200"/>
            <a:ext cx="8901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Developed </a:t>
            </a:r>
            <a:r>
              <a:rPr lang="en-US" sz="2000" b="1" dirty="0"/>
              <a:t>in 1991-1993 in collaboration </a:t>
            </a:r>
            <a:r>
              <a:rPr lang="en-US" sz="2000" b="1" dirty="0" smtClean="0"/>
              <a:t>with </a:t>
            </a:r>
            <a:r>
              <a:rPr lang="en-US" sz="2000" b="1" dirty="0"/>
              <a:t>Francois </a:t>
            </a:r>
            <a:r>
              <a:rPr lang="en-US" sz="2000" b="1" dirty="0" err="1"/>
              <a:t>Graner</a:t>
            </a:r>
            <a:r>
              <a:rPr lang="en-US" sz="2000" b="1" dirty="0"/>
              <a:t> in the Laboratory of Prof. Yasuji Sawada, RIEC, Tohoku </a:t>
            </a:r>
            <a:r>
              <a:rPr lang="en-US" sz="2000" b="1" dirty="0" smtClean="0"/>
              <a:t>University</a:t>
            </a:r>
            <a:endParaRPr lang="en-US" sz="2400" dirty="0"/>
          </a:p>
        </p:txBody>
      </p:sp>
      <p:pic>
        <p:nvPicPr>
          <p:cNvPr id="6" name="Content Placeholder 5" descr="NewGGHFigure--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2514600"/>
            <a:ext cx="6808501" cy="42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6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117403"/>
            <a:ext cx="8915399" cy="235756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dirty="0" smtClean="0"/>
              <a:t>	</a:t>
            </a:r>
            <a:r>
              <a:rPr lang="en-US" u="sng" dirty="0" err="1" smtClean="0"/>
              <a:t>Ising</a:t>
            </a:r>
            <a:r>
              <a:rPr lang="en-US" u="sng" dirty="0" smtClean="0"/>
              <a:t> Model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sym typeface="Wingdings" panose="05000000000000000000" pitchFamily="2" charset="2"/>
              </a:rPr>
              <a:t>			</a:t>
            </a:r>
            <a:r>
              <a:rPr lang="en-US" u="sng" dirty="0" smtClean="0"/>
              <a:t>Potts Model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sym typeface="Wingdings" panose="05000000000000000000" pitchFamily="2" charset="2"/>
              </a:rPr>
              <a:t>					</a:t>
            </a:r>
            <a:r>
              <a:rPr lang="en-US" u="sng" dirty="0" smtClean="0"/>
              <a:t>Cellular Potts Model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 smtClean="0"/>
          </a:p>
          <a:p>
            <a:pPr>
              <a:buFont typeface="Arial" pitchFamily="34" charset="0"/>
              <a:buNone/>
            </a:pPr>
            <a:r>
              <a:rPr lang="en-US" dirty="0" smtClean="0">
                <a:sym typeface="Wingdings" panose="05000000000000000000" pitchFamily="2" charset="2"/>
              </a:rPr>
              <a:t>								</a:t>
            </a:r>
            <a:r>
              <a:rPr lang="en-US" u="sng" dirty="0" smtClean="0"/>
              <a:t>GGH Model</a:t>
            </a:r>
            <a:endParaRPr lang="en-US" u="sng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924"/>
            <a:ext cx="9067800" cy="838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 smtClean="0">
                <a:solidFill>
                  <a:srgbClr val="3333FF"/>
                </a:solidFill>
              </a:rPr>
              <a:t>From </a:t>
            </a:r>
            <a:r>
              <a:rPr lang="en-US" sz="3600" b="1" dirty="0" err="1" smtClean="0">
                <a:solidFill>
                  <a:srgbClr val="3333FF"/>
                </a:solidFill>
              </a:rPr>
              <a:t>Ising</a:t>
            </a:r>
            <a:r>
              <a:rPr lang="en-US" sz="3600" b="1" dirty="0" smtClean="0">
                <a:solidFill>
                  <a:srgbClr val="3333FF"/>
                </a:solidFill>
              </a:rPr>
              <a:t> Model to GGH Model Via Potts Model and Cellular Potts Model</a:t>
            </a:r>
            <a:endParaRPr lang="en-US" sz="3600" b="1" dirty="0">
              <a:solidFill>
                <a:srgbClr val="333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3733800"/>
            <a:ext cx="58523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 series of increases of complexity in: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Elements at a Lattice Site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Coupling to Additional Mechanisms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Effective Energy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Update Rules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</a:rPr>
              <a:t>Update Acceptance Function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6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3333FF"/>
                </a:solidFill>
              </a:rPr>
              <a:t>Background – </a:t>
            </a:r>
            <a:r>
              <a:rPr lang="en-US" b="1" dirty="0" err="1" smtClean="0">
                <a:solidFill>
                  <a:srgbClr val="3333FF"/>
                </a:solidFill>
              </a:rPr>
              <a:t>Ising</a:t>
            </a:r>
            <a:r>
              <a:rPr lang="en-US" b="1" dirty="0" smtClean="0">
                <a:solidFill>
                  <a:srgbClr val="3333FF"/>
                </a:solidFill>
              </a:rPr>
              <a:t> Model</a:t>
            </a:r>
            <a:endParaRPr lang="en-US" b="1" dirty="0">
              <a:solidFill>
                <a:srgbClr val="3333FF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110088"/>
              </p:ext>
            </p:extLst>
          </p:nvPr>
        </p:nvGraphicFramePr>
        <p:xfrm>
          <a:off x="304800" y="990600"/>
          <a:ext cx="5233988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4" name="Equation" r:id="rId5" imgW="2920680" imgH="444240" progId="Equation.3">
                  <p:embed/>
                </p:oleObj>
              </mc:Choice>
              <mc:Fallback>
                <p:oleObj name="Equation" r:id="rId5" imgW="29206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0600"/>
                        <a:ext cx="5233988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>
            <a:lum bright="20000" contrast="20000"/>
          </a:blip>
          <a:srcRect l="15793" r="20088"/>
          <a:stretch/>
        </p:blipFill>
        <p:spPr>
          <a:xfrm>
            <a:off x="76200" y="1880182"/>
            <a:ext cx="4788131" cy="4977818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490536"/>
              </p:ext>
            </p:extLst>
          </p:nvPr>
        </p:nvGraphicFramePr>
        <p:xfrm>
          <a:off x="6400800" y="4267200"/>
          <a:ext cx="2209802" cy="22098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686"/>
                <a:gridCol w="315686"/>
                <a:gridCol w="315686"/>
                <a:gridCol w="315686"/>
                <a:gridCol w="315686"/>
                <a:gridCol w="315686"/>
                <a:gridCol w="315686"/>
              </a:tblGrid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X</a:t>
                      </a:r>
                      <a:endParaRPr lang="en-US" sz="1500" dirty="0"/>
                    </a:p>
                  </a:txBody>
                  <a:tcPr marL="69783" marR="69783" marT="34892" marB="34892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930789"/>
              </p:ext>
            </p:extLst>
          </p:nvPr>
        </p:nvGraphicFramePr>
        <p:xfrm>
          <a:off x="6400800" y="1523998"/>
          <a:ext cx="2209802" cy="22098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686"/>
                <a:gridCol w="315686"/>
                <a:gridCol w="315686"/>
                <a:gridCol w="315686"/>
                <a:gridCol w="315686"/>
                <a:gridCol w="315686"/>
                <a:gridCol w="315686"/>
              </a:tblGrid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B>
                      <a:noFill/>
                    </a:lnB>
                    <a:solidFill>
                      <a:srgbClr val="3333FF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9783" marR="69783" marT="34892" marB="34892">
                    <a:lnR>
                      <a:noFill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solidFill>
                      <a:srgbClr val="FF0000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X</a:t>
                      </a:r>
                      <a:endParaRPr lang="en-US" sz="1500" dirty="0"/>
                    </a:p>
                  </a:txBody>
                  <a:tcPr marL="69783" marR="69783" marT="34892" marB="34892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L>
                      <a:noFill/>
                    </a:lnL>
                    <a:solidFill>
                      <a:srgbClr val="3333FF"/>
                    </a:solidFill>
                  </a:tcPr>
                </a:tc>
              </a:tr>
              <a:tr h="31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lnT>
                      <a:noFill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9783" marR="69783" marT="34892" marB="34892">
                    <a:solidFill>
                      <a:srgbClr val="3333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808831" y="1219200"/>
            <a:ext cx="1420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neighbors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781800" y="3962400"/>
            <a:ext cx="144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neighbors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573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3333FF"/>
                </a:solidFill>
              </a:rPr>
              <a:t>Background – </a:t>
            </a:r>
            <a:r>
              <a:rPr lang="en-US" b="1" dirty="0" err="1" smtClean="0">
                <a:solidFill>
                  <a:srgbClr val="3333FF"/>
                </a:solidFill>
              </a:rPr>
              <a:t>Ising</a:t>
            </a:r>
            <a:r>
              <a:rPr lang="en-US" b="1" dirty="0" smtClean="0">
                <a:solidFill>
                  <a:srgbClr val="3333FF"/>
                </a:solidFill>
              </a:rPr>
              <a:t> Model</a:t>
            </a:r>
            <a:endParaRPr lang="en-US" b="1" dirty="0">
              <a:solidFill>
                <a:srgbClr val="3333FF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785657"/>
              </p:ext>
            </p:extLst>
          </p:nvPr>
        </p:nvGraphicFramePr>
        <p:xfrm>
          <a:off x="4343400" y="1066800"/>
          <a:ext cx="4343400" cy="661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6" name="Equation" r:id="rId3" imgW="2920680" imgH="444240" progId="Equation.3">
                  <p:embed/>
                </p:oleObj>
              </mc:Choice>
              <mc:Fallback>
                <p:oleObj name="Equation" r:id="rId3" imgW="29206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066800"/>
                        <a:ext cx="4343400" cy="66132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72025"/>
              </p:ext>
            </p:extLst>
          </p:nvPr>
        </p:nvGraphicFramePr>
        <p:xfrm>
          <a:off x="2819400" y="2819400"/>
          <a:ext cx="1828799" cy="1828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257"/>
                <a:gridCol w="261257"/>
                <a:gridCol w="239486"/>
                <a:gridCol w="283028"/>
                <a:gridCol w="261257"/>
                <a:gridCol w="261257"/>
                <a:gridCol w="261257"/>
              </a:tblGrid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j</a:t>
                      </a:r>
                      <a:endParaRPr lang="en-US" sz="1300" b="1" dirty="0"/>
                    </a:p>
                  </a:txBody>
                  <a:tcPr marL="57751" marR="57751" marT="28876" marB="28876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 smtClean="0"/>
                        <a:t>i</a:t>
                      </a:r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942769"/>
              </p:ext>
            </p:extLst>
          </p:nvPr>
        </p:nvGraphicFramePr>
        <p:xfrm>
          <a:off x="381000" y="3886200"/>
          <a:ext cx="1828799" cy="1828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257"/>
                <a:gridCol w="261257"/>
                <a:gridCol w="261257"/>
                <a:gridCol w="261257"/>
                <a:gridCol w="261257"/>
                <a:gridCol w="261257"/>
                <a:gridCol w="261257"/>
              </a:tblGrid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j</a:t>
                      </a:r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/>
                        <a:t>i</a:t>
                      </a:r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-6480" y="838200"/>
            <a:ext cx="678828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Algorithm:</a:t>
            </a:r>
          </a:p>
          <a:p>
            <a:pPr marL="266700" indent="0">
              <a:buNone/>
            </a:pPr>
            <a:r>
              <a:rPr lang="en-US" sz="1600" dirty="0" smtClean="0"/>
              <a:t>  1)  Randomly select a site </a:t>
            </a:r>
            <a:r>
              <a:rPr lang="en-US" sz="1600" dirty="0" err="1" smtClean="0"/>
              <a:t>i</a:t>
            </a:r>
            <a:endParaRPr lang="en-US" sz="1600" dirty="0" smtClean="0"/>
          </a:p>
          <a:p>
            <a:pPr marL="266700" indent="0">
              <a:buNone/>
            </a:pPr>
            <a:r>
              <a:rPr lang="en-US" sz="1600" dirty="0" smtClean="0"/>
              <a:t>  2)  Select a neighboring site j</a:t>
            </a:r>
          </a:p>
          <a:p>
            <a:pPr marL="266700" indent="0">
              <a:buNone/>
            </a:pPr>
            <a:r>
              <a:rPr lang="en-US" sz="1600" dirty="0" smtClean="0"/>
              <a:t>If state (color) different:</a:t>
            </a:r>
          </a:p>
          <a:p>
            <a:pPr marL="266700" indent="0">
              <a:buNone/>
            </a:pPr>
            <a:r>
              <a:rPr lang="en-US" sz="1600" dirty="0" smtClean="0"/>
              <a:t>  3)  Calculate current energy of site j an</a:t>
            </a:r>
            <a:r>
              <a:rPr lang="en-US" sz="1600" dirty="0"/>
              <a:t>d</a:t>
            </a:r>
            <a:r>
              <a:rPr lang="en-US" sz="1600" dirty="0" smtClean="0"/>
              <a:t> if j =</a:t>
            </a:r>
            <a:r>
              <a:rPr lang="en-US" sz="1600" dirty="0"/>
              <a:t> </a:t>
            </a:r>
            <a:r>
              <a:rPr lang="en-US" sz="1600" dirty="0" err="1" smtClean="0"/>
              <a:t>i</a:t>
            </a:r>
            <a:endParaRPr lang="en-US" sz="1600" dirty="0" smtClean="0"/>
          </a:p>
          <a:p>
            <a:pPr marL="266700" indent="0">
              <a:buNone/>
            </a:pPr>
            <a:r>
              <a:rPr lang="en-US" sz="1600" dirty="0" smtClean="0"/>
              <a:t>  4)  Calculate change in energy </a:t>
            </a:r>
            <a:r>
              <a:rPr lang="en-US" sz="1600" i="1" dirty="0"/>
              <a:t>ΔE</a:t>
            </a:r>
            <a:r>
              <a:rPr lang="en-US" sz="1600" dirty="0" smtClean="0"/>
              <a:t> and accept change (flip) according to: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39923"/>
              </p:ext>
            </p:extLst>
          </p:nvPr>
        </p:nvGraphicFramePr>
        <p:xfrm>
          <a:off x="2819400" y="4876800"/>
          <a:ext cx="1828799" cy="1828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257"/>
                <a:gridCol w="261257"/>
                <a:gridCol w="261257"/>
                <a:gridCol w="261257"/>
                <a:gridCol w="261257"/>
                <a:gridCol w="261257"/>
                <a:gridCol w="261257"/>
              </a:tblGrid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j</a:t>
                      </a:r>
                      <a:endParaRPr lang="en-US" sz="1300" b="1" dirty="0"/>
                    </a:p>
                  </a:txBody>
                  <a:tcPr marL="57751" marR="57751" marT="28876" marB="28876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 smtClean="0"/>
                        <a:t>i</a:t>
                      </a:r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solidFill>
                      <a:srgbClr val="3333FF"/>
                    </a:solidFill>
                  </a:tcPr>
                </a:tc>
              </a:tr>
            </a:tbl>
          </a:graphicData>
        </a:graphic>
      </p:graphicFrame>
      <p:cxnSp>
        <p:nvCxnSpPr>
          <p:cNvPr id="16" name="Straight Connector 15"/>
          <p:cNvCxnSpPr>
            <a:stCxn id="20" idx="1"/>
          </p:cNvCxnSpPr>
          <p:nvPr/>
        </p:nvCxnSpPr>
        <p:spPr>
          <a:xfrm flipH="1">
            <a:off x="76200" y="1447800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6200" y="1447800"/>
            <a:ext cx="0" cy="3352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>
            <a:off x="228600" y="1219200"/>
            <a:ext cx="152400" cy="457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76200" y="4800600"/>
            <a:ext cx="228600" cy="0"/>
          </a:xfrm>
          <a:prstGeom prst="line">
            <a:avLst/>
          </a:prstGeom>
          <a:ln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648200" y="3516868"/>
            <a:ext cx="691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baseline="-25000" dirty="0" err="1" smtClean="0"/>
              <a:t>initial</a:t>
            </a:r>
            <a:endParaRPr lang="en-US" i="1" dirty="0"/>
          </a:p>
        </p:txBody>
      </p:sp>
      <p:sp>
        <p:nvSpPr>
          <p:cNvPr id="26" name="Rectangle 25"/>
          <p:cNvSpPr/>
          <p:nvPr/>
        </p:nvSpPr>
        <p:spPr>
          <a:xfrm>
            <a:off x="4648200" y="5562600"/>
            <a:ext cx="876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baseline="-25000" dirty="0" err="1" smtClean="0"/>
              <a:t>changed</a:t>
            </a:r>
            <a:endParaRPr lang="en-US" i="1" dirty="0"/>
          </a:p>
        </p:txBody>
      </p:sp>
      <p:graphicFrame>
        <p:nvGraphicFramePr>
          <p:cNvPr id="27" name="Object 2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04452574"/>
              </p:ext>
            </p:extLst>
          </p:nvPr>
        </p:nvGraphicFramePr>
        <p:xfrm>
          <a:off x="6477000" y="2057400"/>
          <a:ext cx="2182812" cy="79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7" name="Equation" r:id="rId5" imgW="1727200" imgH="558800" progId="Equation.3">
                  <p:embed/>
                </p:oleObj>
              </mc:Choice>
              <mc:Fallback>
                <p:oleObj name="Equation" r:id="rId5" imgW="1727200" imgH="558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057400"/>
                        <a:ext cx="2182812" cy="796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969833"/>
              </p:ext>
            </p:extLst>
          </p:nvPr>
        </p:nvGraphicFramePr>
        <p:xfrm>
          <a:off x="6934200" y="3886200"/>
          <a:ext cx="1828799" cy="1828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257"/>
                <a:gridCol w="261257"/>
                <a:gridCol w="261257"/>
                <a:gridCol w="261257"/>
                <a:gridCol w="261257"/>
                <a:gridCol w="261257"/>
                <a:gridCol w="261257"/>
              </a:tblGrid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j</a:t>
                      </a:r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/>
                        <a:t>i</a:t>
                      </a:r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 marL="57751" marR="57751" marT="28876" marB="288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FF"/>
                    </a:solidFill>
                  </a:tcPr>
                </a:tc>
              </a:tr>
            </a:tbl>
          </a:graphicData>
        </a:graphic>
      </p:graphicFrame>
      <p:cxnSp>
        <p:nvCxnSpPr>
          <p:cNvPr id="31" name="Straight Connector 30"/>
          <p:cNvCxnSpPr/>
          <p:nvPr/>
        </p:nvCxnSpPr>
        <p:spPr>
          <a:xfrm flipH="1">
            <a:off x="6204102" y="4838878"/>
            <a:ext cx="609600" cy="0"/>
          </a:xfrm>
          <a:prstGeom prst="line">
            <a:avLst/>
          </a:prstGeom>
          <a:ln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Left Brace 32"/>
          <p:cNvSpPr/>
          <p:nvPr/>
        </p:nvSpPr>
        <p:spPr>
          <a:xfrm flipH="1">
            <a:off x="5334000" y="3733800"/>
            <a:ext cx="228600" cy="22098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562600" y="4638356"/>
            <a:ext cx="686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P(</a:t>
            </a:r>
            <a:r>
              <a:rPr lang="en-US" i="1" dirty="0" smtClean="0"/>
              <a:t>ΔE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04800" y="3581400"/>
            <a:ext cx="83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1) and 2)</a:t>
            </a:r>
            <a:endParaRPr lang="en-US" sz="1400" dirty="0"/>
          </a:p>
        </p:txBody>
      </p:sp>
      <p:sp>
        <p:nvSpPr>
          <p:cNvPr id="44" name="Rectangle 43"/>
          <p:cNvSpPr/>
          <p:nvPr/>
        </p:nvSpPr>
        <p:spPr>
          <a:xfrm>
            <a:off x="2514600" y="2743200"/>
            <a:ext cx="330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3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6604099" y="3810000"/>
            <a:ext cx="330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964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00FF"/>
                </a:solidFill>
              </a:rPr>
              <a:t>Potts Model Basics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2999"/>
            <a:ext cx="5715000" cy="106680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 smtClean="0"/>
              <a:t>An extension of the </a:t>
            </a:r>
            <a:r>
              <a:rPr lang="en-US" sz="2000" dirty="0" err="1" smtClean="0"/>
              <a:t>Ising</a:t>
            </a:r>
            <a:r>
              <a:rPr lang="en-US" sz="2000" dirty="0" smtClean="0"/>
              <a:t> Model to </a:t>
            </a:r>
            <a:r>
              <a:rPr lang="en-US" sz="2000" i="1" dirty="0" smtClean="0">
                <a:latin typeface="Times New Roman" pitchFamily="18" charset="0"/>
              </a:rPr>
              <a:t>Q</a:t>
            </a:r>
            <a:r>
              <a:rPr lang="en-US" sz="2000" dirty="0" smtClean="0"/>
              <a:t> states,                       </a:t>
            </a:r>
          </a:p>
          <a:p>
            <a:pPr eaLnBrk="1" hangingPunct="1"/>
            <a:r>
              <a:rPr lang="en-US" sz="2000" dirty="0" smtClean="0"/>
              <a:t>The states interact with each other via a coupling of strength </a:t>
            </a:r>
            <a:r>
              <a:rPr lang="en-US" sz="2000" i="1" dirty="0" smtClean="0">
                <a:latin typeface="Times New Roman" pitchFamily="18" charset="0"/>
              </a:rPr>
              <a:t>J</a:t>
            </a:r>
            <a:r>
              <a:rPr lang="en-US" sz="2000" dirty="0" smtClean="0"/>
              <a:t> and to an external magnetic field </a:t>
            </a:r>
            <a:r>
              <a:rPr lang="en-US" sz="2000" i="1" dirty="0" smtClean="0">
                <a:latin typeface="Times New Roman" pitchFamily="18" charset="0"/>
              </a:rPr>
              <a:t>B</a:t>
            </a:r>
            <a:r>
              <a:rPr lang="en-US" sz="2000" dirty="0" smtClean="0"/>
              <a:t>.</a:t>
            </a:r>
          </a:p>
        </p:txBody>
      </p:sp>
      <p:graphicFrame>
        <p:nvGraphicFramePr>
          <p:cNvPr id="9219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21662098"/>
              </p:ext>
            </p:extLst>
          </p:nvPr>
        </p:nvGraphicFramePr>
        <p:xfrm>
          <a:off x="5641264" y="1371600"/>
          <a:ext cx="349567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2" name="Equation" r:id="rId8" imgW="2412720" imgH="533160" progId="Equation.3">
                  <p:embed/>
                </p:oleObj>
              </mc:Choice>
              <mc:Fallback>
                <p:oleObj name="Equation" r:id="rId8" imgW="24127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264" y="1371600"/>
                        <a:ext cx="349567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otts-Model Simulation Q=3 - Detaile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1294" t="8783" r="43246" b="2278"/>
          <a:stretch/>
        </p:blipFill>
        <p:spPr>
          <a:xfrm>
            <a:off x="152400" y="2743200"/>
            <a:ext cx="4478037" cy="40394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5992" y="2403484"/>
            <a:ext cx="654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itchFamily="18" charset="0"/>
              </a:rPr>
              <a:t>Q</a:t>
            </a:r>
            <a:r>
              <a:rPr lang="en-US" dirty="0"/>
              <a:t> </a:t>
            </a:r>
            <a:r>
              <a:rPr lang="en-US" dirty="0" smtClean="0"/>
              <a:t>=3</a:t>
            </a:r>
            <a:endParaRPr lang="en-US" dirty="0"/>
          </a:p>
        </p:txBody>
      </p:sp>
      <p:pic>
        <p:nvPicPr>
          <p:cNvPr id="13" name="videoplayback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53000" y="2743200"/>
            <a:ext cx="4010571" cy="40105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9400" y="2384629"/>
            <a:ext cx="654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itchFamily="18" charset="0"/>
              </a:rPr>
              <a:t>Q</a:t>
            </a:r>
            <a:r>
              <a:rPr lang="en-US" dirty="0"/>
              <a:t> </a:t>
            </a:r>
            <a:r>
              <a:rPr lang="en-US" dirty="0" smtClean="0"/>
              <a:t>=5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3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00FF"/>
                </a:solidFill>
              </a:rPr>
              <a:t>Potts Model Application - Foams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4291"/>
            <a:ext cx="9144000" cy="92690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i="1" dirty="0" smtClean="0">
                <a:latin typeface="Times New Roman"/>
                <a:cs typeface="Times New Roman"/>
              </a:rPr>
              <a:t>Q</a:t>
            </a:r>
            <a:r>
              <a:rPr lang="en-US" sz="2400" dirty="0" smtClean="0"/>
              <a:t> = Initial number of bubbles</a:t>
            </a:r>
          </a:p>
          <a:p>
            <a:pPr eaLnBrk="1" hangingPunct="1"/>
            <a:r>
              <a:rPr lang="en-US" sz="2400" dirty="0" smtClean="0"/>
              <a:t>All bubbles interact with the same energy </a:t>
            </a:r>
            <a:r>
              <a:rPr lang="en-US" sz="2400" i="1" dirty="0" smtClean="0">
                <a:latin typeface="Times New Roman"/>
                <a:cs typeface="Times New Roman"/>
              </a:rPr>
              <a:t>J</a:t>
            </a:r>
          </a:p>
        </p:txBody>
      </p:sp>
      <p:pic>
        <p:nvPicPr>
          <p:cNvPr id="9222" name="Picture 4" descr="Biocomplexity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 descr="redblackblocki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9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93555452"/>
              </p:ext>
            </p:extLst>
          </p:nvPr>
        </p:nvGraphicFramePr>
        <p:xfrm>
          <a:off x="609600" y="2362200"/>
          <a:ext cx="25114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8" name="Equation" r:id="rId8" imgW="1854200" imgH="546100" progId="Equation.3">
                  <p:embed/>
                </p:oleObj>
              </mc:Choice>
              <mc:Fallback>
                <p:oleObj name="Equation" r:id="rId8" imgW="18542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362200"/>
                        <a:ext cx="2511425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foam_coarsening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98126" y="2057401"/>
            <a:ext cx="4650550" cy="46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6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Coarsening is the Same in 3D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bubble_10fps_br3000_xvi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5963" y="1600200"/>
            <a:ext cx="5172075" cy="4525963"/>
          </a:xfrm>
        </p:spPr>
      </p:pic>
      <p:pic>
        <p:nvPicPr>
          <p:cNvPr id="6" name="Picture 4" descr="Biocomplexity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redblackblock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7000" y="6248400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Gilberto Thomas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1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7" y="0"/>
            <a:ext cx="8229600" cy="9144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From Potts to GGH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181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 smtClean="0">
                <a:solidFill>
                  <a:srgbClr val="3333FF"/>
                </a:solidFill>
              </a:rPr>
              <a:t>Doesn’t Look Much Like Biological Cells, but does have the Key Concept of Surface-Energy-Based Evolution.</a:t>
            </a:r>
          </a:p>
          <a:p>
            <a:pPr marL="0" indent="0" eaLnBrk="1" hangingPunct="1">
              <a:buNone/>
            </a:pPr>
            <a:r>
              <a:rPr lang="en-US" sz="2400" dirty="0" smtClean="0">
                <a:solidFill>
                  <a:srgbClr val="3333FF"/>
                </a:solidFill>
              </a:rPr>
              <a:t>Now build a model with key biological mechanisms:</a:t>
            </a:r>
          </a:p>
          <a:p>
            <a:pPr lvl="1" eaLnBrk="1" hangingPunct="1"/>
            <a:r>
              <a:rPr lang="en-US" sz="2000" dirty="0" smtClean="0">
                <a:solidFill>
                  <a:srgbClr val="008000"/>
                </a:solidFill>
              </a:rPr>
              <a:t>Cell Volume</a:t>
            </a:r>
          </a:p>
          <a:p>
            <a:pPr lvl="1" eaLnBrk="1" hangingPunct="1"/>
            <a:r>
              <a:rPr lang="en-US" sz="2000" dirty="0" smtClean="0">
                <a:solidFill>
                  <a:srgbClr val="008000"/>
                </a:solidFill>
              </a:rPr>
              <a:t>Cell Adhesion </a:t>
            </a:r>
          </a:p>
          <a:p>
            <a:pPr lvl="1" eaLnBrk="1" hangingPunct="1"/>
            <a:r>
              <a:rPr lang="en-US" sz="2000" dirty="0" smtClean="0">
                <a:solidFill>
                  <a:srgbClr val="008000"/>
                </a:solidFill>
              </a:rPr>
              <a:t>Cell Movement in Response to External Cues (</a:t>
            </a:r>
            <a:r>
              <a:rPr lang="en-US" sz="2000" dirty="0" err="1" smtClean="0">
                <a:solidFill>
                  <a:srgbClr val="008000"/>
                </a:solidFill>
              </a:rPr>
              <a:t>Chemotaxis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 err="1" smtClean="0">
                <a:solidFill>
                  <a:srgbClr val="008000"/>
                </a:solidFill>
              </a:rPr>
              <a:t>Haptotaxis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</a:p>
          <a:p>
            <a:pPr lvl="1" eaLnBrk="1" hangingPunct="1"/>
            <a:r>
              <a:rPr lang="en-US" sz="2000" dirty="0" smtClean="0">
                <a:solidFill>
                  <a:srgbClr val="008000"/>
                </a:solidFill>
              </a:rPr>
              <a:t>Cell Growth</a:t>
            </a:r>
          </a:p>
          <a:p>
            <a:pPr lvl="1" eaLnBrk="1" hangingPunct="1"/>
            <a:r>
              <a:rPr lang="en-US" sz="2000" dirty="0" smtClean="0">
                <a:solidFill>
                  <a:srgbClr val="008000"/>
                </a:solidFill>
              </a:rPr>
              <a:t>Cell Division</a:t>
            </a:r>
          </a:p>
          <a:p>
            <a:pPr lvl="1" eaLnBrk="1" hangingPunct="1"/>
            <a:r>
              <a:rPr lang="en-US" sz="2000" dirty="0" smtClean="0">
                <a:solidFill>
                  <a:srgbClr val="008000"/>
                </a:solidFill>
              </a:rPr>
              <a:t>Spontaneous Cell Movement</a:t>
            </a:r>
          </a:p>
          <a:p>
            <a:pPr lvl="1" eaLnBrk="1" hangingPunct="1"/>
            <a:r>
              <a:rPr lang="en-US" sz="2000" dirty="0" smtClean="0">
                <a:solidFill>
                  <a:srgbClr val="008000"/>
                </a:solidFill>
              </a:rPr>
              <a:t>Cell Exertion of Forces</a:t>
            </a:r>
          </a:p>
          <a:p>
            <a:pPr lvl="1" eaLnBrk="1" hangingPunct="1"/>
            <a:r>
              <a:rPr lang="en-US" sz="2000" dirty="0" smtClean="0">
                <a:solidFill>
                  <a:srgbClr val="008000"/>
                </a:solidFill>
              </a:rPr>
              <a:t>Changes in Cell Surface Properties</a:t>
            </a:r>
          </a:p>
          <a:p>
            <a:pPr lvl="1" eaLnBrk="1" hangingPunct="1">
              <a:buFontTx/>
              <a:buNone/>
            </a:pPr>
            <a:endParaRPr lang="en-US" dirty="0" smtClean="0">
              <a:solidFill>
                <a:srgbClr val="00CC00"/>
              </a:solidFill>
            </a:endParaRPr>
          </a:p>
        </p:txBody>
      </p:sp>
      <p:pic>
        <p:nvPicPr>
          <p:cNvPr id="7" name="Picture 5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 descr="NewGGHFigure--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657600"/>
            <a:ext cx="459705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4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88" y="-97411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GGH Concepts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4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516" y="609600"/>
            <a:ext cx="8958943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Objects: </a:t>
            </a:r>
            <a:r>
              <a:rPr lang="en-US" dirty="0">
                <a:solidFill>
                  <a:srgbClr val="FF0000"/>
                </a:solidFill>
              </a:rPr>
              <a:t>Generalized </a:t>
            </a:r>
            <a:r>
              <a:rPr lang="en-US" dirty="0" smtClean="0">
                <a:solidFill>
                  <a:srgbClr val="FF0000"/>
                </a:solidFill>
              </a:rPr>
              <a:t>Cells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Fields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Links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 Networks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Generalized Cells:</a:t>
            </a:r>
          </a:p>
          <a:p>
            <a:r>
              <a:rPr lang="en-US" dirty="0">
                <a:solidFill>
                  <a:srgbClr val="00B050"/>
                </a:solidFill>
              </a:rPr>
              <a:t>Properties: Volume, Polarity, Surface Area, Inertia, Density, Viscosity, Elasticity, Plasticity, Substructure, Adjacency</a:t>
            </a:r>
          </a:p>
          <a:p>
            <a:r>
              <a:rPr lang="en-US" dirty="0">
                <a:solidFill>
                  <a:srgbClr val="00B050"/>
                </a:solidFill>
              </a:rPr>
              <a:t>Behaviors: Motility, Growth, Division, Death</a:t>
            </a:r>
          </a:p>
          <a:p>
            <a:r>
              <a:rPr lang="en-US" dirty="0">
                <a:solidFill>
                  <a:srgbClr val="0070C0"/>
                </a:solidFill>
              </a:rPr>
              <a:t>Interactions: Adhesion, </a:t>
            </a:r>
            <a:r>
              <a:rPr lang="en-US" dirty="0" err="1">
                <a:solidFill>
                  <a:srgbClr val="0070C0"/>
                </a:solidFill>
              </a:rPr>
              <a:t>Chemotaxis</a:t>
            </a:r>
            <a:r>
              <a:rPr lang="en-US" dirty="0">
                <a:solidFill>
                  <a:srgbClr val="0070C0"/>
                </a:solidFill>
              </a:rPr>
              <a:t>, Differentiation, Secretion, Absorption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Fields:</a:t>
            </a:r>
          </a:p>
          <a:p>
            <a:r>
              <a:rPr lang="en-US" dirty="0">
                <a:solidFill>
                  <a:srgbClr val="00B050"/>
                </a:solidFill>
              </a:rPr>
              <a:t>Properties: Concentration, Diffusion Constants, Decay Constants</a:t>
            </a:r>
          </a:p>
          <a:p>
            <a:r>
              <a:rPr lang="en-US" dirty="0">
                <a:solidFill>
                  <a:srgbClr val="00B050"/>
                </a:solidFill>
              </a:rPr>
              <a:t>Behaviors: Diffusion, Decay, </a:t>
            </a:r>
          </a:p>
          <a:p>
            <a:r>
              <a:rPr lang="en-US" dirty="0">
                <a:solidFill>
                  <a:srgbClr val="0070C0"/>
                </a:solidFill>
              </a:rPr>
              <a:t>Interactions: </a:t>
            </a:r>
            <a:r>
              <a:rPr lang="en-US" dirty="0" smtClean="0">
                <a:solidFill>
                  <a:srgbClr val="0070C0"/>
                </a:solidFill>
              </a:rPr>
              <a:t>Reaction, Secretion, Absorption, Advection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Links: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Properties: Length, Target Length, Elastic Modulus, Yield Strain, Target Angles, Bending Moduli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Behaviors: Creation, Destruction, Change of Target Length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Interactions: Exert Forces on Cells, Pulled on By Cells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Networks: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Properties: Values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Behaviors: ODEs, Stochastic Evolution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Interactions: Activation, Inhibition, Reaction, Decay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63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Many Ways to Model Cells in Tissues</a:t>
            </a:r>
            <a:endParaRPr lang="pl-PL" sz="3200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609600"/>
            <a:ext cx="871728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Rule-based: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Cellular Automata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Generic Agent Based Models</a:t>
            </a:r>
          </a:p>
          <a:p>
            <a:endParaRPr lang="en-US" sz="2400" dirty="0" smtClean="0"/>
          </a:p>
          <a:p>
            <a:endParaRPr lang="en-US" sz="1400" dirty="0" smtClean="0"/>
          </a:p>
          <a:p>
            <a:r>
              <a:rPr lang="en-US" sz="2400" b="1" dirty="0" smtClean="0"/>
              <a:t>Physics 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Center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Subcellular Element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Viscoelastic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Vertex </a:t>
            </a:r>
            <a:r>
              <a:rPr lang="en-US" sz="2400" dirty="0" smtClean="0"/>
              <a:t>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Immersed Boundary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Cellular Potts Model/</a:t>
            </a:r>
          </a:p>
          <a:p>
            <a:r>
              <a:rPr lang="en-US" sz="2400" b="1" dirty="0" smtClean="0"/>
              <a:t>Glazier-</a:t>
            </a:r>
            <a:r>
              <a:rPr lang="en-US" sz="2400" b="1" dirty="0" err="1" smtClean="0"/>
              <a:t>Graner</a:t>
            </a:r>
            <a:r>
              <a:rPr lang="en-US" sz="2400" b="1" dirty="0"/>
              <a:t>-</a:t>
            </a:r>
            <a:r>
              <a:rPr lang="en-US" sz="2400" b="1" dirty="0" err="1" smtClean="0"/>
              <a:t>Hogeweg</a:t>
            </a:r>
            <a:r>
              <a:rPr lang="en-US" sz="2400" b="1" dirty="0" smtClean="0"/>
              <a:t> Model</a:t>
            </a:r>
          </a:p>
        </p:txBody>
      </p:sp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55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Generalized Cells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2133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 smtClean="0"/>
              <a:t>Each </a:t>
            </a:r>
            <a:r>
              <a:rPr lang="en-US" sz="2000" b="1" dirty="0" smtClean="0"/>
              <a:t>Cell</a:t>
            </a:r>
            <a:r>
              <a:rPr lang="en-US" sz="2000" dirty="0" smtClean="0"/>
              <a:t> has a unique integer </a:t>
            </a:r>
            <a:r>
              <a:rPr lang="en-US" sz="2000" dirty="0" smtClean="0">
                <a:solidFill>
                  <a:srgbClr val="3333FF"/>
                </a:solidFill>
              </a:rPr>
              <a:t>Index</a:t>
            </a:r>
            <a:r>
              <a:rPr lang="en-US" sz="2000" dirty="0" smtClean="0"/>
              <a:t>, </a:t>
            </a:r>
            <a:r>
              <a:rPr lang="en-US" sz="2000" i="1" dirty="0" smtClean="0">
                <a:solidFill>
                  <a:srgbClr val="3333FF"/>
                </a:solidFill>
                <a:latin typeface="Symbol" pitchFamily="18" charset="2"/>
              </a:rPr>
              <a:t>s</a:t>
            </a:r>
            <a:r>
              <a:rPr lang="en-US" sz="2000" i="1" dirty="0" smtClean="0">
                <a:latin typeface="Symbol" pitchFamily="18" charset="2"/>
              </a:rPr>
              <a:t> </a:t>
            </a:r>
            <a:r>
              <a:rPr lang="en-US" sz="2000" dirty="0" smtClean="0"/>
              <a:t>and consists of all sites on the </a:t>
            </a:r>
            <a:r>
              <a:rPr lang="en-US" sz="2000" i="1" dirty="0" smtClean="0"/>
              <a:t>Cell Lattice</a:t>
            </a:r>
            <a:r>
              <a:rPr lang="en-US" sz="2000" dirty="0" smtClean="0"/>
              <a:t> containing that Index.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 dirty="0" smtClean="0"/>
          </a:p>
          <a:p>
            <a:pPr>
              <a:lnSpc>
                <a:spcPct val="80000"/>
              </a:lnSpc>
              <a:buNone/>
            </a:pPr>
            <a:r>
              <a:rPr lang="en-US" sz="2000" dirty="0" smtClean="0"/>
              <a:t>The number of </a:t>
            </a:r>
            <a:r>
              <a:rPr lang="en-US" sz="2000" i="1" dirty="0" smtClean="0"/>
              <a:t>Cell Lattice </a:t>
            </a:r>
            <a:r>
              <a:rPr lang="en-US" sz="2000" i="1" dirty="0"/>
              <a:t>Sites </a:t>
            </a:r>
            <a:r>
              <a:rPr lang="en-US" sz="2000" dirty="0" smtClean="0"/>
              <a:t>with Index </a:t>
            </a:r>
            <a:r>
              <a:rPr lang="en-US" sz="2000" i="1" dirty="0" smtClean="0">
                <a:latin typeface="Symbol" pitchFamily="18" charset="2"/>
              </a:rPr>
              <a:t>s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/>
              <a:t>is the Cell’s </a:t>
            </a:r>
            <a:r>
              <a:rPr lang="en-US" sz="2000" dirty="0" smtClean="0">
                <a:solidFill>
                  <a:srgbClr val="3333FF"/>
                </a:solidFill>
              </a:rPr>
              <a:t>Volume</a:t>
            </a:r>
            <a:r>
              <a:rPr lang="en-US" sz="2000" dirty="0" smtClean="0"/>
              <a:t>, </a:t>
            </a:r>
            <a:r>
              <a:rPr lang="en-US" sz="2000" i="1" dirty="0" smtClean="0">
                <a:solidFill>
                  <a:srgbClr val="3333FF"/>
                </a:solidFill>
                <a:latin typeface="Times New Roman" pitchFamily="18" charset="0"/>
              </a:rPr>
              <a:t>V</a:t>
            </a:r>
            <a:r>
              <a:rPr lang="en-US" sz="2000" dirty="0" smtClean="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 smtClean="0"/>
              <a:t>The number of Lattice Sites with Index </a:t>
            </a:r>
            <a:r>
              <a:rPr lang="en-US" sz="2000" i="1" dirty="0" smtClean="0">
                <a:latin typeface="Symbol" pitchFamily="18" charset="2"/>
              </a:rPr>
              <a:t>s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/>
              <a:t>and, which are next to a Site with a Different Index </a:t>
            </a:r>
            <a:r>
              <a:rPr lang="en-US" sz="2000" i="1" dirty="0" smtClean="0">
                <a:latin typeface="Symbol" pitchFamily="18" charset="2"/>
              </a:rPr>
              <a:t>s</a:t>
            </a:r>
            <a:r>
              <a:rPr lang="en-US" sz="2000" dirty="0" smtClean="0">
                <a:latin typeface="Symbol" pitchFamily="18" charset="2"/>
              </a:rPr>
              <a:t> </a:t>
            </a:r>
            <a:r>
              <a:rPr lang="en-US" sz="2000" dirty="0" smtClean="0"/>
              <a:t>’ is the Cell’s </a:t>
            </a:r>
            <a:r>
              <a:rPr lang="en-US" sz="2000" dirty="0" smtClean="0">
                <a:solidFill>
                  <a:srgbClr val="3333FF"/>
                </a:solidFill>
              </a:rPr>
              <a:t>Surface Area</a:t>
            </a:r>
            <a:r>
              <a:rPr lang="en-US" sz="2000" dirty="0" smtClean="0"/>
              <a:t>, </a:t>
            </a:r>
            <a:r>
              <a:rPr lang="en-US" sz="2000" i="1" dirty="0" smtClean="0">
                <a:solidFill>
                  <a:srgbClr val="3333FF"/>
                </a:solidFill>
                <a:latin typeface="Times New Roman" pitchFamily="18" charset="0"/>
              </a:rPr>
              <a:t>S</a:t>
            </a:r>
            <a:r>
              <a:rPr lang="en-US" sz="2000" dirty="0" smtClean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dirty="0" smtClean="0"/>
              <a:t>Each cell also has a </a:t>
            </a:r>
            <a:r>
              <a:rPr lang="en-US" sz="2000" dirty="0" smtClean="0">
                <a:solidFill>
                  <a:srgbClr val="3333FF"/>
                </a:solidFill>
              </a:rPr>
              <a:t>Type</a:t>
            </a:r>
            <a:r>
              <a:rPr lang="en-US" sz="2000" dirty="0" smtClean="0"/>
              <a:t>, </a:t>
            </a:r>
            <a:r>
              <a:rPr lang="en-US" sz="2000" i="1" dirty="0" smtClean="0">
                <a:solidFill>
                  <a:srgbClr val="3333FF"/>
                </a:solidFill>
                <a:latin typeface="Symbol" pitchFamily="18" charset="2"/>
              </a:rPr>
              <a:t>t</a:t>
            </a:r>
            <a:r>
              <a:rPr lang="en-US" sz="2000" dirty="0" smtClean="0">
                <a:latin typeface="Symbol" pitchFamily="18" charset="2"/>
              </a:rPr>
              <a:t>.</a:t>
            </a:r>
          </a:p>
        </p:txBody>
      </p:sp>
      <p:pic>
        <p:nvPicPr>
          <p:cNvPr id="6" name="Picture 4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5" descr="NewGGHFigure--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048000"/>
            <a:ext cx="5927786" cy="3733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81800" y="3048000"/>
            <a:ext cx="2286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81800" y="3403600"/>
            <a:ext cx="228600" cy="2286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81800" y="3759200"/>
            <a:ext cx="228600" cy="228600"/>
          </a:xfrm>
          <a:prstGeom prst="rect">
            <a:avLst/>
          </a:prstGeom>
          <a:solidFill>
            <a:srgbClr val="9600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81800" y="4114800"/>
            <a:ext cx="228600" cy="228600"/>
          </a:xfrm>
          <a:prstGeom prst="rect">
            <a:avLst/>
          </a:prstGeom>
          <a:solidFill>
            <a:srgbClr val="41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086600" y="2971800"/>
            <a:ext cx="888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Medium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7086600" y="3327400"/>
            <a:ext cx="1388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Type 1 (green)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7086600" y="3683000"/>
            <a:ext cx="1190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Type 2 (red)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7086600" y="4038600"/>
            <a:ext cx="1452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Type 1 (purple)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934200" y="2590800"/>
            <a:ext cx="877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Types</a:t>
            </a:r>
            <a:r>
              <a:rPr lang="en-US" sz="1600" dirty="0" smtClean="0"/>
              <a:t>, </a:t>
            </a:r>
            <a:r>
              <a:rPr lang="en-US" sz="1600" i="1" dirty="0">
                <a:solidFill>
                  <a:srgbClr val="3333FF"/>
                </a:solidFill>
                <a:latin typeface="Symbol" pitchFamily="18" charset="2"/>
              </a:rPr>
              <a:t>t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6705600" y="4800600"/>
            <a:ext cx="1583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Cell index (</a:t>
            </a:r>
            <a:r>
              <a:rPr lang="en-US" sz="1600" i="1" dirty="0" smtClean="0">
                <a:solidFill>
                  <a:srgbClr val="3333FF"/>
                </a:solidFill>
                <a:latin typeface="Symbol" pitchFamily="18" charset="2"/>
              </a:rPr>
              <a:t>s</a:t>
            </a:r>
            <a:r>
              <a:rPr lang="en-US" sz="1600" dirty="0" smtClean="0"/>
              <a:t>) = 4 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6705600" y="5130800"/>
            <a:ext cx="1844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Cell type (</a:t>
            </a:r>
            <a:r>
              <a:rPr lang="en-US" sz="1600" i="1" dirty="0">
                <a:solidFill>
                  <a:srgbClr val="3333FF"/>
                </a:solidFill>
                <a:latin typeface="Symbol" pitchFamily="18" charset="2"/>
              </a:rPr>
              <a:t>t</a:t>
            </a:r>
            <a:r>
              <a:rPr lang="en-US" sz="1600" dirty="0" smtClean="0"/>
              <a:t>) = green 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6705600" y="5461000"/>
            <a:ext cx="1857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Cell volume (</a:t>
            </a:r>
            <a:r>
              <a:rPr lang="en-US" sz="1600" i="1" dirty="0">
                <a:solidFill>
                  <a:srgbClr val="3333FF"/>
                </a:solidFill>
                <a:latin typeface="Times New Roman" pitchFamily="18" charset="0"/>
              </a:rPr>
              <a:t>V</a:t>
            </a:r>
            <a:r>
              <a:rPr lang="en-US" sz="1600" dirty="0" smtClean="0"/>
              <a:t>) = 44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6705600" y="5791200"/>
            <a:ext cx="18224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Cell surface (</a:t>
            </a:r>
            <a:r>
              <a:rPr lang="en-US" sz="1600" i="1" dirty="0">
                <a:solidFill>
                  <a:srgbClr val="3333FF"/>
                </a:solidFill>
                <a:latin typeface="Times New Roman" pitchFamily="18" charset="0"/>
              </a:rPr>
              <a:t>S</a:t>
            </a:r>
            <a:r>
              <a:rPr lang="en-US" sz="1600" dirty="0" smtClean="0"/>
              <a:t>) = 26</a:t>
            </a:r>
            <a:endParaRPr lang="en-US" sz="1600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5638800" y="5105400"/>
            <a:ext cx="914400" cy="0"/>
          </a:xfrm>
          <a:prstGeom prst="line">
            <a:avLst/>
          </a:prstGeom>
          <a:ln w="38100" cmpd="sng"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flipH="1">
            <a:off x="5410200" y="4572000"/>
            <a:ext cx="228600" cy="1066800"/>
          </a:xfrm>
          <a:prstGeom prst="leftBrac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629400" y="4724400"/>
            <a:ext cx="2057400" cy="1447800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0" y="20013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2292" name="Rectangle 12"/>
          <p:cNvSpPr>
            <a:spLocks noChangeArrowheads="1"/>
          </p:cNvSpPr>
          <p:nvPr/>
        </p:nvSpPr>
        <p:spPr bwMode="auto">
          <a:xfrm>
            <a:off x="184730" y="914400"/>
            <a:ext cx="8806869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pitchFamily="34" charset="0"/>
              </a:rPr>
              <a:t>Biological cells rearrange due to the </a:t>
            </a:r>
            <a:r>
              <a:rPr lang="en-US" sz="2000" dirty="0">
                <a:latin typeface="Calibri" pitchFamily="34" charset="0"/>
              </a:rPr>
              <a:t>cytoskeleton-driven extension and retraction of cell membranes (including pseudopods, </a:t>
            </a:r>
            <a:r>
              <a:rPr lang="en-US" sz="2000" dirty="0" err="1">
                <a:latin typeface="Calibri" pitchFamily="34" charset="0"/>
              </a:rPr>
              <a:t>filopodia</a:t>
            </a:r>
            <a:r>
              <a:rPr lang="en-US" sz="2000" dirty="0">
                <a:latin typeface="Calibri" pitchFamily="34" charset="0"/>
              </a:rPr>
              <a:t> and </a:t>
            </a:r>
            <a:r>
              <a:rPr lang="en-US" sz="2000" dirty="0" err="1" smtClean="0">
                <a:latin typeface="Calibri" pitchFamily="34" charset="0"/>
              </a:rPr>
              <a:t>lamellipodia</a:t>
            </a:r>
            <a:r>
              <a:rPr lang="en-US" sz="2000" dirty="0" smtClean="0">
                <a:latin typeface="Calibri" pitchFamily="34" charset="0"/>
              </a:rPr>
              <a:t>)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pitchFamily="34" charset="0"/>
              </a:rPr>
              <a:t>These movements are quasi-random and generate forces, which act on the cell causing it to move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pitchFamily="34" charset="0"/>
              </a:rPr>
              <a:t>The </a:t>
            </a:r>
            <a:r>
              <a:rPr lang="en-US" sz="2000" dirty="0">
                <a:latin typeface="Calibri" pitchFamily="34" charset="0"/>
              </a:rPr>
              <a:t>GGH </a:t>
            </a:r>
            <a:r>
              <a:rPr lang="en-US" sz="2000" dirty="0" smtClean="0">
                <a:latin typeface="Calibri" pitchFamily="34" charset="0"/>
              </a:rPr>
              <a:t>dynamics caricatures this biological process and recognizes that movement at the cell scale is perfectly damped</a:t>
            </a:r>
          </a:p>
          <a:p>
            <a:pPr>
              <a:spcBef>
                <a:spcPct val="20000"/>
              </a:spcBef>
            </a:pPr>
            <a:endParaRPr lang="en-US" sz="2000" dirty="0" smtClean="0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pitchFamily="34" charset="0"/>
              </a:rPr>
              <a:t>It tries </a:t>
            </a:r>
            <a:r>
              <a:rPr lang="en-US" sz="2000" dirty="0">
                <a:latin typeface="Calibri" pitchFamily="34" charset="0"/>
              </a:rPr>
              <a:t>randomly </a:t>
            </a:r>
            <a:r>
              <a:rPr lang="en-US" sz="2000" dirty="0" smtClean="0">
                <a:latin typeface="Calibri" pitchFamily="34" charset="0"/>
              </a:rPr>
              <a:t>(a </a:t>
            </a:r>
            <a:r>
              <a:rPr lang="en-US" sz="2000" b="1" dirty="0" smtClean="0">
                <a:latin typeface="Calibri" pitchFamily="34" charset="0"/>
              </a:rPr>
              <a:t>Monte Carlo </a:t>
            </a:r>
            <a:r>
              <a:rPr lang="en-US" sz="2000" dirty="0" smtClean="0">
                <a:latin typeface="Calibri" pitchFamily="34" charset="0"/>
              </a:rPr>
              <a:t>method) to </a:t>
            </a:r>
            <a:r>
              <a:rPr lang="en-US" sz="2000" dirty="0">
                <a:latin typeface="Calibri" pitchFamily="34" charset="0"/>
              </a:rPr>
              <a:t>extend and retract cell boundaries one pixel at a </a:t>
            </a:r>
            <a:r>
              <a:rPr lang="en-US" sz="2000" dirty="0" smtClean="0">
                <a:latin typeface="Calibri" pitchFamily="34" charset="0"/>
              </a:rPr>
              <a:t>time in a series of </a:t>
            </a:r>
            <a:r>
              <a:rPr lang="en-US" sz="2000" b="1" dirty="0" smtClean="0">
                <a:latin typeface="Calibri" pitchFamily="34" charset="0"/>
              </a:rPr>
              <a:t>Pixel (Voxel) Copy Attempts</a:t>
            </a:r>
          </a:p>
          <a:p>
            <a:pPr>
              <a:spcBef>
                <a:spcPct val="20000"/>
              </a:spcBef>
            </a:pPr>
            <a:endParaRPr lang="en-US" sz="2000" b="1" dirty="0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b="1" dirty="0" smtClean="0">
                <a:latin typeface="Calibri" pitchFamily="34" charset="0"/>
              </a:rPr>
              <a:t>These movements depend on the Effective Energy of the Cell Lattice</a:t>
            </a:r>
          </a:p>
          <a:p>
            <a:pPr>
              <a:spcBef>
                <a:spcPct val="20000"/>
              </a:spcBef>
            </a:pPr>
            <a:r>
              <a:rPr lang="en-US" sz="2000" b="1" dirty="0" smtClean="0">
                <a:latin typeface="Calibri" pitchFamily="34" charset="0"/>
              </a:rPr>
              <a:t>They are selected so that the configuration of Objects in the Cell Lattice evolves to minimize the Effective Energy (satisfy all the constraints in the specified behaviors, </a:t>
            </a:r>
            <a:r>
              <a:rPr lang="en-US" sz="2000" b="1" i="1" dirty="0" smtClean="0">
                <a:latin typeface="Calibri" pitchFamily="34" charset="0"/>
              </a:rPr>
              <a:t>etc</a:t>
            </a:r>
            <a:r>
              <a:rPr lang="en-US" sz="2000" b="1" dirty="0" smtClean="0">
                <a:latin typeface="Calibri" pitchFamily="34" charset="0"/>
              </a:rPr>
              <a:t>..)</a:t>
            </a:r>
          </a:p>
        </p:txBody>
      </p:sp>
      <p:pic>
        <p:nvPicPr>
          <p:cNvPr id="12294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FF"/>
                </a:solidFill>
              </a:rPr>
              <a:t>Cell Dynamics in CC3D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654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0" y="20013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pic>
        <p:nvPicPr>
          <p:cNvPr id="12294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FF"/>
                </a:solidFill>
              </a:rPr>
              <a:t>Cell Dynamics in CC3D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" y="2819400"/>
            <a:ext cx="3859003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838200"/>
            <a:ext cx="8229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Pixel (Voxel) Copy Attempts</a:t>
            </a:r>
          </a:p>
          <a:p>
            <a:r>
              <a:rPr lang="en-US" dirty="0" smtClean="0"/>
              <a:t>The specific algorithm is </a:t>
            </a:r>
            <a:r>
              <a:rPr lang="en-US" b="1" dirty="0" smtClean="0"/>
              <a:t>Modified Metropolis Dynamics:</a:t>
            </a:r>
            <a:endParaRPr lang="en-US" dirty="0" smtClean="0"/>
          </a:p>
          <a:p>
            <a:pPr indent="361950"/>
            <a:r>
              <a:rPr lang="en-US" dirty="0" smtClean="0"/>
              <a:t>1 ) Evaluate the Current Effective Energy</a:t>
            </a:r>
          </a:p>
          <a:p>
            <a:pPr indent="361950"/>
            <a:r>
              <a:rPr lang="en-US" dirty="0" smtClean="0"/>
              <a:t>2) Pick a </a:t>
            </a:r>
            <a:r>
              <a:rPr lang="en-US" b="1" dirty="0" smtClean="0"/>
              <a:t>Source</a:t>
            </a:r>
            <a:r>
              <a:rPr lang="en-US" dirty="0" smtClean="0"/>
              <a:t> voxel in the Cell Lattice at random</a:t>
            </a:r>
          </a:p>
          <a:p>
            <a:pPr indent="361950"/>
            <a:r>
              <a:rPr lang="en-US" dirty="0" smtClean="0"/>
              <a:t>3) Pick a neighboring </a:t>
            </a:r>
            <a:r>
              <a:rPr lang="en-US" b="1" dirty="0" smtClean="0"/>
              <a:t>Target</a:t>
            </a:r>
            <a:r>
              <a:rPr lang="en-US" dirty="0" smtClean="0"/>
              <a:t> voxel to the first voxel at random</a:t>
            </a:r>
          </a:p>
          <a:p>
            <a:pPr indent="361950"/>
            <a:r>
              <a:rPr lang="en-US" dirty="0" smtClean="0"/>
              <a:t>4) Copy the </a:t>
            </a:r>
            <a:r>
              <a:rPr lang="en-US" b="1" dirty="0" smtClean="0"/>
              <a:t>Source </a:t>
            </a:r>
            <a:r>
              <a:rPr lang="en-US" dirty="0" smtClean="0"/>
              <a:t>voxel to the</a:t>
            </a:r>
            <a:r>
              <a:rPr lang="en-US" b="1" dirty="0" smtClean="0"/>
              <a:t> Target </a:t>
            </a:r>
            <a:r>
              <a:rPr lang="en-US" dirty="0" smtClean="0"/>
              <a:t>and evaluate the change in Effective Energy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4419600"/>
            <a:ext cx="3293952" cy="1104900"/>
            <a:chOff x="4038600" y="3962400"/>
            <a:chExt cx="4090035" cy="1295400"/>
          </a:xfrm>
        </p:grpSpPr>
        <p:sp>
          <p:nvSpPr>
            <p:cNvPr id="12" name="Freeform 11"/>
            <p:cNvSpPr/>
            <p:nvPr/>
          </p:nvSpPr>
          <p:spPr>
            <a:xfrm>
              <a:off x="4116705" y="4191000"/>
              <a:ext cx="4011930" cy="976954"/>
            </a:xfrm>
            <a:custGeom>
              <a:avLst/>
              <a:gdLst>
                <a:gd name="connsiteX0" fmla="*/ 0 w 4011930"/>
                <a:gd name="connsiteY0" fmla="*/ 176854 h 976954"/>
                <a:gd name="connsiteX1" fmla="*/ 925830 w 4011930"/>
                <a:gd name="connsiteY1" fmla="*/ 634054 h 976954"/>
                <a:gd name="connsiteX2" fmla="*/ 1657350 w 4011930"/>
                <a:gd name="connsiteY2" fmla="*/ 5404 h 976954"/>
                <a:gd name="connsiteX3" fmla="*/ 2914650 w 4011930"/>
                <a:gd name="connsiteY3" fmla="*/ 359734 h 976954"/>
                <a:gd name="connsiteX4" fmla="*/ 3623310 w 4011930"/>
                <a:gd name="connsiteY4" fmla="*/ 874084 h 976954"/>
                <a:gd name="connsiteX5" fmla="*/ 4011930 w 4011930"/>
                <a:gd name="connsiteY5" fmla="*/ 976954 h 97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1930" h="976954">
                  <a:moveTo>
                    <a:pt x="0" y="176854"/>
                  </a:moveTo>
                  <a:cubicBezTo>
                    <a:pt x="324802" y="419741"/>
                    <a:pt x="649605" y="662629"/>
                    <a:pt x="925830" y="634054"/>
                  </a:cubicBezTo>
                  <a:cubicBezTo>
                    <a:pt x="1202055" y="605479"/>
                    <a:pt x="1325880" y="51124"/>
                    <a:pt x="1657350" y="5404"/>
                  </a:cubicBezTo>
                  <a:cubicBezTo>
                    <a:pt x="1988820" y="-40316"/>
                    <a:pt x="2586990" y="214954"/>
                    <a:pt x="2914650" y="359734"/>
                  </a:cubicBezTo>
                  <a:cubicBezTo>
                    <a:pt x="3242310" y="504514"/>
                    <a:pt x="3440430" y="771214"/>
                    <a:pt x="3623310" y="874084"/>
                  </a:cubicBezTo>
                  <a:cubicBezTo>
                    <a:pt x="3806190" y="976954"/>
                    <a:pt x="3909060" y="976954"/>
                    <a:pt x="4011930" y="976954"/>
                  </a:cubicBezTo>
                </a:path>
              </a:pathLst>
            </a:cu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038600" y="3962400"/>
              <a:ext cx="0" cy="1295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038600" y="5257800"/>
              <a:ext cx="4038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6400800" y="4072890"/>
              <a:ext cx="228600" cy="2286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cxnSp>
          <p:nvCxnSpPr>
            <p:cNvPr id="16" name="Straight Connector 15"/>
            <p:cNvCxnSpPr>
              <a:stCxn id="15" idx="4"/>
            </p:cNvCxnSpPr>
            <p:nvPr/>
          </p:nvCxnSpPr>
          <p:spPr>
            <a:xfrm>
              <a:off x="6515100" y="4301490"/>
              <a:ext cx="0" cy="95631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116705" y="4187190"/>
              <a:ext cx="2310765" cy="381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6"/>
            </p:cNvCxnSpPr>
            <p:nvPr/>
          </p:nvCxnSpPr>
          <p:spPr>
            <a:xfrm>
              <a:off x="6629400" y="4187190"/>
              <a:ext cx="838200" cy="4229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Object 1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45915555"/>
              </p:ext>
            </p:extLst>
          </p:nvPr>
        </p:nvGraphicFramePr>
        <p:xfrm>
          <a:off x="5257799" y="2819400"/>
          <a:ext cx="3134211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6" imgW="1727200" imgH="558800" progId="Equation.3">
                  <p:embed/>
                </p:oleObj>
              </mc:Choice>
              <mc:Fallback>
                <p:oleObj name="Equation" r:id="rId6" imgW="1727200" imgH="558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799" y="2819400"/>
                        <a:ext cx="3134211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185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0" y="20013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pic>
        <p:nvPicPr>
          <p:cNvPr id="12294" name="Picture 3" descr="Biocomplexity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redblackblock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FF"/>
                </a:solidFill>
              </a:rPr>
              <a:t>Cell Dynamics in CC3D</a:t>
            </a:r>
            <a:endParaRPr lang="en-US" sz="3600" dirty="0"/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900214"/>
              </p:ext>
            </p:extLst>
          </p:nvPr>
        </p:nvGraphicFramePr>
        <p:xfrm>
          <a:off x="2819400" y="1524000"/>
          <a:ext cx="3893999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0" name="Equation" r:id="rId7" imgW="1816100" imgH="482600" progId="Equation.3">
                  <p:embed/>
                </p:oleObj>
              </mc:Choice>
              <mc:Fallback>
                <p:oleObj name="Equation" r:id="rId7" imgW="1816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524000"/>
                        <a:ext cx="3893999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609600" y="1752600"/>
            <a:ext cx="2286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9600" y="2108200"/>
            <a:ext cx="228600" cy="2286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9600" y="2463800"/>
            <a:ext cx="228600" cy="228600"/>
          </a:xfrm>
          <a:prstGeom prst="rect">
            <a:avLst/>
          </a:prstGeom>
          <a:solidFill>
            <a:srgbClr val="96000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14400" y="1676400"/>
            <a:ext cx="888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Medium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914400" y="2032000"/>
            <a:ext cx="1388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Type 1 (green)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914400" y="2387600"/>
            <a:ext cx="1190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Type 2 (red)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762000" y="1295400"/>
            <a:ext cx="877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Types</a:t>
            </a:r>
            <a:r>
              <a:rPr lang="en-US" sz="1600" dirty="0" smtClean="0"/>
              <a:t>, </a:t>
            </a:r>
            <a:r>
              <a:rPr lang="en-US" sz="1600" i="1" dirty="0">
                <a:solidFill>
                  <a:srgbClr val="3333FF"/>
                </a:solidFill>
                <a:latin typeface="Symbol" pitchFamily="18" charset="2"/>
              </a:rPr>
              <a:t>t</a:t>
            </a:r>
            <a:endParaRPr lang="en-US" sz="1600" dirty="0"/>
          </a:p>
        </p:txBody>
      </p:sp>
      <p:pic>
        <p:nvPicPr>
          <p:cNvPr id="5" name="movi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16874" t="16833" r="17308" b="17687"/>
          <a:stretch/>
        </p:blipFill>
        <p:spPr>
          <a:xfrm>
            <a:off x="2590800" y="2895600"/>
            <a:ext cx="3962400" cy="394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2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3708" y="0"/>
            <a:ext cx="8229600" cy="838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Constraints</a:t>
            </a:r>
            <a:endParaRPr lang="en-US" b="1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568" y="914400"/>
            <a:ext cx="8305800" cy="5943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3333FF"/>
                </a:solidFill>
              </a:rPr>
              <a:t>Constraint</a:t>
            </a:r>
            <a:r>
              <a:rPr lang="en-US" sz="2400" dirty="0" smtClean="0"/>
              <a:t> is a very convenient method for implementing behaviors via an Effective Energy.</a:t>
            </a:r>
          </a:p>
          <a:p>
            <a:pPr eaLnBrk="1" hangingPunct="1"/>
            <a:r>
              <a:rPr lang="en-US" sz="2400" dirty="0" smtClean="0"/>
              <a:t>In general, an elastic Constraint has the form: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i="1" dirty="0" smtClean="0"/>
              <a:t> </a:t>
            </a:r>
            <a:r>
              <a:rPr lang="en-US" sz="2400" i="1" dirty="0" smtClean="0">
                <a:solidFill>
                  <a:srgbClr val="3333FF"/>
                </a:solidFill>
                <a:latin typeface="Symbol" pitchFamily="18" charset="2"/>
              </a:rPr>
              <a:t>l</a:t>
            </a:r>
            <a:r>
              <a:rPr lang="en-US" sz="2400" dirty="0" smtClean="0"/>
              <a:t> is the </a:t>
            </a:r>
            <a:r>
              <a:rPr lang="en-US" sz="2400" dirty="0" smtClean="0">
                <a:solidFill>
                  <a:srgbClr val="3333FF"/>
                </a:solidFill>
              </a:rPr>
              <a:t>Constraint Strength</a:t>
            </a:r>
            <a:r>
              <a:rPr lang="en-US" sz="2400" dirty="0" smtClean="0"/>
              <a:t> and </a:t>
            </a:r>
            <a:r>
              <a:rPr lang="en-US" sz="2400" i="1" dirty="0" smtClean="0">
                <a:solidFill>
                  <a:srgbClr val="3333FF"/>
                </a:solidFill>
              </a:rPr>
              <a:t>f</a:t>
            </a:r>
            <a:r>
              <a:rPr lang="en-US" sz="2400" dirty="0" smtClean="0"/>
              <a:t> the </a:t>
            </a:r>
            <a:r>
              <a:rPr lang="en-US" sz="2400" dirty="0" smtClean="0">
                <a:solidFill>
                  <a:srgbClr val="3333FF"/>
                </a:solidFill>
              </a:rPr>
              <a:t>Constraint Function</a:t>
            </a:r>
            <a:r>
              <a:rPr lang="en-US" sz="2400" dirty="0" smtClean="0"/>
              <a:t>. The bigger </a:t>
            </a:r>
            <a:r>
              <a:rPr lang="en-US" sz="2400" i="1" dirty="0" smtClean="0">
                <a:latin typeface="Symbol" pitchFamily="18" charset="2"/>
              </a:rPr>
              <a:t>l</a:t>
            </a:r>
            <a:r>
              <a:rPr lang="en-US" sz="2400" dirty="0" smtClean="0"/>
              <a:t>, the smaller the deviations of the behavior of the system from the target.</a:t>
            </a:r>
          </a:p>
          <a:p>
            <a:pPr eaLnBrk="1" hangingPunct="1"/>
            <a:r>
              <a:rPr lang="en-US" sz="2400" dirty="0" smtClean="0"/>
              <a:t>Because of the Dynamic Behavior of Metropolis Algorithm ANY behavior can be implemented this way.</a:t>
            </a:r>
          </a:p>
        </p:txBody>
      </p:sp>
      <p:graphicFrame>
        <p:nvGraphicFramePr>
          <p:cNvPr id="20482" name="Object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9562555"/>
              </p:ext>
            </p:extLst>
          </p:nvPr>
        </p:nvGraphicFramePr>
        <p:xfrm>
          <a:off x="1600200" y="2286000"/>
          <a:ext cx="579636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4" name="Equation" r:id="rId4" imgW="3187700" imgH="419100" progId="Equation.3">
                  <p:embed/>
                </p:oleObj>
              </mc:Choice>
              <mc:Fallback>
                <p:oleObj name="Equation" r:id="rId4" imgW="3187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286000"/>
                        <a:ext cx="579636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Biocomplexity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redblackblocki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65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Volume Constraints</a:t>
            </a:r>
            <a:endParaRPr lang="en-US" b="1" dirty="0" smtClean="0"/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812" y="609600"/>
            <a:ext cx="8305800" cy="5562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Most Cells have defined volumes.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i="1" dirty="0" smtClean="0"/>
              <a:t>i.e.</a:t>
            </a:r>
            <a:r>
              <a:rPr lang="en-US" sz="2400" dirty="0" smtClean="0"/>
              <a:t> the cell obeys the ideal gas law.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21506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74104576"/>
              </p:ext>
            </p:extLst>
          </p:nvPr>
        </p:nvGraphicFramePr>
        <p:xfrm>
          <a:off x="1600200" y="1219200"/>
          <a:ext cx="4211637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44" name="Equation" r:id="rId6" imgW="2400120" imgH="355320" progId="Equation.3">
                  <p:embed/>
                </p:oleObj>
              </mc:Choice>
              <mc:Fallback>
                <p:oleObj name="Equation" r:id="rId6" imgW="24001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219200"/>
                        <a:ext cx="4211637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Biocomplexity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edblackblocki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2655900"/>
              </p:ext>
            </p:extLst>
          </p:nvPr>
        </p:nvGraphicFramePr>
        <p:xfrm>
          <a:off x="1600200" y="1905000"/>
          <a:ext cx="41433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45" name="Equation" r:id="rId10" imgW="2361960" imgH="241200" progId="Equation.3">
                  <p:embed/>
                </p:oleObj>
              </mc:Choice>
              <mc:Fallback>
                <p:oleObj name="Equation" r:id="rId10" imgW="236196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05000"/>
                        <a:ext cx="414337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movi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l="17995" t="17854" r="18738" b="18537"/>
          <a:stretch/>
        </p:blipFill>
        <p:spPr>
          <a:xfrm>
            <a:off x="2590800" y="3027365"/>
            <a:ext cx="3810000" cy="383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7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Volume Constraints</a:t>
            </a:r>
            <a:endParaRPr lang="en-US" b="1" dirty="0" smtClean="0"/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812" y="609600"/>
            <a:ext cx="8305800" cy="5562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Most Cells have defined volumes.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i="1" dirty="0" smtClean="0"/>
              <a:t>i.e.</a:t>
            </a:r>
            <a:r>
              <a:rPr lang="en-US" sz="2400" dirty="0" smtClean="0"/>
              <a:t> the cell obeys the ideal gas law.</a:t>
            </a:r>
          </a:p>
          <a:p>
            <a:pPr eaLnBrk="1" hangingPunct="1"/>
            <a:r>
              <a:rPr lang="en-US" sz="2400" dirty="0" smtClean="0"/>
              <a:t>Easy</a:t>
            </a:r>
            <a:r>
              <a:rPr lang="en-US" dirty="0" smtClean="0"/>
              <a:t> </a:t>
            </a:r>
            <a:r>
              <a:rPr lang="en-US" sz="2400" dirty="0" smtClean="0"/>
              <a:t>way to implement Cell Growth:</a:t>
            </a:r>
            <a:endParaRPr lang="en-US" sz="36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21507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773663248"/>
              </p:ext>
            </p:extLst>
          </p:nvPr>
        </p:nvGraphicFramePr>
        <p:xfrm>
          <a:off x="1290637" y="3598862"/>
          <a:ext cx="3281363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95" name="Equation" r:id="rId6" imgW="2323800" imgH="419040" progId="Equation.3">
                  <p:embed/>
                </p:oleObj>
              </mc:Choice>
              <mc:Fallback>
                <p:oleObj name="Equation" r:id="rId6" imgW="2323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7" y="3598862"/>
                        <a:ext cx="3281363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Biocomplexity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edblackblocki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468571"/>
              </p:ext>
            </p:extLst>
          </p:nvPr>
        </p:nvGraphicFramePr>
        <p:xfrm>
          <a:off x="1600200" y="1219200"/>
          <a:ext cx="4211637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96" name="Equation" r:id="rId10" imgW="2400120" imgH="355320" progId="Equation.3">
                  <p:embed/>
                </p:oleObj>
              </mc:Choice>
              <mc:Fallback>
                <p:oleObj name="Equation" r:id="rId10" imgW="24001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219200"/>
                        <a:ext cx="4211637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54471392"/>
              </p:ext>
            </p:extLst>
          </p:nvPr>
        </p:nvGraphicFramePr>
        <p:xfrm>
          <a:off x="1600200" y="1905000"/>
          <a:ext cx="41433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97" name="Equation" r:id="rId12" imgW="2361960" imgH="241200" progId="Equation.3">
                  <p:embed/>
                </p:oleObj>
              </mc:Choice>
              <mc:Fallback>
                <p:oleObj name="Equation" r:id="rId12" imgW="236196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05000"/>
                        <a:ext cx="414337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movi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4"/>
          <a:srcRect l="23622" t="23421" r="23996" b="23854"/>
          <a:stretch/>
        </p:blipFill>
        <p:spPr>
          <a:xfrm>
            <a:off x="5410199" y="2514600"/>
            <a:ext cx="363386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7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Volume Constraints</a:t>
            </a:r>
            <a:endParaRPr lang="en-US" b="1" dirty="0" smtClean="0"/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812" y="609600"/>
            <a:ext cx="8305800" cy="5562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Most Cells have defined volumes.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i="1" dirty="0" smtClean="0"/>
              <a:t>i.e.</a:t>
            </a:r>
            <a:r>
              <a:rPr lang="en-US" sz="2400" dirty="0" smtClean="0"/>
              <a:t> the cell obeys the ideal gas law.</a:t>
            </a:r>
          </a:p>
          <a:p>
            <a:pPr eaLnBrk="1" hangingPunct="1"/>
            <a:r>
              <a:rPr lang="en-US" sz="2400" dirty="0" smtClean="0"/>
              <a:t>Easy</a:t>
            </a:r>
            <a:r>
              <a:rPr lang="en-US" dirty="0" smtClean="0"/>
              <a:t> </a:t>
            </a:r>
            <a:r>
              <a:rPr lang="en-US" sz="2400" dirty="0" smtClean="0"/>
              <a:t>way to implement Cell Growth:</a:t>
            </a:r>
            <a:endParaRPr lang="en-US" sz="36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And</a:t>
            </a:r>
            <a:r>
              <a:rPr lang="en-US" sz="4000" dirty="0" smtClean="0"/>
              <a:t> </a:t>
            </a:r>
            <a:r>
              <a:rPr lang="en-US" sz="2400" dirty="0" smtClean="0"/>
              <a:t>Cell Death:</a:t>
            </a:r>
          </a:p>
          <a:p>
            <a:pPr marL="0" indent="0" eaLnBrk="1" hangingPunct="1">
              <a:buNone/>
            </a:pPr>
            <a:r>
              <a:rPr lang="en-US" sz="2400" dirty="0" smtClean="0"/>
              <a:t>The rate of cell disappearance </a:t>
            </a:r>
          </a:p>
          <a:p>
            <a:pPr marL="0" indent="0" eaLnBrk="1" hangingPunct="1">
              <a:buNone/>
            </a:pPr>
            <a:r>
              <a:rPr lang="en-US" sz="2400" dirty="0"/>
              <a:t>	</a:t>
            </a:r>
            <a:r>
              <a:rPr lang="en-US" sz="2400" dirty="0" smtClean="0"/>
              <a:t>proportional to 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21507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171673227"/>
              </p:ext>
            </p:extLst>
          </p:nvPr>
        </p:nvGraphicFramePr>
        <p:xfrm>
          <a:off x="1290637" y="3598862"/>
          <a:ext cx="3281363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56" name="Equation" r:id="rId6" imgW="2323800" imgH="419040" progId="Equation.3">
                  <p:embed/>
                </p:oleObj>
              </mc:Choice>
              <mc:Fallback>
                <p:oleObj name="Equation" r:id="rId6" imgW="2323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7" y="3598862"/>
                        <a:ext cx="3281363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912565"/>
              </p:ext>
            </p:extLst>
          </p:nvPr>
        </p:nvGraphicFramePr>
        <p:xfrm>
          <a:off x="2743200" y="4495800"/>
          <a:ext cx="16414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57" name="Equation" r:id="rId8" imgW="774360" imgH="241200" progId="Equation.3">
                  <p:embed/>
                </p:oleObj>
              </mc:Choice>
              <mc:Fallback>
                <p:oleObj name="Equation" r:id="rId8" imgW="774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495800"/>
                        <a:ext cx="164147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Biocomplexity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edblackblocki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9093081"/>
              </p:ext>
            </p:extLst>
          </p:nvPr>
        </p:nvGraphicFramePr>
        <p:xfrm>
          <a:off x="3276600" y="5486400"/>
          <a:ext cx="10699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58" name="Equation" r:id="rId12" imgW="609480" imgH="228600" progId="Equation.3">
                  <p:embed/>
                </p:oleObj>
              </mc:Choice>
              <mc:Fallback>
                <p:oleObj name="Equation" r:id="rId12" imgW="609480" imgH="2286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486400"/>
                        <a:ext cx="106997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584062"/>
              </p:ext>
            </p:extLst>
          </p:nvPr>
        </p:nvGraphicFramePr>
        <p:xfrm>
          <a:off x="1600200" y="1219200"/>
          <a:ext cx="4211637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59" name="Equation" r:id="rId14" imgW="2400120" imgH="355320" progId="Equation.3">
                  <p:embed/>
                </p:oleObj>
              </mc:Choice>
              <mc:Fallback>
                <p:oleObj name="Equation" r:id="rId14" imgW="24001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219200"/>
                        <a:ext cx="4211637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7764152"/>
              </p:ext>
            </p:extLst>
          </p:nvPr>
        </p:nvGraphicFramePr>
        <p:xfrm>
          <a:off x="1600200" y="1905000"/>
          <a:ext cx="41433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60" name="Equation" r:id="rId16" imgW="2361960" imgH="241200" progId="Equation.3">
                  <p:embed/>
                </p:oleObj>
              </mc:Choice>
              <mc:Fallback>
                <p:oleObj name="Equation" r:id="rId16" imgW="236196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05000"/>
                        <a:ext cx="414337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ovi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8"/>
          <a:srcRect l="23271" t="23577" r="23157" b="23358"/>
          <a:stretch/>
        </p:blipFill>
        <p:spPr>
          <a:xfrm>
            <a:off x="5401444" y="2514600"/>
            <a:ext cx="3644649" cy="36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3708" y="0"/>
            <a:ext cx="8229600" cy="838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Other Constraints</a:t>
            </a:r>
            <a:endParaRPr lang="en-US" b="1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6568" y="914400"/>
            <a:ext cx="8305800" cy="5943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sz="2400" dirty="0" smtClean="0"/>
              <a:t>Surface constraint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 dirty="0" smtClean="0"/>
              <a:t>Length constraint</a:t>
            </a:r>
          </a:p>
          <a:p>
            <a:pPr eaLnBrk="1" hangingPunct="1">
              <a:lnSpc>
                <a:spcPct val="130000"/>
              </a:lnSpc>
            </a:pPr>
            <a:endParaRPr lang="en-US" sz="2400" dirty="0" smtClean="0"/>
          </a:p>
          <a:p>
            <a:pPr eaLnBrk="1" hangingPunct="1">
              <a:lnSpc>
                <a:spcPct val="130000"/>
              </a:lnSpc>
            </a:pPr>
            <a:r>
              <a:rPr lang="en-US" sz="2400" dirty="0" smtClean="0"/>
              <a:t>Cell-Cell Elastic (spring) constraint</a:t>
            </a:r>
          </a:p>
          <a:p>
            <a:pPr eaLnBrk="1" hangingPunct="1">
              <a:lnSpc>
                <a:spcPct val="130000"/>
              </a:lnSpc>
            </a:pPr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20482" name="Object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00492332"/>
              </p:ext>
            </p:extLst>
          </p:nvPr>
        </p:nvGraphicFramePr>
        <p:xfrm>
          <a:off x="3352800" y="1066800"/>
          <a:ext cx="347599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7" name="Equation" r:id="rId6" imgW="2565400" imgH="393700" progId="Equation.3">
                  <p:embed/>
                </p:oleObj>
              </mc:Choice>
              <mc:Fallback>
                <p:oleObj name="Equation" r:id="rId6" imgW="2565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066800"/>
                        <a:ext cx="347599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Biocomplexity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redblackblocki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734591"/>
              </p:ext>
            </p:extLst>
          </p:nvPr>
        </p:nvGraphicFramePr>
        <p:xfrm>
          <a:off x="3360738" y="1600200"/>
          <a:ext cx="34607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8" name="Equation" r:id="rId10" imgW="2552700" imgH="393700" progId="Equation.3">
                  <p:embed/>
                </p:oleObj>
              </mc:Choice>
              <mc:Fallback>
                <p:oleObj name="Equation" r:id="rId10" imgW="2552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738" y="1600200"/>
                        <a:ext cx="34607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133999"/>
              </p:ext>
            </p:extLst>
          </p:nvPr>
        </p:nvGraphicFramePr>
        <p:xfrm>
          <a:off x="5146675" y="2659063"/>
          <a:ext cx="371792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9" name="Equation" r:id="rId12" imgW="2743200" imgH="406400" progId="Equation.3">
                  <p:embed/>
                </p:oleObj>
              </mc:Choice>
              <mc:Fallback>
                <p:oleObj name="Equation" r:id="rId12" imgW="2743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6675" y="2659063"/>
                        <a:ext cx="3717925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ovi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4"/>
          <a:srcRect l="4335" t="34884" r="4166" b="34502"/>
          <a:stretch/>
        </p:blipFill>
        <p:spPr>
          <a:xfrm>
            <a:off x="563348" y="3505200"/>
            <a:ext cx="797105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4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68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Many Ways to Model Cells in Tissues</a:t>
            </a:r>
            <a:endParaRPr lang="pl-PL" sz="3200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609600"/>
            <a:ext cx="8717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Rule-based: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Cellular Automata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Generic Agent Based Models</a:t>
            </a:r>
          </a:p>
          <a:p>
            <a:endParaRPr lang="en-US" sz="2400" dirty="0" smtClean="0"/>
          </a:p>
          <a:p>
            <a:endParaRPr lang="en-US" sz="1400" dirty="0" smtClean="0"/>
          </a:p>
          <a:p>
            <a:r>
              <a:rPr lang="en-US" sz="2400" b="1" dirty="0" smtClean="0"/>
              <a:t>Physics 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Center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Subcellular Element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Viscoelastic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Vertex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Immersed Boundary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Cellular Potts Model/</a:t>
            </a:r>
          </a:p>
          <a:p>
            <a:r>
              <a:rPr lang="en-US" sz="2400" b="1" dirty="0" smtClean="0"/>
              <a:t>Glazier-</a:t>
            </a:r>
            <a:r>
              <a:rPr lang="en-US" sz="2400" b="1" dirty="0" err="1" smtClean="0"/>
              <a:t>Graner</a:t>
            </a:r>
            <a:r>
              <a:rPr lang="en-US" sz="2400" b="1" dirty="0"/>
              <a:t>-</a:t>
            </a:r>
            <a:r>
              <a:rPr lang="en-US" sz="2400" b="1" dirty="0" err="1" smtClean="0"/>
              <a:t>Hogeweg</a:t>
            </a:r>
            <a:r>
              <a:rPr lang="en-US" sz="2400" b="1" dirty="0" smtClean="0"/>
              <a:t> Model</a:t>
            </a:r>
          </a:p>
        </p:txBody>
      </p:sp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31384"/>
            <a:ext cx="2514600" cy="270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57800" y="3505200"/>
            <a:ext cx="3625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Agent-Based </a:t>
            </a:r>
            <a:r>
              <a:rPr lang="en-US" sz="1200" dirty="0"/>
              <a:t>M</a:t>
            </a:r>
            <a:r>
              <a:rPr lang="en-US" sz="1200" dirty="0" smtClean="0"/>
              <a:t>odel  of Atherosclerotic Plaque Progression, Peirce-</a:t>
            </a:r>
            <a:r>
              <a:rPr lang="en-US" sz="1200" dirty="0" err="1" smtClean="0"/>
              <a:t>Cottler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 smtClean="0"/>
              <a:t>	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7482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CompuCell3D file structure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610100"/>
            <a:ext cx="2371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Selection of predefined </a:t>
            </a:r>
          </a:p>
          <a:p>
            <a:pPr algn="ctr"/>
            <a:r>
              <a:rPr lang="en-US" dirty="0" smtClean="0"/>
              <a:t>objects and functions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57400"/>
            <a:ext cx="243840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1981200"/>
            <a:ext cx="2590800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981200"/>
            <a:ext cx="2590800" cy="2590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20690" y="4610100"/>
            <a:ext cx="230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List of additional,</a:t>
            </a:r>
          </a:p>
          <a:p>
            <a:pPr algn="ctr"/>
            <a:r>
              <a:rPr lang="en-US" dirty="0" smtClean="0"/>
              <a:t>user-defined functions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79077" y="4748599"/>
            <a:ext cx="2329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User-defined functions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0154" y="1611868"/>
            <a:ext cx="1313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XML script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70777" y="1611868"/>
            <a:ext cx="2202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Main Python script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6540699" y="1611868"/>
            <a:ext cx="2006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/>
              <a:t>Steppables</a:t>
            </a:r>
            <a:r>
              <a:rPr lang="en-US" sz="2000" b="1" dirty="0" smtClean="0"/>
              <a:t> script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1175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CompuCell3D programs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7122" y="4610100"/>
            <a:ext cx="2270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Custom text editor for</a:t>
            </a:r>
          </a:p>
          <a:p>
            <a:pPr algn="ctr"/>
            <a:r>
              <a:rPr lang="en-US" dirty="0" smtClean="0"/>
              <a:t>CompuCell3D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49387" y="4610100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Program to run </a:t>
            </a:r>
          </a:p>
          <a:p>
            <a:pPr algn="ctr"/>
            <a:r>
              <a:rPr lang="en-US" dirty="0" smtClean="0"/>
              <a:t>CompuCell3D models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04880" y="1611868"/>
            <a:ext cx="1314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/>
              <a:t>Tweddit</a:t>
            </a:r>
            <a:r>
              <a:rPr lang="en-US" sz="2000" b="1" dirty="0" smtClean="0"/>
              <a:t>++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5511550" y="1611868"/>
            <a:ext cx="1473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CC3D Player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5000" y="2209800"/>
            <a:ext cx="2121694" cy="2057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cc3d_64x64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328826"/>
            <a:ext cx="1758497" cy="17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1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Building a simple model in 60 seconds using CompuCell3D and </a:t>
            </a:r>
            <a:r>
              <a:rPr lang="en-US" sz="2000" b="1" dirty="0" err="1" smtClean="0">
                <a:solidFill>
                  <a:srgbClr val="0000FF"/>
                </a:solidFill>
              </a:rPr>
              <a:t>Twedit</a:t>
            </a:r>
            <a:r>
              <a:rPr lang="en-US" sz="2000" b="1" dirty="0" smtClean="0">
                <a:solidFill>
                  <a:srgbClr val="0000FF"/>
                </a:solidFill>
              </a:rPr>
              <a:t>++</a:t>
            </a:r>
            <a:endParaRPr lang="pl-PL" sz="2000" b="1" dirty="0">
              <a:solidFill>
                <a:srgbClr val="0000FF"/>
              </a:solidFill>
            </a:endParaRPr>
          </a:p>
        </p:txBody>
      </p:sp>
      <p:pic>
        <p:nvPicPr>
          <p:cNvPr id="10242" name="Picture 2" descr="C:\Users\m\Pictures\wiz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85775"/>
            <a:ext cx="2895600" cy="19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\Pictures\wiz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5775"/>
            <a:ext cx="2381249" cy="201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\Pictures\wiz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90" y="485775"/>
            <a:ext cx="2957209" cy="19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\Pictures\wiz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2730499"/>
            <a:ext cx="2944278" cy="191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m\Pictures\wiz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4" y="2730499"/>
            <a:ext cx="4336847" cy="402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Biocomplexity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redblackblocki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72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Building a simple model in 60 seconds using CompuCell3D and </a:t>
            </a:r>
            <a:r>
              <a:rPr lang="en-US" sz="2000" b="1" dirty="0" err="1">
                <a:solidFill>
                  <a:srgbClr val="0000FF"/>
                </a:solidFill>
              </a:rPr>
              <a:t>Twedit</a:t>
            </a:r>
            <a:r>
              <a:rPr lang="en-US" sz="2000" b="1" dirty="0">
                <a:solidFill>
                  <a:srgbClr val="0000FF"/>
                </a:solidFill>
              </a:rPr>
              <a:t>++</a:t>
            </a:r>
            <a:endParaRPr lang="pl-PL" sz="2000" b="1" dirty="0">
              <a:solidFill>
                <a:srgbClr val="0000FF"/>
              </a:solidFill>
            </a:endParaRPr>
          </a:p>
        </p:txBody>
      </p:sp>
      <p:pic>
        <p:nvPicPr>
          <p:cNvPr id="11266" name="Picture 2" descr="C:\Users\m\Pictures\twedit+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533564"/>
            <a:ext cx="8696325" cy="566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36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Building a simple model in 60 seconds using CompuCell3D and </a:t>
            </a:r>
            <a:r>
              <a:rPr lang="en-US" sz="2000" b="1" dirty="0" err="1">
                <a:solidFill>
                  <a:srgbClr val="0000FF"/>
                </a:solidFill>
              </a:rPr>
              <a:t>Twedit</a:t>
            </a:r>
            <a:r>
              <a:rPr lang="en-US" sz="2000" b="1" dirty="0">
                <a:solidFill>
                  <a:srgbClr val="0000FF"/>
                </a:solidFill>
              </a:rPr>
              <a:t>++</a:t>
            </a:r>
            <a:endParaRPr lang="pl-PL" sz="2000" b="1" dirty="0">
              <a:solidFill>
                <a:srgbClr val="0000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704851"/>
            <a:ext cx="8623119" cy="492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7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56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CC"/>
                </a:solidFill>
              </a:rPr>
              <a:t>Creating a </a:t>
            </a:r>
            <a:r>
              <a:rPr lang="en-US" altLang="en-US" b="1" dirty="0" smtClean="0">
                <a:solidFill>
                  <a:srgbClr val="0000CC"/>
                </a:solidFill>
              </a:rPr>
              <a:t>Model with </a:t>
            </a:r>
            <a:r>
              <a:rPr lang="en-US" altLang="en-US" b="1" dirty="0" err="1" smtClean="0">
                <a:solidFill>
                  <a:srgbClr val="0000CC"/>
                </a:solidFill>
              </a:rPr>
              <a:t>Twedit</a:t>
            </a:r>
            <a:r>
              <a:rPr lang="en-US" altLang="en-US" b="1" dirty="0" smtClean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866900"/>
            <a:ext cx="5849938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-10998" y="581600"/>
            <a:ext cx="907879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1800" dirty="0" smtClean="0"/>
              <a:t> Launch </a:t>
            </a:r>
            <a:r>
              <a:rPr lang="en-US" altLang="en-US" sz="1800" dirty="0" err="1" smtClean="0"/>
              <a:t>Twedit</a:t>
            </a:r>
            <a:r>
              <a:rPr lang="en-US" altLang="en-US" sz="1800" dirty="0" smtClean="0"/>
              <a:t>++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 smtClean="0"/>
              <a:t> From CC3D Project menu select New Simulation Wizard…</a:t>
            </a:r>
            <a:endParaRPr lang="en-US" altLang="en-US" sz="1800" dirty="0"/>
          </a:p>
          <a:p>
            <a:pPr eaLnBrk="1" hangingPunct="1">
              <a:spcBef>
                <a:spcPts val="0"/>
              </a:spcBef>
            </a:pPr>
            <a:r>
              <a:rPr lang="en-US" altLang="en-US" sz="1800" dirty="0" smtClean="0"/>
              <a:t> Type </a:t>
            </a:r>
            <a:r>
              <a:rPr lang="en-US" altLang="en-US" sz="1800" dirty="0"/>
              <a:t>name of the simulation </a:t>
            </a:r>
            <a:r>
              <a:rPr lang="en-US" altLang="en-US" sz="1800" dirty="0" smtClean="0">
                <a:solidFill>
                  <a:srgbClr val="FF0000"/>
                </a:solidFill>
              </a:rPr>
              <a:t>[</a:t>
            </a:r>
            <a:r>
              <a:rPr lang="en-US" altLang="en-US" sz="1800" dirty="0" smtClean="0">
                <a:solidFill>
                  <a:srgbClr val="FF0000"/>
                </a:solidFill>
              </a:rPr>
              <a:t>No </a:t>
            </a:r>
            <a:r>
              <a:rPr lang="en-US" altLang="en-US" sz="1800" dirty="0" smtClean="0">
                <a:solidFill>
                  <a:srgbClr val="FF0000"/>
                </a:solidFill>
              </a:rPr>
              <a:t>spaces] </a:t>
            </a:r>
            <a:r>
              <a:rPr lang="en-US" altLang="en-US" sz="1800" dirty="0" smtClean="0"/>
              <a:t>and </a:t>
            </a:r>
            <a:r>
              <a:rPr lang="en-US" altLang="en-US" sz="1800" dirty="0"/>
              <a:t>choose </a:t>
            </a:r>
            <a:r>
              <a:rPr lang="en-US" altLang="en-US" sz="1800" dirty="0" smtClean="0"/>
              <a:t>language </a:t>
            </a:r>
            <a:r>
              <a:rPr lang="en-US" altLang="en-US" sz="1800" dirty="0" smtClean="0"/>
              <a:t>which will </a:t>
            </a:r>
            <a:r>
              <a:rPr lang="en-US" altLang="en-US" sz="1800" dirty="0"/>
              <a:t>describe </a:t>
            </a:r>
            <a:r>
              <a:rPr lang="en-US" altLang="en-US" sz="1800" dirty="0" smtClean="0"/>
              <a:t>it</a:t>
            </a:r>
            <a:endParaRPr lang="en-US" altLang="en-US" sz="1800" dirty="0"/>
          </a:p>
        </p:txBody>
      </p:sp>
      <p:sp>
        <p:nvSpPr>
          <p:cNvPr id="35845" name="Oval 9"/>
          <p:cNvSpPr>
            <a:spLocks noChangeArrowheads="1"/>
          </p:cNvSpPr>
          <p:nvPr/>
        </p:nvSpPr>
        <p:spPr bwMode="auto">
          <a:xfrm>
            <a:off x="2260600" y="4114800"/>
            <a:ext cx="8509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>
            <a:off x="5892800" y="2743200"/>
            <a:ext cx="3251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NOTICE: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by default the </a:t>
            </a:r>
            <a:r>
              <a:rPr lang="en-US" altLang="en-US" sz="1800" dirty="0"/>
              <a:t>simulation will be stored in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C:\CC3DProjects</a:t>
            </a:r>
            <a:r>
              <a:rPr lang="en-US" altLang="en-US" sz="1800" dirty="0" smtClean="0">
                <a:solidFill>
                  <a:srgbClr val="FF0000"/>
                </a:solidFill>
              </a:rPr>
              <a:t>\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rgbClr val="FF0000"/>
                </a:solidFill>
              </a:rPr>
              <a:t>Recommend putting on your desktop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35847" name="Line 11"/>
          <p:cNvSpPr>
            <a:spLocks noChangeShapeType="1"/>
          </p:cNvSpPr>
          <p:nvPr/>
        </p:nvSpPr>
        <p:spPr bwMode="auto">
          <a:xfrm flipH="1">
            <a:off x="3149600" y="3556000"/>
            <a:ext cx="2819400" cy="59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32538" y="4481572"/>
            <a:ext cx="1820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will do this twice, once with XML only and Once with Python Only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 flipV="1">
            <a:off x="2209800" y="4786372"/>
            <a:ext cx="4122738" cy="43386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209800" y="5154930"/>
            <a:ext cx="4122738" cy="57915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35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Creating a </a:t>
            </a:r>
            <a:r>
              <a:rPr lang="en-US" altLang="en-US" b="1" dirty="0" smtClean="0">
                <a:solidFill>
                  <a:srgbClr val="0000CC"/>
                </a:solidFill>
              </a:rPr>
              <a:t>Model with </a:t>
            </a:r>
            <a:r>
              <a:rPr lang="en-US" altLang="en-US" b="1" dirty="0" err="1">
                <a:solidFill>
                  <a:srgbClr val="0000CC"/>
                </a:solidFill>
              </a:rPr>
              <a:t>Twedit</a:t>
            </a:r>
            <a:r>
              <a:rPr lang="en-US" altLang="en-US" b="1" dirty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906601"/>
            <a:ext cx="7086600" cy="5863144"/>
            <a:chOff x="0" y="800100"/>
            <a:chExt cx="7747000" cy="5770437"/>
          </a:xfrm>
        </p:grpSpPr>
        <p:sp>
          <p:nvSpPr>
            <p:cNvPr id="36869" name="Text Box 6"/>
            <p:cNvSpPr txBox="1">
              <a:spLocks noChangeArrowheads="1"/>
            </p:cNvSpPr>
            <p:nvPr/>
          </p:nvSpPr>
          <p:spPr bwMode="auto">
            <a:xfrm>
              <a:off x="0" y="800100"/>
              <a:ext cx="7747000" cy="5770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/>
                <a:t>Specify </a:t>
              </a:r>
              <a:r>
                <a:rPr lang="en-US" altLang="en-US" sz="1800" dirty="0">
                  <a:solidFill>
                    <a:srgbClr val="008000"/>
                  </a:solidFill>
                </a:rPr>
                <a:t>lattice </a:t>
              </a:r>
              <a:r>
                <a:rPr lang="en-US" altLang="en-US" sz="1800" dirty="0" smtClean="0">
                  <a:solidFill>
                    <a:srgbClr val="008000"/>
                  </a:solidFill>
                </a:rPr>
                <a:t>size</a:t>
              </a:r>
              <a:r>
                <a:rPr lang="en-US" altLang="en-US" sz="1800" dirty="0" smtClean="0"/>
                <a:t>, </a:t>
              </a:r>
              <a:r>
                <a:rPr lang="en-US" altLang="en-US" sz="1800" dirty="0" smtClean="0">
                  <a:solidFill>
                    <a:srgbClr val="3333FF"/>
                  </a:solidFill>
                </a:rPr>
                <a:t>lattice type (square/hexagonal)</a:t>
              </a:r>
              <a:r>
                <a:rPr lang="en-US" altLang="en-US" sz="1800" dirty="0" smtClean="0"/>
                <a:t>, </a:t>
              </a:r>
              <a:r>
                <a:rPr lang="en-US" altLang="en-US" sz="1800" dirty="0" smtClean="0">
                  <a:solidFill>
                    <a:srgbClr val="FF0000"/>
                  </a:solidFill>
                </a:rPr>
                <a:t>neighbor range </a:t>
              </a:r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 smtClean="0"/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/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 smtClean="0"/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/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 smtClean="0"/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/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 smtClean="0"/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/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 smtClean="0"/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2400" dirty="0" smtClean="0"/>
            </a:p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err="1" smtClean="0"/>
                <a:t>Twedit</a:t>
              </a:r>
              <a:r>
                <a:rPr lang="en-US" altLang="en-US" sz="1800" dirty="0" smtClean="0"/>
                <a:t>++ also requests some other info we haven’t discussed yet—leave these as defaults and hit next</a:t>
              </a:r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/>
            </a:p>
          </p:txBody>
        </p:sp>
        <p:pic>
          <p:nvPicPr>
            <p:cNvPr id="36870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264002"/>
              <a:ext cx="6410325" cy="4098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600200" y="1066800"/>
              <a:ext cx="152400" cy="12954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676400" y="1143000"/>
              <a:ext cx="1295400" cy="119256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676400" y="1084119"/>
              <a:ext cx="2687997" cy="122387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4038600" y="1107753"/>
              <a:ext cx="78042" cy="1752600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135283" y="1084119"/>
              <a:ext cx="2036917" cy="2341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794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Creating a </a:t>
            </a:r>
            <a:r>
              <a:rPr lang="en-US" altLang="en-US" b="1" dirty="0" smtClean="0">
                <a:solidFill>
                  <a:srgbClr val="0000CC"/>
                </a:solidFill>
              </a:rPr>
              <a:t>Model with </a:t>
            </a:r>
            <a:r>
              <a:rPr lang="en-US" altLang="en-US" b="1" dirty="0" err="1">
                <a:solidFill>
                  <a:srgbClr val="0000CC"/>
                </a:solidFill>
              </a:rPr>
              <a:t>Twedit</a:t>
            </a:r>
            <a:r>
              <a:rPr lang="en-US" altLang="en-US" b="1" dirty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0" y="800100"/>
            <a:ext cx="7747000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Twedit</a:t>
            </a:r>
            <a:r>
              <a:rPr lang="en-US" altLang="en-US" sz="1800" dirty="0" smtClean="0"/>
              <a:t>++ </a:t>
            </a:r>
            <a:r>
              <a:rPr lang="en-US" altLang="en-US" sz="1800" dirty="0" smtClean="0"/>
              <a:t>assumes </a:t>
            </a:r>
            <a:r>
              <a:rPr lang="en-US" altLang="en-US" sz="1800" dirty="0" smtClean="0"/>
              <a:t>we want to put some cells in our </a:t>
            </a:r>
            <a:r>
              <a:rPr lang="en-US" altLang="en-US" sz="1800" dirty="0" smtClean="0"/>
              <a:t>universe and will ask you to add them.</a:t>
            </a:r>
            <a:endParaRPr lang="en-US" altLang="en-US" sz="1800" dirty="0" smtClean="0"/>
          </a:p>
          <a:p>
            <a:pPr eaLnBrk="1" hangingPunct="1">
              <a:spcBef>
                <a:spcPct val="50000"/>
              </a:spcBef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600200"/>
            <a:ext cx="5105400" cy="49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1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Creating a </a:t>
            </a:r>
            <a:r>
              <a:rPr lang="en-US" altLang="en-US" b="1" dirty="0" smtClean="0">
                <a:solidFill>
                  <a:srgbClr val="0000CC"/>
                </a:solidFill>
              </a:rPr>
              <a:t>Model with </a:t>
            </a:r>
            <a:r>
              <a:rPr lang="en-US" altLang="en-US" b="1" dirty="0" err="1">
                <a:solidFill>
                  <a:srgbClr val="0000CC"/>
                </a:solidFill>
              </a:rPr>
              <a:t>Twedit</a:t>
            </a:r>
            <a:r>
              <a:rPr lang="en-US" altLang="en-US" b="1" dirty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0" y="800100"/>
            <a:ext cx="8458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Twedit</a:t>
            </a:r>
            <a:r>
              <a:rPr lang="en-US" altLang="en-US" sz="1800" dirty="0" smtClean="0"/>
              <a:t>++ Assumes we want to put some other types of objects in our universe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marL="285750" indent="-285750" eaLnBrk="1" hangingPunct="1">
              <a:spcBef>
                <a:spcPct val="50000"/>
              </a:spcBef>
            </a:pPr>
            <a:r>
              <a:rPr lang="en-US" altLang="en-US" sz="1800" dirty="0" smtClean="0"/>
              <a:t>And that we want to assign properties to them</a:t>
            </a:r>
          </a:p>
          <a:p>
            <a:pPr marL="285750" indent="-285750" eaLnBrk="1" hangingPunct="1">
              <a:spcBef>
                <a:spcPct val="50000"/>
              </a:spcBef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19400"/>
            <a:ext cx="3626644" cy="3516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362200"/>
            <a:ext cx="3853453" cy="399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Creating a Universe with </a:t>
            </a:r>
            <a:r>
              <a:rPr lang="en-US" altLang="en-US" b="1" dirty="0" err="1">
                <a:solidFill>
                  <a:srgbClr val="0000CC"/>
                </a:solidFill>
              </a:rPr>
              <a:t>Twedit</a:t>
            </a:r>
            <a:r>
              <a:rPr lang="en-US" altLang="en-US" b="1" dirty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0" y="800100"/>
            <a:ext cx="4572000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 smtClean="0"/>
              <a:t> Your </a:t>
            </a:r>
            <a:r>
              <a:rPr lang="en-US" altLang="en-US" sz="1800" dirty="0" err="1" smtClean="0"/>
              <a:t>Twedit</a:t>
            </a:r>
            <a:r>
              <a:rPr lang="en-US" altLang="en-US" sz="1800" dirty="0" smtClean="0"/>
              <a:t>++ screen should look like this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800" dirty="0" smtClean="0"/>
              <a:t>Double click on Lattice Only Simulation in Left </a:t>
            </a:r>
            <a:r>
              <a:rPr lang="en-US" altLang="en-US" sz="1800" dirty="0" smtClean="0"/>
              <a:t>Menu</a:t>
            </a: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900" dirty="0"/>
          </a:p>
          <a:p>
            <a:pPr marL="285750" indent="-285750" eaLnBrk="1" hangingPunct="1">
              <a:spcBef>
                <a:spcPct val="50000"/>
              </a:spcBef>
            </a:pPr>
            <a:r>
              <a:rPr lang="en-US" altLang="en-US" sz="1800" dirty="0" smtClean="0"/>
              <a:t>You should see the </a:t>
            </a:r>
            <a:r>
              <a:rPr lang="en-US" altLang="en-US" sz="1800" dirty="0" smtClean="0"/>
              <a:t>following</a:t>
            </a:r>
            <a:endParaRPr lang="en-US" alt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506" b="58021"/>
          <a:stretch/>
        </p:blipFill>
        <p:spPr>
          <a:xfrm>
            <a:off x="4971218" y="762000"/>
            <a:ext cx="4081343" cy="137159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495800" y="1371600"/>
            <a:ext cx="762000" cy="762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14601"/>
            <a:ext cx="8021176" cy="4343400"/>
          </a:xfrm>
          <a:prstGeom prst="rect">
            <a:avLst/>
          </a:prstGeom>
        </p:spPr>
      </p:pic>
      <p:pic>
        <p:nvPicPr>
          <p:cNvPr id="9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25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Many Ways to Model Cells in Tissues</a:t>
            </a:r>
            <a:endParaRPr lang="pl-PL" sz="3200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609600"/>
            <a:ext cx="8717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Rule-based: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Cellular Automata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Generic Agent Based Models</a:t>
            </a:r>
          </a:p>
          <a:p>
            <a:endParaRPr lang="en-US" sz="2400" dirty="0" smtClean="0"/>
          </a:p>
          <a:p>
            <a:endParaRPr lang="en-US" sz="1400" dirty="0" smtClean="0"/>
          </a:p>
          <a:p>
            <a:r>
              <a:rPr lang="en-US" sz="2400" b="1" dirty="0" smtClean="0"/>
              <a:t>Physics 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Center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Subcellular Element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Viscoelastic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Vertex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Immersed Boundary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Cellular Potts Model/</a:t>
            </a:r>
          </a:p>
          <a:p>
            <a:r>
              <a:rPr lang="en-US" sz="2400" b="1" dirty="0" smtClean="0"/>
              <a:t>Glazier-</a:t>
            </a:r>
            <a:r>
              <a:rPr lang="en-US" sz="2400" b="1" dirty="0" err="1" smtClean="0"/>
              <a:t>Graner</a:t>
            </a:r>
            <a:r>
              <a:rPr lang="en-US" sz="2400" b="1" dirty="0"/>
              <a:t>-</a:t>
            </a:r>
            <a:r>
              <a:rPr lang="en-US" sz="2400" b="1" dirty="0" err="1" smtClean="0"/>
              <a:t>Hogeweg</a:t>
            </a:r>
            <a:r>
              <a:rPr lang="en-US" sz="2400" b="1" dirty="0" smtClean="0"/>
              <a:t> Model</a:t>
            </a:r>
          </a:p>
        </p:txBody>
      </p:sp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7-07-31 at 10.43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9272"/>
            <a:ext cx="4191000" cy="18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7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Creating a </a:t>
            </a:r>
            <a:r>
              <a:rPr lang="en-US" altLang="en-US" b="1" dirty="0" smtClean="0">
                <a:solidFill>
                  <a:srgbClr val="0000CC"/>
                </a:solidFill>
              </a:rPr>
              <a:t>Model with </a:t>
            </a:r>
            <a:r>
              <a:rPr lang="en-US" altLang="en-US" b="1" dirty="0" err="1">
                <a:solidFill>
                  <a:srgbClr val="0000CC"/>
                </a:solidFill>
              </a:rPr>
              <a:t>Twedit</a:t>
            </a:r>
            <a:r>
              <a:rPr lang="en-US" altLang="en-US" b="1" dirty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0" y="800100"/>
            <a:ext cx="655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Lines 1-10 and 34 specify </a:t>
            </a:r>
            <a:r>
              <a:rPr lang="en-US" altLang="en-US" sz="1800" dirty="0" smtClean="0"/>
              <a:t>the basic properties of your model</a:t>
            </a:r>
            <a:endParaRPr lang="en-US" altLang="en-US" sz="1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33400" y="1998431"/>
            <a:ext cx="579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&lt;CompuCell3D Revision="20160512" Version="3.7.5"&gt;</a:t>
            </a:r>
          </a:p>
          <a:p>
            <a:r>
              <a:rPr lang="en-US" dirty="0"/>
              <a:t>   </a:t>
            </a:r>
          </a:p>
          <a:p>
            <a:r>
              <a:rPr lang="en-US" dirty="0"/>
              <a:t>   &lt;Potts&gt;</a:t>
            </a:r>
          </a:p>
          <a:p>
            <a:r>
              <a:rPr lang="en-US" dirty="0"/>
              <a:t>      </a:t>
            </a:r>
          </a:p>
          <a:p>
            <a:r>
              <a:rPr lang="en-US" dirty="0"/>
              <a:t>      &lt;!-- Basic properties of CPM (GGH) algorithm --&gt;</a:t>
            </a:r>
          </a:p>
          <a:p>
            <a:r>
              <a:rPr lang="en-US" dirty="0"/>
              <a:t>      &lt;Dimensions x="100" y="100" z="100"/&gt;</a:t>
            </a:r>
          </a:p>
          <a:p>
            <a:r>
              <a:rPr lang="en-US" dirty="0"/>
              <a:t>      &lt;Steps&gt;10000&lt;/Steps&gt;</a:t>
            </a:r>
          </a:p>
          <a:p>
            <a:r>
              <a:rPr lang="en-US" dirty="0"/>
              <a:t>      &lt;Temperature&gt;10.0&lt;/Temperature&gt;</a:t>
            </a:r>
          </a:p>
          <a:p>
            <a:r>
              <a:rPr lang="en-US" dirty="0"/>
              <a:t>      &lt;</a:t>
            </a:r>
            <a:r>
              <a:rPr lang="en-US" dirty="0" err="1"/>
              <a:t>NeighborOrder</a:t>
            </a:r>
            <a:r>
              <a:rPr lang="en-US" dirty="0" smtClean="0"/>
              <a:t>&gt;1&lt;</a:t>
            </a:r>
            <a:r>
              <a:rPr lang="en-US" dirty="0"/>
              <a:t>/</a:t>
            </a:r>
            <a:r>
              <a:rPr lang="en-US" dirty="0" err="1"/>
              <a:t>NeighborOrder</a:t>
            </a:r>
            <a:r>
              <a:rPr lang="en-US" dirty="0"/>
              <a:t>&gt;</a:t>
            </a:r>
          </a:p>
          <a:p>
            <a:r>
              <a:rPr lang="en-US" dirty="0"/>
              <a:t>   &lt;/Potts&gt;</a:t>
            </a:r>
          </a:p>
          <a:p>
            <a:r>
              <a:rPr lang="en-US" dirty="0"/>
              <a:t>   </a:t>
            </a:r>
          </a:p>
          <a:p>
            <a:r>
              <a:rPr lang="en-US" dirty="0"/>
              <a:t>&lt;/CompuCell3D&gt;</a:t>
            </a:r>
          </a:p>
        </p:txBody>
      </p:sp>
      <p:pic>
        <p:nvPicPr>
          <p:cNvPr id="8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01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Creating a </a:t>
            </a:r>
            <a:r>
              <a:rPr lang="en-US" altLang="en-US" b="1" dirty="0" smtClean="0">
                <a:solidFill>
                  <a:srgbClr val="0000CC"/>
                </a:solidFill>
              </a:rPr>
              <a:t>Model with </a:t>
            </a:r>
            <a:r>
              <a:rPr lang="en-US" altLang="en-US" b="1" dirty="0" err="1">
                <a:solidFill>
                  <a:srgbClr val="0000CC"/>
                </a:solidFill>
              </a:rPr>
              <a:t>Twedit</a:t>
            </a:r>
            <a:r>
              <a:rPr lang="en-US" altLang="en-US" b="1" dirty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304800" y="690771"/>
            <a:ext cx="8001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Initial and Boundary Conditions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If we want our </a:t>
            </a:r>
            <a:r>
              <a:rPr lang="en-US" altLang="en-US" sz="1800" dirty="0" smtClean="0"/>
              <a:t>Model lattice to </a:t>
            </a:r>
            <a:r>
              <a:rPr lang="en-US" altLang="en-US" sz="1800" dirty="0" smtClean="0"/>
              <a:t>be periodic in one or more directions, in XML we add the </a:t>
            </a:r>
            <a:r>
              <a:rPr lang="en-US" altLang="en-US" sz="1800" dirty="0" smtClean="0"/>
              <a:t>lines</a:t>
            </a:r>
            <a:endParaRPr lang="en-US" altLang="en-US" sz="1800" dirty="0" smtClean="0"/>
          </a:p>
        </p:txBody>
      </p:sp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95400" y="1828800"/>
            <a:ext cx="5638800" cy="493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 smtClean="0"/>
              <a:t>&lt;</a:t>
            </a:r>
            <a:r>
              <a:rPr lang="en-US" altLang="en-US" sz="1800" dirty="0" err="1"/>
              <a:t>Boundary_x</a:t>
            </a:r>
            <a:r>
              <a:rPr lang="en-US" altLang="en-US" sz="1800" dirty="0"/>
              <a:t>&gt;Periodic&lt;/</a:t>
            </a:r>
            <a:r>
              <a:rPr lang="en-US" altLang="en-US" sz="1800" dirty="0" err="1"/>
              <a:t>Boundary_x</a:t>
            </a:r>
            <a:r>
              <a:rPr lang="en-US" altLang="en-US" sz="1800" dirty="0" smtClean="0"/>
              <a:t>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/>
              <a:t>&lt;</a:t>
            </a:r>
            <a:r>
              <a:rPr lang="en-US" altLang="en-US" sz="1800" dirty="0" err="1"/>
              <a:t>Boundary_y</a:t>
            </a:r>
            <a:r>
              <a:rPr lang="en-US" altLang="en-US" sz="1800" dirty="0"/>
              <a:t>&gt;Periodic&lt;/</a:t>
            </a:r>
            <a:r>
              <a:rPr lang="en-US" altLang="en-US" sz="1800" dirty="0" err="1"/>
              <a:t>Boundary_y</a:t>
            </a:r>
            <a:r>
              <a:rPr lang="en-US" altLang="en-US" sz="1800" dirty="0" smtClean="0"/>
              <a:t>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 smtClean="0"/>
              <a:t>&lt;</a:t>
            </a:r>
            <a:r>
              <a:rPr lang="en-US" altLang="en-US" sz="1800" dirty="0" err="1"/>
              <a:t>Boundary_z</a:t>
            </a:r>
            <a:r>
              <a:rPr lang="en-US" altLang="en-US" sz="1800" dirty="0"/>
              <a:t>&gt;Periodic&lt;/</a:t>
            </a:r>
            <a:r>
              <a:rPr lang="en-US" altLang="en-US" sz="1800" dirty="0" err="1"/>
              <a:t>Boundary_z</a:t>
            </a:r>
            <a:r>
              <a:rPr lang="en-US" altLang="en-US" sz="1800" dirty="0" smtClean="0"/>
              <a:t>&gt;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-</a:t>
            </a:r>
            <a:r>
              <a:rPr lang="en-US" altLang="en-US" sz="1800" dirty="0" smtClean="0"/>
              <a:t>------------------------------</a:t>
            </a:r>
            <a:endParaRPr lang="en-US" altLang="en-US" sz="1800" dirty="0"/>
          </a:p>
          <a:p>
            <a:pPr eaLnBrk="1" hangingPunct="1">
              <a:spcBef>
                <a:spcPts val="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 smtClean="0"/>
              <a:t>&lt;</a:t>
            </a:r>
            <a:r>
              <a:rPr lang="en-US" altLang="en-US" sz="1800" dirty="0" smtClean="0"/>
              <a:t>Potts&gt;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 smtClean="0"/>
              <a:t>      </a:t>
            </a:r>
            <a:r>
              <a:rPr lang="en-US" altLang="en-US" sz="1800" dirty="0"/>
              <a:t>&lt;!-- Basic properties of CPM (GGH) algorithm --&gt;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/>
              <a:t>      &lt;Dimensions x="100" y="100" z="100"/&gt;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/>
              <a:t>      &lt;Steps&gt;1000000&lt;/Steps&gt;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/>
              <a:t>      &lt;Temperature&gt;10.0&lt;/Temperature&gt;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/>
              <a:t>      &lt;</a:t>
            </a:r>
            <a:r>
              <a:rPr lang="en-US" altLang="en-US" sz="1800" dirty="0" err="1"/>
              <a:t>NeighborOrder</a:t>
            </a:r>
            <a:r>
              <a:rPr lang="en-US" altLang="en-US" sz="1800" dirty="0" smtClean="0"/>
              <a:t>&gt;1&lt;</a:t>
            </a:r>
            <a:r>
              <a:rPr lang="en-US" altLang="en-US" sz="1800" dirty="0"/>
              <a:t>/</a:t>
            </a:r>
            <a:r>
              <a:rPr lang="en-US" altLang="en-US" sz="1800" dirty="0" err="1"/>
              <a:t>NeighborOrder</a:t>
            </a:r>
            <a:r>
              <a:rPr lang="en-US" altLang="en-US" sz="1800" dirty="0"/>
              <a:t>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/>
              <a:t>      &lt;</a:t>
            </a:r>
            <a:r>
              <a:rPr lang="en-US" altLang="en-US" sz="1800" dirty="0" err="1"/>
              <a:t>Boundary_y</a:t>
            </a:r>
            <a:r>
              <a:rPr lang="en-US" altLang="en-US" sz="1800" dirty="0"/>
              <a:t>&gt;Periodic&lt;/</a:t>
            </a:r>
            <a:r>
              <a:rPr lang="en-US" altLang="en-US" sz="1800" dirty="0" err="1"/>
              <a:t>Boundary_y</a:t>
            </a:r>
            <a:r>
              <a:rPr lang="en-US" altLang="en-US" sz="1800" dirty="0"/>
              <a:t>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/>
              <a:t>      &lt;</a:t>
            </a:r>
            <a:r>
              <a:rPr lang="en-US" altLang="en-US" sz="1800" dirty="0" err="1"/>
              <a:t>Boundary_x</a:t>
            </a:r>
            <a:r>
              <a:rPr lang="en-US" altLang="en-US" sz="1800" dirty="0"/>
              <a:t>&gt;Periodic&lt;/</a:t>
            </a:r>
            <a:r>
              <a:rPr lang="en-US" altLang="en-US" sz="1800" dirty="0" err="1"/>
              <a:t>Boundary_x</a:t>
            </a:r>
            <a:r>
              <a:rPr lang="en-US" altLang="en-US" sz="1800" dirty="0"/>
              <a:t>&gt;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1800" dirty="0"/>
              <a:t>      &lt;</a:t>
            </a:r>
            <a:r>
              <a:rPr lang="en-US" altLang="en-US" sz="1800" dirty="0" err="1"/>
              <a:t>Boundary_z</a:t>
            </a:r>
            <a:r>
              <a:rPr lang="en-US" altLang="en-US" sz="1800" dirty="0"/>
              <a:t>&gt;Periodic&lt;/</a:t>
            </a:r>
            <a:r>
              <a:rPr lang="en-US" altLang="en-US" sz="1800" dirty="0" err="1"/>
              <a:t>Boundary_z</a:t>
            </a:r>
            <a:r>
              <a:rPr lang="en-US" altLang="en-US" sz="1800" dirty="0"/>
              <a:t>&gt;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&lt;/</a:t>
            </a:r>
            <a:r>
              <a:rPr lang="en-US" altLang="en-US" sz="1800" dirty="0"/>
              <a:t>Potts&gt;</a:t>
            </a:r>
          </a:p>
        </p:txBody>
      </p:sp>
    </p:spTree>
    <p:extLst>
      <p:ext uri="{BB962C8B-B14F-4D97-AF65-F5344CB8AC3E}">
        <p14:creationId xmlns:p14="http://schemas.microsoft.com/office/powerpoint/2010/main" val="156489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Creating a </a:t>
            </a:r>
            <a:r>
              <a:rPr lang="en-US" altLang="en-US" b="1" dirty="0" smtClean="0">
                <a:solidFill>
                  <a:srgbClr val="0000CC"/>
                </a:solidFill>
              </a:rPr>
              <a:t>Model with </a:t>
            </a:r>
            <a:r>
              <a:rPr lang="en-US" altLang="en-US" b="1" dirty="0" err="1">
                <a:solidFill>
                  <a:srgbClr val="0000CC"/>
                </a:solidFill>
              </a:rPr>
              <a:t>Twedit</a:t>
            </a:r>
            <a:r>
              <a:rPr lang="en-US" altLang="en-US" b="1" dirty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304800" y="800100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</a:pPr>
            <a:r>
              <a:rPr lang="en-US" altLang="en-US" sz="1800" dirty="0" err="1" smtClean="0"/>
              <a:t>Tweditt</a:t>
            </a:r>
            <a:r>
              <a:rPr lang="en-US" altLang="en-US" sz="1800" dirty="0" smtClean="0"/>
              <a:t>++ gives you the option to select desired pre-defined function (plugins) from the menu and </a:t>
            </a:r>
            <a:r>
              <a:rPr lang="en-US" altLang="en-US" sz="1800" dirty="0" smtClean="0"/>
              <a:t>add them to your simulation</a:t>
            </a:r>
            <a:endParaRPr lang="en-US" altLang="en-US" sz="1800" dirty="0" smtClean="0"/>
          </a:p>
        </p:txBody>
      </p:sp>
      <p:pic>
        <p:nvPicPr>
          <p:cNvPr id="8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7-08-01 at 12.54.3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98838"/>
            <a:ext cx="8686800" cy="52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9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1" name="Picture 3" descr="Biocomplexity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4" descr="redblackblocki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1421DC"/>
                </a:solidFill>
              </a:rPr>
              <a:t>Live Example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1447800"/>
            <a:ext cx="6695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Creating a simulation of an homogenous cell culture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209800"/>
            <a:ext cx="4281170" cy="41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6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457537" y="1295400"/>
            <a:ext cx="81530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How do different cell types form ordered layered structures in developing embryos? Cells reorganize during early development, then maintain spatial relationships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Study </a:t>
            </a:r>
            <a:r>
              <a:rPr lang="en-US" i="1" dirty="0" smtClean="0"/>
              <a:t>in vitro </a:t>
            </a:r>
            <a:r>
              <a:rPr lang="en-US" dirty="0" smtClean="0"/>
              <a:t>by making random aggregates of two embryonic cell types and see how they behave.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295719"/>
            <a:ext cx="9144000" cy="587375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</a:rPr>
              <a:t>Cell Sorting During Development—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0000FF"/>
                </a:solidFill>
              </a:rPr>
              <a:t>Biological Observations</a:t>
            </a:r>
            <a:endParaRPr lang="pl-PL" sz="3600" b="1" dirty="0" smtClean="0">
              <a:solidFill>
                <a:srgbClr val="0000FF"/>
              </a:solidFill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26511" y="2286001"/>
            <a:ext cx="457200" cy="1711456"/>
          </a:xfrm>
        </p:spPr>
        <p:txBody>
          <a:bodyPr vert="vert270"/>
          <a:lstStyle/>
          <a:p>
            <a:pPr>
              <a:defRPr/>
            </a:pPr>
            <a:r>
              <a:rPr lang="en-US" sz="1050" dirty="0">
                <a:ea typeface="ＭＳ Ｐゴシック" pitchFamily="34" charset="-128"/>
              </a:rPr>
              <a:t>http://</a:t>
            </a:r>
            <a:r>
              <a:rPr lang="en-US" sz="1050" dirty="0" err="1">
                <a:ea typeface="ＭＳ Ｐゴシック" pitchFamily="34" charset="-128"/>
              </a:rPr>
              <a:t>www.djo.harvard.edu</a:t>
            </a:r>
            <a:r>
              <a:rPr lang="en-US" sz="1050" dirty="0">
                <a:ea typeface="ＭＳ Ｐゴシック" pitchFamily="34" charset="-128"/>
              </a:rPr>
              <a:t>/files/3068_362.jpg</a:t>
            </a:r>
          </a:p>
        </p:txBody>
      </p:sp>
      <p:pic>
        <p:nvPicPr>
          <p:cNvPr id="15364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t="18419" r="-899" b="46085"/>
          <a:stretch>
            <a:fillRect/>
          </a:stretch>
        </p:blipFill>
        <p:spPr bwMode="auto">
          <a:xfrm>
            <a:off x="1600200" y="4663792"/>
            <a:ext cx="5562600" cy="219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http://www.djo.harvard.edu/files/3068_3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3352713" cy="171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295719"/>
            <a:ext cx="9144000" cy="587375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</a:rPr>
              <a:t>Cell Sorting During Development—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0000FF"/>
                </a:solidFill>
              </a:rPr>
              <a:t>Biological Observations</a:t>
            </a:r>
            <a:endParaRPr lang="pl-PL" sz="3600" b="1" dirty="0" smtClean="0">
              <a:solidFill>
                <a:srgbClr val="0000FF"/>
              </a:solidFill>
            </a:endParaRPr>
          </a:p>
        </p:txBody>
      </p:sp>
      <p:pic>
        <p:nvPicPr>
          <p:cNvPr id="15364" name="Picture 3" descr="Biocomplexity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redblackblock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playback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1447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33" t="5037" r="56111" b="7112"/>
          <a:stretch/>
        </p:blipFill>
        <p:spPr>
          <a:xfrm>
            <a:off x="5943600" y="1411418"/>
            <a:ext cx="3164840" cy="5141781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295719"/>
            <a:ext cx="9144000" cy="587375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</a:rPr>
              <a:t>Cell Sorting—A Simple Model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Biological Observations</a:t>
            </a:r>
            <a:endParaRPr lang="pl-PL" sz="3200" b="1" dirty="0" smtClean="0">
              <a:solidFill>
                <a:srgbClr val="0000FF"/>
              </a:solidFill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AE8C3-3BF2-40A9-BFF3-A0A6E7FD343C}" type="slidenum">
              <a:rPr lang="en-US" sz="1050">
                <a:ea typeface="ＭＳ Ｐゴシック" pitchFamily="34" charset="-128"/>
              </a:rPr>
              <a:pPr>
                <a:defRPr/>
              </a:pPr>
              <a:t>46</a:t>
            </a:fld>
            <a:endParaRPr lang="en-US" sz="1050" dirty="0">
              <a:ea typeface="ＭＳ Ｐゴシック" pitchFamily="34" charset="-128"/>
            </a:endParaRPr>
          </a:p>
        </p:txBody>
      </p:sp>
      <p:pic>
        <p:nvPicPr>
          <p:cNvPr id="15364" name="Picture 3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304800" y="1143000"/>
            <a:ext cx="5562600" cy="594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In a </a:t>
            </a:r>
            <a:r>
              <a:rPr lang="en-US" dirty="0"/>
              <a:t>randomly mixed aggregate of two </a:t>
            </a:r>
            <a:r>
              <a:rPr lang="en-US" dirty="0" smtClean="0"/>
              <a:t>embryonic cell types, cells of the same type form clusters, which gradually merge together until one cell type forms a sphere in the center of the aggregate, with the other type surrounding it. </a:t>
            </a:r>
          </a:p>
          <a:p>
            <a:pPr eaLnBrk="1" hangingPunct="1"/>
            <a:endParaRPr lang="en-US" sz="1400" dirty="0" smtClean="0"/>
          </a:p>
          <a:p>
            <a:pPr eaLnBrk="1" hangingPunct="1"/>
            <a:r>
              <a:rPr lang="en-US" dirty="0" smtClean="0"/>
              <a:t>We </a:t>
            </a:r>
            <a:r>
              <a:rPr lang="en-US" dirty="0"/>
              <a:t>call this phenomenon </a:t>
            </a:r>
            <a:r>
              <a:rPr lang="en-US" b="1" dirty="0"/>
              <a:t>cell </a:t>
            </a:r>
            <a:r>
              <a:rPr lang="en-US" b="1" dirty="0" smtClean="0"/>
              <a:t>sorting </a:t>
            </a:r>
            <a:r>
              <a:rPr lang="en-US" dirty="0" smtClean="0"/>
              <a:t>and say that the </a:t>
            </a:r>
            <a:r>
              <a:rPr lang="en-US" u="sng" dirty="0" smtClean="0"/>
              <a:t>outer cell type </a:t>
            </a:r>
            <a:r>
              <a:rPr lang="en-US" b="1" dirty="0" smtClean="0"/>
              <a:t>engulfs</a:t>
            </a:r>
            <a:r>
              <a:rPr lang="en-US" dirty="0" smtClean="0"/>
              <a:t> the </a:t>
            </a:r>
            <a:r>
              <a:rPr lang="en-US" u="sng" dirty="0" smtClean="0"/>
              <a:t>inner cell type</a:t>
            </a:r>
            <a:r>
              <a:rPr lang="en-US" dirty="0" smtClean="0"/>
              <a:t>.</a:t>
            </a:r>
            <a:endParaRPr lang="en-US" dirty="0"/>
          </a:p>
          <a:p>
            <a:pPr eaLnBrk="1" hangingPunct="1"/>
            <a:endParaRPr lang="en-US" sz="1400" dirty="0" smtClean="0"/>
          </a:p>
          <a:p>
            <a:pPr eaLnBrk="1" hangingPunct="1"/>
            <a:r>
              <a:rPr lang="en-US" dirty="0" smtClean="0"/>
              <a:t>Mixtures of the same pairs of cell types consistently put the same type to the center.</a:t>
            </a:r>
          </a:p>
          <a:p>
            <a:pPr eaLnBrk="1" hangingPunct="1"/>
            <a:endParaRPr lang="en-US" sz="1400" dirty="0"/>
          </a:p>
          <a:p>
            <a:pPr eaLnBrk="1" hangingPunct="1"/>
            <a:r>
              <a:rPr lang="en-US" dirty="0" smtClean="0"/>
              <a:t>If cell type A engulfs cell type B, </a:t>
            </a:r>
          </a:p>
          <a:p>
            <a:pPr eaLnBrk="1" hangingPunct="1"/>
            <a:r>
              <a:rPr lang="en-US" dirty="0" smtClean="0"/>
              <a:t>and cell type B engulfs cell type C, </a:t>
            </a:r>
          </a:p>
          <a:p>
            <a:pPr eaLnBrk="1" hangingPunct="1"/>
            <a:r>
              <a:rPr lang="en-US" dirty="0" smtClean="0"/>
              <a:t>then cell type A engulfs cell type C.</a:t>
            </a:r>
          </a:p>
          <a:p>
            <a:pPr eaLnBrk="1" hangingPunct="1"/>
            <a:endParaRPr lang="en-US" sz="1400" dirty="0"/>
          </a:p>
          <a:p>
            <a:pPr eaLnBrk="1" hangingPunct="1"/>
            <a:r>
              <a:rPr lang="en-US" dirty="0" smtClean="0"/>
              <a:t>Inhibiting cell movement prevents cell sorting. 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0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7375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</a:rPr>
              <a:t>Cell Sorting—Define Initial Hypotheses</a:t>
            </a:r>
            <a:endParaRPr lang="pl-PL" sz="3200" b="1" dirty="0" smtClean="0">
              <a:solidFill>
                <a:srgbClr val="0000FF"/>
              </a:solidFill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AE8C3-3BF2-40A9-BFF3-A0A6E7FD343C}" type="slidenum">
              <a:rPr lang="en-US" sz="1050">
                <a:ea typeface="ＭＳ Ｐゴシック" pitchFamily="34" charset="-128"/>
              </a:rPr>
              <a:pPr>
                <a:defRPr/>
              </a:pPr>
              <a:t>47</a:t>
            </a:fld>
            <a:endParaRPr lang="en-US" sz="1050" dirty="0">
              <a:ea typeface="ＭＳ Ｐゴシック" pitchFamily="34" charset="-128"/>
            </a:endParaRPr>
          </a:p>
        </p:txBody>
      </p:sp>
      <p:pic>
        <p:nvPicPr>
          <p:cNvPr id="15364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t="18419" r="-899" b="46085"/>
          <a:stretch>
            <a:fillRect/>
          </a:stretch>
        </p:blipFill>
        <p:spPr bwMode="auto">
          <a:xfrm>
            <a:off x="2209800" y="3200400"/>
            <a:ext cx="482942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341312" y="723900"/>
            <a:ext cx="8345488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Steinberg’s Differential Adhesion Hypothesis:</a:t>
            </a:r>
          </a:p>
          <a:p>
            <a:pPr eaLnBrk="1" hangingPunct="1">
              <a:spcAft>
                <a:spcPts val="300"/>
              </a:spcAft>
            </a:pPr>
            <a:endParaRPr lang="en-US" sz="1050" dirty="0"/>
          </a:p>
          <a:p>
            <a:pPr marL="342900" indent="-342900" eaLnBrk="1" hangingPunct="1">
              <a:spcAft>
                <a:spcPts val="300"/>
              </a:spcAft>
              <a:buAutoNum type="arabicParenR"/>
            </a:pPr>
            <a:r>
              <a:rPr lang="en-US" sz="1600" dirty="0" smtClean="0"/>
              <a:t>Cell types have a consistent hierarchy of adhesion energies when they come into contact with their own and other cell types.</a:t>
            </a:r>
          </a:p>
          <a:p>
            <a:pPr marL="342900" indent="-342900" eaLnBrk="1" hangingPunct="1">
              <a:spcAft>
                <a:spcPts val="300"/>
              </a:spcAft>
              <a:buAutoNum type="arabicParenR"/>
            </a:pPr>
            <a:r>
              <a:rPr lang="en-US" sz="1600" dirty="0" smtClean="0"/>
              <a:t>The cell’s </a:t>
            </a:r>
            <a:r>
              <a:rPr lang="en-US" sz="1600" dirty="0" err="1" smtClean="0"/>
              <a:t>adhesivity</a:t>
            </a:r>
            <a:r>
              <a:rPr lang="en-US" sz="1600" dirty="0" smtClean="0"/>
              <a:t> depends on the number and type of cell adhesion molecules in its membrane.</a:t>
            </a:r>
          </a:p>
          <a:p>
            <a:pPr marL="342900" indent="-342900" eaLnBrk="1" hangingPunct="1">
              <a:spcAft>
                <a:spcPts val="300"/>
              </a:spcAft>
              <a:buAutoNum type="arabicParenR"/>
            </a:pPr>
            <a:r>
              <a:rPr lang="en-US" sz="1600" dirty="0" smtClean="0"/>
              <a:t>Cells fluctuate randomly within an aggregate.</a:t>
            </a:r>
          </a:p>
          <a:p>
            <a:pPr marL="342900" indent="-342900" eaLnBrk="1" hangingPunct="1">
              <a:spcAft>
                <a:spcPts val="300"/>
              </a:spcAft>
              <a:buAutoNum type="arabicParenR"/>
            </a:pPr>
            <a:r>
              <a:rPr lang="en-US" sz="1600" dirty="0" smtClean="0"/>
              <a:t>Cells don’t grow or change their properties during sorting</a:t>
            </a:r>
          </a:p>
          <a:p>
            <a:pPr marL="342900" indent="-342900" eaLnBrk="1" hangingPunct="1">
              <a:spcAft>
                <a:spcPts val="300"/>
              </a:spcAft>
              <a:buAutoNum type="arabicParenR"/>
            </a:pPr>
            <a:r>
              <a:rPr lang="en-US" sz="1600" dirty="0" smtClean="0"/>
              <a:t>Less adhesive cell types engulf more adhesive cell types.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609600" y="4876800"/>
            <a:ext cx="799324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Alternative hypotheses assume: 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differential </a:t>
            </a:r>
            <a:r>
              <a:rPr lang="en-US" dirty="0">
                <a:solidFill>
                  <a:srgbClr val="FF0000"/>
                </a:solidFill>
              </a:rPr>
              <a:t>contractility in cell membranes,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en-US" dirty="0">
                <a:solidFill>
                  <a:srgbClr val="FF0000"/>
                </a:solidFill>
              </a:rPr>
              <a:t>differential mobility of cell </a:t>
            </a:r>
            <a:r>
              <a:rPr lang="en-US" dirty="0" smtClean="0">
                <a:solidFill>
                  <a:srgbClr val="FF0000"/>
                </a:solidFill>
              </a:rPr>
              <a:t>types,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that </a:t>
            </a:r>
            <a:r>
              <a:rPr lang="en-US" dirty="0">
                <a:solidFill>
                  <a:srgbClr val="FF0000"/>
                </a:solidFill>
              </a:rPr>
              <a:t>cells send out a diffusible chemical signal which attracts other cells of the same type by chemotaxis, </a:t>
            </a:r>
            <a:r>
              <a:rPr lang="en-US" dirty="0" smtClean="0">
                <a:solidFill>
                  <a:srgbClr val="FF0000"/>
                </a:solidFill>
              </a:rPr>
              <a:t>and 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cells send </a:t>
            </a:r>
            <a:r>
              <a:rPr lang="en-US" dirty="0">
                <a:solidFill>
                  <a:srgbClr val="FF0000"/>
                </a:solidFill>
              </a:rPr>
              <a:t>out </a:t>
            </a:r>
            <a:r>
              <a:rPr lang="en-US" dirty="0" err="1">
                <a:solidFill>
                  <a:srgbClr val="FF0000"/>
                </a:solidFill>
              </a:rPr>
              <a:t>filopodia</a:t>
            </a:r>
            <a:r>
              <a:rPr lang="en-US" dirty="0">
                <a:solidFill>
                  <a:srgbClr val="FF0000"/>
                </a:solidFill>
              </a:rPr>
              <a:t> that </a:t>
            </a:r>
            <a:r>
              <a:rPr lang="en-US" dirty="0" smtClean="0">
                <a:solidFill>
                  <a:srgbClr val="FF0000"/>
                </a:solidFill>
              </a:rPr>
              <a:t> directly pull on cells of their own type</a:t>
            </a:r>
          </a:p>
        </p:txBody>
      </p:sp>
    </p:spTree>
    <p:extLst>
      <p:ext uri="{BB962C8B-B14F-4D97-AF65-F5344CB8AC3E}">
        <p14:creationId xmlns:p14="http://schemas.microsoft.com/office/powerpoint/2010/main" val="86665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7375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</a:rPr>
              <a:t>Cell Sorting</a:t>
            </a:r>
            <a:endParaRPr lang="pl-PL" sz="3200" b="1" dirty="0" smtClean="0">
              <a:solidFill>
                <a:srgbClr val="0000FF"/>
              </a:solidFill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AE8C3-3BF2-40A9-BFF3-A0A6E7FD343C}" type="slidenum">
              <a:rPr lang="en-US" sz="1050">
                <a:ea typeface="ＭＳ Ｐゴシック" pitchFamily="34" charset="-128"/>
              </a:rPr>
              <a:pPr>
                <a:defRPr/>
              </a:pPr>
              <a:t>48</a:t>
            </a:fld>
            <a:endParaRPr lang="en-US" sz="1050" dirty="0">
              <a:ea typeface="ＭＳ Ｐゴシック" pitchFamily="34" charset="-128"/>
            </a:endParaRPr>
          </a:p>
        </p:txBody>
      </p:sp>
      <p:pic>
        <p:nvPicPr>
          <p:cNvPr id="15364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058334"/>
              </p:ext>
            </p:extLst>
          </p:nvPr>
        </p:nvGraphicFramePr>
        <p:xfrm>
          <a:off x="1524000" y="1219200"/>
          <a:ext cx="472440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Object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 Type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Universe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X-extent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Y-extent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Parameter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Surface</a:t>
                      </a:r>
                      <a:r>
                        <a:rPr lang="en-US" baseline="0" dirty="0" smtClean="0"/>
                        <a:t> tension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712271"/>
              </p:ext>
            </p:extLst>
          </p:nvPr>
        </p:nvGraphicFramePr>
        <p:xfrm>
          <a:off x="3200400" y="4572000"/>
          <a:ext cx="26670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Object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Endoderm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Mesoderm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02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7375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</a:rPr>
              <a:t>Cell Sorting</a:t>
            </a:r>
            <a:endParaRPr lang="pl-PL" sz="3200" b="1" dirty="0" smtClean="0">
              <a:solidFill>
                <a:srgbClr val="0000FF"/>
              </a:solidFill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AE8C3-3BF2-40A9-BFF3-A0A6E7FD343C}" type="slidenum">
              <a:rPr lang="en-US" sz="1050">
                <a:ea typeface="ＭＳ Ｐゴシック" pitchFamily="34" charset="-128"/>
              </a:rPr>
              <a:pPr>
                <a:defRPr/>
              </a:pPr>
              <a:t>49</a:t>
            </a:fld>
            <a:endParaRPr lang="en-US" sz="1050" dirty="0">
              <a:ea typeface="ＭＳ Ｐゴシック" pitchFamily="34" charset="-128"/>
            </a:endParaRPr>
          </a:p>
        </p:txBody>
      </p:sp>
      <p:pic>
        <p:nvPicPr>
          <p:cNvPr id="15364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73098"/>
              </p:ext>
            </p:extLst>
          </p:nvPr>
        </p:nvGraphicFramePr>
        <p:xfrm>
          <a:off x="228600" y="2971800"/>
          <a:ext cx="8001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24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5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Participant Objects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 Type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Separation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Volume exclusion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 2 adjacent</a:t>
                      </a:r>
                      <a:r>
                        <a:rPr lang="en-US" baseline="0" dirty="0" smtClean="0"/>
                        <a:t> to 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Cell-Cell Adhesion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Adhesion Strength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 2 adjacent</a:t>
                      </a:r>
                      <a:r>
                        <a:rPr lang="en-US" baseline="0" dirty="0" smtClean="0"/>
                        <a:t> to Cell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Cell-ECM</a:t>
                      </a:r>
                      <a:r>
                        <a:rPr lang="en-US" baseline="0" dirty="0" smtClean="0"/>
                        <a:t> Adhesion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Adhesion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External</a:t>
                      </a:r>
                      <a:r>
                        <a:rPr lang="en-US" baseline="0" dirty="0" smtClean="0"/>
                        <a:t> 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63864"/>
              </p:ext>
            </p:extLst>
          </p:nvPr>
        </p:nvGraphicFramePr>
        <p:xfrm>
          <a:off x="1600200" y="1371600"/>
          <a:ext cx="530701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4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83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0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Behavior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Participant</a:t>
                      </a:r>
                      <a:r>
                        <a:rPr lang="en-US" baseline="0" dirty="0" smtClean="0"/>
                        <a:t> Object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Properties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Movement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r>
                        <a:rPr lang="en-US" baseline="0" dirty="0" smtClean="0"/>
                        <a:t> movement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747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Many Ways to Model Cells in Tissues</a:t>
            </a:r>
            <a:endParaRPr lang="pl-PL" sz="3200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609600"/>
            <a:ext cx="8717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Rule-based: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Cellular Automata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Generic Agent Based Models</a:t>
            </a:r>
          </a:p>
          <a:p>
            <a:endParaRPr lang="en-US" sz="2400" dirty="0" smtClean="0"/>
          </a:p>
          <a:p>
            <a:endParaRPr lang="en-US" sz="1400" dirty="0" smtClean="0"/>
          </a:p>
          <a:p>
            <a:r>
              <a:rPr lang="en-US" sz="2400" b="1" dirty="0" smtClean="0"/>
              <a:t>Physics 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Center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Subcellular Element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Viscoelastic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Vertex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Immersed Boundary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Cellular Potts Model/</a:t>
            </a:r>
          </a:p>
          <a:p>
            <a:r>
              <a:rPr lang="en-US" sz="2400" b="1" dirty="0" smtClean="0"/>
              <a:t>Glazier-</a:t>
            </a:r>
            <a:r>
              <a:rPr lang="en-US" sz="2400" b="1" dirty="0" err="1" smtClean="0"/>
              <a:t>Graner</a:t>
            </a:r>
            <a:r>
              <a:rPr lang="en-US" sz="2400" b="1" dirty="0"/>
              <a:t>-</a:t>
            </a:r>
            <a:r>
              <a:rPr lang="en-US" sz="2400" b="1" dirty="0" err="1" smtClean="0"/>
              <a:t>Hogeweg</a:t>
            </a:r>
            <a:r>
              <a:rPr lang="en-US" sz="2400" b="1" dirty="0" smtClean="0"/>
              <a:t> Model</a:t>
            </a:r>
          </a:p>
        </p:txBody>
      </p:sp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7-07-31 at 09.40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69" y="838200"/>
            <a:ext cx="4365931" cy="26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5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7375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</a:rPr>
              <a:t>Cell Sorting</a:t>
            </a:r>
            <a:endParaRPr lang="pl-PL" sz="3200" b="1" dirty="0" smtClean="0">
              <a:solidFill>
                <a:srgbClr val="0000FF"/>
              </a:solidFill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AE8C3-3BF2-40A9-BFF3-A0A6E7FD343C}" type="slidenum">
              <a:rPr lang="en-US" sz="1050">
                <a:ea typeface="ＭＳ Ｐゴシック" pitchFamily="34" charset="-128"/>
              </a:rPr>
              <a:pPr>
                <a:defRPr/>
              </a:pPr>
              <a:t>50</a:t>
            </a:fld>
            <a:endParaRPr lang="en-US" sz="1050" dirty="0">
              <a:ea typeface="ＭＳ Ｐゴシック" pitchFamily="34" charset="-128"/>
            </a:endParaRPr>
          </a:p>
        </p:txBody>
      </p:sp>
      <p:pic>
        <p:nvPicPr>
          <p:cNvPr id="15364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949823"/>
              </p:ext>
            </p:extLst>
          </p:nvPr>
        </p:nvGraphicFramePr>
        <p:xfrm>
          <a:off x="2133600" y="2341880"/>
          <a:ext cx="51816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42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8966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Object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Arrangement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Universe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X-extent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Y-extent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Endoderm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Cluster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random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Ectoderm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Cluster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random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82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1" name="Picture 3" descr="Biocomplexity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4" descr="redblackblocki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1421DC"/>
                </a:solidFill>
              </a:rPr>
              <a:t>Live Example 2</a:t>
            </a:r>
          </a:p>
        </p:txBody>
      </p:sp>
      <p:sp>
        <p:nvSpPr>
          <p:cNvPr id="2" name="Rectangle 1"/>
          <p:cNvSpPr/>
          <p:nvPr/>
        </p:nvSpPr>
        <p:spPr>
          <a:xfrm>
            <a:off x="945463" y="1447800"/>
            <a:ext cx="7055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Creating a simulation of two cell types randomly mixed</a:t>
            </a:r>
            <a:endParaRPr lang="en-US" sz="2400" dirty="0"/>
          </a:p>
        </p:txBody>
      </p:sp>
      <p:pic>
        <p:nvPicPr>
          <p:cNvPr id="7" name="Picture 6" descr="NoVolume_cc3d_00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13200" r="13200" b="13000"/>
          <a:stretch/>
        </p:blipFill>
        <p:spPr>
          <a:xfrm>
            <a:off x="2513402" y="2250440"/>
            <a:ext cx="4192198" cy="42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22225"/>
            <a:ext cx="91440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FF"/>
                </a:solidFill>
              </a:rPr>
              <a:t>Cell </a:t>
            </a:r>
            <a:r>
              <a:rPr lang="en-US" sz="3200" b="1" dirty="0" smtClean="0">
                <a:solidFill>
                  <a:srgbClr val="0000FF"/>
                </a:solidFill>
              </a:rPr>
              <a:t>Sorting—Execute Simulation</a:t>
            </a:r>
            <a:endParaRPr lang="pl-PL" sz="3200" b="1" dirty="0">
              <a:solidFill>
                <a:srgbClr val="0000FF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0681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8437" name="Oval 6"/>
          <p:cNvSpPr>
            <a:spLocks noChangeArrowheads="1"/>
          </p:cNvSpPr>
          <p:nvPr/>
        </p:nvSpPr>
        <p:spPr bwMode="auto">
          <a:xfrm>
            <a:off x="4992688" y="1360488"/>
            <a:ext cx="231775" cy="3619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8438" name="Oval 7"/>
          <p:cNvSpPr>
            <a:spLocks noChangeArrowheads="1"/>
          </p:cNvSpPr>
          <p:nvPr/>
        </p:nvSpPr>
        <p:spPr bwMode="auto">
          <a:xfrm>
            <a:off x="4271963" y="1176338"/>
            <a:ext cx="231775" cy="20955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8441" name="Text Box 18"/>
          <p:cNvSpPr txBox="1">
            <a:spLocks noChangeArrowheads="1"/>
          </p:cNvSpPr>
          <p:nvPr/>
        </p:nvSpPr>
        <p:spPr bwMode="auto">
          <a:xfrm>
            <a:off x="413906" y="950029"/>
            <a:ext cx="62916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Additional Final Patterns for different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000" dirty="0"/>
              <a:t> </a:t>
            </a:r>
            <a:r>
              <a:rPr lang="en-US" sz="2000" dirty="0" smtClean="0"/>
              <a:t> hierarchies</a:t>
            </a:r>
          </a:p>
        </p:txBody>
      </p:sp>
      <p:pic>
        <p:nvPicPr>
          <p:cNvPr id="18442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9"/>
          <a:stretch/>
        </p:blipFill>
        <p:spPr bwMode="auto">
          <a:xfrm>
            <a:off x="7767370" y="1265237"/>
            <a:ext cx="114803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4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5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671387"/>
              </p:ext>
            </p:extLst>
          </p:nvPr>
        </p:nvGraphicFramePr>
        <p:xfrm>
          <a:off x="482169" y="1399877"/>
          <a:ext cx="7265844" cy="4389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5844"/>
              </a:tblGrid>
              <a:tr h="8576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Initial Condition—Random Mixture</a:t>
                      </a:r>
                    </a:p>
                    <a:p>
                      <a:endParaRPr lang="en-US" sz="1600" dirty="0" smtClean="0"/>
                    </a:p>
                    <a:p>
                      <a:endParaRPr lang="en-US" sz="1600" dirty="0" smtClean="0"/>
                    </a:p>
                  </a:txBody>
                  <a:tcPr/>
                </a:tc>
              </a:tr>
              <a:tr h="87859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Incomplete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Cell Sorting </a:t>
                      </a:r>
                      <a:r>
                        <a:rPr lang="en-US" sz="1600" dirty="0" smtClean="0"/>
                        <a:t>with Cell</a:t>
                      </a:r>
                      <a:r>
                        <a:rPr lang="en-US" sz="1600" baseline="0" dirty="0" smtClean="0"/>
                        <a:t> Types with identical behaviors and homotypic interface favored over heterotypic </a:t>
                      </a:r>
                      <a:r>
                        <a:rPr lang="en-US" sz="1600" dirty="0" smtClean="0"/>
                        <a:t>—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</a:tr>
              <a:tr h="87859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Cell Mixing </a:t>
                      </a:r>
                      <a:r>
                        <a:rPr lang="en-US" sz="1600" dirty="0" smtClean="0"/>
                        <a:t>with Cell</a:t>
                      </a:r>
                      <a:r>
                        <a:rPr lang="en-US" sz="1600" baseline="0" dirty="0" smtClean="0"/>
                        <a:t> Types with identical behaviors and heterotypic interface favored over homotypic</a:t>
                      </a:r>
                      <a:r>
                        <a:rPr lang="en-US" sz="1600" dirty="0" smtClean="0"/>
                        <a:t>—</a:t>
                      </a:r>
                      <a:endParaRPr lang="en-US" sz="1600" i="1" dirty="0" smtClean="0">
                        <a:latin typeface="Cambria Math" panose="02040503050406030204" pitchFamily="18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</a:tr>
              <a:tr h="87859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Inverse Cell Sorting </a:t>
                      </a:r>
                      <a:r>
                        <a:rPr lang="en-US" sz="1600" dirty="0" smtClean="0"/>
                        <a:t>with </a:t>
                      </a:r>
                      <a:r>
                        <a:rPr lang="en-US" sz="1600" baseline="0" dirty="0" smtClean="0"/>
                        <a:t>Dark Cells more cohesive but preferring Medium contact compared to Light Cells</a:t>
                      </a:r>
                      <a:r>
                        <a:rPr lang="en-US" sz="1600" dirty="0" smtClean="0"/>
                        <a:t>—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</a:tr>
              <a:tr h="896342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Cell Dispersal</a:t>
                      </a:r>
                      <a:r>
                        <a:rPr lang="en-US" sz="1600" dirty="0" smtClean="0"/>
                        <a:t>, with Cells preferring to contact</a:t>
                      </a:r>
                      <a:r>
                        <a:rPr lang="en-US" sz="1600" baseline="0" dirty="0" smtClean="0"/>
                        <a:t> Medium rather than each other—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99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837766548"/>
              </p:ext>
            </p:extLst>
          </p:nvPr>
        </p:nvGraphicFramePr>
        <p:xfrm>
          <a:off x="-76200" y="1295399"/>
          <a:ext cx="4800600" cy="5339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8" name="Photo Editor Photo" r:id="rId4" imgW="14419048" imgH="15914286" progId="MSPhotoEd.3">
                  <p:embed/>
                </p:oleObj>
              </mc:Choice>
              <mc:Fallback>
                <p:oleObj name="Photo Editor Photo" r:id="rId4" imgW="14419048" imgH="15914286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295399"/>
                        <a:ext cx="4800600" cy="53399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9904"/>
              </p:ext>
            </p:extLst>
          </p:nvPr>
        </p:nvGraphicFramePr>
        <p:xfrm>
          <a:off x="4572000" y="2057400"/>
          <a:ext cx="4368800" cy="378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9" name="Photo Editor Photo" r:id="rId6" imgW="15257143" imgH="13114286" progId="MSPhotoEd.3">
                  <p:embed/>
                </p:oleObj>
              </mc:Choice>
              <mc:Fallback>
                <p:oleObj name="Photo Editor Photo" r:id="rId6" imgW="15257143" imgH="131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4368800" cy="378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52400" y="53975"/>
            <a:ext cx="8991600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Cell </a:t>
            </a:r>
            <a:r>
              <a:rPr lang="en-US" sz="3600" b="1" dirty="0" smtClean="0">
                <a:solidFill>
                  <a:srgbClr val="0000FF"/>
                </a:solidFill>
              </a:rPr>
              <a:t>Sorting—Compare Sorting Kinetics in Experiment and Simulation</a:t>
            </a:r>
            <a:endParaRPr lang="en-US" sz="4800" b="1" dirty="0">
              <a:solidFill>
                <a:srgbClr val="0000FF"/>
              </a:solidFill>
            </a:endParaRPr>
          </a:p>
        </p:txBody>
      </p:sp>
      <p:pic>
        <p:nvPicPr>
          <p:cNvPr id="16390" name="Picture 4" descr="Biocomplexity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redblackblocki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14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CompuCell3D – Scientific Plots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66800"/>
            <a:ext cx="877824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Scientific Plots are specified in Python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610100"/>
            <a:ext cx="2371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Selection of predefined </a:t>
            </a:r>
          </a:p>
          <a:p>
            <a:pPr algn="ctr"/>
            <a:r>
              <a:rPr lang="en-US" dirty="0" smtClean="0"/>
              <a:t>objects and functions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57400"/>
            <a:ext cx="243840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1981200"/>
            <a:ext cx="2590800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981200"/>
            <a:ext cx="2590800" cy="2590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20690" y="4610100"/>
            <a:ext cx="230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List of additional,</a:t>
            </a:r>
          </a:p>
          <a:p>
            <a:pPr algn="ctr"/>
            <a:r>
              <a:rPr lang="en-US" dirty="0" smtClean="0"/>
              <a:t>user-defined functions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79077" y="4748599"/>
            <a:ext cx="2329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User-defined functions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0154" y="1611868"/>
            <a:ext cx="1313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XML script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70777" y="1611868"/>
            <a:ext cx="2202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Main Python script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6540699" y="1611868"/>
            <a:ext cx="2006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/>
              <a:t>Steppables</a:t>
            </a:r>
            <a:r>
              <a:rPr lang="en-US" sz="2000" b="1" dirty="0" smtClean="0"/>
              <a:t> script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6172200" y="1524000"/>
            <a:ext cx="2819400" cy="381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CC3D Python </a:t>
            </a:r>
            <a:r>
              <a:rPr lang="en-US" b="1" dirty="0" err="1" smtClean="0">
                <a:solidFill>
                  <a:srgbClr val="0000FF"/>
                </a:solidFill>
              </a:rPr>
              <a:t>Steppables</a:t>
            </a:r>
            <a:r>
              <a:rPr lang="en-US" b="1" dirty="0" smtClean="0">
                <a:solidFill>
                  <a:srgbClr val="0000FF"/>
                </a:solidFill>
              </a:rPr>
              <a:t> overview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405354"/>
            <a:ext cx="932329" cy="9323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405354"/>
            <a:ext cx="99060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450" y="1405354"/>
            <a:ext cx="990600" cy="990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066800"/>
            <a:ext cx="1414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XML script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19200" y="1066800"/>
            <a:ext cx="16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Main script</a:t>
            </a:r>
            <a:endParaRPr lang="en-US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2667000" y="1066800"/>
            <a:ext cx="114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/>
              <a:t>Steppables</a:t>
            </a:r>
            <a:r>
              <a:rPr lang="en-US" sz="1600" b="1" dirty="0" smtClean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2240" y="1075154"/>
            <a:ext cx="1219200" cy="1371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08-01 at 00.20.5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280410"/>
            <a:ext cx="75946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1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CC3D Python </a:t>
            </a:r>
            <a:r>
              <a:rPr lang="en-US" b="1" dirty="0" err="1">
                <a:solidFill>
                  <a:srgbClr val="0000FF"/>
                </a:solidFill>
              </a:rPr>
              <a:t>Steppables</a:t>
            </a:r>
            <a:r>
              <a:rPr lang="en-US" b="1" dirty="0">
                <a:solidFill>
                  <a:srgbClr val="0000FF"/>
                </a:solidFill>
              </a:rPr>
              <a:t> overview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7-08-01 at 00.13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25813"/>
            <a:ext cx="6629400" cy="4332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405354"/>
            <a:ext cx="932329" cy="9323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1405354"/>
            <a:ext cx="990600" cy="99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450" y="1405354"/>
            <a:ext cx="990600" cy="990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1066800"/>
            <a:ext cx="1414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XML script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19200" y="1066800"/>
            <a:ext cx="16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Main script</a:t>
            </a:r>
            <a:endParaRPr lang="en-US" sz="1600" b="1" dirty="0"/>
          </a:p>
        </p:txBody>
      </p:sp>
      <p:sp>
        <p:nvSpPr>
          <p:cNvPr id="21" name="Rectangle 20"/>
          <p:cNvSpPr/>
          <p:nvPr/>
        </p:nvSpPr>
        <p:spPr>
          <a:xfrm>
            <a:off x="2667000" y="1066800"/>
            <a:ext cx="114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/>
              <a:t>Steppables</a:t>
            </a:r>
            <a:r>
              <a:rPr lang="en-US" sz="1600" b="1" dirty="0" smtClean="0"/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67000" y="1075154"/>
            <a:ext cx="1219200" cy="1371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2195513" y="9906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2424113" y="9906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2195513" y="1219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2652713" y="9906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2881313" y="9906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2424113" y="1219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2652713" y="1219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2881313" y="1219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2195513" y="1447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7" name="Rectangle 13"/>
          <p:cNvSpPr>
            <a:spLocks noChangeArrowheads="1"/>
          </p:cNvSpPr>
          <p:nvPr/>
        </p:nvSpPr>
        <p:spPr bwMode="auto">
          <a:xfrm>
            <a:off x="2424113" y="1447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8" name="Rectangle 14"/>
          <p:cNvSpPr>
            <a:spLocks noChangeArrowheads="1"/>
          </p:cNvSpPr>
          <p:nvPr/>
        </p:nvSpPr>
        <p:spPr bwMode="auto">
          <a:xfrm>
            <a:off x="2652713" y="1447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49" name="Rectangle 15"/>
          <p:cNvSpPr>
            <a:spLocks noChangeArrowheads="1"/>
          </p:cNvSpPr>
          <p:nvPr/>
        </p:nvSpPr>
        <p:spPr bwMode="auto">
          <a:xfrm>
            <a:off x="2881313" y="1447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0" name="Rectangle 16"/>
          <p:cNvSpPr>
            <a:spLocks noChangeArrowheads="1"/>
          </p:cNvSpPr>
          <p:nvPr/>
        </p:nvSpPr>
        <p:spPr bwMode="auto">
          <a:xfrm>
            <a:off x="3109913" y="9906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1" name="Rectangle 17"/>
          <p:cNvSpPr>
            <a:spLocks noChangeArrowheads="1"/>
          </p:cNvSpPr>
          <p:nvPr/>
        </p:nvSpPr>
        <p:spPr bwMode="auto">
          <a:xfrm>
            <a:off x="3109913" y="1219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2" name="Rectangle 18"/>
          <p:cNvSpPr>
            <a:spLocks noChangeArrowheads="1"/>
          </p:cNvSpPr>
          <p:nvPr/>
        </p:nvSpPr>
        <p:spPr bwMode="auto">
          <a:xfrm>
            <a:off x="3109913" y="1447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3" name="Rectangle 19"/>
          <p:cNvSpPr>
            <a:spLocks noChangeArrowheads="1"/>
          </p:cNvSpPr>
          <p:nvPr/>
        </p:nvSpPr>
        <p:spPr bwMode="auto">
          <a:xfrm>
            <a:off x="2195513" y="16764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4" name="Rectangle 20"/>
          <p:cNvSpPr>
            <a:spLocks noChangeArrowheads="1"/>
          </p:cNvSpPr>
          <p:nvPr/>
        </p:nvSpPr>
        <p:spPr bwMode="auto">
          <a:xfrm>
            <a:off x="2424113" y="16764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5" name="Rectangle 21"/>
          <p:cNvSpPr>
            <a:spLocks noChangeArrowheads="1"/>
          </p:cNvSpPr>
          <p:nvPr/>
        </p:nvSpPr>
        <p:spPr bwMode="auto">
          <a:xfrm>
            <a:off x="2652713" y="16764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6" name="Rectangle 22"/>
          <p:cNvSpPr>
            <a:spLocks noChangeArrowheads="1"/>
          </p:cNvSpPr>
          <p:nvPr/>
        </p:nvSpPr>
        <p:spPr bwMode="auto">
          <a:xfrm>
            <a:off x="2881313" y="16764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7" name="Rectangle 23"/>
          <p:cNvSpPr>
            <a:spLocks noChangeArrowheads="1"/>
          </p:cNvSpPr>
          <p:nvPr/>
        </p:nvSpPr>
        <p:spPr bwMode="auto">
          <a:xfrm>
            <a:off x="3109913" y="16764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8" name="Rectangle 24"/>
          <p:cNvSpPr>
            <a:spLocks noChangeArrowheads="1"/>
          </p:cNvSpPr>
          <p:nvPr/>
        </p:nvSpPr>
        <p:spPr bwMode="auto">
          <a:xfrm>
            <a:off x="2424113" y="19050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59" name="Rectangle 25"/>
          <p:cNvSpPr>
            <a:spLocks noChangeArrowheads="1"/>
          </p:cNvSpPr>
          <p:nvPr/>
        </p:nvSpPr>
        <p:spPr bwMode="auto">
          <a:xfrm>
            <a:off x="2195513" y="19050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0" name="Rectangle 26"/>
          <p:cNvSpPr>
            <a:spLocks noChangeArrowheads="1"/>
          </p:cNvSpPr>
          <p:nvPr/>
        </p:nvSpPr>
        <p:spPr bwMode="auto">
          <a:xfrm>
            <a:off x="2652713" y="19050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1" name="Rectangle 27"/>
          <p:cNvSpPr>
            <a:spLocks noChangeArrowheads="1"/>
          </p:cNvSpPr>
          <p:nvPr/>
        </p:nvSpPr>
        <p:spPr bwMode="auto">
          <a:xfrm>
            <a:off x="2881313" y="19050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2" name="Rectangle 28"/>
          <p:cNvSpPr>
            <a:spLocks noChangeArrowheads="1"/>
          </p:cNvSpPr>
          <p:nvPr/>
        </p:nvSpPr>
        <p:spPr bwMode="auto">
          <a:xfrm>
            <a:off x="3109913" y="19050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3" name="Rectangle 29"/>
          <p:cNvSpPr>
            <a:spLocks noChangeArrowheads="1"/>
          </p:cNvSpPr>
          <p:nvPr/>
        </p:nvSpPr>
        <p:spPr bwMode="auto">
          <a:xfrm>
            <a:off x="2195513" y="21336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4" name="Rectangle 30"/>
          <p:cNvSpPr>
            <a:spLocks noChangeArrowheads="1"/>
          </p:cNvSpPr>
          <p:nvPr/>
        </p:nvSpPr>
        <p:spPr bwMode="auto">
          <a:xfrm>
            <a:off x="2652713" y="21336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5" name="Rectangle 31"/>
          <p:cNvSpPr>
            <a:spLocks noChangeArrowheads="1"/>
          </p:cNvSpPr>
          <p:nvPr/>
        </p:nvSpPr>
        <p:spPr bwMode="auto">
          <a:xfrm>
            <a:off x="2424113" y="21336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6" name="Rectangle 32"/>
          <p:cNvSpPr>
            <a:spLocks noChangeArrowheads="1"/>
          </p:cNvSpPr>
          <p:nvPr/>
        </p:nvSpPr>
        <p:spPr bwMode="auto">
          <a:xfrm>
            <a:off x="2881313" y="21336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7" name="Rectangle 33"/>
          <p:cNvSpPr>
            <a:spLocks noChangeArrowheads="1"/>
          </p:cNvSpPr>
          <p:nvPr/>
        </p:nvSpPr>
        <p:spPr bwMode="auto">
          <a:xfrm>
            <a:off x="2195513" y="23622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8" name="Rectangle 34"/>
          <p:cNvSpPr>
            <a:spLocks noChangeArrowheads="1"/>
          </p:cNvSpPr>
          <p:nvPr/>
        </p:nvSpPr>
        <p:spPr bwMode="auto">
          <a:xfrm>
            <a:off x="3109913" y="21336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69" name="Rectangle 35"/>
          <p:cNvSpPr>
            <a:spLocks noChangeArrowheads="1"/>
          </p:cNvSpPr>
          <p:nvPr/>
        </p:nvSpPr>
        <p:spPr bwMode="auto">
          <a:xfrm>
            <a:off x="2424113" y="23622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0" name="Rectangle 36"/>
          <p:cNvSpPr>
            <a:spLocks noChangeArrowheads="1"/>
          </p:cNvSpPr>
          <p:nvPr/>
        </p:nvSpPr>
        <p:spPr bwMode="auto">
          <a:xfrm>
            <a:off x="2652713" y="23622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1" name="Rectangle 37"/>
          <p:cNvSpPr>
            <a:spLocks noChangeArrowheads="1"/>
          </p:cNvSpPr>
          <p:nvPr/>
        </p:nvSpPr>
        <p:spPr bwMode="auto">
          <a:xfrm>
            <a:off x="2881313" y="23622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2" name="Rectangle 38"/>
          <p:cNvSpPr>
            <a:spLocks noChangeArrowheads="1"/>
          </p:cNvSpPr>
          <p:nvPr/>
        </p:nvSpPr>
        <p:spPr bwMode="auto">
          <a:xfrm>
            <a:off x="3109913" y="23622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3" name="Rectangle 39"/>
          <p:cNvSpPr>
            <a:spLocks noChangeArrowheads="1"/>
          </p:cNvSpPr>
          <p:nvPr/>
        </p:nvSpPr>
        <p:spPr bwMode="auto">
          <a:xfrm>
            <a:off x="2195513" y="25908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4" name="Rectangle 40"/>
          <p:cNvSpPr>
            <a:spLocks noChangeArrowheads="1"/>
          </p:cNvSpPr>
          <p:nvPr/>
        </p:nvSpPr>
        <p:spPr bwMode="auto">
          <a:xfrm>
            <a:off x="2424113" y="25908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5" name="Rectangle 41"/>
          <p:cNvSpPr>
            <a:spLocks noChangeArrowheads="1"/>
          </p:cNvSpPr>
          <p:nvPr/>
        </p:nvSpPr>
        <p:spPr bwMode="auto">
          <a:xfrm>
            <a:off x="2652713" y="25908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6" name="Rectangle 42"/>
          <p:cNvSpPr>
            <a:spLocks noChangeArrowheads="1"/>
          </p:cNvSpPr>
          <p:nvPr/>
        </p:nvSpPr>
        <p:spPr bwMode="auto">
          <a:xfrm>
            <a:off x="2881313" y="25908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7" name="Rectangle 43"/>
          <p:cNvSpPr>
            <a:spLocks noChangeArrowheads="1"/>
          </p:cNvSpPr>
          <p:nvPr/>
        </p:nvSpPr>
        <p:spPr bwMode="auto">
          <a:xfrm>
            <a:off x="3109913" y="25908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8" name="Rectangle 44"/>
          <p:cNvSpPr>
            <a:spLocks noChangeArrowheads="1"/>
          </p:cNvSpPr>
          <p:nvPr/>
        </p:nvSpPr>
        <p:spPr bwMode="auto">
          <a:xfrm>
            <a:off x="3338513" y="1219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79" name="Rectangle 45"/>
          <p:cNvSpPr>
            <a:spLocks noChangeArrowheads="1"/>
          </p:cNvSpPr>
          <p:nvPr/>
        </p:nvSpPr>
        <p:spPr bwMode="auto">
          <a:xfrm>
            <a:off x="3338513" y="9906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80" name="Rectangle 46"/>
          <p:cNvSpPr>
            <a:spLocks noChangeArrowheads="1"/>
          </p:cNvSpPr>
          <p:nvPr/>
        </p:nvSpPr>
        <p:spPr bwMode="auto">
          <a:xfrm>
            <a:off x="3338513" y="1447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81" name="Rectangle 47"/>
          <p:cNvSpPr>
            <a:spLocks noChangeArrowheads="1"/>
          </p:cNvSpPr>
          <p:nvPr/>
        </p:nvSpPr>
        <p:spPr bwMode="auto">
          <a:xfrm>
            <a:off x="3338513" y="16764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82" name="Rectangle 48"/>
          <p:cNvSpPr>
            <a:spLocks noChangeArrowheads="1"/>
          </p:cNvSpPr>
          <p:nvPr/>
        </p:nvSpPr>
        <p:spPr bwMode="auto">
          <a:xfrm>
            <a:off x="3338513" y="19050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83" name="Rectangle 49"/>
          <p:cNvSpPr>
            <a:spLocks noChangeArrowheads="1"/>
          </p:cNvSpPr>
          <p:nvPr/>
        </p:nvSpPr>
        <p:spPr bwMode="auto">
          <a:xfrm>
            <a:off x="3338513" y="21336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84" name="Rectangle 50"/>
          <p:cNvSpPr>
            <a:spLocks noChangeArrowheads="1"/>
          </p:cNvSpPr>
          <p:nvPr/>
        </p:nvSpPr>
        <p:spPr bwMode="auto">
          <a:xfrm>
            <a:off x="3338513" y="23622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85" name="Rectangle 51"/>
          <p:cNvSpPr>
            <a:spLocks noChangeArrowheads="1"/>
          </p:cNvSpPr>
          <p:nvPr/>
        </p:nvSpPr>
        <p:spPr bwMode="auto">
          <a:xfrm>
            <a:off x="3338513" y="25908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86" name="Text Box 52"/>
          <p:cNvSpPr txBox="1">
            <a:spLocks noChangeArrowheads="1"/>
          </p:cNvSpPr>
          <p:nvPr/>
        </p:nvSpPr>
        <p:spPr bwMode="auto">
          <a:xfrm>
            <a:off x="3646488" y="1736725"/>
            <a:ext cx="35083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During pixel copy </a:t>
            </a:r>
            <a:br>
              <a:rPr lang="en-US"/>
            </a:br>
            <a:r>
              <a:rPr lang="en-US"/>
              <a:t>“blue” pixel (</a:t>
            </a:r>
            <a:r>
              <a:rPr lang="en-US" i="1"/>
              <a:t>newCell</a:t>
            </a:r>
            <a:r>
              <a:rPr lang="en-US"/>
              <a:t>) replaces “yellow” pixel (</a:t>
            </a:r>
            <a:r>
              <a:rPr lang="en-US" i="1"/>
              <a:t>oldCell</a:t>
            </a:r>
            <a:r>
              <a:rPr lang="en-US"/>
              <a:t>)</a:t>
            </a:r>
          </a:p>
        </p:txBody>
      </p:sp>
      <p:sp>
        <p:nvSpPr>
          <p:cNvPr id="14387" name="AutoShape 53"/>
          <p:cNvSpPr>
            <a:spLocks noChangeArrowheads="1"/>
          </p:cNvSpPr>
          <p:nvPr/>
        </p:nvSpPr>
        <p:spPr bwMode="auto">
          <a:xfrm>
            <a:off x="3038475" y="1711325"/>
            <a:ext cx="300038" cy="422275"/>
          </a:xfrm>
          <a:prstGeom prst="curvedLeftArrow">
            <a:avLst>
              <a:gd name="adj1" fmla="val 28148"/>
              <a:gd name="adj2" fmla="val 56296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88" name="Text Box 54"/>
          <p:cNvSpPr txBox="1">
            <a:spLocks noChangeArrowheads="1"/>
          </p:cNvSpPr>
          <p:nvPr/>
        </p:nvSpPr>
        <p:spPr bwMode="auto">
          <a:xfrm>
            <a:off x="3713163" y="973138"/>
            <a:ext cx="2374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Change </a:t>
            </a:r>
            <a:r>
              <a:rPr lang="en-US" dirty="0" smtClean="0"/>
              <a:t>voxel copy attempt</a:t>
            </a:r>
            <a:endParaRPr lang="en-US" dirty="0"/>
          </a:p>
        </p:txBody>
      </p:sp>
      <p:sp>
        <p:nvSpPr>
          <p:cNvPr id="14389" name="Line 55"/>
          <p:cNvSpPr>
            <a:spLocks noChangeShapeType="1"/>
          </p:cNvSpPr>
          <p:nvPr/>
        </p:nvSpPr>
        <p:spPr bwMode="auto">
          <a:xfrm flipH="1">
            <a:off x="2963863" y="1200150"/>
            <a:ext cx="855662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90" name="Rectangle 56"/>
          <p:cNvSpPr>
            <a:spLocks noChangeArrowheads="1"/>
          </p:cNvSpPr>
          <p:nvPr/>
        </p:nvSpPr>
        <p:spPr bwMode="auto">
          <a:xfrm>
            <a:off x="1473200" y="36322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91" name="Rectangle 57"/>
          <p:cNvSpPr>
            <a:spLocks noChangeArrowheads="1"/>
          </p:cNvSpPr>
          <p:nvPr/>
        </p:nvSpPr>
        <p:spPr bwMode="auto">
          <a:xfrm>
            <a:off x="3822700" y="36322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92" name="Rectangle 58"/>
          <p:cNvSpPr>
            <a:spLocks noChangeArrowheads="1"/>
          </p:cNvSpPr>
          <p:nvPr/>
        </p:nvSpPr>
        <p:spPr bwMode="auto">
          <a:xfrm>
            <a:off x="6197600" y="36322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394" name="Text Box 60"/>
          <p:cNvSpPr txBox="1">
            <a:spLocks noChangeArrowheads="1"/>
          </p:cNvSpPr>
          <p:nvPr/>
        </p:nvSpPr>
        <p:spPr bwMode="auto">
          <a:xfrm>
            <a:off x="1790700" y="3759200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MCS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395" name="Text Box 61"/>
          <p:cNvSpPr txBox="1">
            <a:spLocks noChangeArrowheads="1"/>
          </p:cNvSpPr>
          <p:nvPr/>
        </p:nvSpPr>
        <p:spPr bwMode="auto">
          <a:xfrm>
            <a:off x="1536700" y="4135438"/>
            <a:ext cx="1384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10000 pixel-copy attempts</a:t>
            </a:r>
          </a:p>
        </p:txBody>
      </p:sp>
      <p:sp>
        <p:nvSpPr>
          <p:cNvPr id="14396" name="Text Box 62"/>
          <p:cNvSpPr txBox="1">
            <a:spLocks noChangeArrowheads="1"/>
          </p:cNvSpPr>
          <p:nvPr/>
        </p:nvSpPr>
        <p:spPr bwMode="auto">
          <a:xfrm>
            <a:off x="3987800" y="3797300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MCS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4397" name="Text Box 63"/>
          <p:cNvSpPr txBox="1">
            <a:spLocks noChangeArrowheads="1"/>
          </p:cNvSpPr>
          <p:nvPr/>
        </p:nvSpPr>
        <p:spPr bwMode="auto">
          <a:xfrm>
            <a:off x="6502400" y="3810000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MCS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399" name="Text Box 65"/>
          <p:cNvSpPr txBox="1">
            <a:spLocks noChangeArrowheads="1"/>
          </p:cNvSpPr>
          <p:nvPr/>
        </p:nvSpPr>
        <p:spPr bwMode="auto">
          <a:xfrm>
            <a:off x="3822700" y="4160838"/>
            <a:ext cx="1384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10000 pixel-copy attempts</a:t>
            </a:r>
          </a:p>
        </p:txBody>
      </p:sp>
      <p:sp>
        <p:nvSpPr>
          <p:cNvPr id="14400" name="Text Box 66"/>
          <p:cNvSpPr txBox="1">
            <a:spLocks noChangeArrowheads="1"/>
          </p:cNvSpPr>
          <p:nvPr/>
        </p:nvSpPr>
        <p:spPr bwMode="auto">
          <a:xfrm>
            <a:off x="6261100" y="4198938"/>
            <a:ext cx="1384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10000 pixel-copy attempts</a:t>
            </a:r>
          </a:p>
        </p:txBody>
      </p:sp>
      <p:sp>
        <p:nvSpPr>
          <p:cNvPr id="14402" name="Line 68"/>
          <p:cNvSpPr>
            <a:spLocks noChangeShapeType="1"/>
          </p:cNvSpPr>
          <p:nvPr/>
        </p:nvSpPr>
        <p:spPr bwMode="auto">
          <a:xfrm>
            <a:off x="2997200" y="4198938"/>
            <a:ext cx="825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403" name="Line 69"/>
          <p:cNvSpPr>
            <a:spLocks noChangeShapeType="1"/>
          </p:cNvSpPr>
          <p:nvPr/>
        </p:nvSpPr>
        <p:spPr bwMode="auto">
          <a:xfrm>
            <a:off x="5346700" y="4198938"/>
            <a:ext cx="850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404" name="Line 70"/>
          <p:cNvSpPr>
            <a:spLocks noChangeShapeType="1"/>
          </p:cNvSpPr>
          <p:nvPr/>
        </p:nvSpPr>
        <p:spPr bwMode="auto">
          <a:xfrm>
            <a:off x="7721600" y="4211638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405" name="Rectangle 71"/>
          <p:cNvSpPr>
            <a:spLocks noChangeArrowheads="1"/>
          </p:cNvSpPr>
          <p:nvPr/>
        </p:nvSpPr>
        <p:spPr bwMode="auto">
          <a:xfrm>
            <a:off x="2705100" y="5232400"/>
            <a:ext cx="1524000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406" name="Text Box 72"/>
          <p:cNvSpPr txBox="1">
            <a:spLocks noChangeArrowheads="1"/>
          </p:cNvSpPr>
          <p:nvPr/>
        </p:nvSpPr>
        <p:spPr bwMode="auto">
          <a:xfrm>
            <a:off x="2781300" y="5380038"/>
            <a:ext cx="1371600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/>
              <a:t>Run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 err="1"/>
              <a:t>Steppables</a:t>
            </a:r>
            <a:endParaRPr lang="en-US" dirty="0"/>
          </a:p>
        </p:txBody>
      </p:sp>
      <p:sp>
        <p:nvSpPr>
          <p:cNvPr id="14407" name="Rectangle 73"/>
          <p:cNvSpPr>
            <a:spLocks noChangeArrowheads="1"/>
          </p:cNvSpPr>
          <p:nvPr/>
        </p:nvSpPr>
        <p:spPr bwMode="auto">
          <a:xfrm>
            <a:off x="4991100" y="5207000"/>
            <a:ext cx="1524000" cy="1143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408" name="Text Box 74"/>
          <p:cNvSpPr txBox="1">
            <a:spLocks noChangeArrowheads="1"/>
          </p:cNvSpPr>
          <p:nvPr/>
        </p:nvSpPr>
        <p:spPr bwMode="auto">
          <a:xfrm>
            <a:off x="5067300" y="5354638"/>
            <a:ext cx="1371600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/>
              <a:t>Run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 err="1"/>
              <a:t>Steppables</a:t>
            </a:r>
            <a:endParaRPr lang="en-US" dirty="0"/>
          </a:p>
        </p:txBody>
      </p:sp>
      <p:sp>
        <p:nvSpPr>
          <p:cNvPr id="14409" name="Rectangle 75"/>
          <p:cNvSpPr>
            <a:spLocks noChangeArrowheads="1"/>
          </p:cNvSpPr>
          <p:nvPr/>
        </p:nvSpPr>
        <p:spPr bwMode="auto">
          <a:xfrm>
            <a:off x="7543800" y="5194300"/>
            <a:ext cx="1397000" cy="1206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410" name="Text Box 76"/>
          <p:cNvSpPr txBox="1">
            <a:spLocks noChangeArrowheads="1"/>
          </p:cNvSpPr>
          <p:nvPr/>
        </p:nvSpPr>
        <p:spPr bwMode="auto">
          <a:xfrm>
            <a:off x="7569200" y="5341938"/>
            <a:ext cx="1371600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Run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dirty="0" err="1" smtClean="0"/>
              <a:t>Steppables</a:t>
            </a:r>
            <a:endParaRPr lang="en-US" dirty="0" smtClean="0"/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i="1" dirty="0" smtClean="0"/>
              <a:t>finish</a:t>
            </a:r>
            <a:endParaRPr lang="en-US" i="1" dirty="0"/>
          </a:p>
        </p:txBody>
      </p:sp>
      <p:sp>
        <p:nvSpPr>
          <p:cNvPr id="14411" name="AutoShape 77"/>
          <p:cNvSpPr>
            <a:spLocks noChangeArrowheads="1"/>
          </p:cNvSpPr>
          <p:nvPr/>
        </p:nvSpPr>
        <p:spPr bwMode="auto">
          <a:xfrm>
            <a:off x="3289300" y="4254500"/>
            <a:ext cx="292100" cy="939800"/>
          </a:xfrm>
          <a:prstGeom prst="upArrow">
            <a:avLst>
              <a:gd name="adj1" fmla="val 50000"/>
              <a:gd name="adj2" fmla="val 804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412" name="AutoShape 78"/>
          <p:cNvSpPr>
            <a:spLocks noChangeArrowheads="1"/>
          </p:cNvSpPr>
          <p:nvPr/>
        </p:nvSpPr>
        <p:spPr bwMode="auto">
          <a:xfrm>
            <a:off x="5613400" y="4241800"/>
            <a:ext cx="292100" cy="939800"/>
          </a:xfrm>
          <a:prstGeom prst="upArrow">
            <a:avLst>
              <a:gd name="adj1" fmla="val 50000"/>
              <a:gd name="adj2" fmla="val 804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413" name="AutoShape 79"/>
          <p:cNvSpPr>
            <a:spLocks noChangeArrowheads="1"/>
          </p:cNvSpPr>
          <p:nvPr/>
        </p:nvSpPr>
        <p:spPr bwMode="auto">
          <a:xfrm>
            <a:off x="8115300" y="4216400"/>
            <a:ext cx="292100" cy="939800"/>
          </a:xfrm>
          <a:prstGeom prst="upArrow">
            <a:avLst>
              <a:gd name="adj1" fmla="val 50000"/>
              <a:gd name="adj2" fmla="val 804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414" name="Text Box 80"/>
          <p:cNvSpPr txBox="1">
            <a:spLocks noChangeArrowheads="1"/>
          </p:cNvSpPr>
          <p:nvPr/>
        </p:nvSpPr>
        <p:spPr bwMode="auto">
          <a:xfrm>
            <a:off x="0" y="3111500"/>
            <a:ext cx="683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100x100x1 square lattice = 10000 lattice sites (pixels)</a:t>
            </a:r>
          </a:p>
        </p:txBody>
      </p:sp>
      <p:sp>
        <p:nvSpPr>
          <p:cNvPr id="14416" name="Line 82"/>
          <p:cNvSpPr>
            <a:spLocks noChangeShapeType="1"/>
          </p:cNvSpPr>
          <p:nvPr/>
        </p:nvSpPr>
        <p:spPr bwMode="auto">
          <a:xfrm>
            <a:off x="0" y="31115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3333FF"/>
                </a:solidFill>
              </a:rPr>
              <a:t>CompuCell3D Time Slicing</a:t>
            </a:r>
            <a:endParaRPr lang="en-US" b="1" dirty="0" smtClean="0"/>
          </a:p>
        </p:txBody>
      </p:sp>
      <p:sp>
        <p:nvSpPr>
          <p:cNvPr id="84" name="Line 70"/>
          <p:cNvSpPr>
            <a:spLocks noChangeShapeType="1"/>
          </p:cNvSpPr>
          <p:nvPr/>
        </p:nvSpPr>
        <p:spPr bwMode="auto">
          <a:xfrm>
            <a:off x="393700" y="4262438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5" name="Rectangle 75"/>
          <p:cNvSpPr>
            <a:spLocks noChangeArrowheads="1"/>
          </p:cNvSpPr>
          <p:nvPr/>
        </p:nvSpPr>
        <p:spPr bwMode="auto">
          <a:xfrm>
            <a:off x="228600" y="5245100"/>
            <a:ext cx="1397000" cy="1206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6" name="Text Box 76"/>
          <p:cNvSpPr txBox="1">
            <a:spLocks noChangeArrowheads="1"/>
          </p:cNvSpPr>
          <p:nvPr/>
        </p:nvSpPr>
        <p:spPr bwMode="auto">
          <a:xfrm>
            <a:off x="254000" y="5392738"/>
            <a:ext cx="1371600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Run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dirty="0" err="1" smtClean="0"/>
              <a:t>Steppables</a:t>
            </a:r>
            <a:endParaRPr lang="en-US" dirty="0" smtClean="0"/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i="1" dirty="0" smtClean="0"/>
              <a:t>start</a:t>
            </a:r>
            <a:endParaRPr lang="en-US" i="1" dirty="0"/>
          </a:p>
        </p:txBody>
      </p:sp>
      <p:sp>
        <p:nvSpPr>
          <p:cNvPr id="87" name="AutoShape 79"/>
          <p:cNvSpPr>
            <a:spLocks noChangeArrowheads="1"/>
          </p:cNvSpPr>
          <p:nvPr/>
        </p:nvSpPr>
        <p:spPr bwMode="auto">
          <a:xfrm>
            <a:off x="800100" y="4267200"/>
            <a:ext cx="292100" cy="939800"/>
          </a:xfrm>
          <a:prstGeom prst="upArrow">
            <a:avLst>
              <a:gd name="adj1" fmla="val 50000"/>
              <a:gd name="adj2" fmla="val 804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4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CC"/>
                </a:solidFill>
              </a:rPr>
              <a:t>Creating Scientific Plots using </a:t>
            </a:r>
            <a:r>
              <a:rPr lang="en-US" altLang="en-US" b="1" dirty="0" err="1" smtClean="0">
                <a:solidFill>
                  <a:srgbClr val="0000CC"/>
                </a:solidFill>
              </a:rPr>
              <a:t>Twedit</a:t>
            </a:r>
            <a:r>
              <a:rPr lang="en-US" altLang="en-US" b="1" dirty="0" smtClean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" y="1335124"/>
            <a:ext cx="8610600" cy="2585323"/>
            <a:chOff x="152400" y="800100"/>
            <a:chExt cx="8610600" cy="2585323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52400" y="800100"/>
              <a:ext cx="8610600" cy="2585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err="1" smtClean="0"/>
                <a:t>Twedit</a:t>
              </a:r>
              <a:r>
                <a:rPr lang="en-US" altLang="en-US" sz="1800" dirty="0" smtClean="0"/>
                <a:t>++ Provides a host of predefined Code Blocks for Python, CC3DML and C++ model specification</a:t>
              </a:r>
              <a:r>
                <a:rPr lang="en-US" altLang="en-US" sz="1800" dirty="0"/>
                <a:t> </a:t>
              </a:r>
              <a:r>
                <a:rPr lang="en-US" altLang="en-US" sz="1800" dirty="0" smtClean="0"/>
                <a:t>in the                                                                 pull-down menus </a:t>
              </a:r>
            </a:p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smtClean="0"/>
                <a:t>We will use the                             pull-down menu to generate plots </a:t>
              </a:r>
              <a:endParaRPr lang="en-US" altLang="en-US" sz="1800" dirty="0" smtClean="0"/>
            </a:p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smtClean="0"/>
                <a:t>These </a:t>
              </a:r>
              <a:r>
                <a:rPr lang="en-US" altLang="en-US" sz="1800" dirty="0" smtClean="0"/>
                <a:t>code snippets are very helpful, but will still require some hand editing and possibly reading of manuals to do exactly what we want</a:t>
              </a:r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/>
            </a:p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smtClean="0"/>
                <a:t>                          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5600" y="1066800"/>
              <a:ext cx="4038600" cy="381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62009"/>
            <a:stretch/>
          </p:blipFill>
          <p:spPr>
            <a:xfrm>
              <a:off x="1905000" y="1433199"/>
              <a:ext cx="1706885" cy="423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44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Many Ways to Model Cells in Tissues</a:t>
            </a:r>
            <a:endParaRPr lang="pl-PL" sz="3200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609600"/>
            <a:ext cx="8717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Rule-based: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Cellular Automata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Generic Agent Based Models</a:t>
            </a:r>
          </a:p>
          <a:p>
            <a:endParaRPr lang="en-US" sz="2400" dirty="0" smtClean="0"/>
          </a:p>
          <a:p>
            <a:endParaRPr lang="en-US" sz="1400" dirty="0" smtClean="0"/>
          </a:p>
          <a:p>
            <a:r>
              <a:rPr lang="en-US" sz="2400" b="1" dirty="0" smtClean="0"/>
              <a:t>Physics 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Center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Subcellular Element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Viscoelastic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Vertex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Immersed Boundary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Cellular Potts Model/</a:t>
            </a:r>
          </a:p>
          <a:p>
            <a:r>
              <a:rPr lang="en-US" sz="2400" b="1" dirty="0" smtClean="0"/>
              <a:t>Glazier-</a:t>
            </a:r>
            <a:r>
              <a:rPr lang="en-US" sz="2400" b="1" dirty="0" err="1" smtClean="0"/>
              <a:t>Graner</a:t>
            </a:r>
            <a:r>
              <a:rPr lang="en-US" sz="2400" b="1" dirty="0"/>
              <a:t>-</a:t>
            </a:r>
            <a:r>
              <a:rPr lang="en-US" sz="2400" b="1" dirty="0" err="1" smtClean="0"/>
              <a:t>Hogeweg</a:t>
            </a:r>
            <a:r>
              <a:rPr lang="en-US" sz="2400" b="1" dirty="0" smtClean="0"/>
              <a:t> Model</a:t>
            </a:r>
          </a:p>
        </p:txBody>
      </p:sp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143000"/>
            <a:ext cx="383964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5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CC"/>
                </a:solidFill>
              </a:rPr>
              <a:t>Creating Scientific Plots using </a:t>
            </a:r>
            <a:r>
              <a:rPr lang="en-US" altLang="en-US" b="1" dirty="0" err="1" smtClean="0">
                <a:solidFill>
                  <a:srgbClr val="0000CC"/>
                </a:solidFill>
              </a:rPr>
              <a:t>Twedit</a:t>
            </a:r>
            <a:r>
              <a:rPr lang="en-US" altLang="en-US" b="1" dirty="0" smtClean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200" y="762000"/>
            <a:ext cx="8610600" cy="2723823"/>
            <a:chOff x="152400" y="226976"/>
            <a:chExt cx="8610600" cy="2723823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52400" y="226976"/>
              <a:ext cx="8610600" cy="2723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smtClean="0"/>
                <a:t>To </a:t>
              </a:r>
              <a:r>
                <a:rPr lang="en-US" altLang="en-US" sz="1800" dirty="0" smtClean="0"/>
                <a:t>create a dynamic plot, we first create and configure a plot window in the Python </a:t>
              </a:r>
              <a:r>
                <a:rPr lang="en-US" altLang="en-US" sz="1800" dirty="0" err="1" smtClean="0"/>
                <a:t>Steppable</a:t>
              </a:r>
              <a:r>
                <a:rPr lang="en-US" altLang="en-US" sz="1800" dirty="0" smtClean="0"/>
                <a:t> </a:t>
              </a:r>
              <a:r>
                <a:rPr lang="en-US" altLang="en-US" sz="1800" b="1" dirty="0" smtClean="0">
                  <a:solidFill>
                    <a:srgbClr val="0000CC"/>
                  </a:solidFill>
                </a:rPr>
                <a:t>start</a:t>
              </a:r>
              <a:r>
                <a:rPr lang="en-US" altLang="en-US" sz="1800" dirty="0" smtClean="0">
                  <a:solidFill>
                    <a:srgbClr val="0000CC"/>
                  </a:solidFill>
                </a:rPr>
                <a:t> </a:t>
              </a:r>
              <a:r>
                <a:rPr lang="en-US" altLang="en-US" sz="1800" dirty="0" smtClean="0"/>
                <a:t>function, then add the points we wish to plot in the </a:t>
              </a:r>
              <a:r>
                <a:rPr lang="en-US" altLang="en-US" sz="1800" b="1" dirty="0" smtClean="0">
                  <a:solidFill>
                    <a:srgbClr val="0000CC"/>
                  </a:solidFill>
                </a:rPr>
                <a:t>step</a:t>
              </a:r>
              <a:r>
                <a:rPr lang="en-US" altLang="en-US" sz="1800" dirty="0" smtClean="0"/>
                <a:t> function</a:t>
              </a:r>
            </a:p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smtClean="0"/>
                <a:t>To create the plot </a:t>
              </a:r>
              <a:r>
                <a:rPr lang="en-US" altLang="en-US" sz="1800" dirty="0" smtClean="0"/>
                <a:t>window position </a:t>
              </a:r>
              <a:r>
                <a:rPr lang="en-US" altLang="en-US" sz="1800" dirty="0" smtClean="0"/>
                <a:t>your cursor in the </a:t>
              </a:r>
              <a:r>
                <a:rPr lang="en-US" altLang="en-US" sz="1800" b="1" dirty="0" smtClean="0">
                  <a:solidFill>
                    <a:srgbClr val="0000CC"/>
                  </a:solidFill>
                </a:rPr>
                <a:t>start</a:t>
              </a:r>
              <a:r>
                <a:rPr lang="en-US" altLang="en-US" sz="1800" dirty="0" smtClean="0">
                  <a:solidFill>
                    <a:srgbClr val="0000CC"/>
                  </a:solidFill>
                </a:rPr>
                <a:t> </a:t>
              </a:r>
              <a:r>
                <a:rPr lang="en-US" altLang="en-US" sz="1800" dirty="0" smtClean="0"/>
                <a:t>function (line 10)</a:t>
              </a:r>
            </a:p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smtClean="0"/>
                <a:t>Select the 		pull-down menu</a:t>
              </a:r>
            </a:p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smtClean="0"/>
                <a:t>Then select the “Scientific Plots” option and click on “1. Setup (start </a:t>
              </a:r>
              <a:r>
                <a:rPr lang="en-US" altLang="en-US" sz="1800" dirty="0" err="1" smtClean="0"/>
                <a:t>fcn</a:t>
              </a:r>
              <a:r>
                <a:rPr lang="en-US" altLang="en-US" sz="1800" dirty="0" smtClean="0"/>
                <a:t>)”</a:t>
              </a:r>
            </a:p>
            <a:p>
              <a:pPr eaLnBrk="1" hangingPunct="1">
                <a:spcBef>
                  <a:spcPct val="50000"/>
                </a:spcBef>
                <a:buNone/>
              </a:pPr>
              <a:endParaRPr lang="en-US" altLang="en-US" sz="1800" dirty="0"/>
            </a:p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dirty="0" smtClean="0"/>
                <a:t>                           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r="62009"/>
            <a:stretch/>
          </p:blipFill>
          <p:spPr>
            <a:xfrm>
              <a:off x="1295400" y="1293776"/>
              <a:ext cx="1706885" cy="423863"/>
            </a:xfrm>
            <a:prstGeom prst="rect">
              <a:avLst/>
            </a:prstGeom>
          </p:spPr>
        </p:pic>
      </p:grpSp>
      <p:pic>
        <p:nvPicPr>
          <p:cNvPr id="3" name="Picture 2" descr="Screen Shot 2017-08-01 at 13.39.1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78" b="54756"/>
          <a:stretch/>
        </p:blipFill>
        <p:spPr>
          <a:xfrm>
            <a:off x="488927" y="2895600"/>
            <a:ext cx="8166145" cy="36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90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CC"/>
                </a:solidFill>
              </a:rPr>
              <a:t>Creating Scientific Plots using </a:t>
            </a:r>
            <a:r>
              <a:rPr lang="en-US" altLang="en-US" b="1" dirty="0" err="1" smtClean="0">
                <a:solidFill>
                  <a:srgbClr val="0000CC"/>
                </a:solidFill>
              </a:rPr>
              <a:t>Twedit</a:t>
            </a:r>
            <a:r>
              <a:rPr lang="en-US" altLang="en-US" b="1" dirty="0" smtClean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2400" y="800100"/>
            <a:ext cx="8610600" cy="644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You </a:t>
            </a:r>
            <a:r>
              <a:rPr lang="en-US" altLang="en-US" sz="1800" dirty="0" smtClean="0"/>
              <a:t>should see the following code block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 smtClean="0"/>
              <a:t>Replace </a:t>
            </a:r>
            <a:r>
              <a:rPr lang="en-US" altLang="en-US" sz="1600" dirty="0"/>
              <a:t>title= </a:t>
            </a:r>
            <a:r>
              <a:rPr lang="en-US" altLang="en-US" sz="1600" dirty="0" smtClean="0"/>
              <a:t>'DATA_SERIES_1 </a:t>
            </a:r>
            <a:r>
              <a:rPr lang="en-US" altLang="en-US" sz="1600" dirty="0"/>
              <a:t>and </a:t>
            </a:r>
            <a:r>
              <a:rPr lang="en-US" altLang="en-US" sz="1600" dirty="0" smtClean="0"/>
              <a:t>DATA_SERIES_2‘ with a sensible title like </a:t>
            </a:r>
            <a:r>
              <a:rPr lang="en-US" altLang="en-US" sz="1600" dirty="0"/>
              <a:t>title=</a:t>
            </a:r>
            <a:r>
              <a:rPr lang="en-US" altLang="en-US" sz="1600" dirty="0" smtClean="0"/>
              <a:t>‘Cell Volume and Surface’ 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 smtClean="0"/>
              <a:t>In </a:t>
            </a:r>
            <a:r>
              <a:rPr lang="en-US" altLang="en-US" sz="1600" dirty="0" err="1"/>
              <a:t>self.pW.addPlot</a:t>
            </a:r>
            <a:r>
              <a:rPr lang="en-US" altLang="en-US" sz="1600" dirty="0"/>
              <a:t>('DATA_SERIES_1',_style='</a:t>
            </a:r>
            <a:r>
              <a:rPr lang="en-US" altLang="en-US" sz="1600" dirty="0" err="1"/>
              <a:t>Dots',_color</a:t>
            </a:r>
            <a:r>
              <a:rPr lang="en-US" altLang="en-US" sz="1600" dirty="0"/>
              <a:t>='</a:t>
            </a:r>
            <a:r>
              <a:rPr lang="en-US" altLang="en-US" sz="1600" dirty="0" err="1"/>
              <a:t>red',_size</a:t>
            </a:r>
            <a:r>
              <a:rPr lang="en-US" altLang="en-US" sz="1600" dirty="0"/>
              <a:t>=5</a:t>
            </a:r>
            <a:r>
              <a:rPr lang="en-US" altLang="en-US" sz="1600" dirty="0" smtClean="0"/>
              <a:t>)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 smtClean="0"/>
              <a:t>Rename 'DATA_SERIES_1‘ to something more descriptive like ‘Volume’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 smtClean="0"/>
              <a:t>In </a:t>
            </a:r>
            <a:r>
              <a:rPr lang="en-US" altLang="en-US" sz="1600" dirty="0" err="1"/>
              <a:t>self.pW.addPlot</a:t>
            </a:r>
            <a:r>
              <a:rPr lang="en-US" altLang="en-US" sz="1600" dirty="0"/>
              <a:t>('DATA_SERIES_2',_style='</a:t>
            </a:r>
            <a:r>
              <a:rPr lang="en-US" altLang="en-US" sz="1600" dirty="0" err="1"/>
              <a:t>Steps',_size</a:t>
            </a:r>
            <a:r>
              <a:rPr lang="en-US" altLang="en-US" sz="1600" dirty="0"/>
              <a:t>=1)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/>
              <a:t>Rename </a:t>
            </a:r>
            <a:r>
              <a:rPr lang="en-US" altLang="en-US" sz="1600" dirty="0" smtClean="0"/>
              <a:t>'DATA_SERIES_2‘ </a:t>
            </a:r>
            <a:r>
              <a:rPr lang="en-US" altLang="en-US" sz="1600" dirty="0"/>
              <a:t>to something more descriptive like </a:t>
            </a:r>
            <a:r>
              <a:rPr lang="en-US" altLang="en-US" sz="1600" dirty="0" smtClean="0"/>
              <a:t>‘Surface’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 smtClean="0"/>
              <a:t>For the moment, we will leave the plot styles alone in these two lines (we will change them later)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                           </a:t>
            </a:r>
          </a:p>
        </p:txBody>
      </p:sp>
      <p:pic>
        <p:nvPicPr>
          <p:cNvPr id="3" name="Picture 2" descr="Screen Shot 2017-08-01 at 13.40.5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20" y="1600200"/>
            <a:ext cx="9207120" cy="152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CC"/>
                </a:solidFill>
              </a:rPr>
              <a:t>Creating Scientific Plots using </a:t>
            </a:r>
            <a:r>
              <a:rPr lang="en-US" altLang="en-US" b="1" dirty="0" err="1" smtClean="0">
                <a:solidFill>
                  <a:srgbClr val="0000CC"/>
                </a:solidFill>
              </a:rPr>
              <a:t>Twedit</a:t>
            </a:r>
            <a:r>
              <a:rPr lang="en-US" altLang="en-US" b="1" dirty="0" smtClean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2400" y="800100"/>
            <a:ext cx="8610600" cy="509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In the code block</a:t>
            </a: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 smtClean="0"/>
              <a:t>We </a:t>
            </a:r>
            <a:r>
              <a:rPr lang="en-US" altLang="en-US" sz="1600" dirty="0"/>
              <a:t>can add additional data sets to the plot window by repeating the </a:t>
            </a:r>
            <a:r>
              <a:rPr lang="en-US" altLang="en-US" sz="1600" b="1" dirty="0" err="1">
                <a:solidFill>
                  <a:srgbClr val="0000CC"/>
                </a:solidFill>
              </a:rPr>
              <a:t>addPlot</a:t>
            </a:r>
            <a:r>
              <a:rPr lang="en-US" altLang="en-US" sz="1600" dirty="0">
                <a:solidFill>
                  <a:srgbClr val="0000CC"/>
                </a:solidFill>
              </a:rPr>
              <a:t> </a:t>
            </a:r>
            <a:r>
              <a:rPr lang="en-US" altLang="en-US" sz="1600" dirty="0"/>
              <a:t>command with the name of the data series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/>
              <a:t>       </a:t>
            </a:r>
            <a:r>
              <a:rPr lang="en-US" altLang="en-US" sz="1600" dirty="0" err="1"/>
              <a:t>self.pW.addPlot</a:t>
            </a:r>
            <a:r>
              <a:rPr lang="en-US" altLang="en-US" sz="1600" dirty="0"/>
              <a:t>('DATA_SERIES_3',_style='</a:t>
            </a:r>
            <a:r>
              <a:rPr lang="en-US" altLang="en-US" sz="1600" dirty="0" err="1"/>
              <a:t>Steps',_size</a:t>
            </a:r>
            <a:r>
              <a:rPr lang="en-US" altLang="en-US" sz="1600" dirty="0"/>
              <a:t>=3)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                           </a:t>
            </a:r>
          </a:p>
        </p:txBody>
      </p:sp>
      <p:pic>
        <p:nvPicPr>
          <p:cNvPr id="3" name="Picture 2" descr="Screen Shot 2017-08-01 at 13.40.5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21" y="1448086"/>
            <a:ext cx="12890659" cy="21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8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CC"/>
                </a:solidFill>
              </a:rPr>
              <a:t>Creating Scientific Plots using </a:t>
            </a:r>
            <a:r>
              <a:rPr lang="en-US" altLang="en-US" b="1" dirty="0" err="1" smtClean="0">
                <a:solidFill>
                  <a:srgbClr val="0000CC"/>
                </a:solidFill>
              </a:rPr>
              <a:t>Twedit</a:t>
            </a:r>
            <a:r>
              <a:rPr lang="en-US" altLang="en-US" b="1" dirty="0" smtClean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2400" y="800100"/>
            <a:ext cx="8610600" cy="620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In the code block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 err="1" smtClean="0"/>
              <a:t>pW</a:t>
            </a:r>
            <a:r>
              <a:rPr lang="en-US" altLang="en-US" sz="1600" dirty="0" smtClean="0"/>
              <a:t> </a:t>
            </a:r>
            <a:r>
              <a:rPr lang="en-US" altLang="en-US" sz="1600" dirty="0" smtClean="0"/>
              <a:t>is actually a variable containing the reference to the Plot window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 smtClean="0"/>
              <a:t>We can create additional plot windows by repeating the </a:t>
            </a:r>
            <a:r>
              <a:rPr lang="en-US" altLang="en-US" sz="1600" b="1" dirty="0" err="1" smtClean="0">
                <a:solidFill>
                  <a:srgbClr val="0000CC"/>
                </a:solidFill>
              </a:rPr>
              <a:t>addNewPlotWindow</a:t>
            </a:r>
            <a:r>
              <a:rPr lang="en-US" altLang="en-US" sz="1600" dirty="0" smtClean="0">
                <a:solidFill>
                  <a:srgbClr val="0000CC"/>
                </a:solidFill>
              </a:rPr>
              <a:t> </a:t>
            </a:r>
            <a:r>
              <a:rPr lang="en-US" altLang="en-US" sz="1600" dirty="0" smtClean="0"/>
              <a:t>command but with a different variable reference, </a:t>
            </a:r>
            <a:r>
              <a:rPr lang="en-US" altLang="en-US" sz="1600" i="1" dirty="0" smtClean="0"/>
              <a:t>e.g.</a:t>
            </a:r>
            <a:r>
              <a:rPr lang="en-US" altLang="en-US" sz="1600" dirty="0" smtClean="0"/>
              <a:t> </a:t>
            </a:r>
            <a:r>
              <a:rPr lang="en-US" altLang="en-US" sz="1600" b="1" dirty="0" smtClean="0"/>
              <a:t>pW2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 smtClean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 smtClean="0"/>
              <a:t>We </a:t>
            </a:r>
            <a:r>
              <a:rPr lang="en-US" altLang="en-US" sz="1600" dirty="0" smtClean="0"/>
              <a:t>then need to remember to use the reference in future commands related to this window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dirty="0"/>
              <a:t> </a:t>
            </a:r>
            <a:r>
              <a:rPr lang="en-US" altLang="en-US" sz="1600" dirty="0" smtClean="0"/>
              <a:t>self.</a:t>
            </a:r>
            <a:r>
              <a:rPr lang="en-US" altLang="en-US" sz="1600" b="1" dirty="0" smtClean="0"/>
              <a:t>pW2</a:t>
            </a:r>
            <a:r>
              <a:rPr lang="en-US" altLang="en-US" sz="1600" dirty="0" smtClean="0"/>
              <a:t>.addPlot</a:t>
            </a:r>
            <a:r>
              <a:rPr lang="en-US" altLang="en-US" sz="1600" dirty="0"/>
              <a:t>('DATA_SERIES_1',_style='</a:t>
            </a:r>
            <a:r>
              <a:rPr lang="en-US" altLang="en-US" sz="1600" dirty="0" err="1"/>
              <a:t>Dots',_color</a:t>
            </a:r>
            <a:r>
              <a:rPr lang="en-US" altLang="en-US" sz="1600" dirty="0"/>
              <a:t>='</a:t>
            </a:r>
            <a:r>
              <a:rPr lang="en-US" altLang="en-US" sz="1600" dirty="0" err="1"/>
              <a:t>red',_size</a:t>
            </a:r>
            <a:r>
              <a:rPr lang="en-US" altLang="en-US" sz="1600" dirty="0"/>
              <a:t>=5)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                           </a:t>
            </a:r>
          </a:p>
        </p:txBody>
      </p:sp>
      <p:pic>
        <p:nvPicPr>
          <p:cNvPr id="11" name="Picture 10" descr="Screen Shot 2017-08-01 at 13.40.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11455938" cy="1895878"/>
          </a:xfrm>
          <a:prstGeom prst="rect">
            <a:avLst/>
          </a:prstGeom>
        </p:spPr>
      </p:pic>
      <p:pic>
        <p:nvPicPr>
          <p:cNvPr id="3" name="Picture 2" descr="Screen Shot 2017-08-01 at 13.45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10720643" cy="854545"/>
          </a:xfrm>
          <a:prstGeom prst="rect">
            <a:avLst/>
          </a:prstGeom>
        </p:spPr>
      </p:pic>
      <p:pic>
        <p:nvPicPr>
          <p:cNvPr id="12" name="Picture 3" descr="Biocomplex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redblackblock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CC"/>
                </a:solidFill>
              </a:rPr>
              <a:t>Creating Scientific Plots using </a:t>
            </a:r>
            <a:r>
              <a:rPr lang="en-US" altLang="en-US" b="1" dirty="0" err="1" smtClean="0">
                <a:solidFill>
                  <a:srgbClr val="0000CC"/>
                </a:solidFill>
              </a:rPr>
              <a:t>Twedit</a:t>
            </a:r>
            <a:r>
              <a:rPr lang="en-US" altLang="en-US" b="1" dirty="0" smtClean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2400" y="800100"/>
            <a:ext cx="8610600" cy="572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To display data in the plot window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Position your cursor in the </a:t>
            </a:r>
            <a:r>
              <a:rPr lang="en-US" altLang="en-US" sz="1800" b="1" dirty="0" smtClean="0">
                <a:solidFill>
                  <a:srgbClr val="0000CC"/>
                </a:solidFill>
              </a:rPr>
              <a:t>step</a:t>
            </a:r>
            <a:r>
              <a:rPr lang="en-US" altLang="en-US" sz="1800" dirty="0" smtClean="0">
                <a:solidFill>
                  <a:srgbClr val="0000CC"/>
                </a:solidFill>
              </a:rPr>
              <a:t> </a:t>
            </a:r>
            <a:r>
              <a:rPr lang="en-US" altLang="en-US" sz="1800" dirty="0" smtClean="0"/>
              <a:t>function below the line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/>
              <a:t>print "cell.id=",cell.id </a:t>
            </a:r>
            <a:r>
              <a:rPr lang="en-US" altLang="en-US" sz="1800" dirty="0" smtClean="0"/>
              <a:t>(line 19)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Select the 		pull-down menu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Then select the “Scientific Plots” option and click on “2. Add data points (step </a:t>
            </a:r>
            <a:r>
              <a:rPr lang="en-US" altLang="en-US" sz="1800" dirty="0" err="1" smtClean="0"/>
              <a:t>fnc</a:t>
            </a:r>
            <a:r>
              <a:rPr lang="en-US" altLang="en-US" sz="1800" dirty="0" smtClean="0"/>
              <a:t>)”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Your code block will look like this: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1600" b="1" dirty="0" smtClean="0"/>
              <a:t>Could use the </a:t>
            </a:r>
            <a:r>
              <a:rPr lang="en-US" altLang="en-US" sz="1600" b="1" dirty="0"/>
              <a:t>print "cell.id=",</a:t>
            </a:r>
            <a:r>
              <a:rPr lang="en-US" altLang="en-US" sz="1600" b="1" dirty="0" smtClean="0"/>
              <a:t>cell.id to print out more information about cells</a:t>
            </a: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62009"/>
          <a:stretch/>
        </p:blipFill>
        <p:spPr>
          <a:xfrm>
            <a:off x="1295400" y="1990733"/>
            <a:ext cx="1706885" cy="423863"/>
          </a:xfrm>
          <a:prstGeom prst="rect">
            <a:avLst/>
          </a:prstGeom>
        </p:spPr>
      </p:pic>
      <p:pic>
        <p:nvPicPr>
          <p:cNvPr id="3" name="Picture 2" descr="Screen Shot 2017-08-01 at 13.47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442"/>
            <a:ext cx="9144000" cy="19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6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579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CC"/>
                </a:solidFill>
              </a:rPr>
              <a:t>Creating Scientific Plots using </a:t>
            </a:r>
            <a:r>
              <a:rPr lang="en-US" altLang="en-US" b="1" dirty="0" err="1" smtClean="0">
                <a:solidFill>
                  <a:srgbClr val="0000CC"/>
                </a:solidFill>
              </a:rPr>
              <a:t>Twedit</a:t>
            </a:r>
            <a:r>
              <a:rPr lang="en-US" altLang="en-US" b="1" dirty="0" smtClean="0">
                <a:solidFill>
                  <a:srgbClr val="0000CC"/>
                </a:solidFill>
              </a:rPr>
              <a:t>++</a:t>
            </a:r>
            <a:endParaRPr lang="pl-PL" altLang="en-US" b="1" dirty="0">
              <a:solidFill>
                <a:srgbClr val="0000CC"/>
              </a:solidFill>
            </a:endParaRPr>
          </a:p>
        </p:txBody>
      </p:sp>
      <p:pic>
        <p:nvPicPr>
          <p:cNvPr id="10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2400" y="800100"/>
            <a:ext cx="8610600" cy="368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None/>
            </a:pPr>
            <a:r>
              <a:rPr lang="en-US" altLang="en-US" sz="1800" b="1" dirty="0"/>
              <a:t>Could use the print "</a:t>
            </a:r>
            <a:r>
              <a:rPr lang="en-US" altLang="en-US" sz="1800" b="1" dirty="0" err="1"/>
              <a:t>cell.id</a:t>
            </a:r>
            <a:r>
              <a:rPr lang="en-US" altLang="en-US" sz="1800" b="1" dirty="0"/>
              <a:t>=",</a:t>
            </a:r>
            <a:r>
              <a:rPr lang="en-US" altLang="en-US" sz="1800" b="1" dirty="0" err="1"/>
              <a:t>cell.id</a:t>
            </a:r>
            <a:r>
              <a:rPr lang="en-US" altLang="en-US" sz="1800" b="1" dirty="0"/>
              <a:t> to print out more information about </a:t>
            </a:r>
            <a:r>
              <a:rPr lang="en-US" altLang="en-US" sz="1800" b="1" dirty="0" smtClean="0"/>
              <a:t>cells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1800" b="1" dirty="0" smtClean="0"/>
              <a:t>Or </a:t>
            </a:r>
            <a:r>
              <a:rPr lang="en-US" altLang="en-US" sz="1800" b="1" dirty="0" err="1" smtClean="0"/>
              <a:t>cell.volume</a:t>
            </a:r>
            <a:r>
              <a:rPr lang="en-US" altLang="en-US" sz="1800" b="1" dirty="0" smtClean="0"/>
              <a:t>, for example</a:t>
            </a:r>
            <a:endParaRPr lang="en-US" altLang="en-US" sz="20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 smtClean="0"/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dirty="0" smtClean="0"/>
              <a:t>                           </a:t>
            </a:r>
            <a:endParaRPr lang="en-US" altLang="en-US" sz="1800" dirty="0" smtClean="0"/>
          </a:p>
        </p:txBody>
      </p:sp>
      <p:pic>
        <p:nvPicPr>
          <p:cNvPr id="2" name="Picture 1" descr="Screen Shot 2017-08-01 at 13.49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182"/>
            <a:ext cx="9144000" cy="200061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410200" y="3429000"/>
            <a:ext cx="609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5" idx="0"/>
          </p:cNvCxnSpPr>
          <p:nvPr/>
        </p:nvCxnSpPr>
        <p:spPr>
          <a:xfrm flipH="1" flipV="1">
            <a:off x="6858000" y="3444240"/>
            <a:ext cx="424753" cy="1356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648200" y="434340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Horizontal axis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29400" y="4800600"/>
            <a:ext cx="1306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Vertical 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9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Live Example 3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755" y="2514600"/>
            <a:ext cx="6548845" cy="3962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3847" y="1676400"/>
            <a:ext cx="4047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Add Plots to a CC3D simulation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607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57108"/>
            <a:ext cx="9144000" cy="587375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</a:rPr>
              <a:t>Cell Sorting—In class exercises</a:t>
            </a:r>
            <a:endParaRPr lang="pl-PL" sz="3600" b="1" dirty="0" smtClean="0">
              <a:solidFill>
                <a:srgbClr val="0000FF"/>
              </a:solidFill>
            </a:endParaRP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AE8C3-3BF2-40A9-BFF3-A0A6E7FD343C}" type="slidenum">
              <a:rPr lang="en-US" sz="1050">
                <a:ea typeface="ＭＳ Ｐゴシック" pitchFamily="34" charset="-128"/>
              </a:rPr>
              <a:pPr>
                <a:defRPr/>
              </a:pPr>
              <a:t>67</a:t>
            </a:fld>
            <a:endParaRPr lang="en-US" sz="1050" dirty="0">
              <a:ea typeface="ＭＳ Ｐゴシック" pitchFamily="34" charset="-128"/>
            </a:endParaRPr>
          </a:p>
        </p:txBody>
      </p:sp>
      <p:pic>
        <p:nvPicPr>
          <p:cNvPr id="15364" name="Picture 3" descr="Biocomplexit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09599" y="863798"/>
            <a:ext cx="7848601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AutoNum type="arabicParenR"/>
            </a:pPr>
            <a:r>
              <a:rPr lang="en-US" sz="1600" dirty="0" smtClean="0"/>
              <a:t>Find a set of surface energies with both cell-Medium contact energies equal that lead to normal sorting (dark cells on the inside engulfed by light cells). What is the relationship among your energies?</a:t>
            </a:r>
          </a:p>
          <a:p>
            <a:pPr marL="342900" indent="-342900" eaLnBrk="1" hangingPunct="1">
              <a:spcAft>
                <a:spcPts val="600"/>
              </a:spcAft>
              <a:buAutoNum type="arabicParenR"/>
            </a:pPr>
            <a:r>
              <a:rPr lang="en-US" sz="1600" dirty="0" smtClean="0"/>
              <a:t>Change the cell-Medium </a:t>
            </a:r>
            <a:r>
              <a:rPr lang="en-US" sz="1600" dirty="0"/>
              <a:t>contact energies </a:t>
            </a:r>
            <a:r>
              <a:rPr lang="en-US" sz="1600" dirty="0" smtClean="0"/>
              <a:t>so that the sorting is reversed (light cells on the outside). How do the revised cell-Medium contact energies compare to each other and to the cell-cell contact energies?</a:t>
            </a:r>
          </a:p>
          <a:p>
            <a:pPr marL="342900" indent="-342900" eaLnBrk="1" hangingPunct="1">
              <a:spcAft>
                <a:spcPts val="600"/>
              </a:spcAft>
              <a:buAutoNum type="arabicParenR"/>
            </a:pPr>
            <a:r>
              <a:rPr lang="en-US" sz="1600" dirty="0" smtClean="0"/>
              <a:t>Start from the normal sorting case (1). Change the Light-Dark contact energy to achieve incomplete cell sorting. What is the relationship between the Light-Dark, Light-Light and Dark-Dark contact energies in this case?</a:t>
            </a:r>
          </a:p>
          <a:p>
            <a:pPr marL="342900" indent="-342900" eaLnBrk="1" hangingPunct="1">
              <a:spcAft>
                <a:spcPts val="600"/>
              </a:spcAft>
              <a:buFontTx/>
              <a:buAutoNum type="arabicParenR"/>
            </a:pPr>
            <a:r>
              <a:rPr lang="en-US" sz="1600" dirty="0" smtClean="0"/>
              <a:t>Start from the normal sorting case (1). Adjust your energies so that the cells form a single cluster with checkerboard configuration. </a:t>
            </a:r>
            <a:r>
              <a:rPr lang="en-US" sz="1600" dirty="0"/>
              <a:t>What is the relationship among your energies?</a:t>
            </a:r>
          </a:p>
          <a:p>
            <a:pPr marL="342900" indent="-342900" eaLnBrk="1" hangingPunct="1">
              <a:spcAft>
                <a:spcPts val="600"/>
              </a:spcAft>
              <a:buFontTx/>
              <a:buAutoNum type="arabicParenR"/>
            </a:pPr>
            <a:r>
              <a:rPr lang="en-US" sz="1600" dirty="0"/>
              <a:t>Start from the normal sorting case (1). Adjust your energies so that the cells form </a:t>
            </a:r>
            <a:r>
              <a:rPr lang="en-US" sz="1600" dirty="0" smtClean="0"/>
              <a:t>two completely separate clusters surrounded by medium. </a:t>
            </a:r>
            <a:r>
              <a:rPr lang="en-US" sz="1600" dirty="0"/>
              <a:t>What is the relationship among your energies</a:t>
            </a:r>
            <a:r>
              <a:rPr lang="en-US" sz="1600" dirty="0" smtClean="0"/>
              <a:t>?</a:t>
            </a:r>
          </a:p>
          <a:p>
            <a:pPr marL="342900" indent="-342900" eaLnBrk="1" hangingPunct="1">
              <a:spcAft>
                <a:spcPts val="600"/>
              </a:spcAft>
              <a:buFontTx/>
              <a:buAutoNum type="arabicParenR"/>
            </a:pPr>
            <a:r>
              <a:rPr lang="en-US" sz="1600" dirty="0"/>
              <a:t>Start from the normal sorting case (1). Adjust your energies so that the cells </a:t>
            </a:r>
            <a:r>
              <a:rPr lang="en-US" sz="1600" dirty="0" smtClean="0"/>
              <a:t>disperse in the medium. </a:t>
            </a:r>
            <a:r>
              <a:rPr lang="en-US" sz="1600" dirty="0"/>
              <a:t>What is the relationship among your energies</a:t>
            </a:r>
            <a:r>
              <a:rPr lang="en-US" sz="1600" dirty="0" smtClean="0"/>
              <a:t>?</a:t>
            </a:r>
          </a:p>
          <a:p>
            <a:pPr marL="342900" indent="-342900" eaLnBrk="1" hangingPunct="1">
              <a:spcAft>
                <a:spcPts val="600"/>
              </a:spcAft>
              <a:buFontTx/>
              <a:buAutoNum type="arabicParenR"/>
            </a:pPr>
            <a:r>
              <a:rPr lang="en-US" sz="1600" dirty="0"/>
              <a:t>Start from the normal sorting case (1). Adjust your energies so that the </a:t>
            </a:r>
            <a:r>
              <a:rPr lang="en-US" sz="1600" dirty="0" smtClean="0"/>
              <a:t>once cell type forms cluster and the other cell type disperses in the medium.</a:t>
            </a:r>
            <a:endParaRPr lang="en-US" sz="1600" dirty="0"/>
          </a:p>
        </p:txBody>
      </p:sp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90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Many Ways to Model Cells in Tissues</a:t>
            </a:r>
            <a:endParaRPr lang="pl-PL" sz="3200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609600"/>
            <a:ext cx="8717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Rule-based: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Cellular Automata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Generic Agent Based Models</a:t>
            </a:r>
          </a:p>
          <a:p>
            <a:endParaRPr lang="en-US" sz="2400" dirty="0" smtClean="0"/>
          </a:p>
          <a:p>
            <a:endParaRPr lang="en-US" sz="1400" dirty="0" smtClean="0"/>
          </a:p>
          <a:p>
            <a:r>
              <a:rPr lang="en-US" sz="2400" b="1" dirty="0" smtClean="0"/>
              <a:t>Physics 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Center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Subcellular Element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Viscoelastic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Vertex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Immersed Boundary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Cellular Potts Model/</a:t>
            </a:r>
          </a:p>
          <a:p>
            <a:r>
              <a:rPr lang="en-US" sz="2400" b="1" dirty="0" smtClean="0"/>
              <a:t>Glazier-</a:t>
            </a:r>
            <a:r>
              <a:rPr lang="en-US" sz="2400" b="1" dirty="0" err="1" smtClean="0"/>
              <a:t>Graner</a:t>
            </a:r>
            <a:r>
              <a:rPr lang="en-US" sz="2400" b="1" dirty="0"/>
              <a:t>-</a:t>
            </a:r>
            <a:r>
              <a:rPr lang="en-US" sz="2400" b="1" dirty="0" err="1" smtClean="0"/>
              <a:t>Hogeweg</a:t>
            </a:r>
            <a:r>
              <a:rPr lang="en-US" sz="2400" b="1" dirty="0" smtClean="0"/>
              <a:t> Model</a:t>
            </a:r>
          </a:p>
        </p:txBody>
      </p:sp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762000"/>
            <a:ext cx="40640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5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Many Ways to Model Cells in Tissues</a:t>
            </a:r>
            <a:endParaRPr lang="pl-PL" sz="3200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609600"/>
            <a:ext cx="8717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Rule-based: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Cellular Automata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Generic Agent Based Models</a:t>
            </a:r>
          </a:p>
          <a:p>
            <a:endParaRPr lang="en-US" sz="2400" dirty="0" smtClean="0"/>
          </a:p>
          <a:p>
            <a:endParaRPr lang="en-US" sz="1400" dirty="0" smtClean="0"/>
          </a:p>
          <a:p>
            <a:r>
              <a:rPr lang="en-US" sz="2400" b="1" dirty="0" smtClean="0"/>
              <a:t>Physics 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Center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Subcellular Element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Viscoelastic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Vertex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Immersed Boundary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Cellular Potts Model/</a:t>
            </a:r>
          </a:p>
          <a:p>
            <a:r>
              <a:rPr lang="en-US" sz="2400" b="1" dirty="0" smtClean="0"/>
              <a:t>Glazier-</a:t>
            </a:r>
            <a:r>
              <a:rPr lang="en-US" sz="2400" b="1" dirty="0" err="1" smtClean="0"/>
              <a:t>Graner</a:t>
            </a:r>
            <a:r>
              <a:rPr lang="en-US" sz="2400" b="1" dirty="0"/>
              <a:t>-</a:t>
            </a:r>
            <a:r>
              <a:rPr lang="en-US" sz="2400" b="1" dirty="0" err="1" smtClean="0"/>
              <a:t>Hogeweg</a:t>
            </a:r>
            <a:r>
              <a:rPr lang="en-US" sz="2400" b="1" dirty="0" smtClean="0"/>
              <a:t> Model</a:t>
            </a:r>
          </a:p>
        </p:txBody>
      </p:sp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066800"/>
            <a:ext cx="33782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6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Many Ways to Model Cells in Tissues</a:t>
            </a:r>
            <a:endParaRPr lang="pl-PL" sz="3200" b="1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609600"/>
            <a:ext cx="87172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Rule-based: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Cellular Automata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Generic Agent Based Models</a:t>
            </a:r>
          </a:p>
          <a:p>
            <a:endParaRPr lang="en-US" sz="2400" dirty="0" smtClean="0"/>
          </a:p>
          <a:p>
            <a:endParaRPr lang="en-US" sz="1400" dirty="0" smtClean="0"/>
          </a:p>
          <a:p>
            <a:r>
              <a:rPr lang="en-US" sz="2400" b="1" dirty="0" smtClean="0"/>
              <a:t>Physics Based: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Center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Subcellular Element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Viscoelastic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Vertex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Immersed Boundary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Cellular Potts Model/</a:t>
            </a:r>
          </a:p>
          <a:p>
            <a:r>
              <a:rPr lang="en-US" sz="2400" b="1" u="sng" dirty="0" smtClean="0"/>
              <a:t>Glazier-</a:t>
            </a:r>
            <a:r>
              <a:rPr lang="en-US" sz="2400" b="1" u="sng" dirty="0" err="1" smtClean="0"/>
              <a:t>Graner</a:t>
            </a:r>
            <a:r>
              <a:rPr lang="en-US" sz="2400" b="1" u="sng" dirty="0"/>
              <a:t>-</a:t>
            </a:r>
            <a:r>
              <a:rPr lang="en-US" sz="2400" b="1" u="sng" dirty="0" err="1" smtClean="0"/>
              <a:t>Hogeweg</a:t>
            </a:r>
            <a:r>
              <a:rPr lang="en-US" sz="2400" b="1" u="sng" dirty="0" smtClean="0"/>
              <a:t> Model</a:t>
            </a:r>
          </a:p>
        </p:txBody>
      </p:sp>
      <p:pic>
        <p:nvPicPr>
          <p:cNvPr id="6" name="Picture 3" descr="Biocomplex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5" y="62642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edblackblock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9825"/>
            <a:ext cx="48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0000" t="18405" r="8050" b="35840"/>
          <a:stretch/>
        </p:blipFill>
        <p:spPr>
          <a:xfrm>
            <a:off x="4688660" y="1066800"/>
            <a:ext cx="42331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6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5222</TotalTime>
  <Words>3415</Words>
  <Application>Microsoft Macintosh PowerPoint</Application>
  <PresentationFormat>On-screen Show (4:3)</PresentationFormat>
  <Paragraphs>682</Paragraphs>
  <Slides>67</Slides>
  <Notes>29</Notes>
  <HiddenSlides>0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Office Theme</vt:lpstr>
      <vt:lpstr>Equation</vt:lpstr>
      <vt:lpstr>Photo Editor Photo</vt:lpstr>
      <vt:lpstr>Intro to CC3D Day 2  CPM/GGH basics, cell sort,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Way to Describe Cells and their Behaviors:The GGH Model</vt:lpstr>
      <vt:lpstr>From Ising Model to GGH Model Via Potts Model and Cellular Potts Model</vt:lpstr>
      <vt:lpstr>Background – Ising Model</vt:lpstr>
      <vt:lpstr>Background – Ising Model</vt:lpstr>
      <vt:lpstr>Potts Model Basics</vt:lpstr>
      <vt:lpstr>Potts Model Application - Foams</vt:lpstr>
      <vt:lpstr>Coarsening is the Same in 3D</vt:lpstr>
      <vt:lpstr>From Potts to GGH</vt:lpstr>
      <vt:lpstr>GGH Concepts</vt:lpstr>
      <vt:lpstr>Generalized Cells</vt:lpstr>
      <vt:lpstr>PowerPoint Presentation</vt:lpstr>
      <vt:lpstr>PowerPoint Presentation</vt:lpstr>
      <vt:lpstr>PowerPoint Presentation</vt:lpstr>
      <vt:lpstr>Constraints</vt:lpstr>
      <vt:lpstr>Volume Constraints</vt:lpstr>
      <vt:lpstr>Volume Constraints</vt:lpstr>
      <vt:lpstr>Volume Constraints</vt:lpstr>
      <vt:lpstr>Other Constraints</vt:lpstr>
      <vt:lpstr>PowerPoint Presentation</vt:lpstr>
      <vt:lpstr>CompuCell3D file structure</vt:lpstr>
      <vt:lpstr>CompuCell3D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 Example</vt:lpstr>
      <vt:lpstr>Cell Sorting During Development— Biological Observations</vt:lpstr>
      <vt:lpstr>Cell Sorting During Development— Biological Observations</vt:lpstr>
      <vt:lpstr>Cell Sorting—A Simple Model Biological Observations</vt:lpstr>
      <vt:lpstr>Cell Sorting—Define Initial Hypotheses</vt:lpstr>
      <vt:lpstr>Cell Sorting</vt:lpstr>
      <vt:lpstr>Cell Sorting</vt:lpstr>
      <vt:lpstr>Cell Sorting</vt:lpstr>
      <vt:lpstr>Live Example 2</vt:lpstr>
      <vt:lpstr>PowerPoint Presentation</vt:lpstr>
      <vt:lpstr>PowerPoint Presentation</vt:lpstr>
      <vt:lpstr>CompuCell3D – Scientific Plots</vt:lpstr>
      <vt:lpstr>Scientific Plots are specified in Python</vt:lpstr>
      <vt:lpstr>CC3D Python Steppables overview</vt:lpstr>
      <vt:lpstr>CC3D Python Steppables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 Example 3</vt:lpstr>
      <vt:lpstr>Cell Sorting—In class exercises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Abbas Shirinifard</dc:creator>
  <cp:lastModifiedBy>Julio  Belmonte</cp:lastModifiedBy>
  <cp:revision>451</cp:revision>
  <dcterms:created xsi:type="dcterms:W3CDTF">2010-09-30T17:46:05Z</dcterms:created>
  <dcterms:modified xsi:type="dcterms:W3CDTF">2017-08-01T18:05:50Z</dcterms:modified>
</cp:coreProperties>
</file>