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500" r:id="rId2"/>
    <p:sldId id="527" r:id="rId3"/>
    <p:sldId id="529" r:id="rId4"/>
    <p:sldId id="550" r:id="rId5"/>
    <p:sldId id="531" r:id="rId6"/>
    <p:sldId id="549" r:id="rId7"/>
    <p:sldId id="532" r:id="rId8"/>
    <p:sldId id="535" r:id="rId9"/>
    <p:sldId id="540" r:id="rId10"/>
    <p:sldId id="541" r:id="rId11"/>
    <p:sldId id="542" r:id="rId12"/>
    <p:sldId id="543" r:id="rId13"/>
    <p:sldId id="544" r:id="rId14"/>
    <p:sldId id="545" r:id="rId15"/>
    <p:sldId id="546" r:id="rId16"/>
    <p:sldId id="547" r:id="rId17"/>
    <p:sldId id="54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25" d="100"/>
          <a:sy n="125" d="100"/>
        </p:scale>
        <p:origin x="-1472" y="-304"/>
      </p:cViewPr>
      <p:guideLst>
        <p:guide orient="horz" pos="2159"/>
        <p:guide pos="2881"/>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3FE595-9CDC-4B6F-91AD-CB22599A3AB7}" type="datetimeFigureOut">
              <a:rPr lang="en-US" smtClean="0"/>
              <a:pPr/>
              <a:t>03/08/17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85F127-8BB0-40A7-B09C-31EF785F970D}" type="slidenum">
              <a:rPr lang="en-US" smtClean="0"/>
              <a:pPr/>
              <a:t>‹#›</a:t>
            </a:fld>
            <a:endParaRPr lang="en-US"/>
          </a:p>
        </p:txBody>
      </p:sp>
    </p:spTree>
    <p:extLst>
      <p:ext uri="{BB962C8B-B14F-4D97-AF65-F5344CB8AC3E}">
        <p14:creationId xmlns:p14="http://schemas.microsoft.com/office/powerpoint/2010/main" val="1410892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CD5C7E54-06B2-4EB8-A896-C0B684E74CA5}" type="slidenum">
              <a:rPr lang="en-US" sz="1200" smtClean="0">
                <a:latin typeface="Verdana" pitchFamily="34" charset="0"/>
              </a:rPr>
              <a:pPr/>
              <a:t>1</a:t>
            </a:fld>
            <a:endParaRPr lang="en-US" sz="1200" smtClean="0">
              <a:latin typeface="Verdana"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026637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62468" name="Slide Number Placeholder 3"/>
          <p:cNvSpPr>
            <a:spLocks noGrp="1"/>
          </p:cNvSpPr>
          <p:nvPr>
            <p:ph type="sldNum" sz="quarter" idx="5"/>
          </p:nvPr>
        </p:nvSpPr>
        <p:spPr>
          <a:noFill/>
        </p:spPr>
        <p:txBody>
          <a:bodyPr/>
          <a:lstStyle/>
          <a:p>
            <a:fld id="{91761A65-CBBE-4A23-82EE-D8710793234B}" type="slidenum">
              <a:rPr lang="en-US" smtClean="0">
                <a:ea typeface="ＭＳ Ｐゴシック" pitchFamily="34" charset="-128"/>
              </a:rPr>
              <a:pPr/>
              <a:t>10</a:t>
            </a:fld>
            <a:endParaRPr lang="en-US" dirty="0" smtClean="0">
              <a:ea typeface="ＭＳ Ｐゴシック" pitchFamily="34" charset="-128"/>
            </a:endParaRPr>
          </a:p>
        </p:txBody>
      </p:sp>
    </p:spTree>
    <p:extLst>
      <p:ext uri="{BB962C8B-B14F-4D97-AF65-F5344CB8AC3E}">
        <p14:creationId xmlns:p14="http://schemas.microsoft.com/office/powerpoint/2010/main" val="2958604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63492" name="Slide Number Placeholder 3"/>
          <p:cNvSpPr>
            <a:spLocks noGrp="1"/>
          </p:cNvSpPr>
          <p:nvPr>
            <p:ph type="sldNum" sz="quarter" idx="5"/>
          </p:nvPr>
        </p:nvSpPr>
        <p:spPr>
          <a:noFill/>
        </p:spPr>
        <p:txBody>
          <a:bodyPr/>
          <a:lstStyle/>
          <a:p>
            <a:fld id="{311C672D-F64D-4A97-85B0-2064127DC698}" type="slidenum">
              <a:rPr lang="en-US" smtClean="0">
                <a:ea typeface="ＭＳ Ｐゴシック" pitchFamily="34" charset="-128"/>
              </a:rPr>
              <a:pPr/>
              <a:t>11</a:t>
            </a:fld>
            <a:endParaRPr lang="en-US" dirty="0" smtClean="0">
              <a:ea typeface="ＭＳ Ｐゴシック" pitchFamily="34" charset="-128"/>
            </a:endParaRPr>
          </a:p>
        </p:txBody>
      </p:sp>
    </p:spTree>
    <p:extLst>
      <p:ext uri="{BB962C8B-B14F-4D97-AF65-F5344CB8AC3E}">
        <p14:creationId xmlns:p14="http://schemas.microsoft.com/office/powerpoint/2010/main" val="2406418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64516" name="Slide Number Placeholder 3"/>
          <p:cNvSpPr>
            <a:spLocks noGrp="1"/>
          </p:cNvSpPr>
          <p:nvPr>
            <p:ph type="sldNum" sz="quarter" idx="5"/>
          </p:nvPr>
        </p:nvSpPr>
        <p:spPr>
          <a:noFill/>
        </p:spPr>
        <p:txBody>
          <a:bodyPr/>
          <a:lstStyle/>
          <a:p>
            <a:fld id="{4381A100-6909-420B-B453-C43380ECCC59}" type="slidenum">
              <a:rPr lang="en-US" smtClean="0">
                <a:ea typeface="ＭＳ Ｐゴシック" pitchFamily="34" charset="-128"/>
              </a:rPr>
              <a:pPr/>
              <a:t>12</a:t>
            </a:fld>
            <a:endParaRPr lang="en-US" dirty="0" smtClean="0">
              <a:ea typeface="ＭＳ Ｐゴシック" pitchFamily="34" charset="-128"/>
            </a:endParaRPr>
          </a:p>
        </p:txBody>
      </p:sp>
    </p:spTree>
    <p:extLst>
      <p:ext uri="{BB962C8B-B14F-4D97-AF65-F5344CB8AC3E}">
        <p14:creationId xmlns:p14="http://schemas.microsoft.com/office/powerpoint/2010/main" val="3883145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65540" name="Slide Number Placeholder 3"/>
          <p:cNvSpPr>
            <a:spLocks noGrp="1"/>
          </p:cNvSpPr>
          <p:nvPr>
            <p:ph type="sldNum" sz="quarter" idx="5"/>
          </p:nvPr>
        </p:nvSpPr>
        <p:spPr>
          <a:noFill/>
        </p:spPr>
        <p:txBody>
          <a:bodyPr/>
          <a:lstStyle/>
          <a:p>
            <a:fld id="{213192B0-3709-49E7-99AE-B648D7308914}" type="slidenum">
              <a:rPr lang="en-US" smtClean="0">
                <a:ea typeface="ＭＳ Ｐゴシック" pitchFamily="34" charset="-128"/>
              </a:rPr>
              <a:pPr/>
              <a:t>13</a:t>
            </a:fld>
            <a:endParaRPr lang="en-US" dirty="0" smtClean="0">
              <a:ea typeface="ＭＳ Ｐゴシック" pitchFamily="34" charset="-128"/>
            </a:endParaRPr>
          </a:p>
        </p:txBody>
      </p:sp>
    </p:spTree>
    <p:extLst>
      <p:ext uri="{BB962C8B-B14F-4D97-AF65-F5344CB8AC3E}">
        <p14:creationId xmlns:p14="http://schemas.microsoft.com/office/powerpoint/2010/main" val="4256277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66564" name="Slide Number Placeholder 3"/>
          <p:cNvSpPr>
            <a:spLocks noGrp="1"/>
          </p:cNvSpPr>
          <p:nvPr>
            <p:ph type="sldNum" sz="quarter" idx="5"/>
          </p:nvPr>
        </p:nvSpPr>
        <p:spPr>
          <a:noFill/>
        </p:spPr>
        <p:txBody>
          <a:bodyPr/>
          <a:lstStyle/>
          <a:p>
            <a:fld id="{94D626D0-99CC-46FB-9411-42D160388EA4}" type="slidenum">
              <a:rPr lang="en-US" smtClean="0">
                <a:ea typeface="ＭＳ Ｐゴシック" pitchFamily="34" charset="-128"/>
              </a:rPr>
              <a:pPr/>
              <a:t>14</a:t>
            </a:fld>
            <a:endParaRPr lang="en-US" dirty="0" smtClean="0">
              <a:ea typeface="ＭＳ Ｐゴシック" pitchFamily="34" charset="-128"/>
            </a:endParaRPr>
          </a:p>
        </p:txBody>
      </p:sp>
    </p:spTree>
    <p:extLst>
      <p:ext uri="{BB962C8B-B14F-4D97-AF65-F5344CB8AC3E}">
        <p14:creationId xmlns:p14="http://schemas.microsoft.com/office/powerpoint/2010/main" val="3313650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67588" name="Slide Number Placeholder 3"/>
          <p:cNvSpPr>
            <a:spLocks noGrp="1"/>
          </p:cNvSpPr>
          <p:nvPr>
            <p:ph type="sldNum" sz="quarter" idx="5"/>
          </p:nvPr>
        </p:nvSpPr>
        <p:spPr>
          <a:noFill/>
        </p:spPr>
        <p:txBody>
          <a:bodyPr/>
          <a:lstStyle/>
          <a:p>
            <a:fld id="{0ED70ADC-4AB5-4584-9C18-64A02FC9B6FA}" type="slidenum">
              <a:rPr lang="en-US" smtClean="0">
                <a:ea typeface="ＭＳ Ｐゴシック" pitchFamily="34" charset="-128"/>
              </a:rPr>
              <a:pPr/>
              <a:t>15</a:t>
            </a:fld>
            <a:endParaRPr lang="en-US" dirty="0" smtClean="0">
              <a:ea typeface="ＭＳ Ｐゴシック" pitchFamily="34" charset="-128"/>
            </a:endParaRPr>
          </a:p>
        </p:txBody>
      </p:sp>
    </p:spTree>
    <p:extLst>
      <p:ext uri="{BB962C8B-B14F-4D97-AF65-F5344CB8AC3E}">
        <p14:creationId xmlns:p14="http://schemas.microsoft.com/office/powerpoint/2010/main" val="4008970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68612" name="Slide Number Placeholder 3"/>
          <p:cNvSpPr>
            <a:spLocks noGrp="1"/>
          </p:cNvSpPr>
          <p:nvPr>
            <p:ph type="sldNum" sz="quarter" idx="5"/>
          </p:nvPr>
        </p:nvSpPr>
        <p:spPr>
          <a:noFill/>
        </p:spPr>
        <p:txBody>
          <a:bodyPr/>
          <a:lstStyle/>
          <a:p>
            <a:fld id="{DEF6F467-5A1B-4A54-882A-1511BE4B43A1}" type="slidenum">
              <a:rPr lang="en-US" smtClean="0">
                <a:ea typeface="ＭＳ Ｐゴシック" pitchFamily="34" charset="-128"/>
              </a:rPr>
              <a:pPr/>
              <a:t>16</a:t>
            </a:fld>
            <a:endParaRPr lang="en-US" dirty="0" smtClean="0">
              <a:ea typeface="ＭＳ Ｐゴシック" pitchFamily="34" charset="-128"/>
            </a:endParaRPr>
          </a:p>
        </p:txBody>
      </p:sp>
    </p:spTree>
    <p:extLst>
      <p:ext uri="{BB962C8B-B14F-4D97-AF65-F5344CB8AC3E}">
        <p14:creationId xmlns:p14="http://schemas.microsoft.com/office/powerpoint/2010/main" val="3661072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68612" name="Slide Number Placeholder 3"/>
          <p:cNvSpPr>
            <a:spLocks noGrp="1"/>
          </p:cNvSpPr>
          <p:nvPr>
            <p:ph type="sldNum" sz="quarter" idx="5"/>
          </p:nvPr>
        </p:nvSpPr>
        <p:spPr>
          <a:noFill/>
        </p:spPr>
        <p:txBody>
          <a:bodyPr/>
          <a:lstStyle/>
          <a:p>
            <a:fld id="{DEF6F467-5A1B-4A54-882A-1511BE4B43A1}" type="slidenum">
              <a:rPr lang="en-US" smtClean="0">
                <a:ea typeface="ＭＳ Ｐゴシック" pitchFamily="34" charset="-128"/>
              </a:rPr>
              <a:pPr/>
              <a:t>17</a:t>
            </a:fld>
            <a:endParaRPr lang="en-US" dirty="0" smtClean="0">
              <a:ea typeface="ＭＳ Ｐゴシック" pitchFamily="34" charset="-128"/>
            </a:endParaRPr>
          </a:p>
        </p:txBody>
      </p:sp>
    </p:spTree>
    <p:extLst>
      <p:ext uri="{BB962C8B-B14F-4D97-AF65-F5344CB8AC3E}">
        <p14:creationId xmlns:p14="http://schemas.microsoft.com/office/powerpoint/2010/main" val="3661072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F9C35A-0AE6-4255-B9AD-A90239F5DA15}" type="slidenum">
              <a:rPr lang="en-US" altLang="en-US" smtClean="0">
                <a:latin typeface="Arial" panose="020B0604020202020204" pitchFamily="34" charset="0"/>
              </a:rPr>
              <a:pPr>
                <a:spcBef>
                  <a:spcPct val="0"/>
                </a:spcBef>
              </a:pPr>
              <a:t>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139280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F9C35A-0AE6-4255-B9AD-A90239F5DA15}" type="slidenum">
              <a:rPr lang="en-US" altLang="en-US" smtClean="0">
                <a:latin typeface="Arial" panose="020B0604020202020204" pitchFamily="34" charset="0"/>
              </a:rPr>
              <a:pPr>
                <a:spcBef>
                  <a:spcPct val="0"/>
                </a:spcBef>
              </a:pPr>
              <a:t>3</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685629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F9C35A-0AE6-4255-B9AD-A90239F5DA15}" type="slidenum">
              <a:rPr lang="en-US" altLang="en-US" smtClean="0">
                <a:latin typeface="Arial" panose="020B0604020202020204" pitchFamily="34" charset="0"/>
              </a:rPr>
              <a:pPr>
                <a:spcBef>
                  <a:spcPct val="0"/>
                </a:spcBef>
              </a:pPr>
              <a:t>4</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870723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F9C35A-0AE6-4255-B9AD-A90239F5DA15}" type="slidenum">
              <a:rPr lang="en-US" altLang="en-US" smtClean="0">
                <a:latin typeface="Arial" panose="020B0604020202020204" pitchFamily="34" charset="0"/>
              </a:rPr>
              <a:pPr>
                <a:spcBef>
                  <a:spcPct val="0"/>
                </a:spcBef>
              </a:pPr>
              <a:t>5</a:t>
            </a:fld>
            <a:endParaRPr lang="en-US" altLang="en-US" smtClean="0">
              <a:latin typeface="Arial" panose="020B0604020202020204" pitchFamily="34" charset="0"/>
            </a:endParaRPr>
          </a:p>
        </p:txBody>
      </p:sp>
    </p:spTree>
    <p:extLst>
      <p:ext uri="{BB962C8B-B14F-4D97-AF65-F5344CB8AC3E}">
        <p14:creationId xmlns:p14="http://schemas.microsoft.com/office/powerpoint/2010/main" val="585432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F9C35A-0AE6-4255-B9AD-A90239F5DA15}" type="slidenum">
              <a:rPr lang="en-US" altLang="en-US" smtClean="0">
                <a:latin typeface="Arial" panose="020B0604020202020204" pitchFamily="34" charset="0"/>
              </a:rPr>
              <a:pPr>
                <a:spcBef>
                  <a:spcPct val="0"/>
                </a:spcBef>
              </a:pPr>
              <a:t>6</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053701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F9C35A-0AE6-4255-B9AD-A90239F5DA15}" type="slidenum">
              <a:rPr lang="en-US" altLang="en-US" smtClean="0">
                <a:latin typeface="Arial" panose="020B0604020202020204" pitchFamily="34" charset="0"/>
              </a:rPr>
              <a:pPr>
                <a:spcBef>
                  <a:spcPct val="0"/>
                </a:spcBef>
              </a:pPr>
              <a:t>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475154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F9C35A-0AE6-4255-B9AD-A90239F5DA15}" type="slidenum">
              <a:rPr lang="en-US" altLang="en-US" smtClean="0">
                <a:latin typeface="Arial" panose="020B0604020202020204" pitchFamily="34" charset="0"/>
              </a:rPr>
              <a:pPr>
                <a:spcBef>
                  <a:spcPct val="0"/>
                </a:spcBef>
              </a:pPr>
              <a:t>8</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163296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61444" name="Slide Number Placeholder 3"/>
          <p:cNvSpPr>
            <a:spLocks noGrp="1"/>
          </p:cNvSpPr>
          <p:nvPr>
            <p:ph type="sldNum" sz="quarter" idx="5"/>
          </p:nvPr>
        </p:nvSpPr>
        <p:spPr>
          <a:noFill/>
        </p:spPr>
        <p:txBody>
          <a:bodyPr/>
          <a:lstStyle/>
          <a:p>
            <a:fld id="{0BE485C3-7F0D-465E-B84D-8BDBFC4F447F}" type="slidenum">
              <a:rPr lang="en-US" smtClean="0">
                <a:ea typeface="ＭＳ Ｐゴシック" pitchFamily="34" charset="-128"/>
              </a:rPr>
              <a:pPr/>
              <a:t>9</a:t>
            </a:fld>
            <a:endParaRPr lang="en-US" dirty="0" smtClean="0">
              <a:ea typeface="ＭＳ Ｐゴシック" pitchFamily="34" charset="-128"/>
            </a:endParaRPr>
          </a:p>
        </p:txBody>
      </p:sp>
    </p:spTree>
    <p:extLst>
      <p:ext uri="{BB962C8B-B14F-4D97-AF65-F5344CB8AC3E}">
        <p14:creationId xmlns:p14="http://schemas.microsoft.com/office/powerpoint/2010/main" val="4141767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38FBFC-7000-475E-BBF3-F00AAF3111EE}" type="datetimeFigureOut">
              <a:rPr lang="en-US" smtClean="0"/>
              <a:pPr/>
              <a:t>03/08/17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FB46A-83E7-4504-A360-E5607D89349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38FBFC-7000-475E-BBF3-F00AAF3111EE}" type="datetimeFigureOut">
              <a:rPr lang="en-US" smtClean="0"/>
              <a:pPr/>
              <a:t>03/08/17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FB46A-83E7-4504-A360-E5607D8934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38FBFC-7000-475E-BBF3-F00AAF3111EE}" type="datetimeFigureOut">
              <a:rPr lang="en-US" smtClean="0"/>
              <a:pPr/>
              <a:t>03/08/17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FB46A-83E7-4504-A360-E5607D89349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38FBFC-7000-475E-BBF3-F00AAF3111EE}" type="datetimeFigureOut">
              <a:rPr lang="en-US" smtClean="0"/>
              <a:pPr/>
              <a:t>03/08/17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FB46A-83E7-4504-A360-E5607D89349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38FBFC-7000-475E-BBF3-F00AAF3111EE}" type="datetimeFigureOut">
              <a:rPr lang="en-US" smtClean="0"/>
              <a:pPr/>
              <a:t>03/08/17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FB46A-83E7-4504-A360-E5607D89349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38FBFC-7000-475E-BBF3-F00AAF3111EE}" type="datetimeFigureOut">
              <a:rPr lang="en-US" smtClean="0"/>
              <a:pPr/>
              <a:t>03/08/17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FB46A-83E7-4504-A360-E5607D89349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38FBFC-7000-475E-BBF3-F00AAF3111EE}" type="datetimeFigureOut">
              <a:rPr lang="en-US" smtClean="0"/>
              <a:pPr/>
              <a:t>03/08/17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EFB46A-83E7-4504-A360-E5607D89349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38FBFC-7000-475E-BBF3-F00AAF3111EE}" type="datetimeFigureOut">
              <a:rPr lang="en-US" smtClean="0"/>
              <a:pPr/>
              <a:t>03/08/17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EFB46A-83E7-4504-A360-E5607D89349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38FBFC-7000-475E-BBF3-F00AAF3111EE}" type="datetimeFigureOut">
              <a:rPr lang="en-US" smtClean="0"/>
              <a:pPr/>
              <a:t>03/08/17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EFB46A-83E7-4504-A360-E5607D89349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38FBFC-7000-475E-BBF3-F00AAF3111EE}" type="datetimeFigureOut">
              <a:rPr lang="en-US" smtClean="0"/>
              <a:pPr/>
              <a:t>03/08/17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FB46A-83E7-4504-A360-E5607D89349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38FBFC-7000-475E-BBF3-F00AAF3111EE}" type="datetimeFigureOut">
              <a:rPr lang="en-US" smtClean="0"/>
              <a:pPr/>
              <a:t>03/08/17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FB46A-83E7-4504-A360-E5607D89349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38FBFC-7000-475E-BBF3-F00AAF3111EE}" type="datetimeFigureOut">
              <a:rPr lang="en-US" smtClean="0"/>
              <a:pPr/>
              <a:t>03/08/17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FB46A-83E7-4504-A360-E5607D89349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jpe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27.png"/><Relationship Id="rId11"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2.pn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9.gi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subTitle" idx="1"/>
          </p:nvPr>
        </p:nvSpPr>
        <p:spPr>
          <a:xfrm>
            <a:off x="1393596" y="2085644"/>
            <a:ext cx="6400800" cy="2643486"/>
          </a:xfrm>
        </p:spPr>
        <p:txBody>
          <a:bodyPr>
            <a:normAutofit fontScale="92500" lnSpcReduction="20000"/>
          </a:bodyPr>
          <a:lstStyle/>
          <a:p>
            <a:pPr eaLnBrk="1" hangingPunct="1">
              <a:spcBef>
                <a:spcPct val="0"/>
              </a:spcBef>
            </a:pPr>
            <a:r>
              <a:rPr lang="en-US" sz="2000" b="1" dirty="0" smtClean="0">
                <a:solidFill>
                  <a:srgbClr val="3333FF"/>
                </a:solidFill>
              </a:rPr>
              <a:t>James A. Glazier</a:t>
            </a:r>
          </a:p>
          <a:p>
            <a:pPr eaLnBrk="1" hangingPunct="1">
              <a:spcBef>
                <a:spcPct val="0"/>
              </a:spcBef>
            </a:pPr>
            <a:r>
              <a:rPr lang="en-US" sz="2000" b="1" dirty="0" smtClean="0">
                <a:solidFill>
                  <a:srgbClr val="3333FF"/>
                </a:solidFill>
              </a:rPr>
              <a:t>Biocomplexity Institute</a:t>
            </a:r>
          </a:p>
          <a:p>
            <a:pPr eaLnBrk="1" hangingPunct="1">
              <a:spcBef>
                <a:spcPct val="0"/>
              </a:spcBef>
            </a:pPr>
            <a:r>
              <a:rPr lang="en-US" sz="2000" b="1" dirty="0" smtClean="0">
                <a:solidFill>
                  <a:srgbClr val="3333FF"/>
                </a:solidFill>
              </a:rPr>
              <a:t>Indiana University </a:t>
            </a:r>
          </a:p>
          <a:p>
            <a:pPr eaLnBrk="1" hangingPunct="1">
              <a:spcBef>
                <a:spcPct val="0"/>
              </a:spcBef>
            </a:pPr>
            <a:r>
              <a:rPr lang="en-US" sz="2000" b="1" dirty="0" smtClean="0">
                <a:solidFill>
                  <a:srgbClr val="3333FF"/>
                </a:solidFill>
              </a:rPr>
              <a:t>Bloomington, IN 47405</a:t>
            </a:r>
          </a:p>
          <a:p>
            <a:pPr eaLnBrk="1" hangingPunct="1">
              <a:spcBef>
                <a:spcPct val="0"/>
              </a:spcBef>
            </a:pPr>
            <a:r>
              <a:rPr lang="en-US" sz="2000" b="1" dirty="0" smtClean="0">
                <a:solidFill>
                  <a:srgbClr val="3333FF"/>
                </a:solidFill>
              </a:rPr>
              <a:t>USA</a:t>
            </a:r>
          </a:p>
          <a:p>
            <a:pPr eaLnBrk="1" hangingPunct="1">
              <a:spcBef>
                <a:spcPct val="0"/>
              </a:spcBef>
            </a:pPr>
            <a:endParaRPr lang="en-US" sz="2000" dirty="0" smtClean="0">
              <a:solidFill>
                <a:srgbClr val="3333FF"/>
              </a:solidFill>
            </a:endParaRPr>
          </a:p>
          <a:p>
            <a:pPr>
              <a:spcBef>
                <a:spcPct val="0"/>
              </a:spcBef>
            </a:pPr>
            <a:r>
              <a:rPr lang="en-US" sz="2000" b="1" dirty="0" smtClean="0">
                <a:solidFill>
                  <a:srgbClr val="3333FF"/>
                </a:solidFill>
              </a:rPr>
              <a:t>Julio Belmonte</a:t>
            </a:r>
          </a:p>
          <a:p>
            <a:pPr>
              <a:spcBef>
                <a:spcPct val="0"/>
              </a:spcBef>
            </a:pPr>
            <a:r>
              <a:rPr lang="en-US" sz="2000" b="1" dirty="0" smtClean="0">
                <a:solidFill>
                  <a:srgbClr val="3333FF"/>
                </a:solidFill>
              </a:rPr>
              <a:t>EMBL</a:t>
            </a:r>
          </a:p>
          <a:p>
            <a:pPr>
              <a:spcBef>
                <a:spcPct val="0"/>
              </a:spcBef>
            </a:pPr>
            <a:r>
              <a:rPr lang="en-US" sz="2000" b="1" dirty="0" smtClean="0">
                <a:solidFill>
                  <a:srgbClr val="3333FF"/>
                </a:solidFill>
              </a:rPr>
              <a:t>Heidelberg</a:t>
            </a:r>
          </a:p>
          <a:p>
            <a:pPr>
              <a:spcBef>
                <a:spcPct val="0"/>
              </a:spcBef>
            </a:pPr>
            <a:r>
              <a:rPr lang="en-US" sz="2000" b="1" dirty="0" smtClean="0">
                <a:solidFill>
                  <a:srgbClr val="3333FF"/>
                </a:solidFill>
              </a:rPr>
              <a:t>Germany</a:t>
            </a:r>
            <a:endParaRPr lang="en-US" sz="2000" dirty="0" smtClean="0">
              <a:solidFill>
                <a:srgbClr val="3333FF"/>
              </a:solidFill>
            </a:endParaRPr>
          </a:p>
        </p:txBody>
      </p:sp>
      <p:pic>
        <p:nvPicPr>
          <p:cNvPr id="14340" name="Picture 5" descr="IU seal, red on white, 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396" y="1731930"/>
            <a:ext cx="1944688"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596" y="211293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7"/>
          <p:cNvSpPr txBox="1">
            <a:spLocks noChangeArrowheads="1"/>
          </p:cNvSpPr>
          <p:nvPr/>
        </p:nvSpPr>
        <p:spPr bwMode="auto">
          <a:xfrm>
            <a:off x="0" y="594360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just" eaLnBrk="1" hangingPunct="1">
              <a:spcBef>
                <a:spcPct val="50000"/>
              </a:spcBef>
            </a:pPr>
            <a:r>
              <a:rPr lang="en-US" sz="1600" b="1" dirty="0" smtClean="0"/>
              <a:t>Support</a:t>
            </a:r>
            <a:r>
              <a:rPr lang="en-US" sz="1600" b="1" dirty="0"/>
              <a:t>: </a:t>
            </a:r>
            <a:r>
              <a:rPr lang="en-US" sz="1600" b="1" dirty="0" smtClean="0"/>
              <a:t>NIGMS-</a:t>
            </a:r>
            <a:r>
              <a:rPr lang="en-GB" sz="1600" b="1" dirty="0" smtClean="0"/>
              <a:t>R01GM076692</a:t>
            </a:r>
            <a:r>
              <a:rPr lang="en-US" sz="1600" b="1" dirty="0" smtClean="0"/>
              <a:t>, [</a:t>
            </a:r>
            <a:r>
              <a:rPr lang="en-GB" sz="1600" b="1" dirty="0" smtClean="0"/>
              <a:t>NIGMS-R01GM077138], NIH-U01-GM111243, NIGMS-R01 </a:t>
            </a:r>
            <a:r>
              <a:rPr lang="en-GB" sz="1600" b="1" dirty="0"/>
              <a:t>GM122424, </a:t>
            </a:r>
            <a:r>
              <a:rPr lang="en-GB" sz="1600" b="1" dirty="0" smtClean="0"/>
              <a:t>[Falk Medical Research Trust], IUCRG, [NSF], [US EPA], EMBL-Marie Curie Interdisciplinary Postdoctoral Fellowship</a:t>
            </a:r>
            <a:endParaRPr lang="en-US" sz="1600" u="sng" dirty="0">
              <a:solidFill>
                <a:srgbClr val="0000FF"/>
              </a:solidFill>
            </a:endParaRPr>
          </a:p>
        </p:txBody>
      </p:sp>
      <p:sp>
        <p:nvSpPr>
          <p:cNvPr id="14343" name="Text Box 7"/>
          <p:cNvSpPr txBox="1">
            <a:spLocks noChangeArrowheads="1"/>
          </p:cNvSpPr>
          <p:nvPr/>
        </p:nvSpPr>
        <p:spPr bwMode="auto">
          <a:xfrm>
            <a:off x="21996" y="4724417"/>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sz="1800" dirty="0" smtClean="0"/>
              <a:t>Bloomington IN, </a:t>
            </a:r>
            <a:r>
              <a:rPr lang="en-US" sz="1800" b="1" dirty="0" smtClean="0"/>
              <a:t>US</a:t>
            </a:r>
          </a:p>
          <a:p>
            <a:pPr algn="ctr" eaLnBrk="1" hangingPunct="1"/>
            <a:r>
              <a:rPr lang="en-US" sz="1800" dirty="0" smtClean="0"/>
              <a:t>Tuesday, August 1st, 2017</a:t>
            </a:r>
            <a:endParaRPr lang="en-US" sz="1800" dirty="0"/>
          </a:p>
        </p:txBody>
      </p:sp>
      <p:sp>
        <p:nvSpPr>
          <p:cNvPr id="14338" name="Rectangle 2"/>
          <p:cNvSpPr>
            <a:spLocks noGrp="1" noChangeArrowheads="1"/>
          </p:cNvSpPr>
          <p:nvPr>
            <p:ph type="ctrTitle"/>
          </p:nvPr>
        </p:nvSpPr>
        <p:spPr>
          <a:xfrm>
            <a:off x="0" y="180910"/>
            <a:ext cx="9144000" cy="1250950"/>
          </a:xfrm>
        </p:spPr>
        <p:txBody>
          <a:bodyPr>
            <a:noAutofit/>
          </a:bodyPr>
          <a:lstStyle/>
          <a:p>
            <a:r>
              <a:rPr lang="en-US" sz="4000" b="1" dirty="0" smtClean="0">
                <a:solidFill>
                  <a:srgbClr val="3333FF"/>
                </a:solidFill>
              </a:rPr>
              <a:t>Intro to CC3D Day </a:t>
            </a:r>
            <a:r>
              <a:rPr lang="en-US" sz="4000" b="1" dirty="0" smtClean="0">
                <a:solidFill>
                  <a:srgbClr val="3333FF"/>
                </a:solidFill>
              </a:rPr>
              <a:t>6 </a:t>
            </a:r>
            <a:r>
              <a:rPr lang="en-US" sz="4000" b="1" dirty="0" smtClean="0">
                <a:solidFill>
                  <a:srgbClr val="3333FF"/>
                </a:solidFill>
              </a:rPr>
              <a:t/>
            </a:r>
            <a:br>
              <a:rPr lang="en-US" sz="4000" b="1" dirty="0" smtClean="0">
                <a:solidFill>
                  <a:srgbClr val="3333FF"/>
                </a:solidFill>
              </a:rPr>
            </a:br>
            <a:r>
              <a:rPr lang="en-US" sz="4000" b="1" dirty="0" smtClean="0">
                <a:solidFill>
                  <a:srgbClr val="3333FF"/>
                </a:solidFill>
              </a:rPr>
              <a:t>Cell Compartments and Links</a:t>
            </a:r>
            <a:endParaRPr lang="en-US" sz="4000" b="1" dirty="0">
              <a:solidFill>
                <a:srgbClr val="3333FF"/>
              </a:solidFill>
            </a:endParaRPr>
          </a:p>
        </p:txBody>
      </p:sp>
    </p:spTree>
    <p:extLst>
      <p:ext uri="{BB962C8B-B14F-4D97-AF65-F5344CB8AC3E}">
        <p14:creationId xmlns:p14="http://schemas.microsoft.com/office/powerpoint/2010/main" val="21412547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0" y="914400"/>
            <a:ext cx="9144000" cy="4114800"/>
          </a:xfrm>
        </p:spPr>
        <p:txBody>
          <a:bodyPr/>
          <a:lstStyle/>
          <a:p>
            <a:r>
              <a:rPr lang="en-US" sz="2800" dirty="0" smtClean="0">
                <a:solidFill>
                  <a:srgbClr val="FF0000"/>
                </a:solidFill>
              </a:rPr>
              <a:t>Cell </a:t>
            </a:r>
            <a:r>
              <a:rPr lang="en-US" sz="2800" dirty="0" smtClean="0">
                <a:solidFill>
                  <a:srgbClr val="00B050"/>
                </a:solidFill>
              </a:rPr>
              <a:t>is Polarized </a:t>
            </a:r>
          </a:p>
          <a:p>
            <a:r>
              <a:rPr lang="en-US" sz="2800" dirty="0" smtClean="0">
                <a:solidFill>
                  <a:srgbClr val="00B050"/>
                </a:solidFill>
              </a:rPr>
              <a:t>Properties </a:t>
            </a:r>
          </a:p>
          <a:p>
            <a:pPr lvl="1"/>
            <a:r>
              <a:rPr lang="en-US" sz="2400" dirty="0" smtClean="0">
                <a:solidFill>
                  <a:srgbClr val="00B050"/>
                </a:solidFill>
              </a:rPr>
              <a:t>Polarity (as Flag)</a:t>
            </a:r>
          </a:p>
          <a:p>
            <a:pPr lvl="1"/>
            <a:r>
              <a:rPr lang="en-US" sz="2400" dirty="0" smtClean="0">
                <a:solidFill>
                  <a:srgbClr val="00B050"/>
                </a:solidFill>
              </a:rPr>
              <a:t>Degree of Polarization </a:t>
            </a:r>
          </a:p>
          <a:p>
            <a:pPr marL="400050" lvl="1" indent="0">
              <a:buNone/>
            </a:pPr>
            <a:r>
              <a:rPr lang="en-US" sz="2400" dirty="0" smtClean="0">
                <a:solidFill>
                  <a:srgbClr val="00B050"/>
                </a:solidFill>
              </a:rPr>
              <a:t>	(</a:t>
            </a:r>
            <a:r>
              <a:rPr lang="en-US" sz="2400" i="1" dirty="0" smtClean="0">
                <a:solidFill>
                  <a:srgbClr val="00B050"/>
                </a:solidFill>
              </a:rPr>
              <a:t>e.g.</a:t>
            </a:r>
            <a:r>
              <a:rPr lang="en-US" sz="2400" dirty="0" smtClean="0">
                <a:solidFill>
                  <a:srgbClr val="00B050"/>
                </a:solidFill>
              </a:rPr>
              <a:t> aspect ratio of height </a:t>
            </a:r>
          </a:p>
          <a:p>
            <a:pPr marL="400050" lvl="1" indent="0">
              <a:buNone/>
            </a:pPr>
            <a:r>
              <a:rPr lang="en-US" sz="2400" dirty="0">
                <a:solidFill>
                  <a:srgbClr val="00B050"/>
                </a:solidFill>
              </a:rPr>
              <a:t>	</a:t>
            </a:r>
            <a:r>
              <a:rPr lang="en-US" sz="2400" dirty="0" smtClean="0">
                <a:solidFill>
                  <a:srgbClr val="00B050"/>
                </a:solidFill>
              </a:rPr>
              <a:t>to diameter)</a:t>
            </a:r>
          </a:p>
          <a:p>
            <a:pPr lvl="1"/>
            <a:r>
              <a:rPr lang="en-US" sz="2400" dirty="0" smtClean="0">
                <a:solidFill>
                  <a:srgbClr val="00B050"/>
                </a:solidFill>
              </a:rPr>
              <a:t>Orientation of Polarization</a:t>
            </a:r>
          </a:p>
        </p:txBody>
      </p:sp>
      <p:sp>
        <p:nvSpPr>
          <p:cNvPr id="27652" name="Oval 3"/>
          <p:cNvSpPr>
            <a:spLocks noChangeArrowheads="1"/>
          </p:cNvSpPr>
          <p:nvPr/>
        </p:nvSpPr>
        <p:spPr bwMode="auto">
          <a:xfrm>
            <a:off x="5410200" y="1371600"/>
            <a:ext cx="1676400" cy="2209800"/>
          </a:xfrm>
          <a:prstGeom prst="ellipse">
            <a:avLst/>
          </a:prstGeom>
          <a:solidFill>
            <a:schemeClr val="accent1"/>
          </a:solidFill>
          <a:ln w="9525" algn="ctr">
            <a:noFill/>
            <a:round/>
            <a:headEnd/>
            <a:tailEnd/>
          </a:ln>
        </p:spPr>
        <p:txBody>
          <a:bodyPr/>
          <a:lstStyle/>
          <a:p>
            <a:pPr algn="r" eaLnBrk="0" hangingPunct="0"/>
            <a:endParaRPr lang="en-US" dirty="0">
              <a:latin typeface="Calibri" pitchFamily="34" charset="0"/>
            </a:endParaRPr>
          </a:p>
        </p:txBody>
      </p:sp>
      <p:sp>
        <p:nvSpPr>
          <p:cNvPr id="27653" name="Slide Number Placeholder 4"/>
          <p:cNvSpPr>
            <a:spLocks noGrp="1"/>
          </p:cNvSpPr>
          <p:nvPr>
            <p:ph type="sldNum" sz="quarter" idx="12"/>
          </p:nvPr>
        </p:nvSpPr>
        <p:spPr>
          <a:noFill/>
        </p:spPr>
        <p:txBody>
          <a:bodyPr/>
          <a:lstStyle/>
          <a:p>
            <a:fld id="{3F19AB58-5738-48FA-BF6A-B43CC2638261}" type="slidenum">
              <a:rPr lang="en-US" smtClean="0">
                <a:ea typeface="ＭＳ Ｐゴシック" pitchFamily="34" charset="-128"/>
              </a:rPr>
              <a:pPr/>
              <a:t>10</a:t>
            </a:fld>
            <a:endParaRPr lang="en-US" dirty="0" smtClean="0">
              <a:ea typeface="ＭＳ Ｐゴシック" pitchFamily="34" charset="-128"/>
            </a:endParaRPr>
          </a:p>
        </p:txBody>
      </p:sp>
      <p:pic>
        <p:nvPicPr>
          <p:cNvPr id="27654" name="Picture 3" descr="Biocomplexity Logo"/>
          <p:cNvPicPr>
            <a:picLocks noChangeAspect="1" noChangeArrowheads="1"/>
          </p:cNvPicPr>
          <p:nvPr/>
        </p:nvPicPr>
        <p:blipFill>
          <a:blip r:embed="rId3"/>
          <a:srcRect/>
          <a:stretch>
            <a:fillRect/>
          </a:stretch>
        </p:blipFill>
        <p:spPr bwMode="auto">
          <a:xfrm>
            <a:off x="8550275" y="6264275"/>
            <a:ext cx="593725" cy="593725"/>
          </a:xfrm>
          <a:prstGeom prst="rect">
            <a:avLst/>
          </a:prstGeom>
          <a:noFill/>
          <a:ln w="9525">
            <a:noFill/>
            <a:miter lim="800000"/>
            <a:headEnd/>
            <a:tailEnd/>
          </a:ln>
        </p:spPr>
      </p:pic>
      <p:pic>
        <p:nvPicPr>
          <p:cNvPr id="27655" name="Picture 4" descr="redblackblockiu"/>
          <p:cNvPicPr>
            <a:picLocks noChangeAspect="1" noChangeArrowheads="1"/>
          </p:cNvPicPr>
          <p:nvPr/>
        </p:nvPicPr>
        <p:blipFill>
          <a:blip r:embed="rId4"/>
          <a:srcRect/>
          <a:stretch>
            <a:fillRect/>
          </a:stretch>
        </p:blipFill>
        <p:spPr bwMode="auto">
          <a:xfrm>
            <a:off x="0" y="6219825"/>
            <a:ext cx="484188" cy="638175"/>
          </a:xfrm>
          <a:prstGeom prst="rect">
            <a:avLst/>
          </a:prstGeom>
          <a:noFill/>
          <a:ln w="9525">
            <a:noFill/>
            <a:miter lim="800000"/>
            <a:headEnd/>
            <a:tailEnd/>
          </a:ln>
        </p:spPr>
      </p:pic>
      <p:sp>
        <p:nvSpPr>
          <p:cNvPr id="12" name="Title 1"/>
          <p:cNvSpPr>
            <a:spLocks noGrp="1"/>
          </p:cNvSpPr>
          <p:nvPr>
            <p:ph type="title"/>
          </p:nvPr>
        </p:nvSpPr>
        <p:spPr>
          <a:xfrm>
            <a:off x="0" y="0"/>
            <a:ext cx="9144000" cy="914400"/>
          </a:xfrm>
        </p:spPr>
        <p:txBody>
          <a:bodyPr/>
          <a:lstStyle/>
          <a:p>
            <a:r>
              <a:rPr lang="en-US" sz="3600" b="1" dirty="0" smtClean="0">
                <a:solidFill>
                  <a:srgbClr val="1421DC"/>
                </a:solidFill>
              </a:rPr>
              <a:t>Verbal Model of Epithelium</a:t>
            </a:r>
          </a:p>
        </p:txBody>
      </p:sp>
      <p:sp>
        <p:nvSpPr>
          <p:cNvPr id="13" name="TextBox 12"/>
          <p:cNvSpPr txBox="1"/>
          <p:nvPr/>
        </p:nvSpPr>
        <p:spPr>
          <a:xfrm>
            <a:off x="7391400" y="2971800"/>
            <a:ext cx="1600200" cy="923330"/>
          </a:xfrm>
          <a:prstGeom prst="rect">
            <a:avLst/>
          </a:prstGeom>
          <a:noFill/>
          <a:ln w="25400">
            <a:solidFill>
              <a:schemeClr val="tx1"/>
            </a:solidFill>
          </a:ln>
        </p:spPr>
        <p:txBody>
          <a:bodyPr wrap="square" rtlCol="0">
            <a:spAutoFit/>
          </a:bodyPr>
          <a:lstStyle/>
          <a:p>
            <a:r>
              <a:rPr lang="en-US" dirty="0" smtClean="0">
                <a:solidFill>
                  <a:srgbClr val="FF0000"/>
                </a:solidFill>
                <a:latin typeface="Calibri" pitchFamily="34" charset="0"/>
              </a:rPr>
              <a:t>Objects</a:t>
            </a:r>
          </a:p>
          <a:p>
            <a:r>
              <a:rPr lang="en-US" dirty="0" smtClean="0">
                <a:solidFill>
                  <a:srgbClr val="00B050"/>
                </a:solidFill>
                <a:latin typeface="Calibri" pitchFamily="34" charset="0"/>
              </a:rPr>
              <a:t>Properties</a:t>
            </a:r>
          </a:p>
          <a:p>
            <a:r>
              <a:rPr lang="en-US" dirty="0" smtClean="0">
                <a:solidFill>
                  <a:srgbClr val="0070C0"/>
                </a:solidFill>
                <a:latin typeface="Calibri" pitchFamily="34" charset="0"/>
              </a:rPr>
              <a:t>Interactions</a:t>
            </a:r>
            <a:endParaRPr lang="en-US" dirty="0">
              <a:solidFill>
                <a:srgbClr val="0070C0"/>
              </a:solidFill>
              <a:latin typeface="Calibri" pitchFamily="34" charset="0"/>
            </a:endParaRPr>
          </a:p>
        </p:txBody>
      </p:sp>
      <p:sp>
        <p:nvSpPr>
          <p:cNvPr id="9" name="Flowchart: Connector 8"/>
          <p:cNvSpPr/>
          <p:nvPr/>
        </p:nvSpPr>
        <p:spPr>
          <a:xfrm>
            <a:off x="6172200" y="2400300"/>
            <a:ext cx="152400" cy="152400"/>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flipV="1">
            <a:off x="6248400" y="1752600"/>
            <a:ext cx="0" cy="53340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749401" y="914400"/>
            <a:ext cx="1387475" cy="369332"/>
          </a:xfrm>
          <a:prstGeom prst="rect">
            <a:avLst/>
          </a:prstGeom>
          <a:noFill/>
        </p:spPr>
        <p:txBody>
          <a:bodyPr wrap="square" rtlCol="0">
            <a:spAutoFit/>
          </a:bodyPr>
          <a:lstStyle/>
          <a:p>
            <a:r>
              <a:rPr lang="en-US" dirty="0" smtClean="0"/>
              <a:t>Apical</a:t>
            </a:r>
            <a:endParaRPr lang="en-US" dirty="0"/>
          </a:p>
        </p:txBody>
      </p:sp>
      <p:sp>
        <p:nvSpPr>
          <p:cNvPr id="14" name="TextBox 13"/>
          <p:cNvSpPr txBox="1"/>
          <p:nvPr/>
        </p:nvSpPr>
        <p:spPr>
          <a:xfrm>
            <a:off x="5880591" y="3635414"/>
            <a:ext cx="1387475" cy="369332"/>
          </a:xfrm>
          <a:prstGeom prst="rect">
            <a:avLst/>
          </a:prstGeom>
          <a:noFill/>
        </p:spPr>
        <p:txBody>
          <a:bodyPr wrap="square" rtlCol="0">
            <a:spAutoFit/>
          </a:bodyPr>
          <a:lstStyle/>
          <a:p>
            <a:r>
              <a:rPr lang="en-US" dirty="0" smtClean="0"/>
              <a:t>Basal</a:t>
            </a:r>
            <a:endParaRPr lang="en-US" dirty="0"/>
          </a:p>
        </p:txBody>
      </p:sp>
      <p:sp>
        <p:nvSpPr>
          <p:cNvPr id="15" name="TextBox 14"/>
          <p:cNvSpPr txBox="1"/>
          <p:nvPr/>
        </p:nvSpPr>
        <p:spPr>
          <a:xfrm>
            <a:off x="7162800" y="2234723"/>
            <a:ext cx="1387475" cy="369332"/>
          </a:xfrm>
          <a:prstGeom prst="rect">
            <a:avLst/>
          </a:prstGeom>
          <a:noFill/>
        </p:spPr>
        <p:txBody>
          <a:bodyPr wrap="square" rtlCol="0">
            <a:spAutoFit/>
          </a:bodyPr>
          <a:lstStyle/>
          <a:p>
            <a:r>
              <a:rPr lang="en-US" dirty="0" smtClean="0"/>
              <a:t>Lateral</a:t>
            </a:r>
            <a:endParaRPr lang="en-US" dirty="0"/>
          </a:p>
        </p:txBody>
      </p:sp>
    </p:spTree>
    <p:extLst>
      <p:ext uri="{BB962C8B-B14F-4D97-AF65-F5344CB8AC3E}">
        <p14:creationId xmlns:p14="http://schemas.microsoft.com/office/powerpoint/2010/main" val="203715797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0" y="914400"/>
            <a:ext cx="9144000" cy="4114800"/>
          </a:xfrm>
        </p:spPr>
        <p:txBody>
          <a:bodyPr/>
          <a:lstStyle/>
          <a:p>
            <a:r>
              <a:rPr lang="en-US" sz="2400" dirty="0" smtClean="0">
                <a:solidFill>
                  <a:srgbClr val="FF0000"/>
                </a:solidFill>
              </a:rPr>
              <a:t>A Cell </a:t>
            </a:r>
            <a:r>
              <a:rPr lang="en-US" sz="2400" dirty="0" smtClean="0">
                <a:solidFill>
                  <a:srgbClr val="00B050"/>
                </a:solidFill>
              </a:rPr>
              <a:t>is Polar </a:t>
            </a:r>
            <a:r>
              <a:rPr lang="en-US" dirty="0" smtClean="0">
                <a:solidFill>
                  <a:srgbClr val="00B050"/>
                </a:solidFill>
              </a:rPr>
              <a:t>is Epithelial </a:t>
            </a:r>
          </a:p>
        </p:txBody>
      </p:sp>
      <p:sp>
        <p:nvSpPr>
          <p:cNvPr id="28676" name="Oval 3"/>
          <p:cNvSpPr>
            <a:spLocks noChangeArrowheads="1"/>
          </p:cNvSpPr>
          <p:nvPr/>
        </p:nvSpPr>
        <p:spPr bwMode="auto">
          <a:xfrm>
            <a:off x="5410200" y="1371600"/>
            <a:ext cx="1676400" cy="2209800"/>
          </a:xfrm>
          <a:prstGeom prst="ellipse">
            <a:avLst/>
          </a:prstGeom>
          <a:solidFill>
            <a:schemeClr val="accent1"/>
          </a:solidFill>
          <a:ln w="9525" algn="ctr">
            <a:noFill/>
            <a:round/>
            <a:headEnd/>
            <a:tailEnd/>
          </a:ln>
        </p:spPr>
        <p:txBody>
          <a:bodyPr/>
          <a:lstStyle/>
          <a:p>
            <a:pPr algn="r" eaLnBrk="0" hangingPunct="0"/>
            <a:endParaRPr lang="en-US" dirty="0">
              <a:latin typeface="Calibri" pitchFamily="34" charset="0"/>
            </a:endParaRPr>
          </a:p>
        </p:txBody>
      </p:sp>
      <p:sp>
        <p:nvSpPr>
          <p:cNvPr id="28677" name="Rectangle 4"/>
          <p:cNvSpPr>
            <a:spLocks noChangeArrowheads="1"/>
          </p:cNvSpPr>
          <p:nvPr/>
        </p:nvSpPr>
        <p:spPr bwMode="auto">
          <a:xfrm>
            <a:off x="5410200" y="2438400"/>
            <a:ext cx="1676400" cy="1143000"/>
          </a:xfrm>
          <a:prstGeom prst="rect">
            <a:avLst/>
          </a:prstGeom>
          <a:solidFill>
            <a:schemeClr val="accent1"/>
          </a:solidFill>
          <a:ln w="9525" algn="ctr">
            <a:noFill/>
            <a:round/>
            <a:headEnd/>
            <a:tailEnd/>
          </a:ln>
        </p:spPr>
        <p:txBody>
          <a:bodyPr/>
          <a:lstStyle/>
          <a:p>
            <a:pPr algn="r" eaLnBrk="0" hangingPunct="0"/>
            <a:endParaRPr lang="en-US" dirty="0">
              <a:latin typeface="Calibri" pitchFamily="34" charset="0"/>
            </a:endParaRPr>
          </a:p>
        </p:txBody>
      </p:sp>
      <p:sp>
        <p:nvSpPr>
          <p:cNvPr id="28678" name="Slide Number Placeholder 5"/>
          <p:cNvSpPr>
            <a:spLocks noGrp="1"/>
          </p:cNvSpPr>
          <p:nvPr>
            <p:ph type="sldNum" sz="quarter" idx="12"/>
          </p:nvPr>
        </p:nvSpPr>
        <p:spPr>
          <a:noFill/>
        </p:spPr>
        <p:txBody>
          <a:bodyPr/>
          <a:lstStyle/>
          <a:p>
            <a:fld id="{CD3CF870-B884-4BBB-A840-4E401CF5AA52}" type="slidenum">
              <a:rPr lang="en-US" smtClean="0">
                <a:ea typeface="ＭＳ Ｐゴシック" pitchFamily="34" charset="-128"/>
              </a:rPr>
              <a:pPr/>
              <a:t>11</a:t>
            </a:fld>
            <a:endParaRPr lang="en-US" dirty="0" smtClean="0">
              <a:ea typeface="ＭＳ Ｐゴシック" pitchFamily="34" charset="-128"/>
            </a:endParaRPr>
          </a:p>
        </p:txBody>
      </p:sp>
      <p:pic>
        <p:nvPicPr>
          <p:cNvPr id="28679" name="Picture 3" descr="Biocomplexity Logo"/>
          <p:cNvPicPr>
            <a:picLocks noChangeAspect="1" noChangeArrowheads="1"/>
          </p:cNvPicPr>
          <p:nvPr/>
        </p:nvPicPr>
        <p:blipFill>
          <a:blip r:embed="rId3"/>
          <a:srcRect/>
          <a:stretch>
            <a:fillRect/>
          </a:stretch>
        </p:blipFill>
        <p:spPr bwMode="auto">
          <a:xfrm>
            <a:off x="8550275" y="6264275"/>
            <a:ext cx="593725" cy="593725"/>
          </a:xfrm>
          <a:prstGeom prst="rect">
            <a:avLst/>
          </a:prstGeom>
          <a:noFill/>
          <a:ln w="9525">
            <a:noFill/>
            <a:miter lim="800000"/>
            <a:headEnd/>
            <a:tailEnd/>
          </a:ln>
        </p:spPr>
      </p:pic>
      <p:pic>
        <p:nvPicPr>
          <p:cNvPr id="28680" name="Picture 4" descr="redblackblockiu"/>
          <p:cNvPicPr>
            <a:picLocks noChangeAspect="1" noChangeArrowheads="1"/>
          </p:cNvPicPr>
          <p:nvPr/>
        </p:nvPicPr>
        <p:blipFill>
          <a:blip r:embed="rId4"/>
          <a:srcRect/>
          <a:stretch>
            <a:fillRect/>
          </a:stretch>
        </p:blipFill>
        <p:spPr bwMode="auto">
          <a:xfrm>
            <a:off x="0" y="6219825"/>
            <a:ext cx="484188" cy="638175"/>
          </a:xfrm>
          <a:prstGeom prst="rect">
            <a:avLst/>
          </a:prstGeom>
          <a:noFill/>
          <a:ln w="9525">
            <a:noFill/>
            <a:miter lim="800000"/>
            <a:headEnd/>
            <a:tailEnd/>
          </a:ln>
        </p:spPr>
      </p:pic>
      <p:sp>
        <p:nvSpPr>
          <p:cNvPr id="10" name="Title 1"/>
          <p:cNvSpPr>
            <a:spLocks noGrp="1"/>
          </p:cNvSpPr>
          <p:nvPr>
            <p:ph type="title"/>
          </p:nvPr>
        </p:nvSpPr>
        <p:spPr>
          <a:xfrm>
            <a:off x="0" y="0"/>
            <a:ext cx="9144000" cy="914400"/>
          </a:xfrm>
        </p:spPr>
        <p:txBody>
          <a:bodyPr/>
          <a:lstStyle/>
          <a:p>
            <a:r>
              <a:rPr lang="en-US" sz="3600" b="1" dirty="0" smtClean="0">
                <a:solidFill>
                  <a:srgbClr val="1421DC"/>
                </a:solidFill>
              </a:rPr>
              <a:t>Verbal Model of Epithelium</a:t>
            </a:r>
          </a:p>
        </p:txBody>
      </p:sp>
      <p:sp>
        <p:nvSpPr>
          <p:cNvPr id="11" name="TextBox 10"/>
          <p:cNvSpPr txBox="1"/>
          <p:nvPr/>
        </p:nvSpPr>
        <p:spPr>
          <a:xfrm>
            <a:off x="7391400" y="2971800"/>
            <a:ext cx="1600200" cy="923330"/>
          </a:xfrm>
          <a:prstGeom prst="rect">
            <a:avLst/>
          </a:prstGeom>
          <a:noFill/>
          <a:ln w="25400">
            <a:solidFill>
              <a:schemeClr val="tx1"/>
            </a:solidFill>
          </a:ln>
        </p:spPr>
        <p:txBody>
          <a:bodyPr wrap="square" rtlCol="0">
            <a:spAutoFit/>
          </a:bodyPr>
          <a:lstStyle/>
          <a:p>
            <a:r>
              <a:rPr lang="en-US" dirty="0" smtClean="0">
                <a:solidFill>
                  <a:srgbClr val="FF0000"/>
                </a:solidFill>
                <a:latin typeface="Calibri" pitchFamily="34" charset="0"/>
              </a:rPr>
              <a:t>Objects</a:t>
            </a:r>
          </a:p>
          <a:p>
            <a:r>
              <a:rPr lang="en-US" dirty="0" smtClean="0">
                <a:solidFill>
                  <a:srgbClr val="00B050"/>
                </a:solidFill>
                <a:latin typeface="Calibri" pitchFamily="34" charset="0"/>
              </a:rPr>
              <a:t>Properties</a:t>
            </a:r>
          </a:p>
          <a:p>
            <a:r>
              <a:rPr lang="en-US" dirty="0" smtClean="0">
                <a:solidFill>
                  <a:srgbClr val="0070C0"/>
                </a:solidFill>
                <a:latin typeface="Calibri" pitchFamily="34" charset="0"/>
              </a:rPr>
              <a:t>Interactions</a:t>
            </a:r>
            <a:endParaRPr lang="en-US" dirty="0">
              <a:solidFill>
                <a:srgbClr val="0070C0"/>
              </a:solidFill>
              <a:latin typeface="Calibri" pitchFamily="34" charset="0"/>
            </a:endParaRPr>
          </a:p>
        </p:txBody>
      </p:sp>
      <p:sp>
        <p:nvSpPr>
          <p:cNvPr id="12" name="Flowchart: Connector 11"/>
          <p:cNvSpPr/>
          <p:nvPr/>
        </p:nvSpPr>
        <p:spPr>
          <a:xfrm>
            <a:off x="6172200" y="2400300"/>
            <a:ext cx="152400" cy="152400"/>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V="1">
            <a:off x="6248400" y="1752600"/>
            <a:ext cx="0" cy="53340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749401" y="914400"/>
            <a:ext cx="1387475" cy="369332"/>
          </a:xfrm>
          <a:prstGeom prst="rect">
            <a:avLst/>
          </a:prstGeom>
          <a:noFill/>
        </p:spPr>
        <p:txBody>
          <a:bodyPr wrap="square" rtlCol="0">
            <a:spAutoFit/>
          </a:bodyPr>
          <a:lstStyle/>
          <a:p>
            <a:r>
              <a:rPr lang="en-US" dirty="0" smtClean="0"/>
              <a:t>Apical</a:t>
            </a:r>
            <a:endParaRPr lang="en-US" dirty="0"/>
          </a:p>
        </p:txBody>
      </p:sp>
      <p:sp>
        <p:nvSpPr>
          <p:cNvPr id="15" name="TextBox 14"/>
          <p:cNvSpPr txBox="1"/>
          <p:nvPr/>
        </p:nvSpPr>
        <p:spPr>
          <a:xfrm>
            <a:off x="5880591" y="3635414"/>
            <a:ext cx="1387475" cy="369332"/>
          </a:xfrm>
          <a:prstGeom prst="rect">
            <a:avLst/>
          </a:prstGeom>
          <a:noFill/>
        </p:spPr>
        <p:txBody>
          <a:bodyPr wrap="square" rtlCol="0">
            <a:spAutoFit/>
          </a:bodyPr>
          <a:lstStyle/>
          <a:p>
            <a:r>
              <a:rPr lang="en-US" dirty="0" smtClean="0"/>
              <a:t>Basal</a:t>
            </a:r>
            <a:endParaRPr lang="en-US" dirty="0"/>
          </a:p>
        </p:txBody>
      </p:sp>
      <p:sp>
        <p:nvSpPr>
          <p:cNvPr id="16" name="TextBox 15"/>
          <p:cNvSpPr txBox="1"/>
          <p:nvPr/>
        </p:nvSpPr>
        <p:spPr>
          <a:xfrm>
            <a:off x="7162800" y="2234723"/>
            <a:ext cx="1387475" cy="369332"/>
          </a:xfrm>
          <a:prstGeom prst="rect">
            <a:avLst/>
          </a:prstGeom>
          <a:noFill/>
        </p:spPr>
        <p:txBody>
          <a:bodyPr wrap="square" rtlCol="0">
            <a:spAutoFit/>
          </a:bodyPr>
          <a:lstStyle/>
          <a:p>
            <a:r>
              <a:rPr lang="en-US" dirty="0" smtClean="0"/>
              <a:t>Lateral</a:t>
            </a:r>
            <a:endParaRPr lang="en-US" dirty="0"/>
          </a:p>
        </p:txBody>
      </p:sp>
    </p:spTree>
    <p:extLst>
      <p:ext uri="{BB962C8B-B14F-4D97-AF65-F5344CB8AC3E}">
        <p14:creationId xmlns:p14="http://schemas.microsoft.com/office/powerpoint/2010/main" val="269658066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0" y="914400"/>
            <a:ext cx="9144000" cy="4114800"/>
          </a:xfrm>
        </p:spPr>
        <p:txBody>
          <a:bodyPr/>
          <a:lstStyle/>
          <a:p>
            <a:r>
              <a:rPr lang="en-US" sz="2400" dirty="0" smtClean="0">
                <a:solidFill>
                  <a:srgbClr val="FF0000"/>
                </a:solidFill>
              </a:rPr>
              <a:t>A Cell </a:t>
            </a:r>
            <a:r>
              <a:rPr lang="en-US" sz="2400" dirty="0" smtClean="0">
                <a:solidFill>
                  <a:srgbClr val="00B050"/>
                </a:solidFill>
              </a:rPr>
              <a:t>is Polar is Epithelial</a:t>
            </a:r>
          </a:p>
          <a:p>
            <a:r>
              <a:rPr lang="en-US" dirty="0" smtClean="0">
                <a:solidFill>
                  <a:srgbClr val="FF0000"/>
                </a:solidFill>
              </a:rPr>
              <a:t>Has Basal, Lateral and</a:t>
            </a:r>
          </a:p>
          <a:p>
            <a:pPr lvl="1">
              <a:buFontTx/>
              <a:buNone/>
            </a:pPr>
            <a:r>
              <a:rPr lang="en-US" sz="3200" dirty="0" smtClean="0">
                <a:solidFill>
                  <a:srgbClr val="FF0000"/>
                </a:solidFill>
              </a:rPr>
              <a:t>Apical Surfaces</a:t>
            </a:r>
          </a:p>
          <a:p>
            <a:r>
              <a:rPr lang="en-US" sz="3600" dirty="0" smtClean="0">
                <a:solidFill>
                  <a:srgbClr val="00B050"/>
                </a:solidFill>
              </a:rPr>
              <a:t>Properties:</a:t>
            </a:r>
          </a:p>
          <a:p>
            <a:pPr lvl="1"/>
            <a:r>
              <a:rPr lang="en-US" dirty="0" smtClean="0">
                <a:solidFill>
                  <a:srgbClr val="00B050"/>
                </a:solidFill>
              </a:rPr>
              <a:t>Position</a:t>
            </a:r>
            <a:endParaRPr lang="en-US" dirty="0">
              <a:solidFill>
                <a:srgbClr val="00B050"/>
              </a:solidFill>
            </a:endParaRPr>
          </a:p>
          <a:p>
            <a:pPr lvl="1"/>
            <a:r>
              <a:rPr lang="en-US" dirty="0" smtClean="0">
                <a:solidFill>
                  <a:srgbClr val="00B050"/>
                </a:solidFill>
              </a:rPr>
              <a:t>Area</a:t>
            </a:r>
          </a:p>
          <a:p>
            <a:pPr lvl="1">
              <a:buFontTx/>
              <a:buNone/>
            </a:pPr>
            <a:endParaRPr lang="en-US" sz="3200" dirty="0" smtClean="0">
              <a:solidFill>
                <a:srgbClr val="FF0000"/>
              </a:solidFill>
            </a:endParaRPr>
          </a:p>
        </p:txBody>
      </p:sp>
      <p:sp>
        <p:nvSpPr>
          <p:cNvPr id="29700" name="Oval 3"/>
          <p:cNvSpPr>
            <a:spLocks noChangeArrowheads="1"/>
          </p:cNvSpPr>
          <p:nvPr/>
        </p:nvSpPr>
        <p:spPr bwMode="auto">
          <a:xfrm>
            <a:off x="5410200" y="1371600"/>
            <a:ext cx="1676400" cy="2209800"/>
          </a:xfrm>
          <a:prstGeom prst="ellipse">
            <a:avLst/>
          </a:prstGeom>
          <a:solidFill>
            <a:schemeClr val="accent1"/>
          </a:solidFill>
          <a:ln w="9525" algn="ctr">
            <a:noFill/>
            <a:round/>
            <a:headEnd/>
            <a:tailEnd/>
          </a:ln>
        </p:spPr>
        <p:txBody>
          <a:bodyPr/>
          <a:lstStyle/>
          <a:p>
            <a:pPr algn="r" eaLnBrk="0" hangingPunct="0"/>
            <a:endParaRPr lang="en-US" dirty="0">
              <a:latin typeface="Calibri" pitchFamily="34" charset="0"/>
            </a:endParaRPr>
          </a:p>
        </p:txBody>
      </p:sp>
      <p:sp>
        <p:nvSpPr>
          <p:cNvPr id="29701" name="Rectangle 4"/>
          <p:cNvSpPr>
            <a:spLocks noChangeArrowheads="1"/>
          </p:cNvSpPr>
          <p:nvPr/>
        </p:nvSpPr>
        <p:spPr bwMode="auto">
          <a:xfrm>
            <a:off x="5410200" y="2438400"/>
            <a:ext cx="1676400" cy="1143000"/>
          </a:xfrm>
          <a:prstGeom prst="rect">
            <a:avLst/>
          </a:prstGeom>
          <a:solidFill>
            <a:schemeClr val="accent1"/>
          </a:solidFill>
          <a:ln w="9525" algn="ctr">
            <a:noFill/>
            <a:round/>
            <a:headEnd/>
            <a:tailEnd/>
          </a:ln>
        </p:spPr>
        <p:txBody>
          <a:bodyPr/>
          <a:lstStyle/>
          <a:p>
            <a:pPr algn="r" eaLnBrk="0" hangingPunct="0"/>
            <a:endParaRPr lang="en-US" dirty="0">
              <a:latin typeface="Calibri" pitchFamily="34" charset="0"/>
            </a:endParaRPr>
          </a:p>
        </p:txBody>
      </p:sp>
      <p:cxnSp>
        <p:nvCxnSpPr>
          <p:cNvPr id="29702" name="Straight Connector 6"/>
          <p:cNvCxnSpPr>
            <a:cxnSpLocks noChangeShapeType="1"/>
          </p:cNvCxnSpPr>
          <p:nvPr/>
        </p:nvCxnSpPr>
        <p:spPr bwMode="auto">
          <a:xfrm rot="5400000">
            <a:off x="4838700" y="3009900"/>
            <a:ext cx="1143000" cy="0"/>
          </a:xfrm>
          <a:prstGeom prst="line">
            <a:avLst/>
          </a:prstGeom>
          <a:noFill/>
          <a:ln w="25400" algn="ctr">
            <a:solidFill>
              <a:srgbClr val="00B050"/>
            </a:solidFill>
            <a:round/>
            <a:headEnd/>
            <a:tailEnd/>
          </a:ln>
        </p:spPr>
      </p:cxnSp>
      <p:cxnSp>
        <p:nvCxnSpPr>
          <p:cNvPr id="29703" name="Straight Connector 8"/>
          <p:cNvCxnSpPr>
            <a:cxnSpLocks noChangeShapeType="1"/>
            <a:stCxn id="13" idx="2"/>
          </p:cNvCxnSpPr>
          <p:nvPr/>
        </p:nvCxnSpPr>
        <p:spPr bwMode="auto">
          <a:xfrm rot="5400000">
            <a:off x="6496050" y="2990850"/>
            <a:ext cx="1181100" cy="0"/>
          </a:xfrm>
          <a:prstGeom prst="line">
            <a:avLst/>
          </a:prstGeom>
          <a:noFill/>
          <a:ln w="25400" algn="ctr">
            <a:solidFill>
              <a:srgbClr val="00B050"/>
            </a:solidFill>
            <a:round/>
            <a:headEnd/>
            <a:tailEnd/>
          </a:ln>
        </p:spPr>
      </p:cxnSp>
      <p:cxnSp>
        <p:nvCxnSpPr>
          <p:cNvPr id="29704" name="Straight Connector 10"/>
          <p:cNvCxnSpPr>
            <a:cxnSpLocks noChangeShapeType="1"/>
          </p:cNvCxnSpPr>
          <p:nvPr/>
        </p:nvCxnSpPr>
        <p:spPr bwMode="auto">
          <a:xfrm>
            <a:off x="5410200" y="3581400"/>
            <a:ext cx="1676400" cy="0"/>
          </a:xfrm>
          <a:prstGeom prst="line">
            <a:avLst/>
          </a:prstGeom>
          <a:noFill/>
          <a:ln w="25400" algn="ctr">
            <a:solidFill>
              <a:srgbClr val="FF0000"/>
            </a:solidFill>
            <a:round/>
            <a:headEnd/>
            <a:tailEnd/>
          </a:ln>
        </p:spPr>
      </p:cxnSp>
      <p:sp>
        <p:nvSpPr>
          <p:cNvPr id="13" name="Arc 12"/>
          <p:cNvSpPr/>
          <p:nvPr/>
        </p:nvSpPr>
        <p:spPr bwMode="auto">
          <a:xfrm>
            <a:off x="5410200" y="1371600"/>
            <a:ext cx="1676400" cy="2057400"/>
          </a:xfrm>
          <a:prstGeom prst="arc">
            <a:avLst>
              <a:gd name="adj1" fmla="val 10609210"/>
              <a:gd name="adj2" fmla="val 0"/>
            </a:avLst>
          </a:prstGeom>
          <a:solidFill>
            <a:schemeClr val="accent1"/>
          </a:solidFill>
          <a:ln w="25400" cap="flat" cmpd="sng" algn="ctr">
            <a:solidFill>
              <a:srgbClr val="7030A0"/>
            </a:solidFill>
            <a:prstDash val="solid"/>
            <a:round/>
            <a:headEnd type="none" w="med" len="med"/>
            <a:tailEnd type="none" w="med" len="med"/>
          </a:ln>
          <a:effectLst/>
        </p:spPr>
        <p:txBody>
          <a:bodyPr/>
          <a:lstStyle/>
          <a:p>
            <a:pPr algn="r" eaLnBrk="0" hangingPunct="0">
              <a:defRPr/>
            </a:pPr>
            <a:endParaRPr lang="en-US" dirty="0">
              <a:latin typeface="Calibri" pitchFamily="34" charset="0"/>
              <a:ea typeface="ＭＳ Ｐゴシック" charset="-128"/>
              <a:cs typeface="ＭＳ Ｐゴシック" charset="-128"/>
            </a:endParaRPr>
          </a:p>
        </p:txBody>
      </p:sp>
      <p:sp>
        <p:nvSpPr>
          <p:cNvPr id="29706" name="Slide Number Placeholder 9"/>
          <p:cNvSpPr>
            <a:spLocks noGrp="1"/>
          </p:cNvSpPr>
          <p:nvPr>
            <p:ph type="sldNum" sz="quarter" idx="12"/>
          </p:nvPr>
        </p:nvSpPr>
        <p:spPr>
          <a:noFill/>
        </p:spPr>
        <p:txBody>
          <a:bodyPr/>
          <a:lstStyle/>
          <a:p>
            <a:fld id="{3DA89EA2-F378-414E-BEEA-9133A9FBC44D}" type="slidenum">
              <a:rPr lang="en-US" smtClean="0">
                <a:ea typeface="ＭＳ Ｐゴシック" pitchFamily="34" charset="-128"/>
              </a:rPr>
              <a:pPr/>
              <a:t>12</a:t>
            </a:fld>
            <a:endParaRPr lang="en-US" dirty="0" smtClean="0">
              <a:ea typeface="ＭＳ Ｐゴシック" pitchFamily="34" charset="-128"/>
            </a:endParaRPr>
          </a:p>
        </p:txBody>
      </p:sp>
      <p:pic>
        <p:nvPicPr>
          <p:cNvPr id="29707" name="Picture 3" descr="Biocomplexity Logo"/>
          <p:cNvPicPr>
            <a:picLocks noChangeAspect="1" noChangeArrowheads="1"/>
          </p:cNvPicPr>
          <p:nvPr/>
        </p:nvPicPr>
        <p:blipFill>
          <a:blip r:embed="rId3"/>
          <a:srcRect/>
          <a:stretch>
            <a:fillRect/>
          </a:stretch>
        </p:blipFill>
        <p:spPr bwMode="auto">
          <a:xfrm>
            <a:off x="8550275" y="6264275"/>
            <a:ext cx="593725" cy="593725"/>
          </a:xfrm>
          <a:prstGeom prst="rect">
            <a:avLst/>
          </a:prstGeom>
          <a:noFill/>
          <a:ln w="9525">
            <a:noFill/>
            <a:miter lim="800000"/>
            <a:headEnd/>
            <a:tailEnd/>
          </a:ln>
        </p:spPr>
      </p:pic>
      <p:pic>
        <p:nvPicPr>
          <p:cNvPr id="29708" name="Picture 4" descr="redblackblockiu"/>
          <p:cNvPicPr>
            <a:picLocks noChangeAspect="1" noChangeArrowheads="1"/>
          </p:cNvPicPr>
          <p:nvPr/>
        </p:nvPicPr>
        <p:blipFill>
          <a:blip r:embed="rId4"/>
          <a:srcRect/>
          <a:stretch>
            <a:fillRect/>
          </a:stretch>
        </p:blipFill>
        <p:spPr bwMode="auto">
          <a:xfrm>
            <a:off x="0" y="6219825"/>
            <a:ext cx="484188" cy="638175"/>
          </a:xfrm>
          <a:prstGeom prst="rect">
            <a:avLst/>
          </a:prstGeom>
          <a:noFill/>
          <a:ln w="9525">
            <a:noFill/>
            <a:miter lim="800000"/>
            <a:headEnd/>
            <a:tailEnd/>
          </a:ln>
        </p:spPr>
      </p:pic>
      <p:sp>
        <p:nvSpPr>
          <p:cNvPr id="14" name="Title 1"/>
          <p:cNvSpPr>
            <a:spLocks noGrp="1"/>
          </p:cNvSpPr>
          <p:nvPr>
            <p:ph type="title"/>
          </p:nvPr>
        </p:nvSpPr>
        <p:spPr>
          <a:xfrm>
            <a:off x="0" y="0"/>
            <a:ext cx="9144000" cy="914400"/>
          </a:xfrm>
        </p:spPr>
        <p:txBody>
          <a:bodyPr/>
          <a:lstStyle/>
          <a:p>
            <a:r>
              <a:rPr lang="en-US" sz="3600" b="1" dirty="0" smtClean="0">
                <a:solidFill>
                  <a:srgbClr val="1421DC"/>
                </a:solidFill>
              </a:rPr>
              <a:t>Verbal Model of Epithelium</a:t>
            </a:r>
          </a:p>
        </p:txBody>
      </p:sp>
      <p:sp>
        <p:nvSpPr>
          <p:cNvPr id="15" name="TextBox 14"/>
          <p:cNvSpPr txBox="1"/>
          <p:nvPr/>
        </p:nvSpPr>
        <p:spPr>
          <a:xfrm>
            <a:off x="7391400" y="2971800"/>
            <a:ext cx="1600200" cy="923330"/>
          </a:xfrm>
          <a:prstGeom prst="rect">
            <a:avLst/>
          </a:prstGeom>
          <a:noFill/>
          <a:ln w="25400">
            <a:solidFill>
              <a:schemeClr val="tx1"/>
            </a:solidFill>
          </a:ln>
        </p:spPr>
        <p:txBody>
          <a:bodyPr wrap="square" rtlCol="0">
            <a:spAutoFit/>
          </a:bodyPr>
          <a:lstStyle/>
          <a:p>
            <a:r>
              <a:rPr lang="en-US" dirty="0" smtClean="0">
                <a:solidFill>
                  <a:srgbClr val="FF0000"/>
                </a:solidFill>
                <a:latin typeface="Calibri" pitchFamily="34" charset="0"/>
              </a:rPr>
              <a:t>Objects</a:t>
            </a:r>
          </a:p>
          <a:p>
            <a:r>
              <a:rPr lang="en-US" dirty="0" smtClean="0">
                <a:solidFill>
                  <a:srgbClr val="00B050"/>
                </a:solidFill>
                <a:latin typeface="Calibri" pitchFamily="34" charset="0"/>
              </a:rPr>
              <a:t>Properties</a:t>
            </a:r>
          </a:p>
          <a:p>
            <a:r>
              <a:rPr lang="en-US" dirty="0" smtClean="0">
                <a:solidFill>
                  <a:srgbClr val="0070C0"/>
                </a:solidFill>
                <a:latin typeface="Calibri" pitchFamily="34" charset="0"/>
              </a:rPr>
              <a:t>Interactions</a:t>
            </a:r>
            <a:endParaRPr lang="en-US" dirty="0">
              <a:solidFill>
                <a:srgbClr val="0070C0"/>
              </a:solidFill>
              <a:latin typeface="Calibri" pitchFamily="34" charset="0"/>
            </a:endParaRPr>
          </a:p>
        </p:txBody>
      </p:sp>
      <p:sp>
        <p:nvSpPr>
          <p:cNvPr id="16" name="Flowchart: Connector 15"/>
          <p:cNvSpPr/>
          <p:nvPr/>
        </p:nvSpPr>
        <p:spPr>
          <a:xfrm>
            <a:off x="6172200" y="2400300"/>
            <a:ext cx="152400" cy="152400"/>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V="1">
            <a:off x="6248400" y="1752600"/>
            <a:ext cx="0" cy="53340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49401" y="914400"/>
            <a:ext cx="1387475" cy="369332"/>
          </a:xfrm>
          <a:prstGeom prst="rect">
            <a:avLst/>
          </a:prstGeom>
          <a:noFill/>
        </p:spPr>
        <p:txBody>
          <a:bodyPr wrap="square" rtlCol="0">
            <a:spAutoFit/>
          </a:bodyPr>
          <a:lstStyle/>
          <a:p>
            <a:r>
              <a:rPr lang="en-US" dirty="0" smtClean="0"/>
              <a:t>Apical</a:t>
            </a:r>
            <a:endParaRPr lang="en-US" dirty="0"/>
          </a:p>
        </p:txBody>
      </p:sp>
      <p:sp>
        <p:nvSpPr>
          <p:cNvPr id="19" name="TextBox 18"/>
          <p:cNvSpPr txBox="1"/>
          <p:nvPr/>
        </p:nvSpPr>
        <p:spPr>
          <a:xfrm>
            <a:off x="5880591" y="3635414"/>
            <a:ext cx="1387475" cy="369332"/>
          </a:xfrm>
          <a:prstGeom prst="rect">
            <a:avLst/>
          </a:prstGeom>
          <a:noFill/>
        </p:spPr>
        <p:txBody>
          <a:bodyPr wrap="square" rtlCol="0">
            <a:spAutoFit/>
          </a:bodyPr>
          <a:lstStyle/>
          <a:p>
            <a:r>
              <a:rPr lang="en-US" dirty="0" smtClean="0"/>
              <a:t>Basal</a:t>
            </a:r>
            <a:endParaRPr lang="en-US" dirty="0"/>
          </a:p>
        </p:txBody>
      </p:sp>
      <p:sp>
        <p:nvSpPr>
          <p:cNvPr id="20" name="TextBox 19"/>
          <p:cNvSpPr txBox="1"/>
          <p:nvPr/>
        </p:nvSpPr>
        <p:spPr>
          <a:xfrm>
            <a:off x="7162800" y="2234723"/>
            <a:ext cx="1387475" cy="369332"/>
          </a:xfrm>
          <a:prstGeom prst="rect">
            <a:avLst/>
          </a:prstGeom>
          <a:noFill/>
        </p:spPr>
        <p:txBody>
          <a:bodyPr wrap="square" rtlCol="0">
            <a:spAutoFit/>
          </a:bodyPr>
          <a:lstStyle/>
          <a:p>
            <a:r>
              <a:rPr lang="en-US" dirty="0" smtClean="0"/>
              <a:t>Lateral</a:t>
            </a:r>
            <a:endParaRPr lang="en-US" dirty="0"/>
          </a:p>
        </p:txBody>
      </p:sp>
      <p:sp>
        <p:nvSpPr>
          <p:cNvPr id="21" name="Flowchart: Connector 20"/>
          <p:cNvSpPr/>
          <p:nvPr/>
        </p:nvSpPr>
        <p:spPr>
          <a:xfrm>
            <a:off x="6210300" y="3505200"/>
            <a:ext cx="152400" cy="152400"/>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a:off x="5334000" y="2963159"/>
            <a:ext cx="152400" cy="152400"/>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p:cNvSpPr/>
          <p:nvPr/>
        </p:nvSpPr>
        <p:spPr>
          <a:xfrm>
            <a:off x="6172200" y="1317587"/>
            <a:ext cx="152400" cy="152400"/>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39049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0" y="914400"/>
            <a:ext cx="9144000" cy="4114800"/>
          </a:xfrm>
        </p:spPr>
        <p:txBody>
          <a:bodyPr/>
          <a:lstStyle/>
          <a:p>
            <a:r>
              <a:rPr lang="en-US" sz="2400" dirty="0" smtClean="0">
                <a:solidFill>
                  <a:srgbClr val="FF0000"/>
                </a:solidFill>
              </a:rPr>
              <a:t>A Cell </a:t>
            </a:r>
            <a:r>
              <a:rPr lang="en-US" sz="2400" dirty="0" smtClean="0">
                <a:solidFill>
                  <a:srgbClr val="00B050"/>
                </a:solidFill>
              </a:rPr>
              <a:t>is Polar is Epithelial</a:t>
            </a:r>
          </a:p>
          <a:p>
            <a:r>
              <a:rPr lang="en-US" sz="2400" dirty="0" smtClean="0">
                <a:solidFill>
                  <a:srgbClr val="FF0000"/>
                </a:solidFill>
              </a:rPr>
              <a:t>Has Basal, Lateral and</a:t>
            </a:r>
          </a:p>
          <a:p>
            <a:pPr lvl="1">
              <a:buFontTx/>
              <a:buNone/>
            </a:pPr>
            <a:r>
              <a:rPr lang="en-US" sz="2400" dirty="0" smtClean="0">
                <a:solidFill>
                  <a:srgbClr val="FF0000"/>
                </a:solidFill>
              </a:rPr>
              <a:t>Apical Surfaces </a:t>
            </a:r>
          </a:p>
          <a:p>
            <a:pPr lvl="1">
              <a:buFontTx/>
              <a:buNone/>
            </a:pPr>
            <a:r>
              <a:rPr lang="en-US" dirty="0" smtClean="0">
                <a:solidFill>
                  <a:srgbClr val="0070C0"/>
                </a:solidFill>
              </a:rPr>
              <a:t>Lateral Surface Adheres to </a:t>
            </a:r>
          </a:p>
          <a:p>
            <a:pPr lvl="1">
              <a:buFontTx/>
              <a:buNone/>
            </a:pPr>
            <a:r>
              <a:rPr lang="en-US" dirty="0" smtClean="0">
                <a:solidFill>
                  <a:srgbClr val="0070C0"/>
                </a:solidFill>
              </a:rPr>
              <a:t>other cells Lateral Surfaces</a:t>
            </a:r>
          </a:p>
          <a:p>
            <a:r>
              <a:rPr lang="en-US" dirty="0" smtClean="0">
                <a:solidFill>
                  <a:srgbClr val="00B050"/>
                </a:solidFill>
              </a:rPr>
              <a:t>Properties:</a:t>
            </a:r>
          </a:p>
          <a:p>
            <a:pPr lvl="1"/>
            <a:r>
              <a:rPr lang="en-US" dirty="0" smtClean="0">
                <a:solidFill>
                  <a:srgbClr val="00B050"/>
                </a:solidFill>
              </a:rPr>
              <a:t>Strength of Adhesion</a:t>
            </a:r>
          </a:p>
        </p:txBody>
      </p:sp>
      <p:sp>
        <p:nvSpPr>
          <p:cNvPr id="30724" name="Oval 3"/>
          <p:cNvSpPr>
            <a:spLocks noChangeArrowheads="1"/>
          </p:cNvSpPr>
          <p:nvPr/>
        </p:nvSpPr>
        <p:spPr bwMode="auto">
          <a:xfrm>
            <a:off x="5410200" y="1371600"/>
            <a:ext cx="1676400" cy="2209800"/>
          </a:xfrm>
          <a:prstGeom prst="ellipse">
            <a:avLst/>
          </a:prstGeom>
          <a:solidFill>
            <a:schemeClr val="accent1"/>
          </a:solidFill>
          <a:ln w="9525" algn="ctr">
            <a:noFill/>
            <a:round/>
            <a:headEnd/>
            <a:tailEnd/>
          </a:ln>
        </p:spPr>
        <p:txBody>
          <a:bodyPr/>
          <a:lstStyle/>
          <a:p>
            <a:pPr algn="r" eaLnBrk="0" hangingPunct="0"/>
            <a:endParaRPr lang="en-US" dirty="0">
              <a:latin typeface="Calibri" pitchFamily="34" charset="0"/>
            </a:endParaRPr>
          </a:p>
        </p:txBody>
      </p:sp>
      <p:sp>
        <p:nvSpPr>
          <p:cNvPr id="30725" name="Rectangle 4"/>
          <p:cNvSpPr>
            <a:spLocks noChangeArrowheads="1"/>
          </p:cNvSpPr>
          <p:nvPr/>
        </p:nvSpPr>
        <p:spPr bwMode="auto">
          <a:xfrm>
            <a:off x="5410200" y="2438400"/>
            <a:ext cx="1676400" cy="1143000"/>
          </a:xfrm>
          <a:prstGeom prst="rect">
            <a:avLst/>
          </a:prstGeom>
          <a:solidFill>
            <a:schemeClr val="accent1"/>
          </a:solidFill>
          <a:ln w="9525" algn="ctr">
            <a:noFill/>
            <a:round/>
            <a:headEnd/>
            <a:tailEnd/>
          </a:ln>
        </p:spPr>
        <p:txBody>
          <a:bodyPr/>
          <a:lstStyle/>
          <a:p>
            <a:pPr algn="r" eaLnBrk="0" hangingPunct="0"/>
            <a:endParaRPr lang="en-US" dirty="0">
              <a:latin typeface="Calibri" pitchFamily="34" charset="0"/>
            </a:endParaRPr>
          </a:p>
        </p:txBody>
      </p:sp>
      <p:cxnSp>
        <p:nvCxnSpPr>
          <p:cNvPr id="30726" name="Straight Connector 6"/>
          <p:cNvCxnSpPr>
            <a:cxnSpLocks noChangeShapeType="1"/>
          </p:cNvCxnSpPr>
          <p:nvPr/>
        </p:nvCxnSpPr>
        <p:spPr bwMode="auto">
          <a:xfrm rot="5400000">
            <a:off x="4838700" y="3009900"/>
            <a:ext cx="1143000" cy="0"/>
          </a:xfrm>
          <a:prstGeom prst="line">
            <a:avLst/>
          </a:prstGeom>
          <a:noFill/>
          <a:ln w="25400" algn="ctr">
            <a:solidFill>
              <a:srgbClr val="00B050"/>
            </a:solidFill>
            <a:round/>
            <a:headEnd/>
            <a:tailEnd/>
          </a:ln>
        </p:spPr>
      </p:cxnSp>
      <p:cxnSp>
        <p:nvCxnSpPr>
          <p:cNvPr id="30727" name="Straight Connector 8"/>
          <p:cNvCxnSpPr>
            <a:cxnSpLocks noChangeShapeType="1"/>
            <a:stCxn id="13" idx="2"/>
          </p:cNvCxnSpPr>
          <p:nvPr/>
        </p:nvCxnSpPr>
        <p:spPr bwMode="auto">
          <a:xfrm rot="5400000">
            <a:off x="6496050" y="2990850"/>
            <a:ext cx="1181100" cy="0"/>
          </a:xfrm>
          <a:prstGeom prst="line">
            <a:avLst/>
          </a:prstGeom>
          <a:noFill/>
          <a:ln w="25400" algn="ctr">
            <a:solidFill>
              <a:srgbClr val="00B050"/>
            </a:solidFill>
            <a:round/>
            <a:headEnd/>
            <a:tailEnd/>
          </a:ln>
        </p:spPr>
      </p:cxnSp>
      <p:cxnSp>
        <p:nvCxnSpPr>
          <p:cNvPr id="30728" name="Straight Connector 10"/>
          <p:cNvCxnSpPr>
            <a:cxnSpLocks noChangeShapeType="1"/>
          </p:cNvCxnSpPr>
          <p:nvPr/>
        </p:nvCxnSpPr>
        <p:spPr bwMode="auto">
          <a:xfrm>
            <a:off x="5410200" y="3581400"/>
            <a:ext cx="1676400" cy="0"/>
          </a:xfrm>
          <a:prstGeom prst="line">
            <a:avLst/>
          </a:prstGeom>
          <a:noFill/>
          <a:ln w="25400" algn="ctr">
            <a:solidFill>
              <a:srgbClr val="FF0000"/>
            </a:solidFill>
            <a:round/>
            <a:headEnd/>
            <a:tailEnd/>
          </a:ln>
        </p:spPr>
      </p:cxnSp>
      <p:sp>
        <p:nvSpPr>
          <p:cNvPr id="13" name="Arc 12"/>
          <p:cNvSpPr/>
          <p:nvPr/>
        </p:nvSpPr>
        <p:spPr bwMode="auto">
          <a:xfrm>
            <a:off x="5410200" y="1371600"/>
            <a:ext cx="1676400" cy="2057400"/>
          </a:xfrm>
          <a:prstGeom prst="arc">
            <a:avLst>
              <a:gd name="adj1" fmla="val 10609210"/>
              <a:gd name="adj2" fmla="val 0"/>
            </a:avLst>
          </a:prstGeom>
          <a:solidFill>
            <a:schemeClr val="accent1"/>
          </a:solidFill>
          <a:ln w="25400" cap="flat" cmpd="sng" algn="ctr">
            <a:solidFill>
              <a:srgbClr val="7030A0"/>
            </a:solidFill>
            <a:prstDash val="solid"/>
            <a:round/>
            <a:headEnd type="none" w="med" len="med"/>
            <a:tailEnd type="none" w="med" len="med"/>
          </a:ln>
          <a:effectLst/>
        </p:spPr>
        <p:txBody>
          <a:bodyPr/>
          <a:lstStyle/>
          <a:p>
            <a:pPr algn="r" eaLnBrk="0" hangingPunct="0">
              <a:defRPr/>
            </a:pPr>
            <a:endParaRPr lang="en-US" dirty="0">
              <a:latin typeface="Calibri" pitchFamily="34" charset="0"/>
              <a:ea typeface="ＭＳ Ｐゴシック" charset="-128"/>
              <a:cs typeface="ＭＳ Ｐゴシック" charset="-128"/>
            </a:endParaRPr>
          </a:p>
        </p:txBody>
      </p:sp>
      <p:sp>
        <p:nvSpPr>
          <p:cNvPr id="30730" name="Slide Number Placeholder 9"/>
          <p:cNvSpPr>
            <a:spLocks noGrp="1"/>
          </p:cNvSpPr>
          <p:nvPr>
            <p:ph type="sldNum" sz="quarter" idx="12"/>
          </p:nvPr>
        </p:nvSpPr>
        <p:spPr>
          <a:noFill/>
        </p:spPr>
        <p:txBody>
          <a:bodyPr/>
          <a:lstStyle/>
          <a:p>
            <a:fld id="{3507B031-02E1-4B48-9100-5431F4D82DE5}" type="slidenum">
              <a:rPr lang="en-US" smtClean="0">
                <a:ea typeface="ＭＳ Ｐゴシック" pitchFamily="34" charset="-128"/>
              </a:rPr>
              <a:pPr/>
              <a:t>13</a:t>
            </a:fld>
            <a:endParaRPr lang="en-US" dirty="0" smtClean="0">
              <a:ea typeface="ＭＳ Ｐゴシック" pitchFamily="34" charset="-128"/>
            </a:endParaRPr>
          </a:p>
        </p:txBody>
      </p:sp>
      <p:pic>
        <p:nvPicPr>
          <p:cNvPr id="30731" name="Picture 3" descr="Biocomplexity Logo"/>
          <p:cNvPicPr>
            <a:picLocks noChangeAspect="1" noChangeArrowheads="1"/>
          </p:cNvPicPr>
          <p:nvPr/>
        </p:nvPicPr>
        <p:blipFill>
          <a:blip r:embed="rId3"/>
          <a:srcRect/>
          <a:stretch>
            <a:fillRect/>
          </a:stretch>
        </p:blipFill>
        <p:spPr bwMode="auto">
          <a:xfrm>
            <a:off x="8550275" y="6264275"/>
            <a:ext cx="593725" cy="593725"/>
          </a:xfrm>
          <a:prstGeom prst="rect">
            <a:avLst/>
          </a:prstGeom>
          <a:noFill/>
          <a:ln w="9525">
            <a:noFill/>
            <a:miter lim="800000"/>
            <a:headEnd/>
            <a:tailEnd/>
          </a:ln>
        </p:spPr>
      </p:pic>
      <p:pic>
        <p:nvPicPr>
          <p:cNvPr id="30732" name="Picture 4" descr="redblackblockiu"/>
          <p:cNvPicPr>
            <a:picLocks noChangeAspect="1" noChangeArrowheads="1"/>
          </p:cNvPicPr>
          <p:nvPr/>
        </p:nvPicPr>
        <p:blipFill>
          <a:blip r:embed="rId4"/>
          <a:srcRect/>
          <a:stretch>
            <a:fillRect/>
          </a:stretch>
        </p:blipFill>
        <p:spPr bwMode="auto">
          <a:xfrm>
            <a:off x="0" y="6219825"/>
            <a:ext cx="484188" cy="638175"/>
          </a:xfrm>
          <a:prstGeom prst="rect">
            <a:avLst/>
          </a:prstGeom>
          <a:noFill/>
          <a:ln w="9525">
            <a:noFill/>
            <a:miter lim="800000"/>
            <a:headEnd/>
            <a:tailEnd/>
          </a:ln>
        </p:spPr>
      </p:pic>
      <p:sp>
        <p:nvSpPr>
          <p:cNvPr id="14" name="Title 1"/>
          <p:cNvSpPr>
            <a:spLocks noGrp="1"/>
          </p:cNvSpPr>
          <p:nvPr>
            <p:ph type="title"/>
          </p:nvPr>
        </p:nvSpPr>
        <p:spPr>
          <a:xfrm>
            <a:off x="0" y="0"/>
            <a:ext cx="9144000" cy="914400"/>
          </a:xfrm>
        </p:spPr>
        <p:txBody>
          <a:bodyPr/>
          <a:lstStyle/>
          <a:p>
            <a:r>
              <a:rPr lang="en-US" sz="3600" b="1" dirty="0" smtClean="0">
                <a:solidFill>
                  <a:srgbClr val="1421DC"/>
                </a:solidFill>
              </a:rPr>
              <a:t>Verbal Model of Epithelium</a:t>
            </a:r>
          </a:p>
        </p:txBody>
      </p:sp>
      <p:sp>
        <p:nvSpPr>
          <p:cNvPr id="15" name="TextBox 14"/>
          <p:cNvSpPr txBox="1"/>
          <p:nvPr/>
        </p:nvSpPr>
        <p:spPr>
          <a:xfrm>
            <a:off x="7391400" y="2971800"/>
            <a:ext cx="1600200" cy="923330"/>
          </a:xfrm>
          <a:prstGeom prst="rect">
            <a:avLst/>
          </a:prstGeom>
          <a:noFill/>
          <a:ln w="25400">
            <a:solidFill>
              <a:schemeClr val="tx1"/>
            </a:solidFill>
          </a:ln>
        </p:spPr>
        <p:txBody>
          <a:bodyPr wrap="square" rtlCol="0">
            <a:spAutoFit/>
          </a:bodyPr>
          <a:lstStyle/>
          <a:p>
            <a:r>
              <a:rPr lang="en-US" dirty="0" smtClean="0">
                <a:solidFill>
                  <a:srgbClr val="FF0000"/>
                </a:solidFill>
                <a:latin typeface="Calibri" pitchFamily="34" charset="0"/>
              </a:rPr>
              <a:t>Objects</a:t>
            </a:r>
          </a:p>
          <a:p>
            <a:r>
              <a:rPr lang="en-US" dirty="0" smtClean="0">
                <a:solidFill>
                  <a:srgbClr val="00B050"/>
                </a:solidFill>
                <a:latin typeface="Calibri" pitchFamily="34" charset="0"/>
              </a:rPr>
              <a:t>Properties</a:t>
            </a:r>
          </a:p>
          <a:p>
            <a:r>
              <a:rPr lang="en-US" dirty="0" smtClean="0">
                <a:solidFill>
                  <a:srgbClr val="0070C0"/>
                </a:solidFill>
                <a:latin typeface="Calibri" pitchFamily="34" charset="0"/>
              </a:rPr>
              <a:t>Interactions</a:t>
            </a:r>
            <a:endParaRPr lang="en-US" dirty="0">
              <a:solidFill>
                <a:srgbClr val="0070C0"/>
              </a:solidFill>
              <a:latin typeface="Calibri" pitchFamily="34" charset="0"/>
            </a:endParaRPr>
          </a:p>
        </p:txBody>
      </p:sp>
      <p:sp>
        <p:nvSpPr>
          <p:cNvPr id="16" name="Flowchart: Connector 15"/>
          <p:cNvSpPr/>
          <p:nvPr/>
        </p:nvSpPr>
        <p:spPr>
          <a:xfrm>
            <a:off x="6172200" y="2400300"/>
            <a:ext cx="152400" cy="152400"/>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V="1">
            <a:off x="6248400" y="1752600"/>
            <a:ext cx="0" cy="53340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49401" y="914400"/>
            <a:ext cx="1387475" cy="369332"/>
          </a:xfrm>
          <a:prstGeom prst="rect">
            <a:avLst/>
          </a:prstGeom>
          <a:noFill/>
        </p:spPr>
        <p:txBody>
          <a:bodyPr wrap="square" rtlCol="0">
            <a:spAutoFit/>
          </a:bodyPr>
          <a:lstStyle/>
          <a:p>
            <a:r>
              <a:rPr lang="en-US" dirty="0" smtClean="0"/>
              <a:t>Apical</a:t>
            </a:r>
            <a:endParaRPr lang="en-US" dirty="0"/>
          </a:p>
        </p:txBody>
      </p:sp>
      <p:sp>
        <p:nvSpPr>
          <p:cNvPr id="19" name="TextBox 18"/>
          <p:cNvSpPr txBox="1"/>
          <p:nvPr/>
        </p:nvSpPr>
        <p:spPr>
          <a:xfrm>
            <a:off x="5880591" y="3635414"/>
            <a:ext cx="1387475" cy="369332"/>
          </a:xfrm>
          <a:prstGeom prst="rect">
            <a:avLst/>
          </a:prstGeom>
          <a:noFill/>
        </p:spPr>
        <p:txBody>
          <a:bodyPr wrap="square" rtlCol="0">
            <a:spAutoFit/>
          </a:bodyPr>
          <a:lstStyle/>
          <a:p>
            <a:r>
              <a:rPr lang="en-US" dirty="0" smtClean="0"/>
              <a:t>Basal</a:t>
            </a:r>
            <a:endParaRPr lang="en-US" dirty="0"/>
          </a:p>
        </p:txBody>
      </p:sp>
      <p:sp>
        <p:nvSpPr>
          <p:cNvPr id="20" name="TextBox 19"/>
          <p:cNvSpPr txBox="1"/>
          <p:nvPr/>
        </p:nvSpPr>
        <p:spPr>
          <a:xfrm>
            <a:off x="7162800" y="2234723"/>
            <a:ext cx="1387475" cy="369332"/>
          </a:xfrm>
          <a:prstGeom prst="rect">
            <a:avLst/>
          </a:prstGeom>
          <a:noFill/>
        </p:spPr>
        <p:txBody>
          <a:bodyPr wrap="square" rtlCol="0">
            <a:spAutoFit/>
          </a:bodyPr>
          <a:lstStyle/>
          <a:p>
            <a:r>
              <a:rPr lang="en-US" dirty="0" smtClean="0"/>
              <a:t>Lateral</a:t>
            </a:r>
            <a:endParaRPr lang="en-US" dirty="0"/>
          </a:p>
        </p:txBody>
      </p:sp>
      <p:sp>
        <p:nvSpPr>
          <p:cNvPr id="2" name="Left-Right Arrow 1"/>
          <p:cNvSpPr/>
          <p:nvPr/>
        </p:nvSpPr>
        <p:spPr>
          <a:xfrm>
            <a:off x="5109164" y="2853084"/>
            <a:ext cx="609600" cy="381000"/>
          </a:xfrm>
          <a:prstGeom prst="lef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13613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0" y="914400"/>
            <a:ext cx="9144000" cy="5943600"/>
          </a:xfrm>
        </p:spPr>
        <p:txBody>
          <a:bodyPr>
            <a:normAutofit fontScale="92500" lnSpcReduction="20000"/>
          </a:bodyPr>
          <a:lstStyle/>
          <a:p>
            <a:r>
              <a:rPr lang="en-US" sz="2400" dirty="0" smtClean="0">
                <a:solidFill>
                  <a:srgbClr val="FF0000"/>
                </a:solidFill>
              </a:rPr>
              <a:t>A Cell </a:t>
            </a:r>
            <a:r>
              <a:rPr lang="en-US" sz="2400" dirty="0" smtClean="0">
                <a:solidFill>
                  <a:srgbClr val="00B050"/>
                </a:solidFill>
              </a:rPr>
              <a:t>is Polar is Epithelial</a:t>
            </a:r>
          </a:p>
          <a:p>
            <a:r>
              <a:rPr lang="en-US" sz="2400" dirty="0" smtClean="0">
                <a:solidFill>
                  <a:srgbClr val="FF0000"/>
                </a:solidFill>
              </a:rPr>
              <a:t>Has Basal, Lateral and</a:t>
            </a:r>
          </a:p>
          <a:p>
            <a:pPr lvl="1">
              <a:buFontTx/>
              <a:buNone/>
            </a:pPr>
            <a:r>
              <a:rPr lang="en-US" sz="2400" dirty="0" smtClean="0">
                <a:solidFill>
                  <a:srgbClr val="FF0000"/>
                </a:solidFill>
              </a:rPr>
              <a:t>Apical Surfaces </a:t>
            </a:r>
          </a:p>
          <a:p>
            <a:pPr lvl="1">
              <a:buFontTx/>
              <a:buNone/>
            </a:pPr>
            <a:r>
              <a:rPr lang="en-US" sz="2400" dirty="0" smtClean="0">
                <a:solidFill>
                  <a:srgbClr val="0070C0"/>
                </a:solidFill>
              </a:rPr>
              <a:t>Adheres</a:t>
            </a:r>
            <a:r>
              <a:rPr lang="en-US" dirty="0" smtClean="0">
                <a:solidFill>
                  <a:srgbClr val="0070C0"/>
                </a:solidFill>
              </a:rPr>
              <a:t> </a:t>
            </a:r>
            <a:r>
              <a:rPr lang="en-US" sz="3200" dirty="0" smtClean="0">
                <a:solidFill>
                  <a:srgbClr val="0070C0"/>
                </a:solidFill>
              </a:rPr>
              <a:t>to </a:t>
            </a:r>
            <a:r>
              <a:rPr lang="en-US" sz="3200" dirty="0" smtClean="0">
                <a:solidFill>
                  <a:srgbClr val="FF0000"/>
                </a:solidFill>
              </a:rPr>
              <a:t>Cells</a:t>
            </a:r>
            <a:r>
              <a:rPr lang="en-US" sz="3200" dirty="0" smtClean="0">
                <a:solidFill>
                  <a:srgbClr val="0070C0"/>
                </a:solidFill>
              </a:rPr>
              <a:t> via </a:t>
            </a:r>
            <a:r>
              <a:rPr lang="en-US" sz="3200" dirty="0" smtClean="0">
                <a:solidFill>
                  <a:srgbClr val="FF0000"/>
                </a:solidFill>
              </a:rPr>
              <a:t>Lateral </a:t>
            </a:r>
          </a:p>
          <a:p>
            <a:pPr lvl="1">
              <a:buFontTx/>
              <a:buNone/>
            </a:pPr>
            <a:r>
              <a:rPr lang="en-US" sz="3200" dirty="0" smtClean="0">
                <a:solidFill>
                  <a:srgbClr val="FF0000"/>
                </a:solidFill>
              </a:rPr>
              <a:t>	Surfaces</a:t>
            </a:r>
          </a:p>
          <a:p>
            <a:pPr lvl="1">
              <a:buFontTx/>
              <a:buNone/>
            </a:pPr>
            <a:r>
              <a:rPr lang="en-US" sz="2400" dirty="0" smtClean="0">
                <a:solidFill>
                  <a:srgbClr val="0070C0"/>
                </a:solidFill>
              </a:rPr>
              <a:t>Adheres</a:t>
            </a:r>
            <a:r>
              <a:rPr lang="en-US" dirty="0" smtClean="0">
                <a:solidFill>
                  <a:srgbClr val="0070C0"/>
                </a:solidFill>
              </a:rPr>
              <a:t> </a:t>
            </a:r>
            <a:r>
              <a:rPr lang="en-US" sz="3200" dirty="0" smtClean="0">
                <a:solidFill>
                  <a:srgbClr val="0070C0"/>
                </a:solidFill>
              </a:rPr>
              <a:t>to ECM via </a:t>
            </a:r>
            <a:r>
              <a:rPr lang="en-US" sz="3200" dirty="0" smtClean="0">
                <a:solidFill>
                  <a:srgbClr val="FF0000"/>
                </a:solidFill>
              </a:rPr>
              <a:t>Basal </a:t>
            </a:r>
          </a:p>
          <a:p>
            <a:pPr lvl="1">
              <a:buFontTx/>
              <a:buNone/>
            </a:pPr>
            <a:r>
              <a:rPr lang="en-US" sz="3200" dirty="0" smtClean="0">
                <a:solidFill>
                  <a:srgbClr val="FF0000"/>
                </a:solidFill>
              </a:rPr>
              <a:t>	Surface</a:t>
            </a:r>
          </a:p>
          <a:p>
            <a:r>
              <a:rPr lang="en-US" dirty="0">
                <a:solidFill>
                  <a:srgbClr val="00B050"/>
                </a:solidFill>
              </a:rPr>
              <a:t>Properties:</a:t>
            </a:r>
          </a:p>
          <a:p>
            <a:pPr lvl="1"/>
            <a:r>
              <a:rPr lang="en-US" dirty="0">
                <a:solidFill>
                  <a:srgbClr val="00B050"/>
                </a:solidFill>
              </a:rPr>
              <a:t>Strength of Adhesion</a:t>
            </a:r>
          </a:p>
          <a:p>
            <a:pPr lvl="1">
              <a:buFontTx/>
              <a:buNone/>
            </a:pPr>
            <a:endParaRPr lang="en-US" sz="3200" dirty="0" smtClean="0">
              <a:solidFill>
                <a:srgbClr val="FF0000"/>
              </a:solidFill>
            </a:endParaRPr>
          </a:p>
          <a:p>
            <a:r>
              <a:rPr lang="en-US" dirty="0" smtClean="0">
                <a:solidFill>
                  <a:srgbClr val="FF0000"/>
                </a:solidFill>
              </a:rPr>
              <a:t>ECM</a:t>
            </a:r>
            <a:r>
              <a:rPr lang="en-US" dirty="0" smtClean="0"/>
              <a:t> </a:t>
            </a:r>
            <a:r>
              <a:rPr lang="en-US" dirty="0" smtClean="0">
                <a:solidFill>
                  <a:srgbClr val="00B050"/>
                </a:solidFill>
              </a:rPr>
              <a:t>is an Elastic Solid is a Basement Membrane</a:t>
            </a:r>
          </a:p>
          <a:p>
            <a:r>
              <a:rPr lang="en-US" dirty="0" smtClean="0">
                <a:solidFill>
                  <a:srgbClr val="00B050"/>
                </a:solidFill>
              </a:rPr>
              <a:t>Properties</a:t>
            </a:r>
          </a:p>
          <a:p>
            <a:pPr lvl="1"/>
            <a:r>
              <a:rPr lang="en-US" dirty="0" smtClean="0">
                <a:solidFill>
                  <a:srgbClr val="00B050"/>
                </a:solidFill>
              </a:rPr>
              <a:t>Position</a:t>
            </a:r>
          </a:p>
          <a:p>
            <a:pPr lvl="1"/>
            <a:r>
              <a:rPr lang="en-US" dirty="0" smtClean="0">
                <a:solidFill>
                  <a:srgbClr val="00B050"/>
                </a:solidFill>
              </a:rPr>
              <a:t>Length</a:t>
            </a:r>
          </a:p>
        </p:txBody>
      </p:sp>
      <p:sp>
        <p:nvSpPr>
          <p:cNvPr id="31748" name="Oval 3"/>
          <p:cNvSpPr>
            <a:spLocks noChangeArrowheads="1"/>
          </p:cNvSpPr>
          <p:nvPr/>
        </p:nvSpPr>
        <p:spPr bwMode="auto">
          <a:xfrm>
            <a:off x="5410200" y="1371600"/>
            <a:ext cx="1676400" cy="2209800"/>
          </a:xfrm>
          <a:prstGeom prst="ellipse">
            <a:avLst/>
          </a:prstGeom>
          <a:solidFill>
            <a:schemeClr val="accent1"/>
          </a:solidFill>
          <a:ln w="9525" algn="ctr">
            <a:noFill/>
            <a:round/>
            <a:headEnd/>
            <a:tailEnd/>
          </a:ln>
        </p:spPr>
        <p:txBody>
          <a:bodyPr/>
          <a:lstStyle/>
          <a:p>
            <a:pPr algn="r" eaLnBrk="0" hangingPunct="0"/>
            <a:endParaRPr lang="en-US" dirty="0">
              <a:latin typeface="Calibri" pitchFamily="34" charset="0"/>
            </a:endParaRPr>
          </a:p>
        </p:txBody>
      </p:sp>
      <p:sp>
        <p:nvSpPr>
          <p:cNvPr id="31749" name="Rectangle 4"/>
          <p:cNvSpPr>
            <a:spLocks noChangeArrowheads="1"/>
          </p:cNvSpPr>
          <p:nvPr/>
        </p:nvSpPr>
        <p:spPr bwMode="auto">
          <a:xfrm>
            <a:off x="5410200" y="2438400"/>
            <a:ext cx="1676400" cy="1143000"/>
          </a:xfrm>
          <a:prstGeom prst="rect">
            <a:avLst/>
          </a:prstGeom>
          <a:solidFill>
            <a:schemeClr val="accent1"/>
          </a:solidFill>
          <a:ln w="9525" algn="ctr">
            <a:noFill/>
            <a:round/>
            <a:headEnd/>
            <a:tailEnd/>
          </a:ln>
        </p:spPr>
        <p:txBody>
          <a:bodyPr/>
          <a:lstStyle/>
          <a:p>
            <a:pPr algn="r" eaLnBrk="0" hangingPunct="0"/>
            <a:endParaRPr lang="en-US" dirty="0">
              <a:latin typeface="Calibri" pitchFamily="34" charset="0"/>
            </a:endParaRPr>
          </a:p>
        </p:txBody>
      </p:sp>
      <p:cxnSp>
        <p:nvCxnSpPr>
          <p:cNvPr id="31750" name="Straight Connector 6"/>
          <p:cNvCxnSpPr>
            <a:cxnSpLocks noChangeShapeType="1"/>
          </p:cNvCxnSpPr>
          <p:nvPr/>
        </p:nvCxnSpPr>
        <p:spPr bwMode="auto">
          <a:xfrm rot="5400000">
            <a:off x="4838700" y="3009900"/>
            <a:ext cx="1143000" cy="0"/>
          </a:xfrm>
          <a:prstGeom prst="line">
            <a:avLst/>
          </a:prstGeom>
          <a:noFill/>
          <a:ln w="101600" cmpd="dbl" algn="ctr">
            <a:solidFill>
              <a:srgbClr val="00B050"/>
            </a:solidFill>
            <a:round/>
            <a:headEnd/>
            <a:tailEnd/>
          </a:ln>
        </p:spPr>
      </p:cxnSp>
      <p:cxnSp>
        <p:nvCxnSpPr>
          <p:cNvPr id="31751" name="Straight Connector 8"/>
          <p:cNvCxnSpPr>
            <a:cxnSpLocks noChangeShapeType="1"/>
            <a:stCxn id="13" idx="2"/>
          </p:cNvCxnSpPr>
          <p:nvPr/>
        </p:nvCxnSpPr>
        <p:spPr bwMode="auto">
          <a:xfrm rot="5400000">
            <a:off x="6496050" y="2990850"/>
            <a:ext cx="1181100" cy="0"/>
          </a:xfrm>
          <a:prstGeom prst="line">
            <a:avLst/>
          </a:prstGeom>
          <a:noFill/>
          <a:ln w="101600" cmpd="dbl" algn="ctr">
            <a:solidFill>
              <a:srgbClr val="00B050"/>
            </a:solidFill>
            <a:round/>
            <a:headEnd/>
            <a:tailEnd/>
          </a:ln>
        </p:spPr>
      </p:cxnSp>
      <p:cxnSp>
        <p:nvCxnSpPr>
          <p:cNvPr id="31752" name="Straight Connector 10"/>
          <p:cNvCxnSpPr>
            <a:cxnSpLocks noChangeShapeType="1"/>
          </p:cNvCxnSpPr>
          <p:nvPr/>
        </p:nvCxnSpPr>
        <p:spPr bwMode="auto">
          <a:xfrm>
            <a:off x="5410200" y="3581400"/>
            <a:ext cx="1676400" cy="0"/>
          </a:xfrm>
          <a:prstGeom prst="line">
            <a:avLst/>
          </a:prstGeom>
          <a:noFill/>
          <a:ln w="101600" cmpd="thinThick" algn="ctr">
            <a:solidFill>
              <a:srgbClr val="FF0000"/>
            </a:solidFill>
            <a:round/>
            <a:headEnd/>
            <a:tailEnd/>
          </a:ln>
        </p:spPr>
      </p:cxnSp>
      <p:sp>
        <p:nvSpPr>
          <p:cNvPr id="13" name="Arc 12"/>
          <p:cNvSpPr/>
          <p:nvPr/>
        </p:nvSpPr>
        <p:spPr bwMode="auto">
          <a:xfrm>
            <a:off x="5410200" y="1371600"/>
            <a:ext cx="1676400" cy="2057400"/>
          </a:xfrm>
          <a:prstGeom prst="arc">
            <a:avLst>
              <a:gd name="adj1" fmla="val 10609210"/>
              <a:gd name="adj2" fmla="val 0"/>
            </a:avLst>
          </a:prstGeom>
          <a:solidFill>
            <a:schemeClr val="accent1"/>
          </a:solidFill>
          <a:ln w="25400" cap="flat" cmpd="sng" algn="ctr">
            <a:solidFill>
              <a:srgbClr val="7030A0"/>
            </a:solidFill>
            <a:prstDash val="solid"/>
            <a:round/>
            <a:headEnd type="none" w="med" len="med"/>
            <a:tailEnd type="none" w="med" len="med"/>
          </a:ln>
          <a:effectLst/>
        </p:spPr>
        <p:txBody>
          <a:bodyPr/>
          <a:lstStyle/>
          <a:p>
            <a:pPr algn="r" eaLnBrk="0" hangingPunct="0">
              <a:defRPr/>
            </a:pPr>
            <a:endParaRPr lang="en-US" dirty="0">
              <a:latin typeface="Calibri" pitchFamily="34" charset="0"/>
              <a:ea typeface="ＭＳ Ｐゴシック" charset="-128"/>
              <a:cs typeface="ＭＳ Ｐゴシック" charset="-128"/>
            </a:endParaRPr>
          </a:p>
        </p:txBody>
      </p:sp>
      <p:sp>
        <p:nvSpPr>
          <p:cNvPr id="31754" name="Rectangle 9"/>
          <p:cNvSpPr>
            <a:spLocks noChangeArrowheads="1"/>
          </p:cNvSpPr>
          <p:nvPr/>
        </p:nvSpPr>
        <p:spPr bwMode="auto">
          <a:xfrm>
            <a:off x="5410200" y="3733800"/>
            <a:ext cx="1676400" cy="152400"/>
          </a:xfrm>
          <a:prstGeom prst="rect">
            <a:avLst/>
          </a:prstGeom>
          <a:solidFill>
            <a:srgbClr val="FF0000"/>
          </a:solidFill>
          <a:ln w="9525" algn="ctr">
            <a:solidFill>
              <a:schemeClr val="tx1"/>
            </a:solidFill>
            <a:round/>
            <a:headEnd/>
            <a:tailEnd/>
          </a:ln>
        </p:spPr>
        <p:txBody>
          <a:bodyPr/>
          <a:lstStyle/>
          <a:p>
            <a:pPr algn="r" eaLnBrk="0" hangingPunct="0"/>
            <a:endParaRPr lang="en-US" dirty="0">
              <a:latin typeface="Calibri" pitchFamily="34" charset="0"/>
            </a:endParaRPr>
          </a:p>
        </p:txBody>
      </p:sp>
      <p:sp>
        <p:nvSpPr>
          <p:cNvPr id="31755" name="Slide Number Placeholder 11"/>
          <p:cNvSpPr>
            <a:spLocks noGrp="1"/>
          </p:cNvSpPr>
          <p:nvPr>
            <p:ph type="sldNum" sz="quarter" idx="12"/>
          </p:nvPr>
        </p:nvSpPr>
        <p:spPr>
          <a:noFill/>
        </p:spPr>
        <p:txBody>
          <a:bodyPr/>
          <a:lstStyle/>
          <a:p>
            <a:fld id="{7345256D-D545-4E72-B665-48E9E3130C3A}" type="slidenum">
              <a:rPr lang="en-US" smtClean="0">
                <a:ea typeface="ＭＳ Ｐゴシック" pitchFamily="34" charset="-128"/>
              </a:rPr>
              <a:pPr/>
              <a:t>14</a:t>
            </a:fld>
            <a:endParaRPr lang="en-US" dirty="0" smtClean="0">
              <a:ea typeface="ＭＳ Ｐゴシック" pitchFamily="34" charset="-128"/>
            </a:endParaRPr>
          </a:p>
        </p:txBody>
      </p:sp>
      <p:pic>
        <p:nvPicPr>
          <p:cNvPr id="31756" name="Picture 3" descr="Biocomplexity Logo"/>
          <p:cNvPicPr>
            <a:picLocks noChangeAspect="1" noChangeArrowheads="1"/>
          </p:cNvPicPr>
          <p:nvPr/>
        </p:nvPicPr>
        <p:blipFill>
          <a:blip r:embed="rId3"/>
          <a:srcRect/>
          <a:stretch>
            <a:fillRect/>
          </a:stretch>
        </p:blipFill>
        <p:spPr bwMode="auto">
          <a:xfrm>
            <a:off x="8550275" y="6264275"/>
            <a:ext cx="593725" cy="593725"/>
          </a:xfrm>
          <a:prstGeom prst="rect">
            <a:avLst/>
          </a:prstGeom>
          <a:noFill/>
          <a:ln w="9525">
            <a:noFill/>
            <a:miter lim="800000"/>
            <a:headEnd/>
            <a:tailEnd/>
          </a:ln>
        </p:spPr>
      </p:pic>
      <p:pic>
        <p:nvPicPr>
          <p:cNvPr id="31757" name="Picture 4" descr="redblackblockiu"/>
          <p:cNvPicPr>
            <a:picLocks noChangeAspect="1" noChangeArrowheads="1"/>
          </p:cNvPicPr>
          <p:nvPr/>
        </p:nvPicPr>
        <p:blipFill>
          <a:blip r:embed="rId4"/>
          <a:srcRect/>
          <a:stretch>
            <a:fillRect/>
          </a:stretch>
        </p:blipFill>
        <p:spPr bwMode="auto">
          <a:xfrm>
            <a:off x="0" y="6219825"/>
            <a:ext cx="484188" cy="638175"/>
          </a:xfrm>
          <a:prstGeom prst="rect">
            <a:avLst/>
          </a:prstGeom>
          <a:noFill/>
          <a:ln w="9525">
            <a:noFill/>
            <a:miter lim="800000"/>
            <a:headEnd/>
            <a:tailEnd/>
          </a:ln>
        </p:spPr>
      </p:pic>
      <p:sp>
        <p:nvSpPr>
          <p:cNvPr id="15" name="Title 1"/>
          <p:cNvSpPr>
            <a:spLocks noGrp="1"/>
          </p:cNvSpPr>
          <p:nvPr>
            <p:ph type="title"/>
          </p:nvPr>
        </p:nvSpPr>
        <p:spPr>
          <a:xfrm>
            <a:off x="0" y="0"/>
            <a:ext cx="9144000" cy="914400"/>
          </a:xfrm>
        </p:spPr>
        <p:txBody>
          <a:bodyPr/>
          <a:lstStyle/>
          <a:p>
            <a:r>
              <a:rPr lang="en-US" sz="3600" b="1" dirty="0" smtClean="0">
                <a:solidFill>
                  <a:srgbClr val="1421DC"/>
                </a:solidFill>
              </a:rPr>
              <a:t>Verbal Model of Epithelium</a:t>
            </a:r>
          </a:p>
        </p:txBody>
      </p:sp>
      <p:sp>
        <p:nvSpPr>
          <p:cNvPr id="16" name="TextBox 15"/>
          <p:cNvSpPr txBox="1"/>
          <p:nvPr/>
        </p:nvSpPr>
        <p:spPr>
          <a:xfrm>
            <a:off x="7391400" y="2971800"/>
            <a:ext cx="1600200" cy="923330"/>
          </a:xfrm>
          <a:prstGeom prst="rect">
            <a:avLst/>
          </a:prstGeom>
          <a:noFill/>
          <a:ln w="25400">
            <a:solidFill>
              <a:schemeClr val="tx1"/>
            </a:solidFill>
          </a:ln>
        </p:spPr>
        <p:txBody>
          <a:bodyPr wrap="square" rtlCol="0">
            <a:spAutoFit/>
          </a:bodyPr>
          <a:lstStyle/>
          <a:p>
            <a:r>
              <a:rPr lang="en-US" dirty="0" smtClean="0">
                <a:solidFill>
                  <a:srgbClr val="FF0000"/>
                </a:solidFill>
                <a:latin typeface="Calibri" pitchFamily="34" charset="0"/>
              </a:rPr>
              <a:t>Objects</a:t>
            </a:r>
          </a:p>
          <a:p>
            <a:r>
              <a:rPr lang="en-US" dirty="0" smtClean="0">
                <a:solidFill>
                  <a:srgbClr val="00B050"/>
                </a:solidFill>
                <a:latin typeface="Calibri" pitchFamily="34" charset="0"/>
              </a:rPr>
              <a:t>Properties</a:t>
            </a:r>
          </a:p>
          <a:p>
            <a:r>
              <a:rPr lang="en-US" dirty="0" smtClean="0">
                <a:solidFill>
                  <a:srgbClr val="0070C0"/>
                </a:solidFill>
                <a:latin typeface="Calibri" pitchFamily="34" charset="0"/>
              </a:rPr>
              <a:t>Interactions</a:t>
            </a:r>
            <a:endParaRPr lang="en-US" dirty="0">
              <a:solidFill>
                <a:srgbClr val="0070C0"/>
              </a:solidFill>
              <a:latin typeface="Calibri" pitchFamily="34" charset="0"/>
            </a:endParaRPr>
          </a:p>
        </p:txBody>
      </p:sp>
      <p:sp>
        <p:nvSpPr>
          <p:cNvPr id="17" name="Flowchart: Connector 16"/>
          <p:cNvSpPr/>
          <p:nvPr/>
        </p:nvSpPr>
        <p:spPr>
          <a:xfrm>
            <a:off x="6172200" y="2400300"/>
            <a:ext cx="152400" cy="152400"/>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V="1">
            <a:off x="6248400" y="1752600"/>
            <a:ext cx="0" cy="53340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749401" y="914400"/>
            <a:ext cx="1387475" cy="369332"/>
          </a:xfrm>
          <a:prstGeom prst="rect">
            <a:avLst/>
          </a:prstGeom>
          <a:noFill/>
        </p:spPr>
        <p:txBody>
          <a:bodyPr wrap="square" rtlCol="0">
            <a:spAutoFit/>
          </a:bodyPr>
          <a:lstStyle/>
          <a:p>
            <a:r>
              <a:rPr lang="en-US" dirty="0" smtClean="0"/>
              <a:t>Apical</a:t>
            </a:r>
            <a:endParaRPr lang="en-US" dirty="0"/>
          </a:p>
        </p:txBody>
      </p:sp>
      <p:sp>
        <p:nvSpPr>
          <p:cNvPr id="20" name="TextBox 19"/>
          <p:cNvSpPr txBox="1"/>
          <p:nvPr/>
        </p:nvSpPr>
        <p:spPr>
          <a:xfrm>
            <a:off x="5880591" y="3635414"/>
            <a:ext cx="1387475" cy="369332"/>
          </a:xfrm>
          <a:prstGeom prst="rect">
            <a:avLst/>
          </a:prstGeom>
          <a:noFill/>
        </p:spPr>
        <p:txBody>
          <a:bodyPr wrap="square" rtlCol="0">
            <a:spAutoFit/>
          </a:bodyPr>
          <a:lstStyle/>
          <a:p>
            <a:r>
              <a:rPr lang="en-US" dirty="0" smtClean="0"/>
              <a:t>Basal</a:t>
            </a:r>
            <a:endParaRPr lang="en-US" dirty="0"/>
          </a:p>
        </p:txBody>
      </p:sp>
      <p:sp>
        <p:nvSpPr>
          <p:cNvPr id="21" name="TextBox 20"/>
          <p:cNvSpPr txBox="1"/>
          <p:nvPr/>
        </p:nvSpPr>
        <p:spPr>
          <a:xfrm>
            <a:off x="7162800" y="2234723"/>
            <a:ext cx="1387475" cy="369332"/>
          </a:xfrm>
          <a:prstGeom prst="rect">
            <a:avLst/>
          </a:prstGeom>
          <a:noFill/>
        </p:spPr>
        <p:txBody>
          <a:bodyPr wrap="square" rtlCol="0">
            <a:spAutoFit/>
          </a:bodyPr>
          <a:lstStyle/>
          <a:p>
            <a:r>
              <a:rPr lang="en-US" dirty="0" smtClean="0"/>
              <a:t>Lateral</a:t>
            </a:r>
            <a:endParaRPr lang="en-US" dirty="0"/>
          </a:p>
        </p:txBody>
      </p:sp>
      <p:sp>
        <p:nvSpPr>
          <p:cNvPr id="22" name="Left-Right Arrow 21"/>
          <p:cNvSpPr/>
          <p:nvPr/>
        </p:nvSpPr>
        <p:spPr>
          <a:xfrm>
            <a:off x="5109164" y="2853084"/>
            <a:ext cx="609600" cy="381000"/>
          </a:xfrm>
          <a:prstGeom prst="lef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Right Arrow 22"/>
          <p:cNvSpPr/>
          <p:nvPr/>
        </p:nvSpPr>
        <p:spPr>
          <a:xfrm rot="5400000">
            <a:off x="5930831" y="3345141"/>
            <a:ext cx="609600" cy="381000"/>
          </a:xfrm>
          <a:prstGeom prst="lef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486400" y="3862189"/>
            <a:ext cx="1066800" cy="369332"/>
          </a:xfrm>
          <a:prstGeom prst="rect">
            <a:avLst/>
          </a:prstGeom>
          <a:noFill/>
        </p:spPr>
        <p:txBody>
          <a:bodyPr wrap="square" rtlCol="0">
            <a:spAutoFit/>
          </a:bodyPr>
          <a:lstStyle/>
          <a:p>
            <a:r>
              <a:rPr lang="en-US" dirty="0" smtClean="0"/>
              <a:t>ECM</a:t>
            </a:r>
            <a:endParaRPr lang="en-US" dirty="0"/>
          </a:p>
        </p:txBody>
      </p:sp>
    </p:spTree>
    <p:extLst>
      <p:ext uri="{BB962C8B-B14F-4D97-AF65-F5344CB8AC3E}">
        <p14:creationId xmlns:p14="http://schemas.microsoft.com/office/powerpoint/2010/main" val="257133581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0" y="914399"/>
            <a:ext cx="9144000" cy="5807075"/>
          </a:xfrm>
        </p:spPr>
        <p:txBody>
          <a:bodyPr>
            <a:normAutofit lnSpcReduction="10000"/>
          </a:bodyPr>
          <a:lstStyle/>
          <a:p>
            <a:r>
              <a:rPr lang="en-US" sz="2400" dirty="0" smtClean="0">
                <a:solidFill>
                  <a:srgbClr val="FF0000"/>
                </a:solidFill>
              </a:rPr>
              <a:t>A Cell </a:t>
            </a:r>
            <a:r>
              <a:rPr lang="en-US" sz="2400" dirty="0" smtClean="0">
                <a:solidFill>
                  <a:srgbClr val="00B050"/>
                </a:solidFill>
              </a:rPr>
              <a:t>is Polar is Epithelial</a:t>
            </a:r>
          </a:p>
          <a:p>
            <a:r>
              <a:rPr lang="en-US" sz="2400" dirty="0" smtClean="0">
                <a:solidFill>
                  <a:srgbClr val="FF0000"/>
                </a:solidFill>
              </a:rPr>
              <a:t>Has Basal, Lateral and</a:t>
            </a:r>
          </a:p>
          <a:p>
            <a:pPr lvl="1">
              <a:buFontTx/>
              <a:buNone/>
            </a:pPr>
            <a:r>
              <a:rPr lang="en-US" sz="2400" dirty="0" smtClean="0">
                <a:solidFill>
                  <a:srgbClr val="FF0000"/>
                </a:solidFill>
              </a:rPr>
              <a:t>Apical Surfaces </a:t>
            </a:r>
          </a:p>
          <a:p>
            <a:pPr lvl="1">
              <a:buFontTx/>
              <a:buNone/>
            </a:pPr>
            <a:r>
              <a:rPr lang="en-US" sz="2400" dirty="0" smtClean="0">
                <a:solidFill>
                  <a:srgbClr val="0070C0"/>
                </a:solidFill>
              </a:rPr>
              <a:t>Adheres to </a:t>
            </a:r>
            <a:r>
              <a:rPr lang="en-US" sz="2400" dirty="0" smtClean="0">
                <a:solidFill>
                  <a:srgbClr val="FF0000"/>
                </a:solidFill>
              </a:rPr>
              <a:t>Cells</a:t>
            </a:r>
            <a:r>
              <a:rPr lang="en-US" sz="2400" dirty="0" smtClean="0">
                <a:solidFill>
                  <a:srgbClr val="0070C0"/>
                </a:solidFill>
              </a:rPr>
              <a:t> via </a:t>
            </a:r>
            <a:r>
              <a:rPr lang="en-US" sz="2400" dirty="0" smtClean="0">
                <a:solidFill>
                  <a:srgbClr val="FF0000"/>
                </a:solidFill>
              </a:rPr>
              <a:t>Lateral </a:t>
            </a:r>
          </a:p>
          <a:p>
            <a:pPr lvl="1">
              <a:buFontTx/>
              <a:buNone/>
            </a:pPr>
            <a:r>
              <a:rPr lang="en-US" sz="2400" dirty="0" smtClean="0">
                <a:solidFill>
                  <a:srgbClr val="FF0000"/>
                </a:solidFill>
              </a:rPr>
              <a:t>	Surfaces</a:t>
            </a:r>
          </a:p>
          <a:p>
            <a:pPr lvl="1">
              <a:buFontTx/>
              <a:buNone/>
            </a:pPr>
            <a:r>
              <a:rPr lang="en-US" sz="2400" dirty="0" smtClean="0">
                <a:solidFill>
                  <a:srgbClr val="0070C0"/>
                </a:solidFill>
              </a:rPr>
              <a:t>Adheres to ECM to</a:t>
            </a:r>
          </a:p>
          <a:p>
            <a:pPr lvl="1">
              <a:buFontTx/>
              <a:buNone/>
            </a:pPr>
            <a:r>
              <a:rPr lang="en-US" sz="2400" dirty="0" smtClean="0">
                <a:solidFill>
                  <a:srgbClr val="0070C0"/>
                </a:solidFill>
              </a:rPr>
              <a:t>	</a:t>
            </a:r>
            <a:r>
              <a:rPr lang="en-US" sz="2400" dirty="0" smtClean="0">
                <a:solidFill>
                  <a:srgbClr val="FF0000"/>
                </a:solidFill>
              </a:rPr>
              <a:t>Basement Membrane</a:t>
            </a:r>
            <a:r>
              <a:rPr lang="en-US" sz="2400" dirty="0" smtClean="0">
                <a:solidFill>
                  <a:srgbClr val="0070C0"/>
                </a:solidFill>
              </a:rPr>
              <a:t> via </a:t>
            </a:r>
          </a:p>
          <a:p>
            <a:pPr lvl="1">
              <a:buFontTx/>
              <a:buNone/>
            </a:pPr>
            <a:r>
              <a:rPr lang="en-US" sz="2400" dirty="0" smtClean="0">
                <a:solidFill>
                  <a:srgbClr val="FF0000"/>
                </a:solidFill>
              </a:rPr>
              <a:t>	Basal Surface</a:t>
            </a:r>
          </a:p>
          <a:p>
            <a:r>
              <a:rPr lang="en-US" sz="2400" dirty="0" smtClean="0">
                <a:solidFill>
                  <a:srgbClr val="FF0000"/>
                </a:solidFill>
              </a:rPr>
              <a:t>ECM</a:t>
            </a:r>
            <a:r>
              <a:rPr lang="en-US" sz="2400" dirty="0" smtClean="0"/>
              <a:t> </a:t>
            </a:r>
            <a:r>
              <a:rPr lang="en-US" sz="2400" dirty="0" smtClean="0">
                <a:solidFill>
                  <a:srgbClr val="00B050"/>
                </a:solidFill>
              </a:rPr>
              <a:t>is an Elastic Solid is a </a:t>
            </a:r>
            <a:r>
              <a:rPr lang="en-US" sz="2400" dirty="0" smtClean="0">
                <a:solidFill>
                  <a:srgbClr val="FF0000"/>
                </a:solidFill>
              </a:rPr>
              <a:t>Basement Membrane</a:t>
            </a:r>
          </a:p>
          <a:p>
            <a:r>
              <a:rPr lang="en-US" dirty="0" smtClean="0">
                <a:solidFill>
                  <a:srgbClr val="FF0000"/>
                </a:solidFill>
              </a:rPr>
              <a:t>Medium</a:t>
            </a:r>
            <a:r>
              <a:rPr lang="en-US" dirty="0" smtClean="0"/>
              <a:t> </a:t>
            </a:r>
            <a:r>
              <a:rPr lang="en-US" dirty="0" smtClean="0">
                <a:solidFill>
                  <a:srgbClr val="00B050"/>
                </a:solidFill>
              </a:rPr>
              <a:t>is a Fluid</a:t>
            </a:r>
          </a:p>
          <a:p>
            <a:pPr lvl="1">
              <a:buFontTx/>
              <a:buNone/>
            </a:pPr>
            <a:r>
              <a:rPr lang="en-US" sz="2400" dirty="0">
                <a:solidFill>
                  <a:srgbClr val="0070C0"/>
                </a:solidFill>
              </a:rPr>
              <a:t>Adheres</a:t>
            </a:r>
            <a:r>
              <a:rPr lang="en-US" dirty="0">
                <a:solidFill>
                  <a:srgbClr val="0070C0"/>
                </a:solidFill>
              </a:rPr>
              <a:t> </a:t>
            </a:r>
            <a:r>
              <a:rPr lang="en-US" sz="3200" dirty="0">
                <a:solidFill>
                  <a:srgbClr val="0070C0"/>
                </a:solidFill>
              </a:rPr>
              <a:t>to </a:t>
            </a:r>
            <a:r>
              <a:rPr lang="en-US" sz="3200" dirty="0" smtClean="0">
                <a:solidFill>
                  <a:srgbClr val="0070C0"/>
                </a:solidFill>
              </a:rPr>
              <a:t>Cells </a:t>
            </a:r>
          </a:p>
          <a:p>
            <a:r>
              <a:rPr lang="en-US" dirty="0">
                <a:solidFill>
                  <a:srgbClr val="00B050"/>
                </a:solidFill>
              </a:rPr>
              <a:t>Properties</a:t>
            </a:r>
          </a:p>
          <a:p>
            <a:pPr lvl="1"/>
            <a:r>
              <a:rPr lang="en-US" dirty="0" smtClean="0">
                <a:solidFill>
                  <a:srgbClr val="00B050"/>
                </a:solidFill>
              </a:rPr>
              <a:t>Cell-Medium Contact Energy</a:t>
            </a:r>
            <a:endParaRPr lang="en-US" dirty="0">
              <a:solidFill>
                <a:srgbClr val="00B050"/>
              </a:solidFill>
            </a:endParaRPr>
          </a:p>
          <a:p>
            <a:pPr lvl="1">
              <a:buFontTx/>
              <a:buNone/>
            </a:pPr>
            <a:endParaRPr lang="en-US" sz="3200" dirty="0" smtClean="0">
              <a:solidFill>
                <a:srgbClr val="0070C0"/>
              </a:solidFill>
            </a:endParaRPr>
          </a:p>
          <a:p>
            <a:pPr lvl="1">
              <a:buFontTx/>
              <a:buNone/>
            </a:pPr>
            <a:endParaRPr lang="en-US" dirty="0" smtClean="0">
              <a:solidFill>
                <a:srgbClr val="00B050"/>
              </a:solidFill>
            </a:endParaRPr>
          </a:p>
        </p:txBody>
      </p:sp>
      <p:sp>
        <p:nvSpPr>
          <p:cNvPr id="32771" name="Rectangle 13"/>
          <p:cNvSpPr>
            <a:spLocks noChangeArrowheads="1"/>
          </p:cNvSpPr>
          <p:nvPr/>
        </p:nvSpPr>
        <p:spPr bwMode="auto">
          <a:xfrm>
            <a:off x="5410200" y="990600"/>
            <a:ext cx="1676400" cy="1447800"/>
          </a:xfrm>
          <a:prstGeom prst="rect">
            <a:avLst/>
          </a:prstGeom>
          <a:solidFill>
            <a:schemeClr val="accent2">
              <a:lumMod val="60000"/>
              <a:lumOff val="40000"/>
            </a:schemeClr>
          </a:solidFill>
          <a:ln w="9525" algn="ctr">
            <a:noFill/>
            <a:round/>
            <a:headEnd/>
            <a:tailEnd/>
          </a:ln>
        </p:spPr>
        <p:txBody>
          <a:bodyPr/>
          <a:lstStyle/>
          <a:p>
            <a:pPr algn="r" eaLnBrk="0" hangingPunct="0"/>
            <a:endParaRPr lang="en-US" dirty="0">
              <a:latin typeface="Calibri" pitchFamily="34" charset="0"/>
            </a:endParaRPr>
          </a:p>
        </p:txBody>
      </p:sp>
      <p:sp>
        <p:nvSpPr>
          <p:cNvPr id="32773" name="Oval 3"/>
          <p:cNvSpPr>
            <a:spLocks noChangeArrowheads="1"/>
          </p:cNvSpPr>
          <p:nvPr/>
        </p:nvSpPr>
        <p:spPr bwMode="auto">
          <a:xfrm>
            <a:off x="5410200" y="1371600"/>
            <a:ext cx="1676400" cy="2209800"/>
          </a:xfrm>
          <a:prstGeom prst="ellipse">
            <a:avLst/>
          </a:prstGeom>
          <a:solidFill>
            <a:schemeClr val="accent1"/>
          </a:solidFill>
          <a:ln w="9525" algn="ctr">
            <a:noFill/>
            <a:round/>
            <a:headEnd/>
            <a:tailEnd/>
          </a:ln>
        </p:spPr>
        <p:txBody>
          <a:bodyPr/>
          <a:lstStyle/>
          <a:p>
            <a:pPr algn="r" eaLnBrk="0" hangingPunct="0"/>
            <a:endParaRPr lang="en-US" dirty="0">
              <a:latin typeface="Calibri" pitchFamily="34" charset="0"/>
            </a:endParaRPr>
          </a:p>
        </p:txBody>
      </p:sp>
      <p:sp>
        <p:nvSpPr>
          <p:cNvPr id="32774" name="Rectangle 4"/>
          <p:cNvSpPr>
            <a:spLocks noChangeArrowheads="1"/>
          </p:cNvSpPr>
          <p:nvPr/>
        </p:nvSpPr>
        <p:spPr bwMode="auto">
          <a:xfrm>
            <a:off x="5410200" y="2438400"/>
            <a:ext cx="1676400" cy="1143000"/>
          </a:xfrm>
          <a:prstGeom prst="rect">
            <a:avLst/>
          </a:prstGeom>
          <a:solidFill>
            <a:schemeClr val="accent1"/>
          </a:solidFill>
          <a:ln w="9525" algn="ctr">
            <a:noFill/>
            <a:round/>
            <a:headEnd/>
            <a:tailEnd/>
          </a:ln>
        </p:spPr>
        <p:txBody>
          <a:bodyPr/>
          <a:lstStyle/>
          <a:p>
            <a:pPr algn="r" eaLnBrk="0" hangingPunct="0"/>
            <a:endParaRPr lang="en-US" dirty="0">
              <a:latin typeface="Calibri" pitchFamily="34" charset="0"/>
            </a:endParaRPr>
          </a:p>
        </p:txBody>
      </p:sp>
      <p:cxnSp>
        <p:nvCxnSpPr>
          <p:cNvPr id="32775" name="Straight Connector 6"/>
          <p:cNvCxnSpPr>
            <a:cxnSpLocks noChangeShapeType="1"/>
          </p:cNvCxnSpPr>
          <p:nvPr/>
        </p:nvCxnSpPr>
        <p:spPr bwMode="auto">
          <a:xfrm rot="5400000">
            <a:off x="4838700" y="3009900"/>
            <a:ext cx="1143000" cy="0"/>
          </a:xfrm>
          <a:prstGeom prst="line">
            <a:avLst/>
          </a:prstGeom>
          <a:noFill/>
          <a:ln w="101600" cmpd="dbl" algn="ctr">
            <a:solidFill>
              <a:srgbClr val="00B050"/>
            </a:solidFill>
            <a:round/>
            <a:headEnd/>
            <a:tailEnd/>
          </a:ln>
        </p:spPr>
      </p:cxnSp>
      <p:cxnSp>
        <p:nvCxnSpPr>
          <p:cNvPr id="32776" name="Straight Connector 8"/>
          <p:cNvCxnSpPr>
            <a:cxnSpLocks noChangeShapeType="1"/>
            <a:stCxn id="13" idx="2"/>
          </p:cNvCxnSpPr>
          <p:nvPr/>
        </p:nvCxnSpPr>
        <p:spPr bwMode="auto">
          <a:xfrm rot="5400000">
            <a:off x="6496050" y="2990850"/>
            <a:ext cx="1181100" cy="0"/>
          </a:xfrm>
          <a:prstGeom prst="line">
            <a:avLst/>
          </a:prstGeom>
          <a:noFill/>
          <a:ln w="101600" cmpd="dbl" algn="ctr">
            <a:solidFill>
              <a:srgbClr val="00B050"/>
            </a:solidFill>
            <a:round/>
            <a:headEnd/>
            <a:tailEnd/>
          </a:ln>
        </p:spPr>
      </p:cxnSp>
      <p:cxnSp>
        <p:nvCxnSpPr>
          <p:cNvPr id="32777" name="Straight Connector 10"/>
          <p:cNvCxnSpPr>
            <a:cxnSpLocks noChangeShapeType="1"/>
          </p:cNvCxnSpPr>
          <p:nvPr/>
        </p:nvCxnSpPr>
        <p:spPr bwMode="auto">
          <a:xfrm>
            <a:off x="5410200" y="3581400"/>
            <a:ext cx="1676400" cy="0"/>
          </a:xfrm>
          <a:prstGeom prst="line">
            <a:avLst/>
          </a:prstGeom>
          <a:noFill/>
          <a:ln w="101600" cmpd="thinThick" algn="ctr">
            <a:solidFill>
              <a:srgbClr val="FF0000"/>
            </a:solidFill>
            <a:round/>
            <a:headEnd/>
            <a:tailEnd/>
          </a:ln>
        </p:spPr>
      </p:cxnSp>
      <p:sp>
        <p:nvSpPr>
          <p:cNvPr id="13" name="Arc 12"/>
          <p:cNvSpPr/>
          <p:nvPr/>
        </p:nvSpPr>
        <p:spPr bwMode="auto">
          <a:xfrm>
            <a:off x="5410200" y="1371600"/>
            <a:ext cx="1676400" cy="2057400"/>
          </a:xfrm>
          <a:prstGeom prst="arc">
            <a:avLst>
              <a:gd name="adj1" fmla="val 10609210"/>
              <a:gd name="adj2" fmla="val 0"/>
            </a:avLst>
          </a:prstGeom>
          <a:solidFill>
            <a:schemeClr val="accent1"/>
          </a:solidFill>
          <a:ln w="101600" cap="flat" cmpd="thinThick" algn="ctr">
            <a:solidFill>
              <a:srgbClr val="7030A0"/>
            </a:solidFill>
            <a:prstDash val="solid"/>
            <a:round/>
            <a:headEnd type="none" w="med" len="med"/>
            <a:tailEnd type="none" w="med" len="med"/>
          </a:ln>
          <a:effectLst/>
        </p:spPr>
        <p:txBody>
          <a:bodyPr/>
          <a:lstStyle/>
          <a:p>
            <a:pPr algn="r" eaLnBrk="0" hangingPunct="0">
              <a:defRPr/>
            </a:pPr>
            <a:endParaRPr lang="en-US" dirty="0">
              <a:latin typeface="Calibri" pitchFamily="34" charset="0"/>
              <a:ea typeface="ＭＳ Ｐゴシック" charset="-128"/>
              <a:cs typeface="ＭＳ Ｐゴシック" charset="-128"/>
            </a:endParaRPr>
          </a:p>
        </p:txBody>
      </p:sp>
      <p:sp>
        <p:nvSpPr>
          <p:cNvPr id="32779" name="Rectangle 9"/>
          <p:cNvSpPr>
            <a:spLocks noChangeArrowheads="1"/>
          </p:cNvSpPr>
          <p:nvPr/>
        </p:nvSpPr>
        <p:spPr bwMode="auto">
          <a:xfrm>
            <a:off x="5410200" y="3733800"/>
            <a:ext cx="1676400" cy="152400"/>
          </a:xfrm>
          <a:prstGeom prst="rect">
            <a:avLst/>
          </a:prstGeom>
          <a:solidFill>
            <a:srgbClr val="FF0000"/>
          </a:solidFill>
          <a:ln w="9525" algn="ctr">
            <a:solidFill>
              <a:schemeClr val="tx1"/>
            </a:solidFill>
            <a:round/>
            <a:headEnd/>
            <a:tailEnd/>
          </a:ln>
        </p:spPr>
        <p:txBody>
          <a:bodyPr/>
          <a:lstStyle/>
          <a:p>
            <a:pPr algn="r" eaLnBrk="0" hangingPunct="0"/>
            <a:endParaRPr lang="en-US" dirty="0">
              <a:latin typeface="Calibri" pitchFamily="34" charset="0"/>
            </a:endParaRPr>
          </a:p>
        </p:txBody>
      </p:sp>
      <p:sp>
        <p:nvSpPr>
          <p:cNvPr id="12" name="Rectangle 11"/>
          <p:cNvSpPr/>
          <p:nvPr/>
        </p:nvSpPr>
        <p:spPr bwMode="auto">
          <a:xfrm>
            <a:off x="5410200" y="3657600"/>
            <a:ext cx="1676400" cy="46038"/>
          </a:xfrm>
          <a:prstGeom prst="rect">
            <a:avLst/>
          </a:prstGeom>
          <a:gradFill flip="none" rotWithShape="1">
            <a:gsLst>
              <a:gs pos="0">
                <a:srgbClr val="C00000"/>
              </a:gs>
              <a:gs pos="50000">
                <a:schemeClr val="accent1">
                  <a:shade val="67500"/>
                  <a:satMod val="115000"/>
                </a:schemeClr>
              </a:gs>
              <a:gs pos="100000">
                <a:schemeClr val="accent1">
                  <a:shade val="100000"/>
                  <a:satMod val="115000"/>
                </a:schemeClr>
              </a:gs>
            </a:gsLst>
            <a:lin ang="0" scaled="1"/>
            <a:tileRect/>
          </a:gradFill>
          <a:ln w="9525" cap="flat" cmpd="sng" algn="ctr">
            <a:solidFill>
              <a:schemeClr val="tx1"/>
            </a:solidFill>
            <a:prstDash val="solid"/>
            <a:round/>
            <a:headEnd type="none" w="med" len="med"/>
            <a:tailEnd type="none" w="med" len="med"/>
          </a:ln>
          <a:effectLst/>
        </p:spPr>
        <p:txBody>
          <a:bodyPr/>
          <a:lstStyle/>
          <a:p>
            <a:pPr algn="r" eaLnBrk="0" hangingPunct="0">
              <a:defRPr/>
            </a:pPr>
            <a:endParaRPr lang="en-US" dirty="0">
              <a:latin typeface="Calibri" pitchFamily="34" charset="0"/>
              <a:ea typeface="ＭＳ Ｐゴシック" charset="-128"/>
              <a:cs typeface="ＭＳ Ｐゴシック" charset="-128"/>
            </a:endParaRPr>
          </a:p>
        </p:txBody>
      </p:sp>
      <p:sp>
        <p:nvSpPr>
          <p:cNvPr id="32781" name="Slide Number Placeholder 14"/>
          <p:cNvSpPr>
            <a:spLocks noGrp="1"/>
          </p:cNvSpPr>
          <p:nvPr>
            <p:ph type="sldNum" sz="quarter" idx="12"/>
          </p:nvPr>
        </p:nvSpPr>
        <p:spPr>
          <a:noFill/>
        </p:spPr>
        <p:txBody>
          <a:bodyPr/>
          <a:lstStyle/>
          <a:p>
            <a:fld id="{77232407-C2FD-4AB5-8AA6-C00D01B19BDC}" type="slidenum">
              <a:rPr lang="en-US" smtClean="0">
                <a:ea typeface="ＭＳ Ｐゴシック" pitchFamily="34" charset="-128"/>
              </a:rPr>
              <a:pPr/>
              <a:t>15</a:t>
            </a:fld>
            <a:endParaRPr lang="en-US" dirty="0" smtClean="0">
              <a:ea typeface="ＭＳ Ｐゴシック" pitchFamily="34" charset="-128"/>
            </a:endParaRPr>
          </a:p>
        </p:txBody>
      </p:sp>
      <p:pic>
        <p:nvPicPr>
          <p:cNvPr id="32782" name="Picture 3" descr="Biocomplexity Logo"/>
          <p:cNvPicPr>
            <a:picLocks noChangeAspect="1" noChangeArrowheads="1"/>
          </p:cNvPicPr>
          <p:nvPr/>
        </p:nvPicPr>
        <p:blipFill>
          <a:blip r:embed="rId3"/>
          <a:srcRect/>
          <a:stretch>
            <a:fillRect/>
          </a:stretch>
        </p:blipFill>
        <p:spPr bwMode="auto">
          <a:xfrm>
            <a:off x="8550275" y="6264275"/>
            <a:ext cx="593725" cy="593725"/>
          </a:xfrm>
          <a:prstGeom prst="rect">
            <a:avLst/>
          </a:prstGeom>
          <a:noFill/>
          <a:ln w="9525">
            <a:noFill/>
            <a:miter lim="800000"/>
            <a:headEnd/>
            <a:tailEnd/>
          </a:ln>
        </p:spPr>
      </p:pic>
      <p:pic>
        <p:nvPicPr>
          <p:cNvPr id="32783" name="Picture 4" descr="redblackblockiu"/>
          <p:cNvPicPr>
            <a:picLocks noChangeAspect="1" noChangeArrowheads="1"/>
          </p:cNvPicPr>
          <p:nvPr/>
        </p:nvPicPr>
        <p:blipFill>
          <a:blip r:embed="rId4"/>
          <a:srcRect/>
          <a:stretch>
            <a:fillRect/>
          </a:stretch>
        </p:blipFill>
        <p:spPr bwMode="auto">
          <a:xfrm>
            <a:off x="0" y="6219825"/>
            <a:ext cx="484188" cy="638175"/>
          </a:xfrm>
          <a:prstGeom prst="rect">
            <a:avLst/>
          </a:prstGeom>
          <a:noFill/>
          <a:ln w="9525">
            <a:noFill/>
            <a:miter lim="800000"/>
            <a:headEnd/>
            <a:tailEnd/>
          </a:ln>
        </p:spPr>
      </p:pic>
      <p:sp>
        <p:nvSpPr>
          <p:cNvPr id="17" name="Title 1"/>
          <p:cNvSpPr>
            <a:spLocks noGrp="1"/>
          </p:cNvSpPr>
          <p:nvPr>
            <p:ph type="title"/>
          </p:nvPr>
        </p:nvSpPr>
        <p:spPr>
          <a:xfrm>
            <a:off x="0" y="0"/>
            <a:ext cx="9144000" cy="914400"/>
          </a:xfrm>
        </p:spPr>
        <p:txBody>
          <a:bodyPr/>
          <a:lstStyle/>
          <a:p>
            <a:r>
              <a:rPr lang="en-US" sz="3600" b="1" dirty="0" smtClean="0">
                <a:solidFill>
                  <a:srgbClr val="1421DC"/>
                </a:solidFill>
              </a:rPr>
              <a:t>Verbal Model of Epithelium</a:t>
            </a:r>
          </a:p>
        </p:txBody>
      </p:sp>
      <p:sp>
        <p:nvSpPr>
          <p:cNvPr id="16" name="TextBox 15"/>
          <p:cNvSpPr txBox="1"/>
          <p:nvPr/>
        </p:nvSpPr>
        <p:spPr>
          <a:xfrm>
            <a:off x="7391400" y="2971800"/>
            <a:ext cx="1600200" cy="923330"/>
          </a:xfrm>
          <a:prstGeom prst="rect">
            <a:avLst/>
          </a:prstGeom>
          <a:noFill/>
          <a:ln w="25400">
            <a:solidFill>
              <a:schemeClr val="tx1"/>
            </a:solidFill>
          </a:ln>
        </p:spPr>
        <p:txBody>
          <a:bodyPr wrap="square" rtlCol="0">
            <a:spAutoFit/>
          </a:bodyPr>
          <a:lstStyle/>
          <a:p>
            <a:r>
              <a:rPr lang="en-US" dirty="0" smtClean="0">
                <a:solidFill>
                  <a:srgbClr val="FF0000"/>
                </a:solidFill>
                <a:latin typeface="Calibri" pitchFamily="34" charset="0"/>
              </a:rPr>
              <a:t>Objects</a:t>
            </a:r>
          </a:p>
          <a:p>
            <a:r>
              <a:rPr lang="en-US" dirty="0" smtClean="0">
                <a:solidFill>
                  <a:srgbClr val="00B050"/>
                </a:solidFill>
                <a:latin typeface="Calibri" pitchFamily="34" charset="0"/>
              </a:rPr>
              <a:t>Properties</a:t>
            </a:r>
          </a:p>
          <a:p>
            <a:r>
              <a:rPr lang="en-US" dirty="0" smtClean="0">
                <a:solidFill>
                  <a:srgbClr val="0070C0"/>
                </a:solidFill>
                <a:latin typeface="Calibri" pitchFamily="34" charset="0"/>
              </a:rPr>
              <a:t>Interactions</a:t>
            </a:r>
            <a:endParaRPr lang="en-US" dirty="0">
              <a:solidFill>
                <a:srgbClr val="0070C0"/>
              </a:solidFill>
              <a:latin typeface="Calibri" pitchFamily="34" charset="0"/>
            </a:endParaRPr>
          </a:p>
        </p:txBody>
      </p:sp>
      <p:sp>
        <p:nvSpPr>
          <p:cNvPr id="18" name="Flowchart: Connector 17"/>
          <p:cNvSpPr/>
          <p:nvPr/>
        </p:nvSpPr>
        <p:spPr>
          <a:xfrm>
            <a:off x="6172200" y="2400300"/>
            <a:ext cx="152400" cy="152400"/>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6248400" y="1752600"/>
            <a:ext cx="0" cy="53340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749401" y="914400"/>
            <a:ext cx="1387475" cy="369332"/>
          </a:xfrm>
          <a:prstGeom prst="rect">
            <a:avLst/>
          </a:prstGeom>
          <a:noFill/>
        </p:spPr>
        <p:txBody>
          <a:bodyPr wrap="square" rtlCol="0">
            <a:spAutoFit/>
          </a:bodyPr>
          <a:lstStyle/>
          <a:p>
            <a:r>
              <a:rPr lang="en-US" dirty="0" smtClean="0"/>
              <a:t>Apical</a:t>
            </a:r>
            <a:endParaRPr lang="en-US" dirty="0"/>
          </a:p>
        </p:txBody>
      </p:sp>
      <p:sp>
        <p:nvSpPr>
          <p:cNvPr id="21" name="TextBox 20"/>
          <p:cNvSpPr txBox="1"/>
          <p:nvPr/>
        </p:nvSpPr>
        <p:spPr>
          <a:xfrm>
            <a:off x="5880591" y="3635414"/>
            <a:ext cx="1387475" cy="369332"/>
          </a:xfrm>
          <a:prstGeom prst="rect">
            <a:avLst/>
          </a:prstGeom>
          <a:noFill/>
        </p:spPr>
        <p:txBody>
          <a:bodyPr wrap="square" rtlCol="0">
            <a:spAutoFit/>
          </a:bodyPr>
          <a:lstStyle/>
          <a:p>
            <a:r>
              <a:rPr lang="en-US" dirty="0" smtClean="0"/>
              <a:t>Basal</a:t>
            </a:r>
            <a:endParaRPr lang="en-US" dirty="0"/>
          </a:p>
        </p:txBody>
      </p:sp>
      <p:sp>
        <p:nvSpPr>
          <p:cNvPr id="22" name="TextBox 21"/>
          <p:cNvSpPr txBox="1"/>
          <p:nvPr/>
        </p:nvSpPr>
        <p:spPr>
          <a:xfrm>
            <a:off x="7162800" y="2234723"/>
            <a:ext cx="1387475" cy="369332"/>
          </a:xfrm>
          <a:prstGeom prst="rect">
            <a:avLst/>
          </a:prstGeom>
          <a:noFill/>
        </p:spPr>
        <p:txBody>
          <a:bodyPr wrap="square" rtlCol="0">
            <a:spAutoFit/>
          </a:bodyPr>
          <a:lstStyle/>
          <a:p>
            <a:r>
              <a:rPr lang="en-US" dirty="0" smtClean="0"/>
              <a:t>Lateral</a:t>
            </a:r>
            <a:endParaRPr lang="en-US" dirty="0"/>
          </a:p>
        </p:txBody>
      </p:sp>
      <p:sp>
        <p:nvSpPr>
          <p:cNvPr id="23" name="Left-Right Arrow 22"/>
          <p:cNvSpPr/>
          <p:nvPr/>
        </p:nvSpPr>
        <p:spPr>
          <a:xfrm>
            <a:off x="5109164" y="2853084"/>
            <a:ext cx="609600" cy="381000"/>
          </a:xfrm>
          <a:prstGeom prst="lef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eft-Right Arrow 23"/>
          <p:cNvSpPr/>
          <p:nvPr/>
        </p:nvSpPr>
        <p:spPr>
          <a:xfrm rot="5400000">
            <a:off x="5930831" y="3345141"/>
            <a:ext cx="609600" cy="381000"/>
          </a:xfrm>
          <a:prstGeom prst="lef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486400" y="3862627"/>
            <a:ext cx="1066800" cy="369332"/>
          </a:xfrm>
          <a:prstGeom prst="rect">
            <a:avLst/>
          </a:prstGeom>
          <a:noFill/>
        </p:spPr>
        <p:txBody>
          <a:bodyPr wrap="square" rtlCol="0">
            <a:spAutoFit/>
          </a:bodyPr>
          <a:lstStyle/>
          <a:p>
            <a:r>
              <a:rPr lang="en-US" dirty="0" smtClean="0"/>
              <a:t>ECM</a:t>
            </a:r>
            <a:endParaRPr lang="en-US" dirty="0"/>
          </a:p>
        </p:txBody>
      </p:sp>
      <p:sp>
        <p:nvSpPr>
          <p:cNvPr id="26" name="TextBox 25"/>
          <p:cNvSpPr txBox="1"/>
          <p:nvPr/>
        </p:nvSpPr>
        <p:spPr>
          <a:xfrm>
            <a:off x="7162800" y="1037259"/>
            <a:ext cx="1066800" cy="369332"/>
          </a:xfrm>
          <a:prstGeom prst="rect">
            <a:avLst/>
          </a:prstGeom>
          <a:noFill/>
        </p:spPr>
        <p:txBody>
          <a:bodyPr wrap="square" rtlCol="0">
            <a:spAutoFit/>
          </a:bodyPr>
          <a:lstStyle/>
          <a:p>
            <a:r>
              <a:rPr lang="en-US" dirty="0" smtClean="0"/>
              <a:t>Medium</a:t>
            </a:r>
            <a:endParaRPr lang="en-US" dirty="0"/>
          </a:p>
        </p:txBody>
      </p:sp>
    </p:spTree>
    <p:extLst>
      <p:ext uri="{BB962C8B-B14F-4D97-AF65-F5344CB8AC3E}">
        <p14:creationId xmlns:p14="http://schemas.microsoft.com/office/powerpoint/2010/main" val="296737750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1"/>
          <p:cNvSpPr>
            <a:spLocks noGrp="1"/>
          </p:cNvSpPr>
          <p:nvPr>
            <p:ph type="title"/>
          </p:nvPr>
        </p:nvSpPr>
        <p:spPr>
          <a:xfrm>
            <a:off x="0" y="0"/>
            <a:ext cx="9144000" cy="914400"/>
          </a:xfrm>
        </p:spPr>
        <p:txBody>
          <a:bodyPr/>
          <a:lstStyle/>
          <a:p>
            <a:r>
              <a:rPr lang="en-US" sz="3600" b="1" dirty="0" smtClean="0">
                <a:solidFill>
                  <a:srgbClr val="1421DC"/>
                </a:solidFill>
              </a:rPr>
              <a:t>Verbal Model of Epithelium</a:t>
            </a:r>
          </a:p>
        </p:txBody>
      </p:sp>
      <p:sp>
        <p:nvSpPr>
          <p:cNvPr id="33794" name="Content Placeholder 2"/>
          <p:cNvSpPr>
            <a:spLocks noGrp="1"/>
          </p:cNvSpPr>
          <p:nvPr>
            <p:ph idx="1"/>
          </p:nvPr>
        </p:nvSpPr>
        <p:spPr>
          <a:xfrm>
            <a:off x="0" y="838200"/>
            <a:ext cx="7782560" cy="2895600"/>
          </a:xfrm>
        </p:spPr>
        <p:txBody>
          <a:bodyPr>
            <a:noAutofit/>
          </a:bodyPr>
          <a:lstStyle/>
          <a:p>
            <a:pPr>
              <a:spcBef>
                <a:spcPts val="0"/>
              </a:spcBef>
            </a:pPr>
            <a:r>
              <a:rPr lang="en-US" sz="2800" dirty="0" smtClean="0">
                <a:solidFill>
                  <a:srgbClr val="FF0000"/>
                </a:solidFill>
              </a:rPr>
              <a:t>Initial Condition is an ECM at the Basal Side, Medium at the Apical Side and a row of laterally-contacting cells</a:t>
            </a:r>
          </a:p>
        </p:txBody>
      </p:sp>
      <p:grpSp>
        <p:nvGrpSpPr>
          <p:cNvPr id="4" name="Group 3"/>
          <p:cNvGrpSpPr/>
          <p:nvPr/>
        </p:nvGrpSpPr>
        <p:grpSpPr>
          <a:xfrm>
            <a:off x="228600" y="3886200"/>
            <a:ext cx="8686800" cy="2895600"/>
            <a:chOff x="228600" y="3733800"/>
            <a:chExt cx="8686800" cy="2895600"/>
          </a:xfrm>
        </p:grpSpPr>
        <p:grpSp>
          <p:nvGrpSpPr>
            <p:cNvPr id="3" name="Group 2"/>
            <p:cNvGrpSpPr/>
            <p:nvPr/>
          </p:nvGrpSpPr>
          <p:grpSpPr>
            <a:xfrm>
              <a:off x="228600" y="3733800"/>
              <a:ext cx="8686800" cy="2895600"/>
              <a:chOff x="228600" y="3733800"/>
              <a:chExt cx="8686800" cy="2895600"/>
            </a:xfrm>
          </p:grpSpPr>
          <p:grpSp>
            <p:nvGrpSpPr>
              <p:cNvPr id="33796" name="Group 35"/>
              <p:cNvGrpSpPr>
                <a:grpSpLocks/>
              </p:cNvGrpSpPr>
              <p:nvPr/>
            </p:nvGrpSpPr>
            <p:grpSpPr bwMode="auto">
              <a:xfrm>
                <a:off x="228600" y="3733800"/>
                <a:ext cx="1752600" cy="2895600"/>
                <a:chOff x="5410200" y="990600"/>
                <a:chExt cx="1752600" cy="2895600"/>
              </a:xfrm>
            </p:grpSpPr>
            <p:sp>
              <p:nvSpPr>
                <p:cNvPr id="33839" name="Rectangle 36"/>
                <p:cNvSpPr>
                  <a:spLocks noChangeArrowheads="1"/>
                </p:cNvSpPr>
                <p:nvPr/>
              </p:nvSpPr>
              <p:spPr bwMode="auto">
                <a:xfrm>
                  <a:off x="5410200" y="990600"/>
                  <a:ext cx="1752600" cy="1447800"/>
                </a:xfrm>
                <a:prstGeom prst="rect">
                  <a:avLst/>
                </a:prstGeom>
                <a:pattFill prst="wdDnDiag">
                  <a:fgClr>
                    <a:schemeClr val="accent2">
                      <a:lumMod val="60000"/>
                      <a:lumOff val="40000"/>
                    </a:schemeClr>
                  </a:fgClr>
                  <a:bgClr>
                    <a:srgbClr val="FFFF00"/>
                  </a:bgClr>
                </a:pattFill>
                <a:ln w="9525" algn="ctr">
                  <a:noFill/>
                  <a:round/>
                  <a:headEnd/>
                  <a:tailEnd/>
                </a:ln>
              </p:spPr>
              <p:txBody>
                <a:bodyPr/>
                <a:lstStyle/>
                <a:p>
                  <a:pPr algn="r" eaLnBrk="0" hangingPunct="0"/>
                  <a:endParaRPr lang="en-US" dirty="0">
                    <a:latin typeface="Calibri" pitchFamily="34" charset="0"/>
                  </a:endParaRPr>
                </a:p>
              </p:txBody>
            </p:sp>
            <p:sp>
              <p:nvSpPr>
                <p:cNvPr id="33840" name="Oval 37"/>
                <p:cNvSpPr>
                  <a:spLocks noChangeArrowheads="1"/>
                </p:cNvSpPr>
                <p:nvPr/>
              </p:nvSpPr>
              <p:spPr bwMode="auto">
                <a:xfrm>
                  <a:off x="5410200" y="1371600"/>
                  <a:ext cx="1676400" cy="2209800"/>
                </a:xfrm>
                <a:prstGeom prst="ellipse">
                  <a:avLst/>
                </a:prstGeom>
                <a:solidFill>
                  <a:schemeClr val="accent1"/>
                </a:solidFill>
                <a:ln w="9525" algn="ctr">
                  <a:noFill/>
                  <a:round/>
                  <a:headEnd/>
                  <a:tailEnd/>
                </a:ln>
              </p:spPr>
              <p:txBody>
                <a:bodyPr/>
                <a:lstStyle/>
                <a:p>
                  <a:pPr algn="r" eaLnBrk="0" hangingPunct="0"/>
                  <a:endParaRPr lang="en-US" dirty="0">
                    <a:latin typeface="Calibri" pitchFamily="34" charset="0"/>
                  </a:endParaRPr>
                </a:p>
              </p:txBody>
            </p:sp>
            <p:sp>
              <p:nvSpPr>
                <p:cNvPr id="33841" name="Rectangle 38"/>
                <p:cNvSpPr>
                  <a:spLocks noChangeArrowheads="1"/>
                </p:cNvSpPr>
                <p:nvPr/>
              </p:nvSpPr>
              <p:spPr bwMode="auto">
                <a:xfrm>
                  <a:off x="5410200" y="2438400"/>
                  <a:ext cx="1676400" cy="1143000"/>
                </a:xfrm>
                <a:prstGeom prst="rect">
                  <a:avLst/>
                </a:prstGeom>
                <a:solidFill>
                  <a:schemeClr val="accent1"/>
                </a:solidFill>
                <a:ln w="9525" algn="ctr">
                  <a:noFill/>
                  <a:round/>
                  <a:headEnd/>
                  <a:tailEnd/>
                </a:ln>
              </p:spPr>
              <p:txBody>
                <a:bodyPr/>
                <a:lstStyle/>
                <a:p>
                  <a:pPr algn="r" eaLnBrk="0" hangingPunct="0"/>
                  <a:endParaRPr lang="en-US" dirty="0">
                    <a:latin typeface="Calibri" pitchFamily="34" charset="0"/>
                  </a:endParaRPr>
                </a:p>
              </p:txBody>
            </p:sp>
            <p:cxnSp>
              <p:nvCxnSpPr>
                <p:cNvPr id="33842" name="Straight Connector 39"/>
                <p:cNvCxnSpPr>
                  <a:cxnSpLocks noChangeShapeType="1"/>
                </p:cNvCxnSpPr>
                <p:nvPr/>
              </p:nvCxnSpPr>
              <p:spPr bwMode="auto">
                <a:xfrm rot="5400000">
                  <a:off x="4838700" y="3009900"/>
                  <a:ext cx="1143000" cy="0"/>
                </a:xfrm>
                <a:prstGeom prst="line">
                  <a:avLst/>
                </a:prstGeom>
                <a:noFill/>
                <a:ln w="101600" cmpd="dbl" algn="ctr">
                  <a:solidFill>
                    <a:srgbClr val="00B050"/>
                  </a:solidFill>
                  <a:round/>
                  <a:headEnd/>
                  <a:tailEnd/>
                </a:ln>
              </p:spPr>
            </p:cxnSp>
            <p:cxnSp>
              <p:nvCxnSpPr>
                <p:cNvPr id="33843" name="Straight Connector 40"/>
                <p:cNvCxnSpPr>
                  <a:cxnSpLocks noChangeShapeType="1"/>
                  <a:stCxn id="43" idx="2"/>
                </p:cNvCxnSpPr>
                <p:nvPr/>
              </p:nvCxnSpPr>
              <p:spPr bwMode="auto">
                <a:xfrm rot="5400000">
                  <a:off x="6496050" y="2990850"/>
                  <a:ext cx="1181100" cy="0"/>
                </a:xfrm>
                <a:prstGeom prst="line">
                  <a:avLst/>
                </a:prstGeom>
                <a:noFill/>
                <a:ln w="101600" cmpd="dbl" algn="ctr">
                  <a:solidFill>
                    <a:srgbClr val="00B050"/>
                  </a:solidFill>
                  <a:round/>
                  <a:headEnd/>
                  <a:tailEnd/>
                </a:ln>
              </p:spPr>
            </p:cxnSp>
            <p:cxnSp>
              <p:nvCxnSpPr>
                <p:cNvPr id="33844" name="Straight Connector 41"/>
                <p:cNvCxnSpPr>
                  <a:cxnSpLocks noChangeShapeType="1"/>
                </p:cNvCxnSpPr>
                <p:nvPr/>
              </p:nvCxnSpPr>
              <p:spPr bwMode="auto">
                <a:xfrm>
                  <a:off x="5410200" y="3581400"/>
                  <a:ext cx="1676400" cy="0"/>
                </a:xfrm>
                <a:prstGeom prst="line">
                  <a:avLst/>
                </a:prstGeom>
                <a:noFill/>
                <a:ln w="101600" cmpd="thinThick" algn="ctr">
                  <a:solidFill>
                    <a:srgbClr val="FF0000"/>
                  </a:solidFill>
                  <a:round/>
                  <a:headEnd/>
                  <a:tailEnd/>
                </a:ln>
              </p:spPr>
            </p:cxnSp>
            <p:sp>
              <p:nvSpPr>
                <p:cNvPr id="43" name="Arc 42"/>
                <p:cNvSpPr/>
                <p:nvPr/>
              </p:nvSpPr>
              <p:spPr bwMode="auto">
                <a:xfrm>
                  <a:off x="5410200" y="1371600"/>
                  <a:ext cx="1676400" cy="2057400"/>
                </a:xfrm>
                <a:prstGeom prst="arc">
                  <a:avLst>
                    <a:gd name="adj1" fmla="val 10609210"/>
                    <a:gd name="adj2" fmla="val 0"/>
                  </a:avLst>
                </a:prstGeom>
                <a:solidFill>
                  <a:schemeClr val="accent1"/>
                </a:solidFill>
                <a:ln w="101600" cap="flat" cmpd="thinThick" algn="ctr">
                  <a:solidFill>
                    <a:srgbClr val="7030A0"/>
                  </a:solidFill>
                  <a:prstDash val="solid"/>
                  <a:round/>
                  <a:headEnd type="none" w="med" len="med"/>
                  <a:tailEnd type="none" w="med" len="med"/>
                </a:ln>
                <a:effectLst/>
              </p:spPr>
              <p:txBody>
                <a:bodyPr/>
                <a:lstStyle/>
                <a:p>
                  <a:pPr algn="r" eaLnBrk="0" hangingPunct="0">
                    <a:defRPr/>
                  </a:pPr>
                  <a:endParaRPr lang="en-US" dirty="0">
                    <a:latin typeface="Calibri" pitchFamily="34" charset="0"/>
                    <a:ea typeface="ＭＳ Ｐゴシック" charset="-128"/>
                    <a:cs typeface="ＭＳ Ｐゴシック" charset="-128"/>
                  </a:endParaRPr>
                </a:p>
              </p:txBody>
            </p:sp>
            <p:sp>
              <p:nvSpPr>
                <p:cNvPr id="33846" name="Rectangle 43"/>
                <p:cNvSpPr>
                  <a:spLocks noChangeArrowheads="1"/>
                </p:cNvSpPr>
                <p:nvPr/>
              </p:nvSpPr>
              <p:spPr bwMode="auto">
                <a:xfrm>
                  <a:off x="5410200" y="3733800"/>
                  <a:ext cx="1676400" cy="152400"/>
                </a:xfrm>
                <a:prstGeom prst="rect">
                  <a:avLst/>
                </a:prstGeom>
                <a:solidFill>
                  <a:srgbClr val="FF0000"/>
                </a:solidFill>
                <a:ln w="9525" algn="ctr">
                  <a:solidFill>
                    <a:schemeClr val="tx1"/>
                  </a:solidFill>
                  <a:round/>
                  <a:headEnd/>
                  <a:tailEnd/>
                </a:ln>
              </p:spPr>
              <p:txBody>
                <a:bodyPr/>
                <a:lstStyle/>
                <a:p>
                  <a:pPr algn="r" eaLnBrk="0" hangingPunct="0"/>
                  <a:endParaRPr lang="en-US" dirty="0">
                    <a:latin typeface="Calibri" pitchFamily="34" charset="0"/>
                  </a:endParaRPr>
                </a:p>
              </p:txBody>
            </p:sp>
            <p:sp>
              <p:nvSpPr>
                <p:cNvPr id="45" name="Rectangle 44"/>
                <p:cNvSpPr/>
                <p:nvPr/>
              </p:nvSpPr>
              <p:spPr bwMode="auto">
                <a:xfrm>
                  <a:off x="5410200" y="3657600"/>
                  <a:ext cx="1676400" cy="46038"/>
                </a:xfrm>
                <a:prstGeom prst="rect">
                  <a:avLst/>
                </a:prstGeom>
                <a:gradFill flip="none" rotWithShape="1">
                  <a:gsLst>
                    <a:gs pos="0">
                      <a:srgbClr val="C00000"/>
                    </a:gs>
                    <a:gs pos="50000">
                      <a:schemeClr val="accent1">
                        <a:shade val="67500"/>
                        <a:satMod val="115000"/>
                      </a:schemeClr>
                    </a:gs>
                    <a:gs pos="100000">
                      <a:schemeClr val="accent1">
                        <a:shade val="100000"/>
                        <a:satMod val="115000"/>
                      </a:schemeClr>
                    </a:gs>
                  </a:gsLst>
                  <a:lin ang="0" scaled="1"/>
                  <a:tileRect/>
                </a:gradFill>
                <a:ln w="9525" cap="flat" cmpd="sng" algn="ctr">
                  <a:solidFill>
                    <a:schemeClr val="tx1"/>
                  </a:solidFill>
                  <a:prstDash val="solid"/>
                  <a:round/>
                  <a:headEnd type="none" w="med" len="med"/>
                  <a:tailEnd type="none" w="med" len="med"/>
                </a:ln>
                <a:effectLst/>
              </p:spPr>
              <p:txBody>
                <a:bodyPr/>
                <a:lstStyle/>
                <a:p>
                  <a:pPr algn="r" eaLnBrk="0" hangingPunct="0">
                    <a:defRPr/>
                  </a:pPr>
                  <a:endParaRPr lang="en-US" dirty="0">
                    <a:latin typeface="Calibri" pitchFamily="34" charset="0"/>
                    <a:ea typeface="ＭＳ Ｐゴシック" charset="-128"/>
                    <a:cs typeface="ＭＳ Ｐゴシック" charset="-128"/>
                  </a:endParaRPr>
                </a:p>
              </p:txBody>
            </p:sp>
          </p:grpSp>
          <p:grpSp>
            <p:nvGrpSpPr>
              <p:cNvPr id="33797" name="Group 45"/>
              <p:cNvGrpSpPr>
                <a:grpSpLocks/>
              </p:cNvGrpSpPr>
              <p:nvPr/>
            </p:nvGrpSpPr>
            <p:grpSpPr bwMode="auto">
              <a:xfrm>
                <a:off x="1981200" y="3733800"/>
                <a:ext cx="1752600" cy="2895600"/>
                <a:chOff x="5410200" y="990600"/>
                <a:chExt cx="1752600" cy="2895600"/>
              </a:xfrm>
            </p:grpSpPr>
            <p:sp>
              <p:nvSpPr>
                <p:cNvPr id="33830" name="Rectangle 46"/>
                <p:cNvSpPr>
                  <a:spLocks noChangeArrowheads="1"/>
                </p:cNvSpPr>
                <p:nvPr/>
              </p:nvSpPr>
              <p:spPr bwMode="auto">
                <a:xfrm>
                  <a:off x="5410200" y="990600"/>
                  <a:ext cx="1752600" cy="1447800"/>
                </a:xfrm>
                <a:prstGeom prst="rect">
                  <a:avLst/>
                </a:prstGeom>
                <a:pattFill prst="wdDnDiag">
                  <a:fgClr>
                    <a:schemeClr val="accent2">
                      <a:lumMod val="60000"/>
                      <a:lumOff val="40000"/>
                    </a:schemeClr>
                  </a:fgClr>
                  <a:bgClr>
                    <a:srgbClr val="FFFF00"/>
                  </a:bgClr>
                </a:pattFill>
                <a:ln w="9525" algn="ctr">
                  <a:noFill/>
                  <a:round/>
                  <a:headEnd/>
                  <a:tailEnd/>
                </a:ln>
              </p:spPr>
              <p:txBody>
                <a:bodyPr/>
                <a:lstStyle/>
                <a:p>
                  <a:pPr algn="r" eaLnBrk="0" hangingPunct="0"/>
                  <a:endParaRPr lang="en-US" dirty="0">
                    <a:latin typeface="Calibri" pitchFamily="34" charset="0"/>
                  </a:endParaRPr>
                </a:p>
              </p:txBody>
            </p:sp>
            <p:sp>
              <p:nvSpPr>
                <p:cNvPr id="33831" name="Oval 47"/>
                <p:cNvSpPr>
                  <a:spLocks noChangeArrowheads="1"/>
                </p:cNvSpPr>
                <p:nvPr/>
              </p:nvSpPr>
              <p:spPr bwMode="auto">
                <a:xfrm>
                  <a:off x="5410200" y="1371600"/>
                  <a:ext cx="1676400" cy="2209800"/>
                </a:xfrm>
                <a:prstGeom prst="ellipse">
                  <a:avLst/>
                </a:prstGeom>
                <a:solidFill>
                  <a:schemeClr val="accent1"/>
                </a:solidFill>
                <a:ln w="9525" algn="ctr">
                  <a:noFill/>
                  <a:round/>
                  <a:headEnd/>
                  <a:tailEnd/>
                </a:ln>
              </p:spPr>
              <p:txBody>
                <a:bodyPr/>
                <a:lstStyle/>
                <a:p>
                  <a:pPr algn="r" eaLnBrk="0" hangingPunct="0"/>
                  <a:endParaRPr lang="en-US" dirty="0">
                    <a:latin typeface="Calibri" pitchFamily="34" charset="0"/>
                  </a:endParaRPr>
                </a:p>
              </p:txBody>
            </p:sp>
            <p:sp>
              <p:nvSpPr>
                <p:cNvPr id="33832" name="Rectangle 48"/>
                <p:cNvSpPr>
                  <a:spLocks noChangeArrowheads="1"/>
                </p:cNvSpPr>
                <p:nvPr/>
              </p:nvSpPr>
              <p:spPr bwMode="auto">
                <a:xfrm>
                  <a:off x="5410200" y="2438400"/>
                  <a:ext cx="1676400" cy="1143000"/>
                </a:xfrm>
                <a:prstGeom prst="rect">
                  <a:avLst/>
                </a:prstGeom>
                <a:solidFill>
                  <a:schemeClr val="accent1"/>
                </a:solidFill>
                <a:ln w="9525" algn="ctr">
                  <a:noFill/>
                  <a:round/>
                  <a:headEnd/>
                  <a:tailEnd/>
                </a:ln>
              </p:spPr>
              <p:txBody>
                <a:bodyPr/>
                <a:lstStyle/>
                <a:p>
                  <a:pPr algn="r" eaLnBrk="0" hangingPunct="0"/>
                  <a:endParaRPr lang="en-US" dirty="0">
                    <a:latin typeface="Calibri" pitchFamily="34" charset="0"/>
                  </a:endParaRPr>
                </a:p>
              </p:txBody>
            </p:sp>
            <p:cxnSp>
              <p:nvCxnSpPr>
                <p:cNvPr id="33833" name="Straight Connector 49"/>
                <p:cNvCxnSpPr>
                  <a:cxnSpLocks noChangeShapeType="1"/>
                </p:cNvCxnSpPr>
                <p:nvPr/>
              </p:nvCxnSpPr>
              <p:spPr bwMode="auto">
                <a:xfrm rot="5400000">
                  <a:off x="4838700" y="3009900"/>
                  <a:ext cx="1143000" cy="0"/>
                </a:xfrm>
                <a:prstGeom prst="line">
                  <a:avLst/>
                </a:prstGeom>
                <a:noFill/>
                <a:ln w="101600" cmpd="dbl" algn="ctr">
                  <a:solidFill>
                    <a:srgbClr val="00B050"/>
                  </a:solidFill>
                  <a:round/>
                  <a:headEnd/>
                  <a:tailEnd/>
                </a:ln>
              </p:spPr>
            </p:cxnSp>
            <p:cxnSp>
              <p:nvCxnSpPr>
                <p:cNvPr id="33834" name="Straight Connector 50"/>
                <p:cNvCxnSpPr>
                  <a:cxnSpLocks noChangeShapeType="1"/>
                  <a:stCxn id="53" idx="2"/>
                </p:cNvCxnSpPr>
                <p:nvPr/>
              </p:nvCxnSpPr>
              <p:spPr bwMode="auto">
                <a:xfrm rot="5400000">
                  <a:off x="6496050" y="2990850"/>
                  <a:ext cx="1181100" cy="0"/>
                </a:xfrm>
                <a:prstGeom prst="line">
                  <a:avLst/>
                </a:prstGeom>
                <a:noFill/>
                <a:ln w="101600" cmpd="dbl" algn="ctr">
                  <a:solidFill>
                    <a:srgbClr val="00B050"/>
                  </a:solidFill>
                  <a:round/>
                  <a:headEnd/>
                  <a:tailEnd/>
                </a:ln>
              </p:spPr>
            </p:cxnSp>
            <p:cxnSp>
              <p:nvCxnSpPr>
                <p:cNvPr id="33835" name="Straight Connector 51"/>
                <p:cNvCxnSpPr>
                  <a:cxnSpLocks noChangeShapeType="1"/>
                </p:cNvCxnSpPr>
                <p:nvPr/>
              </p:nvCxnSpPr>
              <p:spPr bwMode="auto">
                <a:xfrm>
                  <a:off x="5410200" y="3581400"/>
                  <a:ext cx="1676400" cy="0"/>
                </a:xfrm>
                <a:prstGeom prst="line">
                  <a:avLst/>
                </a:prstGeom>
                <a:noFill/>
                <a:ln w="101600" cmpd="thinThick" algn="ctr">
                  <a:solidFill>
                    <a:srgbClr val="FF0000"/>
                  </a:solidFill>
                  <a:round/>
                  <a:headEnd/>
                  <a:tailEnd/>
                </a:ln>
              </p:spPr>
            </p:cxnSp>
            <p:sp>
              <p:nvSpPr>
                <p:cNvPr id="53" name="Arc 52"/>
                <p:cNvSpPr/>
                <p:nvPr/>
              </p:nvSpPr>
              <p:spPr bwMode="auto">
                <a:xfrm>
                  <a:off x="5410200" y="1371600"/>
                  <a:ext cx="1676400" cy="2057400"/>
                </a:xfrm>
                <a:prstGeom prst="arc">
                  <a:avLst>
                    <a:gd name="adj1" fmla="val 10609210"/>
                    <a:gd name="adj2" fmla="val 0"/>
                  </a:avLst>
                </a:prstGeom>
                <a:solidFill>
                  <a:schemeClr val="accent1"/>
                </a:solidFill>
                <a:ln w="101600" cap="flat" cmpd="thinThick" algn="ctr">
                  <a:solidFill>
                    <a:srgbClr val="7030A0"/>
                  </a:solidFill>
                  <a:prstDash val="solid"/>
                  <a:round/>
                  <a:headEnd type="none" w="med" len="med"/>
                  <a:tailEnd type="none" w="med" len="med"/>
                </a:ln>
                <a:effectLst/>
              </p:spPr>
              <p:txBody>
                <a:bodyPr/>
                <a:lstStyle/>
                <a:p>
                  <a:pPr algn="r" eaLnBrk="0" hangingPunct="0">
                    <a:defRPr/>
                  </a:pPr>
                  <a:endParaRPr lang="en-US" dirty="0">
                    <a:latin typeface="Calibri" pitchFamily="34" charset="0"/>
                    <a:ea typeface="ＭＳ Ｐゴシック" charset="-128"/>
                    <a:cs typeface="ＭＳ Ｐゴシック" charset="-128"/>
                  </a:endParaRPr>
                </a:p>
              </p:txBody>
            </p:sp>
            <p:sp>
              <p:nvSpPr>
                <p:cNvPr id="33837" name="Rectangle 53"/>
                <p:cNvSpPr>
                  <a:spLocks noChangeArrowheads="1"/>
                </p:cNvSpPr>
                <p:nvPr/>
              </p:nvSpPr>
              <p:spPr bwMode="auto">
                <a:xfrm>
                  <a:off x="5410200" y="3733800"/>
                  <a:ext cx="1676400" cy="152400"/>
                </a:xfrm>
                <a:prstGeom prst="rect">
                  <a:avLst/>
                </a:prstGeom>
                <a:solidFill>
                  <a:srgbClr val="FF0000"/>
                </a:solidFill>
                <a:ln w="9525" algn="ctr">
                  <a:solidFill>
                    <a:schemeClr val="tx1"/>
                  </a:solidFill>
                  <a:round/>
                  <a:headEnd/>
                  <a:tailEnd/>
                </a:ln>
              </p:spPr>
              <p:txBody>
                <a:bodyPr/>
                <a:lstStyle/>
                <a:p>
                  <a:pPr algn="r" eaLnBrk="0" hangingPunct="0"/>
                  <a:endParaRPr lang="en-US" dirty="0">
                    <a:latin typeface="Calibri" pitchFamily="34" charset="0"/>
                  </a:endParaRPr>
                </a:p>
              </p:txBody>
            </p:sp>
            <p:sp>
              <p:nvSpPr>
                <p:cNvPr id="55" name="Rectangle 54"/>
                <p:cNvSpPr/>
                <p:nvPr/>
              </p:nvSpPr>
              <p:spPr bwMode="auto">
                <a:xfrm>
                  <a:off x="5410200" y="3657600"/>
                  <a:ext cx="1676400" cy="46038"/>
                </a:xfrm>
                <a:prstGeom prst="rect">
                  <a:avLst/>
                </a:prstGeom>
                <a:gradFill flip="none" rotWithShape="1">
                  <a:gsLst>
                    <a:gs pos="0">
                      <a:srgbClr val="C00000"/>
                    </a:gs>
                    <a:gs pos="50000">
                      <a:schemeClr val="accent1">
                        <a:shade val="67500"/>
                        <a:satMod val="115000"/>
                      </a:schemeClr>
                    </a:gs>
                    <a:gs pos="100000">
                      <a:schemeClr val="accent1">
                        <a:shade val="100000"/>
                        <a:satMod val="115000"/>
                      </a:schemeClr>
                    </a:gs>
                  </a:gsLst>
                  <a:lin ang="0" scaled="1"/>
                  <a:tileRect/>
                </a:gradFill>
                <a:ln w="9525" cap="flat" cmpd="sng" algn="ctr">
                  <a:solidFill>
                    <a:schemeClr val="tx1"/>
                  </a:solidFill>
                  <a:prstDash val="solid"/>
                  <a:round/>
                  <a:headEnd type="none" w="med" len="med"/>
                  <a:tailEnd type="none" w="med" len="med"/>
                </a:ln>
                <a:effectLst/>
              </p:spPr>
              <p:txBody>
                <a:bodyPr/>
                <a:lstStyle/>
                <a:p>
                  <a:pPr algn="r" eaLnBrk="0" hangingPunct="0">
                    <a:defRPr/>
                  </a:pPr>
                  <a:endParaRPr lang="en-US" dirty="0">
                    <a:latin typeface="Calibri" pitchFamily="34" charset="0"/>
                    <a:ea typeface="ＭＳ Ｐゴシック" charset="-128"/>
                    <a:cs typeface="ＭＳ Ｐゴシック" charset="-128"/>
                  </a:endParaRPr>
                </a:p>
              </p:txBody>
            </p:sp>
          </p:grpSp>
          <p:grpSp>
            <p:nvGrpSpPr>
              <p:cNvPr id="33798" name="Group 55"/>
              <p:cNvGrpSpPr>
                <a:grpSpLocks/>
              </p:cNvGrpSpPr>
              <p:nvPr/>
            </p:nvGrpSpPr>
            <p:grpSpPr bwMode="auto">
              <a:xfrm>
                <a:off x="3733800" y="3733800"/>
                <a:ext cx="1752600" cy="2895600"/>
                <a:chOff x="5410200" y="990600"/>
                <a:chExt cx="1752600" cy="2895600"/>
              </a:xfrm>
            </p:grpSpPr>
            <p:sp>
              <p:nvSpPr>
                <p:cNvPr id="33821" name="Rectangle 56"/>
                <p:cNvSpPr>
                  <a:spLocks noChangeArrowheads="1"/>
                </p:cNvSpPr>
                <p:nvPr/>
              </p:nvSpPr>
              <p:spPr bwMode="auto">
                <a:xfrm>
                  <a:off x="5410200" y="990600"/>
                  <a:ext cx="1752600" cy="1447800"/>
                </a:xfrm>
                <a:prstGeom prst="rect">
                  <a:avLst/>
                </a:prstGeom>
                <a:pattFill prst="wdDnDiag">
                  <a:fgClr>
                    <a:schemeClr val="accent2">
                      <a:lumMod val="60000"/>
                      <a:lumOff val="40000"/>
                    </a:schemeClr>
                  </a:fgClr>
                  <a:bgClr>
                    <a:srgbClr val="FFFF00"/>
                  </a:bgClr>
                </a:pattFill>
                <a:ln w="9525" algn="ctr">
                  <a:noFill/>
                  <a:round/>
                  <a:headEnd/>
                  <a:tailEnd/>
                </a:ln>
              </p:spPr>
              <p:txBody>
                <a:bodyPr/>
                <a:lstStyle/>
                <a:p>
                  <a:pPr algn="r" eaLnBrk="0" hangingPunct="0"/>
                  <a:endParaRPr lang="en-US" dirty="0">
                    <a:latin typeface="Calibri" pitchFamily="34" charset="0"/>
                  </a:endParaRPr>
                </a:p>
              </p:txBody>
            </p:sp>
            <p:sp>
              <p:nvSpPr>
                <p:cNvPr id="33822" name="Oval 57"/>
                <p:cNvSpPr>
                  <a:spLocks noChangeArrowheads="1"/>
                </p:cNvSpPr>
                <p:nvPr/>
              </p:nvSpPr>
              <p:spPr bwMode="auto">
                <a:xfrm>
                  <a:off x="5410200" y="1371600"/>
                  <a:ext cx="1676400" cy="2209800"/>
                </a:xfrm>
                <a:prstGeom prst="ellipse">
                  <a:avLst/>
                </a:prstGeom>
                <a:solidFill>
                  <a:schemeClr val="accent1"/>
                </a:solidFill>
                <a:ln w="9525" algn="ctr">
                  <a:noFill/>
                  <a:round/>
                  <a:headEnd/>
                  <a:tailEnd/>
                </a:ln>
              </p:spPr>
              <p:txBody>
                <a:bodyPr/>
                <a:lstStyle/>
                <a:p>
                  <a:pPr algn="r" eaLnBrk="0" hangingPunct="0"/>
                  <a:endParaRPr lang="en-US" dirty="0">
                    <a:latin typeface="Calibri" pitchFamily="34" charset="0"/>
                  </a:endParaRPr>
                </a:p>
              </p:txBody>
            </p:sp>
            <p:sp>
              <p:nvSpPr>
                <p:cNvPr id="33823" name="Rectangle 58"/>
                <p:cNvSpPr>
                  <a:spLocks noChangeArrowheads="1"/>
                </p:cNvSpPr>
                <p:nvPr/>
              </p:nvSpPr>
              <p:spPr bwMode="auto">
                <a:xfrm>
                  <a:off x="5410200" y="2438400"/>
                  <a:ext cx="1676400" cy="1143000"/>
                </a:xfrm>
                <a:prstGeom prst="rect">
                  <a:avLst/>
                </a:prstGeom>
                <a:solidFill>
                  <a:schemeClr val="accent1"/>
                </a:solidFill>
                <a:ln w="9525" algn="ctr">
                  <a:noFill/>
                  <a:round/>
                  <a:headEnd/>
                  <a:tailEnd/>
                </a:ln>
              </p:spPr>
              <p:txBody>
                <a:bodyPr/>
                <a:lstStyle/>
                <a:p>
                  <a:pPr algn="r" eaLnBrk="0" hangingPunct="0"/>
                  <a:endParaRPr lang="en-US" dirty="0">
                    <a:latin typeface="Calibri" pitchFamily="34" charset="0"/>
                  </a:endParaRPr>
                </a:p>
              </p:txBody>
            </p:sp>
            <p:cxnSp>
              <p:nvCxnSpPr>
                <p:cNvPr id="33824" name="Straight Connector 59"/>
                <p:cNvCxnSpPr>
                  <a:cxnSpLocks noChangeShapeType="1"/>
                </p:cNvCxnSpPr>
                <p:nvPr/>
              </p:nvCxnSpPr>
              <p:spPr bwMode="auto">
                <a:xfrm rot="5400000">
                  <a:off x="4838700" y="3009900"/>
                  <a:ext cx="1143000" cy="0"/>
                </a:xfrm>
                <a:prstGeom prst="line">
                  <a:avLst/>
                </a:prstGeom>
                <a:noFill/>
                <a:ln w="101600" cmpd="dbl" algn="ctr">
                  <a:solidFill>
                    <a:srgbClr val="00B050"/>
                  </a:solidFill>
                  <a:round/>
                  <a:headEnd/>
                  <a:tailEnd/>
                </a:ln>
              </p:spPr>
            </p:cxnSp>
            <p:cxnSp>
              <p:nvCxnSpPr>
                <p:cNvPr id="33825" name="Straight Connector 60"/>
                <p:cNvCxnSpPr>
                  <a:cxnSpLocks noChangeShapeType="1"/>
                  <a:stCxn id="63" idx="2"/>
                </p:cNvCxnSpPr>
                <p:nvPr/>
              </p:nvCxnSpPr>
              <p:spPr bwMode="auto">
                <a:xfrm rot="5400000">
                  <a:off x="6496050" y="2990850"/>
                  <a:ext cx="1181100" cy="0"/>
                </a:xfrm>
                <a:prstGeom prst="line">
                  <a:avLst/>
                </a:prstGeom>
                <a:noFill/>
                <a:ln w="101600" cmpd="dbl" algn="ctr">
                  <a:solidFill>
                    <a:srgbClr val="00B050"/>
                  </a:solidFill>
                  <a:round/>
                  <a:headEnd/>
                  <a:tailEnd/>
                </a:ln>
              </p:spPr>
            </p:cxnSp>
            <p:cxnSp>
              <p:nvCxnSpPr>
                <p:cNvPr id="33826" name="Straight Connector 61"/>
                <p:cNvCxnSpPr>
                  <a:cxnSpLocks noChangeShapeType="1"/>
                </p:cNvCxnSpPr>
                <p:nvPr/>
              </p:nvCxnSpPr>
              <p:spPr bwMode="auto">
                <a:xfrm>
                  <a:off x="5410200" y="3581400"/>
                  <a:ext cx="1676400" cy="0"/>
                </a:xfrm>
                <a:prstGeom prst="line">
                  <a:avLst/>
                </a:prstGeom>
                <a:noFill/>
                <a:ln w="101600" cmpd="thinThick" algn="ctr">
                  <a:solidFill>
                    <a:srgbClr val="FF0000"/>
                  </a:solidFill>
                  <a:round/>
                  <a:headEnd/>
                  <a:tailEnd/>
                </a:ln>
              </p:spPr>
            </p:cxnSp>
            <p:sp>
              <p:nvSpPr>
                <p:cNvPr id="63" name="Arc 62"/>
                <p:cNvSpPr/>
                <p:nvPr/>
              </p:nvSpPr>
              <p:spPr bwMode="auto">
                <a:xfrm>
                  <a:off x="5410200" y="1371600"/>
                  <a:ext cx="1676400" cy="2057400"/>
                </a:xfrm>
                <a:prstGeom prst="arc">
                  <a:avLst>
                    <a:gd name="adj1" fmla="val 10609210"/>
                    <a:gd name="adj2" fmla="val 0"/>
                  </a:avLst>
                </a:prstGeom>
                <a:solidFill>
                  <a:schemeClr val="accent1"/>
                </a:solidFill>
                <a:ln w="101600" cap="flat" cmpd="thinThick" algn="ctr">
                  <a:solidFill>
                    <a:srgbClr val="7030A0"/>
                  </a:solidFill>
                  <a:prstDash val="solid"/>
                  <a:round/>
                  <a:headEnd type="none" w="med" len="med"/>
                  <a:tailEnd type="none" w="med" len="med"/>
                </a:ln>
                <a:effectLst/>
              </p:spPr>
              <p:txBody>
                <a:bodyPr/>
                <a:lstStyle/>
                <a:p>
                  <a:pPr algn="r" eaLnBrk="0" hangingPunct="0">
                    <a:defRPr/>
                  </a:pPr>
                  <a:endParaRPr lang="en-US" dirty="0">
                    <a:latin typeface="Calibri" pitchFamily="34" charset="0"/>
                    <a:ea typeface="ＭＳ Ｐゴシック" charset="-128"/>
                    <a:cs typeface="ＭＳ Ｐゴシック" charset="-128"/>
                  </a:endParaRPr>
                </a:p>
              </p:txBody>
            </p:sp>
            <p:sp>
              <p:nvSpPr>
                <p:cNvPr id="33828" name="Rectangle 63"/>
                <p:cNvSpPr>
                  <a:spLocks noChangeArrowheads="1"/>
                </p:cNvSpPr>
                <p:nvPr/>
              </p:nvSpPr>
              <p:spPr bwMode="auto">
                <a:xfrm>
                  <a:off x="5410200" y="3733800"/>
                  <a:ext cx="1676400" cy="152400"/>
                </a:xfrm>
                <a:prstGeom prst="rect">
                  <a:avLst/>
                </a:prstGeom>
                <a:solidFill>
                  <a:srgbClr val="FF0000"/>
                </a:solidFill>
                <a:ln w="9525" algn="ctr">
                  <a:solidFill>
                    <a:schemeClr val="tx1"/>
                  </a:solidFill>
                  <a:round/>
                  <a:headEnd/>
                  <a:tailEnd/>
                </a:ln>
              </p:spPr>
              <p:txBody>
                <a:bodyPr/>
                <a:lstStyle/>
                <a:p>
                  <a:pPr algn="r" eaLnBrk="0" hangingPunct="0"/>
                  <a:endParaRPr lang="en-US" dirty="0">
                    <a:latin typeface="Calibri" pitchFamily="34" charset="0"/>
                  </a:endParaRPr>
                </a:p>
              </p:txBody>
            </p:sp>
            <p:sp>
              <p:nvSpPr>
                <p:cNvPr id="65" name="Rectangle 64"/>
                <p:cNvSpPr/>
                <p:nvPr/>
              </p:nvSpPr>
              <p:spPr bwMode="auto">
                <a:xfrm>
                  <a:off x="5410200" y="3657600"/>
                  <a:ext cx="1676400" cy="46038"/>
                </a:xfrm>
                <a:prstGeom prst="rect">
                  <a:avLst/>
                </a:prstGeom>
                <a:gradFill flip="none" rotWithShape="1">
                  <a:gsLst>
                    <a:gs pos="0">
                      <a:srgbClr val="C00000"/>
                    </a:gs>
                    <a:gs pos="50000">
                      <a:schemeClr val="accent1">
                        <a:shade val="67500"/>
                        <a:satMod val="115000"/>
                      </a:schemeClr>
                    </a:gs>
                    <a:gs pos="100000">
                      <a:schemeClr val="accent1">
                        <a:shade val="100000"/>
                        <a:satMod val="115000"/>
                      </a:schemeClr>
                    </a:gs>
                  </a:gsLst>
                  <a:lin ang="0" scaled="1"/>
                  <a:tileRect/>
                </a:gradFill>
                <a:ln w="9525" cap="flat" cmpd="sng" algn="ctr">
                  <a:solidFill>
                    <a:schemeClr val="tx1"/>
                  </a:solidFill>
                  <a:prstDash val="solid"/>
                  <a:round/>
                  <a:headEnd type="none" w="med" len="med"/>
                  <a:tailEnd type="none" w="med" len="med"/>
                </a:ln>
                <a:effectLst/>
              </p:spPr>
              <p:txBody>
                <a:bodyPr/>
                <a:lstStyle/>
                <a:p>
                  <a:pPr algn="r" eaLnBrk="0" hangingPunct="0">
                    <a:defRPr/>
                  </a:pPr>
                  <a:endParaRPr lang="en-US" dirty="0">
                    <a:latin typeface="Calibri" pitchFamily="34" charset="0"/>
                    <a:ea typeface="ＭＳ Ｐゴシック" charset="-128"/>
                    <a:cs typeface="ＭＳ Ｐゴシック" charset="-128"/>
                  </a:endParaRPr>
                </a:p>
              </p:txBody>
            </p:sp>
          </p:grpSp>
          <p:grpSp>
            <p:nvGrpSpPr>
              <p:cNvPr id="33799" name="Group 65"/>
              <p:cNvGrpSpPr>
                <a:grpSpLocks/>
              </p:cNvGrpSpPr>
              <p:nvPr/>
            </p:nvGrpSpPr>
            <p:grpSpPr bwMode="auto">
              <a:xfrm>
                <a:off x="5486400" y="3733800"/>
                <a:ext cx="1752600" cy="2895600"/>
                <a:chOff x="5410200" y="990600"/>
                <a:chExt cx="1752600" cy="2895600"/>
              </a:xfrm>
            </p:grpSpPr>
            <p:sp>
              <p:nvSpPr>
                <p:cNvPr id="33812" name="Rectangle 66"/>
                <p:cNvSpPr>
                  <a:spLocks noChangeArrowheads="1"/>
                </p:cNvSpPr>
                <p:nvPr/>
              </p:nvSpPr>
              <p:spPr bwMode="auto">
                <a:xfrm>
                  <a:off x="5410200" y="990600"/>
                  <a:ext cx="1752600" cy="1447800"/>
                </a:xfrm>
                <a:prstGeom prst="rect">
                  <a:avLst/>
                </a:prstGeom>
                <a:pattFill prst="wdDnDiag">
                  <a:fgClr>
                    <a:schemeClr val="accent2">
                      <a:lumMod val="60000"/>
                      <a:lumOff val="40000"/>
                    </a:schemeClr>
                  </a:fgClr>
                  <a:bgClr>
                    <a:srgbClr val="FFFF00"/>
                  </a:bgClr>
                </a:pattFill>
                <a:ln w="9525" algn="ctr">
                  <a:noFill/>
                  <a:round/>
                  <a:headEnd/>
                  <a:tailEnd/>
                </a:ln>
              </p:spPr>
              <p:txBody>
                <a:bodyPr/>
                <a:lstStyle/>
                <a:p>
                  <a:pPr algn="r" eaLnBrk="0" hangingPunct="0"/>
                  <a:endParaRPr lang="en-US" dirty="0">
                    <a:latin typeface="Calibri" pitchFamily="34" charset="0"/>
                  </a:endParaRPr>
                </a:p>
              </p:txBody>
            </p:sp>
            <p:sp>
              <p:nvSpPr>
                <p:cNvPr id="33813" name="Oval 67"/>
                <p:cNvSpPr>
                  <a:spLocks noChangeArrowheads="1"/>
                </p:cNvSpPr>
                <p:nvPr/>
              </p:nvSpPr>
              <p:spPr bwMode="auto">
                <a:xfrm>
                  <a:off x="5410200" y="1371600"/>
                  <a:ext cx="1676400" cy="2209800"/>
                </a:xfrm>
                <a:prstGeom prst="ellipse">
                  <a:avLst/>
                </a:prstGeom>
                <a:solidFill>
                  <a:schemeClr val="accent1"/>
                </a:solidFill>
                <a:ln w="9525" algn="ctr">
                  <a:noFill/>
                  <a:round/>
                  <a:headEnd/>
                  <a:tailEnd/>
                </a:ln>
              </p:spPr>
              <p:txBody>
                <a:bodyPr/>
                <a:lstStyle/>
                <a:p>
                  <a:pPr algn="r" eaLnBrk="0" hangingPunct="0"/>
                  <a:endParaRPr lang="en-US" dirty="0">
                    <a:latin typeface="Calibri" pitchFamily="34" charset="0"/>
                  </a:endParaRPr>
                </a:p>
              </p:txBody>
            </p:sp>
            <p:sp>
              <p:nvSpPr>
                <p:cNvPr id="33814" name="Rectangle 68"/>
                <p:cNvSpPr>
                  <a:spLocks noChangeArrowheads="1"/>
                </p:cNvSpPr>
                <p:nvPr/>
              </p:nvSpPr>
              <p:spPr bwMode="auto">
                <a:xfrm>
                  <a:off x="5410200" y="2438400"/>
                  <a:ext cx="1676400" cy="1143000"/>
                </a:xfrm>
                <a:prstGeom prst="rect">
                  <a:avLst/>
                </a:prstGeom>
                <a:solidFill>
                  <a:schemeClr val="accent1"/>
                </a:solidFill>
                <a:ln w="9525" algn="ctr">
                  <a:noFill/>
                  <a:round/>
                  <a:headEnd/>
                  <a:tailEnd/>
                </a:ln>
              </p:spPr>
              <p:txBody>
                <a:bodyPr/>
                <a:lstStyle/>
                <a:p>
                  <a:pPr algn="r" eaLnBrk="0" hangingPunct="0"/>
                  <a:endParaRPr lang="en-US" dirty="0">
                    <a:latin typeface="Calibri" pitchFamily="34" charset="0"/>
                  </a:endParaRPr>
                </a:p>
              </p:txBody>
            </p:sp>
            <p:cxnSp>
              <p:nvCxnSpPr>
                <p:cNvPr id="33815" name="Straight Connector 69"/>
                <p:cNvCxnSpPr>
                  <a:cxnSpLocks noChangeShapeType="1"/>
                </p:cNvCxnSpPr>
                <p:nvPr/>
              </p:nvCxnSpPr>
              <p:spPr bwMode="auto">
                <a:xfrm rot="5400000">
                  <a:off x="4838700" y="3009900"/>
                  <a:ext cx="1143000" cy="0"/>
                </a:xfrm>
                <a:prstGeom prst="line">
                  <a:avLst/>
                </a:prstGeom>
                <a:noFill/>
                <a:ln w="101600" cmpd="dbl" algn="ctr">
                  <a:solidFill>
                    <a:srgbClr val="00B050"/>
                  </a:solidFill>
                  <a:round/>
                  <a:headEnd/>
                  <a:tailEnd/>
                </a:ln>
              </p:spPr>
            </p:cxnSp>
            <p:cxnSp>
              <p:nvCxnSpPr>
                <p:cNvPr id="33816" name="Straight Connector 70"/>
                <p:cNvCxnSpPr>
                  <a:cxnSpLocks noChangeShapeType="1"/>
                  <a:stCxn id="73" idx="2"/>
                </p:cNvCxnSpPr>
                <p:nvPr/>
              </p:nvCxnSpPr>
              <p:spPr bwMode="auto">
                <a:xfrm rot="5400000">
                  <a:off x="6496050" y="2990850"/>
                  <a:ext cx="1181100" cy="0"/>
                </a:xfrm>
                <a:prstGeom prst="line">
                  <a:avLst/>
                </a:prstGeom>
                <a:noFill/>
                <a:ln w="101600" cmpd="dbl" algn="ctr">
                  <a:solidFill>
                    <a:srgbClr val="00B050"/>
                  </a:solidFill>
                  <a:round/>
                  <a:headEnd/>
                  <a:tailEnd/>
                </a:ln>
              </p:spPr>
            </p:cxnSp>
            <p:cxnSp>
              <p:nvCxnSpPr>
                <p:cNvPr id="33817" name="Straight Connector 71"/>
                <p:cNvCxnSpPr>
                  <a:cxnSpLocks noChangeShapeType="1"/>
                </p:cNvCxnSpPr>
                <p:nvPr/>
              </p:nvCxnSpPr>
              <p:spPr bwMode="auto">
                <a:xfrm>
                  <a:off x="5410200" y="3581400"/>
                  <a:ext cx="1676400" cy="0"/>
                </a:xfrm>
                <a:prstGeom prst="line">
                  <a:avLst/>
                </a:prstGeom>
                <a:noFill/>
                <a:ln w="101600" cmpd="thinThick" algn="ctr">
                  <a:solidFill>
                    <a:srgbClr val="FF0000"/>
                  </a:solidFill>
                  <a:round/>
                  <a:headEnd/>
                  <a:tailEnd/>
                </a:ln>
              </p:spPr>
            </p:cxnSp>
            <p:sp>
              <p:nvSpPr>
                <p:cNvPr id="73" name="Arc 72"/>
                <p:cNvSpPr/>
                <p:nvPr/>
              </p:nvSpPr>
              <p:spPr bwMode="auto">
                <a:xfrm>
                  <a:off x="5410200" y="1371600"/>
                  <a:ext cx="1676400" cy="2057400"/>
                </a:xfrm>
                <a:prstGeom prst="arc">
                  <a:avLst>
                    <a:gd name="adj1" fmla="val 10609210"/>
                    <a:gd name="adj2" fmla="val 0"/>
                  </a:avLst>
                </a:prstGeom>
                <a:solidFill>
                  <a:schemeClr val="accent1"/>
                </a:solidFill>
                <a:ln w="101600" cap="flat" cmpd="thinThick" algn="ctr">
                  <a:solidFill>
                    <a:srgbClr val="7030A0"/>
                  </a:solidFill>
                  <a:prstDash val="solid"/>
                  <a:round/>
                  <a:headEnd type="none" w="med" len="med"/>
                  <a:tailEnd type="none" w="med" len="med"/>
                </a:ln>
                <a:effectLst/>
              </p:spPr>
              <p:txBody>
                <a:bodyPr/>
                <a:lstStyle/>
                <a:p>
                  <a:pPr algn="r" eaLnBrk="0" hangingPunct="0">
                    <a:defRPr/>
                  </a:pPr>
                  <a:endParaRPr lang="en-US" dirty="0">
                    <a:latin typeface="Calibri" pitchFamily="34" charset="0"/>
                    <a:ea typeface="ＭＳ Ｐゴシック" charset="-128"/>
                    <a:cs typeface="ＭＳ Ｐゴシック" charset="-128"/>
                  </a:endParaRPr>
                </a:p>
              </p:txBody>
            </p:sp>
            <p:sp>
              <p:nvSpPr>
                <p:cNvPr id="33819" name="Rectangle 73"/>
                <p:cNvSpPr>
                  <a:spLocks noChangeArrowheads="1"/>
                </p:cNvSpPr>
                <p:nvPr/>
              </p:nvSpPr>
              <p:spPr bwMode="auto">
                <a:xfrm>
                  <a:off x="5410200" y="3733800"/>
                  <a:ext cx="1676400" cy="152400"/>
                </a:xfrm>
                <a:prstGeom prst="rect">
                  <a:avLst/>
                </a:prstGeom>
                <a:solidFill>
                  <a:srgbClr val="FF0000"/>
                </a:solidFill>
                <a:ln w="9525" algn="ctr">
                  <a:solidFill>
                    <a:schemeClr val="tx1"/>
                  </a:solidFill>
                  <a:round/>
                  <a:headEnd/>
                  <a:tailEnd/>
                </a:ln>
              </p:spPr>
              <p:txBody>
                <a:bodyPr/>
                <a:lstStyle/>
                <a:p>
                  <a:pPr algn="r" eaLnBrk="0" hangingPunct="0"/>
                  <a:endParaRPr lang="en-US" dirty="0">
                    <a:latin typeface="Calibri" pitchFamily="34" charset="0"/>
                  </a:endParaRPr>
                </a:p>
              </p:txBody>
            </p:sp>
            <p:sp>
              <p:nvSpPr>
                <p:cNvPr id="75" name="Rectangle 74"/>
                <p:cNvSpPr/>
                <p:nvPr/>
              </p:nvSpPr>
              <p:spPr bwMode="auto">
                <a:xfrm>
                  <a:off x="5410200" y="3657600"/>
                  <a:ext cx="1676400" cy="46038"/>
                </a:xfrm>
                <a:prstGeom prst="rect">
                  <a:avLst/>
                </a:prstGeom>
                <a:gradFill flip="none" rotWithShape="1">
                  <a:gsLst>
                    <a:gs pos="0">
                      <a:srgbClr val="C00000"/>
                    </a:gs>
                    <a:gs pos="50000">
                      <a:schemeClr val="accent1">
                        <a:shade val="67500"/>
                        <a:satMod val="115000"/>
                      </a:schemeClr>
                    </a:gs>
                    <a:gs pos="100000">
                      <a:schemeClr val="accent1">
                        <a:shade val="100000"/>
                        <a:satMod val="115000"/>
                      </a:schemeClr>
                    </a:gs>
                  </a:gsLst>
                  <a:lin ang="0" scaled="1"/>
                  <a:tileRect/>
                </a:gradFill>
                <a:ln w="9525" cap="flat" cmpd="sng" algn="ctr">
                  <a:solidFill>
                    <a:schemeClr val="tx1"/>
                  </a:solidFill>
                  <a:prstDash val="solid"/>
                  <a:round/>
                  <a:headEnd type="none" w="med" len="med"/>
                  <a:tailEnd type="none" w="med" len="med"/>
                </a:ln>
                <a:effectLst/>
              </p:spPr>
              <p:txBody>
                <a:bodyPr/>
                <a:lstStyle/>
                <a:p>
                  <a:pPr algn="r" eaLnBrk="0" hangingPunct="0">
                    <a:defRPr/>
                  </a:pPr>
                  <a:endParaRPr lang="en-US" dirty="0">
                    <a:latin typeface="Calibri" pitchFamily="34" charset="0"/>
                    <a:ea typeface="ＭＳ Ｐゴシック" charset="-128"/>
                    <a:cs typeface="ＭＳ Ｐゴシック" charset="-128"/>
                  </a:endParaRPr>
                </a:p>
              </p:txBody>
            </p:sp>
          </p:grpSp>
          <p:grpSp>
            <p:nvGrpSpPr>
              <p:cNvPr id="33800" name="Group 75"/>
              <p:cNvGrpSpPr>
                <a:grpSpLocks/>
              </p:cNvGrpSpPr>
              <p:nvPr/>
            </p:nvGrpSpPr>
            <p:grpSpPr bwMode="auto">
              <a:xfrm>
                <a:off x="7239000" y="3733800"/>
                <a:ext cx="1676400" cy="2895600"/>
                <a:chOff x="5410200" y="990600"/>
                <a:chExt cx="1676400" cy="2895600"/>
              </a:xfrm>
            </p:grpSpPr>
            <p:sp>
              <p:nvSpPr>
                <p:cNvPr id="33803" name="Rectangle 76"/>
                <p:cNvSpPr>
                  <a:spLocks noChangeArrowheads="1"/>
                </p:cNvSpPr>
                <p:nvPr/>
              </p:nvSpPr>
              <p:spPr bwMode="auto">
                <a:xfrm>
                  <a:off x="5410200" y="990600"/>
                  <a:ext cx="1676400" cy="1447800"/>
                </a:xfrm>
                <a:prstGeom prst="rect">
                  <a:avLst/>
                </a:prstGeom>
                <a:pattFill prst="wdDnDiag">
                  <a:fgClr>
                    <a:schemeClr val="accent2">
                      <a:lumMod val="60000"/>
                      <a:lumOff val="40000"/>
                    </a:schemeClr>
                  </a:fgClr>
                  <a:bgClr>
                    <a:srgbClr val="FFFF00"/>
                  </a:bgClr>
                </a:pattFill>
                <a:ln w="9525" algn="ctr">
                  <a:noFill/>
                  <a:round/>
                  <a:headEnd/>
                  <a:tailEnd/>
                </a:ln>
              </p:spPr>
              <p:txBody>
                <a:bodyPr/>
                <a:lstStyle/>
                <a:p>
                  <a:pPr algn="r" eaLnBrk="0" hangingPunct="0"/>
                  <a:endParaRPr lang="en-US" dirty="0">
                    <a:latin typeface="Calibri" pitchFamily="34" charset="0"/>
                  </a:endParaRPr>
                </a:p>
              </p:txBody>
            </p:sp>
            <p:sp>
              <p:nvSpPr>
                <p:cNvPr id="33804" name="Oval 77"/>
                <p:cNvSpPr>
                  <a:spLocks noChangeArrowheads="1"/>
                </p:cNvSpPr>
                <p:nvPr/>
              </p:nvSpPr>
              <p:spPr bwMode="auto">
                <a:xfrm>
                  <a:off x="5410200" y="1371600"/>
                  <a:ext cx="1676400" cy="2209800"/>
                </a:xfrm>
                <a:prstGeom prst="ellipse">
                  <a:avLst/>
                </a:prstGeom>
                <a:solidFill>
                  <a:schemeClr val="accent1"/>
                </a:solidFill>
                <a:ln w="9525" algn="ctr">
                  <a:noFill/>
                  <a:round/>
                  <a:headEnd/>
                  <a:tailEnd/>
                </a:ln>
              </p:spPr>
              <p:txBody>
                <a:bodyPr/>
                <a:lstStyle/>
                <a:p>
                  <a:pPr algn="r" eaLnBrk="0" hangingPunct="0"/>
                  <a:endParaRPr lang="en-US" dirty="0">
                    <a:latin typeface="Calibri" pitchFamily="34" charset="0"/>
                  </a:endParaRPr>
                </a:p>
              </p:txBody>
            </p:sp>
            <p:sp>
              <p:nvSpPr>
                <p:cNvPr id="33805" name="Rectangle 78"/>
                <p:cNvSpPr>
                  <a:spLocks noChangeArrowheads="1"/>
                </p:cNvSpPr>
                <p:nvPr/>
              </p:nvSpPr>
              <p:spPr bwMode="auto">
                <a:xfrm>
                  <a:off x="5410200" y="2438400"/>
                  <a:ext cx="1676400" cy="1143000"/>
                </a:xfrm>
                <a:prstGeom prst="rect">
                  <a:avLst/>
                </a:prstGeom>
                <a:solidFill>
                  <a:schemeClr val="accent1"/>
                </a:solidFill>
                <a:ln w="9525" algn="ctr">
                  <a:noFill/>
                  <a:round/>
                  <a:headEnd/>
                  <a:tailEnd/>
                </a:ln>
              </p:spPr>
              <p:txBody>
                <a:bodyPr/>
                <a:lstStyle/>
                <a:p>
                  <a:pPr algn="r" eaLnBrk="0" hangingPunct="0"/>
                  <a:endParaRPr lang="en-US" dirty="0">
                    <a:latin typeface="Calibri" pitchFamily="34" charset="0"/>
                  </a:endParaRPr>
                </a:p>
              </p:txBody>
            </p:sp>
            <p:cxnSp>
              <p:nvCxnSpPr>
                <p:cNvPr id="33806" name="Straight Connector 79"/>
                <p:cNvCxnSpPr>
                  <a:cxnSpLocks noChangeShapeType="1"/>
                </p:cNvCxnSpPr>
                <p:nvPr/>
              </p:nvCxnSpPr>
              <p:spPr bwMode="auto">
                <a:xfrm rot="5400000">
                  <a:off x="4838700" y="3009900"/>
                  <a:ext cx="1143000" cy="0"/>
                </a:xfrm>
                <a:prstGeom prst="line">
                  <a:avLst/>
                </a:prstGeom>
                <a:noFill/>
                <a:ln w="101600" cmpd="dbl" algn="ctr">
                  <a:solidFill>
                    <a:srgbClr val="00B050"/>
                  </a:solidFill>
                  <a:round/>
                  <a:headEnd/>
                  <a:tailEnd/>
                </a:ln>
              </p:spPr>
            </p:cxnSp>
            <p:cxnSp>
              <p:nvCxnSpPr>
                <p:cNvPr id="33807" name="Straight Connector 80"/>
                <p:cNvCxnSpPr>
                  <a:cxnSpLocks noChangeShapeType="1"/>
                  <a:stCxn id="83" idx="2"/>
                </p:cNvCxnSpPr>
                <p:nvPr/>
              </p:nvCxnSpPr>
              <p:spPr bwMode="auto">
                <a:xfrm rot="5400000">
                  <a:off x="6496050" y="2990850"/>
                  <a:ext cx="1181100" cy="0"/>
                </a:xfrm>
                <a:prstGeom prst="line">
                  <a:avLst/>
                </a:prstGeom>
                <a:noFill/>
                <a:ln w="101600" cmpd="dbl" algn="ctr">
                  <a:solidFill>
                    <a:srgbClr val="00B050"/>
                  </a:solidFill>
                  <a:round/>
                  <a:headEnd/>
                  <a:tailEnd/>
                </a:ln>
              </p:spPr>
            </p:cxnSp>
            <p:cxnSp>
              <p:nvCxnSpPr>
                <p:cNvPr id="33808" name="Straight Connector 81"/>
                <p:cNvCxnSpPr>
                  <a:cxnSpLocks noChangeShapeType="1"/>
                </p:cNvCxnSpPr>
                <p:nvPr/>
              </p:nvCxnSpPr>
              <p:spPr bwMode="auto">
                <a:xfrm>
                  <a:off x="5410200" y="3581400"/>
                  <a:ext cx="1676400" cy="0"/>
                </a:xfrm>
                <a:prstGeom prst="line">
                  <a:avLst/>
                </a:prstGeom>
                <a:noFill/>
                <a:ln w="101600" cmpd="thinThick" algn="ctr">
                  <a:solidFill>
                    <a:srgbClr val="FF0000"/>
                  </a:solidFill>
                  <a:round/>
                  <a:headEnd/>
                  <a:tailEnd/>
                </a:ln>
              </p:spPr>
            </p:cxnSp>
            <p:sp>
              <p:nvSpPr>
                <p:cNvPr id="83" name="Arc 82"/>
                <p:cNvSpPr/>
                <p:nvPr/>
              </p:nvSpPr>
              <p:spPr bwMode="auto">
                <a:xfrm>
                  <a:off x="5410200" y="1371600"/>
                  <a:ext cx="1676400" cy="2057400"/>
                </a:xfrm>
                <a:prstGeom prst="arc">
                  <a:avLst>
                    <a:gd name="adj1" fmla="val 10609210"/>
                    <a:gd name="adj2" fmla="val 0"/>
                  </a:avLst>
                </a:prstGeom>
                <a:solidFill>
                  <a:schemeClr val="accent1"/>
                </a:solidFill>
                <a:ln w="101600" cap="flat" cmpd="thinThick" algn="ctr">
                  <a:solidFill>
                    <a:srgbClr val="7030A0"/>
                  </a:solidFill>
                  <a:prstDash val="solid"/>
                  <a:round/>
                  <a:headEnd type="none" w="med" len="med"/>
                  <a:tailEnd type="none" w="med" len="med"/>
                </a:ln>
                <a:effectLst/>
              </p:spPr>
              <p:txBody>
                <a:bodyPr/>
                <a:lstStyle/>
                <a:p>
                  <a:pPr algn="r" eaLnBrk="0" hangingPunct="0">
                    <a:defRPr/>
                  </a:pPr>
                  <a:endParaRPr lang="en-US" dirty="0">
                    <a:latin typeface="Calibri" pitchFamily="34" charset="0"/>
                    <a:ea typeface="ＭＳ Ｐゴシック" charset="-128"/>
                    <a:cs typeface="ＭＳ Ｐゴシック" charset="-128"/>
                  </a:endParaRPr>
                </a:p>
              </p:txBody>
            </p:sp>
            <p:sp>
              <p:nvSpPr>
                <p:cNvPr id="33810" name="Rectangle 83"/>
                <p:cNvSpPr>
                  <a:spLocks noChangeArrowheads="1"/>
                </p:cNvSpPr>
                <p:nvPr/>
              </p:nvSpPr>
              <p:spPr bwMode="auto">
                <a:xfrm>
                  <a:off x="5410200" y="3733800"/>
                  <a:ext cx="1676400" cy="152400"/>
                </a:xfrm>
                <a:prstGeom prst="rect">
                  <a:avLst/>
                </a:prstGeom>
                <a:solidFill>
                  <a:srgbClr val="FF0000"/>
                </a:solidFill>
                <a:ln w="9525" algn="ctr">
                  <a:solidFill>
                    <a:schemeClr val="tx1"/>
                  </a:solidFill>
                  <a:round/>
                  <a:headEnd/>
                  <a:tailEnd/>
                </a:ln>
              </p:spPr>
              <p:txBody>
                <a:bodyPr/>
                <a:lstStyle/>
                <a:p>
                  <a:pPr algn="r" eaLnBrk="0" hangingPunct="0"/>
                  <a:endParaRPr lang="en-US" dirty="0">
                    <a:latin typeface="Calibri" pitchFamily="34" charset="0"/>
                  </a:endParaRPr>
                </a:p>
              </p:txBody>
            </p:sp>
            <p:sp>
              <p:nvSpPr>
                <p:cNvPr id="85" name="Rectangle 84"/>
                <p:cNvSpPr/>
                <p:nvPr/>
              </p:nvSpPr>
              <p:spPr bwMode="auto">
                <a:xfrm>
                  <a:off x="5410200" y="3657600"/>
                  <a:ext cx="1676400" cy="46038"/>
                </a:xfrm>
                <a:prstGeom prst="rect">
                  <a:avLst/>
                </a:prstGeom>
                <a:gradFill flip="none" rotWithShape="1">
                  <a:gsLst>
                    <a:gs pos="0">
                      <a:srgbClr val="C00000"/>
                    </a:gs>
                    <a:gs pos="50000">
                      <a:schemeClr val="accent1">
                        <a:shade val="67500"/>
                        <a:satMod val="115000"/>
                      </a:schemeClr>
                    </a:gs>
                    <a:gs pos="100000">
                      <a:schemeClr val="accent1">
                        <a:shade val="100000"/>
                        <a:satMod val="115000"/>
                      </a:schemeClr>
                    </a:gs>
                  </a:gsLst>
                  <a:lin ang="0" scaled="1"/>
                  <a:tileRect/>
                </a:gradFill>
                <a:ln w="9525" cap="flat" cmpd="sng" algn="ctr">
                  <a:solidFill>
                    <a:schemeClr val="tx1"/>
                  </a:solidFill>
                  <a:prstDash val="solid"/>
                  <a:round/>
                  <a:headEnd type="none" w="med" len="med"/>
                  <a:tailEnd type="none" w="med" len="med"/>
                </a:ln>
                <a:effectLst/>
              </p:spPr>
              <p:txBody>
                <a:bodyPr/>
                <a:lstStyle/>
                <a:p>
                  <a:pPr algn="r" eaLnBrk="0" hangingPunct="0">
                    <a:defRPr/>
                  </a:pPr>
                  <a:endParaRPr lang="en-US" dirty="0">
                    <a:latin typeface="Calibri" pitchFamily="34" charset="0"/>
                    <a:ea typeface="ＭＳ Ｐゴシック" charset="-128"/>
                    <a:cs typeface="ＭＳ Ｐゴシック" charset="-128"/>
                  </a:endParaRPr>
                </a:p>
              </p:txBody>
            </p:sp>
          </p:grpSp>
        </p:grpSp>
        <p:sp>
          <p:nvSpPr>
            <p:cNvPr id="33801" name="Rectangle 85"/>
            <p:cNvSpPr>
              <a:spLocks noChangeArrowheads="1"/>
            </p:cNvSpPr>
            <p:nvPr/>
          </p:nvSpPr>
          <p:spPr bwMode="auto">
            <a:xfrm>
              <a:off x="228600" y="6477000"/>
              <a:ext cx="8686800" cy="152400"/>
            </a:xfrm>
            <a:prstGeom prst="rect">
              <a:avLst/>
            </a:prstGeom>
            <a:solidFill>
              <a:srgbClr val="FF0000"/>
            </a:solidFill>
            <a:ln w="9525" algn="ctr">
              <a:solidFill>
                <a:schemeClr val="tx1"/>
              </a:solidFill>
              <a:round/>
              <a:headEnd/>
              <a:tailEnd/>
            </a:ln>
          </p:spPr>
          <p:txBody>
            <a:bodyPr/>
            <a:lstStyle/>
            <a:p>
              <a:pPr algn="r" eaLnBrk="0" hangingPunct="0"/>
              <a:endParaRPr lang="en-US" dirty="0">
                <a:latin typeface="Calibri" pitchFamily="34" charset="0"/>
              </a:endParaRPr>
            </a:p>
          </p:txBody>
        </p:sp>
      </p:grpSp>
      <p:sp>
        <p:nvSpPr>
          <p:cNvPr id="33802" name="Slide Number Placeholder 86"/>
          <p:cNvSpPr>
            <a:spLocks noGrp="1"/>
          </p:cNvSpPr>
          <p:nvPr>
            <p:ph type="sldNum" sz="quarter" idx="12"/>
          </p:nvPr>
        </p:nvSpPr>
        <p:spPr>
          <a:noFill/>
        </p:spPr>
        <p:txBody>
          <a:bodyPr/>
          <a:lstStyle/>
          <a:p>
            <a:fld id="{113427F4-1CAE-4169-AA35-B679037320C6}" type="slidenum">
              <a:rPr lang="en-US" smtClean="0">
                <a:ea typeface="ＭＳ Ｐゴシック" pitchFamily="34" charset="-128"/>
              </a:rPr>
              <a:pPr/>
              <a:t>16</a:t>
            </a:fld>
            <a:endParaRPr lang="en-US" dirty="0" smtClean="0">
              <a:ea typeface="ＭＳ Ｐゴシック" pitchFamily="34" charset="-128"/>
            </a:endParaRPr>
          </a:p>
        </p:txBody>
      </p:sp>
      <p:sp>
        <p:nvSpPr>
          <p:cNvPr id="60" name="TextBox 59"/>
          <p:cNvSpPr txBox="1"/>
          <p:nvPr/>
        </p:nvSpPr>
        <p:spPr>
          <a:xfrm>
            <a:off x="7391400" y="2209800"/>
            <a:ext cx="1600200" cy="923330"/>
          </a:xfrm>
          <a:prstGeom prst="rect">
            <a:avLst/>
          </a:prstGeom>
          <a:noFill/>
          <a:ln w="25400">
            <a:solidFill>
              <a:schemeClr val="tx1"/>
            </a:solidFill>
          </a:ln>
        </p:spPr>
        <p:txBody>
          <a:bodyPr wrap="square" rtlCol="0">
            <a:spAutoFit/>
          </a:bodyPr>
          <a:lstStyle/>
          <a:p>
            <a:r>
              <a:rPr lang="en-US" dirty="0" smtClean="0">
                <a:solidFill>
                  <a:srgbClr val="FF0000"/>
                </a:solidFill>
                <a:latin typeface="Calibri" pitchFamily="34" charset="0"/>
              </a:rPr>
              <a:t>Objects</a:t>
            </a:r>
          </a:p>
          <a:p>
            <a:r>
              <a:rPr lang="en-US" dirty="0" smtClean="0">
                <a:solidFill>
                  <a:srgbClr val="00B050"/>
                </a:solidFill>
                <a:latin typeface="Calibri" pitchFamily="34" charset="0"/>
              </a:rPr>
              <a:t>Properties</a:t>
            </a:r>
          </a:p>
          <a:p>
            <a:r>
              <a:rPr lang="en-US" dirty="0" smtClean="0">
                <a:solidFill>
                  <a:srgbClr val="0070C0"/>
                </a:solidFill>
                <a:latin typeface="Calibri" pitchFamily="34" charset="0"/>
              </a:rPr>
              <a:t>Interactions</a:t>
            </a:r>
            <a:endParaRPr lang="en-US" dirty="0">
              <a:solidFill>
                <a:srgbClr val="0070C0"/>
              </a:solidFill>
              <a:latin typeface="Calibri" pitchFamily="34" charset="0"/>
            </a:endParaRPr>
          </a:p>
        </p:txBody>
      </p:sp>
      <p:sp>
        <p:nvSpPr>
          <p:cNvPr id="59" name="Left-Right Arrow 58"/>
          <p:cNvSpPr/>
          <p:nvPr/>
        </p:nvSpPr>
        <p:spPr>
          <a:xfrm rot="5400000">
            <a:off x="800100" y="6195218"/>
            <a:ext cx="609600" cy="381000"/>
          </a:xfrm>
          <a:prstGeom prst="lef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Left-Right Arrow 60"/>
          <p:cNvSpPr/>
          <p:nvPr/>
        </p:nvSpPr>
        <p:spPr>
          <a:xfrm rot="5400000">
            <a:off x="2509492" y="6195218"/>
            <a:ext cx="609600" cy="381000"/>
          </a:xfrm>
          <a:prstGeom prst="lef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Left-Right Arrow 61"/>
          <p:cNvSpPr/>
          <p:nvPr/>
        </p:nvSpPr>
        <p:spPr>
          <a:xfrm rot="5400000">
            <a:off x="4305299" y="6195218"/>
            <a:ext cx="609600" cy="381000"/>
          </a:xfrm>
          <a:prstGeom prst="lef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Right Arrow 63"/>
          <p:cNvSpPr/>
          <p:nvPr/>
        </p:nvSpPr>
        <p:spPr>
          <a:xfrm rot="5400000">
            <a:off x="6019800" y="6195218"/>
            <a:ext cx="609600" cy="381000"/>
          </a:xfrm>
          <a:prstGeom prst="lef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Left-Right Arrow 65"/>
          <p:cNvSpPr/>
          <p:nvPr/>
        </p:nvSpPr>
        <p:spPr>
          <a:xfrm rot="5400000">
            <a:off x="7772400" y="6195218"/>
            <a:ext cx="609600" cy="381000"/>
          </a:xfrm>
          <a:prstGeom prst="lef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Left-Right Arrow 66"/>
          <p:cNvSpPr/>
          <p:nvPr/>
        </p:nvSpPr>
        <p:spPr>
          <a:xfrm>
            <a:off x="-76201" y="5620453"/>
            <a:ext cx="609600" cy="381000"/>
          </a:xfrm>
          <a:prstGeom prst="lef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Left-Right Arrow 67"/>
          <p:cNvSpPr/>
          <p:nvPr/>
        </p:nvSpPr>
        <p:spPr>
          <a:xfrm>
            <a:off x="1638300" y="5620453"/>
            <a:ext cx="609600" cy="381000"/>
          </a:xfrm>
          <a:prstGeom prst="lef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eft-Right Arrow 68"/>
          <p:cNvSpPr/>
          <p:nvPr/>
        </p:nvSpPr>
        <p:spPr>
          <a:xfrm>
            <a:off x="3390900" y="5620453"/>
            <a:ext cx="609600" cy="381000"/>
          </a:xfrm>
          <a:prstGeom prst="lef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Left-Right Arrow 69"/>
          <p:cNvSpPr/>
          <p:nvPr/>
        </p:nvSpPr>
        <p:spPr>
          <a:xfrm>
            <a:off x="5146248" y="5620453"/>
            <a:ext cx="609600" cy="381000"/>
          </a:xfrm>
          <a:prstGeom prst="lef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Left-Right Arrow 70"/>
          <p:cNvSpPr/>
          <p:nvPr/>
        </p:nvSpPr>
        <p:spPr>
          <a:xfrm>
            <a:off x="6896100" y="5620453"/>
            <a:ext cx="609600" cy="381000"/>
          </a:xfrm>
          <a:prstGeom prst="lef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Left-Right Arrow 71"/>
          <p:cNvSpPr/>
          <p:nvPr/>
        </p:nvSpPr>
        <p:spPr>
          <a:xfrm>
            <a:off x="8605100" y="5620453"/>
            <a:ext cx="609600" cy="381000"/>
          </a:xfrm>
          <a:prstGeom prst="lef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079536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1"/>
          <p:cNvSpPr>
            <a:spLocks noGrp="1"/>
          </p:cNvSpPr>
          <p:nvPr>
            <p:ph type="title"/>
          </p:nvPr>
        </p:nvSpPr>
        <p:spPr>
          <a:xfrm>
            <a:off x="0" y="0"/>
            <a:ext cx="9144000" cy="914400"/>
          </a:xfrm>
        </p:spPr>
        <p:txBody>
          <a:bodyPr/>
          <a:lstStyle/>
          <a:p>
            <a:r>
              <a:rPr lang="en-US" sz="3600" b="1" dirty="0" smtClean="0">
                <a:solidFill>
                  <a:srgbClr val="1421DC"/>
                </a:solidFill>
              </a:rPr>
              <a:t>Epithelium</a:t>
            </a:r>
            <a:endParaRPr lang="en-US" sz="3600" b="1" dirty="0" smtClean="0">
              <a:solidFill>
                <a:srgbClr val="1421DC"/>
              </a:solidFill>
            </a:endParaRPr>
          </a:p>
        </p:txBody>
      </p:sp>
      <p:pic>
        <p:nvPicPr>
          <p:cNvPr id="5" name="Picture 4"/>
          <p:cNvPicPr>
            <a:picLocks noChangeAspect="1"/>
          </p:cNvPicPr>
          <p:nvPr/>
        </p:nvPicPr>
        <p:blipFill>
          <a:blip r:embed="rId3"/>
          <a:stretch>
            <a:fillRect/>
          </a:stretch>
        </p:blipFill>
        <p:spPr>
          <a:xfrm>
            <a:off x="199428" y="1412240"/>
            <a:ext cx="4374160" cy="2926080"/>
          </a:xfrm>
          <a:prstGeom prst="rect">
            <a:avLst/>
          </a:prstGeom>
        </p:spPr>
      </p:pic>
      <p:pic>
        <p:nvPicPr>
          <p:cNvPr id="6" name="Picture 5"/>
          <p:cNvPicPr>
            <a:picLocks noChangeAspect="1"/>
          </p:cNvPicPr>
          <p:nvPr/>
        </p:nvPicPr>
        <p:blipFill>
          <a:blip r:embed="rId4"/>
          <a:stretch>
            <a:fillRect/>
          </a:stretch>
        </p:blipFill>
        <p:spPr>
          <a:xfrm>
            <a:off x="934720" y="4754880"/>
            <a:ext cx="5429778" cy="2026920"/>
          </a:xfrm>
          <a:prstGeom prst="rect">
            <a:avLst/>
          </a:prstGeom>
        </p:spPr>
      </p:pic>
      <p:pic>
        <p:nvPicPr>
          <p:cNvPr id="7" name="Picture 6"/>
          <p:cNvPicPr>
            <a:picLocks noChangeAspect="1"/>
          </p:cNvPicPr>
          <p:nvPr/>
        </p:nvPicPr>
        <p:blipFill>
          <a:blip r:embed="rId5"/>
          <a:stretch>
            <a:fillRect/>
          </a:stretch>
        </p:blipFill>
        <p:spPr>
          <a:xfrm>
            <a:off x="5466080" y="1026160"/>
            <a:ext cx="3591560" cy="3591560"/>
          </a:xfrm>
          <a:prstGeom prst="rect">
            <a:avLst/>
          </a:prstGeom>
        </p:spPr>
      </p:pic>
    </p:spTree>
    <p:extLst>
      <p:ext uri="{BB962C8B-B14F-4D97-AF65-F5344CB8AC3E}">
        <p14:creationId xmlns:p14="http://schemas.microsoft.com/office/powerpoint/2010/main" val="27989056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838200"/>
          </a:xfrm>
        </p:spPr>
        <p:txBody>
          <a:bodyPr/>
          <a:lstStyle/>
          <a:p>
            <a:pPr eaLnBrk="1" hangingPunct="1"/>
            <a:r>
              <a:rPr lang="en-US" altLang="en-US" sz="3600" b="1" dirty="0" smtClean="0">
                <a:solidFill>
                  <a:srgbClr val="0000CC"/>
                </a:solidFill>
              </a:rPr>
              <a:t>Cell Shapes</a:t>
            </a:r>
          </a:p>
        </p:txBody>
      </p:sp>
      <p:sp>
        <p:nvSpPr>
          <p:cNvPr id="7171" name="Rectangle 3"/>
          <p:cNvSpPr>
            <a:spLocks noGrp="1" noChangeArrowheads="1"/>
          </p:cNvSpPr>
          <p:nvPr>
            <p:ph type="body" idx="1"/>
          </p:nvPr>
        </p:nvSpPr>
        <p:spPr>
          <a:xfrm>
            <a:off x="242094" y="826416"/>
            <a:ext cx="6001777" cy="4525963"/>
          </a:xfrm>
        </p:spPr>
        <p:txBody>
          <a:bodyPr>
            <a:noAutofit/>
          </a:bodyPr>
          <a:lstStyle/>
          <a:p>
            <a:pPr marL="0" indent="0">
              <a:buNone/>
            </a:pPr>
            <a:r>
              <a:rPr lang="en-US" sz="1800" dirty="0"/>
              <a:t>Describing the shapes of cells is surprisingly difficult</a:t>
            </a:r>
          </a:p>
          <a:p>
            <a:pPr marL="0" indent="0">
              <a:buNone/>
            </a:pPr>
            <a:endParaRPr lang="en-US" sz="1800" dirty="0" smtClean="0"/>
          </a:p>
          <a:p>
            <a:pPr marL="0" indent="0">
              <a:buNone/>
            </a:pPr>
            <a:r>
              <a:rPr lang="en-US" sz="1800" dirty="0" smtClean="0"/>
              <a:t>Cell </a:t>
            </a:r>
            <a:r>
              <a:rPr lang="en-US" sz="1800" dirty="0"/>
              <a:t>shapes are </a:t>
            </a:r>
            <a:r>
              <a:rPr lang="en-US" sz="1800" dirty="0" smtClean="0"/>
              <a:t>extremely </a:t>
            </a:r>
            <a:r>
              <a:rPr lang="en-US" sz="1800" dirty="0"/>
              <a:t>diverse, ranging from the relatively simple </a:t>
            </a:r>
            <a:r>
              <a:rPr lang="en-US" sz="1800" dirty="0" smtClean="0"/>
              <a:t>usually </a:t>
            </a:r>
            <a:r>
              <a:rPr lang="en-US" sz="1800" dirty="0"/>
              <a:t>smooth red blood cell (</a:t>
            </a:r>
            <a:r>
              <a:rPr lang="en-US" sz="1800" b="1" dirty="0"/>
              <a:t>erythrocyte</a:t>
            </a:r>
            <a:r>
              <a:rPr lang="en-US" sz="1800" dirty="0" smtClean="0"/>
              <a:t>)</a:t>
            </a:r>
            <a:endParaRPr lang="en-US" sz="1800" dirty="0"/>
          </a:p>
          <a:p>
            <a:pPr marL="0" indent="0">
              <a:buNone/>
            </a:pPr>
            <a:r>
              <a:rPr lang="en-US" sz="1800" dirty="0" smtClean="0"/>
              <a:t> </a:t>
            </a:r>
          </a:p>
          <a:p>
            <a:pPr marL="0" indent="0">
              <a:buNone/>
            </a:pPr>
            <a:r>
              <a:rPr lang="en-US" sz="1800" dirty="0"/>
              <a:t>t</a:t>
            </a:r>
            <a:r>
              <a:rPr lang="en-US" sz="1800" dirty="0" smtClean="0"/>
              <a:t>o </a:t>
            </a:r>
            <a:r>
              <a:rPr lang="en-US" sz="1800" dirty="0"/>
              <a:t>the extreme </a:t>
            </a:r>
            <a:r>
              <a:rPr lang="en-US" sz="1800" dirty="0" smtClean="0"/>
              <a:t>number of long branches </a:t>
            </a:r>
            <a:r>
              <a:rPr lang="en-US" sz="1800" dirty="0"/>
              <a:t>of some neurons (</a:t>
            </a:r>
            <a:r>
              <a:rPr lang="en-US" sz="1800" b="1" dirty="0"/>
              <a:t>Purkinje cells</a:t>
            </a:r>
            <a:r>
              <a:rPr lang="en-US" sz="1800" dirty="0"/>
              <a:t>) </a:t>
            </a:r>
            <a:endParaRPr lang="en-US" sz="1800" dirty="0" smtClean="0"/>
          </a:p>
          <a:p>
            <a:pPr marL="0" indent="0">
              <a:buNone/>
            </a:pPr>
            <a:endParaRPr lang="en-US" sz="1800" dirty="0" smtClean="0"/>
          </a:p>
          <a:p>
            <a:pPr marL="0" indent="0">
              <a:buNone/>
            </a:pPr>
            <a:r>
              <a:rPr lang="en-US" sz="1800" dirty="0"/>
              <a:t>t</a:t>
            </a:r>
            <a:r>
              <a:rPr lang="en-US" sz="1800" dirty="0" smtClean="0"/>
              <a:t>o the complex local </a:t>
            </a:r>
            <a:r>
              <a:rPr lang="en-US" sz="1800" dirty="0" err="1" smtClean="0"/>
              <a:t>interdigitations</a:t>
            </a:r>
            <a:r>
              <a:rPr lang="en-US" sz="1800" dirty="0" smtClean="0"/>
              <a:t> of </a:t>
            </a:r>
            <a:r>
              <a:rPr lang="en-US" sz="1800" b="1" dirty="0" smtClean="0"/>
              <a:t>podocytes</a:t>
            </a:r>
            <a:r>
              <a:rPr lang="en-US" sz="1800" dirty="0" smtClean="0"/>
              <a:t> </a:t>
            </a:r>
            <a:r>
              <a:rPr lang="en-US" sz="1800" dirty="0"/>
              <a:t>in the </a:t>
            </a:r>
            <a:r>
              <a:rPr lang="en-US" sz="1800" dirty="0" smtClean="0"/>
              <a:t>kidney</a:t>
            </a:r>
          </a:p>
          <a:p>
            <a:pPr marL="0" indent="0">
              <a:buNone/>
            </a:pPr>
            <a:endParaRPr lang="en-US" sz="1800" dirty="0"/>
          </a:p>
          <a:p>
            <a:pPr marL="0" indent="0">
              <a:buNone/>
            </a:pPr>
            <a:r>
              <a:rPr lang="en-US" sz="1800" dirty="0"/>
              <a:t>t</a:t>
            </a:r>
            <a:r>
              <a:rPr lang="en-US" sz="1800" dirty="0" smtClean="0"/>
              <a:t>o the long columnar multinuclear </a:t>
            </a:r>
            <a:r>
              <a:rPr lang="en-US" sz="1800" b="1" dirty="0" err="1" smtClean="0"/>
              <a:t>myofibers</a:t>
            </a:r>
            <a:r>
              <a:rPr lang="en-US" sz="1800" dirty="0" smtClean="0"/>
              <a:t> (muscle cells formed from the fusion of many separate precursor myoblast cells)</a:t>
            </a:r>
          </a:p>
          <a:p>
            <a:pPr marL="0" indent="0">
              <a:buNone/>
            </a:pPr>
            <a:endParaRPr lang="en-US" sz="1800" dirty="0" smtClean="0"/>
          </a:p>
          <a:p>
            <a:pPr marL="0" indent="0">
              <a:buNone/>
            </a:pPr>
            <a:r>
              <a:rPr lang="en-US" sz="1800" dirty="0" smtClean="0"/>
              <a:t>Initially will neglect these complex </a:t>
            </a:r>
            <a:r>
              <a:rPr lang="en-US" sz="1800" dirty="0"/>
              <a:t>shapes and follow biologists in classifying cells by considering a few basic </a:t>
            </a:r>
            <a:r>
              <a:rPr lang="en-US" sz="1800" dirty="0" smtClean="0"/>
              <a:t>shape categories</a:t>
            </a:r>
            <a:endParaRPr lang="en-US" sz="1800" dirty="0"/>
          </a:p>
          <a:p>
            <a:pPr marL="0" indent="0">
              <a:buNone/>
            </a:pPr>
            <a:r>
              <a:rPr lang="en-US" sz="2400" b="1" dirty="0" smtClean="0"/>
              <a:t> </a:t>
            </a:r>
            <a:endParaRPr lang="en-US" sz="2400" b="1" dirty="0"/>
          </a:p>
          <a:p>
            <a:pPr marL="0" indent="0">
              <a:buNone/>
            </a:pPr>
            <a:endParaRPr lang="en-US" sz="2400" b="1"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p:txBody>
      </p:sp>
      <p:pic>
        <p:nvPicPr>
          <p:cNvPr id="7172" name="Picture 4" descr="Biocomplexit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0275" y="6264275"/>
            <a:ext cx="5937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6676952" y="304770"/>
            <a:ext cx="1740131" cy="1649735"/>
          </a:xfrm>
          <a:prstGeom prst="rect">
            <a:avLst/>
          </a:prstGeom>
        </p:spPr>
      </p:pic>
      <p:pic>
        <p:nvPicPr>
          <p:cNvPr id="5" name="Picture 4"/>
          <p:cNvPicPr>
            <a:picLocks noChangeAspect="1"/>
          </p:cNvPicPr>
          <p:nvPr/>
        </p:nvPicPr>
        <p:blipFill>
          <a:blip r:embed="rId5"/>
          <a:stretch>
            <a:fillRect/>
          </a:stretch>
        </p:blipFill>
        <p:spPr>
          <a:xfrm>
            <a:off x="6676951" y="1945446"/>
            <a:ext cx="1740131" cy="1622606"/>
          </a:xfrm>
          <a:prstGeom prst="rect">
            <a:avLst/>
          </a:prstGeom>
        </p:spPr>
      </p:pic>
      <p:pic>
        <p:nvPicPr>
          <p:cNvPr id="6" name="Picture 5"/>
          <p:cNvPicPr>
            <a:picLocks noChangeAspect="1"/>
          </p:cNvPicPr>
          <p:nvPr/>
        </p:nvPicPr>
        <p:blipFill>
          <a:blip r:embed="rId6"/>
          <a:stretch>
            <a:fillRect/>
          </a:stretch>
        </p:blipFill>
        <p:spPr>
          <a:xfrm>
            <a:off x="6665167" y="3551444"/>
            <a:ext cx="1740131" cy="1800935"/>
          </a:xfrm>
          <a:prstGeom prst="rect">
            <a:avLst/>
          </a:prstGeom>
        </p:spPr>
      </p:pic>
      <p:pic>
        <p:nvPicPr>
          <p:cNvPr id="11" name="Picture 19" descr="http://4.bp.blogspot.com/_guSOnFRs_Ks/TNvGBA4mD9I/AAAAAAAAAQg/7mbC63TgBf0/s1600/muscl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6951" y="5325705"/>
            <a:ext cx="1728347" cy="153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8558916" y="1129637"/>
            <a:ext cx="412125" cy="394363"/>
            <a:chOff x="8558916" y="1129637"/>
            <a:chExt cx="412125" cy="394363"/>
          </a:xfrm>
        </p:grpSpPr>
        <p:cxnSp>
          <p:nvCxnSpPr>
            <p:cNvPr id="8" name="Straight Connector 7"/>
            <p:cNvCxnSpPr/>
            <p:nvPr/>
          </p:nvCxnSpPr>
          <p:spPr>
            <a:xfrm>
              <a:off x="8558916" y="1129637"/>
              <a:ext cx="0" cy="394363"/>
            </a:xfrm>
            <a:prstGeom prst="line">
              <a:avLst/>
            </a:prstGeom>
            <a:ln w="38100">
              <a:solidFill>
                <a:srgbClr val="0000CC"/>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8590041" y="1129637"/>
                  <a:ext cx="381000" cy="369332"/>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r>
                          <a:rPr lang="en-US" b="1" i="1" smtClean="0">
                            <a:solidFill>
                              <a:srgbClr val="0000CC"/>
                            </a:solidFill>
                            <a:latin typeface="Cambria Math" panose="02040503050406030204" pitchFamily="18" charset="0"/>
                          </a:rPr>
                          <m:t>𝟕</m:t>
                        </m:r>
                        <m:r>
                          <a:rPr lang="en-US" b="1" i="1" smtClean="0">
                            <a:solidFill>
                              <a:srgbClr val="0000CC"/>
                            </a:solidFill>
                            <a:latin typeface="Cambria Math" panose="02040503050406030204" pitchFamily="18" charset="0"/>
                          </a:rPr>
                          <m:t>𝝁</m:t>
                        </m:r>
                      </m:oMath>
                    </m:oMathPara>
                  </a14:m>
                  <a:endParaRPr lang="en-US" b="1" dirty="0">
                    <a:solidFill>
                      <a:srgbClr val="0000CC"/>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8590041" y="1129637"/>
                  <a:ext cx="381000" cy="369332"/>
                </a:xfrm>
                <a:prstGeom prst="rect">
                  <a:avLst/>
                </a:prstGeom>
                <a:blipFill rotWithShape="0">
                  <a:blip r:embed="rId8"/>
                  <a:stretch>
                    <a:fillRect l="-3175" r="-25397" b="-11475"/>
                  </a:stretch>
                </a:blipFill>
              </p:spPr>
              <p:txBody>
                <a:bodyPr/>
                <a:lstStyle/>
                <a:p>
                  <a:r>
                    <a:rPr lang="en-US">
                      <a:noFill/>
                    </a:rPr>
                    <a:t> </a:t>
                  </a:r>
                </a:p>
              </p:txBody>
            </p:sp>
          </mc:Fallback>
        </mc:AlternateContent>
      </p:grpSp>
      <p:grpSp>
        <p:nvGrpSpPr>
          <p:cNvPr id="16" name="Group 15"/>
          <p:cNvGrpSpPr/>
          <p:nvPr/>
        </p:nvGrpSpPr>
        <p:grpSpPr>
          <a:xfrm>
            <a:off x="8533493" y="2954517"/>
            <a:ext cx="605651" cy="369332"/>
            <a:chOff x="8580387" y="1129637"/>
            <a:chExt cx="343373" cy="369332"/>
          </a:xfrm>
        </p:grpSpPr>
        <p:cxnSp>
          <p:nvCxnSpPr>
            <p:cNvPr id="17" name="Straight Connector 16"/>
            <p:cNvCxnSpPr/>
            <p:nvPr/>
          </p:nvCxnSpPr>
          <p:spPr>
            <a:xfrm>
              <a:off x="8580387" y="1209147"/>
              <a:ext cx="0" cy="210312"/>
            </a:xfrm>
            <a:prstGeom prst="line">
              <a:avLst/>
            </a:prstGeom>
            <a:ln w="38100">
              <a:solidFill>
                <a:srgbClr val="0000CC"/>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8590041" y="1129637"/>
                  <a:ext cx="333719" cy="369332"/>
                </a:xfrm>
                <a:prstGeom prst="rect">
                  <a:avLst/>
                </a:prstGeom>
                <a:noFill/>
              </p:spPr>
              <p:txBody>
                <a:bodyPr wrap="none" rtlCol="0">
                  <a:spAutoFit/>
                </a:bodyPr>
                <a:lstStyle/>
                <a:p>
                  <a:r>
                    <a:rPr lang="en-US" b="1" dirty="0" smtClean="0">
                      <a:solidFill>
                        <a:srgbClr val="0000CC"/>
                      </a:solidFill>
                    </a:rPr>
                    <a:t>22</a:t>
                  </a:r>
                  <a14:m>
                    <m:oMath xmlns:m="http://schemas.openxmlformats.org/officeDocument/2006/math" xmlns="">
                      <m:r>
                        <a:rPr lang="en-US" b="1" i="1" smtClean="0">
                          <a:solidFill>
                            <a:srgbClr val="0000CC"/>
                          </a:solidFill>
                          <a:latin typeface="Cambria Math" panose="02040503050406030204" pitchFamily="18" charset="0"/>
                        </a:rPr>
                        <m:t>𝝁</m:t>
                      </m:r>
                    </m:oMath>
                  </a14:m>
                  <a:endParaRPr lang="en-US" b="1" dirty="0">
                    <a:solidFill>
                      <a:srgbClr val="0000CC"/>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8590041" y="1129637"/>
                  <a:ext cx="333719" cy="369332"/>
                </a:xfrm>
                <a:prstGeom prst="rect">
                  <a:avLst/>
                </a:prstGeom>
                <a:blipFill rotWithShape="0">
                  <a:blip r:embed="rId9"/>
                  <a:stretch>
                    <a:fillRect l="-9375" t="-10000" b="-26667"/>
                  </a:stretch>
                </a:blipFill>
              </p:spPr>
              <p:txBody>
                <a:bodyPr/>
                <a:lstStyle/>
                <a:p>
                  <a:r>
                    <a:rPr lang="en-US">
                      <a:noFill/>
                    </a:rPr>
                    <a:t> </a:t>
                  </a:r>
                </a:p>
              </p:txBody>
            </p:sp>
          </mc:Fallback>
        </mc:AlternateContent>
      </p:grpSp>
      <p:grpSp>
        <p:nvGrpSpPr>
          <p:cNvPr id="19" name="Group 18"/>
          <p:cNvGrpSpPr/>
          <p:nvPr/>
        </p:nvGrpSpPr>
        <p:grpSpPr>
          <a:xfrm>
            <a:off x="8550275" y="4254729"/>
            <a:ext cx="537526" cy="394363"/>
            <a:chOff x="8558916" y="1129637"/>
            <a:chExt cx="412125" cy="394363"/>
          </a:xfrm>
        </p:grpSpPr>
        <p:cxnSp>
          <p:nvCxnSpPr>
            <p:cNvPr id="20" name="Straight Connector 19"/>
            <p:cNvCxnSpPr/>
            <p:nvPr/>
          </p:nvCxnSpPr>
          <p:spPr>
            <a:xfrm>
              <a:off x="8558916" y="1129637"/>
              <a:ext cx="0" cy="394363"/>
            </a:xfrm>
            <a:prstGeom prst="line">
              <a:avLst/>
            </a:prstGeom>
            <a:ln w="38100">
              <a:solidFill>
                <a:srgbClr val="0000CC"/>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8590041" y="1129637"/>
                  <a:ext cx="381000" cy="369332"/>
                </a:xfrm>
                <a:prstGeom prst="rect">
                  <a:avLst/>
                </a:prstGeom>
                <a:noFill/>
              </p:spPr>
              <p:txBody>
                <a:bodyPr wrap="square" rtlCol="0">
                  <a:spAutoFit/>
                </a:bodyPr>
                <a:lstStyle/>
                <a:p>
                  <a:r>
                    <a:rPr lang="en-US" b="1" dirty="0">
                      <a:solidFill>
                        <a:srgbClr val="0000CC"/>
                      </a:solidFill>
                    </a:rPr>
                    <a:t>1</a:t>
                  </a:r>
                  <a14:m>
                    <m:oMath xmlns:m="http://schemas.openxmlformats.org/officeDocument/2006/math" xmlns="">
                      <m:r>
                        <a:rPr lang="en-US" b="1" i="1" smtClean="0">
                          <a:solidFill>
                            <a:srgbClr val="0000CC"/>
                          </a:solidFill>
                          <a:latin typeface="Cambria Math" panose="02040503050406030204" pitchFamily="18" charset="0"/>
                        </a:rPr>
                        <m:t>𝝁</m:t>
                      </m:r>
                    </m:oMath>
                  </a14:m>
                  <a:endParaRPr lang="en-US" b="1" dirty="0">
                    <a:solidFill>
                      <a:srgbClr val="0000CC"/>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8590041" y="1129637"/>
                  <a:ext cx="381000" cy="369332"/>
                </a:xfrm>
                <a:prstGeom prst="rect">
                  <a:avLst/>
                </a:prstGeom>
                <a:blipFill rotWithShape="0">
                  <a:blip r:embed="rId10"/>
                  <a:stretch>
                    <a:fillRect l="-9756" t="-9836" b="-24590"/>
                  </a:stretch>
                </a:blipFill>
              </p:spPr>
              <p:txBody>
                <a:bodyPr/>
                <a:lstStyle/>
                <a:p>
                  <a:r>
                    <a:rPr lang="en-US">
                      <a:noFill/>
                    </a:rPr>
                    <a:t> </a:t>
                  </a:r>
                </a:p>
              </p:txBody>
            </p:sp>
          </mc:Fallback>
        </mc:AlternateContent>
      </p:grpSp>
      <p:grpSp>
        <p:nvGrpSpPr>
          <p:cNvPr id="22" name="Group 21"/>
          <p:cNvGrpSpPr/>
          <p:nvPr/>
        </p:nvGrpSpPr>
        <p:grpSpPr>
          <a:xfrm>
            <a:off x="8558916" y="5637807"/>
            <a:ext cx="710846" cy="923330"/>
            <a:chOff x="8558916" y="1129637"/>
            <a:chExt cx="412125" cy="923330"/>
          </a:xfrm>
        </p:grpSpPr>
        <p:cxnSp>
          <p:nvCxnSpPr>
            <p:cNvPr id="23" name="Straight Connector 22"/>
            <p:cNvCxnSpPr/>
            <p:nvPr/>
          </p:nvCxnSpPr>
          <p:spPr>
            <a:xfrm>
              <a:off x="8558916" y="1129637"/>
              <a:ext cx="0" cy="394363"/>
            </a:xfrm>
            <a:prstGeom prst="line">
              <a:avLst/>
            </a:prstGeom>
            <a:ln w="38100">
              <a:solidFill>
                <a:srgbClr val="0000CC"/>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8590041" y="1129637"/>
                  <a:ext cx="381000" cy="923330"/>
                </a:xfrm>
                <a:prstGeom prst="rect">
                  <a:avLst/>
                </a:prstGeom>
                <a:noFill/>
              </p:spPr>
              <p:txBody>
                <a:bodyPr wrap="square" rtlCol="0">
                  <a:spAutoFit/>
                </a:bodyPr>
                <a:lstStyle/>
                <a:p>
                  <a:r>
                    <a:rPr lang="en-US" b="1" dirty="0" smtClean="0">
                      <a:solidFill>
                        <a:srgbClr val="0000CC"/>
                      </a:solidFill>
                    </a:rPr>
                    <a:t>20</a:t>
                  </a:r>
                  <a14:m>
                    <m:oMath xmlns:m="http://schemas.openxmlformats.org/officeDocument/2006/math" xmlns="">
                      <m:r>
                        <a:rPr lang="en-US" b="1" i="1" smtClean="0">
                          <a:solidFill>
                            <a:srgbClr val="0000CC"/>
                          </a:solidFill>
                          <a:latin typeface="Cambria Math" panose="02040503050406030204" pitchFamily="18" charset="0"/>
                        </a:rPr>
                        <m:t>𝝁</m:t>
                      </m:r>
                    </m:oMath>
                  </a14:m>
                  <a:endParaRPr lang="en-US" b="1" dirty="0">
                    <a:solidFill>
                      <a:srgbClr val="0000CC"/>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8590041" y="1129637"/>
                  <a:ext cx="381000" cy="923330"/>
                </a:xfrm>
                <a:prstGeom prst="rect">
                  <a:avLst/>
                </a:prstGeom>
                <a:blipFill rotWithShape="0">
                  <a:blip r:embed="rId11"/>
                  <a:stretch>
                    <a:fillRect l="-8333" t="-3974"/>
                  </a:stretch>
                </a:blipFill>
              </p:spPr>
              <p:txBody>
                <a:bodyPr/>
                <a:lstStyle/>
                <a:p>
                  <a:r>
                    <a:rPr lang="en-US">
                      <a:noFill/>
                    </a:rPr>
                    <a:t> </a:t>
                  </a:r>
                </a:p>
              </p:txBody>
            </p:sp>
          </mc:Fallback>
        </mc:AlternateContent>
      </p:grpSp>
    </p:spTree>
    <p:extLst>
      <p:ext uri="{BB962C8B-B14F-4D97-AF65-F5344CB8AC3E}">
        <p14:creationId xmlns:p14="http://schemas.microsoft.com/office/powerpoint/2010/main" val="16550247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838200"/>
          </a:xfrm>
        </p:spPr>
        <p:txBody>
          <a:bodyPr/>
          <a:lstStyle/>
          <a:p>
            <a:pPr eaLnBrk="1" hangingPunct="1"/>
            <a:r>
              <a:rPr lang="en-US" altLang="en-US" sz="3600" b="1" dirty="0" smtClean="0">
                <a:solidFill>
                  <a:srgbClr val="0000CC"/>
                </a:solidFill>
              </a:rPr>
              <a:t>Tissue Organization</a:t>
            </a:r>
          </a:p>
        </p:txBody>
      </p:sp>
      <p:sp>
        <p:nvSpPr>
          <p:cNvPr id="7171" name="Rectangle 3"/>
          <p:cNvSpPr>
            <a:spLocks noGrp="1" noChangeArrowheads="1"/>
          </p:cNvSpPr>
          <p:nvPr>
            <p:ph type="body" idx="1"/>
          </p:nvPr>
        </p:nvSpPr>
        <p:spPr>
          <a:xfrm>
            <a:off x="242094" y="826416"/>
            <a:ext cx="8825706" cy="4525963"/>
          </a:xfrm>
        </p:spPr>
        <p:txBody>
          <a:bodyPr>
            <a:normAutofit lnSpcReduction="10000"/>
          </a:bodyPr>
          <a:lstStyle/>
          <a:p>
            <a:pPr marL="0" indent="0">
              <a:buNone/>
            </a:pPr>
            <a:r>
              <a:rPr lang="en-US" sz="2000" dirty="0" smtClean="0"/>
              <a:t>Most tissues have one of two </a:t>
            </a:r>
            <a:r>
              <a:rPr lang="en-US" sz="2000" dirty="0"/>
              <a:t>basic architectures: </a:t>
            </a:r>
            <a:endParaRPr lang="en-US" sz="2000" dirty="0" smtClean="0"/>
          </a:p>
          <a:p>
            <a:pPr marL="400050" lvl="1" indent="0">
              <a:buNone/>
            </a:pPr>
            <a:endParaRPr lang="en-US" sz="2000" b="1" dirty="0" smtClean="0"/>
          </a:p>
          <a:p>
            <a:pPr marL="400050" lvl="1" indent="0">
              <a:buNone/>
            </a:pPr>
            <a:r>
              <a:rPr lang="en-US" sz="2000" b="1" dirty="0" smtClean="0"/>
              <a:t>mesenchyme</a:t>
            </a:r>
            <a:r>
              <a:rPr lang="en-US" sz="2000" dirty="0" smtClean="0"/>
              <a:t> </a:t>
            </a:r>
            <a:r>
              <a:rPr lang="en-US" sz="2000" dirty="0"/>
              <a:t>(three-dimensional textures) </a:t>
            </a:r>
            <a:endParaRPr lang="en-US" sz="2000" dirty="0" smtClean="0"/>
          </a:p>
          <a:p>
            <a:pPr marL="400050" lvl="1" indent="0">
              <a:buNone/>
            </a:pPr>
            <a:r>
              <a:rPr lang="en-US" sz="2000" b="1" dirty="0" smtClean="0"/>
              <a:t>epithelia</a:t>
            </a:r>
            <a:r>
              <a:rPr lang="en-US" sz="2000" dirty="0" smtClean="0"/>
              <a:t> </a:t>
            </a:r>
            <a:r>
              <a:rPr lang="en-US" sz="2000" dirty="0"/>
              <a:t>(</a:t>
            </a:r>
            <a:r>
              <a:rPr lang="en-US" sz="2000" dirty="0" smtClean="0"/>
              <a:t>sheets)</a:t>
            </a:r>
          </a:p>
          <a:p>
            <a:pPr marL="400050" lvl="1" indent="0">
              <a:buNone/>
            </a:pPr>
            <a:endParaRPr lang="en-US" sz="2000" dirty="0"/>
          </a:p>
          <a:p>
            <a:pPr marL="0" indent="0">
              <a:buNone/>
            </a:pPr>
            <a:r>
              <a:rPr lang="en-US" sz="2000" dirty="0" smtClean="0"/>
              <a:t>Occasionally </a:t>
            </a:r>
            <a:r>
              <a:rPr lang="en-US" sz="2000" dirty="0"/>
              <a:t>tissues </a:t>
            </a:r>
            <a:r>
              <a:rPr lang="en-US" sz="2000" dirty="0" smtClean="0"/>
              <a:t>assume structures </a:t>
            </a:r>
            <a:r>
              <a:rPr lang="en-US" sz="2000" dirty="0"/>
              <a:t>intermediate between mesenchymal and epithelial </a:t>
            </a:r>
            <a:r>
              <a:rPr lang="en-US" sz="2000" dirty="0" smtClean="0"/>
              <a:t>organizations</a:t>
            </a:r>
          </a:p>
          <a:p>
            <a:pPr marL="0" indent="0">
              <a:buNone/>
            </a:pPr>
            <a:endParaRPr lang="en-US" sz="2000" dirty="0" smtClean="0"/>
          </a:p>
          <a:p>
            <a:pPr marL="0" indent="0">
              <a:buNone/>
            </a:pPr>
            <a:r>
              <a:rPr lang="en-US" sz="2000" dirty="0" smtClean="0"/>
              <a:t>Muscle and neural tissue in the brain also have specialized architectures</a:t>
            </a:r>
            <a:endParaRPr lang="en-US" sz="2000" dirty="0"/>
          </a:p>
          <a:p>
            <a:pPr marL="0" indent="0">
              <a:buNone/>
            </a:pPr>
            <a:endParaRPr lang="en-US" sz="2000" dirty="0" smtClean="0"/>
          </a:p>
          <a:p>
            <a:pPr marL="0" indent="0">
              <a:buNone/>
            </a:pPr>
            <a:r>
              <a:rPr lang="en-US" sz="2000" dirty="0"/>
              <a:t>While a metazoan organism like a person or a zebrafish and most of the organs they contain seem intrinsically 3 </a:t>
            </a:r>
            <a:r>
              <a:rPr lang="en-US" sz="2000" dirty="0" smtClean="0"/>
              <a:t>dimensional, most </a:t>
            </a:r>
            <a:r>
              <a:rPr lang="en-US" sz="2000" dirty="0"/>
              <a:t>of the function and complexity of </a:t>
            </a:r>
            <a:r>
              <a:rPr lang="en-US" sz="2000" dirty="0" smtClean="0"/>
              <a:t>organs and animals </a:t>
            </a:r>
            <a:r>
              <a:rPr lang="en-US" sz="2000" dirty="0"/>
              <a:t>comes from epithelia, bent, rolled, branched, layered,… into a variety of space-filling </a:t>
            </a:r>
            <a:r>
              <a:rPr lang="en-US" sz="2000" dirty="0" smtClean="0"/>
              <a:t>forms</a:t>
            </a:r>
          </a:p>
          <a:p>
            <a:pPr marL="0" indent="0">
              <a:buNone/>
            </a:pPr>
            <a:endParaRPr lang="en-US" sz="2000" dirty="0" smtClean="0"/>
          </a:p>
          <a:p>
            <a:pPr marL="0" indent="0">
              <a:buNone/>
            </a:pPr>
            <a:endParaRPr lang="en-US" sz="2000" dirty="0" smtClean="0"/>
          </a:p>
          <a:p>
            <a:pPr marL="0" indent="0">
              <a:buNone/>
            </a:pPr>
            <a:endParaRPr lang="en-US" sz="2000" dirty="0" smtClean="0"/>
          </a:p>
        </p:txBody>
      </p:sp>
      <p:pic>
        <p:nvPicPr>
          <p:cNvPr id="7172" name="Picture 4" descr="Biocomplexit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0275" y="6264275"/>
            <a:ext cx="5937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redblackblocki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19825"/>
            <a:ext cx="48418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52192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Image result for mesenchymal cel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2759" y="1050703"/>
            <a:ext cx="5231241" cy="3338417"/>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title"/>
          </p:nvPr>
        </p:nvSpPr>
        <p:spPr>
          <a:xfrm>
            <a:off x="0" y="211423"/>
            <a:ext cx="9137715" cy="576654"/>
          </a:xfrm>
        </p:spPr>
        <p:txBody>
          <a:bodyPr>
            <a:normAutofit/>
          </a:bodyPr>
          <a:lstStyle/>
          <a:p>
            <a:pPr eaLnBrk="1" hangingPunct="1"/>
            <a:r>
              <a:rPr lang="en-US" altLang="en-US" sz="2800" b="1" dirty="0" smtClean="0">
                <a:solidFill>
                  <a:srgbClr val="0000CC"/>
                </a:solidFill>
              </a:rPr>
              <a:t>Cell Classifications: Epithelial vs Mesenchymal</a:t>
            </a:r>
          </a:p>
        </p:txBody>
      </p:sp>
      <p:sp>
        <p:nvSpPr>
          <p:cNvPr id="7171" name="Rectangle 3"/>
          <p:cNvSpPr>
            <a:spLocks noGrp="1" noChangeArrowheads="1"/>
          </p:cNvSpPr>
          <p:nvPr>
            <p:ph type="body" idx="1"/>
          </p:nvPr>
        </p:nvSpPr>
        <p:spPr>
          <a:xfrm>
            <a:off x="76201" y="1091343"/>
            <a:ext cx="3997959" cy="3155537"/>
          </a:xfrm>
        </p:spPr>
        <p:txBody>
          <a:bodyPr/>
          <a:lstStyle/>
          <a:p>
            <a:pPr marL="0" indent="0">
              <a:buNone/>
            </a:pPr>
            <a:r>
              <a:rPr lang="en-US" sz="2000" b="1" dirty="0" smtClean="0"/>
              <a:t>Mesenchymal</a:t>
            </a:r>
            <a:r>
              <a:rPr lang="en-US" sz="2000" dirty="0" smtClean="0"/>
              <a:t> </a:t>
            </a:r>
            <a:r>
              <a:rPr lang="en-US" sz="2000" dirty="0"/>
              <a:t>cells are </a:t>
            </a:r>
            <a:r>
              <a:rPr lang="en-US" sz="2000" dirty="0" smtClean="0"/>
              <a:t>any cells that don’t naturally form sheets</a:t>
            </a:r>
          </a:p>
          <a:p>
            <a:pPr marL="0" indent="0">
              <a:buNone/>
            </a:pPr>
            <a:r>
              <a:rPr lang="en-US" sz="2000" dirty="0" smtClean="0"/>
              <a:t>May be polarized (neurons)</a:t>
            </a:r>
          </a:p>
          <a:p>
            <a:pPr marL="0" indent="0">
              <a:buNone/>
            </a:pPr>
            <a:r>
              <a:rPr lang="en-US" sz="2000" dirty="0" smtClean="0"/>
              <a:t>Generally </a:t>
            </a:r>
            <a:r>
              <a:rPr lang="en-US" sz="2000" dirty="0"/>
              <a:t>weakly adhering to each </a:t>
            </a:r>
            <a:r>
              <a:rPr lang="en-US" sz="2000" dirty="0" smtClean="0"/>
              <a:t>other</a:t>
            </a:r>
          </a:p>
          <a:p>
            <a:pPr marL="0" indent="0">
              <a:buNone/>
            </a:pPr>
            <a:r>
              <a:rPr lang="en-US" sz="2000" dirty="0" smtClean="0"/>
              <a:t>Often found in three-dimensional </a:t>
            </a:r>
            <a:r>
              <a:rPr lang="en-US" sz="2000" dirty="0"/>
              <a:t>connective </a:t>
            </a:r>
            <a:r>
              <a:rPr lang="en-US" sz="2000" dirty="0" smtClean="0"/>
              <a:t>tissue (</a:t>
            </a:r>
            <a:r>
              <a:rPr lang="en-US" sz="2000" i="1" dirty="0" smtClean="0"/>
              <a:t>e.g. </a:t>
            </a:r>
            <a:r>
              <a:rPr lang="en-US" sz="2000" dirty="0" smtClean="0"/>
              <a:t>neurons, leukocytes,…</a:t>
            </a:r>
            <a:r>
              <a:rPr lang="en-US" sz="2000" dirty="0" smtClean="0"/>
              <a:t>)</a:t>
            </a:r>
            <a:endParaRPr lang="en-US" sz="2000" dirty="0" smtClean="0"/>
          </a:p>
        </p:txBody>
      </p:sp>
      <p:pic>
        <p:nvPicPr>
          <p:cNvPr id="7172" name="Picture 4" descr="Biocomplexity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50275" y="6264275"/>
            <a:ext cx="5937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redblackblocki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19825"/>
            <a:ext cx="48418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5833" y="4535257"/>
            <a:ext cx="9061882" cy="1631216"/>
          </a:xfrm>
          <a:prstGeom prst="rect">
            <a:avLst/>
          </a:prstGeom>
        </p:spPr>
        <p:txBody>
          <a:bodyPr wrap="square">
            <a:spAutoFit/>
          </a:bodyPr>
          <a:lstStyle/>
          <a:p>
            <a:r>
              <a:rPr lang="en-US" sz="2000" dirty="0" smtClean="0"/>
              <a:t>Cells </a:t>
            </a:r>
            <a:r>
              <a:rPr lang="en-US" sz="2000" dirty="0"/>
              <a:t>of the same type can differ in the degree to which they have particular mesenchymal or epithelial properties</a:t>
            </a:r>
          </a:p>
          <a:p>
            <a:endParaRPr lang="en-US" sz="2000" dirty="0"/>
          </a:p>
          <a:p>
            <a:pPr marL="0" indent="0">
              <a:buNone/>
            </a:pPr>
            <a:r>
              <a:rPr lang="en-US" sz="2000" dirty="0" smtClean="0"/>
              <a:t>Cells </a:t>
            </a:r>
            <a:r>
              <a:rPr lang="en-US" sz="2000" dirty="0"/>
              <a:t>with intermediate properties between epithelial and mesenchymal are sometimes called </a:t>
            </a:r>
            <a:r>
              <a:rPr lang="en-US" sz="2000" b="1" dirty="0"/>
              <a:t>epithelioid</a:t>
            </a:r>
          </a:p>
        </p:txBody>
      </p:sp>
    </p:spTree>
    <p:extLst>
      <p:ext uri="{BB962C8B-B14F-4D97-AF65-F5344CB8AC3E}">
        <p14:creationId xmlns:p14="http://schemas.microsoft.com/office/powerpoint/2010/main" val="78555051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10071"/>
            <a:ext cx="9144000" cy="838200"/>
          </a:xfrm>
        </p:spPr>
        <p:txBody>
          <a:bodyPr/>
          <a:lstStyle/>
          <a:p>
            <a:pPr eaLnBrk="1" hangingPunct="1"/>
            <a:r>
              <a:rPr lang="en-US" altLang="en-US" sz="3600" b="1" dirty="0" smtClean="0">
                <a:solidFill>
                  <a:srgbClr val="0000CC"/>
                </a:solidFill>
              </a:rPr>
              <a:t>Tissue Organization: Epithelia</a:t>
            </a:r>
          </a:p>
        </p:txBody>
      </p:sp>
      <p:sp>
        <p:nvSpPr>
          <p:cNvPr id="7171" name="Rectangle 3"/>
          <p:cNvSpPr>
            <a:spLocks noGrp="1" noChangeArrowheads="1"/>
          </p:cNvSpPr>
          <p:nvPr>
            <p:ph type="body" idx="1"/>
          </p:nvPr>
        </p:nvSpPr>
        <p:spPr>
          <a:xfrm>
            <a:off x="242094" y="826417"/>
            <a:ext cx="4331494" cy="2885158"/>
          </a:xfrm>
        </p:spPr>
        <p:txBody>
          <a:bodyPr/>
          <a:lstStyle/>
          <a:p>
            <a:pPr marL="0" indent="0">
              <a:buNone/>
            </a:pPr>
            <a:r>
              <a:rPr lang="en-US" sz="2000" dirty="0" smtClean="0"/>
              <a:t>Cells </a:t>
            </a:r>
            <a:r>
              <a:rPr lang="en-US" sz="2000" dirty="0"/>
              <a:t>form </a:t>
            </a:r>
            <a:r>
              <a:rPr lang="en-US" sz="2000" dirty="0" smtClean="0"/>
              <a:t>continuous </a:t>
            </a:r>
            <a:r>
              <a:rPr lang="en-US" sz="2000" dirty="0"/>
              <a:t>more-or-less two-dimensional monolayer </a:t>
            </a:r>
            <a:r>
              <a:rPr lang="en-US" sz="2000" dirty="0" smtClean="0"/>
              <a:t>sheets (one sheet in </a:t>
            </a:r>
            <a:r>
              <a:rPr lang="en-US" sz="2000" b="1" dirty="0" smtClean="0"/>
              <a:t>simple</a:t>
            </a:r>
            <a:r>
              <a:rPr lang="en-US" sz="2000" dirty="0" smtClean="0"/>
              <a:t> epithelia, two or more stacked sheets in </a:t>
            </a:r>
            <a:r>
              <a:rPr lang="en-US" sz="2000" b="1" dirty="0" smtClean="0"/>
              <a:t>stratified</a:t>
            </a:r>
            <a:r>
              <a:rPr lang="en-US" sz="2000" dirty="0" smtClean="0"/>
              <a:t> epithelia</a:t>
            </a:r>
            <a:r>
              <a:rPr lang="en-US" sz="2000" dirty="0" smtClean="0"/>
              <a:t>)</a:t>
            </a:r>
          </a:p>
          <a:p>
            <a:pPr marL="0" indent="0">
              <a:buNone/>
            </a:pPr>
            <a:endParaRPr lang="en-US" sz="2000" dirty="0" smtClean="0"/>
          </a:p>
          <a:p>
            <a:pPr marL="0" indent="0">
              <a:buNone/>
            </a:pPr>
            <a:r>
              <a:rPr lang="en-US" sz="2000" dirty="0"/>
              <a:t>Epithelia always have a well-defined top (</a:t>
            </a:r>
            <a:r>
              <a:rPr lang="en-US" sz="2000" b="1" dirty="0"/>
              <a:t>apical</a:t>
            </a:r>
            <a:r>
              <a:rPr lang="en-US" sz="2000" dirty="0"/>
              <a:t>) surface and bottom (</a:t>
            </a:r>
            <a:r>
              <a:rPr lang="en-US" sz="2000" b="1" dirty="0"/>
              <a:t>basal</a:t>
            </a:r>
            <a:r>
              <a:rPr lang="en-US" sz="2000" dirty="0"/>
              <a:t>) surface</a:t>
            </a:r>
          </a:p>
          <a:p>
            <a:pPr marL="0" indent="0">
              <a:buNone/>
            </a:pPr>
            <a:endParaRPr lang="en-US" sz="2000" dirty="0" smtClean="0"/>
          </a:p>
        </p:txBody>
      </p:sp>
      <p:pic>
        <p:nvPicPr>
          <p:cNvPr id="7172" name="Picture 4" descr="Biocomplexit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0275" y="6264275"/>
            <a:ext cx="5937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2" name="Picture 4" descr="http://www.uaz.edu.mx/histo/shisto/banuscal/micro3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1235" y="826415"/>
            <a:ext cx="4552765" cy="280991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1752" y="3745498"/>
            <a:ext cx="8759688" cy="1015663"/>
          </a:xfrm>
          <a:prstGeom prst="rect">
            <a:avLst/>
          </a:prstGeom>
        </p:spPr>
        <p:txBody>
          <a:bodyPr wrap="square">
            <a:spAutoFit/>
          </a:bodyPr>
          <a:lstStyle/>
          <a:p>
            <a:r>
              <a:rPr lang="en-US" sz="2000" dirty="0"/>
              <a:t>Neighboring cells in a layer adhere strongly to each </a:t>
            </a:r>
            <a:r>
              <a:rPr lang="en-US" sz="2000" dirty="0" smtClean="0"/>
              <a:t>other. The </a:t>
            </a:r>
            <a:r>
              <a:rPr lang="en-US" sz="2000" dirty="0"/>
              <a:t>connections between cells are so tight they form a molecular barrier</a:t>
            </a:r>
          </a:p>
          <a:p>
            <a:pPr marL="0" indent="0">
              <a:buNone/>
            </a:pPr>
            <a:endParaRPr lang="en-US" sz="2000" dirty="0" smtClean="0"/>
          </a:p>
        </p:txBody>
      </p:sp>
      <p:sp>
        <p:nvSpPr>
          <p:cNvPr id="3" name="Rectangle 2"/>
          <p:cNvSpPr/>
          <p:nvPr/>
        </p:nvSpPr>
        <p:spPr>
          <a:xfrm>
            <a:off x="242094" y="4639241"/>
            <a:ext cx="8823121" cy="2246769"/>
          </a:xfrm>
          <a:prstGeom prst="rect">
            <a:avLst/>
          </a:prstGeom>
        </p:spPr>
        <p:txBody>
          <a:bodyPr wrap="square">
            <a:spAutoFit/>
          </a:bodyPr>
          <a:lstStyle/>
          <a:p>
            <a:pPr marL="0" indent="0">
              <a:buNone/>
            </a:pPr>
            <a:r>
              <a:rPr lang="en-US" sz="2000" dirty="0"/>
              <a:t>At the basal surface, the sheet attaches to an ECM </a:t>
            </a:r>
            <a:r>
              <a:rPr lang="en-US" sz="2000" b="1" dirty="0"/>
              <a:t>basement membrane </a:t>
            </a:r>
            <a:r>
              <a:rPr lang="en-US" sz="2000" dirty="0"/>
              <a:t>(a mechanically strong quasi-two dimensional meshwork of fibrous molecules to which the cells adhere strongly) </a:t>
            </a:r>
          </a:p>
          <a:p>
            <a:pPr marL="0" indent="0">
              <a:buNone/>
            </a:pPr>
            <a:endParaRPr lang="en-US" sz="2000" dirty="0"/>
          </a:p>
          <a:p>
            <a:pPr marL="0" indent="0">
              <a:buNone/>
            </a:pPr>
            <a:r>
              <a:rPr lang="en-US" sz="2000" dirty="0"/>
              <a:t>Often a layer of connective tissue underlays the basal surface</a:t>
            </a:r>
          </a:p>
          <a:p>
            <a:pPr marL="0" indent="0">
              <a:buNone/>
            </a:pPr>
            <a:endParaRPr lang="en-US" sz="2000" dirty="0"/>
          </a:p>
          <a:p>
            <a:pPr marL="0" indent="0">
              <a:buNone/>
            </a:pPr>
            <a:r>
              <a:rPr lang="en-US" sz="2000" dirty="0"/>
              <a:t>Often the apical surface faces a fluid-filled space</a:t>
            </a:r>
          </a:p>
        </p:txBody>
      </p:sp>
    </p:spTree>
    <p:extLst>
      <p:ext uri="{BB962C8B-B14F-4D97-AF65-F5344CB8AC3E}">
        <p14:creationId xmlns:p14="http://schemas.microsoft.com/office/powerpoint/2010/main" val="41247533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165729"/>
            <a:ext cx="9144000" cy="576654"/>
          </a:xfrm>
        </p:spPr>
        <p:txBody>
          <a:bodyPr/>
          <a:lstStyle/>
          <a:p>
            <a:pPr eaLnBrk="1" hangingPunct="1"/>
            <a:r>
              <a:rPr lang="en-US" altLang="en-US" sz="2800" b="1" dirty="0" smtClean="0">
                <a:solidFill>
                  <a:srgbClr val="0000CC"/>
                </a:solidFill>
              </a:rPr>
              <a:t>Cell Classifications: Epithelial Cell Shape</a:t>
            </a:r>
          </a:p>
        </p:txBody>
      </p:sp>
      <p:sp>
        <p:nvSpPr>
          <p:cNvPr id="7171" name="Rectangle 3"/>
          <p:cNvSpPr>
            <a:spLocks noGrp="1" noChangeArrowheads="1"/>
          </p:cNvSpPr>
          <p:nvPr>
            <p:ph type="body" idx="1"/>
          </p:nvPr>
        </p:nvSpPr>
        <p:spPr>
          <a:xfrm>
            <a:off x="131681" y="1074327"/>
            <a:ext cx="5507119" cy="4298985"/>
          </a:xfrm>
        </p:spPr>
        <p:txBody>
          <a:bodyPr/>
          <a:lstStyle/>
          <a:p>
            <a:pPr marL="0" indent="0">
              <a:buNone/>
            </a:pPr>
            <a:r>
              <a:rPr lang="en-US" sz="2000" dirty="0" smtClean="0"/>
              <a:t>Depending on shape, epithelial cells are characterized as:</a:t>
            </a:r>
          </a:p>
          <a:p>
            <a:pPr marL="0" indent="0">
              <a:buNone/>
            </a:pPr>
            <a:endParaRPr lang="en-US" sz="2000" dirty="0" smtClean="0"/>
          </a:p>
          <a:p>
            <a:pPr marL="0" indent="0">
              <a:buNone/>
            </a:pPr>
            <a:r>
              <a:rPr lang="en-US" sz="2000" b="1" dirty="0" smtClean="0"/>
              <a:t>Squamous</a:t>
            </a:r>
            <a:r>
              <a:rPr lang="en-US" sz="2000" dirty="0" smtClean="0"/>
              <a:t>—flat, height much less than diameter</a:t>
            </a:r>
          </a:p>
          <a:p>
            <a:pPr marL="0" indent="0">
              <a:buNone/>
            </a:pPr>
            <a:endParaRPr lang="en-US" sz="2000" dirty="0"/>
          </a:p>
          <a:p>
            <a:pPr marL="0" indent="0">
              <a:buNone/>
            </a:pPr>
            <a:endParaRPr lang="en-US" sz="2000" dirty="0" smtClean="0"/>
          </a:p>
          <a:p>
            <a:pPr marL="0" indent="0">
              <a:buNone/>
            </a:pPr>
            <a:r>
              <a:rPr lang="en-US" sz="2000" b="1" dirty="0" smtClean="0"/>
              <a:t>Cuboidal</a:t>
            </a:r>
            <a:r>
              <a:rPr lang="en-US" sz="2000" dirty="0" smtClean="0"/>
              <a:t>—height and diameter roughly equal</a:t>
            </a:r>
          </a:p>
          <a:p>
            <a:pPr marL="0" indent="0">
              <a:buNone/>
            </a:pPr>
            <a:endParaRPr lang="en-US" sz="2000" dirty="0"/>
          </a:p>
          <a:p>
            <a:pPr marL="0" indent="0">
              <a:buNone/>
            </a:pPr>
            <a:endParaRPr lang="en-US" sz="2000" dirty="0" smtClean="0"/>
          </a:p>
          <a:p>
            <a:pPr marL="0" indent="0">
              <a:buNone/>
            </a:pPr>
            <a:endParaRPr lang="en-US" sz="2000" dirty="0" smtClean="0"/>
          </a:p>
          <a:p>
            <a:pPr marL="0" indent="0">
              <a:buNone/>
            </a:pPr>
            <a:r>
              <a:rPr lang="en-US" sz="2000" b="1" dirty="0" smtClean="0"/>
              <a:t>Columnar</a:t>
            </a:r>
            <a:r>
              <a:rPr lang="en-US" sz="2000" dirty="0" smtClean="0"/>
              <a:t>—height substantially greater than diameter</a:t>
            </a:r>
          </a:p>
        </p:txBody>
      </p:sp>
      <p:pic>
        <p:nvPicPr>
          <p:cNvPr id="7172" name="Picture 4" descr="Biocomplexit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0275" y="6264275"/>
            <a:ext cx="5937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2" name="Picture 6" descr="Image result for epithelial tissue diagram"/>
          <p:cNvPicPr>
            <a:picLocks noChangeAspect="1" noChangeArrowheads="1"/>
          </p:cNvPicPr>
          <p:nvPr/>
        </p:nvPicPr>
        <p:blipFill rotWithShape="1">
          <a:blip r:embed="rId4">
            <a:extLst>
              <a:ext uri="{28A0092B-C50C-407E-A947-70E740481C1C}">
                <a14:useLocalDpi xmlns:a14="http://schemas.microsoft.com/office/drawing/2010/main" val="0"/>
              </a:ext>
            </a:extLst>
          </a:blip>
          <a:srcRect l="55338" t="7588" r="19398" b="5109"/>
          <a:stretch/>
        </p:blipFill>
        <p:spPr bwMode="auto">
          <a:xfrm>
            <a:off x="5753101" y="2165414"/>
            <a:ext cx="1600200" cy="419100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flipH="1">
            <a:off x="5881932" y="2094471"/>
            <a:ext cx="762000" cy="0"/>
          </a:xfrm>
          <a:prstGeom prst="straightConnector1">
            <a:avLst/>
          </a:prstGeom>
          <a:ln w="38100">
            <a:solidFill>
              <a:srgbClr val="0000CC"/>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749957" y="1588532"/>
            <a:ext cx="1219200" cy="369332"/>
          </a:xfrm>
          <a:prstGeom prst="rect">
            <a:avLst/>
          </a:prstGeom>
          <a:noFill/>
        </p:spPr>
        <p:txBody>
          <a:bodyPr wrap="square" rtlCol="0">
            <a:spAutoFit/>
          </a:bodyPr>
          <a:lstStyle/>
          <a:p>
            <a:r>
              <a:rPr lang="en-US" dirty="0" smtClean="0"/>
              <a:t>diameter</a:t>
            </a:r>
            <a:endParaRPr lang="en-US" dirty="0"/>
          </a:p>
        </p:txBody>
      </p:sp>
      <p:pic>
        <p:nvPicPr>
          <p:cNvPr id="14" name="Picture 5" descr="redblackblocki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19825"/>
            <a:ext cx="48418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Arrow Connector 14"/>
          <p:cNvCxnSpPr/>
          <p:nvPr/>
        </p:nvCxnSpPr>
        <p:spPr>
          <a:xfrm flipV="1">
            <a:off x="6705600" y="4879392"/>
            <a:ext cx="0" cy="1140408"/>
          </a:xfrm>
          <a:prstGeom prst="straightConnector1">
            <a:avLst/>
          </a:prstGeom>
          <a:ln w="38100">
            <a:solidFill>
              <a:srgbClr val="0000CC"/>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5400000">
            <a:off x="6368210" y="5225534"/>
            <a:ext cx="1219200" cy="369332"/>
          </a:xfrm>
          <a:prstGeom prst="rect">
            <a:avLst/>
          </a:prstGeom>
          <a:noFill/>
        </p:spPr>
        <p:txBody>
          <a:bodyPr wrap="square" rtlCol="0">
            <a:spAutoFit/>
          </a:bodyPr>
          <a:lstStyle/>
          <a:p>
            <a:pPr algn="ctr"/>
            <a:r>
              <a:rPr lang="en-US" dirty="0" smtClean="0"/>
              <a:t>height</a:t>
            </a:r>
            <a:endParaRPr lang="en-US" dirty="0"/>
          </a:p>
        </p:txBody>
      </p:sp>
    </p:spTree>
    <p:extLst>
      <p:ext uri="{BB962C8B-B14F-4D97-AF65-F5344CB8AC3E}">
        <p14:creationId xmlns:p14="http://schemas.microsoft.com/office/powerpoint/2010/main" val="37542937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115761"/>
            <a:ext cx="9144000" cy="838200"/>
          </a:xfrm>
        </p:spPr>
        <p:txBody>
          <a:bodyPr/>
          <a:lstStyle/>
          <a:p>
            <a:pPr eaLnBrk="1" hangingPunct="1"/>
            <a:r>
              <a:rPr lang="en-US" altLang="en-US" sz="3600" b="1" dirty="0" smtClean="0">
                <a:solidFill>
                  <a:srgbClr val="0000CC"/>
                </a:solidFill>
              </a:rPr>
              <a:t>Tissue Organization: Epithelia</a:t>
            </a:r>
          </a:p>
        </p:txBody>
      </p:sp>
      <p:sp>
        <p:nvSpPr>
          <p:cNvPr id="7171" name="Rectangle 3"/>
          <p:cNvSpPr>
            <a:spLocks noGrp="1" noChangeArrowheads="1"/>
          </p:cNvSpPr>
          <p:nvPr>
            <p:ph type="body" idx="1"/>
          </p:nvPr>
        </p:nvSpPr>
        <p:spPr>
          <a:xfrm>
            <a:off x="258500" y="5303520"/>
            <a:ext cx="8776494" cy="1218485"/>
          </a:xfrm>
        </p:spPr>
        <p:txBody>
          <a:bodyPr/>
          <a:lstStyle/>
          <a:p>
            <a:pPr marL="0" indent="0">
              <a:buNone/>
            </a:pPr>
            <a:r>
              <a:rPr lang="en-US" sz="2000" dirty="0" smtClean="0"/>
              <a:t>In many epithelia, the fibrous cytoskeleton of the cell connects from cell to cell in the plane of the sheet, providing great tensile strength</a:t>
            </a:r>
            <a:endParaRPr lang="en-US" sz="2400" dirty="0" smtClean="0"/>
          </a:p>
        </p:txBody>
      </p:sp>
      <p:pic>
        <p:nvPicPr>
          <p:cNvPr id="7172" name="Picture 4" descr="Biocomplexit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0275" y="6264275"/>
            <a:ext cx="5937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4" name="Picture 2" descr="http://i21.servimg.com/u/f21/17/30/76/23/two_ma1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121" y="982450"/>
            <a:ext cx="8809044" cy="41742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redblackblocki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19825"/>
            <a:ext cx="48418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627824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165203"/>
            <a:ext cx="9144000" cy="576654"/>
          </a:xfrm>
        </p:spPr>
        <p:txBody>
          <a:bodyPr>
            <a:normAutofit/>
          </a:bodyPr>
          <a:lstStyle/>
          <a:p>
            <a:pPr eaLnBrk="1" hangingPunct="1"/>
            <a:r>
              <a:rPr lang="en-US" altLang="en-US" sz="2800" b="1" dirty="0" smtClean="0">
                <a:solidFill>
                  <a:srgbClr val="0000CC"/>
                </a:solidFill>
              </a:rPr>
              <a:t>Cell Classifications: Epithelial vs Mesenchymal</a:t>
            </a:r>
          </a:p>
        </p:txBody>
      </p:sp>
      <p:pic>
        <p:nvPicPr>
          <p:cNvPr id="92162" name="Picture 2" descr="http://antranik.org/wp-content/uploads/2011/09/special-characteristics-of-epithelia-epithelium-cell-junctions-basal-lamina-reticulum-.png"/>
          <p:cNvPicPr>
            <a:picLocks noChangeAspect="1" noChangeArrowheads="1"/>
          </p:cNvPicPr>
          <p:nvPr/>
        </p:nvPicPr>
        <p:blipFill rotWithShape="1">
          <a:blip r:embed="rId3">
            <a:extLst>
              <a:ext uri="{28A0092B-C50C-407E-A947-70E740481C1C}">
                <a14:useLocalDpi xmlns:a14="http://schemas.microsoft.com/office/drawing/2010/main" val="0"/>
              </a:ext>
            </a:extLst>
          </a:blip>
          <a:srcRect t="14763"/>
          <a:stretch/>
        </p:blipFill>
        <p:spPr bwMode="auto">
          <a:xfrm>
            <a:off x="4596165" y="741856"/>
            <a:ext cx="4304076" cy="2682063"/>
          </a:xfrm>
          <a:prstGeom prst="rect">
            <a:avLst/>
          </a:prstGeom>
          <a:noFill/>
          <a:extLst>
            <a:ext uri="{909E8E84-426E-40dd-AFC4-6F175D3DCCD1}">
              <a14:hiddenFill xmlns:a14="http://schemas.microsoft.com/office/drawing/2010/main">
                <a:solidFill>
                  <a:srgbClr val="FFFFFF"/>
                </a:solidFill>
              </a14:hiddenFill>
            </a:ext>
          </a:extLst>
        </p:spPr>
      </p:pic>
      <p:pic>
        <p:nvPicPr>
          <p:cNvPr id="92164" name="Picture 4" descr="Image result for epithelial cells structure diagram actin integrin"/>
          <p:cNvPicPr>
            <a:picLocks noChangeAspect="1" noChangeArrowheads="1"/>
          </p:cNvPicPr>
          <p:nvPr/>
        </p:nvPicPr>
        <p:blipFill rotWithShape="1">
          <a:blip r:embed="rId4">
            <a:extLst>
              <a:ext uri="{28A0092B-C50C-407E-A947-70E740481C1C}">
                <a14:useLocalDpi xmlns:a14="http://schemas.microsoft.com/office/drawing/2010/main" val="0"/>
              </a:ext>
            </a:extLst>
          </a:blip>
          <a:srcRect l="5063" r="3798" b="19679"/>
          <a:stretch/>
        </p:blipFill>
        <p:spPr bwMode="auto">
          <a:xfrm>
            <a:off x="4439920" y="3919066"/>
            <a:ext cx="4724400" cy="2624667"/>
          </a:xfrm>
          <a:prstGeom prst="rect">
            <a:avLst/>
          </a:prstGeom>
          <a:noFill/>
          <a:extLst>
            <a:ext uri="{909E8E84-426E-40dd-AFC4-6F175D3DCCD1}">
              <a14:hiddenFill xmlns:a14="http://schemas.microsoft.com/office/drawing/2010/main">
                <a:solidFill>
                  <a:srgbClr val="FFFFFF"/>
                </a:solidFill>
              </a14:hiddenFill>
            </a:ext>
          </a:extLst>
        </p:spPr>
      </p:pic>
      <p:sp>
        <p:nvSpPr>
          <p:cNvPr id="7171" name="Rectangle 3"/>
          <p:cNvSpPr>
            <a:spLocks noGrp="1" noChangeArrowheads="1"/>
          </p:cNvSpPr>
          <p:nvPr>
            <p:ph type="body" idx="1"/>
          </p:nvPr>
        </p:nvSpPr>
        <p:spPr>
          <a:xfrm>
            <a:off x="0" y="932415"/>
            <a:ext cx="4572000" cy="1790465"/>
          </a:xfrm>
        </p:spPr>
        <p:txBody>
          <a:bodyPr/>
          <a:lstStyle/>
          <a:p>
            <a:pPr marL="0" indent="0">
              <a:buNone/>
            </a:pPr>
            <a:r>
              <a:rPr lang="en-US" sz="2000" dirty="0" smtClean="0"/>
              <a:t>Characterizes </a:t>
            </a:r>
            <a:r>
              <a:rPr lang="en-US" sz="2000" dirty="0"/>
              <a:t>the propensity of the cell to form </a:t>
            </a:r>
            <a:r>
              <a:rPr lang="en-US" sz="2000" dirty="0" smtClean="0"/>
              <a:t>sheets (epithelia)</a:t>
            </a:r>
          </a:p>
          <a:p>
            <a:pPr marL="0" indent="0">
              <a:buNone/>
            </a:pPr>
            <a:r>
              <a:rPr lang="en-US" sz="2000" b="1" dirty="0" smtClean="0"/>
              <a:t>Epithelial</a:t>
            </a:r>
            <a:r>
              <a:rPr lang="en-US" sz="2000" dirty="0" smtClean="0"/>
              <a:t> </a:t>
            </a:r>
            <a:r>
              <a:rPr lang="en-US" sz="2000" dirty="0"/>
              <a:t>cells are typically </a:t>
            </a:r>
            <a:r>
              <a:rPr lang="en-US" sz="2000" dirty="0" smtClean="0"/>
              <a:t>polarized, </a:t>
            </a:r>
            <a:r>
              <a:rPr lang="en-US" sz="2000" dirty="0"/>
              <a:t>with apical, lateral and basolateral </a:t>
            </a:r>
            <a:r>
              <a:rPr lang="en-US" sz="2000" dirty="0" smtClean="0"/>
              <a:t>domains</a:t>
            </a:r>
          </a:p>
          <a:p>
            <a:pPr marL="0" indent="0">
              <a:buNone/>
            </a:pPr>
            <a:endParaRPr lang="en-US" sz="2000" dirty="0"/>
          </a:p>
        </p:txBody>
      </p:sp>
      <p:sp>
        <p:nvSpPr>
          <p:cNvPr id="2" name="Rectangle 1"/>
          <p:cNvSpPr/>
          <p:nvPr/>
        </p:nvSpPr>
        <p:spPr>
          <a:xfrm>
            <a:off x="0" y="2512947"/>
            <a:ext cx="4572000" cy="3970318"/>
          </a:xfrm>
          <a:prstGeom prst="rect">
            <a:avLst/>
          </a:prstGeom>
        </p:spPr>
        <p:txBody>
          <a:bodyPr>
            <a:spAutoFit/>
          </a:bodyPr>
          <a:lstStyle/>
          <a:p>
            <a:pPr marL="0" indent="0">
              <a:buNone/>
            </a:pPr>
            <a:r>
              <a:rPr lang="en-US" b="1" dirty="0"/>
              <a:t>Lateral</a:t>
            </a:r>
            <a:r>
              <a:rPr lang="en-US" dirty="0"/>
              <a:t> domains have special molecular structures for adhering to epithelial cells of specific types and molecular machines to create and apply tension forces to form tightly assembled epithelial sheets and to transmit force across </a:t>
            </a:r>
            <a:r>
              <a:rPr lang="en-US" dirty="0" smtClean="0"/>
              <a:t>sheets</a:t>
            </a:r>
          </a:p>
          <a:p>
            <a:pPr marL="0" indent="0">
              <a:buNone/>
            </a:pPr>
            <a:endParaRPr lang="en-US" dirty="0"/>
          </a:p>
          <a:p>
            <a:pPr marL="0" indent="0">
              <a:buNone/>
            </a:pPr>
            <a:r>
              <a:rPr lang="en-US" b="1" dirty="0"/>
              <a:t>Apical</a:t>
            </a:r>
            <a:r>
              <a:rPr lang="en-US" dirty="0"/>
              <a:t> surfaces are often non-adhesive to allow them to face fluid environments and have special structures for absorbing or secreting </a:t>
            </a:r>
            <a:r>
              <a:rPr lang="en-US" dirty="0" smtClean="0"/>
              <a:t>material</a:t>
            </a:r>
          </a:p>
          <a:p>
            <a:pPr marL="0" indent="0">
              <a:buNone/>
            </a:pPr>
            <a:endParaRPr lang="en-US" dirty="0"/>
          </a:p>
          <a:p>
            <a:pPr marL="0" indent="0">
              <a:buNone/>
            </a:pPr>
            <a:r>
              <a:rPr lang="en-US" b="1" dirty="0"/>
              <a:t>Basolateral</a:t>
            </a:r>
            <a:r>
              <a:rPr lang="en-US" dirty="0"/>
              <a:t> or </a:t>
            </a:r>
            <a:r>
              <a:rPr lang="en-US" b="1" dirty="0"/>
              <a:t>Basal </a:t>
            </a:r>
            <a:r>
              <a:rPr lang="en-US" dirty="0"/>
              <a:t>surfaces stick weakly to other cells but strongly to extracellular matrix</a:t>
            </a:r>
          </a:p>
        </p:txBody>
      </p:sp>
      <p:pic>
        <p:nvPicPr>
          <p:cNvPr id="7172" name="Picture 4" descr="Biocomplexity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50275" y="6264275"/>
            <a:ext cx="5937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63648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914400"/>
          </a:xfrm>
        </p:spPr>
        <p:txBody>
          <a:bodyPr/>
          <a:lstStyle/>
          <a:p>
            <a:r>
              <a:rPr lang="en-US" sz="3600" b="1" dirty="0" smtClean="0">
                <a:solidFill>
                  <a:srgbClr val="1421DC"/>
                </a:solidFill>
              </a:rPr>
              <a:t>Verbal Model of Epithelium</a:t>
            </a:r>
          </a:p>
        </p:txBody>
      </p:sp>
      <p:sp>
        <p:nvSpPr>
          <p:cNvPr id="26627" name="Content Placeholder 2"/>
          <p:cNvSpPr>
            <a:spLocks noGrp="1"/>
          </p:cNvSpPr>
          <p:nvPr>
            <p:ph idx="1"/>
          </p:nvPr>
        </p:nvSpPr>
        <p:spPr>
          <a:xfrm>
            <a:off x="0" y="914400"/>
            <a:ext cx="9144000" cy="4114800"/>
          </a:xfrm>
        </p:spPr>
        <p:txBody>
          <a:bodyPr/>
          <a:lstStyle/>
          <a:p>
            <a:r>
              <a:rPr lang="en-US" dirty="0" smtClean="0">
                <a:solidFill>
                  <a:srgbClr val="FF0000"/>
                </a:solidFill>
              </a:rPr>
              <a:t>Object is a Cell</a:t>
            </a:r>
          </a:p>
          <a:p>
            <a:r>
              <a:rPr lang="en-US" dirty="0" smtClean="0">
                <a:solidFill>
                  <a:srgbClr val="00B050"/>
                </a:solidFill>
              </a:rPr>
              <a:t>Properties:</a:t>
            </a:r>
            <a:r>
              <a:rPr lang="en-US" dirty="0">
                <a:solidFill>
                  <a:srgbClr val="00B050"/>
                </a:solidFill>
              </a:rPr>
              <a:t> </a:t>
            </a:r>
            <a:endParaRPr lang="en-US" dirty="0" smtClean="0">
              <a:solidFill>
                <a:srgbClr val="00B050"/>
              </a:solidFill>
            </a:endParaRPr>
          </a:p>
          <a:p>
            <a:pPr lvl="1"/>
            <a:r>
              <a:rPr lang="en-US" dirty="0" smtClean="0">
                <a:solidFill>
                  <a:srgbClr val="00B050"/>
                </a:solidFill>
              </a:rPr>
              <a:t>Position</a:t>
            </a:r>
          </a:p>
          <a:p>
            <a:pPr lvl="1"/>
            <a:r>
              <a:rPr lang="en-US" dirty="0" smtClean="0">
                <a:solidFill>
                  <a:srgbClr val="00B050"/>
                </a:solidFill>
              </a:rPr>
              <a:t>Volume</a:t>
            </a:r>
          </a:p>
        </p:txBody>
      </p:sp>
      <p:sp>
        <p:nvSpPr>
          <p:cNvPr id="26629" name="Slide Number Placeholder 4"/>
          <p:cNvSpPr>
            <a:spLocks noGrp="1"/>
          </p:cNvSpPr>
          <p:nvPr>
            <p:ph type="sldNum" sz="quarter" idx="12"/>
          </p:nvPr>
        </p:nvSpPr>
        <p:spPr>
          <a:noFill/>
        </p:spPr>
        <p:txBody>
          <a:bodyPr/>
          <a:lstStyle/>
          <a:p>
            <a:fld id="{A9065118-AE57-49D2-9CCA-59E77098E83C}" type="slidenum">
              <a:rPr lang="en-US" smtClean="0">
                <a:ea typeface="ＭＳ Ｐゴシック" pitchFamily="34" charset="-128"/>
              </a:rPr>
              <a:pPr/>
              <a:t>9</a:t>
            </a:fld>
            <a:endParaRPr lang="en-US" dirty="0" smtClean="0">
              <a:ea typeface="ＭＳ Ｐゴシック" pitchFamily="34" charset="-128"/>
            </a:endParaRPr>
          </a:p>
        </p:txBody>
      </p:sp>
      <p:pic>
        <p:nvPicPr>
          <p:cNvPr id="26630" name="Picture 3" descr="Biocomplexity Logo"/>
          <p:cNvPicPr>
            <a:picLocks noChangeAspect="1" noChangeArrowheads="1"/>
          </p:cNvPicPr>
          <p:nvPr/>
        </p:nvPicPr>
        <p:blipFill>
          <a:blip r:embed="rId3"/>
          <a:srcRect/>
          <a:stretch>
            <a:fillRect/>
          </a:stretch>
        </p:blipFill>
        <p:spPr bwMode="auto">
          <a:xfrm>
            <a:off x="8550275" y="6264275"/>
            <a:ext cx="593725" cy="593725"/>
          </a:xfrm>
          <a:prstGeom prst="rect">
            <a:avLst/>
          </a:prstGeom>
          <a:noFill/>
          <a:ln w="9525">
            <a:noFill/>
            <a:miter lim="800000"/>
            <a:headEnd/>
            <a:tailEnd/>
          </a:ln>
        </p:spPr>
      </p:pic>
      <p:pic>
        <p:nvPicPr>
          <p:cNvPr id="26631" name="Picture 4" descr="redblackblockiu"/>
          <p:cNvPicPr>
            <a:picLocks noChangeAspect="1" noChangeArrowheads="1"/>
          </p:cNvPicPr>
          <p:nvPr/>
        </p:nvPicPr>
        <p:blipFill>
          <a:blip r:embed="rId4"/>
          <a:srcRect/>
          <a:stretch>
            <a:fillRect/>
          </a:stretch>
        </p:blipFill>
        <p:spPr bwMode="auto">
          <a:xfrm>
            <a:off x="0" y="6219825"/>
            <a:ext cx="484188" cy="638175"/>
          </a:xfrm>
          <a:prstGeom prst="rect">
            <a:avLst/>
          </a:prstGeom>
          <a:noFill/>
          <a:ln w="9525">
            <a:noFill/>
            <a:miter lim="800000"/>
            <a:headEnd/>
            <a:tailEnd/>
          </a:ln>
        </p:spPr>
      </p:pic>
      <p:sp>
        <p:nvSpPr>
          <p:cNvPr id="2" name="TextBox 1"/>
          <p:cNvSpPr txBox="1"/>
          <p:nvPr/>
        </p:nvSpPr>
        <p:spPr>
          <a:xfrm>
            <a:off x="7391400" y="2971800"/>
            <a:ext cx="1600200" cy="923330"/>
          </a:xfrm>
          <a:prstGeom prst="rect">
            <a:avLst/>
          </a:prstGeom>
          <a:noFill/>
          <a:ln w="25400">
            <a:solidFill>
              <a:schemeClr val="tx1"/>
            </a:solidFill>
          </a:ln>
        </p:spPr>
        <p:txBody>
          <a:bodyPr wrap="square" rtlCol="0">
            <a:spAutoFit/>
          </a:bodyPr>
          <a:lstStyle/>
          <a:p>
            <a:r>
              <a:rPr lang="en-US" dirty="0" smtClean="0">
                <a:solidFill>
                  <a:srgbClr val="FF0000"/>
                </a:solidFill>
                <a:latin typeface="Calibri" pitchFamily="34" charset="0"/>
              </a:rPr>
              <a:t>Objects</a:t>
            </a:r>
          </a:p>
          <a:p>
            <a:r>
              <a:rPr lang="en-US" dirty="0" smtClean="0">
                <a:solidFill>
                  <a:srgbClr val="00B050"/>
                </a:solidFill>
                <a:latin typeface="Calibri" pitchFamily="34" charset="0"/>
              </a:rPr>
              <a:t>Properties</a:t>
            </a:r>
          </a:p>
          <a:p>
            <a:r>
              <a:rPr lang="en-US" dirty="0" smtClean="0">
                <a:solidFill>
                  <a:srgbClr val="0070C0"/>
                </a:solidFill>
                <a:latin typeface="Calibri" pitchFamily="34" charset="0"/>
              </a:rPr>
              <a:t>Interactions</a:t>
            </a:r>
            <a:endParaRPr lang="en-US" dirty="0">
              <a:solidFill>
                <a:srgbClr val="0070C0"/>
              </a:solidFill>
              <a:latin typeface="Calibri" pitchFamily="34" charset="0"/>
            </a:endParaRPr>
          </a:p>
        </p:txBody>
      </p:sp>
      <p:grpSp>
        <p:nvGrpSpPr>
          <p:cNvPr id="6" name="Group 5"/>
          <p:cNvGrpSpPr/>
          <p:nvPr/>
        </p:nvGrpSpPr>
        <p:grpSpPr>
          <a:xfrm>
            <a:off x="2177592" y="1905000"/>
            <a:ext cx="4909008" cy="1676400"/>
            <a:chOff x="2177592" y="1905000"/>
            <a:chExt cx="4909008" cy="1676400"/>
          </a:xfrm>
        </p:grpSpPr>
        <p:grpSp>
          <p:nvGrpSpPr>
            <p:cNvPr id="4" name="Group 3"/>
            <p:cNvGrpSpPr/>
            <p:nvPr/>
          </p:nvGrpSpPr>
          <p:grpSpPr>
            <a:xfrm>
              <a:off x="5410200" y="1905000"/>
              <a:ext cx="1676400" cy="1676400"/>
              <a:chOff x="5410200" y="1905000"/>
              <a:chExt cx="1676400" cy="1676400"/>
            </a:xfrm>
          </p:grpSpPr>
          <p:sp>
            <p:nvSpPr>
              <p:cNvPr id="26628" name="Oval 3"/>
              <p:cNvSpPr>
                <a:spLocks noChangeArrowheads="1"/>
              </p:cNvSpPr>
              <p:nvPr/>
            </p:nvSpPr>
            <p:spPr bwMode="auto">
              <a:xfrm>
                <a:off x="5410200" y="1905000"/>
                <a:ext cx="1676400" cy="1676400"/>
              </a:xfrm>
              <a:prstGeom prst="ellipse">
                <a:avLst/>
              </a:prstGeom>
              <a:solidFill>
                <a:schemeClr val="accent1"/>
              </a:solidFill>
              <a:ln w="9525" algn="ctr">
                <a:noFill/>
                <a:round/>
                <a:headEnd/>
                <a:tailEnd/>
              </a:ln>
            </p:spPr>
            <p:txBody>
              <a:bodyPr/>
              <a:lstStyle/>
              <a:p>
                <a:pPr algn="r" eaLnBrk="0" hangingPunct="0"/>
                <a:endParaRPr lang="en-US" dirty="0">
                  <a:latin typeface="Calibri" pitchFamily="34" charset="0"/>
                </a:endParaRPr>
              </a:p>
            </p:txBody>
          </p:sp>
          <p:sp>
            <p:nvSpPr>
              <p:cNvPr id="3" name="Flowchart: Connector 2"/>
              <p:cNvSpPr/>
              <p:nvPr/>
            </p:nvSpPr>
            <p:spPr>
              <a:xfrm>
                <a:off x="6172200" y="2667000"/>
                <a:ext cx="152400" cy="152400"/>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 name="Straight Arrow Connector 4"/>
            <p:cNvCxnSpPr>
              <a:endCxn id="3" idx="2"/>
            </p:cNvCxnSpPr>
            <p:nvPr/>
          </p:nvCxnSpPr>
          <p:spPr>
            <a:xfrm>
              <a:off x="2209800" y="2374376"/>
              <a:ext cx="3962400" cy="3688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177592" y="2912883"/>
              <a:ext cx="4070808" cy="2412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738411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13318</TotalTime>
  <Words>882</Words>
  <Application>Microsoft Macintosh PowerPoint</Application>
  <PresentationFormat>On-screen Show (4:3)</PresentationFormat>
  <Paragraphs>220</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Intro to CC3D Day 6  Cell Compartments and Links</vt:lpstr>
      <vt:lpstr>Cell Shapes</vt:lpstr>
      <vt:lpstr>Tissue Organization</vt:lpstr>
      <vt:lpstr>Cell Classifications: Epithelial vs Mesenchymal</vt:lpstr>
      <vt:lpstr>Tissue Organization: Epithelia</vt:lpstr>
      <vt:lpstr>Cell Classifications: Epithelial Cell Shape</vt:lpstr>
      <vt:lpstr>Tissue Organization: Epithelia</vt:lpstr>
      <vt:lpstr>Cell Classifications: Epithelial vs Mesenchymal</vt:lpstr>
      <vt:lpstr>Verbal Model of Epithelium</vt:lpstr>
      <vt:lpstr>Verbal Model of Epithelium</vt:lpstr>
      <vt:lpstr>Verbal Model of Epithelium</vt:lpstr>
      <vt:lpstr>Verbal Model of Epithelium</vt:lpstr>
      <vt:lpstr>Verbal Model of Epithelium</vt:lpstr>
      <vt:lpstr>Verbal Model of Epithelium</vt:lpstr>
      <vt:lpstr>Verbal Model of Epithelium</vt:lpstr>
      <vt:lpstr>Verbal Model of Epithelium</vt:lpstr>
      <vt:lpstr>Epithelium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Subcellular modeling in CompuCell3D – SBML/Jarnac</dc:title>
  <dc:creator>Julio Monti Belmonte</dc:creator>
  <cp:lastModifiedBy>Julio  Belmonte</cp:lastModifiedBy>
  <cp:revision>133</cp:revision>
  <dcterms:created xsi:type="dcterms:W3CDTF">2011-05-17T18:22:30Z</dcterms:created>
  <dcterms:modified xsi:type="dcterms:W3CDTF">2017-08-04T13:11:25Z</dcterms:modified>
</cp:coreProperties>
</file>