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3"/>
    <p:restoredTop sz="94643"/>
  </p:normalViewPr>
  <p:slideViewPr>
    <p:cSldViewPr>
      <p:cViewPr varScale="1">
        <p:scale>
          <a:sx n="120" d="100"/>
          <a:sy n="120" d="100"/>
        </p:scale>
        <p:origin x="1264" y="1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955"/>
              </a:lnSpc>
            </a:pPr>
            <a:r>
              <a:rPr spc="-45" dirty="0"/>
              <a:t>6.0001 </a:t>
            </a:r>
            <a:r>
              <a:rPr spc="-145" dirty="0"/>
              <a:t>LECTURE</a:t>
            </a:r>
            <a:r>
              <a:rPr spc="-155" dirty="0"/>
              <a:t> </a:t>
            </a:r>
            <a:r>
              <a:rPr spc="-45" dirty="0"/>
              <a:t>3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7/29/17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095"/>
              </a:lnSpc>
            </a:pPr>
            <a:fld id="{81D60167-4931-47E6-BA6A-407CBD079E47}" type="slidenum">
              <a:rPr spc="-55" dirty="0"/>
              <a:t>‹#›</a:t>
            </a:fld>
            <a:endParaRPr spc="-5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955"/>
              </a:lnSpc>
            </a:pPr>
            <a:r>
              <a:rPr spc="-45" dirty="0"/>
              <a:t>6.0001 </a:t>
            </a:r>
            <a:r>
              <a:rPr spc="-145" dirty="0"/>
              <a:t>LECTURE</a:t>
            </a:r>
            <a:r>
              <a:rPr spc="-155" dirty="0"/>
              <a:t> </a:t>
            </a:r>
            <a:r>
              <a:rPr spc="-45" dirty="0"/>
              <a:t>3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7/29/17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095"/>
              </a:lnSpc>
            </a:pPr>
            <a:fld id="{81D60167-4931-47E6-BA6A-407CBD079E47}" type="slidenum">
              <a:rPr spc="-55" dirty="0"/>
              <a:t>‹#›</a:t>
            </a:fld>
            <a:endParaRPr spc="-5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955"/>
              </a:lnSpc>
            </a:pPr>
            <a:r>
              <a:rPr spc="-45" dirty="0"/>
              <a:t>6.0001 </a:t>
            </a:r>
            <a:r>
              <a:rPr spc="-145" dirty="0"/>
              <a:t>LECTURE</a:t>
            </a:r>
            <a:r>
              <a:rPr spc="-155" dirty="0"/>
              <a:t> </a:t>
            </a:r>
            <a:r>
              <a:rPr spc="-45" dirty="0"/>
              <a:t>3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7/29/17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095"/>
              </a:lnSpc>
            </a:pPr>
            <a:fld id="{81D60167-4931-47E6-BA6A-407CBD079E47}" type="slidenum">
              <a:rPr spc="-55" dirty="0"/>
              <a:t>‹#›</a:t>
            </a:fld>
            <a:endParaRPr spc="-5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955"/>
              </a:lnSpc>
            </a:pPr>
            <a:r>
              <a:rPr spc="-45" dirty="0"/>
              <a:t>6.0001 </a:t>
            </a:r>
            <a:r>
              <a:rPr spc="-145" dirty="0"/>
              <a:t>LECTURE</a:t>
            </a:r>
            <a:r>
              <a:rPr spc="-155" dirty="0"/>
              <a:t> </a:t>
            </a:r>
            <a:r>
              <a:rPr spc="-45" dirty="0"/>
              <a:t>3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7/29/17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095"/>
              </a:lnSpc>
            </a:pPr>
            <a:fld id="{81D60167-4931-47E6-BA6A-407CBD079E47}" type="slidenum">
              <a:rPr spc="-55" dirty="0"/>
              <a:t>‹#›</a:t>
            </a:fld>
            <a:endParaRPr spc="-5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955"/>
              </a:lnSpc>
            </a:pPr>
            <a:r>
              <a:rPr spc="-45" dirty="0"/>
              <a:t>6.0001 </a:t>
            </a:r>
            <a:r>
              <a:rPr spc="-145" dirty="0"/>
              <a:t>LECTURE</a:t>
            </a:r>
            <a:r>
              <a:rPr spc="-155" dirty="0"/>
              <a:t> </a:t>
            </a:r>
            <a:r>
              <a:rPr spc="-45" dirty="0"/>
              <a:t>3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7/29/17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095"/>
              </a:lnSpc>
            </a:pPr>
            <a:fld id="{81D60167-4931-47E6-BA6A-407CBD079E47}" type="slidenum">
              <a:rPr spc="-55" dirty="0"/>
              <a:t>‹#›</a:t>
            </a:fld>
            <a:endParaRPr spc="-5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6576059"/>
            <a:ext cx="9144000" cy="281940"/>
          </a:xfrm>
          <a:custGeom>
            <a:avLst/>
            <a:gdLst/>
            <a:ahLst/>
            <a:cxnLst/>
            <a:rect l="l" t="t" r="r" b="b"/>
            <a:pathLst>
              <a:path w="9144000" h="281940">
                <a:moveTo>
                  <a:pt x="0" y="281940"/>
                </a:moveTo>
                <a:lnTo>
                  <a:pt x="9144000" y="281940"/>
                </a:lnTo>
                <a:lnTo>
                  <a:pt x="9144000" y="0"/>
                </a:lnTo>
                <a:lnTo>
                  <a:pt x="0" y="0"/>
                </a:lnTo>
                <a:lnTo>
                  <a:pt x="0" y="28194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01700" y="914146"/>
            <a:ext cx="2077720" cy="7569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10259" y="2037283"/>
            <a:ext cx="6130290" cy="14503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4009" y="6645275"/>
            <a:ext cx="858520" cy="1397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955"/>
              </a:lnSpc>
            </a:pPr>
            <a:r>
              <a:rPr spc="-45" dirty="0"/>
              <a:t>6.0001 </a:t>
            </a:r>
            <a:r>
              <a:rPr spc="-145" dirty="0"/>
              <a:t>LECTURE</a:t>
            </a:r>
            <a:r>
              <a:rPr spc="-155" dirty="0"/>
              <a:t> </a:t>
            </a:r>
            <a:r>
              <a:rPr spc="-45" dirty="0"/>
              <a:t>3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7/29/17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156447" y="6637845"/>
            <a:ext cx="186690" cy="158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095"/>
              </a:lnSpc>
            </a:pPr>
            <a:fld id="{81D60167-4931-47E6-BA6A-407CBD079E47}" type="slidenum">
              <a:rPr spc="-55" dirty="0"/>
              <a:t>‹#›</a:t>
            </a:fld>
            <a:endParaRPr spc="-5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NUL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NUL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NUL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86" y="6400800"/>
            <a:ext cx="9142095" cy="457200"/>
          </a:xfrm>
          <a:custGeom>
            <a:avLst/>
            <a:gdLst/>
            <a:ahLst/>
            <a:cxnLst/>
            <a:rect l="l" t="t" r="r" b="b"/>
            <a:pathLst>
              <a:path w="9142095" h="457200">
                <a:moveTo>
                  <a:pt x="0" y="457200"/>
                </a:moveTo>
                <a:lnTo>
                  <a:pt x="9141714" y="457200"/>
                </a:lnTo>
                <a:lnTo>
                  <a:pt x="9141714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6334505"/>
            <a:ext cx="9142095" cy="64135"/>
          </a:xfrm>
          <a:custGeom>
            <a:avLst/>
            <a:gdLst/>
            <a:ahLst/>
            <a:cxnLst/>
            <a:rect l="l" t="t" r="r" b="b"/>
            <a:pathLst>
              <a:path w="9142095" h="64135">
                <a:moveTo>
                  <a:pt x="0" y="64008"/>
                </a:moveTo>
                <a:lnTo>
                  <a:pt x="9141714" y="64008"/>
                </a:lnTo>
                <a:lnTo>
                  <a:pt x="9141714" y="0"/>
                </a:lnTo>
                <a:lnTo>
                  <a:pt x="0" y="0"/>
                </a:lnTo>
                <a:lnTo>
                  <a:pt x="0" y="64008"/>
                </a:lnTo>
                <a:close/>
              </a:path>
            </a:pathLst>
          </a:custGeom>
          <a:solidFill>
            <a:srgbClr val="5858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901700" y="629158"/>
            <a:ext cx="7371080" cy="3204788"/>
          </a:xfrm>
          <a:prstGeom prst="rect">
            <a:avLst/>
          </a:prstGeom>
        </p:spPr>
        <p:txBody>
          <a:bodyPr vert="horz" wrap="square" lIns="0" tIns="153035" rIns="0" bIns="0" rtlCol="0">
            <a:spAutoFit/>
          </a:bodyPr>
          <a:lstStyle/>
          <a:p>
            <a:pPr marL="12700" marR="5080">
              <a:lnSpc>
                <a:spcPts val="6120"/>
              </a:lnSpc>
              <a:spcBef>
                <a:spcPts val="1205"/>
              </a:spcBef>
            </a:pPr>
            <a:r>
              <a:rPr sz="4000" kern="1200" spc="-100" dirty="0">
                <a:solidFill>
                  <a:srgbClr val="252525"/>
                </a:solidFill>
              </a:rPr>
              <a:t>STRING MANIPULATION,  GUESS-and-CHECK,  APPROXIMATIONS,  BISECTION</a:t>
            </a:r>
            <a:endParaRPr sz="4000" kern="1200" spc="-100" dirty="0"/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pc="-45" dirty="0"/>
              <a:t>6.0001 </a:t>
            </a:r>
            <a:r>
              <a:rPr spc="-145" dirty="0"/>
              <a:t>LECTURE</a:t>
            </a:r>
            <a:r>
              <a:rPr spc="-155" dirty="0"/>
              <a:t> </a:t>
            </a:r>
            <a:r>
              <a:rPr spc="-45" dirty="0"/>
              <a:t>3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8224266" y="6575107"/>
            <a:ext cx="118745" cy="221615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330"/>
              </a:spcBef>
            </a:pPr>
            <a:fld id="{81D60167-4931-47E6-BA6A-407CBD079E47}" type="slidenum">
              <a:rPr sz="1050" spc="-55" dirty="0">
                <a:solidFill>
                  <a:srgbClr val="FFFFFF"/>
                </a:solidFill>
                <a:latin typeface="Arial"/>
                <a:cs typeface="Arial"/>
              </a:rPr>
              <a:t>1</a:t>
            </a:fld>
            <a:endParaRPr sz="1050"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5800" y="5105400"/>
            <a:ext cx="75384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Really about working towards more complex data types and sequences of data 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1700" y="926846"/>
            <a:ext cx="7481570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468234" algn="l"/>
              </a:tabLst>
            </a:pPr>
            <a:r>
              <a:rPr u="sng" kern="1200" spc="-100" dirty="0"/>
              <a:t>EXERCISE	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4144009" y="6645275"/>
            <a:ext cx="858520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pc="-100" dirty="0"/>
              <a:t>6.0001 LECTURE 3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xfrm>
            <a:off x="8156447" y="6637845"/>
            <a:ext cx="18669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095"/>
              </a:lnSpc>
            </a:pPr>
            <a:fld id="{81D60167-4931-47E6-BA6A-407CBD079E47}" type="slidenum">
              <a:rPr spc="-100" dirty="0"/>
              <a:t>10</a:t>
            </a:fld>
            <a:endParaRPr spc="-100" dirty="0"/>
          </a:p>
        </p:txBody>
      </p:sp>
      <p:sp>
        <p:nvSpPr>
          <p:cNvPr id="3" name="object 3"/>
          <p:cNvSpPr txBox="1"/>
          <p:nvPr/>
        </p:nvSpPr>
        <p:spPr>
          <a:xfrm>
            <a:off x="810258" y="1689785"/>
            <a:ext cx="8181341" cy="4031232"/>
          </a:xfrm>
          <a:prstGeom prst="rect">
            <a:avLst/>
          </a:prstGeom>
        </p:spPr>
        <p:txBody>
          <a:bodyPr vert="horz" wrap="square" lIns="0" tIns="1111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75"/>
              </a:spcBef>
            </a:pPr>
            <a:r>
              <a:rPr sz="2400" spc="-100" dirty="0">
                <a:latin typeface="Courier New"/>
                <a:cs typeface="Courier New"/>
              </a:rPr>
              <a:t>s1 = </a:t>
            </a:r>
            <a:r>
              <a:rPr sz="2400" spc="-100" dirty="0" smtClean="0">
                <a:latin typeface="Courier New"/>
                <a:cs typeface="Courier New"/>
              </a:rPr>
              <a:t>"</a:t>
            </a:r>
            <a:r>
              <a:rPr lang="en-US" sz="2400" spc="-100" dirty="0" smtClean="0">
                <a:latin typeface="Courier New"/>
                <a:cs typeface="Courier New"/>
              </a:rPr>
              <a:t>IUB </a:t>
            </a:r>
            <a:r>
              <a:rPr sz="2400" spc="-100" dirty="0" smtClean="0">
                <a:latin typeface="Courier New"/>
                <a:cs typeface="Courier New"/>
              </a:rPr>
              <a:t>u </a:t>
            </a:r>
            <a:r>
              <a:rPr sz="2400" spc="-100" dirty="0">
                <a:latin typeface="Courier New"/>
                <a:cs typeface="Courier New"/>
              </a:rPr>
              <a:t>rock"</a:t>
            </a: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2400" spc="-100" dirty="0">
                <a:latin typeface="Courier New"/>
                <a:cs typeface="Courier New"/>
              </a:rPr>
              <a:t>s2 = "i rule </a:t>
            </a:r>
            <a:r>
              <a:rPr lang="en-US" sz="2400" spc="-100" dirty="0" smtClean="0">
                <a:latin typeface="Courier New"/>
                <a:cs typeface="Courier New"/>
              </a:rPr>
              <a:t>IUB</a:t>
            </a:r>
            <a:r>
              <a:rPr sz="2400" spc="-100" dirty="0" smtClean="0">
                <a:latin typeface="Courier New"/>
                <a:cs typeface="Courier New"/>
              </a:rPr>
              <a:t>"</a:t>
            </a:r>
            <a:endParaRPr sz="2400" spc="-100" dirty="0">
              <a:latin typeface="Courier New"/>
              <a:cs typeface="Courier New"/>
            </a:endParaRPr>
          </a:p>
          <a:p>
            <a:pPr marL="805815" marR="3177540" indent="-793750">
              <a:lnSpc>
                <a:spcPts val="3900"/>
              </a:lnSpc>
              <a:spcBef>
                <a:spcPts val="250"/>
              </a:spcBef>
            </a:pPr>
            <a:r>
              <a:rPr sz="2400" spc="-100" dirty="0">
                <a:latin typeface="Courier New"/>
                <a:cs typeface="Courier New"/>
              </a:rPr>
              <a:t>if len(s1) == len(s2):  </a:t>
            </a:r>
            <a:endParaRPr lang="en-US" sz="2400" spc="-100" dirty="0" smtClean="0">
              <a:latin typeface="Courier New"/>
              <a:cs typeface="Courier New"/>
            </a:endParaRPr>
          </a:p>
          <a:p>
            <a:pPr marL="805815" marR="3177540" indent="-793750">
              <a:lnSpc>
                <a:spcPts val="3900"/>
              </a:lnSpc>
              <a:spcBef>
                <a:spcPts val="250"/>
              </a:spcBef>
            </a:pPr>
            <a:r>
              <a:rPr lang="en-US" sz="2400" spc="-100" dirty="0">
                <a:latin typeface="Courier New"/>
                <a:cs typeface="Courier New"/>
              </a:rPr>
              <a:t> </a:t>
            </a:r>
            <a:r>
              <a:rPr lang="en-US" sz="2400" spc="-100" dirty="0" smtClean="0">
                <a:latin typeface="Courier New"/>
                <a:cs typeface="Courier New"/>
              </a:rPr>
              <a:t>   </a:t>
            </a:r>
            <a:r>
              <a:rPr sz="2400" spc="-100" dirty="0" smtClean="0">
                <a:latin typeface="Courier New"/>
                <a:cs typeface="Courier New"/>
              </a:rPr>
              <a:t>for </a:t>
            </a:r>
            <a:r>
              <a:rPr sz="2400" spc="-100" dirty="0">
                <a:latin typeface="Courier New"/>
                <a:cs typeface="Courier New"/>
              </a:rPr>
              <a:t>char1 in </a:t>
            </a:r>
            <a:r>
              <a:rPr sz="2400" spc="-100" dirty="0" smtClean="0">
                <a:latin typeface="Courier New"/>
                <a:cs typeface="Courier New"/>
              </a:rPr>
              <a:t>s1:</a:t>
            </a:r>
            <a:endParaRPr lang="en-US" sz="2400" spc="-100" dirty="0" smtClean="0">
              <a:latin typeface="Courier New"/>
              <a:cs typeface="Courier New"/>
            </a:endParaRPr>
          </a:p>
          <a:p>
            <a:pPr marL="805815" marR="3177540" indent="-793750">
              <a:lnSpc>
                <a:spcPts val="3900"/>
              </a:lnSpc>
              <a:spcBef>
                <a:spcPts val="250"/>
              </a:spcBef>
            </a:pPr>
            <a:r>
              <a:rPr lang="en-US" sz="2400" spc="-100" dirty="0">
                <a:latin typeface="Courier New"/>
                <a:cs typeface="Courier New"/>
              </a:rPr>
              <a:t> </a:t>
            </a:r>
            <a:r>
              <a:rPr lang="en-US" sz="2400" spc="-100" dirty="0" smtClean="0">
                <a:latin typeface="Courier New"/>
                <a:cs typeface="Courier New"/>
              </a:rPr>
              <a:t>       </a:t>
            </a:r>
            <a:r>
              <a:rPr sz="2400" spc="-100" dirty="0" smtClean="0">
                <a:latin typeface="Courier New"/>
                <a:cs typeface="Courier New"/>
              </a:rPr>
              <a:t>for </a:t>
            </a:r>
            <a:r>
              <a:rPr sz="2400" spc="-100" dirty="0">
                <a:latin typeface="Courier New"/>
                <a:cs typeface="Courier New"/>
              </a:rPr>
              <a:t>char2 in </a:t>
            </a:r>
            <a:r>
              <a:rPr sz="2400" spc="-100" dirty="0" smtClean="0">
                <a:latin typeface="Courier New"/>
                <a:cs typeface="Courier New"/>
              </a:rPr>
              <a:t>s2:</a:t>
            </a:r>
            <a:endParaRPr lang="en-US" sz="2400" spc="-100" dirty="0" smtClean="0">
              <a:latin typeface="Courier New"/>
              <a:cs typeface="Courier New"/>
            </a:endParaRPr>
          </a:p>
          <a:p>
            <a:pPr marL="805815" marR="3177540" indent="-793750">
              <a:lnSpc>
                <a:spcPts val="3900"/>
              </a:lnSpc>
              <a:spcBef>
                <a:spcPts val="250"/>
              </a:spcBef>
            </a:pPr>
            <a:r>
              <a:rPr lang="en-US" sz="2400" spc="-100" dirty="0">
                <a:latin typeface="Courier New"/>
                <a:cs typeface="Courier New"/>
              </a:rPr>
              <a:t> </a:t>
            </a:r>
            <a:r>
              <a:rPr lang="en-US" sz="2400" spc="-100" dirty="0" smtClean="0">
                <a:latin typeface="Courier New"/>
                <a:cs typeface="Courier New"/>
              </a:rPr>
              <a:t>          </a:t>
            </a:r>
            <a:r>
              <a:rPr sz="2400" spc="-100" dirty="0" smtClean="0">
                <a:latin typeface="Courier New"/>
                <a:cs typeface="Courier New"/>
              </a:rPr>
              <a:t>if </a:t>
            </a:r>
            <a:r>
              <a:rPr sz="2400" spc="-100" dirty="0">
                <a:latin typeface="Courier New"/>
                <a:cs typeface="Courier New"/>
              </a:rPr>
              <a:t>char1 </a:t>
            </a:r>
            <a:r>
              <a:rPr sz="2400" spc="-100" dirty="0" smtClean="0">
                <a:latin typeface="Courier New"/>
                <a:cs typeface="Courier New"/>
              </a:rPr>
              <a:t>==</a:t>
            </a:r>
            <a:r>
              <a:rPr lang="en-US" sz="2400" spc="-100" dirty="0" smtClean="0">
                <a:latin typeface="Courier New"/>
                <a:cs typeface="Courier New"/>
              </a:rPr>
              <a:t> </a:t>
            </a:r>
            <a:r>
              <a:rPr sz="2400" spc="-100" dirty="0" smtClean="0">
                <a:latin typeface="Courier New"/>
                <a:cs typeface="Courier New"/>
              </a:rPr>
              <a:t>char2:</a:t>
            </a:r>
            <a:r>
              <a:rPr lang="en-US" sz="2400" spc="-100" dirty="0" smtClean="0">
                <a:latin typeface="Courier New"/>
                <a:cs typeface="Courier New"/>
              </a:rPr>
              <a:t>     </a:t>
            </a:r>
            <a:endParaRPr sz="2400" spc="-100" dirty="0" smtClean="0">
              <a:latin typeface="Courier New"/>
              <a:cs typeface="Courier New"/>
            </a:endParaRPr>
          </a:p>
          <a:p>
            <a:pPr marL="3186430" marR="5080">
              <a:lnSpc>
                <a:spcPct val="124800"/>
              </a:lnSpc>
              <a:spcBef>
                <a:spcPts val="5"/>
              </a:spcBef>
            </a:pPr>
            <a:r>
              <a:rPr sz="2400" spc="-100" dirty="0" smtClean="0">
                <a:latin typeface="Courier New"/>
                <a:cs typeface="Courier New"/>
              </a:rPr>
              <a:t>print("common letter"</a:t>
            </a:r>
            <a:r>
              <a:rPr lang="en-US" sz="2400" spc="-100" dirty="0" smtClean="0">
                <a:latin typeface="Courier New"/>
                <a:cs typeface="Courier New"/>
              </a:rPr>
              <a:t>, char2</a:t>
            </a:r>
            <a:r>
              <a:rPr sz="2400" spc="-100" dirty="0" smtClean="0">
                <a:latin typeface="Courier New"/>
                <a:cs typeface="Courier New"/>
              </a:rPr>
              <a:t>)  </a:t>
            </a:r>
            <a:endParaRPr lang="en-US" sz="2400" spc="-100" dirty="0" smtClean="0">
              <a:latin typeface="Courier New"/>
              <a:cs typeface="Courier New"/>
            </a:endParaRPr>
          </a:p>
          <a:p>
            <a:pPr marL="3186430" marR="5080">
              <a:lnSpc>
                <a:spcPct val="124800"/>
              </a:lnSpc>
              <a:spcBef>
                <a:spcPts val="5"/>
              </a:spcBef>
            </a:pPr>
            <a:r>
              <a:rPr sz="2400" spc="-100" dirty="0" smtClean="0">
                <a:latin typeface="Courier New"/>
                <a:cs typeface="Courier New"/>
              </a:rPr>
              <a:t>break</a:t>
            </a:r>
            <a:endParaRPr sz="2400" spc="-100" dirty="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5350" y="1738122"/>
            <a:ext cx="7475220" cy="0"/>
          </a:xfrm>
          <a:custGeom>
            <a:avLst/>
            <a:gdLst/>
            <a:ahLst/>
            <a:cxnLst/>
            <a:rect l="l" t="t" r="r" b="b"/>
            <a:pathLst>
              <a:path w="7475220">
                <a:moveTo>
                  <a:pt x="0" y="0"/>
                </a:moveTo>
                <a:lnTo>
                  <a:pt x="747522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01700" y="914146"/>
            <a:ext cx="6184900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kern="1200" spc="-100" dirty="0"/>
              <a:t>GUESS-AND-CHECK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4144009" y="6645275"/>
            <a:ext cx="858520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pc="-100" dirty="0"/>
              <a:t>6.0001 LECTURE 3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8156447" y="6637845"/>
            <a:ext cx="18669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095"/>
              </a:lnSpc>
            </a:pPr>
            <a:fld id="{81D60167-4931-47E6-BA6A-407CBD079E47}" type="slidenum">
              <a:rPr spc="-100" dirty="0"/>
              <a:t>11</a:t>
            </a:fld>
            <a:endParaRPr spc="-100" dirty="0"/>
          </a:p>
        </p:txBody>
      </p:sp>
      <p:sp>
        <p:nvSpPr>
          <p:cNvPr id="4" name="object 4"/>
          <p:cNvSpPr txBox="1"/>
          <p:nvPr/>
        </p:nvSpPr>
        <p:spPr>
          <a:xfrm>
            <a:off x="810259" y="1818385"/>
            <a:ext cx="7559675" cy="39934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8125" indent="-225425">
              <a:lnSpc>
                <a:spcPct val="100000"/>
              </a:lnSpc>
              <a:spcBef>
                <a:spcPts val="100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100" dirty="0">
                <a:latin typeface="Arial"/>
                <a:cs typeface="Arial"/>
              </a:rPr>
              <a:t>the process below also called </a:t>
            </a:r>
            <a:r>
              <a:rPr sz="2600" b="1" spc="-100" dirty="0">
                <a:solidFill>
                  <a:srgbClr val="C00000"/>
                </a:solidFill>
                <a:latin typeface="Arial Black"/>
                <a:cs typeface="Arial Black"/>
              </a:rPr>
              <a:t>exhaustive enumeration</a:t>
            </a:r>
            <a:endParaRPr sz="2600" spc="-100" dirty="0">
              <a:latin typeface="Arial Black"/>
              <a:cs typeface="Arial Black"/>
            </a:endParaRPr>
          </a:p>
          <a:p>
            <a:pPr>
              <a:lnSpc>
                <a:spcPct val="100000"/>
              </a:lnSpc>
              <a:buClr>
                <a:srgbClr val="585858"/>
              </a:buClr>
              <a:buFont typeface="Arial"/>
              <a:buChar char="▪"/>
            </a:pPr>
            <a:endParaRPr sz="3000" spc="-100" dirty="0">
              <a:latin typeface="Times"/>
              <a:cs typeface="Times"/>
            </a:endParaRPr>
          </a:p>
          <a:p>
            <a:pPr marL="238125" indent="-225425">
              <a:lnSpc>
                <a:spcPct val="100000"/>
              </a:lnSpc>
              <a:spcBef>
                <a:spcPts val="2295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100" dirty="0">
                <a:latin typeface="Arial"/>
                <a:cs typeface="Arial"/>
              </a:rPr>
              <a:t>given a problem…</a:t>
            </a:r>
          </a:p>
          <a:p>
            <a:pPr marL="238125" indent="-225425">
              <a:lnSpc>
                <a:spcPct val="100000"/>
              </a:lnSpc>
              <a:spcBef>
                <a:spcPts val="1090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100" dirty="0">
                <a:latin typeface="Arial"/>
                <a:cs typeface="Arial"/>
              </a:rPr>
              <a:t>you are able to </a:t>
            </a:r>
            <a:r>
              <a:rPr sz="2600" b="1" spc="-100" dirty="0">
                <a:solidFill>
                  <a:srgbClr val="C00000"/>
                </a:solidFill>
                <a:latin typeface="Arial Black"/>
                <a:cs typeface="Arial Black"/>
              </a:rPr>
              <a:t>guess  a value </a:t>
            </a:r>
            <a:r>
              <a:rPr sz="2600" spc="-100" dirty="0">
                <a:latin typeface="Arial"/>
                <a:cs typeface="Arial"/>
              </a:rPr>
              <a:t>for solution</a:t>
            </a:r>
          </a:p>
          <a:p>
            <a:pPr marL="238125" indent="-225425">
              <a:lnSpc>
                <a:spcPct val="100000"/>
              </a:lnSpc>
              <a:spcBef>
                <a:spcPts val="1080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100" dirty="0">
                <a:latin typeface="Arial"/>
                <a:cs typeface="Arial"/>
              </a:rPr>
              <a:t>you are able to </a:t>
            </a:r>
            <a:r>
              <a:rPr sz="2600" b="1" spc="-100" dirty="0">
                <a:solidFill>
                  <a:srgbClr val="C00000"/>
                </a:solidFill>
                <a:latin typeface="Arial Black"/>
                <a:cs typeface="Arial Black"/>
              </a:rPr>
              <a:t>check  if the solution is correct</a:t>
            </a:r>
            <a:endParaRPr sz="2600" spc="-100" dirty="0">
              <a:latin typeface="Arial Black"/>
              <a:cs typeface="Arial Black"/>
            </a:endParaRPr>
          </a:p>
          <a:p>
            <a:pPr marL="238125" indent="-225425">
              <a:lnSpc>
                <a:spcPct val="100000"/>
              </a:lnSpc>
              <a:spcBef>
                <a:spcPts val="1080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100" dirty="0">
                <a:latin typeface="Arial"/>
                <a:cs typeface="Arial"/>
              </a:rPr>
              <a:t>keep guessing until find solution or guessed all values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5350" y="1738122"/>
            <a:ext cx="7475220" cy="0"/>
          </a:xfrm>
          <a:custGeom>
            <a:avLst/>
            <a:gdLst/>
            <a:ahLst/>
            <a:cxnLst/>
            <a:rect l="l" t="t" r="r" b="b"/>
            <a:pathLst>
              <a:path w="7475220">
                <a:moveTo>
                  <a:pt x="0" y="0"/>
                </a:moveTo>
                <a:lnTo>
                  <a:pt x="747522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01700" y="291845"/>
            <a:ext cx="610870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kern="1200" spc="-100" dirty="0"/>
              <a:t>GUESS-AND-CHECK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xfrm>
            <a:off x="4144009" y="6645275"/>
            <a:ext cx="858520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pc="-100" dirty="0"/>
              <a:t>6.0001 LECTURE 3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xfrm>
            <a:off x="8156447" y="6637845"/>
            <a:ext cx="18669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095"/>
              </a:lnSpc>
            </a:pPr>
            <a:fld id="{81D60167-4931-47E6-BA6A-407CBD079E47}" type="slidenum">
              <a:rPr spc="-100" dirty="0"/>
              <a:t>12</a:t>
            </a:fld>
            <a:endParaRPr spc="-100" dirty="0"/>
          </a:p>
        </p:txBody>
      </p:sp>
      <p:sp>
        <p:nvSpPr>
          <p:cNvPr id="4" name="object 4"/>
          <p:cNvSpPr txBox="1"/>
          <p:nvPr/>
        </p:nvSpPr>
        <p:spPr>
          <a:xfrm>
            <a:off x="901700" y="914146"/>
            <a:ext cx="290322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874520" algn="l"/>
              </a:tabLst>
            </a:pPr>
            <a:r>
              <a:rPr sz="4800" spc="-100" dirty="0">
                <a:latin typeface="Arial"/>
                <a:cs typeface="Arial"/>
              </a:rPr>
              <a:t>– cube	root</a:t>
            </a:r>
            <a:endParaRPr sz="4800" spc="-1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10259" y="1678284"/>
            <a:ext cx="7340600" cy="1834514"/>
          </a:xfrm>
          <a:prstGeom prst="rect">
            <a:avLst/>
          </a:prstGeom>
        </p:spPr>
        <p:txBody>
          <a:bodyPr vert="horz" wrap="square" lIns="0" tIns="1600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60"/>
              </a:spcBef>
            </a:pPr>
            <a:r>
              <a:rPr sz="2000" spc="-100" dirty="0">
                <a:latin typeface="Courier New"/>
                <a:cs typeface="Courier New"/>
              </a:rPr>
              <a:t>cube = 8</a:t>
            </a:r>
            <a:endParaRPr sz="2000" spc="-100">
              <a:latin typeface="Courier New"/>
              <a:cs typeface="Courier New"/>
            </a:endParaRPr>
          </a:p>
          <a:p>
            <a:pPr marL="622300" marR="3204845" indent="-609600">
              <a:lnSpc>
                <a:spcPts val="3560"/>
              </a:lnSpc>
              <a:spcBef>
                <a:spcPts val="305"/>
              </a:spcBef>
            </a:pPr>
            <a:r>
              <a:rPr sz="2000" spc="-100" dirty="0">
                <a:latin typeface="Courier New"/>
                <a:cs typeface="Courier New"/>
              </a:rPr>
              <a:t>for guess in range(cube+1):  if guess**3 == cube:</a:t>
            </a:r>
            <a:endParaRPr sz="2000" spc="-100">
              <a:latin typeface="Courier New"/>
              <a:cs typeface="Courier New"/>
            </a:endParaRPr>
          </a:p>
          <a:p>
            <a:pPr marL="1231900">
              <a:lnSpc>
                <a:spcPct val="100000"/>
              </a:lnSpc>
              <a:spcBef>
                <a:spcPts val="840"/>
              </a:spcBef>
            </a:pPr>
            <a:r>
              <a:rPr sz="2000" spc="-100" dirty="0">
                <a:latin typeface="Courier New"/>
                <a:cs typeface="Courier New"/>
              </a:rPr>
              <a:t>print("Cube root of", cube, "is", guess)</a:t>
            </a:r>
            <a:endParaRPr sz="2000" spc="-10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5350" y="1738122"/>
            <a:ext cx="7475220" cy="0"/>
          </a:xfrm>
          <a:custGeom>
            <a:avLst/>
            <a:gdLst/>
            <a:ahLst/>
            <a:cxnLst/>
            <a:rect l="l" t="t" r="r" b="b"/>
            <a:pathLst>
              <a:path w="7475220">
                <a:moveTo>
                  <a:pt x="0" y="0"/>
                </a:moveTo>
                <a:lnTo>
                  <a:pt x="747522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01700" y="291845"/>
            <a:ext cx="5575300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kern="1200" spc="-100" dirty="0"/>
              <a:t>GUESS-AND-CHECK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xfrm>
            <a:off x="4144009" y="6645275"/>
            <a:ext cx="858520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pc="-100" dirty="0"/>
              <a:t>6.0001 LECTURE 3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xfrm>
            <a:off x="8156447" y="6637845"/>
            <a:ext cx="18669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095"/>
              </a:lnSpc>
            </a:pPr>
            <a:fld id="{81D60167-4931-47E6-BA6A-407CBD079E47}" type="slidenum">
              <a:rPr spc="-100" dirty="0"/>
              <a:t>13</a:t>
            </a:fld>
            <a:endParaRPr spc="-100" dirty="0"/>
          </a:p>
        </p:txBody>
      </p:sp>
      <p:sp>
        <p:nvSpPr>
          <p:cNvPr id="4" name="object 4"/>
          <p:cNvSpPr txBox="1"/>
          <p:nvPr/>
        </p:nvSpPr>
        <p:spPr>
          <a:xfrm>
            <a:off x="901700" y="914146"/>
            <a:ext cx="290385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875155" algn="l"/>
              </a:tabLst>
            </a:pPr>
            <a:r>
              <a:rPr sz="4800" spc="-100" dirty="0">
                <a:latin typeface="Arial"/>
                <a:cs typeface="Arial"/>
              </a:rPr>
              <a:t>– cube	root</a:t>
            </a:r>
            <a:endParaRPr sz="4800" spc="-1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10259" y="1678284"/>
            <a:ext cx="8255634" cy="4599208"/>
          </a:xfrm>
          <a:prstGeom prst="rect">
            <a:avLst/>
          </a:prstGeom>
        </p:spPr>
        <p:txBody>
          <a:bodyPr vert="horz" wrap="square" lIns="0" tIns="1600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60"/>
              </a:spcBef>
            </a:pPr>
            <a:r>
              <a:rPr sz="2000" spc="-100" dirty="0">
                <a:latin typeface="Courier New"/>
                <a:cs typeface="Courier New"/>
              </a:rPr>
              <a:t>cube = 8</a:t>
            </a:r>
          </a:p>
          <a:p>
            <a:pPr marL="622300" marR="3357879" indent="-609600">
              <a:lnSpc>
                <a:spcPts val="3560"/>
              </a:lnSpc>
              <a:spcBef>
                <a:spcPts val="305"/>
              </a:spcBef>
            </a:pPr>
            <a:r>
              <a:rPr sz="2000" spc="-100" dirty="0">
                <a:latin typeface="Courier New"/>
                <a:cs typeface="Courier New"/>
              </a:rPr>
              <a:t>for guess in range(abs(cube)+1):  if guess**3 &gt;= abs(cube):</a:t>
            </a:r>
          </a:p>
          <a:p>
            <a:pPr marL="1231900">
              <a:lnSpc>
                <a:spcPct val="100000"/>
              </a:lnSpc>
              <a:spcBef>
                <a:spcPts val="840"/>
              </a:spcBef>
            </a:pPr>
            <a:r>
              <a:rPr sz="2000" spc="-100" dirty="0">
                <a:latin typeface="Courier New"/>
                <a:cs typeface="Courier New"/>
              </a:rPr>
              <a:t>break</a:t>
            </a:r>
          </a:p>
          <a:p>
            <a:pPr marL="12700">
              <a:lnSpc>
                <a:spcPct val="100000"/>
              </a:lnSpc>
              <a:spcBef>
                <a:spcPts val="1155"/>
              </a:spcBef>
            </a:pPr>
            <a:r>
              <a:rPr sz="2000" spc="-100" dirty="0">
                <a:latin typeface="Courier New"/>
                <a:cs typeface="Courier New"/>
              </a:rPr>
              <a:t>if guess**3 != abs(cube):</a:t>
            </a:r>
          </a:p>
          <a:p>
            <a:pPr marL="12700" marR="2138680" indent="609600">
              <a:lnSpc>
                <a:spcPct val="148200"/>
              </a:lnSpc>
              <a:spcBef>
                <a:spcPts val="5"/>
              </a:spcBef>
            </a:pPr>
            <a:r>
              <a:rPr sz="2000" spc="-100" dirty="0">
                <a:latin typeface="Courier New"/>
                <a:cs typeface="Courier New"/>
              </a:rPr>
              <a:t>print(cube, 'is not a perfect cube')  else:</a:t>
            </a:r>
          </a:p>
          <a:p>
            <a:pPr marL="622300">
              <a:lnSpc>
                <a:spcPct val="100000"/>
              </a:lnSpc>
              <a:spcBef>
                <a:spcPts val="1155"/>
              </a:spcBef>
            </a:pPr>
            <a:r>
              <a:rPr sz="2000" spc="-100" dirty="0">
                <a:latin typeface="Courier New"/>
                <a:cs typeface="Courier New"/>
              </a:rPr>
              <a:t>if cube &lt; 0:</a:t>
            </a:r>
          </a:p>
          <a:p>
            <a:pPr marL="1231900">
              <a:lnSpc>
                <a:spcPct val="100000"/>
              </a:lnSpc>
              <a:spcBef>
                <a:spcPts val="1160"/>
              </a:spcBef>
            </a:pPr>
            <a:r>
              <a:rPr sz="2000" spc="-100" dirty="0">
                <a:latin typeface="Courier New"/>
                <a:cs typeface="Courier New"/>
              </a:rPr>
              <a:t>guess = -guess</a:t>
            </a:r>
          </a:p>
          <a:p>
            <a:pPr marL="622300">
              <a:lnSpc>
                <a:spcPct val="100000"/>
              </a:lnSpc>
              <a:spcBef>
                <a:spcPts val="1155"/>
              </a:spcBef>
            </a:pPr>
            <a:r>
              <a:rPr sz="2000" spc="-100" dirty="0">
                <a:latin typeface="Courier New"/>
                <a:cs typeface="Courier New"/>
              </a:rPr>
              <a:t>print('Cube root of '+str(cube)+' is '+str(guess))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5350" y="1738122"/>
            <a:ext cx="7475220" cy="0"/>
          </a:xfrm>
          <a:custGeom>
            <a:avLst/>
            <a:gdLst/>
            <a:ahLst/>
            <a:cxnLst/>
            <a:rect l="l" t="t" r="r" b="b"/>
            <a:pathLst>
              <a:path w="7475220">
                <a:moveTo>
                  <a:pt x="0" y="0"/>
                </a:moveTo>
                <a:lnTo>
                  <a:pt x="747522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01700" y="914146"/>
            <a:ext cx="7254747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kern="1200" spc="-100" dirty="0"/>
              <a:t>APPROXIMATE SOLUTIONS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4144009" y="6645275"/>
            <a:ext cx="858520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pc="-100" dirty="0"/>
              <a:t>6.0001 LECTURE 3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8156447" y="6637845"/>
            <a:ext cx="18669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095"/>
              </a:lnSpc>
            </a:pPr>
            <a:fld id="{81D60167-4931-47E6-BA6A-407CBD079E47}" type="slidenum">
              <a:rPr spc="-100" dirty="0"/>
              <a:t>14</a:t>
            </a:fld>
            <a:endParaRPr spc="-100" dirty="0"/>
          </a:p>
        </p:txBody>
      </p:sp>
      <p:sp>
        <p:nvSpPr>
          <p:cNvPr id="4" name="object 4"/>
          <p:cNvSpPr txBox="1"/>
          <p:nvPr/>
        </p:nvSpPr>
        <p:spPr>
          <a:xfrm>
            <a:off x="810259" y="1679849"/>
            <a:ext cx="7438390" cy="4174220"/>
          </a:xfrm>
          <a:prstGeom prst="rect">
            <a:avLst/>
          </a:prstGeom>
        </p:spPr>
        <p:txBody>
          <a:bodyPr vert="horz" wrap="square" lIns="0" tIns="151130" rIns="0" bIns="0" rtlCol="0">
            <a:spAutoFit/>
          </a:bodyPr>
          <a:lstStyle/>
          <a:p>
            <a:pPr marL="238125" indent="-225425">
              <a:lnSpc>
                <a:spcPct val="100000"/>
              </a:lnSpc>
              <a:spcBef>
                <a:spcPts val="1190"/>
              </a:spcBef>
              <a:buClr>
                <a:srgbClr val="585858"/>
              </a:buClr>
              <a:buFont typeface="Arial"/>
              <a:buChar char="▪"/>
              <a:tabLst>
                <a:tab pos="238760" algn="l"/>
              </a:tabLst>
            </a:pPr>
            <a:r>
              <a:rPr sz="2600" b="1" spc="-100" dirty="0">
                <a:solidFill>
                  <a:srgbClr val="C00000"/>
                </a:solidFill>
                <a:latin typeface="Arial Black"/>
                <a:cs typeface="Arial Black"/>
              </a:rPr>
              <a:t>good enough </a:t>
            </a:r>
            <a:r>
              <a:rPr sz="2600" spc="-100" dirty="0">
                <a:latin typeface="Arial"/>
                <a:cs typeface="Arial"/>
              </a:rPr>
              <a:t>solution</a:t>
            </a:r>
          </a:p>
          <a:p>
            <a:pPr marL="238125" indent="-225425">
              <a:lnSpc>
                <a:spcPct val="100000"/>
              </a:lnSpc>
              <a:spcBef>
                <a:spcPts val="1085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100" dirty="0">
                <a:latin typeface="Arial"/>
                <a:cs typeface="Arial"/>
              </a:rPr>
              <a:t>start with a guess and increment by some </a:t>
            </a:r>
            <a:r>
              <a:rPr sz="2600" b="1" spc="-100" dirty="0">
                <a:solidFill>
                  <a:srgbClr val="C00000"/>
                </a:solidFill>
                <a:latin typeface="Arial Black"/>
                <a:cs typeface="Arial Black"/>
              </a:rPr>
              <a:t>small value</a:t>
            </a:r>
            <a:endParaRPr sz="2600" spc="-100" dirty="0">
              <a:latin typeface="Arial Black"/>
              <a:cs typeface="Arial Black"/>
            </a:endParaRPr>
          </a:p>
          <a:p>
            <a:pPr marL="312420" indent="-299720">
              <a:lnSpc>
                <a:spcPts val="3245"/>
              </a:lnSpc>
              <a:spcBef>
                <a:spcPts val="980"/>
              </a:spcBef>
              <a:buClr>
                <a:srgbClr val="585858"/>
              </a:buClr>
              <a:buChar char="▪"/>
              <a:tabLst>
                <a:tab pos="312420" algn="l"/>
                <a:tab pos="313055" algn="l"/>
              </a:tabLst>
            </a:pPr>
            <a:r>
              <a:rPr sz="2600" spc="-100" dirty="0">
                <a:latin typeface="Arial"/>
                <a:cs typeface="Arial"/>
              </a:rPr>
              <a:t>keep guessing if </a:t>
            </a:r>
            <a:r>
              <a:rPr sz="2600" spc="-100" dirty="0">
                <a:latin typeface="Courier New"/>
                <a:cs typeface="Courier New"/>
              </a:rPr>
              <a:t>|guess</a:t>
            </a:r>
            <a:r>
              <a:rPr sz="2550" spc="-100" baseline="26143" dirty="0">
                <a:latin typeface="Courier New"/>
                <a:cs typeface="Courier New"/>
              </a:rPr>
              <a:t>3</a:t>
            </a:r>
            <a:r>
              <a:rPr sz="2600" spc="-100" dirty="0">
                <a:latin typeface="Courier New"/>
                <a:cs typeface="Courier New"/>
              </a:rPr>
              <a:t>-</a:t>
            </a:r>
            <a:r>
              <a:rPr sz="2800" spc="-100" dirty="0">
                <a:latin typeface="Courier New"/>
                <a:cs typeface="Courier New"/>
              </a:rPr>
              <a:t>cube</a:t>
            </a:r>
            <a:r>
              <a:rPr sz="2600" spc="-100" dirty="0">
                <a:latin typeface="Courier New"/>
                <a:cs typeface="Courier New"/>
              </a:rPr>
              <a:t>| &gt;= epsilon</a:t>
            </a:r>
          </a:p>
          <a:p>
            <a:pPr marL="253365">
              <a:lnSpc>
                <a:spcPts val="3005"/>
              </a:lnSpc>
            </a:pPr>
            <a:r>
              <a:rPr sz="2600" spc="-100" dirty="0">
                <a:latin typeface="Arial"/>
                <a:cs typeface="Arial"/>
              </a:rPr>
              <a:t>for some </a:t>
            </a:r>
            <a:r>
              <a:rPr sz="2600" b="1" spc="-100" dirty="0">
                <a:solidFill>
                  <a:srgbClr val="C00000"/>
                </a:solidFill>
                <a:latin typeface="Arial Black"/>
                <a:cs typeface="Arial Black"/>
              </a:rPr>
              <a:t>small epsilon</a:t>
            </a:r>
            <a:endParaRPr sz="2600" spc="-100" dirty="0">
              <a:latin typeface="Arial Black"/>
              <a:cs typeface="Arial Black"/>
            </a:endParaRPr>
          </a:p>
          <a:p>
            <a:pPr>
              <a:lnSpc>
                <a:spcPct val="100000"/>
              </a:lnSpc>
            </a:pPr>
            <a:endParaRPr sz="2600" spc="-100" dirty="0">
              <a:latin typeface="Times"/>
              <a:cs typeface="Times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700" spc="-100" dirty="0">
              <a:latin typeface="Times"/>
              <a:cs typeface="Times"/>
            </a:endParaRPr>
          </a:p>
          <a:p>
            <a:pPr marL="238125" indent="-225425">
              <a:lnSpc>
                <a:spcPct val="100000"/>
              </a:lnSpc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100" dirty="0">
                <a:latin typeface="Arial"/>
                <a:cs typeface="Arial"/>
              </a:rPr>
              <a:t>decreasing increment size </a:t>
            </a:r>
            <a:r>
              <a:rPr lang="en-US" sz="2600" spc="-100" dirty="0" smtClean="0">
                <a:latin typeface="Arial"/>
                <a:cs typeface="Arial"/>
                <a:sym typeface="Wingdings"/>
              </a:rPr>
              <a:t></a:t>
            </a:r>
            <a:r>
              <a:rPr sz="2600" spc="-100" dirty="0" smtClean="0">
                <a:latin typeface="Arial"/>
                <a:cs typeface="Arial"/>
              </a:rPr>
              <a:t> </a:t>
            </a:r>
            <a:r>
              <a:rPr sz="2600" spc="-100" dirty="0">
                <a:latin typeface="Arial"/>
                <a:cs typeface="Arial"/>
              </a:rPr>
              <a:t>slower program</a:t>
            </a:r>
          </a:p>
          <a:p>
            <a:pPr marL="238125" indent="-225425">
              <a:lnSpc>
                <a:spcPct val="100000"/>
              </a:lnSpc>
              <a:spcBef>
                <a:spcPts val="1090"/>
              </a:spcBef>
              <a:buClr>
                <a:srgbClr val="585858"/>
              </a:buClr>
              <a:buChar char="▪"/>
              <a:tabLst>
                <a:tab pos="238760" algn="l"/>
                <a:tab pos="3744595" algn="l"/>
              </a:tabLst>
            </a:pPr>
            <a:r>
              <a:rPr sz="2600" spc="-100" dirty="0">
                <a:latin typeface="Arial"/>
                <a:cs typeface="Arial"/>
              </a:rPr>
              <a:t>increasing epsilon	</a:t>
            </a:r>
            <a:r>
              <a:rPr lang="en-US" sz="2600" spc="-100" dirty="0" smtClean="0">
                <a:latin typeface="Arial"/>
                <a:cs typeface="Arial"/>
                <a:sym typeface="Wingdings"/>
              </a:rPr>
              <a:t></a:t>
            </a:r>
            <a:r>
              <a:rPr sz="2600" spc="-100" dirty="0" smtClean="0">
                <a:latin typeface="Arial"/>
                <a:cs typeface="Arial"/>
              </a:rPr>
              <a:t> </a:t>
            </a:r>
            <a:r>
              <a:rPr sz="2600" spc="-100" dirty="0">
                <a:latin typeface="Arial"/>
                <a:cs typeface="Arial"/>
              </a:rPr>
              <a:t>less accurate answer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5350" y="1738122"/>
            <a:ext cx="7475220" cy="0"/>
          </a:xfrm>
          <a:custGeom>
            <a:avLst/>
            <a:gdLst/>
            <a:ahLst/>
            <a:cxnLst/>
            <a:rect l="l" t="t" r="r" b="b"/>
            <a:pathLst>
              <a:path w="7475220">
                <a:moveTo>
                  <a:pt x="0" y="0"/>
                </a:moveTo>
                <a:lnTo>
                  <a:pt x="747522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01699" y="291845"/>
            <a:ext cx="7254747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kern="1200" spc="-100" dirty="0"/>
              <a:t>APPROXIMATE SOLUTION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01700" y="914146"/>
            <a:ext cx="3822700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spc="-100" dirty="0">
                <a:latin typeface="Arial"/>
                <a:cs typeface="Arial"/>
              </a:rPr>
              <a:t>– cube root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876416" y="3590476"/>
            <a:ext cx="137160" cy="25907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860"/>
              </a:lnSpc>
            </a:pPr>
            <a:r>
              <a:rPr sz="1800" spc="-100" dirty="0">
                <a:latin typeface="Courier New"/>
                <a:cs typeface="Courier New"/>
              </a:rPr>
              <a:t>:</a:t>
            </a:r>
            <a:endParaRPr sz="1800" spc="-100">
              <a:latin typeface="Courier New"/>
              <a:cs typeface="Courier New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10259" y="1837933"/>
            <a:ext cx="5079365" cy="3318510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35"/>
              </a:spcBef>
            </a:pPr>
            <a:r>
              <a:rPr sz="1800" spc="-100" dirty="0">
                <a:latin typeface="Courier New"/>
                <a:cs typeface="Courier New"/>
              </a:rPr>
              <a:t>cube = 27</a:t>
            </a: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sz="1800" spc="-100" dirty="0">
                <a:latin typeface="Courier New"/>
                <a:cs typeface="Courier New"/>
              </a:rPr>
              <a:t>epsilon = 0.01</a:t>
            </a: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sz="1800" spc="-100" dirty="0">
                <a:latin typeface="Courier New"/>
                <a:cs typeface="Courier New"/>
              </a:rPr>
              <a:t>guess = 0.0</a:t>
            </a: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sz="1800" spc="-100" dirty="0">
                <a:latin typeface="Courier New"/>
                <a:cs typeface="Courier New"/>
              </a:rPr>
              <a:t>increment = 0.0001</a:t>
            </a: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sz="1800" spc="-100" dirty="0">
                <a:latin typeface="Courier New"/>
                <a:cs typeface="Courier New"/>
              </a:rPr>
              <a:t>num_guesses = 0</a:t>
            </a:r>
          </a:p>
          <a:p>
            <a:pPr marL="558800" marR="5080" indent="-546735">
              <a:lnSpc>
                <a:spcPct val="120000"/>
              </a:lnSpc>
            </a:pPr>
            <a:r>
              <a:rPr sz="1800" spc="-100" dirty="0">
                <a:latin typeface="Courier New"/>
                <a:cs typeface="Courier New"/>
              </a:rPr>
              <a:t>while abs(guess**3 - cube) &gt;= epsilon  guess += increment</a:t>
            </a:r>
          </a:p>
          <a:p>
            <a:pPr marL="12700" marR="276860" indent="546100">
              <a:lnSpc>
                <a:spcPct val="120000"/>
              </a:lnSpc>
            </a:pPr>
            <a:r>
              <a:rPr sz="1800" spc="-100" dirty="0">
                <a:latin typeface="Courier New"/>
                <a:cs typeface="Courier New"/>
              </a:rPr>
              <a:t>num_guesses += 1  print('num_guesses =', num_guesses)  if abs(guess**3 - cube) &gt;= epsilon: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810259" y="5130800"/>
            <a:ext cx="7400925" cy="10134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780539" indent="546100">
              <a:lnSpc>
                <a:spcPct val="120000"/>
              </a:lnSpc>
              <a:spcBef>
                <a:spcPts val="100"/>
              </a:spcBef>
            </a:pPr>
            <a:r>
              <a:rPr sz="1800" spc="-100" dirty="0">
                <a:latin typeface="Courier New"/>
                <a:cs typeface="Courier New"/>
              </a:rPr>
              <a:t>print('Failed on cube root of', cube)  else:</a:t>
            </a:r>
            <a:endParaRPr sz="1800" spc="-100">
              <a:latin typeface="Courier New"/>
              <a:cs typeface="Courier New"/>
            </a:endParaRPr>
          </a:p>
          <a:p>
            <a:pPr marL="558800">
              <a:lnSpc>
                <a:spcPct val="100000"/>
              </a:lnSpc>
              <a:spcBef>
                <a:spcPts val="430"/>
              </a:spcBef>
            </a:pPr>
            <a:r>
              <a:rPr sz="1800" spc="-100" dirty="0">
                <a:latin typeface="Courier New"/>
                <a:cs typeface="Courier New"/>
              </a:rPr>
              <a:t>print(guess, 'is close to the cube root of', cube)</a:t>
            </a:r>
            <a:endParaRPr sz="1800" spc="-100">
              <a:latin typeface="Courier New"/>
              <a:cs typeface="Courier New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5853684" y="3536441"/>
            <a:ext cx="3134995" cy="368935"/>
          </a:xfrm>
          <a:custGeom>
            <a:avLst/>
            <a:gdLst/>
            <a:ahLst/>
            <a:cxnLst/>
            <a:rect l="l" t="t" r="r" b="b"/>
            <a:pathLst>
              <a:path w="3134995" h="368935">
                <a:moveTo>
                  <a:pt x="0" y="368808"/>
                </a:moveTo>
                <a:lnTo>
                  <a:pt x="3134867" y="368808"/>
                </a:lnTo>
                <a:lnTo>
                  <a:pt x="3134867" y="0"/>
                </a:lnTo>
                <a:lnTo>
                  <a:pt x="0" y="0"/>
                </a:lnTo>
                <a:lnTo>
                  <a:pt x="0" y="36880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9" name="object 9"/>
          <p:cNvSpPr txBox="1"/>
          <p:nvPr/>
        </p:nvSpPr>
        <p:spPr>
          <a:xfrm>
            <a:off x="6069329" y="3545585"/>
            <a:ext cx="262128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0" dirty="0">
                <a:latin typeface="Courier New"/>
                <a:cs typeface="Courier New"/>
              </a:rPr>
              <a:t>and guess &lt;= cube :</a:t>
            </a:r>
            <a:endParaRPr sz="1800" spc="-100">
              <a:latin typeface="Courier New"/>
              <a:cs typeface="Courier New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sz="quarter" idx="5"/>
          </p:nvPr>
        </p:nvSpPr>
        <p:spPr>
          <a:xfrm>
            <a:off x="4144009" y="6645275"/>
            <a:ext cx="858520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pc="-100" dirty="0"/>
              <a:t>6.0001 LECTURE 3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xfrm>
            <a:off x="8156447" y="6637845"/>
            <a:ext cx="18669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095"/>
              </a:lnSpc>
            </a:pPr>
            <a:fld id="{81D60167-4931-47E6-BA6A-407CBD079E47}" type="slidenum">
              <a:rPr spc="-100" dirty="0"/>
              <a:t>15</a:t>
            </a:fld>
            <a:endParaRPr spc="-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5350" y="1738122"/>
            <a:ext cx="7475220" cy="0"/>
          </a:xfrm>
          <a:custGeom>
            <a:avLst/>
            <a:gdLst/>
            <a:ahLst/>
            <a:cxnLst/>
            <a:rect l="l" t="t" r="r" b="b"/>
            <a:pathLst>
              <a:path w="7475220">
                <a:moveTo>
                  <a:pt x="0" y="0"/>
                </a:moveTo>
                <a:lnTo>
                  <a:pt x="747522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01700" y="914146"/>
            <a:ext cx="6145275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kern="1200" spc="-100" dirty="0"/>
              <a:t>BISECTION SEARCH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10259" y="1679849"/>
            <a:ext cx="4624705" cy="2035173"/>
          </a:xfrm>
          <a:prstGeom prst="rect">
            <a:avLst/>
          </a:prstGeom>
        </p:spPr>
        <p:txBody>
          <a:bodyPr vert="horz" wrap="square" lIns="0" tIns="151130" rIns="0" bIns="0" rtlCol="0">
            <a:spAutoFit/>
          </a:bodyPr>
          <a:lstStyle/>
          <a:p>
            <a:pPr marL="238125" indent="-225425">
              <a:lnSpc>
                <a:spcPct val="100000"/>
              </a:lnSpc>
              <a:spcBef>
                <a:spcPts val="1190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100" dirty="0">
                <a:latin typeface="Arial"/>
                <a:cs typeface="Arial"/>
              </a:rPr>
              <a:t>half interval each iteration</a:t>
            </a:r>
            <a:endParaRPr sz="2600" spc="-100">
              <a:latin typeface="Arial"/>
              <a:cs typeface="Arial"/>
            </a:endParaRPr>
          </a:p>
          <a:p>
            <a:pPr marL="238125" indent="-225425">
              <a:lnSpc>
                <a:spcPct val="100000"/>
              </a:lnSpc>
              <a:spcBef>
                <a:spcPts val="1085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100" dirty="0">
                <a:latin typeface="Arial"/>
                <a:cs typeface="Arial"/>
              </a:rPr>
              <a:t>new guess is halfway in between</a:t>
            </a:r>
            <a:endParaRPr sz="2600" spc="-100">
              <a:latin typeface="Arial"/>
              <a:cs typeface="Arial"/>
            </a:endParaRPr>
          </a:p>
          <a:p>
            <a:pPr marL="238125" indent="-225425">
              <a:lnSpc>
                <a:spcPct val="100000"/>
              </a:lnSpc>
              <a:spcBef>
                <a:spcPts val="1080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100" dirty="0">
                <a:latin typeface="Arial"/>
                <a:cs typeface="Arial"/>
              </a:rPr>
              <a:t>to illustrate, let’s play a game!</a:t>
            </a:r>
            <a:endParaRPr sz="2600" spc="-1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57759" y="3762375"/>
            <a:ext cx="8558022" cy="33299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6" name="object 6"/>
          <p:cNvSpPr/>
          <p:nvPr/>
        </p:nvSpPr>
        <p:spPr>
          <a:xfrm>
            <a:off x="357759" y="3762375"/>
            <a:ext cx="8558530" cy="333375"/>
          </a:xfrm>
          <a:custGeom>
            <a:avLst/>
            <a:gdLst/>
            <a:ahLst/>
            <a:cxnLst/>
            <a:rect l="l" t="t" r="r" b="b"/>
            <a:pathLst>
              <a:path w="8558530" h="333375">
                <a:moveTo>
                  <a:pt x="0" y="332994"/>
                </a:moveTo>
                <a:lnTo>
                  <a:pt x="8558022" y="332994"/>
                </a:lnTo>
                <a:lnTo>
                  <a:pt x="8558022" y="0"/>
                </a:lnTo>
                <a:lnTo>
                  <a:pt x="0" y="0"/>
                </a:lnTo>
                <a:lnTo>
                  <a:pt x="0" y="332994"/>
                </a:lnTo>
                <a:close/>
              </a:path>
            </a:pathLst>
          </a:custGeom>
          <a:ln w="129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7" name="object 7"/>
          <p:cNvSpPr/>
          <p:nvPr/>
        </p:nvSpPr>
        <p:spPr>
          <a:xfrm>
            <a:off x="4524755" y="4068318"/>
            <a:ext cx="228600" cy="548640"/>
          </a:xfrm>
          <a:custGeom>
            <a:avLst/>
            <a:gdLst/>
            <a:ahLst/>
            <a:cxnLst/>
            <a:rect l="l" t="t" r="r" b="b"/>
            <a:pathLst>
              <a:path w="228600" h="548639">
                <a:moveTo>
                  <a:pt x="152400" y="190499"/>
                </a:moveTo>
                <a:lnTo>
                  <a:pt x="76200" y="190499"/>
                </a:lnTo>
                <a:lnTo>
                  <a:pt x="76200" y="548639"/>
                </a:lnTo>
                <a:lnTo>
                  <a:pt x="152400" y="548639"/>
                </a:lnTo>
                <a:lnTo>
                  <a:pt x="152400" y="190499"/>
                </a:lnTo>
                <a:close/>
              </a:path>
              <a:path w="228600" h="548639">
                <a:moveTo>
                  <a:pt x="114300" y="0"/>
                </a:moveTo>
                <a:lnTo>
                  <a:pt x="0" y="228599"/>
                </a:lnTo>
                <a:lnTo>
                  <a:pt x="76200" y="228599"/>
                </a:lnTo>
                <a:lnTo>
                  <a:pt x="76200" y="190499"/>
                </a:lnTo>
                <a:lnTo>
                  <a:pt x="209550" y="190499"/>
                </a:lnTo>
                <a:lnTo>
                  <a:pt x="114300" y="0"/>
                </a:lnTo>
                <a:close/>
              </a:path>
              <a:path w="228600" h="548639">
                <a:moveTo>
                  <a:pt x="209550" y="190499"/>
                </a:moveTo>
                <a:lnTo>
                  <a:pt x="152400" y="190499"/>
                </a:lnTo>
                <a:lnTo>
                  <a:pt x="152400" y="228599"/>
                </a:lnTo>
                <a:lnTo>
                  <a:pt x="228600" y="228599"/>
                </a:lnTo>
                <a:lnTo>
                  <a:pt x="209550" y="19049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8" name="object 8"/>
          <p:cNvSpPr/>
          <p:nvPr/>
        </p:nvSpPr>
        <p:spPr>
          <a:xfrm>
            <a:off x="4864608" y="4251198"/>
            <a:ext cx="993140" cy="368935"/>
          </a:xfrm>
          <a:custGeom>
            <a:avLst/>
            <a:gdLst/>
            <a:ahLst/>
            <a:cxnLst/>
            <a:rect l="l" t="t" r="r" b="b"/>
            <a:pathLst>
              <a:path w="993139" h="368935">
                <a:moveTo>
                  <a:pt x="0" y="368807"/>
                </a:moveTo>
                <a:lnTo>
                  <a:pt x="992886" y="368807"/>
                </a:lnTo>
                <a:lnTo>
                  <a:pt x="992886" y="0"/>
                </a:lnTo>
                <a:lnTo>
                  <a:pt x="0" y="0"/>
                </a:lnTo>
                <a:lnTo>
                  <a:pt x="0" y="368807"/>
                </a:lnTo>
                <a:close/>
              </a:path>
            </a:pathLst>
          </a:custGeom>
          <a:ln w="762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9" name="object 9"/>
          <p:cNvSpPr txBox="1"/>
          <p:nvPr/>
        </p:nvSpPr>
        <p:spPr>
          <a:xfrm>
            <a:off x="4864608" y="4251198"/>
            <a:ext cx="993140" cy="269304"/>
          </a:xfrm>
          <a:prstGeom prst="rect">
            <a:avLst/>
          </a:prstGeom>
          <a:ln w="7620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53975">
              <a:lnSpc>
                <a:spcPts val="2145"/>
              </a:lnSpc>
            </a:pPr>
            <a:r>
              <a:rPr sz="1800" b="1" spc="-100" dirty="0">
                <a:latin typeface="Arial Black"/>
                <a:cs typeface="Arial Black"/>
              </a:rPr>
              <a:t>GUESS</a:t>
            </a:r>
            <a:endParaRPr sz="1800" spc="-100">
              <a:latin typeface="Arial Black"/>
              <a:cs typeface="Arial Black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4599432" y="4620005"/>
            <a:ext cx="605790" cy="0"/>
          </a:xfrm>
          <a:custGeom>
            <a:avLst/>
            <a:gdLst/>
            <a:ahLst/>
            <a:cxnLst/>
            <a:rect l="l" t="t" r="r" b="b"/>
            <a:pathLst>
              <a:path w="605789">
                <a:moveTo>
                  <a:pt x="605789" y="0"/>
                </a:moveTo>
                <a:lnTo>
                  <a:pt x="0" y="0"/>
                </a:lnTo>
              </a:path>
            </a:pathLst>
          </a:custGeom>
          <a:ln w="762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11" name="object 11"/>
          <p:cNvSpPr/>
          <p:nvPr/>
        </p:nvSpPr>
        <p:spPr>
          <a:xfrm>
            <a:off x="357759" y="4779644"/>
            <a:ext cx="4321302" cy="33299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12" name="object 12"/>
          <p:cNvSpPr/>
          <p:nvPr/>
        </p:nvSpPr>
        <p:spPr>
          <a:xfrm>
            <a:off x="357759" y="4779644"/>
            <a:ext cx="4321810" cy="333375"/>
          </a:xfrm>
          <a:custGeom>
            <a:avLst/>
            <a:gdLst/>
            <a:ahLst/>
            <a:cxnLst/>
            <a:rect l="l" t="t" r="r" b="b"/>
            <a:pathLst>
              <a:path w="4321810" h="333375">
                <a:moveTo>
                  <a:pt x="0" y="332994"/>
                </a:moveTo>
                <a:lnTo>
                  <a:pt x="4321302" y="332994"/>
                </a:lnTo>
                <a:lnTo>
                  <a:pt x="4321302" y="0"/>
                </a:lnTo>
                <a:lnTo>
                  <a:pt x="0" y="0"/>
                </a:lnTo>
                <a:lnTo>
                  <a:pt x="0" y="332994"/>
                </a:lnTo>
                <a:close/>
              </a:path>
            </a:pathLst>
          </a:custGeom>
          <a:ln w="129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13" name="object 13"/>
          <p:cNvSpPr/>
          <p:nvPr/>
        </p:nvSpPr>
        <p:spPr>
          <a:xfrm>
            <a:off x="2424683" y="5125974"/>
            <a:ext cx="228600" cy="548640"/>
          </a:xfrm>
          <a:custGeom>
            <a:avLst/>
            <a:gdLst/>
            <a:ahLst/>
            <a:cxnLst/>
            <a:rect l="l" t="t" r="r" b="b"/>
            <a:pathLst>
              <a:path w="228600" h="548639">
                <a:moveTo>
                  <a:pt x="152400" y="190500"/>
                </a:moveTo>
                <a:lnTo>
                  <a:pt x="76200" y="190500"/>
                </a:lnTo>
                <a:lnTo>
                  <a:pt x="76200" y="548640"/>
                </a:lnTo>
                <a:lnTo>
                  <a:pt x="152400" y="548640"/>
                </a:lnTo>
                <a:lnTo>
                  <a:pt x="152400" y="190500"/>
                </a:lnTo>
                <a:close/>
              </a:path>
              <a:path w="228600" h="548639">
                <a:moveTo>
                  <a:pt x="114300" y="0"/>
                </a:moveTo>
                <a:lnTo>
                  <a:pt x="0" y="228600"/>
                </a:lnTo>
                <a:lnTo>
                  <a:pt x="76200" y="228600"/>
                </a:lnTo>
                <a:lnTo>
                  <a:pt x="76200" y="190500"/>
                </a:lnTo>
                <a:lnTo>
                  <a:pt x="209550" y="190500"/>
                </a:lnTo>
                <a:lnTo>
                  <a:pt x="114300" y="0"/>
                </a:lnTo>
                <a:close/>
              </a:path>
              <a:path w="228600" h="548639">
                <a:moveTo>
                  <a:pt x="209550" y="190500"/>
                </a:moveTo>
                <a:lnTo>
                  <a:pt x="152400" y="190500"/>
                </a:lnTo>
                <a:lnTo>
                  <a:pt x="152400" y="228600"/>
                </a:lnTo>
                <a:lnTo>
                  <a:pt x="228600" y="228600"/>
                </a:lnTo>
                <a:lnTo>
                  <a:pt x="209550" y="1905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14" name="object 14"/>
          <p:cNvSpPr/>
          <p:nvPr/>
        </p:nvSpPr>
        <p:spPr>
          <a:xfrm>
            <a:off x="2764535" y="5308092"/>
            <a:ext cx="993140" cy="369570"/>
          </a:xfrm>
          <a:custGeom>
            <a:avLst/>
            <a:gdLst/>
            <a:ahLst/>
            <a:cxnLst/>
            <a:rect l="l" t="t" r="r" b="b"/>
            <a:pathLst>
              <a:path w="993139" h="369570">
                <a:moveTo>
                  <a:pt x="0" y="369570"/>
                </a:moveTo>
                <a:lnTo>
                  <a:pt x="992886" y="369570"/>
                </a:lnTo>
                <a:lnTo>
                  <a:pt x="992886" y="0"/>
                </a:lnTo>
                <a:lnTo>
                  <a:pt x="0" y="0"/>
                </a:lnTo>
                <a:lnTo>
                  <a:pt x="0" y="369570"/>
                </a:lnTo>
                <a:close/>
              </a:path>
            </a:pathLst>
          </a:custGeom>
          <a:ln w="762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15" name="object 15"/>
          <p:cNvSpPr txBox="1"/>
          <p:nvPr/>
        </p:nvSpPr>
        <p:spPr>
          <a:xfrm>
            <a:off x="2764535" y="5308092"/>
            <a:ext cx="993140" cy="269304"/>
          </a:xfrm>
          <a:prstGeom prst="rect">
            <a:avLst/>
          </a:prstGeom>
          <a:ln w="76200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53340">
              <a:lnSpc>
                <a:spcPts val="2145"/>
              </a:lnSpc>
            </a:pPr>
            <a:r>
              <a:rPr sz="1800" b="1" spc="-100" dirty="0">
                <a:latin typeface="Arial Black"/>
                <a:cs typeface="Arial Black"/>
              </a:rPr>
              <a:t>GUESS</a:t>
            </a:r>
            <a:endParaRPr sz="1800" spc="-100">
              <a:latin typeface="Arial Black"/>
              <a:cs typeface="Arial Black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2499360" y="5677661"/>
            <a:ext cx="605790" cy="0"/>
          </a:xfrm>
          <a:custGeom>
            <a:avLst/>
            <a:gdLst/>
            <a:ahLst/>
            <a:cxnLst/>
            <a:rect l="l" t="t" r="r" b="b"/>
            <a:pathLst>
              <a:path w="605789">
                <a:moveTo>
                  <a:pt x="605789" y="0"/>
                </a:moveTo>
                <a:lnTo>
                  <a:pt x="0" y="0"/>
                </a:lnTo>
              </a:path>
            </a:pathLst>
          </a:custGeom>
          <a:ln w="762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17" name="object 17"/>
          <p:cNvSpPr/>
          <p:nvPr/>
        </p:nvSpPr>
        <p:spPr>
          <a:xfrm>
            <a:off x="5586221" y="3785615"/>
            <a:ext cx="392430" cy="274320"/>
          </a:xfrm>
          <a:custGeom>
            <a:avLst/>
            <a:gdLst/>
            <a:ahLst/>
            <a:cxnLst/>
            <a:rect l="l" t="t" r="r" b="b"/>
            <a:pathLst>
              <a:path w="392429" h="274320">
                <a:moveTo>
                  <a:pt x="392302" y="0"/>
                </a:moveTo>
                <a:lnTo>
                  <a:pt x="0" y="274320"/>
                </a:lnTo>
              </a:path>
            </a:pathLst>
          </a:custGeom>
          <a:ln w="38099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18" name="object 18"/>
          <p:cNvSpPr/>
          <p:nvPr/>
        </p:nvSpPr>
        <p:spPr>
          <a:xfrm>
            <a:off x="5860541" y="3784092"/>
            <a:ext cx="392430" cy="274320"/>
          </a:xfrm>
          <a:custGeom>
            <a:avLst/>
            <a:gdLst/>
            <a:ahLst/>
            <a:cxnLst/>
            <a:rect l="l" t="t" r="r" b="b"/>
            <a:pathLst>
              <a:path w="392429" h="274320">
                <a:moveTo>
                  <a:pt x="392302" y="0"/>
                </a:moveTo>
                <a:lnTo>
                  <a:pt x="0" y="274320"/>
                </a:lnTo>
              </a:path>
            </a:pathLst>
          </a:custGeom>
          <a:ln w="38099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19" name="object 19"/>
          <p:cNvSpPr/>
          <p:nvPr/>
        </p:nvSpPr>
        <p:spPr>
          <a:xfrm>
            <a:off x="6134861" y="3784092"/>
            <a:ext cx="392430" cy="274320"/>
          </a:xfrm>
          <a:custGeom>
            <a:avLst/>
            <a:gdLst/>
            <a:ahLst/>
            <a:cxnLst/>
            <a:rect l="l" t="t" r="r" b="b"/>
            <a:pathLst>
              <a:path w="392429" h="274320">
                <a:moveTo>
                  <a:pt x="392302" y="0"/>
                </a:moveTo>
                <a:lnTo>
                  <a:pt x="0" y="274320"/>
                </a:lnTo>
              </a:path>
            </a:pathLst>
          </a:custGeom>
          <a:ln w="38099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20" name="object 20"/>
          <p:cNvSpPr/>
          <p:nvPr/>
        </p:nvSpPr>
        <p:spPr>
          <a:xfrm>
            <a:off x="6380226" y="3785615"/>
            <a:ext cx="392430" cy="274320"/>
          </a:xfrm>
          <a:custGeom>
            <a:avLst/>
            <a:gdLst/>
            <a:ahLst/>
            <a:cxnLst/>
            <a:rect l="l" t="t" r="r" b="b"/>
            <a:pathLst>
              <a:path w="392429" h="274320">
                <a:moveTo>
                  <a:pt x="392302" y="0"/>
                </a:moveTo>
                <a:lnTo>
                  <a:pt x="0" y="274320"/>
                </a:lnTo>
              </a:path>
            </a:pathLst>
          </a:custGeom>
          <a:ln w="38099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21" name="object 21"/>
          <p:cNvSpPr/>
          <p:nvPr/>
        </p:nvSpPr>
        <p:spPr>
          <a:xfrm>
            <a:off x="6654545" y="3784092"/>
            <a:ext cx="392430" cy="274320"/>
          </a:xfrm>
          <a:custGeom>
            <a:avLst/>
            <a:gdLst/>
            <a:ahLst/>
            <a:cxnLst/>
            <a:rect l="l" t="t" r="r" b="b"/>
            <a:pathLst>
              <a:path w="392429" h="274320">
                <a:moveTo>
                  <a:pt x="392302" y="0"/>
                </a:moveTo>
                <a:lnTo>
                  <a:pt x="0" y="274320"/>
                </a:lnTo>
              </a:path>
            </a:pathLst>
          </a:custGeom>
          <a:ln w="38099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22" name="object 22"/>
          <p:cNvSpPr/>
          <p:nvPr/>
        </p:nvSpPr>
        <p:spPr>
          <a:xfrm>
            <a:off x="6928866" y="3784092"/>
            <a:ext cx="392430" cy="274320"/>
          </a:xfrm>
          <a:custGeom>
            <a:avLst/>
            <a:gdLst/>
            <a:ahLst/>
            <a:cxnLst/>
            <a:rect l="l" t="t" r="r" b="b"/>
            <a:pathLst>
              <a:path w="392429" h="274320">
                <a:moveTo>
                  <a:pt x="392302" y="0"/>
                </a:moveTo>
                <a:lnTo>
                  <a:pt x="0" y="274320"/>
                </a:lnTo>
              </a:path>
            </a:pathLst>
          </a:custGeom>
          <a:ln w="38099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23" name="object 23"/>
          <p:cNvSpPr/>
          <p:nvPr/>
        </p:nvSpPr>
        <p:spPr>
          <a:xfrm>
            <a:off x="7201661" y="3785615"/>
            <a:ext cx="392430" cy="274320"/>
          </a:xfrm>
          <a:custGeom>
            <a:avLst/>
            <a:gdLst/>
            <a:ahLst/>
            <a:cxnLst/>
            <a:rect l="l" t="t" r="r" b="b"/>
            <a:pathLst>
              <a:path w="392429" h="274320">
                <a:moveTo>
                  <a:pt x="392302" y="0"/>
                </a:moveTo>
                <a:lnTo>
                  <a:pt x="0" y="274320"/>
                </a:lnTo>
              </a:path>
            </a:pathLst>
          </a:custGeom>
          <a:ln w="38099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24" name="object 24"/>
          <p:cNvSpPr/>
          <p:nvPr/>
        </p:nvSpPr>
        <p:spPr>
          <a:xfrm>
            <a:off x="7475981" y="3784092"/>
            <a:ext cx="392430" cy="274320"/>
          </a:xfrm>
          <a:custGeom>
            <a:avLst/>
            <a:gdLst/>
            <a:ahLst/>
            <a:cxnLst/>
            <a:rect l="l" t="t" r="r" b="b"/>
            <a:pathLst>
              <a:path w="392429" h="274320">
                <a:moveTo>
                  <a:pt x="392302" y="0"/>
                </a:moveTo>
                <a:lnTo>
                  <a:pt x="0" y="274320"/>
                </a:lnTo>
              </a:path>
            </a:pathLst>
          </a:custGeom>
          <a:ln w="38099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25" name="object 25"/>
          <p:cNvSpPr/>
          <p:nvPr/>
        </p:nvSpPr>
        <p:spPr>
          <a:xfrm>
            <a:off x="7750302" y="3784092"/>
            <a:ext cx="392430" cy="274320"/>
          </a:xfrm>
          <a:custGeom>
            <a:avLst/>
            <a:gdLst/>
            <a:ahLst/>
            <a:cxnLst/>
            <a:rect l="l" t="t" r="r" b="b"/>
            <a:pathLst>
              <a:path w="392429" h="274320">
                <a:moveTo>
                  <a:pt x="392302" y="0"/>
                </a:moveTo>
                <a:lnTo>
                  <a:pt x="0" y="274320"/>
                </a:lnTo>
              </a:path>
            </a:pathLst>
          </a:custGeom>
          <a:ln w="38099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26" name="object 26"/>
          <p:cNvSpPr/>
          <p:nvPr/>
        </p:nvSpPr>
        <p:spPr>
          <a:xfrm>
            <a:off x="7981188" y="3785615"/>
            <a:ext cx="392430" cy="274320"/>
          </a:xfrm>
          <a:custGeom>
            <a:avLst/>
            <a:gdLst/>
            <a:ahLst/>
            <a:cxnLst/>
            <a:rect l="l" t="t" r="r" b="b"/>
            <a:pathLst>
              <a:path w="392429" h="274320">
                <a:moveTo>
                  <a:pt x="392302" y="0"/>
                </a:moveTo>
                <a:lnTo>
                  <a:pt x="0" y="274320"/>
                </a:lnTo>
              </a:path>
            </a:pathLst>
          </a:custGeom>
          <a:ln w="38099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27" name="object 27"/>
          <p:cNvSpPr/>
          <p:nvPr/>
        </p:nvSpPr>
        <p:spPr>
          <a:xfrm>
            <a:off x="8255507" y="3784092"/>
            <a:ext cx="392430" cy="274320"/>
          </a:xfrm>
          <a:custGeom>
            <a:avLst/>
            <a:gdLst/>
            <a:ahLst/>
            <a:cxnLst/>
            <a:rect l="l" t="t" r="r" b="b"/>
            <a:pathLst>
              <a:path w="392429" h="274320">
                <a:moveTo>
                  <a:pt x="392302" y="0"/>
                </a:moveTo>
                <a:lnTo>
                  <a:pt x="0" y="274320"/>
                </a:lnTo>
              </a:path>
            </a:pathLst>
          </a:custGeom>
          <a:ln w="38099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28" name="object 28"/>
          <p:cNvSpPr/>
          <p:nvPr/>
        </p:nvSpPr>
        <p:spPr>
          <a:xfrm>
            <a:off x="8529828" y="3784092"/>
            <a:ext cx="392430" cy="274320"/>
          </a:xfrm>
          <a:custGeom>
            <a:avLst/>
            <a:gdLst/>
            <a:ahLst/>
            <a:cxnLst/>
            <a:rect l="l" t="t" r="r" b="b"/>
            <a:pathLst>
              <a:path w="392429" h="274320">
                <a:moveTo>
                  <a:pt x="392302" y="0"/>
                </a:moveTo>
                <a:lnTo>
                  <a:pt x="0" y="274320"/>
                </a:lnTo>
              </a:path>
            </a:pathLst>
          </a:custGeom>
          <a:ln w="38099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29" name="object 29"/>
          <p:cNvSpPr/>
          <p:nvPr/>
        </p:nvSpPr>
        <p:spPr>
          <a:xfrm>
            <a:off x="4635245" y="3784854"/>
            <a:ext cx="392430" cy="274320"/>
          </a:xfrm>
          <a:custGeom>
            <a:avLst/>
            <a:gdLst/>
            <a:ahLst/>
            <a:cxnLst/>
            <a:rect l="l" t="t" r="r" b="b"/>
            <a:pathLst>
              <a:path w="392429" h="274320">
                <a:moveTo>
                  <a:pt x="392302" y="0"/>
                </a:moveTo>
                <a:lnTo>
                  <a:pt x="0" y="274320"/>
                </a:lnTo>
              </a:path>
            </a:pathLst>
          </a:custGeom>
          <a:ln w="38099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30" name="object 30"/>
          <p:cNvSpPr/>
          <p:nvPr/>
        </p:nvSpPr>
        <p:spPr>
          <a:xfrm>
            <a:off x="4878323" y="3770375"/>
            <a:ext cx="392430" cy="274320"/>
          </a:xfrm>
          <a:custGeom>
            <a:avLst/>
            <a:gdLst/>
            <a:ahLst/>
            <a:cxnLst/>
            <a:rect l="l" t="t" r="r" b="b"/>
            <a:pathLst>
              <a:path w="392429" h="274320">
                <a:moveTo>
                  <a:pt x="392302" y="0"/>
                </a:moveTo>
                <a:lnTo>
                  <a:pt x="0" y="274320"/>
                </a:lnTo>
              </a:path>
            </a:pathLst>
          </a:custGeom>
          <a:ln w="38099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31" name="object 31"/>
          <p:cNvSpPr/>
          <p:nvPr/>
        </p:nvSpPr>
        <p:spPr>
          <a:xfrm>
            <a:off x="5124450" y="3771899"/>
            <a:ext cx="392430" cy="274320"/>
          </a:xfrm>
          <a:custGeom>
            <a:avLst/>
            <a:gdLst/>
            <a:ahLst/>
            <a:cxnLst/>
            <a:rect l="l" t="t" r="r" b="b"/>
            <a:pathLst>
              <a:path w="392429" h="274320">
                <a:moveTo>
                  <a:pt x="392302" y="0"/>
                </a:moveTo>
                <a:lnTo>
                  <a:pt x="0" y="274320"/>
                </a:lnTo>
              </a:path>
            </a:pathLst>
          </a:custGeom>
          <a:ln w="38099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32" name="object 32"/>
          <p:cNvSpPr/>
          <p:nvPr/>
        </p:nvSpPr>
        <p:spPr>
          <a:xfrm>
            <a:off x="5398770" y="3770375"/>
            <a:ext cx="392430" cy="274320"/>
          </a:xfrm>
          <a:custGeom>
            <a:avLst/>
            <a:gdLst/>
            <a:ahLst/>
            <a:cxnLst/>
            <a:rect l="l" t="t" r="r" b="b"/>
            <a:pathLst>
              <a:path w="392429" h="274320">
                <a:moveTo>
                  <a:pt x="392302" y="0"/>
                </a:moveTo>
                <a:lnTo>
                  <a:pt x="0" y="274320"/>
                </a:lnTo>
              </a:path>
            </a:pathLst>
          </a:custGeom>
          <a:ln w="38099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33" name="object 33"/>
          <p:cNvSpPr/>
          <p:nvPr/>
        </p:nvSpPr>
        <p:spPr>
          <a:xfrm>
            <a:off x="2540889" y="4817745"/>
            <a:ext cx="0" cy="274320"/>
          </a:xfrm>
          <a:custGeom>
            <a:avLst/>
            <a:gdLst/>
            <a:ahLst/>
            <a:cxnLst/>
            <a:rect l="l" t="t" r="r" b="b"/>
            <a:pathLst>
              <a:path h="274320">
                <a:moveTo>
                  <a:pt x="0" y="0"/>
                </a:moveTo>
                <a:lnTo>
                  <a:pt x="0" y="274319"/>
                </a:lnTo>
              </a:path>
            </a:pathLst>
          </a:custGeom>
          <a:ln w="12954">
            <a:solidFill>
              <a:srgbClr val="585858"/>
            </a:solidFill>
            <a:prstDash val="sysDash"/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34" name="object 34"/>
          <p:cNvSpPr/>
          <p:nvPr/>
        </p:nvSpPr>
        <p:spPr>
          <a:xfrm>
            <a:off x="1319783" y="4824221"/>
            <a:ext cx="392430" cy="274320"/>
          </a:xfrm>
          <a:custGeom>
            <a:avLst/>
            <a:gdLst/>
            <a:ahLst/>
            <a:cxnLst/>
            <a:rect l="l" t="t" r="r" b="b"/>
            <a:pathLst>
              <a:path w="392430" h="274320">
                <a:moveTo>
                  <a:pt x="392303" y="0"/>
                </a:moveTo>
                <a:lnTo>
                  <a:pt x="0" y="274320"/>
                </a:lnTo>
              </a:path>
            </a:pathLst>
          </a:custGeom>
          <a:ln w="38099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35" name="object 35"/>
          <p:cNvSpPr/>
          <p:nvPr/>
        </p:nvSpPr>
        <p:spPr>
          <a:xfrm>
            <a:off x="1594104" y="4823460"/>
            <a:ext cx="392430" cy="274320"/>
          </a:xfrm>
          <a:custGeom>
            <a:avLst/>
            <a:gdLst/>
            <a:ahLst/>
            <a:cxnLst/>
            <a:rect l="l" t="t" r="r" b="b"/>
            <a:pathLst>
              <a:path w="392430" h="274320">
                <a:moveTo>
                  <a:pt x="392303" y="0"/>
                </a:moveTo>
                <a:lnTo>
                  <a:pt x="0" y="274320"/>
                </a:lnTo>
              </a:path>
            </a:pathLst>
          </a:custGeom>
          <a:ln w="38099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36" name="object 36"/>
          <p:cNvSpPr/>
          <p:nvPr/>
        </p:nvSpPr>
        <p:spPr>
          <a:xfrm>
            <a:off x="1868423" y="4823460"/>
            <a:ext cx="392430" cy="274320"/>
          </a:xfrm>
          <a:custGeom>
            <a:avLst/>
            <a:gdLst/>
            <a:ahLst/>
            <a:cxnLst/>
            <a:rect l="l" t="t" r="r" b="b"/>
            <a:pathLst>
              <a:path w="392430" h="274320">
                <a:moveTo>
                  <a:pt x="392302" y="0"/>
                </a:moveTo>
                <a:lnTo>
                  <a:pt x="0" y="274320"/>
                </a:lnTo>
              </a:path>
            </a:pathLst>
          </a:custGeom>
          <a:ln w="38099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37" name="object 37"/>
          <p:cNvSpPr/>
          <p:nvPr/>
        </p:nvSpPr>
        <p:spPr>
          <a:xfrm>
            <a:off x="2114550" y="4824221"/>
            <a:ext cx="392430" cy="274320"/>
          </a:xfrm>
          <a:custGeom>
            <a:avLst/>
            <a:gdLst/>
            <a:ahLst/>
            <a:cxnLst/>
            <a:rect l="l" t="t" r="r" b="b"/>
            <a:pathLst>
              <a:path w="392430" h="274320">
                <a:moveTo>
                  <a:pt x="392303" y="0"/>
                </a:moveTo>
                <a:lnTo>
                  <a:pt x="0" y="274320"/>
                </a:lnTo>
              </a:path>
            </a:pathLst>
          </a:custGeom>
          <a:ln w="38099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38" name="object 38"/>
          <p:cNvSpPr/>
          <p:nvPr/>
        </p:nvSpPr>
        <p:spPr>
          <a:xfrm>
            <a:off x="368808" y="4824221"/>
            <a:ext cx="392430" cy="274320"/>
          </a:xfrm>
          <a:custGeom>
            <a:avLst/>
            <a:gdLst/>
            <a:ahLst/>
            <a:cxnLst/>
            <a:rect l="l" t="t" r="r" b="b"/>
            <a:pathLst>
              <a:path w="392430" h="274320">
                <a:moveTo>
                  <a:pt x="392353" y="0"/>
                </a:moveTo>
                <a:lnTo>
                  <a:pt x="0" y="274320"/>
                </a:lnTo>
              </a:path>
            </a:pathLst>
          </a:custGeom>
          <a:ln w="38100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39" name="object 39"/>
          <p:cNvSpPr/>
          <p:nvPr/>
        </p:nvSpPr>
        <p:spPr>
          <a:xfrm>
            <a:off x="612648" y="4809744"/>
            <a:ext cx="392430" cy="274320"/>
          </a:xfrm>
          <a:custGeom>
            <a:avLst/>
            <a:gdLst/>
            <a:ahLst/>
            <a:cxnLst/>
            <a:rect l="l" t="t" r="r" b="b"/>
            <a:pathLst>
              <a:path w="392430" h="274320">
                <a:moveTo>
                  <a:pt x="392353" y="0"/>
                </a:moveTo>
                <a:lnTo>
                  <a:pt x="0" y="274320"/>
                </a:lnTo>
              </a:path>
            </a:pathLst>
          </a:custGeom>
          <a:ln w="38100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40" name="object 40"/>
          <p:cNvSpPr/>
          <p:nvPr/>
        </p:nvSpPr>
        <p:spPr>
          <a:xfrm>
            <a:off x="858011" y="4810505"/>
            <a:ext cx="392430" cy="274320"/>
          </a:xfrm>
          <a:custGeom>
            <a:avLst/>
            <a:gdLst/>
            <a:ahLst/>
            <a:cxnLst/>
            <a:rect l="l" t="t" r="r" b="b"/>
            <a:pathLst>
              <a:path w="392430" h="274320">
                <a:moveTo>
                  <a:pt x="392353" y="0"/>
                </a:moveTo>
                <a:lnTo>
                  <a:pt x="0" y="274319"/>
                </a:lnTo>
              </a:path>
            </a:pathLst>
          </a:custGeom>
          <a:ln w="38100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41" name="object 41"/>
          <p:cNvSpPr/>
          <p:nvPr/>
        </p:nvSpPr>
        <p:spPr>
          <a:xfrm>
            <a:off x="1132332" y="4809744"/>
            <a:ext cx="392430" cy="274320"/>
          </a:xfrm>
          <a:custGeom>
            <a:avLst/>
            <a:gdLst/>
            <a:ahLst/>
            <a:cxnLst/>
            <a:rect l="l" t="t" r="r" b="b"/>
            <a:pathLst>
              <a:path w="392430" h="274320">
                <a:moveTo>
                  <a:pt x="392303" y="0"/>
                </a:moveTo>
                <a:lnTo>
                  <a:pt x="0" y="274320"/>
                </a:lnTo>
              </a:path>
            </a:pathLst>
          </a:custGeom>
          <a:ln w="38099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42" name="object 42"/>
          <p:cNvSpPr/>
          <p:nvPr/>
        </p:nvSpPr>
        <p:spPr>
          <a:xfrm>
            <a:off x="2488310" y="5824346"/>
            <a:ext cx="2179319" cy="33299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43" name="object 43"/>
          <p:cNvSpPr/>
          <p:nvPr/>
        </p:nvSpPr>
        <p:spPr>
          <a:xfrm>
            <a:off x="2488310" y="5824346"/>
            <a:ext cx="2179320" cy="333375"/>
          </a:xfrm>
          <a:custGeom>
            <a:avLst/>
            <a:gdLst/>
            <a:ahLst/>
            <a:cxnLst/>
            <a:rect l="l" t="t" r="r" b="b"/>
            <a:pathLst>
              <a:path w="2179320" h="333375">
                <a:moveTo>
                  <a:pt x="0" y="332994"/>
                </a:moveTo>
                <a:lnTo>
                  <a:pt x="2179319" y="332994"/>
                </a:lnTo>
                <a:lnTo>
                  <a:pt x="2179319" y="0"/>
                </a:lnTo>
                <a:lnTo>
                  <a:pt x="0" y="0"/>
                </a:lnTo>
                <a:lnTo>
                  <a:pt x="0" y="332994"/>
                </a:lnTo>
                <a:close/>
              </a:path>
            </a:pathLst>
          </a:custGeom>
          <a:ln w="129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44" name="object 44"/>
          <p:cNvSpPr/>
          <p:nvPr/>
        </p:nvSpPr>
        <p:spPr>
          <a:xfrm>
            <a:off x="3446526" y="6156960"/>
            <a:ext cx="228600" cy="548640"/>
          </a:xfrm>
          <a:custGeom>
            <a:avLst/>
            <a:gdLst/>
            <a:ahLst/>
            <a:cxnLst/>
            <a:rect l="l" t="t" r="r" b="b"/>
            <a:pathLst>
              <a:path w="228600" h="548639">
                <a:moveTo>
                  <a:pt x="152400" y="190500"/>
                </a:moveTo>
                <a:lnTo>
                  <a:pt x="76200" y="190500"/>
                </a:lnTo>
                <a:lnTo>
                  <a:pt x="76200" y="548640"/>
                </a:lnTo>
                <a:lnTo>
                  <a:pt x="152400" y="548640"/>
                </a:lnTo>
                <a:lnTo>
                  <a:pt x="152400" y="190500"/>
                </a:lnTo>
                <a:close/>
              </a:path>
              <a:path w="228600" h="548639">
                <a:moveTo>
                  <a:pt x="114300" y="0"/>
                </a:moveTo>
                <a:lnTo>
                  <a:pt x="0" y="228600"/>
                </a:lnTo>
                <a:lnTo>
                  <a:pt x="76200" y="228600"/>
                </a:lnTo>
                <a:lnTo>
                  <a:pt x="76200" y="190500"/>
                </a:lnTo>
                <a:lnTo>
                  <a:pt x="209550" y="190500"/>
                </a:lnTo>
                <a:lnTo>
                  <a:pt x="114300" y="0"/>
                </a:lnTo>
                <a:close/>
              </a:path>
              <a:path w="228600" h="548639">
                <a:moveTo>
                  <a:pt x="209550" y="190500"/>
                </a:moveTo>
                <a:lnTo>
                  <a:pt x="152400" y="190500"/>
                </a:lnTo>
                <a:lnTo>
                  <a:pt x="152400" y="228600"/>
                </a:lnTo>
                <a:lnTo>
                  <a:pt x="228600" y="228600"/>
                </a:lnTo>
                <a:lnTo>
                  <a:pt x="209550" y="1905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45" name="object 45"/>
          <p:cNvSpPr/>
          <p:nvPr/>
        </p:nvSpPr>
        <p:spPr>
          <a:xfrm>
            <a:off x="3786378" y="6306312"/>
            <a:ext cx="992505" cy="369570"/>
          </a:xfrm>
          <a:custGeom>
            <a:avLst/>
            <a:gdLst/>
            <a:ahLst/>
            <a:cxnLst/>
            <a:rect l="l" t="t" r="r" b="b"/>
            <a:pathLst>
              <a:path w="992504" h="369570">
                <a:moveTo>
                  <a:pt x="0" y="369570"/>
                </a:moveTo>
                <a:lnTo>
                  <a:pt x="992124" y="369570"/>
                </a:lnTo>
                <a:lnTo>
                  <a:pt x="992124" y="0"/>
                </a:lnTo>
                <a:lnTo>
                  <a:pt x="0" y="0"/>
                </a:lnTo>
                <a:lnTo>
                  <a:pt x="0" y="369570"/>
                </a:lnTo>
                <a:close/>
              </a:path>
            </a:pathLst>
          </a:custGeom>
          <a:ln w="762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46" name="object 46"/>
          <p:cNvSpPr txBox="1"/>
          <p:nvPr/>
        </p:nvSpPr>
        <p:spPr>
          <a:xfrm>
            <a:off x="3824478" y="6330188"/>
            <a:ext cx="9163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3340">
              <a:lnSpc>
                <a:spcPct val="100000"/>
              </a:lnSpc>
              <a:spcBef>
                <a:spcPts val="100"/>
              </a:spcBef>
            </a:pPr>
            <a:r>
              <a:rPr sz="1800" b="1" spc="-100" dirty="0">
                <a:latin typeface="Arial Black"/>
                <a:cs typeface="Arial Black"/>
              </a:rPr>
              <a:t>GUESS</a:t>
            </a:r>
            <a:endParaRPr sz="1800" spc="-100">
              <a:latin typeface="Arial Black"/>
              <a:cs typeface="Arial Black"/>
            </a:endParaRPr>
          </a:p>
        </p:txBody>
      </p:sp>
      <p:sp>
        <p:nvSpPr>
          <p:cNvPr id="47" name="object 47"/>
          <p:cNvSpPr/>
          <p:nvPr/>
        </p:nvSpPr>
        <p:spPr>
          <a:xfrm>
            <a:off x="3525773" y="6668261"/>
            <a:ext cx="605790" cy="0"/>
          </a:xfrm>
          <a:custGeom>
            <a:avLst/>
            <a:gdLst/>
            <a:ahLst/>
            <a:cxnLst/>
            <a:rect l="l" t="t" r="r" b="b"/>
            <a:pathLst>
              <a:path w="605789">
                <a:moveTo>
                  <a:pt x="605789" y="0"/>
                </a:moveTo>
                <a:lnTo>
                  <a:pt x="0" y="0"/>
                </a:lnTo>
              </a:path>
            </a:pathLst>
          </a:custGeom>
          <a:ln w="761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48" name="object 48"/>
          <p:cNvSpPr/>
          <p:nvPr/>
        </p:nvSpPr>
        <p:spPr>
          <a:xfrm>
            <a:off x="3543680" y="5822823"/>
            <a:ext cx="0" cy="274320"/>
          </a:xfrm>
          <a:custGeom>
            <a:avLst/>
            <a:gdLst/>
            <a:ahLst/>
            <a:cxnLst/>
            <a:rect l="l" t="t" r="r" b="b"/>
            <a:pathLst>
              <a:path h="274320">
                <a:moveTo>
                  <a:pt x="0" y="0"/>
                </a:moveTo>
                <a:lnTo>
                  <a:pt x="0" y="274319"/>
                </a:lnTo>
              </a:path>
            </a:pathLst>
          </a:custGeom>
          <a:ln w="12954">
            <a:solidFill>
              <a:srgbClr val="585858"/>
            </a:solidFill>
            <a:prstDash val="sysDash"/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49" name="object 49"/>
          <p:cNvSpPr/>
          <p:nvPr/>
        </p:nvSpPr>
        <p:spPr>
          <a:xfrm>
            <a:off x="2459736" y="5864351"/>
            <a:ext cx="392430" cy="274320"/>
          </a:xfrm>
          <a:custGeom>
            <a:avLst/>
            <a:gdLst/>
            <a:ahLst/>
            <a:cxnLst/>
            <a:rect l="l" t="t" r="r" b="b"/>
            <a:pathLst>
              <a:path w="392430" h="274320">
                <a:moveTo>
                  <a:pt x="392302" y="0"/>
                </a:moveTo>
                <a:lnTo>
                  <a:pt x="0" y="274319"/>
                </a:lnTo>
              </a:path>
            </a:pathLst>
          </a:custGeom>
          <a:ln w="38099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50" name="object 50"/>
          <p:cNvSpPr/>
          <p:nvPr/>
        </p:nvSpPr>
        <p:spPr>
          <a:xfrm>
            <a:off x="2695194" y="5849874"/>
            <a:ext cx="392430" cy="274320"/>
          </a:xfrm>
          <a:custGeom>
            <a:avLst/>
            <a:gdLst/>
            <a:ahLst/>
            <a:cxnLst/>
            <a:rect l="l" t="t" r="r" b="b"/>
            <a:pathLst>
              <a:path w="392430" h="274320">
                <a:moveTo>
                  <a:pt x="392303" y="0"/>
                </a:moveTo>
                <a:lnTo>
                  <a:pt x="0" y="274320"/>
                </a:lnTo>
              </a:path>
            </a:pathLst>
          </a:custGeom>
          <a:ln w="38099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51" name="object 51"/>
          <p:cNvSpPr/>
          <p:nvPr/>
        </p:nvSpPr>
        <p:spPr>
          <a:xfrm>
            <a:off x="2941320" y="5850636"/>
            <a:ext cx="392430" cy="274320"/>
          </a:xfrm>
          <a:custGeom>
            <a:avLst/>
            <a:gdLst/>
            <a:ahLst/>
            <a:cxnLst/>
            <a:rect l="l" t="t" r="r" b="b"/>
            <a:pathLst>
              <a:path w="392429" h="274320">
                <a:moveTo>
                  <a:pt x="392302" y="0"/>
                </a:moveTo>
                <a:lnTo>
                  <a:pt x="0" y="274319"/>
                </a:lnTo>
              </a:path>
            </a:pathLst>
          </a:custGeom>
          <a:ln w="38099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52" name="object 52"/>
          <p:cNvSpPr/>
          <p:nvPr/>
        </p:nvSpPr>
        <p:spPr>
          <a:xfrm>
            <a:off x="3169920" y="5849874"/>
            <a:ext cx="392430" cy="274320"/>
          </a:xfrm>
          <a:custGeom>
            <a:avLst/>
            <a:gdLst/>
            <a:ahLst/>
            <a:cxnLst/>
            <a:rect l="l" t="t" r="r" b="b"/>
            <a:pathLst>
              <a:path w="392429" h="274320">
                <a:moveTo>
                  <a:pt x="392302" y="0"/>
                </a:moveTo>
                <a:lnTo>
                  <a:pt x="0" y="274320"/>
                </a:lnTo>
              </a:path>
            </a:pathLst>
          </a:custGeom>
          <a:ln w="38099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53" name="object 53"/>
          <p:cNvSpPr txBox="1">
            <a:spLocks noGrp="1"/>
          </p:cNvSpPr>
          <p:nvPr>
            <p:ph type="ftr" sz="quarter" idx="5"/>
          </p:nvPr>
        </p:nvSpPr>
        <p:spPr>
          <a:xfrm>
            <a:off x="4144009" y="6645275"/>
            <a:ext cx="858520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pc="-100" dirty="0"/>
              <a:t>6.0001 LECTURE 3</a:t>
            </a:r>
          </a:p>
        </p:txBody>
      </p:sp>
      <p:sp>
        <p:nvSpPr>
          <p:cNvPr id="54" name="object 54"/>
          <p:cNvSpPr txBox="1">
            <a:spLocks noGrp="1"/>
          </p:cNvSpPr>
          <p:nvPr>
            <p:ph type="sldNum" sz="quarter" idx="7"/>
          </p:nvPr>
        </p:nvSpPr>
        <p:spPr>
          <a:xfrm>
            <a:off x="8156447" y="6637845"/>
            <a:ext cx="18669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095"/>
              </a:lnSpc>
            </a:pPr>
            <a:fld id="{81D60167-4931-47E6-BA6A-407CBD079E47}" type="slidenum">
              <a:rPr spc="-100" dirty="0"/>
              <a:t>16</a:t>
            </a:fld>
            <a:endParaRPr spc="-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5350" y="1738122"/>
            <a:ext cx="7475220" cy="0"/>
          </a:xfrm>
          <a:custGeom>
            <a:avLst/>
            <a:gdLst/>
            <a:ahLst/>
            <a:cxnLst/>
            <a:rect l="l" t="t" r="r" b="b"/>
            <a:pathLst>
              <a:path w="7475220">
                <a:moveTo>
                  <a:pt x="0" y="0"/>
                </a:moveTo>
                <a:lnTo>
                  <a:pt x="747522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01700" y="291845"/>
            <a:ext cx="6489700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kern="1200" spc="-100" dirty="0"/>
              <a:t>BISECTION SEARCH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xfrm>
            <a:off x="4144009" y="6645275"/>
            <a:ext cx="858520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pc="-100" dirty="0"/>
              <a:t>6.0001 LECTURE 3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xfrm>
            <a:off x="8156447" y="6637845"/>
            <a:ext cx="18669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095"/>
              </a:lnSpc>
            </a:pPr>
            <a:fld id="{81D60167-4931-47E6-BA6A-407CBD079E47}" type="slidenum">
              <a:rPr spc="-100" dirty="0"/>
              <a:t>17</a:t>
            </a:fld>
            <a:endParaRPr spc="-100" dirty="0"/>
          </a:p>
        </p:txBody>
      </p:sp>
      <p:sp>
        <p:nvSpPr>
          <p:cNvPr id="4" name="object 4"/>
          <p:cNvSpPr txBox="1"/>
          <p:nvPr/>
        </p:nvSpPr>
        <p:spPr>
          <a:xfrm>
            <a:off x="901700" y="914146"/>
            <a:ext cx="3898900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spc="-100" dirty="0">
                <a:latin typeface="Arial"/>
                <a:cs typeface="Arial"/>
              </a:rPr>
              <a:t>– cube root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10259" y="1848866"/>
            <a:ext cx="7493000" cy="45980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100" dirty="0">
                <a:latin typeface="Courier New"/>
                <a:cs typeface="Courier New"/>
              </a:rPr>
              <a:t>cube = 27</a:t>
            </a:r>
          </a:p>
          <a:p>
            <a:pPr marL="12700">
              <a:lnSpc>
                <a:spcPct val="100000"/>
              </a:lnSpc>
            </a:pPr>
            <a:r>
              <a:rPr sz="2000" spc="-100" dirty="0">
                <a:latin typeface="Courier New"/>
                <a:cs typeface="Courier New"/>
              </a:rPr>
              <a:t>epsilon = 0.01</a:t>
            </a:r>
          </a:p>
          <a:p>
            <a:pPr marL="12700">
              <a:lnSpc>
                <a:spcPct val="100000"/>
              </a:lnSpc>
            </a:pPr>
            <a:r>
              <a:rPr sz="2000" spc="-100" dirty="0">
                <a:latin typeface="Courier New"/>
                <a:cs typeface="Courier New"/>
              </a:rPr>
              <a:t>num_guesses = 0</a:t>
            </a:r>
          </a:p>
          <a:p>
            <a:pPr marL="12700" marR="5795645">
              <a:lnSpc>
                <a:spcPct val="100000"/>
              </a:lnSpc>
            </a:pPr>
            <a:r>
              <a:rPr sz="2000" spc="-100" dirty="0">
                <a:latin typeface="Courier New"/>
                <a:cs typeface="Courier New"/>
              </a:rPr>
              <a:t>low = 0  high = cube</a:t>
            </a:r>
          </a:p>
          <a:p>
            <a:pPr marL="12700">
              <a:lnSpc>
                <a:spcPct val="100000"/>
              </a:lnSpc>
            </a:pPr>
            <a:r>
              <a:rPr sz="2000" spc="-100" dirty="0">
                <a:latin typeface="Courier New"/>
                <a:cs typeface="Courier New"/>
              </a:rPr>
              <a:t>guess = (high + low)/2.0</a:t>
            </a:r>
          </a:p>
          <a:p>
            <a:pPr marL="622300" marR="1680845" indent="-609600">
              <a:lnSpc>
                <a:spcPct val="100000"/>
              </a:lnSpc>
            </a:pPr>
            <a:r>
              <a:rPr sz="2000" spc="-100" dirty="0">
                <a:latin typeface="Courier New"/>
                <a:cs typeface="Courier New"/>
              </a:rPr>
              <a:t>while abs(guess**3 - cube) &gt;= epsilon:  if guess**3 &lt; cube :</a:t>
            </a:r>
          </a:p>
          <a:p>
            <a:pPr marL="622300" marR="4576445" indent="609600">
              <a:lnSpc>
                <a:spcPct val="100000"/>
              </a:lnSpc>
            </a:pPr>
            <a:r>
              <a:rPr sz="2000" spc="-100" dirty="0">
                <a:latin typeface="Courier New"/>
                <a:cs typeface="Courier New"/>
              </a:rPr>
              <a:t>low = guess  else:</a:t>
            </a:r>
          </a:p>
          <a:p>
            <a:pPr marL="1231900">
              <a:lnSpc>
                <a:spcPct val="100000"/>
              </a:lnSpc>
              <a:spcBef>
                <a:spcPts val="5"/>
              </a:spcBef>
            </a:pPr>
            <a:r>
              <a:rPr sz="2000" spc="-100" dirty="0">
                <a:latin typeface="Courier New"/>
                <a:cs typeface="Courier New"/>
              </a:rPr>
              <a:t>high = guess</a:t>
            </a:r>
          </a:p>
          <a:p>
            <a:pPr marL="622300" marR="3204845">
              <a:lnSpc>
                <a:spcPct val="100000"/>
              </a:lnSpc>
            </a:pPr>
            <a:r>
              <a:rPr sz="2000" spc="-100" dirty="0">
                <a:latin typeface="Courier New"/>
                <a:cs typeface="Courier New"/>
              </a:rPr>
              <a:t>guess = (high + low)/2.0  num_guesses += 1</a:t>
            </a:r>
          </a:p>
          <a:p>
            <a:pPr marL="12700">
              <a:lnSpc>
                <a:spcPct val="100000"/>
              </a:lnSpc>
            </a:pPr>
            <a:r>
              <a:rPr sz="2000" spc="-100" dirty="0">
                <a:latin typeface="Courier New"/>
                <a:cs typeface="Courier New"/>
              </a:rPr>
              <a:t>print 'num_guesses =', num_guesses</a:t>
            </a:r>
          </a:p>
          <a:p>
            <a:pPr marL="12700">
              <a:lnSpc>
                <a:spcPct val="100000"/>
              </a:lnSpc>
            </a:pPr>
            <a:r>
              <a:rPr sz="2000" spc="-100" dirty="0">
                <a:latin typeface="Courier New"/>
                <a:cs typeface="Courier New"/>
              </a:rPr>
              <a:t>print guess, 'is close to the cube root of', cube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5350" y="1738122"/>
            <a:ext cx="7475220" cy="0"/>
          </a:xfrm>
          <a:custGeom>
            <a:avLst/>
            <a:gdLst/>
            <a:ahLst/>
            <a:cxnLst/>
            <a:rect l="l" t="t" r="r" b="b"/>
            <a:pathLst>
              <a:path w="7475220">
                <a:moveTo>
                  <a:pt x="0" y="0"/>
                </a:moveTo>
                <a:lnTo>
                  <a:pt x="747522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01700" y="291845"/>
            <a:ext cx="7175500" cy="137217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5330"/>
              </a:lnSpc>
              <a:spcBef>
                <a:spcPts val="100"/>
              </a:spcBef>
            </a:pPr>
            <a:r>
              <a:rPr sz="4000" kern="1200" spc="-100" dirty="0"/>
              <a:t>BISECTION SEARCH</a:t>
            </a:r>
          </a:p>
          <a:p>
            <a:pPr marL="12700">
              <a:lnSpc>
                <a:spcPts val="5330"/>
              </a:lnSpc>
            </a:pPr>
            <a:r>
              <a:rPr sz="4000" kern="1200" spc="-100" dirty="0"/>
              <a:t>CONVERGENCE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ftr" sz="quarter" idx="5"/>
          </p:nvPr>
        </p:nvSpPr>
        <p:spPr>
          <a:xfrm>
            <a:off x="4144009" y="6645275"/>
            <a:ext cx="858520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pc="-100" dirty="0"/>
              <a:t>6.0001 LECTURE 3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xfrm>
            <a:off x="8156447" y="6637845"/>
            <a:ext cx="18669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095"/>
              </a:lnSpc>
            </a:pPr>
            <a:fld id="{81D60167-4931-47E6-BA6A-407CBD079E47}" type="slidenum">
              <a:rPr spc="-100" dirty="0"/>
              <a:t>18</a:t>
            </a:fld>
            <a:endParaRPr spc="-100" dirty="0"/>
          </a:p>
        </p:txBody>
      </p:sp>
      <p:sp>
        <p:nvSpPr>
          <p:cNvPr id="4" name="object 4"/>
          <p:cNvSpPr txBox="1"/>
          <p:nvPr/>
        </p:nvSpPr>
        <p:spPr>
          <a:xfrm>
            <a:off x="810259" y="1786382"/>
            <a:ext cx="2199005" cy="186461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8125" indent="-225425">
              <a:lnSpc>
                <a:spcPts val="3040"/>
              </a:lnSpc>
              <a:spcBef>
                <a:spcPts val="100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100" dirty="0">
                <a:latin typeface="Arial"/>
                <a:cs typeface="Arial"/>
              </a:rPr>
              <a:t>search space</a:t>
            </a:r>
            <a:endParaRPr sz="2600" spc="-100">
              <a:latin typeface="Arial"/>
              <a:cs typeface="Arial"/>
            </a:endParaRPr>
          </a:p>
          <a:p>
            <a:pPr marL="464820" lvl="1" indent="-251460">
              <a:lnSpc>
                <a:spcPts val="2800"/>
              </a:lnSpc>
              <a:buClr>
                <a:srgbClr val="585858"/>
              </a:buClr>
              <a:buChar char="◦"/>
              <a:tabLst>
                <a:tab pos="464820" algn="l"/>
                <a:tab pos="465455" algn="l"/>
              </a:tabLst>
            </a:pPr>
            <a:r>
              <a:rPr sz="2400" spc="-100" dirty="0">
                <a:latin typeface="Arial"/>
                <a:cs typeface="Arial"/>
              </a:rPr>
              <a:t>first guess:</a:t>
            </a:r>
            <a:endParaRPr sz="2400" spc="-100">
              <a:latin typeface="Arial"/>
              <a:cs typeface="Arial"/>
            </a:endParaRPr>
          </a:p>
          <a:p>
            <a:pPr marL="464820" lvl="1" indent="-251460">
              <a:lnSpc>
                <a:spcPct val="100000"/>
              </a:lnSpc>
              <a:spcBef>
                <a:spcPts val="25"/>
              </a:spcBef>
              <a:buClr>
                <a:srgbClr val="585858"/>
              </a:buClr>
              <a:buChar char="◦"/>
              <a:tabLst>
                <a:tab pos="464820" algn="l"/>
                <a:tab pos="465455" algn="l"/>
              </a:tabLst>
            </a:pPr>
            <a:r>
              <a:rPr sz="2400" spc="-100" dirty="0">
                <a:latin typeface="Arial"/>
                <a:cs typeface="Arial"/>
              </a:rPr>
              <a:t>second guess:</a:t>
            </a:r>
            <a:endParaRPr sz="2400" spc="-100">
              <a:latin typeface="Arial"/>
              <a:cs typeface="Arial"/>
            </a:endParaRPr>
          </a:p>
          <a:p>
            <a:pPr marL="464820" lvl="1" indent="-251460">
              <a:lnSpc>
                <a:spcPct val="100000"/>
              </a:lnSpc>
              <a:spcBef>
                <a:spcPts val="25"/>
              </a:spcBef>
              <a:buClr>
                <a:srgbClr val="585858"/>
              </a:buClr>
              <a:buChar char="◦"/>
              <a:tabLst>
                <a:tab pos="464820" algn="l"/>
                <a:tab pos="465455" algn="l"/>
              </a:tabLst>
            </a:pPr>
            <a:r>
              <a:rPr sz="2400" spc="-100" dirty="0">
                <a:latin typeface="Arial"/>
                <a:cs typeface="Arial"/>
              </a:rPr>
              <a:t>kth guess:</a:t>
            </a:r>
            <a:endParaRPr sz="2400" spc="-1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53714" y="2161794"/>
            <a:ext cx="587375" cy="112903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 algn="just">
              <a:lnSpc>
                <a:spcPct val="100800"/>
              </a:lnSpc>
              <a:spcBef>
                <a:spcPts val="75"/>
              </a:spcBef>
            </a:pPr>
            <a:r>
              <a:rPr sz="2400" spc="-100" dirty="0">
                <a:latin typeface="Arial"/>
                <a:cs typeface="Arial"/>
              </a:rPr>
              <a:t>N/2  N/4  N/2</a:t>
            </a:r>
            <a:r>
              <a:rPr sz="2400" spc="-100" baseline="24305" dirty="0">
                <a:latin typeface="Arial"/>
                <a:cs typeface="Arial"/>
              </a:rPr>
              <a:t>k</a:t>
            </a:r>
            <a:endParaRPr sz="2400" spc="-100" baseline="24305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10259" y="3288487"/>
            <a:ext cx="7679690" cy="1828164"/>
          </a:xfrm>
          <a:prstGeom prst="rect">
            <a:avLst/>
          </a:prstGeom>
        </p:spPr>
        <p:txBody>
          <a:bodyPr vert="horz" wrap="square" lIns="0" tIns="111760" rIns="0" bIns="0" rtlCol="0">
            <a:spAutoFit/>
          </a:bodyPr>
          <a:lstStyle/>
          <a:p>
            <a:pPr marL="104139" indent="-91440">
              <a:lnSpc>
                <a:spcPct val="100000"/>
              </a:lnSpc>
              <a:spcBef>
                <a:spcPts val="880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100" dirty="0">
                <a:latin typeface="Arial"/>
                <a:cs typeface="Arial"/>
              </a:rPr>
              <a:t>guess converges on the order of log</a:t>
            </a:r>
            <a:r>
              <a:rPr sz="2550" spc="-100" baseline="-21241" dirty="0">
                <a:latin typeface="Arial"/>
                <a:cs typeface="Arial"/>
              </a:rPr>
              <a:t>2</a:t>
            </a:r>
            <a:r>
              <a:rPr sz="2600" spc="-100" dirty="0">
                <a:latin typeface="Arial"/>
                <a:cs typeface="Arial"/>
              </a:rPr>
              <a:t>N steps</a:t>
            </a:r>
            <a:endParaRPr sz="2600" spc="-100">
              <a:latin typeface="Arial"/>
              <a:cs typeface="Arial"/>
            </a:endParaRPr>
          </a:p>
          <a:p>
            <a:pPr marL="104139" marR="379730" indent="-91440">
              <a:lnSpc>
                <a:spcPct val="80000"/>
              </a:lnSpc>
              <a:spcBef>
                <a:spcPts val="1400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100" dirty="0">
                <a:latin typeface="Arial"/>
                <a:cs typeface="Arial"/>
              </a:rPr>
              <a:t>bisection search works when value of function varies  monotonically with input</a:t>
            </a:r>
            <a:endParaRPr sz="2600" spc="-100">
              <a:latin typeface="Arial"/>
              <a:cs typeface="Arial"/>
            </a:endParaRPr>
          </a:p>
          <a:p>
            <a:pPr marL="104139" indent="-91440">
              <a:lnSpc>
                <a:spcPct val="100000"/>
              </a:lnSpc>
              <a:spcBef>
                <a:spcPts val="770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100" dirty="0">
                <a:latin typeface="Arial"/>
                <a:cs typeface="Arial"/>
              </a:rPr>
              <a:t>code as shown only works for positive cubes &gt; 1 – why?</a:t>
            </a:r>
            <a:endParaRPr sz="2600" spc="-1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10259" y="5189473"/>
            <a:ext cx="1656080" cy="81240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38125" indent="-225425">
              <a:lnSpc>
                <a:spcPct val="100000"/>
              </a:lnSpc>
              <a:spcBef>
                <a:spcPts val="95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100" dirty="0">
                <a:latin typeface="Arial"/>
                <a:cs typeface="Arial"/>
              </a:rPr>
              <a:t>challenges</a:t>
            </a:r>
            <a:endParaRPr sz="2600" spc="-1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639314" y="5189473"/>
            <a:ext cx="5314950" cy="73032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2810"/>
              </a:lnSpc>
              <a:spcBef>
                <a:spcPts val="95"/>
              </a:spcBef>
            </a:pPr>
            <a:r>
              <a:rPr lang="en-US" sz="2600" spc="-100" dirty="0" smtClean="0">
                <a:latin typeface="Arial"/>
                <a:cs typeface="Arial"/>
                <a:sym typeface="Wingdings"/>
              </a:rPr>
              <a:t></a:t>
            </a:r>
            <a:r>
              <a:rPr sz="2600" spc="-100" dirty="0" smtClean="0">
                <a:latin typeface="Arial"/>
                <a:cs typeface="Arial"/>
              </a:rPr>
              <a:t> </a:t>
            </a:r>
            <a:r>
              <a:rPr sz="2600" spc="-100" dirty="0">
                <a:latin typeface="Arial"/>
                <a:cs typeface="Arial"/>
              </a:rPr>
              <a:t>modify to work with negative  cubes!</a:t>
            </a:r>
          </a:p>
          <a:p>
            <a:pPr marL="12700">
              <a:lnSpc>
                <a:spcPts val="2810"/>
              </a:lnSpc>
            </a:pPr>
            <a:r>
              <a:rPr lang="en-US" sz="2600" spc="-100" dirty="0" smtClean="0">
                <a:latin typeface="Arial"/>
                <a:cs typeface="Arial"/>
                <a:sym typeface="Wingdings"/>
              </a:rPr>
              <a:t></a:t>
            </a:r>
            <a:r>
              <a:rPr sz="2600" spc="-100" dirty="0" smtClean="0">
                <a:latin typeface="Arial"/>
                <a:cs typeface="Arial"/>
              </a:rPr>
              <a:t> </a:t>
            </a:r>
            <a:r>
              <a:rPr sz="2600" spc="-100" dirty="0">
                <a:latin typeface="Arial"/>
                <a:cs typeface="Arial"/>
              </a:rPr>
              <a:t>modify to work with x &lt; 1!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5350" y="1738122"/>
            <a:ext cx="7475220" cy="0"/>
          </a:xfrm>
          <a:custGeom>
            <a:avLst/>
            <a:gdLst/>
            <a:ahLst/>
            <a:cxnLst/>
            <a:rect l="l" t="t" r="r" b="b"/>
            <a:pathLst>
              <a:path w="7475220">
                <a:moveTo>
                  <a:pt x="0" y="0"/>
                </a:moveTo>
                <a:lnTo>
                  <a:pt x="747522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901700" y="914146"/>
            <a:ext cx="114427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spc="-395" dirty="0">
                <a:latin typeface="Arial"/>
                <a:cs typeface="Arial"/>
              </a:rPr>
              <a:t>x </a:t>
            </a:r>
            <a:r>
              <a:rPr sz="4800" spc="-415" dirty="0">
                <a:latin typeface="Arial"/>
                <a:cs typeface="Arial"/>
              </a:rPr>
              <a:t>&lt;</a:t>
            </a:r>
            <a:r>
              <a:rPr sz="4800" spc="-395" dirty="0">
                <a:latin typeface="Arial"/>
                <a:cs typeface="Arial"/>
              </a:rPr>
              <a:t> </a:t>
            </a:r>
            <a:r>
              <a:rPr sz="4800" spc="-240" dirty="0">
                <a:latin typeface="Arial"/>
                <a:cs typeface="Arial"/>
              </a:rPr>
              <a:t>1</a:t>
            </a:r>
            <a:endParaRPr sz="480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pc="-45" dirty="0"/>
              <a:t>6.0001 </a:t>
            </a:r>
            <a:r>
              <a:rPr spc="-145" dirty="0"/>
              <a:t>LECTURE</a:t>
            </a:r>
            <a:r>
              <a:rPr spc="-155" dirty="0"/>
              <a:t> </a:t>
            </a:r>
            <a:r>
              <a:rPr spc="-45" dirty="0"/>
              <a:t>3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8169147" y="6637845"/>
            <a:ext cx="161290" cy="1587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95"/>
              </a:lnSpc>
            </a:pPr>
            <a:r>
              <a:rPr sz="1050" spc="-55" dirty="0">
                <a:solidFill>
                  <a:srgbClr val="FFFFFF"/>
                </a:solidFill>
                <a:latin typeface="Arial"/>
                <a:cs typeface="Arial"/>
              </a:rPr>
              <a:t>20</a:t>
            </a:r>
            <a:endParaRPr sz="105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810259" y="1818385"/>
            <a:ext cx="7317740" cy="421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8125" indent="-225425">
              <a:lnSpc>
                <a:spcPct val="100000"/>
              </a:lnSpc>
              <a:spcBef>
                <a:spcPts val="100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40" dirty="0"/>
              <a:t>if </a:t>
            </a:r>
            <a:r>
              <a:rPr sz="2600" spc="-175" dirty="0"/>
              <a:t>x </a:t>
            </a:r>
            <a:r>
              <a:rPr sz="2600" spc="-225" dirty="0"/>
              <a:t>&lt; </a:t>
            </a:r>
            <a:r>
              <a:rPr sz="2600" spc="-105" dirty="0"/>
              <a:t>1, </a:t>
            </a:r>
            <a:r>
              <a:rPr sz="2600" spc="-160" dirty="0"/>
              <a:t>search </a:t>
            </a:r>
            <a:r>
              <a:rPr sz="2600" spc="-190" dirty="0"/>
              <a:t>space </a:t>
            </a:r>
            <a:r>
              <a:rPr sz="2600" spc="-135" dirty="0"/>
              <a:t>is </a:t>
            </a:r>
            <a:r>
              <a:rPr sz="2600" spc="-130" dirty="0"/>
              <a:t>0 </a:t>
            </a:r>
            <a:r>
              <a:rPr sz="2600" spc="15" dirty="0"/>
              <a:t>to </a:t>
            </a:r>
            <a:r>
              <a:rPr sz="2600" spc="-175" dirty="0"/>
              <a:t>x </a:t>
            </a:r>
            <a:r>
              <a:rPr sz="2600" spc="-10" dirty="0"/>
              <a:t>but </a:t>
            </a:r>
            <a:r>
              <a:rPr sz="2600" spc="-130" dirty="0"/>
              <a:t>cube </a:t>
            </a:r>
            <a:r>
              <a:rPr sz="2600" spc="-5" dirty="0"/>
              <a:t>root </a:t>
            </a:r>
            <a:r>
              <a:rPr sz="2600" spc="-135" dirty="0"/>
              <a:t>is</a:t>
            </a:r>
            <a:r>
              <a:rPr sz="2600" spc="-545" dirty="0"/>
              <a:t> </a:t>
            </a:r>
            <a:r>
              <a:rPr sz="2600" spc="-90" dirty="0"/>
              <a:t>greater</a:t>
            </a:r>
            <a:endParaRPr sz="2600"/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50495" rIns="0" bIns="0" rtlCol="0">
            <a:spAutoFit/>
          </a:bodyPr>
          <a:lstStyle/>
          <a:p>
            <a:pPr marL="104139">
              <a:lnSpc>
                <a:spcPct val="100000"/>
              </a:lnSpc>
              <a:spcBef>
                <a:spcPts val="1185"/>
              </a:spcBef>
            </a:pPr>
            <a:r>
              <a:rPr spc="-55" dirty="0"/>
              <a:t>than </a:t>
            </a:r>
            <a:r>
              <a:rPr spc="-175" dirty="0"/>
              <a:t>x </a:t>
            </a:r>
            <a:r>
              <a:rPr spc="-125" dirty="0"/>
              <a:t>and </a:t>
            </a:r>
            <a:r>
              <a:rPr spc="-180" dirty="0"/>
              <a:t>less </a:t>
            </a:r>
            <a:r>
              <a:rPr spc="-55" dirty="0"/>
              <a:t>than</a:t>
            </a:r>
            <a:r>
              <a:rPr spc="-240" dirty="0"/>
              <a:t> </a:t>
            </a:r>
            <a:r>
              <a:rPr spc="-130" dirty="0"/>
              <a:t>1</a:t>
            </a:r>
          </a:p>
          <a:p>
            <a:pPr marL="104139" marR="5080" indent="-91440">
              <a:lnSpc>
                <a:spcPts val="2810"/>
              </a:lnSpc>
              <a:spcBef>
                <a:spcPts val="1435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pc="-50" dirty="0"/>
              <a:t>modify </a:t>
            </a:r>
            <a:r>
              <a:rPr spc="-30" dirty="0"/>
              <a:t>the </a:t>
            </a:r>
            <a:r>
              <a:rPr spc="-140" dirty="0"/>
              <a:t>code </a:t>
            </a:r>
            <a:r>
              <a:rPr spc="15" dirty="0"/>
              <a:t>to </a:t>
            </a:r>
            <a:r>
              <a:rPr spc="-150" dirty="0"/>
              <a:t>choose </a:t>
            </a:r>
            <a:r>
              <a:rPr spc="-30" dirty="0"/>
              <a:t>the</a:t>
            </a:r>
            <a:r>
              <a:rPr spc="-440" dirty="0"/>
              <a:t> </a:t>
            </a:r>
            <a:r>
              <a:rPr spc="-160" dirty="0"/>
              <a:t>search </a:t>
            </a:r>
            <a:r>
              <a:rPr spc="-190" dirty="0"/>
              <a:t>space  </a:t>
            </a:r>
            <a:r>
              <a:rPr spc="-110" dirty="0"/>
              <a:t>depending </a:t>
            </a:r>
            <a:r>
              <a:rPr spc="-85" dirty="0"/>
              <a:t>on </a:t>
            </a:r>
            <a:r>
              <a:rPr spc="-120" dirty="0"/>
              <a:t>value </a:t>
            </a:r>
            <a:r>
              <a:rPr spc="-10" dirty="0"/>
              <a:t>of</a:t>
            </a:r>
            <a:r>
              <a:rPr spc="-305" dirty="0"/>
              <a:t> </a:t>
            </a:r>
            <a:r>
              <a:rPr spc="-175" dirty="0"/>
              <a:t>x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5350" y="1738122"/>
            <a:ext cx="7475220" cy="0"/>
          </a:xfrm>
          <a:custGeom>
            <a:avLst/>
            <a:gdLst/>
            <a:ahLst/>
            <a:cxnLst/>
            <a:rect l="l" t="t" r="r" b="b"/>
            <a:pathLst>
              <a:path w="7475220">
                <a:moveTo>
                  <a:pt x="0" y="0"/>
                </a:moveTo>
                <a:lnTo>
                  <a:pt x="747522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90600" y="762000"/>
            <a:ext cx="664210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kern="1200" spc="-100" dirty="0" smtClean="0">
                <a:latin typeface="+mn-lt"/>
              </a:rPr>
              <a:t>What you will learn</a:t>
            </a:r>
            <a:endParaRPr kern="1200" spc="-100" dirty="0">
              <a:latin typeface="+mn-lt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4144009" y="6645275"/>
            <a:ext cx="858520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pc="-100" dirty="0"/>
              <a:t>6.0001 LECTURE 3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224266" y="6575107"/>
            <a:ext cx="118745" cy="203902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330"/>
              </a:spcBef>
            </a:pPr>
            <a:fld id="{81D60167-4931-47E6-BA6A-407CBD079E47}" type="slidenum">
              <a:rPr sz="1050" spc="-100" dirty="0">
                <a:solidFill>
                  <a:srgbClr val="FFFFFF"/>
                </a:solidFill>
                <a:latin typeface="Arial"/>
                <a:cs typeface="Arial"/>
              </a:rPr>
              <a:t>2</a:t>
            </a:fld>
            <a:endParaRPr sz="1050" spc="-1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10259" y="1679849"/>
            <a:ext cx="3924300" cy="2576346"/>
          </a:xfrm>
          <a:prstGeom prst="rect">
            <a:avLst/>
          </a:prstGeom>
        </p:spPr>
        <p:txBody>
          <a:bodyPr vert="horz" wrap="square" lIns="0" tIns="151130" rIns="0" bIns="0" rtlCol="0">
            <a:spAutoFit/>
          </a:bodyPr>
          <a:lstStyle/>
          <a:p>
            <a:pPr marL="238125" indent="-225425">
              <a:lnSpc>
                <a:spcPct val="100000"/>
              </a:lnSpc>
              <a:spcBef>
                <a:spcPts val="1190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100" dirty="0">
                <a:latin typeface="Arial"/>
                <a:cs typeface="Arial"/>
              </a:rPr>
              <a:t>string manipulation</a:t>
            </a:r>
            <a:endParaRPr sz="2600" spc="-100">
              <a:latin typeface="Arial"/>
              <a:cs typeface="Arial"/>
            </a:endParaRPr>
          </a:p>
          <a:p>
            <a:pPr marL="238125" indent="-225425">
              <a:lnSpc>
                <a:spcPct val="100000"/>
              </a:lnSpc>
              <a:spcBef>
                <a:spcPts val="1085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100" dirty="0">
                <a:latin typeface="Arial"/>
                <a:cs typeface="Arial"/>
              </a:rPr>
              <a:t>guess and check algorithms</a:t>
            </a:r>
            <a:endParaRPr sz="2600" spc="-100">
              <a:latin typeface="Arial"/>
              <a:cs typeface="Arial"/>
            </a:endParaRPr>
          </a:p>
          <a:p>
            <a:pPr marL="238125" indent="-225425">
              <a:lnSpc>
                <a:spcPct val="100000"/>
              </a:lnSpc>
              <a:spcBef>
                <a:spcPts val="1080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100" dirty="0">
                <a:latin typeface="Arial"/>
                <a:cs typeface="Arial"/>
              </a:rPr>
              <a:t>approximate solutions</a:t>
            </a:r>
            <a:endParaRPr sz="2600" spc="-100">
              <a:latin typeface="Arial"/>
              <a:cs typeface="Arial"/>
            </a:endParaRPr>
          </a:p>
          <a:p>
            <a:pPr marL="238125" indent="-225425">
              <a:lnSpc>
                <a:spcPct val="100000"/>
              </a:lnSpc>
              <a:spcBef>
                <a:spcPts val="1085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100" dirty="0">
                <a:latin typeface="Arial"/>
                <a:cs typeface="Arial"/>
              </a:rPr>
              <a:t>bisection method</a:t>
            </a:r>
            <a:endParaRPr sz="2600" spc="-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5350" y="1738122"/>
            <a:ext cx="7475220" cy="0"/>
          </a:xfrm>
          <a:custGeom>
            <a:avLst/>
            <a:gdLst/>
            <a:ahLst/>
            <a:cxnLst/>
            <a:rect l="l" t="t" r="r" b="b"/>
            <a:pathLst>
              <a:path w="7475220">
                <a:moveTo>
                  <a:pt x="0" y="0"/>
                </a:moveTo>
                <a:lnTo>
                  <a:pt x="747522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01700" y="914146"/>
            <a:ext cx="283210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kern="1200" spc="-100" dirty="0"/>
              <a:t>STRINGS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xfrm>
            <a:off x="4144009" y="6645275"/>
            <a:ext cx="858520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pc="-100" dirty="0"/>
              <a:t>6.0001 LECTURE 3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8224266" y="6575107"/>
            <a:ext cx="118745" cy="203902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330"/>
              </a:spcBef>
            </a:pPr>
            <a:fld id="{81D60167-4931-47E6-BA6A-407CBD079E47}" type="slidenum">
              <a:rPr sz="1050" spc="-100" dirty="0">
                <a:solidFill>
                  <a:srgbClr val="FFFFFF"/>
                </a:solidFill>
                <a:latin typeface="Arial"/>
                <a:cs typeface="Arial"/>
              </a:rPr>
              <a:t>3</a:t>
            </a:fld>
            <a:endParaRPr sz="1050" spc="-1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10259" y="1679849"/>
            <a:ext cx="7485380" cy="1985645"/>
          </a:xfrm>
          <a:prstGeom prst="rect">
            <a:avLst/>
          </a:prstGeom>
        </p:spPr>
        <p:txBody>
          <a:bodyPr vert="horz" wrap="square" lIns="0" tIns="151130" rIns="0" bIns="0" rtlCol="0">
            <a:spAutoFit/>
          </a:bodyPr>
          <a:lstStyle/>
          <a:p>
            <a:pPr marL="104139" indent="-91440">
              <a:lnSpc>
                <a:spcPct val="100000"/>
              </a:lnSpc>
              <a:spcBef>
                <a:spcPts val="1190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100" dirty="0">
                <a:latin typeface="Arial"/>
                <a:cs typeface="Arial"/>
              </a:rPr>
              <a:t>think of as a </a:t>
            </a:r>
            <a:r>
              <a:rPr sz="2600" b="1" spc="-100" dirty="0">
                <a:solidFill>
                  <a:srgbClr val="C00000"/>
                </a:solidFill>
                <a:latin typeface="Arial Black"/>
                <a:cs typeface="Arial Black"/>
              </a:rPr>
              <a:t>sequence  </a:t>
            </a:r>
            <a:r>
              <a:rPr sz="2600" spc="-100" dirty="0">
                <a:latin typeface="Arial"/>
                <a:cs typeface="Arial"/>
              </a:rPr>
              <a:t>of case sensitive characters</a:t>
            </a:r>
            <a:endParaRPr sz="2600" spc="-100">
              <a:latin typeface="Arial"/>
              <a:cs typeface="Arial"/>
            </a:endParaRPr>
          </a:p>
          <a:p>
            <a:pPr marL="312420" indent="-299720">
              <a:lnSpc>
                <a:spcPct val="100000"/>
              </a:lnSpc>
              <a:spcBef>
                <a:spcPts val="1085"/>
              </a:spcBef>
              <a:buClr>
                <a:srgbClr val="585858"/>
              </a:buClr>
              <a:buChar char="▪"/>
              <a:tabLst>
                <a:tab pos="312420" algn="l"/>
                <a:tab pos="313055" algn="l"/>
              </a:tabLst>
            </a:pPr>
            <a:r>
              <a:rPr sz="2600" spc="-100" dirty="0">
                <a:latin typeface="Arial"/>
                <a:cs typeface="Arial"/>
              </a:rPr>
              <a:t>can compare strings with ==, &gt;, &lt; etc.</a:t>
            </a:r>
            <a:endParaRPr sz="2600" spc="-100">
              <a:latin typeface="Arial"/>
              <a:cs typeface="Arial"/>
            </a:endParaRPr>
          </a:p>
          <a:p>
            <a:pPr marL="104139" marR="5080" indent="-91440">
              <a:lnSpc>
                <a:spcPts val="2830"/>
              </a:lnSpc>
              <a:spcBef>
                <a:spcPts val="1395"/>
              </a:spcBef>
              <a:buClr>
                <a:srgbClr val="585858"/>
              </a:buClr>
              <a:buFont typeface="Arial"/>
              <a:buChar char="▪"/>
              <a:tabLst>
                <a:tab pos="238760" algn="l"/>
              </a:tabLst>
            </a:pPr>
            <a:r>
              <a:rPr sz="2600" spc="-100" dirty="0">
                <a:latin typeface="Courier New"/>
                <a:cs typeface="Courier New"/>
              </a:rPr>
              <a:t>len() </a:t>
            </a:r>
            <a:r>
              <a:rPr sz="2600" spc="-100" dirty="0">
                <a:latin typeface="Arial"/>
                <a:cs typeface="Arial"/>
              </a:rPr>
              <a:t>is a function used to retrieve the </a:t>
            </a:r>
            <a:r>
              <a:rPr sz="2600" b="1" spc="-100" dirty="0">
                <a:solidFill>
                  <a:srgbClr val="C00000"/>
                </a:solidFill>
                <a:latin typeface="Arial Black"/>
                <a:cs typeface="Arial Black"/>
              </a:rPr>
              <a:t>length </a:t>
            </a:r>
            <a:r>
              <a:rPr sz="2600" spc="-100" dirty="0">
                <a:latin typeface="Arial"/>
                <a:cs typeface="Arial"/>
              </a:rPr>
              <a:t>of the  string in the parentheses</a:t>
            </a:r>
            <a:endParaRPr sz="2600" spc="-1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06500" y="4159199"/>
            <a:ext cx="1811020" cy="1108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6600"/>
              </a:lnSpc>
              <a:spcBef>
                <a:spcPts val="100"/>
              </a:spcBef>
            </a:pPr>
            <a:r>
              <a:rPr sz="2600" spc="-100" dirty="0">
                <a:latin typeface="Courier New"/>
                <a:cs typeface="Courier New"/>
              </a:rPr>
              <a:t>s = "abc"  len(s) </a:t>
            </a:r>
            <a:r>
              <a:rPr lang="en-US" sz="2600" spc="-100" dirty="0" smtClean="0">
                <a:latin typeface="Arial"/>
                <a:cs typeface="Arial"/>
                <a:sym typeface="Wingdings"/>
              </a:rPr>
              <a:t></a:t>
            </a:r>
            <a:endParaRPr sz="2600" spc="-1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161282" y="4845811"/>
            <a:ext cx="2172717" cy="41229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600" spc="-100" dirty="0">
                <a:latin typeface="Arial"/>
                <a:cs typeface="Arial"/>
              </a:rPr>
              <a:t>evaluates to 3</a:t>
            </a:r>
            <a:endParaRPr sz="2600" spc="-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5350" y="1738122"/>
            <a:ext cx="7475220" cy="0"/>
          </a:xfrm>
          <a:custGeom>
            <a:avLst/>
            <a:gdLst/>
            <a:ahLst/>
            <a:cxnLst/>
            <a:rect l="l" t="t" r="r" b="b"/>
            <a:pathLst>
              <a:path w="7475220">
                <a:moveTo>
                  <a:pt x="0" y="0"/>
                </a:moveTo>
                <a:lnTo>
                  <a:pt x="747522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01700" y="914146"/>
            <a:ext cx="344170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kern="1200" spc="-100" dirty="0"/>
              <a:t>STRINGS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xfrm>
            <a:off x="4144009" y="6645275"/>
            <a:ext cx="858520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pc="-100" dirty="0"/>
              <a:t>6.0001 LECTURE 3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8224266" y="6575107"/>
            <a:ext cx="118745" cy="203902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330"/>
              </a:spcBef>
            </a:pPr>
            <a:fld id="{81D60167-4931-47E6-BA6A-407CBD079E47}" type="slidenum">
              <a:rPr sz="1050" spc="-100" dirty="0">
                <a:solidFill>
                  <a:srgbClr val="FFFFFF"/>
                </a:solidFill>
                <a:latin typeface="Arial"/>
                <a:cs typeface="Arial"/>
              </a:rPr>
              <a:t>4</a:t>
            </a:fld>
            <a:endParaRPr sz="1050" spc="-1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10258" y="1818385"/>
            <a:ext cx="8181341" cy="119519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8125" indent="-225425">
              <a:lnSpc>
                <a:spcPts val="2950"/>
              </a:lnSpc>
              <a:spcBef>
                <a:spcPts val="100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100" dirty="0">
                <a:latin typeface="Arial"/>
                <a:cs typeface="Arial"/>
              </a:rPr>
              <a:t>square brackets used to perform </a:t>
            </a:r>
            <a:r>
              <a:rPr sz="2600" b="1" spc="-100" dirty="0">
                <a:solidFill>
                  <a:srgbClr val="C00000"/>
                </a:solidFill>
                <a:latin typeface="Arial Black"/>
                <a:cs typeface="Arial Black"/>
              </a:rPr>
              <a:t>indexing </a:t>
            </a:r>
            <a:r>
              <a:rPr sz="2600" spc="-100" dirty="0">
                <a:latin typeface="Arial"/>
                <a:cs typeface="Arial"/>
              </a:rPr>
              <a:t>into a string</a:t>
            </a:r>
          </a:p>
          <a:p>
            <a:pPr marL="104139">
              <a:lnSpc>
                <a:spcPts val="2950"/>
              </a:lnSpc>
            </a:pPr>
            <a:r>
              <a:rPr sz="2600" spc="-100" dirty="0">
                <a:latin typeface="Arial"/>
                <a:cs typeface="Arial"/>
              </a:rPr>
              <a:t>to get the value at a certain index/position</a:t>
            </a:r>
          </a:p>
          <a:p>
            <a:pPr marL="408940">
              <a:lnSpc>
                <a:spcPct val="100000"/>
              </a:lnSpc>
              <a:spcBef>
                <a:spcPts val="80"/>
              </a:spcBef>
            </a:pPr>
            <a:r>
              <a:rPr sz="2600" spc="-100" dirty="0">
                <a:latin typeface="Courier New"/>
                <a:cs typeface="Courier New"/>
              </a:rPr>
              <a:t>s = "abc"</a:t>
            </a:r>
          </a:p>
        </p:txBody>
      </p:sp>
      <p:graphicFrame>
        <p:nvGraphicFramePr>
          <p:cNvPr id="5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0508461"/>
              </p:ext>
            </p:extLst>
          </p:nvPr>
        </p:nvGraphicFramePr>
        <p:xfrm>
          <a:off x="577850" y="3820997"/>
          <a:ext cx="7988605" cy="28067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53412"/>
                <a:gridCol w="656404"/>
                <a:gridCol w="5478789"/>
              </a:tblGrid>
              <a:tr h="393700">
                <a:tc>
                  <a:txBody>
                    <a:bodyPr/>
                    <a:lstStyle/>
                    <a:p>
                      <a:pPr marL="641350">
                        <a:lnSpc>
                          <a:spcPts val="2855"/>
                        </a:lnSpc>
                      </a:pPr>
                      <a:r>
                        <a:rPr sz="2600" spc="-5" dirty="0">
                          <a:latin typeface="Courier New"/>
                          <a:cs typeface="Courier New"/>
                        </a:rPr>
                        <a:t>s[0]</a:t>
                      </a:r>
                      <a:endParaRPr sz="26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04775" algn="r">
                        <a:lnSpc>
                          <a:spcPts val="2855"/>
                        </a:lnSpc>
                      </a:pPr>
                      <a:r>
                        <a:rPr lang="en-US" sz="2600" dirty="0" smtClean="0">
                          <a:latin typeface="Arial"/>
                          <a:cs typeface="Arial"/>
                          <a:sym typeface="Wingdings"/>
                        </a:rPr>
                        <a:t></a:t>
                      </a:r>
                      <a:endParaRPr sz="2600" dirty="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ts val="2855"/>
                        </a:lnSpc>
                      </a:pPr>
                      <a:r>
                        <a:rPr sz="2600" spc="-130" dirty="0">
                          <a:latin typeface="Arial"/>
                          <a:cs typeface="Arial"/>
                        </a:rPr>
                        <a:t>evaluates </a:t>
                      </a:r>
                      <a:r>
                        <a:rPr sz="2600" spc="25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2600" spc="-2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600" spc="5" dirty="0">
                          <a:latin typeface="Arial"/>
                          <a:cs typeface="Arial"/>
                        </a:rPr>
                        <a:t>"a"</a:t>
                      </a:r>
                      <a:endParaRPr sz="2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393700">
                <a:tc>
                  <a:txBody>
                    <a:bodyPr/>
                    <a:lstStyle/>
                    <a:p>
                      <a:pPr marL="641350">
                        <a:lnSpc>
                          <a:spcPts val="2860"/>
                        </a:lnSpc>
                      </a:pPr>
                      <a:r>
                        <a:rPr sz="2600" spc="-5" dirty="0">
                          <a:latin typeface="Courier New"/>
                          <a:cs typeface="Courier New"/>
                        </a:rPr>
                        <a:t>s[1]</a:t>
                      </a:r>
                      <a:endParaRPr sz="26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04775" algn="r">
                        <a:lnSpc>
                          <a:spcPts val="2860"/>
                        </a:lnSpc>
                      </a:pPr>
                      <a:r>
                        <a:rPr lang="en-US" sz="2600" dirty="0" smtClean="0">
                          <a:latin typeface="Arial"/>
                          <a:cs typeface="Arial"/>
                          <a:sym typeface="Wingdings"/>
                        </a:rPr>
                        <a:t></a:t>
                      </a:r>
                      <a:endParaRPr sz="2600" dirty="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ts val="2860"/>
                        </a:lnSpc>
                      </a:pPr>
                      <a:r>
                        <a:rPr sz="2600" spc="-130" dirty="0">
                          <a:latin typeface="Arial"/>
                          <a:cs typeface="Arial"/>
                        </a:rPr>
                        <a:t>evaluates </a:t>
                      </a:r>
                      <a:r>
                        <a:rPr sz="2600" spc="25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2600" spc="-2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600" spc="50" dirty="0">
                          <a:latin typeface="Arial"/>
                          <a:cs typeface="Arial"/>
                        </a:rPr>
                        <a:t>"b"</a:t>
                      </a:r>
                      <a:endParaRPr sz="2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393700">
                <a:tc>
                  <a:txBody>
                    <a:bodyPr/>
                    <a:lstStyle/>
                    <a:p>
                      <a:pPr marL="641350">
                        <a:lnSpc>
                          <a:spcPts val="2860"/>
                        </a:lnSpc>
                      </a:pPr>
                      <a:r>
                        <a:rPr sz="2600" spc="-5" dirty="0">
                          <a:latin typeface="Courier New"/>
                          <a:cs typeface="Courier New"/>
                        </a:rPr>
                        <a:t>s[2]</a:t>
                      </a:r>
                      <a:endParaRPr sz="26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04139" algn="r">
                        <a:lnSpc>
                          <a:spcPts val="2860"/>
                        </a:lnSpc>
                      </a:pPr>
                      <a:r>
                        <a:rPr lang="en-US" sz="2600" dirty="0" smtClean="0">
                          <a:latin typeface="Arial"/>
                          <a:cs typeface="Arial"/>
                          <a:sym typeface="Wingdings"/>
                        </a:rPr>
                        <a:t></a:t>
                      </a:r>
                      <a:endParaRPr sz="2600" dirty="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ts val="2860"/>
                        </a:lnSpc>
                      </a:pPr>
                      <a:r>
                        <a:rPr sz="2600" spc="-130" dirty="0">
                          <a:latin typeface="Arial"/>
                          <a:cs typeface="Arial"/>
                        </a:rPr>
                        <a:t>evaluates </a:t>
                      </a:r>
                      <a:r>
                        <a:rPr sz="2600" spc="15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2600" spc="-2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600" spc="5" dirty="0">
                          <a:latin typeface="Arial"/>
                          <a:cs typeface="Arial"/>
                        </a:rPr>
                        <a:t>"c"</a:t>
                      </a:r>
                      <a:endParaRPr sz="2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393700">
                <a:tc>
                  <a:txBody>
                    <a:bodyPr/>
                    <a:lstStyle/>
                    <a:p>
                      <a:pPr marL="641350">
                        <a:lnSpc>
                          <a:spcPts val="2860"/>
                        </a:lnSpc>
                      </a:pPr>
                      <a:r>
                        <a:rPr sz="2600" spc="-5" dirty="0">
                          <a:latin typeface="Courier New"/>
                          <a:cs typeface="Courier New"/>
                        </a:rPr>
                        <a:t>s[3]</a:t>
                      </a:r>
                      <a:endParaRPr sz="26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04775" algn="r">
                        <a:lnSpc>
                          <a:spcPts val="2860"/>
                        </a:lnSpc>
                      </a:pPr>
                      <a:r>
                        <a:rPr lang="en-US" sz="2600" dirty="0" smtClean="0">
                          <a:latin typeface="Arial"/>
                          <a:cs typeface="Arial"/>
                          <a:sym typeface="Wingdings"/>
                        </a:rPr>
                        <a:t></a:t>
                      </a:r>
                      <a:endParaRPr sz="2600" dirty="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ts val="2860"/>
                        </a:lnSpc>
                      </a:pPr>
                      <a:r>
                        <a:rPr sz="2600" spc="-40" dirty="0">
                          <a:latin typeface="Arial"/>
                          <a:cs typeface="Arial"/>
                        </a:rPr>
                        <a:t>trying </a:t>
                      </a:r>
                      <a:r>
                        <a:rPr sz="2600" spc="15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2600" spc="-5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600" spc="-105" dirty="0">
                          <a:latin typeface="Arial"/>
                          <a:cs typeface="Arial"/>
                        </a:rPr>
                        <a:t>index </a:t>
                      </a:r>
                      <a:r>
                        <a:rPr sz="2600" spc="-10" dirty="0">
                          <a:latin typeface="Arial"/>
                          <a:cs typeface="Arial"/>
                        </a:rPr>
                        <a:t>out of </a:t>
                      </a:r>
                      <a:r>
                        <a:rPr sz="2600" spc="-114" dirty="0">
                          <a:latin typeface="Arial"/>
                          <a:cs typeface="Arial"/>
                        </a:rPr>
                        <a:t>bounds, </a:t>
                      </a:r>
                      <a:r>
                        <a:rPr sz="2600" spc="-35" dirty="0">
                          <a:latin typeface="Arial"/>
                          <a:cs typeface="Arial"/>
                        </a:rPr>
                        <a:t>error</a:t>
                      </a:r>
                      <a:endParaRPr sz="2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393700">
                <a:tc>
                  <a:txBody>
                    <a:bodyPr/>
                    <a:lstStyle/>
                    <a:p>
                      <a:pPr marL="641350">
                        <a:lnSpc>
                          <a:spcPts val="2860"/>
                        </a:lnSpc>
                      </a:pPr>
                      <a:r>
                        <a:rPr sz="2600" spc="-5" dirty="0">
                          <a:latin typeface="Courier New"/>
                          <a:cs typeface="Courier New"/>
                        </a:rPr>
                        <a:t>s[-1]</a:t>
                      </a:r>
                      <a:endParaRPr sz="26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04775" algn="r">
                        <a:lnSpc>
                          <a:spcPts val="2860"/>
                        </a:lnSpc>
                      </a:pPr>
                      <a:r>
                        <a:rPr lang="en-US" sz="2600" dirty="0" smtClean="0">
                          <a:latin typeface="Arial"/>
                          <a:cs typeface="Arial"/>
                          <a:sym typeface="Wingdings"/>
                        </a:rPr>
                        <a:t></a:t>
                      </a:r>
                      <a:endParaRPr sz="2600" dirty="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ts val="2860"/>
                        </a:lnSpc>
                      </a:pPr>
                      <a:r>
                        <a:rPr sz="2600" spc="-130" dirty="0">
                          <a:latin typeface="Arial"/>
                          <a:cs typeface="Arial"/>
                        </a:rPr>
                        <a:t>evaluates </a:t>
                      </a:r>
                      <a:r>
                        <a:rPr sz="2600" spc="25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2600" spc="-2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600" spc="5" dirty="0">
                          <a:latin typeface="Arial"/>
                          <a:cs typeface="Arial"/>
                        </a:rPr>
                        <a:t>"c"</a:t>
                      </a:r>
                      <a:endParaRPr sz="2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838200">
                <a:tc>
                  <a:txBody>
                    <a:bodyPr/>
                    <a:lstStyle/>
                    <a:p>
                      <a:pPr marL="641350">
                        <a:lnSpc>
                          <a:spcPts val="2860"/>
                        </a:lnSpc>
                      </a:pPr>
                      <a:r>
                        <a:rPr sz="2600" spc="-5" dirty="0">
                          <a:latin typeface="Courier New"/>
                          <a:cs typeface="Courier New"/>
                        </a:rPr>
                        <a:t>s[-2]</a:t>
                      </a:r>
                      <a:endParaRPr sz="2600">
                        <a:latin typeface="Courier New"/>
                        <a:cs typeface="Courier New"/>
                      </a:endParaRPr>
                    </a:p>
                    <a:p>
                      <a:pPr marL="641350">
                        <a:lnSpc>
                          <a:spcPct val="100000"/>
                        </a:lnSpc>
                      </a:pPr>
                      <a:r>
                        <a:rPr sz="2600" spc="-5" dirty="0">
                          <a:latin typeface="Courier New"/>
                          <a:cs typeface="Courier New"/>
                        </a:rPr>
                        <a:t>s[-3]</a:t>
                      </a:r>
                      <a:endParaRPr sz="26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20345">
                        <a:lnSpc>
                          <a:spcPts val="2860"/>
                        </a:lnSpc>
                      </a:pPr>
                      <a:r>
                        <a:rPr lang="en-US" sz="2600" dirty="0" smtClean="0">
                          <a:latin typeface="Arial"/>
                          <a:cs typeface="Arial"/>
                          <a:sym typeface="Wingdings"/>
                        </a:rPr>
                        <a:t></a:t>
                      </a:r>
                      <a:endParaRPr sz="2600" dirty="0">
                        <a:latin typeface="Arial"/>
                        <a:cs typeface="Arial"/>
                      </a:endParaRPr>
                    </a:p>
                    <a:p>
                      <a:pPr marL="220345">
                        <a:lnSpc>
                          <a:spcPct val="100000"/>
                        </a:lnSpc>
                      </a:pPr>
                      <a:r>
                        <a:rPr lang="en-US" sz="2600" dirty="0" smtClean="0">
                          <a:latin typeface="Arial"/>
                          <a:cs typeface="Arial"/>
                          <a:sym typeface="Wingdings"/>
                        </a:rPr>
                        <a:t></a:t>
                      </a:r>
                      <a:endParaRPr sz="2600" dirty="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ts val="2860"/>
                        </a:lnSpc>
                      </a:pPr>
                      <a:r>
                        <a:rPr sz="2600" spc="-130" dirty="0">
                          <a:latin typeface="Arial"/>
                          <a:cs typeface="Arial"/>
                        </a:rPr>
                        <a:t>evaluates </a:t>
                      </a:r>
                      <a:r>
                        <a:rPr sz="2600" spc="25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2600" spc="-2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600" spc="50" dirty="0">
                          <a:latin typeface="Arial"/>
                          <a:cs typeface="Arial"/>
                        </a:rPr>
                        <a:t>"b"</a:t>
                      </a:r>
                      <a:endParaRPr sz="2600" dirty="0">
                        <a:latin typeface="Arial"/>
                        <a:cs typeface="Arial"/>
                      </a:endParaRPr>
                    </a:p>
                    <a:p>
                      <a:pPr marL="111760">
                        <a:lnSpc>
                          <a:spcPct val="100000"/>
                        </a:lnSpc>
                      </a:pPr>
                      <a:r>
                        <a:rPr sz="2600" spc="-130" dirty="0">
                          <a:latin typeface="Arial"/>
                          <a:cs typeface="Arial"/>
                        </a:rPr>
                        <a:t>evaluates </a:t>
                      </a:r>
                      <a:r>
                        <a:rPr sz="2600" spc="25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2600" spc="-2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600" spc="5" dirty="0">
                          <a:latin typeface="Arial"/>
                          <a:cs typeface="Arial"/>
                        </a:rPr>
                        <a:t>"a"</a:t>
                      </a:r>
                      <a:endParaRPr sz="2600" dirty="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1216405" y="2979165"/>
            <a:ext cx="589280" cy="60349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000"/>
              </a:lnSpc>
              <a:spcBef>
                <a:spcPts val="100"/>
              </a:spcBef>
            </a:pPr>
            <a:r>
              <a:rPr sz="1800" spc="-100" dirty="0">
                <a:solidFill>
                  <a:srgbClr val="FF0000"/>
                </a:solidFill>
                <a:latin typeface="Arial"/>
                <a:cs typeface="Arial"/>
              </a:rPr>
              <a:t>index:  index:</a:t>
            </a:r>
            <a:endParaRPr sz="1800" spc="-1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147823" y="2979165"/>
            <a:ext cx="4023360" cy="622606"/>
          </a:xfrm>
          <a:prstGeom prst="rect">
            <a:avLst/>
          </a:prstGeom>
        </p:spPr>
        <p:txBody>
          <a:bodyPr vert="horz" wrap="square" lIns="0" tIns="42545" rIns="0" bIns="0" rtlCol="0">
            <a:spAutoFit/>
          </a:bodyPr>
          <a:lstStyle/>
          <a:p>
            <a:pPr marL="64769">
              <a:lnSpc>
                <a:spcPct val="100000"/>
              </a:lnSpc>
              <a:spcBef>
                <a:spcPts val="335"/>
              </a:spcBef>
              <a:tabLst>
                <a:tab pos="883919" algn="l"/>
              </a:tabLst>
            </a:pPr>
            <a:r>
              <a:rPr sz="1800" spc="-100" dirty="0">
                <a:solidFill>
                  <a:srgbClr val="FF0000"/>
                </a:solidFill>
                <a:latin typeface="Arial"/>
                <a:cs typeface="Arial"/>
              </a:rPr>
              <a:t>0  1  2	</a:t>
            </a:r>
            <a:r>
              <a:rPr lang="en-US" spc="-100" dirty="0" smtClean="0">
                <a:solidFill>
                  <a:srgbClr val="FF0000"/>
                </a:solidFill>
                <a:latin typeface="Arial"/>
                <a:cs typeface="Arial"/>
                <a:sym typeface="Wingdings"/>
              </a:rPr>
              <a:t></a:t>
            </a:r>
            <a:r>
              <a:rPr sz="1800" spc="-100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spc="-100" dirty="0">
                <a:solidFill>
                  <a:srgbClr val="FF0000"/>
                </a:solidFill>
                <a:latin typeface="Arial"/>
                <a:cs typeface="Arial"/>
              </a:rPr>
              <a:t>indexing always starts at 0</a:t>
            </a:r>
            <a:endParaRPr sz="1800" spc="-1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35"/>
              </a:spcBef>
              <a:tabLst>
                <a:tab pos="883919" algn="l"/>
              </a:tabLst>
            </a:pPr>
            <a:r>
              <a:rPr sz="1800" spc="-100" dirty="0">
                <a:solidFill>
                  <a:srgbClr val="FF0000"/>
                </a:solidFill>
                <a:latin typeface="Arial"/>
                <a:cs typeface="Arial"/>
              </a:rPr>
              <a:t>-3 -2 -1	</a:t>
            </a:r>
            <a:r>
              <a:rPr lang="en-US" spc="-100" dirty="0" smtClean="0">
                <a:solidFill>
                  <a:srgbClr val="FF0000"/>
                </a:solidFill>
                <a:latin typeface="Arial"/>
                <a:cs typeface="Arial"/>
                <a:sym typeface="Wingdings"/>
              </a:rPr>
              <a:t></a:t>
            </a:r>
            <a:r>
              <a:rPr sz="1800" spc="-100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spc="-100" dirty="0">
                <a:solidFill>
                  <a:srgbClr val="FF0000"/>
                </a:solidFill>
                <a:latin typeface="Arial"/>
                <a:cs typeface="Arial"/>
              </a:rPr>
              <a:t>last element always at index -1</a:t>
            </a:r>
            <a:endParaRPr sz="1800" spc="-100" dirty="0">
              <a:latin typeface="Arial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77000" y="3200400"/>
            <a:ext cx="18935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pc="-100" dirty="0" smtClean="0"/>
              <a:t>Emphasize utility of – indices from end</a:t>
            </a:r>
            <a:endParaRPr lang="en-US" spc="-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1700" y="926846"/>
            <a:ext cx="7481570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468234" algn="l"/>
              </a:tabLst>
            </a:pPr>
            <a:r>
              <a:rPr u="sng" kern="1200" spc="-100" dirty="0"/>
              <a:t>STRINGS	</a:t>
            </a:r>
          </a:p>
        </p:txBody>
      </p:sp>
      <p:sp>
        <p:nvSpPr>
          <p:cNvPr id="3" name="object 3"/>
          <p:cNvSpPr/>
          <p:nvPr/>
        </p:nvSpPr>
        <p:spPr>
          <a:xfrm>
            <a:off x="6945756" y="2947797"/>
            <a:ext cx="1923288" cy="14105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4" name="object 4"/>
          <p:cNvSpPr txBox="1"/>
          <p:nvPr/>
        </p:nvSpPr>
        <p:spPr>
          <a:xfrm>
            <a:off x="279908" y="1674514"/>
            <a:ext cx="8535670" cy="2086610"/>
          </a:xfrm>
          <a:prstGeom prst="rect">
            <a:avLst/>
          </a:prstGeom>
        </p:spPr>
        <p:txBody>
          <a:bodyPr vert="horz" wrap="square" lIns="0" tIns="152400" rIns="0" bIns="0" rtlCol="0">
            <a:spAutoFit/>
          </a:bodyPr>
          <a:lstStyle/>
          <a:p>
            <a:pPr marL="768350" indent="-225425">
              <a:lnSpc>
                <a:spcPct val="100000"/>
              </a:lnSpc>
              <a:spcBef>
                <a:spcPts val="1200"/>
              </a:spcBef>
              <a:buClr>
                <a:srgbClr val="585858"/>
              </a:buClr>
              <a:buChar char="▪"/>
              <a:tabLst>
                <a:tab pos="768985" algn="l"/>
              </a:tabLst>
            </a:pPr>
            <a:r>
              <a:rPr sz="2600" spc="-100" dirty="0">
                <a:latin typeface="Arial"/>
                <a:cs typeface="Arial"/>
              </a:rPr>
              <a:t>can </a:t>
            </a:r>
            <a:r>
              <a:rPr sz="2600" b="1" spc="-100" dirty="0">
                <a:solidFill>
                  <a:srgbClr val="C00000"/>
                </a:solidFill>
                <a:latin typeface="Arial Black"/>
                <a:cs typeface="Arial Black"/>
              </a:rPr>
              <a:t>slice </a:t>
            </a:r>
            <a:r>
              <a:rPr sz="2600" spc="-100" dirty="0">
                <a:latin typeface="Arial"/>
                <a:cs typeface="Arial"/>
              </a:rPr>
              <a:t>strings using </a:t>
            </a:r>
            <a:r>
              <a:rPr sz="2600" spc="-100" dirty="0">
                <a:latin typeface="Courier New"/>
                <a:cs typeface="Courier New"/>
              </a:rPr>
              <a:t>[start:stop:step]</a:t>
            </a:r>
          </a:p>
          <a:p>
            <a:pPr marL="768350" indent="-225425">
              <a:lnSpc>
                <a:spcPct val="100000"/>
              </a:lnSpc>
              <a:spcBef>
                <a:spcPts val="1095"/>
              </a:spcBef>
              <a:buClr>
                <a:srgbClr val="585858"/>
              </a:buClr>
              <a:buChar char="▪"/>
              <a:tabLst>
                <a:tab pos="768985" algn="l"/>
              </a:tabLst>
            </a:pPr>
            <a:r>
              <a:rPr sz="2600" spc="-100" dirty="0">
                <a:latin typeface="Arial"/>
                <a:cs typeface="Arial"/>
              </a:rPr>
              <a:t>if give two numbers, [</a:t>
            </a:r>
            <a:r>
              <a:rPr sz="2600" spc="-100" dirty="0">
                <a:latin typeface="Courier New"/>
                <a:cs typeface="Courier New"/>
              </a:rPr>
              <a:t>start:stop</a:t>
            </a:r>
            <a:r>
              <a:rPr sz="2600" spc="-100" dirty="0">
                <a:latin typeface="Arial"/>
                <a:cs typeface="Arial"/>
              </a:rPr>
              <a:t>], </a:t>
            </a:r>
            <a:r>
              <a:rPr sz="2600" spc="-100" dirty="0">
                <a:latin typeface="Courier New"/>
                <a:cs typeface="Courier New"/>
              </a:rPr>
              <a:t>step=1 </a:t>
            </a:r>
            <a:r>
              <a:rPr sz="2600" spc="-100" dirty="0">
                <a:latin typeface="Arial"/>
                <a:cs typeface="Arial"/>
              </a:rPr>
              <a:t>by default</a:t>
            </a:r>
          </a:p>
          <a:p>
            <a:pPr marL="768350" indent="-225425">
              <a:lnSpc>
                <a:spcPct val="100000"/>
              </a:lnSpc>
              <a:spcBef>
                <a:spcPts val="1120"/>
              </a:spcBef>
              <a:buClr>
                <a:srgbClr val="585858"/>
              </a:buClr>
              <a:buChar char="▪"/>
              <a:tabLst>
                <a:tab pos="768985" algn="l"/>
              </a:tabLst>
            </a:pPr>
            <a:r>
              <a:rPr sz="2600" spc="-100" dirty="0">
                <a:latin typeface="Arial"/>
                <a:cs typeface="Arial"/>
              </a:rPr>
              <a:t>you can also omit numbers and leave just colons</a:t>
            </a:r>
          </a:p>
          <a:p>
            <a:pPr marL="12700">
              <a:lnSpc>
                <a:spcPct val="100000"/>
              </a:lnSpc>
              <a:spcBef>
                <a:spcPts val="905"/>
              </a:spcBef>
            </a:pPr>
            <a:r>
              <a:rPr sz="2200" spc="-100" dirty="0">
                <a:latin typeface="Courier New"/>
                <a:cs typeface="Courier New"/>
              </a:rPr>
              <a:t>s = "abcdefgh"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5"/>
          </p:nvPr>
        </p:nvSpPr>
        <p:spPr>
          <a:xfrm>
            <a:off x="4144009" y="6645275"/>
            <a:ext cx="858520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pc="-100" dirty="0"/>
              <a:t>6.0001 LECTURE 3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8224266" y="6575107"/>
            <a:ext cx="118745" cy="203902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330"/>
              </a:spcBef>
            </a:pPr>
            <a:fld id="{81D60167-4931-47E6-BA6A-407CBD079E47}" type="slidenum">
              <a:rPr sz="1050" spc="-100" dirty="0">
                <a:solidFill>
                  <a:srgbClr val="FFFFFF"/>
                </a:solidFill>
                <a:latin typeface="Arial"/>
                <a:cs typeface="Arial"/>
              </a:rPr>
              <a:t>5</a:t>
            </a:fld>
            <a:endParaRPr sz="1050" spc="-1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79908" y="3908297"/>
            <a:ext cx="1031240" cy="361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spc="-100" dirty="0">
                <a:latin typeface="Courier New"/>
                <a:cs typeface="Courier New"/>
              </a:rPr>
              <a:t>s[3:6]</a:t>
            </a:r>
            <a:endParaRPr sz="2200" spc="-100">
              <a:latin typeface="Courier New"/>
              <a:cs typeface="Courier New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734057" y="3908297"/>
            <a:ext cx="3688715" cy="361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2200" spc="-100" dirty="0" smtClean="0">
                <a:latin typeface="Arial"/>
                <a:cs typeface="Arial"/>
                <a:sym typeface="Wingdings"/>
              </a:rPr>
              <a:t></a:t>
            </a:r>
            <a:r>
              <a:rPr sz="2200" spc="-100" dirty="0" smtClean="0">
                <a:latin typeface="Arial"/>
                <a:cs typeface="Arial"/>
              </a:rPr>
              <a:t> </a:t>
            </a:r>
            <a:r>
              <a:rPr sz="2200" spc="-100" dirty="0">
                <a:latin typeface="Arial"/>
                <a:cs typeface="Arial"/>
              </a:rPr>
              <a:t>evaluates to </a:t>
            </a:r>
            <a:r>
              <a:rPr sz="2200" spc="-100" dirty="0">
                <a:latin typeface="Courier New"/>
                <a:cs typeface="Courier New"/>
              </a:rPr>
              <a:t>"def"</a:t>
            </a:r>
            <a:r>
              <a:rPr sz="2200" spc="-100" dirty="0">
                <a:latin typeface="Arial"/>
                <a:cs typeface="Arial"/>
              </a:rPr>
              <a:t>, same as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5565647" y="3908297"/>
            <a:ext cx="1367790" cy="361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spc="-100" dirty="0">
                <a:latin typeface="Courier New"/>
                <a:cs typeface="Courier New"/>
              </a:rPr>
              <a:t>s[3:6:1]</a:t>
            </a:r>
            <a:endParaRPr sz="2200" spc="-100">
              <a:latin typeface="Courier New"/>
              <a:cs typeface="Courier New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79908" y="4411471"/>
            <a:ext cx="3945254" cy="361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spc="-100" dirty="0">
                <a:latin typeface="Courier New"/>
                <a:cs typeface="Courier New"/>
              </a:rPr>
              <a:t>s[3:6:2] </a:t>
            </a:r>
            <a:r>
              <a:rPr lang="en-US" sz="2200" spc="-100" dirty="0" smtClean="0">
                <a:latin typeface="Arial"/>
                <a:cs typeface="Arial"/>
                <a:sym typeface="Wingdings"/>
              </a:rPr>
              <a:t></a:t>
            </a:r>
            <a:r>
              <a:rPr sz="2200" spc="-100" dirty="0" smtClean="0">
                <a:latin typeface="Arial"/>
                <a:cs typeface="Arial"/>
              </a:rPr>
              <a:t> </a:t>
            </a:r>
            <a:r>
              <a:rPr sz="2200" spc="-100" dirty="0">
                <a:latin typeface="Arial"/>
                <a:cs typeface="Arial"/>
              </a:rPr>
              <a:t>evaluates to </a:t>
            </a:r>
            <a:r>
              <a:rPr sz="2200" spc="-100" dirty="0">
                <a:latin typeface="Courier New"/>
                <a:cs typeface="Courier New"/>
              </a:rPr>
              <a:t>"df"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279908" y="4747056"/>
            <a:ext cx="1200785" cy="1031240"/>
          </a:xfrm>
          <a:prstGeom prst="rect">
            <a:avLst/>
          </a:prstGeom>
        </p:spPr>
        <p:txBody>
          <a:bodyPr vert="horz" wrap="square" lIns="0" tIns="1803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20"/>
              </a:spcBef>
            </a:pPr>
            <a:r>
              <a:rPr sz="2200" spc="-100" dirty="0">
                <a:latin typeface="Courier New"/>
                <a:cs typeface="Courier New"/>
              </a:rPr>
              <a:t>s[::]</a:t>
            </a:r>
            <a:endParaRPr sz="2200" spc="-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sz="2200" spc="-100" dirty="0">
                <a:latin typeface="Courier New"/>
                <a:cs typeface="Courier New"/>
              </a:rPr>
              <a:t>s[::-1]</a:t>
            </a:r>
            <a:endParaRPr sz="2200" spc="-100">
              <a:latin typeface="Courier New"/>
              <a:cs typeface="Courier New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756917" y="4747056"/>
            <a:ext cx="7345680" cy="1031240"/>
          </a:xfrm>
          <a:prstGeom prst="rect">
            <a:avLst/>
          </a:prstGeom>
        </p:spPr>
        <p:txBody>
          <a:bodyPr vert="horz" wrap="square" lIns="0" tIns="1803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20"/>
              </a:spcBef>
            </a:pPr>
            <a:r>
              <a:rPr lang="en-US" sz="2200" spc="-100" dirty="0" smtClean="0">
                <a:latin typeface="Arial"/>
                <a:cs typeface="Arial"/>
                <a:sym typeface="Wingdings"/>
              </a:rPr>
              <a:t></a:t>
            </a:r>
            <a:r>
              <a:rPr sz="2200" spc="-100" dirty="0" smtClean="0">
                <a:latin typeface="Arial"/>
                <a:cs typeface="Arial"/>
              </a:rPr>
              <a:t> </a:t>
            </a:r>
            <a:r>
              <a:rPr sz="2200" spc="-100" dirty="0">
                <a:latin typeface="Arial"/>
                <a:cs typeface="Arial"/>
              </a:rPr>
              <a:t>evaluates to </a:t>
            </a:r>
            <a:r>
              <a:rPr sz="2200" spc="-100" dirty="0">
                <a:latin typeface="Courier New"/>
                <a:cs typeface="Courier New"/>
              </a:rPr>
              <a:t>"abcdefgh"</a:t>
            </a:r>
            <a:r>
              <a:rPr sz="2200" spc="-100" dirty="0">
                <a:latin typeface="Arial"/>
                <a:cs typeface="Arial"/>
              </a:rPr>
              <a:t>, same as </a:t>
            </a:r>
            <a:r>
              <a:rPr sz="2200" spc="-100" dirty="0">
                <a:latin typeface="Courier New"/>
                <a:cs typeface="Courier New"/>
              </a:rPr>
              <a:t>s[0:len(s):1]</a:t>
            </a:r>
          </a:p>
          <a:p>
            <a:pPr marL="31750">
              <a:lnSpc>
                <a:spcPct val="100000"/>
              </a:lnSpc>
              <a:spcBef>
                <a:spcPts val="1320"/>
              </a:spcBef>
            </a:pPr>
            <a:r>
              <a:rPr lang="en-US" sz="2200" spc="-100" dirty="0" smtClean="0">
                <a:latin typeface="Arial"/>
                <a:cs typeface="Arial"/>
                <a:sym typeface="Wingdings"/>
              </a:rPr>
              <a:t></a:t>
            </a:r>
            <a:r>
              <a:rPr sz="2200" spc="-100" dirty="0" smtClean="0">
                <a:latin typeface="Arial"/>
                <a:cs typeface="Arial"/>
              </a:rPr>
              <a:t> </a:t>
            </a:r>
            <a:r>
              <a:rPr sz="2200" spc="-100" dirty="0">
                <a:latin typeface="Arial"/>
                <a:cs typeface="Arial"/>
              </a:rPr>
              <a:t>evaluates to </a:t>
            </a:r>
            <a:r>
              <a:rPr sz="2200" spc="-100" dirty="0">
                <a:latin typeface="Courier New"/>
                <a:cs typeface="Courier New"/>
              </a:rPr>
              <a:t>"hgfedbca"</a:t>
            </a:r>
            <a:r>
              <a:rPr sz="2200" spc="-100" dirty="0">
                <a:latin typeface="Arial"/>
                <a:cs typeface="Arial"/>
              </a:rPr>
              <a:t>, same as </a:t>
            </a:r>
            <a:r>
              <a:rPr sz="1800" spc="-100" dirty="0">
                <a:latin typeface="Courier New"/>
                <a:cs typeface="Courier New"/>
              </a:rPr>
              <a:t>s[-1:-(len(s)+1):-1]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279908" y="5920232"/>
            <a:ext cx="3986529" cy="361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spc="-100" dirty="0">
                <a:latin typeface="Courier New"/>
                <a:cs typeface="Courier New"/>
              </a:rPr>
              <a:t>s[4:1:-2</a:t>
            </a:r>
            <a:r>
              <a:rPr sz="2200" spc="-100" dirty="0" smtClean="0">
                <a:latin typeface="Courier New"/>
                <a:cs typeface="Courier New"/>
              </a:rPr>
              <a:t>]</a:t>
            </a:r>
            <a:r>
              <a:rPr lang="en-US" sz="2200" spc="-100" dirty="0" smtClean="0">
                <a:latin typeface="Arial"/>
                <a:cs typeface="Arial"/>
                <a:sym typeface="Wingdings"/>
              </a:rPr>
              <a:t></a:t>
            </a:r>
            <a:r>
              <a:rPr sz="2200" spc="-100" dirty="0" smtClean="0">
                <a:latin typeface="Arial"/>
                <a:cs typeface="Arial"/>
              </a:rPr>
              <a:t> </a:t>
            </a:r>
            <a:r>
              <a:rPr sz="2200" spc="-100" dirty="0">
                <a:latin typeface="Arial"/>
                <a:cs typeface="Arial"/>
              </a:rPr>
              <a:t>evaluates to </a:t>
            </a:r>
            <a:r>
              <a:rPr sz="2200" spc="-100" dirty="0">
                <a:latin typeface="Courier New"/>
                <a:cs typeface="Courier New"/>
              </a:rPr>
              <a:t>"ec"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5350" y="1738122"/>
            <a:ext cx="7475220" cy="0"/>
          </a:xfrm>
          <a:custGeom>
            <a:avLst/>
            <a:gdLst/>
            <a:ahLst/>
            <a:cxnLst/>
            <a:rect l="l" t="t" r="r" b="b"/>
            <a:pathLst>
              <a:path w="7475220">
                <a:moveTo>
                  <a:pt x="0" y="0"/>
                </a:moveTo>
                <a:lnTo>
                  <a:pt x="747522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01700" y="914146"/>
            <a:ext cx="313690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kern="1200" spc="-100" dirty="0"/>
              <a:t>STRINGS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10259" y="1658514"/>
            <a:ext cx="6962141" cy="1097095"/>
          </a:xfrm>
          <a:prstGeom prst="rect">
            <a:avLst/>
          </a:prstGeom>
        </p:spPr>
        <p:txBody>
          <a:bodyPr vert="horz" wrap="square" lIns="0" tIns="172085" rIns="0" bIns="0" rtlCol="0">
            <a:spAutoFit/>
          </a:bodyPr>
          <a:lstStyle/>
          <a:p>
            <a:pPr marL="238125" indent="-225425">
              <a:lnSpc>
                <a:spcPct val="100000"/>
              </a:lnSpc>
              <a:spcBef>
                <a:spcPts val="1355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100" dirty="0">
                <a:latin typeface="Arial"/>
                <a:cs typeface="Arial"/>
              </a:rPr>
              <a:t>strings are “</a:t>
            </a:r>
            <a:r>
              <a:rPr sz="2600" b="1" spc="-100" dirty="0">
                <a:solidFill>
                  <a:srgbClr val="C00000"/>
                </a:solidFill>
                <a:latin typeface="Arial Black"/>
                <a:cs typeface="Arial Black"/>
              </a:rPr>
              <a:t>immutable</a:t>
            </a:r>
            <a:r>
              <a:rPr sz="2600" spc="-100" dirty="0">
                <a:latin typeface="Arial"/>
                <a:cs typeface="Arial"/>
              </a:rPr>
              <a:t>”  – cannot be modified</a:t>
            </a:r>
          </a:p>
          <a:p>
            <a:pPr marL="377825">
              <a:lnSpc>
                <a:spcPct val="100000"/>
              </a:lnSpc>
              <a:spcBef>
                <a:spcPts val="1155"/>
              </a:spcBef>
            </a:pPr>
            <a:r>
              <a:rPr sz="2400" spc="-100" dirty="0">
                <a:latin typeface="Courier New"/>
                <a:cs typeface="Courier New"/>
              </a:rPr>
              <a:t>s = "hello"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176018" y="2868929"/>
            <a:ext cx="3700781" cy="1283685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sz="2400" spc="-100" dirty="0">
                <a:latin typeface="Courier New"/>
                <a:cs typeface="Courier New"/>
              </a:rPr>
              <a:t>s[0] = 'y</a:t>
            </a:r>
            <a:r>
              <a:rPr sz="2400" spc="-100" dirty="0" smtClean="0">
                <a:latin typeface="Courier New"/>
                <a:cs typeface="Courier New"/>
              </a:rPr>
              <a:t>'</a:t>
            </a:r>
            <a:endParaRPr lang="en-US" sz="2400" spc="-100" dirty="0" smtClean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470"/>
              </a:spcBef>
            </a:pPr>
            <a:endParaRPr sz="2400" spc="-10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2400" spc="-100" dirty="0">
                <a:latin typeface="Courier New"/>
                <a:cs typeface="Courier New"/>
              </a:rPr>
              <a:t>s = '</a:t>
            </a:r>
            <a:r>
              <a:rPr sz="2400" spc="-100" dirty="0" err="1">
                <a:latin typeface="Courier New"/>
                <a:cs typeface="Courier New"/>
              </a:rPr>
              <a:t>y'+s</a:t>
            </a:r>
            <a:r>
              <a:rPr sz="2400" spc="-100" dirty="0">
                <a:latin typeface="Courier New"/>
                <a:cs typeface="Courier New"/>
              </a:rPr>
              <a:t>[1:len(s</a:t>
            </a:r>
            <a:r>
              <a:rPr sz="2400" spc="-100" dirty="0" smtClean="0">
                <a:latin typeface="Courier New"/>
                <a:cs typeface="Courier New"/>
              </a:rPr>
              <a:t>)]</a:t>
            </a:r>
            <a:endParaRPr lang="en-US" sz="2400" spc="-100" dirty="0" smtClean="0">
              <a:latin typeface="Courier New"/>
              <a:cs typeface="Courier New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82767" y="2868929"/>
            <a:ext cx="3123565" cy="1665841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lang="en-US" sz="2400" spc="-100" dirty="0" smtClean="0">
                <a:latin typeface="Arial"/>
                <a:cs typeface="Arial"/>
                <a:sym typeface="Wingdings"/>
              </a:rPr>
              <a:t></a:t>
            </a:r>
            <a:r>
              <a:rPr sz="2400" spc="-100" dirty="0" smtClean="0">
                <a:latin typeface="Arial"/>
                <a:cs typeface="Arial"/>
              </a:rPr>
              <a:t> </a:t>
            </a:r>
            <a:r>
              <a:rPr sz="2400" spc="-100" dirty="0">
                <a:latin typeface="Arial"/>
                <a:cs typeface="Arial"/>
              </a:rPr>
              <a:t>gives an </a:t>
            </a:r>
            <a:r>
              <a:rPr sz="2400" spc="-100" dirty="0" smtClean="0">
                <a:latin typeface="Arial"/>
                <a:cs typeface="Arial"/>
              </a:rPr>
              <a:t>error</a:t>
            </a:r>
            <a:endParaRPr lang="en-US" sz="2400" spc="-10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70"/>
              </a:spcBef>
            </a:pPr>
            <a:endParaRPr sz="2400" spc="-1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lang="en-US" sz="2400" spc="-100" dirty="0" smtClean="0">
                <a:latin typeface="Arial"/>
                <a:cs typeface="Arial"/>
                <a:sym typeface="Wingdings"/>
              </a:rPr>
              <a:t></a:t>
            </a:r>
            <a:r>
              <a:rPr sz="2400" spc="-100" dirty="0" smtClean="0">
                <a:latin typeface="Arial"/>
                <a:cs typeface="Arial"/>
              </a:rPr>
              <a:t> </a:t>
            </a:r>
            <a:r>
              <a:rPr sz="2400" spc="-100" dirty="0">
                <a:latin typeface="Arial"/>
                <a:cs typeface="Arial"/>
              </a:rPr>
              <a:t>is allowed,</a:t>
            </a:r>
          </a:p>
          <a:p>
            <a:pPr marL="353695">
              <a:lnSpc>
                <a:spcPct val="100000"/>
              </a:lnSpc>
              <a:spcBef>
                <a:spcPts val="75"/>
              </a:spcBef>
            </a:pPr>
            <a:r>
              <a:rPr sz="2400" spc="-100" dirty="0">
                <a:latin typeface="Arial"/>
                <a:cs typeface="Arial"/>
              </a:rPr>
              <a:t>s bound to new object</a:t>
            </a:r>
          </a:p>
        </p:txBody>
      </p:sp>
      <p:sp>
        <p:nvSpPr>
          <p:cNvPr id="7" name="object 7"/>
          <p:cNvSpPr/>
          <p:nvPr/>
        </p:nvSpPr>
        <p:spPr>
          <a:xfrm>
            <a:off x="3055261" y="4246461"/>
            <a:ext cx="2061288" cy="20081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8" name="object 8"/>
          <p:cNvSpPr/>
          <p:nvPr/>
        </p:nvSpPr>
        <p:spPr>
          <a:xfrm>
            <a:off x="1179957" y="5819775"/>
            <a:ext cx="560070" cy="323215"/>
          </a:xfrm>
          <a:custGeom>
            <a:avLst/>
            <a:gdLst/>
            <a:ahLst/>
            <a:cxnLst/>
            <a:rect l="l" t="t" r="r" b="b"/>
            <a:pathLst>
              <a:path w="560069" h="323214">
                <a:moveTo>
                  <a:pt x="506222" y="0"/>
                </a:moveTo>
                <a:lnTo>
                  <a:pt x="53848" y="0"/>
                </a:lnTo>
                <a:lnTo>
                  <a:pt x="32886" y="4231"/>
                </a:lnTo>
                <a:lnTo>
                  <a:pt x="15770" y="15770"/>
                </a:lnTo>
                <a:lnTo>
                  <a:pt x="4231" y="32886"/>
                </a:lnTo>
                <a:lnTo>
                  <a:pt x="0" y="53848"/>
                </a:lnTo>
                <a:lnTo>
                  <a:pt x="0" y="269240"/>
                </a:lnTo>
                <a:lnTo>
                  <a:pt x="4231" y="290201"/>
                </a:lnTo>
                <a:lnTo>
                  <a:pt x="15770" y="307317"/>
                </a:lnTo>
                <a:lnTo>
                  <a:pt x="32886" y="318856"/>
                </a:lnTo>
                <a:lnTo>
                  <a:pt x="53848" y="323088"/>
                </a:lnTo>
                <a:lnTo>
                  <a:pt x="506222" y="323088"/>
                </a:lnTo>
                <a:lnTo>
                  <a:pt x="527173" y="318856"/>
                </a:lnTo>
                <a:lnTo>
                  <a:pt x="544290" y="307317"/>
                </a:lnTo>
                <a:lnTo>
                  <a:pt x="555835" y="290201"/>
                </a:lnTo>
                <a:lnTo>
                  <a:pt x="560070" y="269240"/>
                </a:lnTo>
                <a:lnTo>
                  <a:pt x="560070" y="53848"/>
                </a:lnTo>
                <a:lnTo>
                  <a:pt x="555835" y="32886"/>
                </a:lnTo>
                <a:lnTo>
                  <a:pt x="544290" y="15770"/>
                </a:lnTo>
                <a:lnTo>
                  <a:pt x="527173" y="4231"/>
                </a:lnTo>
                <a:lnTo>
                  <a:pt x="506222" y="0"/>
                </a:lnTo>
                <a:close/>
              </a:path>
            </a:pathLst>
          </a:custGeom>
          <a:solidFill>
            <a:srgbClr val="585858"/>
          </a:solidFill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9" name="object 9"/>
          <p:cNvSpPr/>
          <p:nvPr/>
        </p:nvSpPr>
        <p:spPr>
          <a:xfrm>
            <a:off x="1179957" y="5819775"/>
            <a:ext cx="560070" cy="323215"/>
          </a:xfrm>
          <a:custGeom>
            <a:avLst/>
            <a:gdLst/>
            <a:ahLst/>
            <a:cxnLst/>
            <a:rect l="l" t="t" r="r" b="b"/>
            <a:pathLst>
              <a:path w="560069" h="323214">
                <a:moveTo>
                  <a:pt x="0" y="53848"/>
                </a:moveTo>
                <a:lnTo>
                  <a:pt x="4231" y="32886"/>
                </a:lnTo>
                <a:lnTo>
                  <a:pt x="15770" y="15770"/>
                </a:lnTo>
                <a:lnTo>
                  <a:pt x="32886" y="4231"/>
                </a:lnTo>
                <a:lnTo>
                  <a:pt x="53848" y="0"/>
                </a:lnTo>
                <a:lnTo>
                  <a:pt x="506222" y="0"/>
                </a:lnTo>
                <a:lnTo>
                  <a:pt x="527173" y="4231"/>
                </a:lnTo>
                <a:lnTo>
                  <a:pt x="544290" y="15770"/>
                </a:lnTo>
                <a:lnTo>
                  <a:pt x="555835" y="32886"/>
                </a:lnTo>
                <a:lnTo>
                  <a:pt x="560070" y="53848"/>
                </a:lnTo>
                <a:lnTo>
                  <a:pt x="560070" y="269240"/>
                </a:lnTo>
                <a:lnTo>
                  <a:pt x="555835" y="290201"/>
                </a:lnTo>
                <a:lnTo>
                  <a:pt x="544290" y="307317"/>
                </a:lnTo>
                <a:lnTo>
                  <a:pt x="527173" y="318856"/>
                </a:lnTo>
                <a:lnTo>
                  <a:pt x="506222" y="323088"/>
                </a:lnTo>
                <a:lnTo>
                  <a:pt x="53848" y="323088"/>
                </a:lnTo>
                <a:lnTo>
                  <a:pt x="32886" y="318856"/>
                </a:lnTo>
                <a:lnTo>
                  <a:pt x="15770" y="307317"/>
                </a:lnTo>
                <a:lnTo>
                  <a:pt x="4231" y="290201"/>
                </a:lnTo>
                <a:lnTo>
                  <a:pt x="0" y="269240"/>
                </a:lnTo>
                <a:lnTo>
                  <a:pt x="0" y="53848"/>
                </a:lnTo>
                <a:close/>
              </a:path>
            </a:pathLst>
          </a:custGeom>
          <a:ln w="16002">
            <a:solidFill>
              <a:srgbClr val="3E3E3E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10" name="object 10"/>
          <p:cNvSpPr txBox="1"/>
          <p:nvPr/>
        </p:nvSpPr>
        <p:spPr>
          <a:xfrm>
            <a:off x="1378458" y="5804915"/>
            <a:ext cx="1631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0" dirty="0">
                <a:solidFill>
                  <a:srgbClr val="FFFFFF"/>
                </a:solidFill>
                <a:latin typeface="Courier New"/>
                <a:cs typeface="Courier New"/>
              </a:rPr>
              <a:t>s</a:t>
            </a:r>
            <a:endParaRPr sz="1800" spc="-100">
              <a:latin typeface="Courier New"/>
              <a:cs typeface="Courier New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3516248" y="4789551"/>
            <a:ext cx="1108075" cy="257175"/>
          </a:xfrm>
          <a:custGeom>
            <a:avLst/>
            <a:gdLst/>
            <a:ahLst/>
            <a:cxnLst/>
            <a:rect l="l" t="t" r="r" b="b"/>
            <a:pathLst>
              <a:path w="1108075" h="257175">
                <a:moveTo>
                  <a:pt x="1065149" y="0"/>
                </a:moveTo>
                <a:lnTo>
                  <a:pt x="42799" y="0"/>
                </a:lnTo>
                <a:lnTo>
                  <a:pt x="26146" y="3365"/>
                </a:lnTo>
                <a:lnTo>
                  <a:pt x="12541" y="12541"/>
                </a:lnTo>
                <a:lnTo>
                  <a:pt x="3365" y="26146"/>
                </a:lnTo>
                <a:lnTo>
                  <a:pt x="0" y="42799"/>
                </a:lnTo>
                <a:lnTo>
                  <a:pt x="0" y="213995"/>
                </a:lnTo>
                <a:lnTo>
                  <a:pt x="3365" y="230647"/>
                </a:lnTo>
                <a:lnTo>
                  <a:pt x="12541" y="244252"/>
                </a:lnTo>
                <a:lnTo>
                  <a:pt x="26146" y="253428"/>
                </a:lnTo>
                <a:lnTo>
                  <a:pt x="42799" y="256794"/>
                </a:lnTo>
                <a:lnTo>
                  <a:pt x="1065149" y="256794"/>
                </a:lnTo>
                <a:lnTo>
                  <a:pt x="1081801" y="253428"/>
                </a:lnTo>
                <a:lnTo>
                  <a:pt x="1095406" y="244252"/>
                </a:lnTo>
                <a:lnTo>
                  <a:pt x="1104582" y="230647"/>
                </a:lnTo>
                <a:lnTo>
                  <a:pt x="1107948" y="213995"/>
                </a:lnTo>
                <a:lnTo>
                  <a:pt x="1107948" y="42799"/>
                </a:lnTo>
                <a:lnTo>
                  <a:pt x="1104582" y="26146"/>
                </a:lnTo>
                <a:lnTo>
                  <a:pt x="1095406" y="12541"/>
                </a:lnTo>
                <a:lnTo>
                  <a:pt x="1081801" y="3365"/>
                </a:lnTo>
                <a:lnTo>
                  <a:pt x="1065149" y="0"/>
                </a:lnTo>
                <a:close/>
              </a:path>
            </a:pathLst>
          </a:custGeom>
          <a:solidFill>
            <a:srgbClr val="943734"/>
          </a:solidFill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12" name="object 12"/>
          <p:cNvSpPr/>
          <p:nvPr/>
        </p:nvSpPr>
        <p:spPr>
          <a:xfrm>
            <a:off x="3516248" y="4789551"/>
            <a:ext cx="1108075" cy="257175"/>
          </a:xfrm>
          <a:custGeom>
            <a:avLst/>
            <a:gdLst/>
            <a:ahLst/>
            <a:cxnLst/>
            <a:rect l="l" t="t" r="r" b="b"/>
            <a:pathLst>
              <a:path w="1108075" h="257175">
                <a:moveTo>
                  <a:pt x="0" y="42799"/>
                </a:moveTo>
                <a:lnTo>
                  <a:pt x="3365" y="26146"/>
                </a:lnTo>
                <a:lnTo>
                  <a:pt x="12541" y="12541"/>
                </a:lnTo>
                <a:lnTo>
                  <a:pt x="26146" y="3365"/>
                </a:lnTo>
                <a:lnTo>
                  <a:pt x="42799" y="0"/>
                </a:lnTo>
                <a:lnTo>
                  <a:pt x="1065149" y="0"/>
                </a:lnTo>
                <a:lnTo>
                  <a:pt x="1081801" y="3365"/>
                </a:lnTo>
                <a:lnTo>
                  <a:pt x="1095406" y="12541"/>
                </a:lnTo>
                <a:lnTo>
                  <a:pt x="1104582" y="26146"/>
                </a:lnTo>
                <a:lnTo>
                  <a:pt x="1107948" y="42799"/>
                </a:lnTo>
                <a:lnTo>
                  <a:pt x="1107948" y="213995"/>
                </a:lnTo>
                <a:lnTo>
                  <a:pt x="1104582" y="230647"/>
                </a:lnTo>
                <a:lnTo>
                  <a:pt x="1095406" y="244252"/>
                </a:lnTo>
                <a:lnTo>
                  <a:pt x="1081801" y="253428"/>
                </a:lnTo>
                <a:lnTo>
                  <a:pt x="1065149" y="256794"/>
                </a:lnTo>
                <a:lnTo>
                  <a:pt x="42799" y="256794"/>
                </a:lnTo>
                <a:lnTo>
                  <a:pt x="26146" y="253428"/>
                </a:lnTo>
                <a:lnTo>
                  <a:pt x="12541" y="244252"/>
                </a:lnTo>
                <a:lnTo>
                  <a:pt x="3365" y="230647"/>
                </a:lnTo>
                <a:lnTo>
                  <a:pt x="0" y="213995"/>
                </a:lnTo>
                <a:lnTo>
                  <a:pt x="0" y="42799"/>
                </a:lnTo>
                <a:close/>
              </a:path>
            </a:pathLst>
          </a:custGeom>
          <a:ln w="16002">
            <a:solidFill>
              <a:srgbClr val="6C2522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13" name="object 13"/>
          <p:cNvSpPr txBox="1"/>
          <p:nvPr/>
        </p:nvSpPr>
        <p:spPr>
          <a:xfrm>
            <a:off x="3524250" y="4797552"/>
            <a:ext cx="1092200" cy="207749"/>
          </a:xfrm>
          <a:prstGeom prst="rect">
            <a:avLst/>
          </a:prstGeom>
          <a:solidFill>
            <a:srgbClr val="943734"/>
          </a:solidFill>
        </p:spPr>
        <p:txBody>
          <a:bodyPr vert="horz" wrap="square" lIns="0" tIns="0" rIns="0" bIns="0" rtlCol="0">
            <a:spAutoFit/>
          </a:bodyPr>
          <a:lstStyle/>
          <a:p>
            <a:pPr marL="173355">
              <a:lnSpc>
                <a:spcPts val="1625"/>
              </a:lnSpc>
            </a:pPr>
            <a:r>
              <a:rPr sz="1400" spc="-100" dirty="0">
                <a:solidFill>
                  <a:srgbClr val="FFFFFF"/>
                </a:solidFill>
                <a:latin typeface="Courier New"/>
                <a:cs typeface="Courier New"/>
              </a:rPr>
              <a:t>"hello"</a:t>
            </a:r>
            <a:endParaRPr sz="1400" spc="-100">
              <a:latin typeface="Courier New"/>
              <a:cs typeface="Courier New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739645" y="4874514"/>
            <a:ext cx="1776730" cy="1121410"/>
          </a:xfrm>
          <a:custGeom>
            <a:avLst/>
            <a:gdLst/>
            <a:ahLst/>
            <a:cxnLst/>
            <a:rect l="l" t="t" r="r" b="b"/>
            <a:pathLst>
              <a:path w="1776729" h="1121410">
                <a:moveTo>
                  <a:pt x="873760" y="1092276"/>
                </a:moveTo>
                <a:lnTo>
                  <a:pt x="0" y="1092276"/>
                </a:lnTo>
                <a:lnTo>
                  <a:pt x="0" y="1121232"/>
                </a:lnTo>
                <a:lnTo>
                  <a:pt x="896238" y="1121232"/>
                </a:lnTo>
                <a:lnTo>
                  <a:pt x="902716" y="1114755"/>
                </a:lnTo>
                <a:lnTo>
                  <a:pt x="902716" y="1106754"/>
                </a:lnTo>
                <a:lnTo>
                  <a:pt x="873760" y="1106754"/>
                </a:lnTo>
                <a:lnTo>
                  <a:pt x="873760" y="1092276"/>
                </a:lnTo>
                <a:close/>
              </a:path>
              <a:path w="1776729" h="1121410">
                <a:moveTo>
                  <a:pt x="1689735" y="28956"/>
                </a:moveTo>
                <a:lnTo>
                  <a:pt x="880363" y="28956"/>
                </a:lnTo>
                <a:lnTo>
                  <a:pt x="873760" y="35433"/>
                </a:lnTo>
                <a:lnTo>
                  <a:pt x="873760" y="1106754"/>
                </a:lnTo>
                <a:lnTo>
                  <a:pt x="888238" y="1092276"/>
                </a:lnTo>
                <a:lnTo>
                  <a:pt x="902716" y="1092276"/>
                </a:lnTo>
                <a:lnTo>
                  <a:pt x="902716" y="57912"/>
                </a:lnTo>
                <a:lnTo>
                  <a:pt x="888238" y="57912"/>
                </a:lnTo>
                <a:lnTo>
                  <a:pt x="902716" y="43434"/>
                </a:lnTo>
                <a:lnTo>
                  <a:pt x="1689735" y="43434"/>
                </a:lnTo>
                <a:lnTo>
                  <a:pt x="1689735" y="28956"/>
                </a:lnTo>
                <a:close/>
              </a:path>
              <a:path w="1776729" h="1121410">
                <a:moveTo>
                  <a:pt x="902716" y="1092276"/>
                </a:moveTo>
                <a:lnTo>
                  <a:pt x="888238" y="1092276"/>
                </a:lnTo>
                <a:lnTo>
                  <a:pt x="873760" y="1106754"/>
                </a:lnTo>
                <a:lnTo>
                  <a:pt x="902716" y="1106754"/>
                </a:lnTo>
                <a:lnTo>
                  <a:pt x="902716" y="1092276"/>
                </a:lnTo>
                <a:close/>
              </a:path>
              <a:path w="1776729" h="1121410">
                <a:moveTo>
                  <a:pt x="1689735" y="0"/>
                </a:moveTo>
                <a:lnTo>
                  <a:pt x="1689735" y="86868"/>
                </a:lnTo>
                <a:lnTo>
                  <a:pt x="1747646" y="57912"/>
                </a:lnTo>
                <a:lnTo>
                  <a:pt x="1704213" y="57912"/>
                </a:lnTo>
                <a:lnTo>
                  <a:pt x="1704213" y="28956"/>
                </a:lnTo>
                <a:lnTo>
                  <a:pt x="1747646" y="28956"/>
                </a:lnTo>
                <a:lnTo>
                  <a:pt x="1689735" y="0"/>
                </a:lnTo>
                <a:close/>
              </a:path>
              <a:path w="1776729" h="1121410">
                <a:moveTo>
                  <a:pt x="902716" y="43434"/>
                </a:moveTo>
                <a:lnTo>
                  <a:pt x="888238" y="57912"/>
                </a:lnTo>
                <a:lnTo>
                  <a:pt x="902716" y="57912"/>
                </a:lnTo>
                <a:lnTo>
                  <a:pt x="902716" y="43434"/>
                </a:lnTo>
                <a:close/>
              </a:path>
              <a:path w="1776729" h="1121410">
                <a:moveTo>
                  <a:pt x="1689735" y="43434"/>
                </a:moveTo>
                <a:lnTo>
                  <a:pt x="902716" y="43434"/>
                </a:lnTo>
                <a:lnTo>
                  <a:pt x="902716" y="57912"/>
                </a:lnTo>
                <a:lnTo>
                  <a:pt x="1689735" y="57912"/>
                </a:lnTo>
                <a:lnTo>
                  <a:pt x="1689735" y="43434"/>
                </a:lnTo>
                <a:close/>
              </a:path>
              <a:path w="1776729" h="1121410">
                <a:moveTo>
                  <a:pt x="1747646" y="28956"/>
                </a:moveTo>
                <a:lnTo>
                  <a:pt x="1704213" y="28956"/>
                </a:lnTo>
                <a:lnTo>
                  <a:pt x="1704213" y="57912"/>
                </a:lnTo>
                <a:lnTo>
                  <a:pt x="1747646" y="57912"/>
                </a:lnTo>
                <a:lnTo>
                  <a:pt x="1776602" y="43434"/>
                </a:lnTo>
                <a:lnTo>
                  <a:pt x="1747646" y="2895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15" name="object 15"/>
          <p:cNvSpPr/>
          <p:nvPr/>
        </p:nvSpPr>
        <p:spPr>
          <a:xfrm>
            <a:off x="3552825" y="5398389"/>
            <a:ext cx="1108075" cy="257175"/>
          </a:xfrm>
          <a:custGeom>
            <a:avLst/>
            <a:gdLst/>
            <a:ahLst/>
            <a:cxnLst/>
            <a:rect l="l" t="t" r="r" b="b"/>
            <a:pathLst>
              <a:path w="1108075" h="257175">
                <a:moveTo>
                  <a:pt x="1065149" y="0"/>
                </a:moveTo>
                <a:lnTo>
                  <a:pt x="42799" y="0"/>
                </a:lnTo>
                <a:lnTo>
                  <a:pt x="26146" y="3365"/>
                </a:lnTo>
                <a:lnTo>
                  <a:pt x="12541" y="12541"/>
                </a:lnTo>
                <a:lnTo>
                  <a:pt x="3365" y="26146"/>
                </a:lnTo>
                <a:lnTo>
                  <a:pt x="0" y="42798"/>
                </a:lnTo>
                <a:lnTo>
                  <a:pt x="0" y="213994"/>
                </a:lnTo>
                <a:lnTo>
                  <a:pt x="3365" y="230653"/>
                </a:lnTo>
                <a:lnTo>
                  <a:pt x="12541" y="244257"/>
                </a:lnTo>
                <a:lnTo>
                  <a:pt x="26146" y="253430"/>
                </a:lnTo>
                <a:lnTo>
                  <a:pt x="42799" y="256793"/>
                </a:lnTo>
                <a:lnTo>
                  <a:pt x="1065149" y="256793"/>
                </a:lnTo>
                <a:lnTo>
                  <a:pt x="1081801" y="253430"/>
                </a:lnTo>
                <a:lnTo>
                  <a:pt x="1095406" y="244257"/>
                </a:lnTo>
                <a:lnTo>
                  <a:pt x="1104582" y="230653"/>
                </a:lnTo>
                <a:lnTo>
                  <a:pt x="1107948" y="213994"/>
                </a:lnTo>
                <a:lnTo>
                  <a:pt x="1107948" y="42798"/>
                </a:lnTo>
                <a:lnTo>
                  <a:pt x="1104582" y="26146"/>
                </a:lnTo>
                <a:lnTo>
                  <a:pt x="1095406" y="12541"/>
                </a:lnTo>
                <a:lnTo>
                  <a:pt x="1081801" y="3365"/>
                </a:lnTo>
                <a:lnTo>
                  <a:pt x="1065149" y="0"/>
                </a:lnTo>
                <a:close/>
              </a:path>
            </a:pathLst>
          </a:custGeom>
          <a:solidFill>
            <a:srgbClr val="943734"/>
          </a:solidFill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16" name="object 16"/>
          <p:cNvSpPr/>
          <p:nvPr/>
        </p:nvSpPr>
        <p:spPr>
          <a:xfrm>
            <a:off x="3552825" y="5398389"/>
            <a:ext cx="1108075" cy="257175"/>
          </a:xfrm>
          <a:custGeom>
            <a:avLst/>
            <a:gdLst/>
            <a:ahLst/>
            <a:cxnLst/>
            <a:rect l="l" t="t" r="r" b="b"/>
            <a:pathLst>
              <a:path w="1108075" h="257175">
                <a:moveTo>
                  <a:pt x="0" y="42798"/>
                </a:moveTo>
                <a:lnTo>
                  <a:pt x="3365" y="26146"/>
                </a:lnTo>
                <a:lnTo>
                  <a:pt x="12541" y="12541"/>
                </a:lnTo>
                <a:lnTo>
                  <a:pt x="26146" y="3365"/>
                </a:lnTo>
                <a:lnTo>
                  <a:pt x="42799" y="0"/>
                </a:lnTo>
                <a:lnTo>
                  <a:pt x="1065149" y="0"/>
                </a:lnTo>
                <a:lnTo>
                  <a:pt x="1081801" y="3365"/>
                </a:lnTo>
                <a:lnTo>
                  <a:pt x="1095406" y="12541"/>
                </a:lnTo>
                <a:lnTo>
                  <a:pt x="1104582" y="26146"/>
                </a:lnTo>
                <a:lnTo>
                  <a:pt x="1107948" y="42798"/>
                </a:lnTo>
                <a:lnTo>
                  <a:pt x="1107948" y="213994"/>
                </a:lnTo>
                <a:lnTo>
                  <a:pt x="1104582" y="230653"/>
                </a:lnTo>
                <a:lnTo>
                  <a:pt x="1095406" y="244257"/>
                </a:lnTo>
                <a:lnTo>
                  <a:pt x="1081801" y="253430"/>
                </a:lnTo>
                <a:lnTo>
                  <a:pt x="1065149" y="256793"/>
                </a:lnTo>
                <a:lnTo>
                  <a:pt x="42799" y="256793"/>
                </a:lnTo>
                <a:lnTo>
                  <a:pt x="26146" y="253430"/>
                </a:lnTo>
                <a:lnTo>
                  <a:pt x="12541" y="244257"/>
                </a:lnTo>
                <a:lnTo>
                  <a:pt x="3365" y="230653"/>
                </a:lnTo>
                <a:lnTo>
                  <a:pt x="0" y="213994"/>
                </a:lnTo>
                <a:lnTo>
                  <a:pt x="0" y="42798"/>
                </a:lnTo>
                <a:close/>
              </a:path>
            </a:pathLst>
          </a:custGeom>
          <a:ln w="16002">
            <a:solidFill>
              <a:srgbClr val="6C2522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17" name="object 17"/>
          <p:cNvSpPr txBox="1"/>
          <p:nvPr/>
        </p:nvSpPr>
        <p:spPr>
          <a:xfrm>
            <a:off x="3560826" y="5406390"/>
            <a:ext cx="1092200" cy="207749"/>
          </a:xfrm>
          <a:prstGeom prst="rect">
            <a:avLst/>
          </a:prstGeom>
          <a:solidFill>
            <a:srgbClr val="943734"/>
          </a:solidFill>
        </p:spPr>
        <p:txBody>
          <a:bodyPr vert="horz" wrap="square" lIns="0" tIns="0" rIns="0" bIns="0" rtlCol="0">
            <a:spAutoFit/>
          </a:bodyPr>
          <a:lstStyle/>
          <a:p>
            <a:pPr marL="173355">
              <a:lnSpc>
                <a:spcPts val="1625"/>
              </a:lnSpc>
            </a:pPr>
            <a:r>
              <a:rPr sz="1400" spc="-100" dirty="0">
                <a:solidFill>
                  <a:srgbClr val="FFFFFF"/>
                </a:solidFill>
                <a:latin typeface="Courier New"/>
                <a:cs typeface="Courier New"/>
              </a:rPr>
              <a:t>"yello"</a:t>
            </a:r>
            <a:endParaRPr sz="1400" spc="-100">
              <a:latin typeface="Courier New"/>
              <a:cs typeface="Courier New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1739645" y="5483352"/>
            <a:ext cx="1813560" cy="512445"/>
          </a:xfrm>
          <a:custGeom>
            <a:avLst/>
            <a:gdLst/>
            <a:ahLst/>
            <a:cxnLst/>
            <a:rect l="l" t="t" r="r" b="b"/>
            <a:pathLst>
              <a:path w="1813560" h="512445">
                <a:moveTo>
                  <a:pt x="878459" y="483349"/>
                </a:moveTo>
                <a:lnTo>
                  <a:pt x="0" y="483349"/>
                </a:lnTo>
                <a:lnTo>
                  <a:pt x="0" y="512305"/>
                </a:lnTo>
                <a:lnTo>
                  <a:pt x="900938" y="512305"/>
                </a:lnTo>
                <a:lnTo>
                  <a:pt x="907415" y="505828"/>
                </a:lnTo>
                <a:lnTo>
                  <a:pt x="907415" y="497827"/>
                </a:lnTo>
                <a:lnTo>
                  <a:pt x="878459" y="497827"/>
                </a:lnTo>
                <a:lnTo>
                  <a:pt x="878459" y="483349"/>
                </a:lnTo>
                <a:close/>
              </a:path>
              <a:path w="1813560" h="512445">
                <a:moveTo>
                  <a:pt x="1726311" y="28956"/>
                </a:moveTo>
                <a:lnTo>
                  <a:pt x="884936" y="28956"/>
                </a:lnTo>
                <a:lnTo>
                  <a:pt x="878459" y="35433"/>
                </a:lnTo>
                <a:lnTo>
                  <a:pt x="878459" y="497827"/>
                </a:lnTo>
                <a:lnTo>
                  <a:pt x="892937" y="483349"/>
                </a:lnTo>
                <a:lnTo>
                  <a:pt x="907415" y="483349"/>
                </a:lnTo>
                <a:lnTo>
                  <a:pt x="907415" y="57912"/>
                </a:lnTo>
                <a:lnTo>
                  <a:pt x="892937" y="57912"/>
                </a:lnTo>
                <a:lnTo>
                  <a:pt x="907415" y="43434"/>
                </a:lnTo>
                <a:lnTo>
                  <a:pt x="1726311" y="43434"/>
                </a:lnTo>
                <a:lnTo>
                  <a:pt x="1726311" y="28956"/>
                </a:lnTo>
                <a:close/>
              </a:path>
              <a:path w="1813560" h="512445">
                <a:moveTo>
                  <a:pt x="907415" y="483349"/>
                </a:moveTo>
                <a:lnTo>
                  <a:pt x="892937" y="483349"/>
                </a:lnTo>
                <a:lnTo>
                  <a:pt x="878459" y="497827"/>
                </a:lnTo>
                <a:lnTo>
                  <a:pt x="907415" y="497827"/>
                </a:lnTo>
                <a:lnTo>
                  <a:pt x="907415" y="483349"/>
                </a:lnTo>
                <a:close/>
              </a:path>
              <a:path w="1813560" h="512445">
                <a:moveTo>
                  <a:pt x="1726311" y="0"/>
                </a:moveTo>
                <a:lnTo>
                  <a:pt x="1726311" y="86868"/>
                </a:lnTo>
                <a:lnTo>
                  <a:pt x="1784223" y="57912"/>
                </a:lnTo>
                <a:lnTo>
                  <a:pt x="1740789" y="57912"/>
                </a:lnTo>
                <a:lnTo>
                  <a:pt x="1740789" y="28956"/>
                </a:lnTo>
                <a:lnTo>
                  <a:pt x="1784223" y="28956"/>
                </a:lnTo>
                <a:lnTo>
                  <a:pt x="1726311" y="0"/>
                </a:lnTo>
                <a:close/>
              </a:path>
              <a:path w="1813560" h="512445">
                <a:moveTo>
                  <a:pt x="907415" y="43434"/>
                </a:moveTo>
                <a:lnTo>
                  <a:pt x="892937" y="57912"/>
                </a:lnTo>
                <a:lnTo>
                  <a:pt x="907415" y="57912"/>
                </a:lnTo>
                <a:lnTo>
                  <a:pt x="907415" y="43434"/>
                </a:lnTo>
                <a:close/>
              </a:path>
              <a:path w="1813560" h="512445">
                <a:moveTo>
                  <a:pt x="1726311" y="43434"/>
                </a:moveTo>
                <a:lnTo>
                  <a:pt x="907415" y="43434"/>
                </a:lnTo>
                <a:lnTo>
                  <a:pt x="907415" y="57912"/>
                </a:lnTo>
                <a:lnTo>
                  <a:pt x="1726311" y="57912"/>
                </a:lnTo>
                <a:lnTo>
                  <a:pt x="1726311" y="43434"/>
                </a:lnTo>
                <a:close/>
              </a:path>
              <a:path w="1813560" h="512445">
                <a:moveTo>
                  <a:pt x="1784223" y="28956"/>
                </a:moveTo>
                <a:lnTo>
                  <a:pt x="1740789" y="28956"/>
                </a:lnTo>
                <a:lnTo>
                  <a:pt x="1740789" y="57912"/>
                </a:lnTo>
                <a:lnTo>
                  <a:pt x="1784223" y="57912"/>
                </a:lnTo>
                <a:lnTo>
                  <a:pt x="1813179" y="43434"/>
                </a:lnTo>
                <a:lnTo>
                  <a:pt x="1784223" y="2895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19" name="object 19"/>
          <p:cNvSpPr/>
          <p:nvPr/>
        </p:nvSpPr>
        <p:spPr>
          <a:xfrm>
            <a:off x="2790951" y="4763896"/>
            <a:ext cx="307340" cy="307975"/>
          </a:xfrm>
          <a:custGeom>
            <a:avLst/>
            <a:gdLst/>
            <a:ahLst/>
            <a:cxnLst/>
            <a:rect l="l" t="t" r="r" b="b"/>
            <a:pathLst>
              <a:path w="307339" h="307975">
                <a:moveTo>
                  <a:pt x="15875" y="8509"/>
                </a:moveTo>
                <a:lnTo>
                  <a:pt x="0" y="25400"/>
                </a:lnTo>
                <a:lnTo>
                  <a:pt x="138430" y="155321"/>
                </a:lnTo>
                <a:lnTo>
                  <a:pt x="8509" y="293878"/>
                </a:lnTo>
                <a:lnTo>
                  <a:pt x="23113" y="307467"/>
                </a:lnTo>
                <a:lnTo>
                  <a:pt x="153035" y="169037"/>
                </a:lnTo>
                <a:lnTo>
                  <a:pt x="186907" y="169037"/>
                </a:lnTo>
                <a:lnTo>
                  <a:pt x="168910" y="152146"/>
                </a:lnTo>
                <a:lnTo>
                  <a:pt x="181771" y="138430"/>
                </a:lnTo>
                <a:lnTo>
                  <a:pt x="154305" y="138430"/>
                </a:lnTo>
                <a:lnTo>
                  <a:pt x="15875" y="8509"/>
                </a:lnTo>
                <a:close/>
              </a:path>
              <a:path w="307339" h="307975">
                <a:moveTo>
                  <a:pt x="186907" y="169037"/>
                </a:moveTo>
                <a:lnTo>
                  <a:pt x="153035" y="169037"/>
                </a:lnTo>
                <a:lnTo>
                  <a:pt x="291592" y="298958"/>
                </a:lnTo>
                <a:lnTo>
                  <a:pt x="307340" y="282067"/>
                </a:lnTo>
                <a:lnTo>
                  <a:pt x="186907" y="169037"/>
                </a:lnTo>
                <a:close/>
              </a:path>
              <a:path w="307339" h="307975">
                <a:moveTo>
                  <a:pt x="284226" y="0"/>
                </a:moveTo>
                <a:lnTo>
                  <a:pt x="154305" y="138430"/>
                </a:lnTo>
                <a:lnTo>
                  <a:pt x="181771" y="138430"/>
                </a:lnTo>
                <a:lnTo>
                  <a:pt x="298831" y="13589"/>
                </a:lnTo>
                <a:lnTo>
                  <a:pt x="284226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20" name="object 20"/>
          <p:cNvSpPr/>
          <p:nvPr/>
        </p:nvSpPr>
        <p:spPr>
          <a:xfrm>
            <a:off x="2790951" y="4763896"/>
            <a:ext cx="307340" cy="307975"/>
          </a:xfrm>
          <a:custGeom>
            <a:avLst/>
            <a:gdLst/>
            <a:ahLst/>
            <a:cxnLst/>
            <a:rect l="l" t="t" r="r" b="b"/>
            <a:pathLst>
              <a:path w="307339" h="307975">
                <a:moveTo>
                  <a:pt x="15875" y="8509"/>
                </a:moveTo>
                <a:lnTo>
                  <a:pt x="154305" y="138430"/>
                </a:lnTo>
                <a:lnTo>
                  <a:pt x="284226" y="0"/>
                </a:lnTo>
                <a:lnTo>
                  <a:pt x="298831" y="13589"/>
                </a:lnTo>
                <a:lnTo>
                  <a:pt x="168910" y="152146"/>
                </a:lnTo>
                <a:lnTo>
                  <a:pt x="307340" y="282067"/>
                </a:lnTo>
                <a:lnTo>
                  <a:pt x="291592" y="298958"/>
                </a:lnTo>
                <a:lnTo>
                  <a:pt x="153035" y="169037"/>
                </a:lnTo>
                <a:lnTo>
                  <a:pt x="23113" y="307467"/>
                </a:lnTo>
                <a:lnTo>
                  <a:pt x="8509" y="293878"/>
                </a:lnTo>
                <a:lnTo>
                  <a:pt x="138430" y="155321"/>
                </a:lnTo>
                <a:lnTo>
                  <a:pt x="0" y="25400"/>
                </a:lnTo>
                <a:lnTo>
                  <a:pt x="15875" y="8509"/>
                </a:lnTo>
                <a:close/>
              </a:path>
            </a:pathLst>
          </a:custGeom>
          <a:ln w="1587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21" name="object 21"/>
          <p:cNvSpPr txBox="1">
            <a:spLocks noGrp="1"/>
          </p:cNvSpPr>
          <p:nvPr>
            <p:ph type="ftr" sz="quarter" idx="5"/>
          </p:nvPr>
        </p:nvSpPr>
        <p:spPr>
          <a:xfrm>
            <a:off x="4144009" y="6645275"/>
            <a:ext cx="858520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pc="-100" dirty="0"/>
              <a:t>6.0001 LECTURE 3</a:t>
            </a:r>
          </a:p>
        </p:txBody>
      </p:sp>
      <p:sp>
        <p:nvSpPr>
          <p:cNvPr id="22" name="object 22"/>
          <p:cNvSpPr txBox="1"/>
          <p:nvPr/>
        </p:nvSpPr>
        <p:spPr>
          <a:xfrm>
            <a:off x="8224266" y="6575107"/>
            <a:ext cx="118745" cy="203902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330"/>
              </a:spcBef>
            </a:pPr>
            <a:fld id="{81D60167-4931-47E6-BA6A-407CBD079E47}" type="slidenum">
              <a:rPr sz="1050" spc="-100" dirty="0">
                <a:solidFill>
                  <a:srgbClr val="FFFFFF"/>
                </a:solidFill>
                <a:latin typeface="Arial"/>
                <a:cs typeface="Arial"/>
              </a:rPr>
              <a:t>6</a:t>
            </a:fld>
            <a:endParaRPr sz="1050" spc="-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5350" y="1738122"/>
            <a:ext cx="7475220" cy="0"/>
          </a:xfrm>
          <a:custGeom>
            <a:avLst/>
            <a:gdLst/>
            <a:ahLst/>
            <a:cxnLst/>
            <a:rect l="l" t="t" r="r" b="b"/>
            <a:pathLst>
              <a:path w="7475220">
                <a:moveTo>
                  <a:pt x="0" y="0"/>
                </a:moveTo>
                <a:lnTo>
                  <a:pt x="747522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01700" y="914146"/>
            <a:ext cx="4508500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kern="1200" spc="-100" dirty="0"/>
              <a:t>for LOOPS RECAP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xfrm>
            <a:off x="4144009" y="6645275"/>
            <a:ext cx="858520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pc="-100" dirty="0"/>
              <a:t>6.0001 LECTURE 3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8224266" y="6575107"/>
            <a:ext cx="118745" cy="203902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330"/>
              </a:spcBef>
            </a:pPr>
            <a:fld id="{81D60167-4931-47E6-BA6A-407CBD079E47}" type="slidenum">
              <a:rPr sz="1050" spc="-100" dirty="0">
                <a:solidFill>
                  <a:srgbClr val="FFFFFF"/>
                </a:solidFill>
                <a:latin typeface="Arial"/>
                <a:cs typeface="Arial"/>
              </a:rPr>
              <a:t>7</a:t>
            </a:fld>
            <a:endParaRPr sz="1050" spc="-1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10258" y="1814576"/>
            <a:ext cx="8276845" cy="7822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8125" indent="-225425">
              <a:lnSpc>
                <a:spcPts val="2980"/>
              </a:lnSpc>
              <a:spcBef>
                <a:spcPts val="100"/>
              </a:spcBef>
              <a:buClr>
                <a:srgbClr val="585858"/>
              </a:buClr>
              <a:buFont typeface="Arial"/>
              <a:buChar char="▪"/>
              <a:tabLst>
                <a:tab pos="238760" algn="l"/>
              </a:tabLst>
            </a:pPr>
            <a:r>
              <a:rPr sz="2600" spc="-100" dirty="0">
                <a:latin typeface="Courier New"/>
                <a:cs typeface="Courier New"/>
              </a:rPr>
              <a:t>for </a:t>
            </a:r>
            <a:r>
              <a:rPr sz="2600" spc="-100" dirty="0">
                <a:latin typeface="Arial"/>
                <a:cs typeface="Arial"/>
              </a:rPr>
              <a:t>loops have a </a:t>
            </a:r>
            <a:r>
              <a:rPr sz="2600" b="1" spc="-100" dirty="0">
                <a:solidFill>
                  <a:srgbClr val="C00000"/>
                </a:solidFill>
                <a:latin typeface="Arial Black"/>
                <a:cs typeface="Arial Black"/>
              </a:rPr>
              <a:t>loop variable </a:t>
            </a:r>
            <a:r>
              <a:rPr sz="2600" spc="-100" dirty="0">
                <a:latin typeface="Arial"/>
                <a:cs typeface="Arial"/>
              </a:rPr>
              <a:t>that iterates over a set </a:t>
            </a:r>
            <a:r>
              <a:rPr sz="2600" spc="-100" dirty="0" smtClean="0">
                <a:latin typeface="Arial"/>
                <a:cs typeface="Arial"/>
              </a:rPr>
              <a:t>of</a:t>
            </a:r>
            <a:r>
              <a:rPr lang="en-US" sz="2600" spc="-100" dirty="0" smtClean="0">
                <a:latin typeface="Arial"/>
                <a:cs typeface="Arial"/>
              </a:rPr>
              <a:t> </a:t>
            </a:r>
            <a:r>
              <a:rPr sz="2600" spc="-100" dirty="0" smtClean="0">
                <a:latin typeface="Arial"/>
                <a:cs typeface="Arial"/>
              </a:rPr>
              <a:t>values</a:t>
            </a:r>
            <a:endParaRPr sz="2600" spc="-1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10259" y="2707385"/>
            <a:ext cx="3679190" cy="745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835"/>
              </a:lnSpc>
              <a:spcBef>
                <a:spcPts val="100"/>
              </a:spcBef>
            </a:pPr>
            <a:r>
              <a:rPr sz="2400" spc="-100" dirty="0">
                <a:latin typeface="Courier New"/>
                <a:cs typeface="Courier New"/>
              </a:rPr>
              <a:t>for var in range(4):</a:t>
            </a:r>
          </a:p>
          <a:p>
            <a:pPr marL="742315">
              <a:lnSpc>
                <a:spcPts val="2835"/>
              </a:lnSpc>
            </a:pPr>
            <a:r>
              <a:rPr sz="2400" spc="-100" dirty="0">
                <a:latin typeface="Courier New"/>
                <a:cs typeface="Courier New"/>
              </a:rPr>
              <a:t>&lt;expressions&gt;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990084" y="2713786"/>
            <a:ext cx="4153916" cy="1063112"/>
          </a:xfrm>
          <a:prstGeom prst="rect">
            <a:avLst/>
          </a:prstGeom>
        </p:spPr>
        <p:txBody>
          <a:bodyPr vert="horz" wrap="square" lIns="0" tIns="31750" rIns="0" bIns="0" rtlCol="0">
            <a:spAutoFit/>
          </a:bodyPr>
          <a:lstStyle/>
          <a:p>
            <a:pPr marL="31750">
              <a:lnSpc>
                <a:spcPct val="100000"/>
              </a:lnSpc>
              <a:spcBef>
                <a:spcPts val="250"/>
              </a:spcBef>
              <a:tabLst>
                <a:tab pos="473709" algn="l"/>
              </a:tabLst>
            </a:pPr>
            <a:r>
              <a:rPr lang="en-US" sz="2200" spc="-100" dirty="0" smtClean="0">
                <a:latin typeface="Arial"/>
                <a:cs typeface="Arial"/>
                <a:sym typeface="Wingdings"/>
              </a:rPr>
              <a:t></a:t>
            </a:r>
            <a:r>
              <a:rPr sz="2200" spc="-100" dirty="0">
                <a:latin typeface="Arial"/>
                <a:cs typeface="Arial"/>
              </a:rPr>
              <a:t>	</a:t>
            </a:r>
            <a:r>
              <a:rPr sz="2200" spc="-100" dirty="0">
                <a:latin typeface="Courier New"/>
                <a:cs typeface="Courier New"/>
              </a:rPr>
              <a:t>var </a:t>
            </a:r>
            <a:r>
              <a:rPr sz="2200" spc="-100" dirty="0">
                <a:latin typeface="Arial"/>
                <a:cs typeface="Arial"/>
              </a:rPr>
              <a:t>iterates over values 0,1,2,3</a:t>
            </a:r>
          </a:p>
          <a:p>
            <a:pPr marL="405130" marR="22225" indent="-393065">
              <a:lnSpc>
                <a:spcPts val="2480"/>
              </a:lnSpc>
              <a:spcBef>
                <a:spcPts val="365"/>
              </a:spcBef>
            </a:pPr>
            <a:r>
              <a:rPr lang="en-US" sz="2200" spc="-100" dirty="0" smtClean="0">
                <a:latin typeface="Arial"/>
                <a:cs typeface="Arial"/>
                <a:sym typeface="Wingdings"/>
              </a:rPr>
              <a:t></a:t>
            </a:r>
            <a:r>
              <a:rPr sz="2200" spc="-100" dirty="0" smtClean="0">
                <a:latin typeface="Arial"/>
                <a:cs typeface="Arial"/>
              </a:rPr>
              <a:t> </a:t>
            </a:r>
            <a:r>
              <a:rPr sz="2200" spc="-100" dirty="0">
                <a:latin typeface="Arial"/>
                <a:cs typeface="Arial"/>
              </a:rPr>
              <a:t>expressions inside loop  executed with each value for  </a:t>
            </a:r>
            <a:r>
              <a:rPr sz="2200" spc="-100" dirty="0">
                <a:latin typeface="Courier New"/>
                <a:cs typeface="Courier New"/>
              </a:rPr>
              <a:t>var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788288" y="3893843"/>
            <a:ext cx="8298815" cy="24160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750"/>
              </a:lnSpc>
              <a:spcBef>
                <a:spcPts val="100"/>
              </a:spcBef>
              <a:tabLst>
                <a:tab pos="4653280" algn="l"/>
              </a:tabLst>
            </a:pPr>
            <a:r>
              <a:rPr sz="2400" spc="-100" dirty="0">
                <a:latin typeface="Courier New"/>
                <a:cs typeface="Courier New"/>
              </a:rPr>
              <a:t>for var in range(4,6): </a:t>
            </a:r>
            <a:r>
              <a:rPr lang="en-US" sz="2200" spc="-100" dirty="0" smtClean="0">
                <a:latin typeface="Arial"/>
                <a:cs typeface="Arial"/>
                <a:sym typeface="Wingdings"/>
              </a:rPr>
              <a:t></a:t>
            </a:r>
            <a:r>
              <a:rPr sz="2200" spc="-100" dirty="0">
                <a:latin typeface="Arial"/>
                <a:cs typeface="Arial"/>
              </a:rPr>
              <a:t>	</a:t>
            </a:r>
            <a:r>
              <a:rPr sz="2200" spc="-100" dirty="0" smtClean="0">
                <a:latin typeface="Courier New"/>
                <a:cs typeface="Courier New"/>
              </a:rPr>
              <a:t>var </a:t>
            </a:r>
            <a:r>
              <a:rPr sz="2200" spc="-100" dirty="0" smtClean="0">
                <a:latin typeface="Arial"/>
                <a:cs typeface="Arial"/>
              </a:rPr>
              <a:t>iterates </a:t>
            </a:r>
            <a:r>
              <a:rPr sz="2200" spc="-100" dirty="0">
                <a:latin typeface="Arial"/>
                <a:cs typeface="Arial"/>
              </a:rPr>
              <a:t>over values 4,5</a:t>
            </a:r>
          </a:p>
          <a:p>
            <a:pPr marL="742315">
              <a:lnSpc>
                <a:spcPts val="2750"/>
              </a:lnSpc>
            </a:pPr>
            <a:r>
              <a:rPr sz="2400" spc="-100" dirty="0">
                <a:latin typeface="Courier New"/>
                <a:cs typeface="Courier New"/>
              </a:rPr>
              <a:t>&lt;expressions&gt;</a:t>
            </a:r>
          </a:p>
          <a:p>
            <a:pPr>
              <a:lnSpc>
                <a:spcPct val="100000"/>
              </a:lnSpc>
            </a:pPr>
            <a:endParaRPr sz="2700" spc="-100" dirty="0">
              <a:latin typeface="Times"/>
              <a:cs typeface="Times"/>
            </a:endParaRPr>
          </a:p>
          <a:p>
            <a:pPr marL="104139" marR="5080" indent="-91440">
              <a:lnSpc>
                <a:spcPts val="2810"/>
              </a:lnSpc>
              <a:spcBef>
                <a:spcPts val="1530"/>
              </a:spcBef>
              <a:buClr>
                <a:srgbClr val="585858"/>
              </a:buClr>
              <a:buFont typeface="Arial"/>
              <a:buChar char="▪"/>
              <a:tabLst>
                <a:tab pos="238760" algn="l"/>
              </a:tabLst>
            </a:pPr>
            <a:r>
              <a:rPr sz="2600" spc="-100" dirty="0">
                <a:latin typeface="Courier New"/>
                <a:cs typeface="Courier New"/>
              </a:rPr>
              <a:t>range </a:t>
            </a:r>
            <a:r>
              <a:rPr sz="2600" spc="-100" dirty="0">
                <a:latin typeface="Arial"/>
                <a:cs typeface="Arial"/>
              </a:rPr>
              <a:t>is a way to iterate over numbers, but a for loop  variable can </a:t>
            </a:r>
            <a:r>
              <a:rPr sz="2600" b="1" spc="-100" dirty="0">
                <a:solidFill>
                  <a:srgbClr val="C00000"/>
                </a:solidFill>
                <a:latin typeface="Arial Black"/>
                <a:cs typeface="Arial Black"/>
              </a:rPr>
              <a:t>iterate over any set of values</a:t>
            </a:r>
            <a:r>
              <a:rPr sz="2600" spc="-100" dirty="0">
                <a:latin typeface="Arial"/>
                <a:cs typeface="Arial"/>
              </a:rPr>
              <a:t>,  not just numbers!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10200" y="228600"/>
            <a:ext cx="3505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pc="-100" dirty="0" smtClean="0"/>
              <a:t>Super important—emphasize the universal use of this concept in CC3D! For cell in </a:t>
            </a:r>
            <a:r>
              <a:rPr lang="en-US" spc="-100" dirty="0" err="1" smtClean="0"/>
              <a:t>self.cellListByType</a:t>
            </a:r>
            <a:r>
              <a:rPr lang="en-US" spc="-100" dirty="0" smtClean="0"/>
              <a:t>(Type)</a:t>
            </a:r>
            <a:endParaRPr lang="en-US" spc="-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5350" y="1738122"/>
            <a:ext cx="7475220" cy="0"/>
          </a:xfrm>
          <a:custGeom>
            <a:avLst/>
            <a:gdLst/>
            <a:ahLst/>
            <a:cxnLst/>
            <a:rect l="l" t="t" r="r" b="b"/>
            <a:pathLst>
              <a:path w="7475220">
                <a:moveTo>
                  <a:pt x="0" y="0"/>
                </a:moveTo>
                <a:lnTo>
                  <a:pt x="747522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01700" y="914146"/>
            <a:ext cx="5727700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kern="1200" spc="-100" dirty="0"/>
              <a:t>STRINGS  AND LOOPS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xfrm>
            <a:off x="4144009" y="6645275"/>
            <a:ext cx="858520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pc="-100" dirty="0"/>
              <a:t>6.0001 LECTURE 3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8224266" y="6575107"/>
            <a:ext cx="118745" cy="203902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330"/>
              </a:spcBef>
            </a:pPr>
            <a:fld id="{81D60167-4931-47E6-BA6A-407CBD079E47}" type="slidenum">
              <a:rPr sz="1050" spc="-100" dirty="0">
                <a:solidFill>
                  <a:srgbClr val="FFFFFF"/>
                </a:solidFill>
                <a:latin typeface="Arial"/>
                <a:cs typeface="Arial"/>
              </a:rPr>
              <a:t>8</a:t>
            </a:fld>
            <a:endParaRPr sz="1050" spc="-1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10259" y="1689025"/>
            <a:ext cx="6426200" cy="3193823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238125" indent="-225425">
              <a:lnSpc>
                <a:spcPct val="100000"/>
              </a:lnSpc>
              <a:spcBef>
                <a:spcPts val="865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100" dirty="0">
                <a:latin typeface="Arial"/>
                <a:cs typeface="Arial"/>
              </a:rPr>
              <a:t>these two code snippets do the same thing</a:t>
            </a:r>
          </a:p>
          <a:p>
            <a:pPr marL="238125" indent="-225425">
              <a:lnSpc>
                <a:spcPct val="100000"/>
              </a:lnSpc>
              <a:spcBef>
                <a:spcPts val="760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-100" dirty="0">
                <a:latin typeface="Arial"/>
                <a:cs typeface="Arial"/>
              </a:rPr>
              <a:t>bottom one is </a:t>
            </a:r>
            <a:r>
              <a:rPr lang="en-US" sz="2600" spc="-100" dirty="0" smtClean="0">
                <a:latin typeface="Arial"/>
                <a:cs typeface="Arial"/>
              </a:rPr>
              <a:t>cleaner and more idiomatic</a:t>
            </a:r>
            <a:endParaRPr sz="2600" spc="-1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19"/>
              </a:spcBef>
            </a:pPr>
            <a:r>
              <a:rPr sz="2000" spc="-100" dirty="0">
                <a:latin typeface="Courier New"/>
                <a:cs typeface="Courier New"/>
              </a:rPr>
              <a:t>s = "abcdefgh"</a:t>
            </a:r>
          </a:p>
          <a:p>
            <a:pPr marL="12700">
              <a:lnSpc>
                <a:spcPct val="100000"/>
              </a:lnSpc>
              <a:spcBef>
                <a:spcPts val="915"/>
              </a:spcBef>
            </a:pPr>
            <a:r>
              <a:rPr sz="2000" spc="-100" dirty="0">
                <a:latin typeface="Courier New"/>
                <a:cs typeface="Courier New"/>
              </a:rPr>
              <a:t>for index in range(len(s)):</a:t>
            </a:r>
          </a:p>
          <a:p>
            <a:pPr marL="1231900" marR="5080" indent="-610235">
              <a:lnSpc>
                <a:spcPts val="3350"/>
              </a:lnSpc>
              <a:spcBef>
                <a:spcPts val="235"/>
              </a:spcBef>
            </a:pPr>
            <a:r>
              <a:rPr sz="2000" spc="-100" dirty="0">
                <a:latin typeface="Courier New"/>
                <a:cs typeface="Courier New"/>
              </a:rPr>
              <a:t>if s[index] == 'i' or s[index] == 'u':  print("There is an i or </a:t>
            </a:r>
            <a:r>
              <a:rPr sz="2000" spc="-100" dirty="0" err="1">
                <a:latin typeface="Courier New"/>
                <a:cs typeface="Courier New"/>
              </a:rPr>
              <a:t>u</a:t>
            </a:r>
            <a:r>
              <a:rPr sz="2000" spc="-100" dirty="0" err="1" smtClean="0">
                <a:latin typeface="Courier New"/>
                <a:cs typeface="Courier New"/>
              </a:rPr>
              <a:t>"</a:t>
            </a:r>
            <a:r>
              <a:rPr lang="en-US" sz="2000" spc="-100" dirty="0" err="1" smtClean="0">
                <a:latin typeface="Courier New"/>
                <a:cs typeface="Courier New"/>
              </a:rPr>
              <a:t>,”at</a:t>
            </a:r>
            <a:r>
              <a:rPr lang="en-US" sz="2000" spc="-100" dirty="0" smtClean="0">
                <a:latin typeface="Courier New"/>
                <a:cs typeface="Courier New"/>
              </a:rPr>
              <a:t> position “,index+1</a:t>
            </a:r>
            <a:r>
              <a:rPr sz="2000" spc="-100" dirty="0" smtClean="0">
                <a:latin typeface="Courier New"/>
                <a:cs typeface="Courier New"/>
              </a:rPr>
              <a:t>)</a:t>
            </a:r>
            <a:endParaRPr sz="2000" spc="-100" dirty="0">
              <a:latin typeface="Courier New"/>
              <a:cs typeface="Courier New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4436006"/>
              </p:ext>
            </p:extLst>
          </p:nvPr>
        </p:nvGraphicFramePr>
        <p:xfrm>
          <a:off x="791209" y="4956635"/>
          <a:ext cx="5397702" cy="1117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65075"/>
                <a:gridCol w="3505354"/>
                <a:gridCol w="1327273"/>
              </a:tblGrid>
              <a:tr h="342900">
                <a:tc>
                  <a:txBody>
                    <a:bodyPr/>
                    <a:lstStyle/>
                    <a:p>
                      <a:pPr marL="31750">
                        <a:lnSpc>
                          <a:spcPts val="2065"/>
                        </a:lnSpc>
                      </a:pPr>
                      <a:r>
                        <a:rPr sz="2000" spc="-5" dirty="0">
                          <a:latin typeface="Courier New"/>
                          <a:cs typeface="Courier New"/>
                        </a:rPr>
                        <a:t>for</a:t>
                      </a:r>
                      <a:endParaRPr sz="20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2065"/>
                        </a:lnSpc>
                      </a:pPr>
                      <a:r>
                        <a:rPr sz="2000" spc="-5" dirty="0">
                          <a:latin typeface="Courier New"/>
                          <a:cs typeface="Courier New"/>
                        </a:rPr>
                        <a:t>char in</a:t>
                      </a:r>
                      <a:r>
                        <a:rPr sz="2000" spc="-6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000" spc="-5" dirty="0">
                          <a:latin typeface="Courier New"/>
                          <a:cs typeface="Courier New"/>
                        </a:rPr>
                        <a:t>s:</a:t>
                      </a:r>
                      <a:endParaRPr sz="20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"/>
                        <a:cs typeface="Times"/>
                      </a:endParaRPr>
                    </a:p>
                  </a:txBody>
                  <a:tcPr marL="0" marR="0" marT="0" marB="0"/>
                </a:tc>
              </a:tr>
              <a:tr h="7747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"/>
                        <a:cs typeface="Time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5800" indent="-61023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2000" spc="-5" dirty="0">
                          <a:latin typeface="Courier New"/>
                          <a:cs typeface="Courier New"/>
                        </a:rPr>
                        <a:t>if char == 'i' or</a:t>
                      </a:r>
                      <a:r>
                        <a:rPr sz="2000" spc="-2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000" spc="-5" dirty="0">
                          <a:latin typeface="Courier New"/>
                          <a:cs typeface="Courier New"/>
                        </a:rPr>
                        <a:t>char</a:t>
                      </a:r>
                      <a:endParaRPr sz="2000">
                        <a:latin typeface="Courier New"/>
                        <a:cs typeface="Courier New"/>
                      </a:endParaRPr>
                    </a:p>
                    <a:p>
                      <a:pPr marL="685800">
                        <a:lnSpc>
                          <a:spcPct val="100000"/>
                        </a:lnSpc>
                        <a:spcBef>
                          <a:spcPts val="945"/>
                        </a:spcBef>
                      </a:pPr>
                      <a:r>
                        <a:rPr sz="2000" spc="-5" dirty="0">
                          <a:latin typeface="Courier New"/>
                          <a:cs typeface="Courier New"/>
                        </a:rPr>
                        <a:t>print("There is</a:t>
                      </a:r>
                      <a:r>
                        <a:rPr sz="2000" spc="-3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000" spc="-5" dirty="0">
                          <a:latin typeface="Courier New"/>
                          <a:cs typeface="Courier New"/>
                        </a:rPr>
                        <a:t>an</a:t>
                      </a:r>
                      <a:endParaRPr sz="2000">
                        <a:latin typeface="Courier New"/>
                        <a:cs typeface="Courier New"/>
                      </a:endParaRPr>
                    </a:p>
                  </a:txBody>
                  <a:tcPr marL="0" marR="0" marT="24130" marB="0"/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2000" spc="-5" dirty="0">
                          <a:latin typeface="Courier New"/>
                          <a:cs typeface="Courier New"/>
                        </a:rPr>
                        <a:t>==</a:t>
                      </a:r>
                      <a:r>
                        <a:rPr sz="2000" spc="-8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000" spc="-5" dirty="0">
                          <a:latin typeface="Courier New"/>
                          <a:cs typeface="Courier New"/>
                        </a:rPr>
                        <a:t>'u':</a:t>
                      </a:r>
                      <a:endParaRPr sz="2000">
                        <a:latin typeface="Courier New"/>
                        <a:cs typeface="Courier New"/>
                      </a:endParaRPr>
                    </a:p>
                    <a:p>
                      <a:pPr marL="76200">
                        <a:lnSpc>
                          <a:spcPct val="100000"/>
                        </a:lnSpc>
                        <a:spcBef>
                          <a:spcPts val="945"/>
                        </a:spcBef>
                      </a:pPr>
                      <a:r>
                        <a:rPr sz="2000" spc="-5" dirty="0">
                          <a:latin typeface="Courier New"/>
                          <a:cs typeface="Courier New"/>
                        </a:rPr>
                        <a:t>i or</a:t>
                      </a:r>
                      <a:r>
                        <a:rPr sz="2000" spc="-7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000" spc="-5" dirty="0">
                          <a:latin typeface="Courier New"/>
                          <a:cs typeface="Courier New"/>
                        </a:rPr>
                        <a:t>u")</a:t>
                      </a:r>
                      <a:endParaRPr sz="2000">
                        <a:latin typeface="Courier New"/>
                        <a:cs typeface="Courier New"/>
                      </a:endParaRPr>
                    </a:p>
                  </a:txBody>
                  <a:tcPr marL="0" marR="0" marT="24130" marB="0"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17716" y="14960"/>
            <a:ext cx="3505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pc="-100" dirty="0" smtClean="0"/>
              <a:t>Super important—emphasize the universal use of this concept in CC3D! For cell in </a:t>
            </a:r>
            <a:r>
              <a:rPr lang="en-US" spc="-100" dirty="0" err="1" smtClean="0"/>
              <a:t>self.cellListByType</a:t>
            </a:r>
            <a:r>
              <a:rPr lang="en-US" spc="-100" dirty="0" smtClean="0"/>
              <a:t>(Type)</a:t>
            </a:r>
            <a:endParaRPr lang="en-US" spc="-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5350" y="1738122"/>
            <a:ext cx="7475220" cy="0"/>
          </a:xfrm>
          <a:custGeom>
            <a:avLst/>
            <a:gdLst/>
            <a:ahLst/>
            <a:cxnLst/>
            <a:rect l="l" t="t" r="r" b="b"/>
            <a:pathLst>
              <a:path w="7475220">
                <a:moveTo>
                  <a:pt x="0" y="0"/>
                </a:moveTo>
                <a:lnTo>
                  <a:pt x="747522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01700" y="395477"/>
            <a:ext cx="3963670" cy="12439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kern="1200" spc="-100" dirty="0"/>
              <a:t>CODE EXAMPLE: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307117" y="455273"/>
            <a:ext cx="4605655" cy="12439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spc="-100" dirty="0">
                <a:latin typeface="Arial"/>
                <a:cs typeface="Arial"/>
              </a:rPr>
              <a:t>ROBOT CHEERLEADERS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10259" y="1851914"/>
            <a:ext cx="7129780" cy="117468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0" dirty="0">
                <a:latin typeface="Courier New"/>
                <a:cs typeface="Courier New"/>
              </a:rPr>
              <a:t>an_letters = "aefhilmnorsxAEFHILMNORSX"</a:t>
            </a:r>
            <a:endParaRPr sz="1800" spc="-10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150" spc="-100">
              <a:latin typeface="Times"/>
              <a:cs typeface="Times"/>
            </a:endParaRPr>
          </a:p>
          <a:p>
            <a:pPr marL="12700" marR="5080">
              <a:lnSpc>
                <a:spcPct val="100000"/>
              </a:lnSpc>
            </a:pPr>
            <a:r>
              <a:rPr sz="1800" spc="-100" dirty="0">
                <a:latin typeface="Courier New"/>
                <a:cs typeface="Courier New"/>
              </a:rPr>
              <a:t>word = input("I will cheer for you! Enter a word: ")  times = int(input("Enthusiasm level (1-10): "))</a:t>
            </a:r>
            <a:endParaRPr sz="1800" spc="-100">
              <a:latin typeface="Courier New"/>
              <a:cs typeface="Courier New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10259" y="3224022"/>
            <a:ext cx="275844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0" dirty="0">
                <a:latin typeface="Courier New"/>
                <a:cs typeface="Courier New"/>
              </a:rPr>
              <a:t>i = 0</a:t>
            </a:r>
            <a:endParaRPr sz="1800" spc="-100">
              <a:latin typeface="Courier New"/>
              <a:cs typeface="Courier New"/>
            </a:endParaRPr>
          </a:p>
          <a:p>
            <a:pPr marL="558800" marR="5080" indent="-546735">
              <a:lnSpc>
                <a:spcPct val="100000"/>
              </a:lnSpc>
            </a:pPr>
            <a:r>
              <a:rPr sz="1800" spc="-100" dirty="0">
                <a:latin typeface="Courier New"/>
                <a:cs typeface="Courier New"/>
              </a:rPr>
              <a:t>while i &lt; len(word):  char = word[i]</a:t>
            </a:r>
            <a:endParaRPr sz="1800" spc="-100">
              <a:latin typeface="Courier New"/>
              <a:cs typeface="Courier Ne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10259" y="4046982"/>
            <a:ext cx="6718300" cy="2220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58800">
              <a:lnSpc>
                <a:spcPct val="100000"/>
              </a:lnSpc>
              <a:spcBef>
                <a:spcPts val="100"/>
              </a:spcBef>
            </a:pPr>
            <a:r>
              <a:rPr sz="1800" spc="-100" dirty="0">
                <a:latin typeface="Courier New"/>
                <a:cs typeface="Courier New"/>
              </a:rPr>
              <a:t>if char in an_letters:</a:t>
            </a:r>
            <a:endParaRPr sz="1800" spc="-100">
              <a:latin typeface="Courier New"/>
              <a:cs typeface="Courier New"/>
            </a:endParaRPr>
          </a:p>
          <a:p>
            <a:pPr marL="558800" marR="5080" indent="546100">
              <a:lnSpc>
                <a:spcPct val="100000"/>
              </a:lnSpc>
            </a:pPr>
            <a:r>
              <a:rPr sz="1800" spc="-100" dirty="0">
                <a:latin typeface="Courier New"/>
                <a:cs typeface="Courier New"/>
              </a:rPr>
              <a:t>print("Give me an " + char + "! " + char)  else:</a:t>
            </a:r>
            <a:endParaRPr sz="1800" spc="-100">
              <a:latin typeface="Courier New"/>
              <a:cs typeface="Courier New"/>
            </a:endParaRPr>
          </a:p>
          <a:p>
            <a:pPr marL="558800" marR="5080" indent="546100">
              <a:lnSpc>
                <a:spcPct val="100000"/>
              </a:lnSpc>
              <a:tabLst>
                <a:tab pos="3562985" algn="l"/>
              </a:tabLst>
            </a:pPr>
            <a:r>
              <a:rPr sz="1800" spc="-100" dirty="0">
                <a:latin typeface="Courier New"/>
                <a:cs typeface="Courier New"/>
              </a:rPr>
              <a:t>print("Give me a	" + char + "! " + char)  i += 1</a:t>
            </a:r>
            <a:endParaRPr sz="1800" spc="-100">
              <a:latin typeface="Courier New"/>
              <a:cs typeface="Courier New"/>
            </a:endParaRPr>
          </a:p>
          <a:p>
            <a:pPr marL="12700" marR="2600325">
              <a:lnSpc>
                <a:spcPct val="100000"/>
              </a:lnSpc>
            </a:pPr>
            <a:r>
              <a:rPr sz="1800" spc="-100" dirty="0">
                <a:latin typeface="Courier New"/>
                <a:cs typeface="Courier New"/>
              </a:rPr>
              <a:t>print("What does that spell?")  for i in range(times):</a:t>
            </a:r>
            <a:endParaRPr sz="1800" spc="-100">
              <a:latin typeface="Courier New"/>
              <a:cs typeface="Courier New"/>
            </a:endParaRPr>
          </a:p>
          <a:p>
            <a:pPr marL="558800">
              <a:lnSpc>
                <a:spcPct val="100000"/>
              </a:lnSpc>
            </a:pPr>
            <a:r>
              <a:rPr sz="1800" spc="-100" dirty="0">
                <a:latin typeface="Courier New"/>
                <a:cs typeface="Courier New"/>
              </a:rPr>
              <a:t>print(word, "!!!")</a:t>
            </a:r>
            <a:endParaRPr sz="1800" spc="-100">
              <a:latin typeface="Courier New"/>
              <a:cs typeface="Courier New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849748" y="3214497"/>
            <a:ext cx="4075429" cy="520655"/>
          </a:xfrm>
          <a:prstGeom prst="rect">
            <a:avLst/>
          </a:prstGeom>
          <a:ln w="16001">
            <a:solidFill>
              <a:srgbClr val="00AF50"/>
            </a:solidFill>
          </a:ln>
        </p:spPr>
        <p:txBody>
          <a:bodyPr vert="horz" wrap="square" lIns="0" tIns="180340" rIns="0" bIns="0" rtlCol="0">
            <a:spAutoFit/>
          </a:bodyPr>
          <a:lstStyle/>
          <a:p>
            <a:pPr marL="83820">
              <a:lnSpc>
                <a:spcPct val="100000"/>
              </a:lnSpc>
              <a:spcBef>
                <a:spcPts val="1420"/>
              </a:spcBef>
            </a:pPr>
            <a:r>
              <a:rPr sz="2200" spc="-100" dirty="0">
                <a:solidFill>
                  <a:srgbClr val="00AF50"/>
                </a:solidFill>
                <a:latin typeface="Courier New"/>
                <a:cs typeface="Courier New"/>
              </a:rPr>
              <a:t>for char in word:</a:t>
            </a:r>
            <a:endParaRPr sz="2200" spc="-100">
              <a:latin typeface="Courier New"/>
              <a:cs typeface="Courier New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686180" y="3214497"/>
            <a:ext cx="4074795" cy="871219"/>
          </a:xfrm>
          <a:custGeom>
            <a:avLst/>
            <a:gdLst/>
            <a:ahLst/>
            <a:cxnLst/>
            <a:rect l="l" t="t" r="r" b="b"/>
            <a:pathLst>
              <a:path w="4074795" h="871220">
                <a:moveTo>
                  <a:pt x="0" y="870965"/>
                </a:moveTo>
                <a:lnTo>
                  <a:pt x="4074414" y="870965"/>
                </a:lnTo>
                <a:lnTo>
                  <a:pt x="4074414" y="0"/>
                </a:lnTo>
                <a:lnTo>
                  <a:pt x="0" y="0"/>
                </a:lnTo>
                <a:lnTo>
                  <a:pt x="0" y="870965"/>
                </a:lnTo>
                <a:close/>
              </a:path>
            </a:pathLst>
          </a:custGeom>
          <a:ln w="16001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10" name="object 10"/>
          <p:cNvSpPr/>
          <p:nvPr/>
        </p:nvSpPr>
        <p:spPr>
          <a:xfrm>
            <a:off x="686180" y="5191125"/>
            <a:ext cx="4074795" cy="262255"/>
          </a:xfrm>
          <a:custGeom>
            <a:avLst/>
            <a:gdLst/>
            <a:ahLst/>
            <a:cxnLst/>
            <a:rect l="l" t="t" r="r" b="b"/>
            <a:pathLst>
              <a:path w="4074795" h="262254">
                <a:moveTo>
                  <a:pt x="0" y="262128"/>
                </a:moveTo>
                <a:lnTo>
                  <a:pt x="4074414" y="262128"/>
                </a:lnTo>
                <a:lnTo>
                  <a:pt x="4074414" y="0"/>
                </a:lnTo>
                <a:lnTo>
                  <a:pt x="0" y="0"/>
                </a:lnTo>
                <a:lnTo>
                  <a:pt x="0" y="262128"/>
                </a:lnTo>
                <a:close/>
              </a:path>
            </a:pathLst>
          </a:custGeom>
          <a:ln w="1600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11" name="object 11"/>
          <p:cNvSpPr/>
          <p:nvPr/>
        </p:nvSpPr>
        <p:spPr>
          <a:xfrm>
            <a:off x="3373628" y="3108325"/>
            <a:ext cx="947419" cy="947419"/>
          </a:xfrm>
          <a:custGeom>
            <a:avLst/>
            <a:gdLst/>
            <a:ahLst/>
            <a:cxnLst/>
            <a:rect l="l" t="t" r="r" b="b"/>
            <a:pathLst>
              <a:path w="947420" h="947420">
                <a:moveTo>
                  <a:pt x="614463" y="545211"/>
                </a:moveTo>
                <a:lnTo>
                  <a:pt x="472694" y="545211"/>
                </a:lnTo>
                <a:lnTo>
                  <a:pt x="865251" y="946912"/>
                </a:lnTo>
                <a:lnTo>
                  <a:pt x="937768" y="876046"/>
                </a:lnTo>
                <a:lnTo>
                  <a:pt x="614463" y="545211"/>
                </a:lnTo>
                <a:close/>
              </a:path>
              <a:path w="947420" h="947420">
                <a:moveTo>
                  <a:pt x="81661" y="0"/>
                </a:moveTo>
                <a:lnTo>
                  <a:pt x="9144" y="70865"/>
                </a:lnTo>
                <a:lnTo>
                  <a:pt x="401701" y="472694"/>
                </a:lnTo>
                <a:lnTo>
                  <a:pt x="0" y="865251"/>
                </a:lnTo>
                <a:lnTo>
                  <a:pt x="70866" y="937768"/>
                </a:lnTo>
                <a:lnTo>
                  <a:pt x="472694" y="545211"/>
                </a:lnTo>
                <a:lnTo>
                  <a:pt x="614463" y="545211"/>
                </a:lnTo>
                <a:lnTo>
                  <a:pt x="545211" y="474345"/>
                </a:lnTo>
                <a:lnTo>
                  <a:pt x="619417" y="401828"/>
                </a:lnTo>
                <a:lnTo>
                  <a:pt x="474345" y="401828"/>
                </a:lnTo>
                <a:lnTo>
                  <a:pt x="81661" y="0"/>
                </a:lnTo>
                <a:close/>
              </a:path>
              <a:path w="947420" h="947420">
                <a:moveTo>
                  <a:pt x="876046" y="9144"/>
                </a:moveTo>
                <a:lnTo>
                  <a:pt x="474345" y="401828"/>
                </a:lnTo>
                <a:lnTo>
                  <a:pt x="619417" y="401828"/>
                </a:lnTo>
                <a:lnTo>
                  <a:pt x="946912" y="81788"/>
                </a:lnTo>
                <a:lnTo>
                  <a:pt x="876046" y="9144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12" name="object 12"/>
          <p:cNvSpPr/>
          <p:nvPr/>
        </p:nvSpPr>
        <p:spPr>
          <a:xfrm>
            <a:off x="3373628" y="3108325"/>
            <a:ext cx="947419" cy="947419"/>
          </a:xfrm>
          <a:custGeom>
            <a:avLst/>
            <a:gdLst/>
            <a:ahLst/>
            <a:cxnLst/>
            <a:rect l="l" t="t" r="r" b="b"/>
            <a:pathLst>
              <a:path w="947420" h="947420">
                <a:moveTo>
                  <a:pt x="81661" y="0"/>
                </a:moveTo>
                <a:lnTo>
                  <a:pt x="474345" y="401828"/>
                </a:lnTo>
                <a:lnTo>
                  <a:pt x="876046" y="9144"/>
                </a:lnTo>
                <a:lnTo>
                  <a:pt x="946912" y="81788"/>
                </a:lnTo>
                <a:lnTo>
                  <a:pt x="545211" y="474345"/>
                </a:lnTo>
                <a:lnTo>
                  <a:pt x="937768" y="876046"/>
                </a:lnTo>
                <a:lnTo>
                  <a:pt x="865251" y="946912"/>
                </a:lnTo>
                <a:lnTo>
                  <a:pt x="472694" y="545211"/>
                </a:lnTo>
                <a:lnTo>
                  <a:pt x="70866" y="937768"/>
                </a:lnTo>
                <a:lnTo>
                  <a:pt x="0" y="865251"/>
                </a:lnTo>
                <a:lnTo>
                  <a:pt x="401701" y="472694"/>
                </a:lnTo>
                <a:lnTo>
                  <a:pt x="9144" y="70866"/>
                </a:lnTo>
                <a:lnTo>
                  <a:pt x="81661" y="0"/>
                </a:lnTo>
                <a:close/>
              </a:path>
            </a:pathLst>
          </a:custGeom>
          <a:ln w="1587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13" name="object 13"/>
          <p:cNvSpPr/>
          <p:nvPr/>
        </p:nvSpPr>
        <p:spPr>
          <a:xfrm>
            <a:off x="849515" y="5124323"/>
            <a:ext cx="394970" cy="394970"/>
          </a:xfrm>
          <a:custGeom>
            <a:avLst/>
            <a:gdLst/>
            <a:ahLst/>
            <a:cxnLst/>
            <a:rect l="l" t="t" r="r" b="b"/>
            <a:pathLst>
              <a:path w="394969" h="394970">
                <a:moveTo>
                  <a:pt x="256288" y="227329"/>
                </a:moveTo>
                <a:lnTo>
                  <a:pt x="197116" y="227329"/>
                </a:lnTo>
                <a:lnTo>
                  <a:pt x="360832" y="394843"/>
                </a:lnTo>
                <a:lnTo>
                  <a:pt x="391083" y="365252"/>
                </a:lnTo>
                <a:lnTo>
                  <a:pt x="256288" y="227329"/>
                </a:lnTo>
                <a:close/>
              </a:path>
              <a:path w="394969" h="394970">
                <a:moveTo>
                  <a:pt x="34074" y="0"/>
                </a:moveTo>
                <a:lnTo>
                  <a:pt x="3822" y="29591"/>
                </a:lnTo>
                <a:lnTo>
                  <a:pt x="167538" y="197104"/>
                </a:lnTo>
                <a:lnTo>
                  <a:pt x="0" y="360807"/>
                </a:lnTo>
                <a:lnTo>
                  <a:pt x="29578" y="391033"/>
                </a:lnTo>
                <a:lnTo>
                  <a:pt x="197116" y="227329"/>
                </a:lnTo>
                <a:lnTo>
                  <a:pt x="256288" y="227329"/>
                </a:lnTo>
                <a:lnTo>
                  <a:pt x="227368" y="197739"/>
                </a:lnTo>
                <a:lnTo>
                  <a:pt x="258302" y="167513"/>
                </a:lnTo>
                <a:lnTo>
                  <a:pt x="197802" y="167513"/>
                </a:lnTo>
                <a:lnTo>
                  <a:pt x="34074" y="0"/>
                </a:lnTo>
                <a:close/>
              </a:path>
              <a:path w="394969" h="394970">
                <a:moveTo>
                  <a:pt x="365340" y="3810"/>
                </a:moveTo>
                <a:lnTo>
                  <a:pt x="197802" y="167513"/>
                </a:lnTo>
                <a:lnTo>
                  <a:pt x="258302" y="167513"/>
                </a:lnTo>
                <a:lnTo>
                  <a:pt x="394906" y="34036"/>
                </a:lnTo>
                <a:lnTo>
                  <a:pt x="365340" y="381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14" name="object 14"/>
          <p:cNvSpPr/>
          <p:nvPr/>
        </p:nvSpPr>
        <p:spPr>
          <a:xfrm>
            <a:off x="849515" y="5124323"/>
            <a:ext cx="394970" cy="394970"/>
          </a:xfrm>
          <a:custGeom>
            <a:avLst/>
            <a:gdLst/>
            <a:ahLst/>
            <a:cxnLst/>
            <a:rect l="l" t="t" r="r" b="b"/>
            <a:pathLst>
              <a:path w="394969" h="394970">
                <a:moveTo>
                  <a:pt x="34074" y="0"/>
                </a:moveTo>
                <a:lnTo>
                  <a:pt x="197802" y="167513"/>
                </a:lnTo>
                <a:lnTo>
                  <a:pt x="365340" y="3810"/>
                </a:lnTo>
                <a:lnTo>
                  <a:pt x="394906" y="34036"/>
                </a:lnTo>
                <a:lnTo>
                  <a:pt x="227368" y="197739"/>
                </a:lnTo>
                <a:lnTo>
                  <a:pt x="391083" y="365252"/>
                </a:lnTo>
                <a:lnTo>
                  <a:pt x="360832" y="394843"/>
                </a:lnTo>
                <a:lnTo>
                  <a:pt x="197116" y="227329"/>
                </a:lnTo>
                <a:lnTo>
                  <a:pt x="29578" y="391033"/>
                </a:lnTo>
                <a:lnTo>
                  <a:pt x="0" y="360807"/>
                </a:lnTo>
                <a:lnTo>
                  <a:pt x="167538" y="197104"/>
                </a:lnTo>
                <a:lnTo>
                  <a:pt x="3822" y="29591"/>
                </a:lnTo>
                <a:lnTo>
                  <a:pt x="34074" y="0"/>
                </a:lnTo>
                <a:close/>
              </a:path>
            </a:pathLst>
          </a:custGeom>
          <a:ln w="1587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15" name="object 15"/>
          <p:cNvSpPr/>
          <p:nvPr/>
        </p:nvSpPr>
        <p:spPr>
          <a:xfrm>
            <a:off x="7891018" y="3561714"/>
            <a:ext cx="344805" cy="321945"/>
          </a:xfrm>
          <a:custGeom>
            <a:avLst/>
            <a:gdLst/>
            <a:ahLst/>
            <a:cxnLst/>
            <a:rect l="l" t="t" r="r" b="b"/>
            <a:pathLst>
              <a:path w="344804" h="321945">
                <a:moveTo>
                  <a:pt x="73659" y="0"/>
                </a:moveTo>
                <a:lnTo>
                  <a:pt x="0" y="84074"/>
                </a:lnTo>
                <a:lnTo>
                  <a:pt x="271144" y="321437"/>
                </a:lnTo>
                <a:lnTo>
                  <a:pt x="344804" y="237363"/>
                </a:lnTo>
                <a:lnTo>
                  <a:pt x="73659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16" name="object 16"/>
          <p:cNvSpPr/>
          <p:nvPr/>
        </p:nvSpPr>
        <p:spPr>
          <a:xfrm>
            <a:off x="7891018" y="3561714"/>
            <a:ext cx="344805" cy="321945"/>
          </a:xfrm>
          <a:custGeom>
            <a:avLst/>
            <a:gdLst/>
            <a:ahLst/>
            <a:cxnLst/>
            <a:rect l="l" t="t" r="r" b="b"/>
            <a:pathLst>
              <a:path w="344804" h="321945">
                <a:moveTo>
                  <a:pt x="73659" y="0"/>
                </a:moveTo>
                <a:lnTo>
                  <a:pt x="344804" y="237363"/>
                </a:lnTo>
                <a:lnTo>
                  <a:pt x="271144" y="321437"/>
                </a:lnTo>
                <a:lnTo>
                  <a:pt x="0" y="84074"/>
                </a:lnTo>
                <a:lnTo>
                  <a:pt x="73659" y="0"/>
                </a:lnTo>
                <a:close/>
              </a:path>
            </a:pathLst>
          </a:custGeom>
          <a:ln w="15875">
            <a:solidFill>
              <a:srgbClr val="00AF50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17" name="object 17"/>
          <p:cNvSpPr/>
          <p:nvPr/>
        </p:nvSpPr>
        <p:spPr>
          <a:xfrm>
            <a:off x="8094726" y="3272282"/>
            <a:ext cx="483234" cy="619125"/>
          </a:xfrm>
          <a:custGeom>
            <a:avLst/>
            <a:gdLst/>
            <a:ahLst/>
            <a:cxnLst/>
            <a:rect l="l" t="t" r="r" b="b"/>
            <a:pathLst>
              <a:path w="483234" h="619125">
                <a:moveTo>
                  <a:pt x="394462" y="0"/>
                </a:moveTo>
                <a:lnTo>
                  <a:pt x="0" y="556260"/>
                </a:lnTo>
                <a:lnTo>
                  <a:pt x="88773" y="619125"/>
                </a:lnTo>
                <a:lnTo>
                  <a:pt x="483234" y="62865"/>
                </a:lnTo>
                <a:lnTo>
                  <a:pt x="394462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18" name="object 18"/>
          <p:cNvSpPr/>
          <p:nvPr/>
        </p:nvSpPr>
        <p:spPr>
          <a:xfrm>
            <a:off x="8094726" y="3272282"/>
            <a:ext cx="483234" cy="619125"/>
          </a:xfrm>
          <a:custGeom>
            <a:avLst/>
            <a:gdLst/>
            <a:ahLst/>
            <a:cxnLst/>
            <a:rect l="l" t="t" r="r" b="b"/>
            <a:pathLst>
              <a:path w="483234" h="619125">
                <a:moveTo>
                  <a:pt x="0" y="556260"/>
                </a:moveTo>
                <a:lnTo>
                  <a:pt x="394462" y="0"/>
                </a:lnTo>
                <a:lnTo>
                  <a:pt x="483234" y="62865"/>
                </a:lnTo>
                <a:lnTo>
                  <a:pt x="88773" y="619125"/>
                </a:lnTo>
                <a:lnTo>
                  <a:pt x="0" y="556260"/>
                </a:lnTo>
                <a:close/>
              </a:path>
            </a:pathLst>
          </a:custGeom>
          <a:ln w="15875">
            <a:solidFill>
              <a:srgbClr val="00AF50"/>
            </a:solidFill>
          </a:ln>
        </p:spPr>
        <p:txBody>
          <a:bodyPr wrap="square" lIns="0" tIns="0" rIns="0" bIns="0" rtlCol="0"/>
          <a:lstStyle/>
          <a:p>
            <a:endParaRPr spc="-100"/>
          </a:p>
        </p:txBody>
      </p:sp>
      <p:sp>
        <p:nvSpPr>
          <p:cNvPr id="19" name="object 19"/>
          <p:cNvSpPr txBox="1">
            <a:spLocks noGrp="1"/>
          </p:cNvSpPr>
          <p:nvPr>
            <p:ph type="ftr" sz="quarter" idx="5"/>
          </p:nvPr>
        </p:nvSpPr>
        <p:spPr>
          <a:xfrm>
            <a:off x="4144009" y="6645275"/>
            <a:ext cx="858520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pc="-100" dirty="0"/>
              <a:t>6.0001 LECTURE 3</a:t>
            </a:r>
          </a:p>
        </p:txBody>
      </p:sp>
      <p:sp>
        <p:nvSpPr>
          <p:cNvPr id="20" name="object 20"/>
          <p:cNvSpPr txBox="1"/>
          <p:nvPr/>
        </p:nvSpPr>
        <p:spPr>
          <a:xfrm>
            <a:off x="8169147" y="6637845"/>
            <a:ext cx="16129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95"/>
              </a:lnSpc>
            </a:pPr>
            <a:r>
              <a:rPr sz="1050" spc="-100" dirty="0">
                <a:solidFill>
                  <a:srgbClr val="FFFFFF"/>
                </a:solidFill>
                <a:latin typeface="Arial"/>
                <a:cs typeface="Arial"/>
              </a:rPr>
              <a:t>10</a:t>
            </a:r>
            <a:endParaRPr sz="1050" spc="-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</TotalTime>
  <Words>1125</Words>
  <Application>Microsoft Macintosh PowerPoint</Application>
  <PresentationFormat>On-screen Show (4:3)</PresentationFormat>
  <Paragraphs>234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 Black</vt:lpstr>
      <vt:lpstr>Calibri</vt:lpstr>
      <vt:lpstr>Courier New</vt:lpstr>
      <vt:lpstr>Times</vt:lpstr>
      <vt:lpstr>Wingdings</vt:lpstr>
      <vt:lpstr>Arial</vt:lpstr>
      <vt:lpstr>Office Theme</vt:lpstr>
      <vt:lpstr>STRING MANIPULATION,  GUESS-and-CHECK,  APPROXIMATIONS,  BISECTION</vt:lpstr>
      <vt:lpstr>What you will learn</vt:lpstr>
      <vt:lpstr>STRINGS</vt:lpstr>
      <vt:lpstr>STRINGS</vt:lpstr>
      <vt:lpstr>STRINGS </vt:lpstr>
      <vt:lpstr>STRINGS</vt:lpstr>
      <vt:lpstr>for LOOPS RECAP</vt:lpstr>
      <vt:lpstr>STRINGS  AND LOOPS</vt:lpstr>
      <vt:lpstr>CODE EXAMPLE:</vt:lpstr>
      <vt:lpstr>EXERCISE </vt:lpstr>
      <vt:lpstr>GUESS-AND-CHECK</vt:lpstr>
      <vt:lpstr>GUESS-AND-CHECK</vt:lpstr>
      <vt:lpstr>GUESS-AND-CHECK</vt:lpstr>
      <vt:lpstr>APPROXIMATE SOLUTIONS</vt:lpstr>
      <vt:lpstr>APPROXIMATE SOLUTION</vt:lpstr>
      <vt:lpstr>BISECTION SEARCH</vt:lpstr>
      <vt:lpstr>BISECTION SEARCH</vt:lpstr>
      <vt:lpstr>BISECTION SEARCH CONVERGENCE</vt:lpstr>
      <vt:lpstr>if x &lt; 1, search space is 0 to x but cube root is greater</vt:lpstr>
    </vt:vector>
  </TitlesOfParts>
  <LinksUpToDate>false</LinksUpToDate>
  <SharedDoc>false</SharedDoc>
  <HyperlinksChanged>false</HyperlinksChanged>
  <AppVersion>15.0036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MIT6_0001F16_String Manipulation, Guess-and-Check, Approximations, Bisection</dc:title>
  <dc:creator>Bell, Ana</dc:creator>
  <cp:lastModifiedBy>Andy Somogyi</cp:lastModifiedBy>
  <cp:revision>13</cp:revision>
  <dcterms:created xsi:type="dcterms:W3CDTF">2017-07-24T20:42:04Z</dcterms:created>
  <dcterms:modified xsi:type="dcterms:W3CDTF">2017-07-30T05:10:54Z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2016-11-23T00:00:00Z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2017-07-25T00:00:00Z</vt:filetime>
  </property>
</Properties>
</file>