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85"/>
    <p:restoredTop sz="94643"/>
  </p:normalViewPr>
  <p:slideViewPr>
    <p:cSldViewPr>
      <p:cViewPr varScale="1">
        <p:scale>
          <a:sx n="120" d="100"/>
          <a:sy n="120" d="100"/>
        </p:scale>
        <p:origin x="75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55641" y="1684450"/>
            <a:ext cx="3871595" cy="4086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404040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729" y="291845"/>
            <a:ext cx="7622540" cy="1377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1674047"/>
            <a:ext cx="5319395" cy="3575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56447" y="6575107"/>
            <a:ext cx="186690" cy="221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0" y="457200"/>
                </a:moveTo>
                <a:lnTo>
                  <a:pt x="9141714" y="457200"/>
                </a:lnTo>
                <a:lnTo>
                  <a:pt x="9141714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3450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0" y="64008"/>
                </a:moveTo>
                <a:lnTo>
                  <a:pt x="9141714" y="64008"/>
                </a:lnTo>
                <a:lnTo>
                  <a:pt x="9141714" y="0"/>
                </a:lnTo>
                <a:lnTo>
                  <a:pt x="0" y="0"/>
                </a:lnTo>
                <a:lnTo>
                  <a:pt x="0" y="6400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800" y="2675859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4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685800" y="381000"/>
            <a:ext cx="7086600" cy="22948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4139">
              <a:lnSpc>
                <a:spcPts val="8880"/>
              </a:lnSpc>
              <a:spcBef>
                <a:spcPts val="95"/>
              </a:spcBef>
            </a:pPr>
            <a:r>
              <a:rPr sz="7000" kern="1200" spc="-100" dirty="0">
                <a:solidFill>
                  <a:srgbClr val="252525"/>
                </a:solidFill>
                <a:latin typeface="Arial"/>
                <a:cs typeface="Arial"/>
              </a:rPr>
              <a:t>BRANCHING,</a:t>
            </a:r>
            <a:endParaRPr sz="7000" kern="1200" spc="-100" dirty="0">
              <a:latin typeface="Arial"/>
              <a:cs typeface="Arial"/>
            </a:endParaRPr>
          </a:p>
          <a:p>
            <a:pPr marL="104139">
              <a:lnSpc>
                <a:spcPts val="8880"/>
              </a:lnSpc>
            </a:pPr>
            <a:r>
              <a:rPr sz="7000" kern="1200" spc="-100" dirty="0" smtClean="0">
                <a:solidFill>
                  <a:srgbClr val="252525"/>
                </a:solidFill>
                <a:latin typeface="Arial"/>
                <a:cs typeface="Arial"/>
              </a:rPr>
              <a:t>ITERATION</a:t>
            </a:r>
            <a:endParaRPr sz="7000" kern="1200" spc="-1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3048000"/>
            <a:ext cx="4572000" cy="24596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70" dirty="0" smtClean="0">
                <a:latin typeface="Arial"/>
                <a:cs typeface="Arial"/>
              </a:rPr>
              <a:t>string </a:t>
            </a:r>
            <a:r>
              <a:rPr lang="en-US" spc="-55" dirty="0" smtClean="0">
                <a:latin typeface="Arial"/>
                <a:cs typeface="Arial"/>
              </a:rPr>
              <a:t>type</a:t>
            </a:r>
            <a:endParaRPr lang="en-US" dirty="0" smtClean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110" dirty="0" smtClean="0">
                <a:latin typeface="Arial"/>
                <a:cs typeface="Arial"/>
              </a:rPr>
              <a:t>branching </a:t>
            </a:r>
            <a:r>
              <a:rPr lang="en-US" spc="-125" dirty="0" smtClean="0">
                <a:latin typeface="Arial"/>
                <a:cs typeface="Arial"/>
              </a:rPr>
              <a:t>and</a:t>
            </a:r>
            <a:r>
              <a:rPr lang="en-US" spc="-250" dirty="0" smtClean="0">
                <a:latin typeface="Arial"/>
                <a:cs typeface="Arial"/>
              </a:rPr>
              <a:t> </a:t>
            </a:r>
            <a:r>
              <a:rPr lang="en-US" spc="-80" dirty="0" smtClean="0">
                <a:latin typeface="Arial"/>
                <a:cs typeface="Arial"/>
              </a:rPr>
              <a:t>conditionals</a:t>
            </a:r>
            <a:endParaRPr lang="en-US" dirty="0" smtClean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50" dirty="0" smtClean="0">
                <a:latin typeface="Arial"/>
                <a:cs typeface="Arial"/>
              </a:rPr>
              <a:t>indentation</a:t>
            </a:r>
            <a:endParaRPr lang="en-US" dirty="0" smtClean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pc="-30" dirty="0" smtClean="0">
                <a:latin typeface="Arial"/>
                <a:cs typeface="Arial"/>
              </a:rPr>
              <a:t>iteration </a:t>
            </a:r>
            <a:r>
              <a:rPr lang="en-US" spc="-125" dirty="0" smtClean="0">
                <a:latin typeface="Arial"/>
                <a:cs typeface="Arial"/>
              </a:rPr>
              <a:t>and</a:t>
            </a:r>
            <a:r>
              <a:rPr lang="en-US" spc="-320" dirty="0" smtClean="0">
                <a:latin typeface="Arial"/>
                <a:cs typeface="Arial"/>
              </a:rPr>
              <a:t> </a:t>
            </a:r>
            <a:r>
              <a:rPr lang="en-US" spc="-320" dirty="0" smtClean="0">
                <a:latin typeface="Arial"/>
                <a:cs typeface="Arial"/>
              </a:rPr>
              <a:t> </a:t>
            </a:r>
            <a:r>
              <a:rPr lang="en-US" spc="-100" dirty="0" smtClean="0">
                <a:latin typeface="Arial"/>
                <a:cs typeface="Arial"/>
              </a:rPr>
              <a:t>loops</a:t>
            </a: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dirty="0">
                <a:latin typeface="Arial"/>
                <a:cs typeface="Arial"/>
              </a:rPr>
              <a:t>Combine expressions</a:t>
            </a: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4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kern="1200" spc="-100" dirty="0">
                <a:latin typeface="Courier New"/>
                <a:cs typeface="Courier New"/>
              </a:rPr>
              <a:t>= </a:t>
            </a:r>
            <a:r>
              <a:rPr kern="1200" spc="-100" dirty="0"/>
              <a:t>vs </a:t>
            </a:r>
            <a:r>
              <a:rPr kern="1200" spc="-100" dirty="0">
                <a:latin typeface="Courier New"/>
                <a:cs typeface="Courier New"/>
              </a:rPr>
              <a:t>==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33056"/>
            <a:ext cx="6426200" cy="405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105"/>
              </a:spcBef>
            </a:pPr>
            <a:r>
              <a:rPr sz="2000" dirty="0">
                <a:latin typeface="Courier New"/>
                <a:cs typeface="Courier New"/>
              </a:rPr>
              <a:t>x = </a:t>
            </a:r>
            <a:r>
              <a:rPr sz="2000" spc="-5" dirty="0">
                <a:latin typeface="Courier New"/>
                <a:cs typeface="Courier New"/>
              </a:rPr>
              <a:t>float(input("Enter </a:t>
            </a:r>
            <a:r>
              <a:rPr sz="2000" dirty="0">
                <a:latin typeface="Courier New"/>
                <a:cs typeface="Courier New"/>
              </a:rPr>
              <a:t>a </a:t>
            </a:r>
            <a:r>
              <a:rPr sz="2000" spc="-5" dirty="0">
                <a:latin typeface="Courier New"/>
                <a:cs typeface="Courier New"/>
              </a:rPr>
              <a:t>number for x: "))  y = float(input("Enter a number for y: "))  if x ==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y:</a:t>
            </a:r>
            <a:endParaRPr sz="2000" dirty="0">
              <a:latin typeface="Courier New"/>
              <a:cs typeface="Courier New"/>
            </a:endParaRPr>
          </a:p>
          <a:p>
            <a:pPr marL="622300" marR="1833245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print("x and y are equal")  if y !=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0:</a:t>
            </a:r>
            <a:endParaRPr sz="2000" dirty="0">
              <a:latin typeface="Courier New"/>
              <a:cs typeface="Courier New"/>
            </a:endParaRPr>
          </a:p>
          <a:p>
            <a:pPr marL="12700" marR="156210" indent="1219200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print("therefore, x / y is", x/y)  elif x &lt;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y:</a:t>
            </a:r>
            <a:endParaRPr sz="2000" dirty="0">
              <a:latin typeface="Courier New"/>
              <a:cs typeface="Courier New"/>
            </a:endParaRPr>
          </a:p>
          <a:p>
            <a:pPr marL="12700" marR="2595245" indent="609600">
              <a:lnSpc>
                <a:spcPts val="2880"/>
              </a:lnSpc>
              <a:spcBef>
                <a:spcPts val="175"/>
              </a:spcBef>
            </a:pPr>
            <a:r>
              <a:rPr sz="2000" spc="-5" dirty="0">
                <a:latin typeface="Courier New"/>
                <a:cs typeface="Courier New"/>
              </a:rPr>
              <a:t>print("x is smaller")  else:</a:t>
            </a:r>
            <a:endParaRPr sz="2000" dirty="0">
              <a:latin typeface="Courier New"/>
              <a:cs typeface="Courier New"/>
            </a:endParaRPr>
          </a:p>
          <a:p>
            <a:pPr marL="12700" marR="2595245" indent="609600">
              <a:lnSpc>
                <a:spcPts val="2880"/>
              </a:lnSpc>
            </a:pPr>
            <a:r>
              <a:rPr sz="2000" spc="-5" dirty="0">
                <a:latin typeface="Courier New"/>
                <a:cs typeface="Courier New"/>
              </a:rPr>
              <a:t>print("y is smaller")  print("thanks!")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3341" y="2607945"/>
            <a:ext cx="6672580" cy="438150"/>
          </a:xfrm>
          <a:custGeom>
            <a:avLst/>
            <a:gdLst/>
            <a:ahLst/>
            <a:cxnLst/>
            <a:rect l="l" t="t" r="r" b="b"/>
            <a:pathLst>
              <a:path w="6672580" h="438150">
                <a:moveTo>
                  <a:pt x="0" y="438150"/>
                </a:moveTo>
                <a:lnTo>
                  <a:pt x="6672072" y="438150"/>
                </a:lnTo>
                <a:lnTo>
                  <a:pt x="6672072" y="0"/>
                </a:lnTo>
                <a:lnTo>
                  <a:pt x="0" y="0"/>
                </a:lnTo>
                <a:lnTo>
                  <a:pt x="0" y="438150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65796" y="2633091"/>
            <a:ext cx="1601469" cy="1301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3670">
              <a:lnSpc>
                <a:spcPts val="5320"/>
              </a:lnSpc>
              <a:spcBef>
                <a:spcPts val="100"/>
              </a:spcBef>
            </a:pPr>
            <a:r>
              <a:rPr sz="4000" u="none" kern="1200" spc="-100" dirty="0"/>
              <a:t>CONTROL FLOW:</a:t>
            </a:r>
          </a:p>
          <a:p>
            <a:pPr marL="153670">
              <a:lnSpc>
                <a:spcPts val="5320"/>
              </a:lnSpc>
              <a:tabLst>
                <a:tab pos="7609205" algn="l"/>
              </a:tabLst>
            </a:pPr>
            <a:r>
              <a:rPr sz="4000" kern="1200" spc="-100" dirty="0">
                <a:latin typeface="Courier New"/>
                <a:cs typeface="Courier New"/>
              </a:rPr>
              <a:t>while </a:t>
            </a:r>
            <a:r>
              <a:rPr sz="4000" kern="1200" spc="-100" dirty="0"/>
              <a:t>LOOPS</a:t>
            </a:r>
            <a:r>
              <a:rPr spc="-795"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36745"/>
            <a:ext cx="3051810" cy="150177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200" spc="-5" dirty="0">
                <a:latin typeface="Courier New"/>
                <a:cs typeface="Courier New"/>
              </a:rPr>
              <a:t>while</a:t>
            </a:r>
            <a:r>
              <a:rPr sz="2200" spc="-2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&lt;condition&gt;: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260"/>
              </a:spcBef>
            </a:pPr>
            <a:r>
              <a:rPr sz="2200" dirty="0">
                <a:latin typeface="Courier New"/>
                <a:cs typeface="Courier New"/>
              </a:rPr>
              <a:t>...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3419855"/>
            <a:ext cx="2244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20979" algn="l"/>
              </a:tabLst>
            </a:pPr>
            <a:r>
              <a:rPr sz="2400" spc="-10" dirty="0">
                <a:latin typeface="Courier New"/>
                <a:cs typeface="Courier New"/>
              </a:rPr>
              <a:t>&lt;condition&gt;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09289" y="3419855"/>
            <a:ext cx="2825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0" dirty="0">
                <a:latin typeface="Arial"/>
                <a:cs typeface="Arial"/>
              </a:rPr>
              <a:t>evaluates </a:t>
            </a:r>
            <a:r>
              <a:rPr sz="2400" spc="15" dirty="0">
                <a:latin typeface="Arial"/>
                <a:cs typeface="Arial"/>
              </a:rPr>
              <a:t>to 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spc="-33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Boolean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3890771"/>
            <a:ext cx="6941820" cy="115443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04139" marR="5080" indent="-91440">
              <a:lnSpc>
                <a:spcPts val="2310"/>
              </a:lnSpc>
              <a:spcBef>
                <a:spcPts val="65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35" dirty="0">
                <a:latin typeface="Arial"/>
                <a:cs typeface="Arial"/>
              </a:rPr>
              <a:t>if </a:t>
            </a:r>
            <a:r>
              <a:rPr sz="2400" spc="-5" dirty="0">
                <a:latin typeface="Courier New"/>
                <a:cs typeface="Courier New"/>
              </a:rPr>
              <a:t>&lt;condition&gt;</a:t>
            </a:r>
            <a:r>
              <a:rPr sz="2400" spc="-610" dirty="0">
                <a:latin typeface="Courier New"/>
                <a:cs typeface="Courier New"/>
              </a:rPr>
              <a:t>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20" dirty="0">
                <a:latin typeface="Courier New"/>
                <a:cs typeface="Courier New"/>
              </a:rPr>
              <a:t>True</a:t>
            </a:r>
            <a:r>
              <a:rPr sz="2400" spc="-20" dirty="0">
                <a:latin typeface="Arial"/>
                <a:cs typeface="Arial"/>
              </a:rPr>
              <a:t>, </a:t>
            </a:r>
            <a:r>
              <a:rPr sz="2400" spc="-75" dirty="0">
                <a:latin typeface="Arial"/>
                <a:cs typeface="Arial"/>
              </a:rPr>
              <a:t>do </a:t>
            </a:r>
            <a:r>
              <a:rPr sz="2400" spc="-55" dirty="0">
                <a:latin typeface="Arial"/>
                <a:cs typeface="Arial"/>
              </a:rPr>
              <a:t>all </a:t>
            </a:r>
            <a:r>
              <a:rPr sz="2400" spc="-30" dirty="0">
                <a:latin typeface="Arial"/>
                <a:cs typeface="Arial"/>
              </a:rPr>
              <a:t>the </a:t>
            </a:r>
            <a:r>
              <a:rPr sz="2400" spc="-135" dirty="0">
                <a:latin typeface="Arial"/>
                <a:cs typeface="Arial"/>
              </a:rPr>
              <a:t>steps </a:t>
            </a:r>
            <a:r>
              <a:rPr sz="2400" spc="-90" dirty="0">
                <a:latin typeface="Arial"/>
                <a:cs typeface="Arial"/>
              </a:rPr>
              <a:t>inside </a:t>
            </a:r>
            <a:r>
              <a:rPr sz="2400" spc="-30" dirty="0">
                <a:latin typeface="Arial"/>
                <a:cs typeface="Arial"/>
              </a:rPr>
              <a:t>the  </a:t>
            </a:r>
            <a:r>
              <a:rPr sz="2400" spc="-40" dirty="0">
                <a:latin typeface="Arial"/>
                <a:cs typeface="Arial"/>
              </a:rPr>
              <a:t>while </a:t>
            </a:r>
            <a:r>
              <a:rPr sz="2400" spc="-130" dirty="0">
                <a:latin typeface="Arial"/>
                <a:cs typeface="Arial"/>
              </a:rPr>
              <a:t>code</a:t>
            </a:r>
            <a:r>
              <a:rPr sz="2400" spc="-29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block</a:t>
            </a:r>
            <a:endParaRPr sz="2400" dirty="0">
              <a:latin typeface="Arial"/>
              <a:cs typeface="Arial"/>
            </a:endParaRPr>
          </a:p>
          <a:p>
            <a:pPr marL="104139" indent="-91440">
              <a:lnSpc>
                <a:spcPct val="100000"/>
              </a:lnSpc>
              <a:spcBef>
                <a:spcPts val="83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40" dirty="0">
                <a:latin typeface="Arial"/>
                <a:cs typeface="Arial"/>
              </a:rPr>
              <a:t>check </a:t>
            </a:r>
            <a:r>
              <a:rPr sz="2400" spc="-5" dirty="0">
                <a:latin typeface="Courier New"/>
                <a:cs typeface="Courier New"/>
              </a:rPr>
              <a:t>&lt;condition&gt;</a:t>
            </a:r>
            <a:r>
              <a:rPr sz="2400" spc="-105" dirty="0">
                <a:latin typeface="Courier New"/>
                <a:cs typeface="Courier New"/>
              </a:rPr>
              <a:t> </a:t>
            </a:r>
            <a:r>
              <a:rPr sz="2400" spc="-135" dirty="0">
                <a:latin typeface="Arial"/>
                <a:cs typeface="Arial"/>
              </a:rPr>
              <a:t>again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123941"/>
            <a:ext cx="3752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75" dirty="0">
                <a:latin typeface="Arial"/>
                <a:cs typeface="Arial"/>
              </a:rPr>
              <a:t>repeat </a:t>
            </a:r>
            <a:r>
              <a:rPr sz="2400" spc="-5" dirty="0">
                <a:latin typeface="Arial"/>
                <a:cs typeface="Arial"/>
              </a:rPr>
              <a:t>until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" dirty="0">
                <a:latin typeface="Courier New"/>
                <a:cs typeface="Courier New"/>
              </a:rPr>
              <a:t>&lt;condition&gt;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17288" y="5123941"/>
            <a:ext cx="1196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25" dirty="0">
                <a:latin typeface="Arial"/>
                <a:cs typeface="Arial"/>
              </a:rPr>
              <a:t>is</a:t>
            </a:r>
            <a:r>
              <a:rPr sz="2400" spc="-23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False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1267270"/>
          </a:xfrm>
          <a:prstGeom prst="rect">
            <a:avLst/>
          </a:prstGeom>
        </p:spPr>
        <p:txBody>
          <a:bodyPr vert="horz" wrap="square" lIns="0" tIns="6454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spc="-100" dirty="0">
                <a:latin typeface="Courier New"/>
                <a:cs typeface="Courier New"/>
              </a:rPr>
              <a:t>while </a:t>
            </a:r>
            <a:r>
              <a:rPr sz="4000" spc="-100" dirty="0"/>
              <a:t>LOOP  EXAMPLE	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56447" y="6575107"/>
            <a:ext cx="186690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endParaRPr spc="-55" dirty="0"/>
          </a:p>
        </p:txBody>
      </p:sp>
      <p:sp>
        <p:nvSpPr>
          <p:cNvPr id="3" name="object 3"/>
          <p:cNvSpPr txBox="1"/>
          <p:nvPr/>
        </p:nvSpPr>
        <p:spPr>
          <a:xfrm>
            <a:off x="810259" y="1828800"/>
            <a:ext cx="8091805" cy="4107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5"/>
              </a:lnSpc>
              <a:spcBef>
                <a:spcPts val="100"/>
              </a:spcBef>
            </a:pPr>
            <a:r>
              <a:rPr sz="1800" spc="-5" dirty="0">
                <a:latin typeface="Courier New"/>
                <a:cs typeface="Courier New"/>
              </a:rPr>
              <a:t>You </a:t>
            </a:r>
            <a:r>
              <a:rPr sz="1800" spc="-10" dirty="0">
                <a:latin typeface="Courier New"/>
                <a:cs typeface="Courier New"/>
              </a:rPr>
              <a:t>are </a:t>
            </a:r>
            <a:r>
              <a:rPr sz="1800" spc="-5" dirty="0">
                <a:latin typeface="Courier New"/>
                <a:cs typeface="Courier New"/>
              </a:rPr>
              <a:t>in the </a:t>
            </a:r>
            <a:r>
              <a:rPr sz="1800" spc="-10" dirty="0">
                <a:latin typeface="Courier New"/>
                <a:cs typeface="Courier New"/>
              </a:rPr>
              <a:t>Lost</a:t>
            </a:r>
            <a:r>
              <a:rPr sz="1800" spc="-80" dirty="0">
                <a:latin typeface="Courier New"/>
                <a:cs typeface="Courier New"/>
              </a:rPr>
              <a:t> </a:t>
            </a:r>
            <a:r>
              <a:rPr sz="1800" spc="-10" dirty="0">
                <a:latin typeface="Courier New"/>
                <a:cs typeface="Courier New"/>
              </a:rPr>
              <a:t>Forest.</a:t>
            </a:r>
            <a:endParaRPr sz="1800" dirty="0">
              <a:latin typeface="Courier New"/>
              <a:cs typeface="Courier New"/>
            </a:endParaRPr>
          </a:p>
          <a:p>
            <a:pPr marL="12700">
              <a:lnSpc>
                <a:spcPts val="1945"/>
              </a:lnSpc>
            </a:pPr>
            <a:r>
              <a:rPr sz="1800" spc="-10" dirty="0">
                <a:latin typeface="Courier New"/>
                <a:cs typeface="Courier New"/>
              </a:rPr>
              <a:t>************</a:t>
            </a:r>
            <a:endParaRPr sz="1800" dirty="0">
              <a:latin typeface="Courier New"/>
              <a:cs typeface="Courier New"/>
            </a:endParaRPr>
          </a:p>
          <a:p>
            <a:pPr marL="12700">
              <a:lnSpc>
                <a:spcPts val="1960"/>
              </a:lnSpc>
            </a:pPr>
            <a:r>
              <a:rPr sz="1800" spc="-10" dirty="0">
                <a:latin typeface="Courier New"/>
                <a:cs typeface="Courier New"/>
              </a:rPr>
              <a:t>************</a:t>
            </a:r>
            <a:endParaRPr sz="1800" dirty="0">
              <a:latin typeface="Courier New"/>
              <a:cs typeface="Courier New"/>
            </a:endParaRPr>
          </a:p>
          <a:p>
            <a:pPr marL="285750">
              <a:lnSpc>
                <a:spcPts val="1945"/>
              </a:lnSpc>
            </a:pPr>
            <a:r>
              <a:rPr sz="1800" spc="215" dirty="0">
                <a:latin typeface="Arial"/>
                <a:cs typeface="Arial"/>
              </a:rPr>
              <a:t>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ts val="1930"/>
              </a:lnSpc>
            </a:pPr>
            <a:r>
              <a:rPr sz="1800" spc="-10" dirty="0">
                <a:latin typeface="Courier New"/>
                <a:cs typeface="Courier New"/>
              </a:rPr>
              <a:t>************</a:t>
            </a:r>
            <a:endParaRPr sz="1800" dirty="0">
              <a:latin typeface="Courier New"/>
              <a:cs typeface="Courier New"/>
            </a:endParaRPr>
          </a:p>
          <a:p>
            <a:pPr marL="12700">
              <a:lnSpc>
                <a:spcPts val="1945"/>
              </a:lnSpc>
            </a:pPr>
            <a:r>
              <a:rPr sz="1800" spc="-10" dirty="0">
                <a:latin typeface="Courier New"/>
                <a:cs typeface="Courier New"/>
              </a:rPr>
              <a:t>************</a:t>
            </a:r>
            <a:endParaRPr sz="1800" dirty="0">
              <a:latin typeface="Courier New"/>
              <a:cs typeface="Courier New"/>
            </a:endParaRPr>
          </a:p>
          <a:p>
            <a:pPr marL="12700">
              <a:lnSpc>
                <a:spcPts val="2050"/>
              </a:lnSpc>
            </a:pPr>
            <a:r>
              <a:rPr sz="1800" spc="-5" dirty="0">
                <a:latin typeface="Courier New"/>
                <a:cs typeface="Courier New"/>
              </a:rPr>
              <a:t>Go </a:t>
            </a:r>
            <a:r>
              <a:rPr sz="1800" spc="-10" dirty="0">
                <a:latin typeface="Courier New"/>
                <a:cs typeface="Courier New"/>
              </a:rPr>
              <a:t>left </a:t>
            </a:r>
            <a:r>
              <a:rPr sz="1800" spc="-5" dirty="0">
                <a:latin typeface="Courier New"/>
                <a:cs typeface="Courier New"/>
              </a:rPr>
              <a:t>or</a:t>
            </a:r>
            <a:r>
              <a:rPr sz="1800" spc="-95" dirty="0">
                <a:latin typeface="Courier New"/>
                <a:cs typeface="Courier New"/>
              </a:rPr>
              <a:t> </a:t>
            </a:r>
            <a:r>
              <a:rPr sz="1800" spc="-10" dirty="0">
                <a:latin typeface="Courier New"/>
                <a:cs typeface="Courier New"/>
              </a:rPr>
              <a:t>right?</a:t>
            </a:r>
            <a:endParaRPr sz="18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0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400" spc="-265" dirty="0">
                <a:latin typeface="Arial"/>
                <a:cs typeface="Arial"/>
              </a:rPr>
              <a:t>PROGRAM: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latin typeface="Courier New"/>
                <a:cs typeface="Courier New"/>
              </a:rPr>
              <a:t>n = </a:t>
            </a:r>
            <a:r>
              <a:rPr sz="1700" spc="-5" dirty="0">
                <a:latin typeface="Courier New"/>
                <a:cs typeface="Courier New"/>
              </a:rPr>
              <a:t>input("You're </a:t>
            </a:r>
            <a:r>
              <a:rPr sz="1700" dirty="0">
                <a:latin typeface="Courier New"/>
                <a:cs typeface="Courier New"/>
              </a:rPr>
              <a:t>in </a:t>
            </a:r>
            <a:r>
              <a:rPr sz="1700" spc="-5" dirty="0">
                <a:latin typeface="Courier New"/>
                <a:cs typeface="Courier New"/>
              </a:rPr>
              <a:t>the Lost Forest. </a:t>
            </a:r>
            <a:r>
              <a:rPr sz="1700" dirty="0">
                <a:latin typeface="Courier New"/>
                <a:cs typeface="Courier New"/>
              </a:rPr>
              <a:t>Go </a:t>
            </a:r>
            <a:r>
              <a:rPr sz="1700" spc="-5" dirty="0">
                <a:latin typeface="Courier New"/>
                <a:cs typeface="Courier New"/>
              </a:rPr>
              <a:t>left </a:t>
            </a:r>
            <a:r>
              <a:rPr sz="1700" dirty="0">
                <a:latin typeface="Courier New"/>
                <a:cs typeface="Courier New"/>
              </a:rPr>
              <a:t>or </a:t>
            </a:r>
            <a:r>
              <a:rPr sz="1700" spc="-5" dirty="0">
                <a:latin typeface="Courier New"/>
                <a:cs typeface="Courier New"/>
              </a:rPr>
              <a:t>right?</a:t>
            </a:r>
            <a:r>
              <a:rPr sz="1700" spc="160" dirty="0">
                <a:latin typeface="Courier New"/>
                <a:cs typeface="Courier New"/>
              </a:rPr>
              <a:t> </a:t>
            </a:r>
            <a:r>
              <a:rPr sz="1700" dirty="0">
                <a:latin typeface="Courier New"/>
                <a:cs typeface="Courier New"/>
              </a:rPr>
              <a:t>")</a:t>
            </a: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700" spc="-5" dirty="0">
                <a:latin typeface="Courier New"/>
                <a:cs typeface="Courier New"/>
              </a:rPr>
              <a:t>while n ==</a:t>
            </a:r>
            <a:r>
              <a:rPr sz="1700" spc="-15" dirty="0">
                <a:latin typeface="Courier New"/>
                <a:cs typeface="Courier New"/>
              </a:rPr>
              <a:t> </a:t>
            </a:r>
            <a:r>
              <a:rPr sz="1700" spc="-5" dirty="0">
                <a:latin typeface="Courier New"/>
                <a:cs typeface="Courier New"/>
              </a:rPr>
              <a:t>"right":</a:t>
            </a:r>
            <a:endParaRPr sz="1700" dirty="0">
              <a:latin typeface="Courier New"/>
              <a:cs typeface="Courier New"/>
            </a:endParaRPr>
          </a:p>
          <a:p>
            <a:pPr marL="12700" marR="5080" indent="520065">
              <a:lnSpc>
                <a:spcPct val="110000"/>
              </a:lnSpc>
            </a:pPr>
            <a:r>
              <a:rPr sz="1700" spc="-5" dirty="0">
                <a:latin typeface="Courier New"/>
                <a:cs typeface="Courier New"/>
              </a:rPr>
              <a:t>n = input("You're in the Lost Forest. Go left or right? ")  print("You got out of the Lost</a:t>
            </a:r>
            <a:r>
              <a:rPr sz="1700" spc="100" dirty="0">
                <a:latin typeface="Courier New"/>
                <a:cs typeface="Courier New"/>
              </a:rPr>
              <a:t> </a:t>
            </a:r>
            <a:r>
              <a:rPr sz="1700" dirty="0">
                <a:latin typeface="Courier New"/>
                <a:cs typeface="Courier New"/>
              </a:rPr>
              <a:t>Forest!")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6020435" cy="1377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20"/>
              </a:lnSpc>
              <a:spcBef>
                <a:spcPts val="100"/>
              </a:spcBef>
            </a:pPr>
            <a:r>
              <a:rPr sz="4000" u="none" kern="1200" spc="-100" dirty="0"/>
              <a:t>CONTROL FLOW:</a:t>
            </a:r>
          </a:p>
          <a:p>
            <a:pPr marL="12700">
              <a:lnSpc>
                <a:spcPts val="5320"/>
              </a:lnSpc>
            </a:pPr>
            <a:r>
              <a:rPr sz="4000" u="none" kern="1200" spc="-100" dirty="0">
                <a:latin typeface="Courier New"/>
                <a:cs typeface="Courier New"/>
              </a:rPr>
              <a:t>while </a:t>
            </a:r>
            <a:r>
              <a:rPr sz="4000" u="none" kern="1200" spc="-100" dirty="0"/>
              <a:t>and </a:t>
            </a:r>
            <a:r>
              <a:rPr sz="4000" u="none" kern="1200" spc="-100" dirty="0">
                <a:latin typeface="Courier New"/>
                <a:cs typeface="Courier New"/>
              </a:rPr>
              <a:t>for </a:t>
            </a:r>
            <a:r>
              <a:rPr sz="4000" u="none" kern="1200" spc="-100" dirty="0"/>
              <a:t>LOOPS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58772"/>
            <a:ext cx="5740400" cy="38985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00" dirty="0">
                <a:latin typeface="Arial"/>
                <a:cs typeface="Arial"/>
              </a:rPr>
              <a:t>iterate through numbers in a sequence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 dirty="0">
              <a:latin typeface="Times"/>
              <a:cs typeface="Times"/>
            </a:endParaRPr>
          </a:p>
          <a:p>
            <a:pPr marL="12700" marR="5080">
              <a:lnSpc>
                <a:spcPct val="100000"/>
              </a:lnSpc>
            </a:pPr>
            <a:r>
              <a:rPr sz="2200" dirty="0">
                <a:latin typeface="Courier New"/>
                <a:cs typeface="Courier New"/>
              </a:rPr>
              <a:t># </a:t>
            </a:r>
            <a:r>
              <a:rPr sz="2200" spc="-5" dirty="0">
                <a:latin typeface="Courier New"/>
                <a:cs typeface="Courier New"/>
              </a:rPr>
              <a:t>more complicated with while loop  </a:t>
            </a:r>
            <a:r>
              <a:rPr sz="2200" dirty="0">
                <a:latin typeface="Courier New"/>
                <a:cs typeface="Courier New"/>
              </a:rPr>
              <a:t>n =</a:t>
            </a:r>
            <a:r>
              <a:rPr sz="2200" spc="-90" dirty="0"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0</a:t>
            </a: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ourier New"/>
                <a:cs typeface="Courier New"/>
              </a:rPr>
              <a:t>while </a:t>
            </a:r>
            <a:r>
              <a:rPr sz="2200" dirty="0">
                <a:latin typeface="Courier New"/>
                <a:cs typeface="Courier New"/>
              </a:rPr>
              <a:t>n &lt;</a:t>
            </a:r>
            <a:r>
              <a:rPr sz="2200" spc="-5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5:</a:t>
            </a:r>
            <a:endParaRPr sz="2200" dirty="0">
              <a:latin typeface="Courier New"/>
              <a:cs typeface="Courier New"/>
            </a:endParaRPr>
          </a:p>
          <a:p>
            <a:pPr marL="685165" marR="370268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Courier New"/>
                <a:cs typeface="Courier New"/>
              </a:rPr>
              <a:t>p</a:t>
            </a:r>
            <a:r>
              <a:rPr sz="2200" spc="0" dirty="0">
                <a:latin typeface="Courier New"/>
                <a:cs typeface="Courier New"/>
              </a:rPr>
              <a:t>r</a:t>
            </a:r>
            <a:r>
              <a:rPr sz="2200" spc="-5" dirty="0">
                <a:latin typeface="Courier New"/>
                <a:cs typeface="Courier New"/>
              </a:rPr>
              <a:t>in</a:t>
            </a:r>
            <a:r>
              <a:rPr sz="2200" spc="0" dirty="0">
                <a:latin typeface="Courier New"/>
                <a:cs typeface="Courier New"/>
              </a:rPr>
              <a:t>t</a:t>
            </a:r>
            <a:r>
              <a:rPr sz="2200" spc="-5" dirty="0">
                <a:latin typeface="Courier New"/>
                <a:cs typeface="Courier New"/>
              </a:rPr>
              <a:t>(n)  </a:t>
            </a:r>
            <a:r>
              <a:rPr sz="2200" dirty="0">
                <a:latin typeface="Courier New"/>
                <a:cs typeface="Courier New"/>
              </a:rPr>
              <a:t>n =</a:t>
            </a:r>
            <a:r>
              <a:rPr sz="2200" spc="-85" dirty="0"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n+1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 dirty="0">
              <a:latin typeface="Times"/>
              <a:cs typeface="Times"/>
            </a:endParaRPr>
          </a:p>
          <a:p>
            <a:pPr marL="12700" marR="1685925">
              <a:lnSpc>
                <a:spcPct val="100000"/>
              </a:lnSpc>
            </a:pPr>
            <a:r>
              <a:rPr sz="2200" dirty="0">
                <a:latin typeface="Courier New"/>
                <a:cs typeface="Courier New"/>
              </a:rPr>
              <a:t># </a:t>
            </a:r>
            <a:r>
              <a:rPr sz="2200" spc="-5" dirty="0">
                <a:latin typeface="Courier New"/>
                <a:cs typeface="Courier New"/>
              </a:rPr>
              <a:t>shortcut with for loop  for </a:t>
            </a:r>
            <a:r>
              <a:rPr sz="2200" dirty="0">
                <a:latin typeface="Courier New"/>
                <a:cs typeface="Courier New"/>
              </a:rPr>
              <a:t>n </a:t>
            </a:r>
            <a:r>
              <a:rPr sz="2200" spc="-5" dirty="0">
                <a:latin typeface="Courier New"/>
                <a:cs typeface="Courier New"/>
              </a:rPr>
              <a:t>in</a:t>
            </a:r>
            <a:r>
              <a:rPr sz="2200" spc="0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range(5):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</a:pPr>
            <a:r>
              <a:rPr sz="2200" spc="-5" dirty="0">
                <a:latin typeface="Courier New"/>
                <a:cs typeface="Courier New"/>
              </a:rPr>
              <a:t>print(n)</a:t>
            </a:r>
            <a:endParaRPr sz="22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3886200"/>
            <a:ext cx="1905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 0 base</a:t>
            </a:r>
          </a:p>
          <a:p>
            <a:r>
              <a:rPr lang="en-US" dirty="0" smtClean="0"/>
              <a:t>Explain range maybe print range(5) 5 is number of elements not value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27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/>
              <a:t>CONTROL  FLOW: </a:t>
            </a:r>
            <a:r>
              <a:rPr sz="4000" kern="1200" spc="-100" dirty="0">
                <a:latin typeface="Courier New"/>
                <a:cs typeface="Courier New"/>
              </a:rPr>
              <a:t>for </a:t>
            </a:r>
            <a:r>
              <a:rPr sz="4000" kern="1200" spc="-100" dirty="0"/>
              <a:t>LOOPS</a:t>
            </a:r>
            <a:r>
              <a:rPr spc="-795"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19910"/>
            <a:ext cx="6081395" cy="1266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100"/>
              </a:spcBef>
            </a:pPr>
            <a:r>
              <a:rPr sz="2200" dirty="0">
                <a:latin typeface="Courier New"/>
                <a:cs typeface="Courier New"/>
              </a:rPr>
              <a:t>for </a:t>
            </a:r>
            <a:r>
              <a:rPr sz="2200" spc="-5" dirty="0">
                <a:latin typeface="Courier New"/>
                <a:cs typeface="Courier New"/>
              </a:rPr>
              <a:t>&lt;variable&gt; in</a:t>
            </a:r>
            <a:r>
              <a:rPr sz="2200" spc="65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range(&lt;some_num&gt;):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ts val="2375"/>
              </a:lnSpc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ts val="2375"/>
              </a:lnSpc>
            </a:pPr>
            <a:r>
              <a:rPr sz="2200" spc="-5" dirty="0">
                <a:latin typeface="Courier New"/>
                <a:cs typeface="Courier New"/>
              </a:rPr>
              <a:t>&lt;expression&gt;</a:t>
            </a:r>
            <a:endParaRPr sz="2200">
              <a:latin typeface="Courier New"/>
              <a:cs typeface="Courier New"/>
            </a:endParaRPr>
          </a:p>
          <a:p>
            <a:pPr marL="685165">
              <a:lnSpc>
                <a:spcPts val="2510"/>
              </a:lnSpc>
            </a:pPr>
            <a:r>
              <a:rPr sz="2200" dirty="0">
                <a:latin typeface="Courier New"/>
                <a:cs typeface="Courier New"/>
              </a:rPr>
              <a:t>...</a:t>
            </a:r>
            <a:endParaRPr sz="22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4243578"/>
            <a:ext cx="60547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60" dirty="0">
                <a:latin typeface="Arial"/>
                <a:cs typeface="Arial"/>
              </a:rPr>
              <a:t>each </a:t>
            </a:r>
            <a:r>
              <a:rPr sz="2600" spc="-20" dirty="0">
                <a:latin typeface="Arial"/>
                <a:cs typeface="Arial"/>
              </a:rPr>
              <a:t>time </a:t>
            </a:r>
            <a:r>
              <a:rPr sz="2600" spc="-60" dirty="0">
                <a:latin typeface="Arial"/>
                <a:cs typeface="Arial"/>
              </a:rPr>
              <a:t>through </a:t>
            </a:r>
            <a:r>
              <a:rPr sz="2600" spc="-30" dirty="0">
                <a:latin typeface="Arial"/>
                <a:cs typeface="Arial"/>
              </a:rPr>
              <a:t>the </a:t>
            </a:r>
            <a:r>
              <a:rPr sz="2600" spc="-65" dirty="0">
                <a:latin typeface="Arial"/>
                <a:cs typeface="Arial"/>
              </a:rPr>
              <a:t>loop,</a:t>
            </a:r>
            <a:r>
              <a:rPr sz="2600" spc="-430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&lt;variable&gt;</a:t>
            </a:r>
            <a:endParaRPr sz="2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40880" y="4243578"/>
            <a:ext cx="174815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50" dirty="0">
                <a:latin typeface="Arial"/>
                <a:cs typeface="Arial"/>
              </a:rPr>
              <a:t>takes </a:t>
            </a:r>
            <a:r>
              <a:rPr sz="2600" spc="-204" dirty="0">
                <a:latin typeface="Arial"/>
                <a:cs typeface="Arial"/>
              </a:rPr>
              <a:t>a </a:t>
            </a:r>
            <a:r>
              <a:rPr sz="2600" spc="-120" dirty="0">
                <a:latin typeface="Arial"/>
                <a:cs typeface="Arial"/>
              </a:rPr>
              <a:t>value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4777994"/>
            <a:ext cx="737997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25" dirty="0">
                <a:latin typeface="Arial"/>
                <a:cs typeface="Arial"/>
              </a:rPr>
              <a:t>first </a:t>
            </a:r>
            <a:r>
              <a:rPr sz="2600" spc="-35" dirty="0">
                <a:latin typeface="Arial"/>
                <a:cs typeface="Arial"/>
              </a:rPr>
              <a:t>time, </a:t>
            </a:r>
            <a:r>
              <a:rPr sz="2600" spc="-5" dirty="0">
                <a:latin typeface="Courier New"/>
                <a:cs typeface="Courier New"/>
              </a:rPr>
              <a:t>&lt;variable&gt; </a:t>
            </a:r>
            <a:r>
              <a:rPr sz="2600" spc="-90" dirty="0">
                <a:latin typeface="Arial"/>
                <a:cs typeface="Arial"/>
              </a:rPr>
              <a:t>starts </a:t>
            </a:r>
            <a:r>
              <a:rPr sz="2600" spc="-45" dirty="0">
                <a:latin typeface="Arial"/>
                <a:cs typeface="Arial"/>
              </a:rPr>
              <a:t>at </a:t>
            </a:r>
            <a:r>
              <a:rPr sz="2600" spc="-30" dirty="0">
                <a:latin typeface="Arial"/>
                <a:cs typeface="Arial"/>
              </a:rPr>
              <a:t>the </a:t>
            </a:r>
            <a:r>
              <a:rPr sz="2600" spc="-114" dirty="0">
                <a:latin typeface="Arial"/>
                <a:cs typeface="Arial"/>
              </a:rPr>
              <a:t>smallest</a:t>
            </a:r>
            <a:r>
              <a:rPr sz="2600" spc="-475" dirty="0">
                <a:latin typeface="Arial"/>
                <a:cs typeface="Arial"/>
              </a:rPr>
              <a:t> </a:t>
            </a:r>
            <a:r>
              <a:rPr sz="2600" spc="-120" dirty="0">
                <a:latin typeface="Arial"/>
                <a:cs typeface="Arial"/>
              </a:rPr>
              <a:t>value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1754" y="5312155"/>
            <a:ext cx="4263645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40" dirty="0">
                <a:latin typeface="Arial"/>
                <a:cs typeface="Arial"/>
              </a:rPr>
              <a:t>gets </a:t>
            </a:r>
            <a:r>
              <a:rPr sz="2600" spc="-30" dirty="0">
                <a:latin typeface="Arial"/>
                <a:cs typeface="Arial"/>
              </a:rPr>
              <a:t>the </a:t>
            </a:r>
            <a:r>
              <a:rPr lang="en-US" sz="2600" spc="-95" dirty="0" smtClean="0">
                <a:latin typeface="Arial"/>
                <a:cs typeface="Arial"/>
              </a:rPr>
              <a:t>next value in the sequence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259" y="5170119"/>
            <a:ext cx="3665220" cy="110172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80" dirty="0">
                <a:latin typeface="Arial"/>
                <a:cs typeface="Arial"/>
              </a:rPr>
              <a:t>next </a:t>
            </a:r>
            <a:r>
              <a:rPr sz="2600" spc="-35" dirty="0">
                <a:latin typeface="Arial"/>
                <a:cs typeface="Arial"/>
              </a:rPr>
              <a:t>time,</a:t>
            </a:r>
            <a:r>
              <a:rPr sz="2600" spc="-220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&lt;variable&gt;</a:t>
            </a:r>
            <a:endParaRPr sz="2600" dirty="0">
              <a:latin typeface="Courier New"/>
              <a:cs typeface="Courier New"/>
            </a:endParaRPr>
          </a:p>
          <a:p>
            <a:pPr marL="238125" indent="-22542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85" dirty="0">
                <a:latin typeface="Arial"/>
                <a:cs typeface="Arial"/>
              </a:rPr>
              <a:t>etc.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03477"/>
            <a:ext cx="79292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5" dirty="0">
                <a:latin typeface="Courier New"/>
                <a:cs typeface="Courier New"/>
              </a:rPr>
              <a:t>range(start,stop,step</a:t>
            </a:r>
            <a:r>
              <a:rPr sz="4000" u="none" spc="-55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95443"/>
            <a:ext cx="7835265" cy="433387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64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default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values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are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start</a:t>
            </a:r>
            <a:r>
              <a:rPr sz="2400" spc="-3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1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0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step</a:t>
            </a:r>
            <a:r>
              <a:rPr sz="2400" spc="-3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=</a:t>
            </a:r>
            <a:r>
              <a:rPr sz="2400" spc="-20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  <a:r>
              <a:rPr sz="2400" spc="-915" dirty="0">
                <a:latin typeface="Courier New"/>
                <a:cs typeface="Courier New"/>
              </a:rPr>
              <a:t> </a:t>
            </a:r>
            <a:r>
              <a:rPr sz="2400" spc="-114" dirty="0">
                <a:latin typeface="Arial"/>
                <a:cs typeface="Arial"/>
              </a:rPr>
              <a:t>and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optional</a:t>
            </a:r>
            <a:endParaRPr sz="2400" dirty="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54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50" dirty="0">
                <a:latin typeface="Arial"/>
                <a:cs typeface="Arial"/>
              </a:rPr>
              <a:t>loop </a:t>
            </a:r>
            <a:r>
              <a:rPr sz="2400" spc="-5" dirty="0">
                <a:latin typeface="Arial"/>
                <a:cs typeface="Arial"/>
              </a:rPr>
              <a:t>until </a:t>
            </a:r>
            <a:r>
              <a:rPr sz="2400" spc="-110" dirty="0">
                <a:latin typeface="Arial"/>
                <a:cs typeface="Arial"/>
              </a:rPr>
              <a:t>value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5" dirty="0">
                <a:latin typeface="Courier New"/>
                <a:cs typeface="Courier New"/>
              </a:rPr>
              <a:t>stop </a:t>
            </a:r>
            <a:r>
              <a:rPr sz="2400" dirty="0">
                <a:latin typeface="Courier New"/>
                <a:cs typeface="Courier New"/>
              </a:rPr>
              <a:t>-</a:t>
            </a:r>
            <a:r>
              <a:rPr sz="2400" spc="-325" dirty="0">
                <a:latin typeface="Courier New"/>
                <a:cs typeface="Courier New"/>
              </a:rPr>
              <a:t> </a:t>
            </a:r>
            <a:r>
              <a:rPr sz="2400" dirty="0">
                <a:latin typeface="Courier New"/>
                <a:cs typeface="Courier New"/>
              </a:rPr>
              <a:t>1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4615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range(7, 10):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mysum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0</a:t>
            </a:r>
            <a:endParaRPr sz="2000" dirty="0">
              <a:latin typeface="Courier New"/>
              <a:cs typeface="Courier New"/>
            </a:endParaRPr>
          </a:p>
          <a:p>
            <a:pPr marL="622300" marR="4004310" indent="-6096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for i in range(5, 11, 2):  mysum +=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print(mysum)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32004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Say must be integers, start, stop and step can be negative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1860"/>
            <a:ext cx="480822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kern="1200" spc="-100" dirty="0">
                <a:latin typeface="Courier New"/>
                <a:cs typeface="Courier New"/>
              </a:rPr>
              <a:t>break </a:t>
            </a:r>
            <a:r>
              <a:rPr sz="4000" u="none" kern="1200" spc="-100" dirty="0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88555"/>
            <a:ext cx="5358130" cy="4580255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65" dirty="0">
                <a:latin typeface="Arial"/>
                <a:cs typeface="Arial"/>
              </a:rPr>
              <a:t>immediately </a:t>
            </a:r>
            <a:r>
              <a:rPr sz="2400" spc="-95" dirty="0">
                <a:latin typeface="Arial"/>
                <a:cs typeface="Arial"/>
              </a:rPr>
              <a:t>exits </a:t>
            </a:r>
            <a:r>
              <a:rPr sz="2400" spc="-75" dirty="0">
                <a:latin typeface="Arial"/>
                <a:cs typeface="Arial"/>
              </a:rPr>
              <a:t>whatever </a:t>
            </a:r>
            <a:r>
              <a:rPr sz="2400" spc="-50" dirty="0">
                <a:latin typeface="Arial"/>
                <a:cs typeface="Arial"/>
              </a:rPr>
              <a:t>loop </a:t>
            </a:r>
            <a:r>
              <a:rPr sz="2400" spc="75" dirty="0">
                <a:latin typeface="Arial"/>
                <a:cs typeface="Arial"/>
              </a:rPr>
              <a:t>it</a:t>
            </a:r>
            <a:r>
              <a:rPr sz="2400" spc="-40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is </a:t>
            </a:r>
            <a:r>
              <a:rPr sz="2400" spc="-30" dirty="0">
                <a:latin typeface="Arial"/>
                <a:cs typeface="Arial"/>
              </a:rPr>
              <a:t>in</a:t>
            </a:r>
            <a:endParaRPr sz="2400" dirty="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819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45" dirty="0">
                <a:latin typeface="Arial"/>
                <a:cs typeface="Arial"/>
              </a:rPr>
              <a:t>skips </a:t>
            </a:r>
            <a:r>
              <a:rPr sz="2400" spc="-85" dirty="0">
                <a:latin typeface="Arial"/>
                <a:cs typeface="Arial"/>
              </a:rPr>
              <a:t>remaining </a:t>
            </a:r>
            <a:r>
              <a:rPr sz="2400" spc="-135" dirty="0">
                <a:latin typeface="Arial"/>
                <a:cs typeface="Arial"/>
              </a:rPr>
              <a:t>expressions </a:t>
            </a:r>
            <a:r>
              <a:rPr sz="2400" spc="-30" dirty="0">
                <a:latin typeface="Arial"/>
                <a:cs typeface="Arial"/>
              </a:rPr>
              <a:t>in </a:t>
            </a:r>
            <a:r>
              <a:rPr sz="2400" spc="-125" dirty="0">
                <a:latin typeface="Arial"/>
                <a:cs typeface="Arial"/>
              </a:rPr>
              <a:t>code</a:t>
            </a:r>
            <a:r>
              <a:rPr sz="2400" spc="-29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block</a:t>
            </a:r>
            <a:endParaRPr sz="2400" dirty="0">
              <a:latin typeface="Arial"/>
              <a:cs typeface="Arial"/>
            </a:endParaRPr>
          </a:p>
          <a:p>
            <a:pPr marL="220345" indent="-207645">
              <a:lnSpc>
                <a:spcPct val="100000"/>
              </a:lnSpc>
              <a:spcBef>
                <a:spcPts val="8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95" dirty="0">
                <a:latin typeface="Arial"/>
                <a:cs typeface="Arial"/>
              </a:rPr>
              <a:t>exits </a:t>
            </a:r>
            <a:r>
              <a:rPr sz="2400" spc="-65" dirty="0">
                <a:latin typeface="Arial"/>
                <a:cs typeface="Arial"/>
              </a:rPr>
              <a:t>only innermost</a:t>
            </a:r>
            <a:r>
              <a:rPr sz="2400" spc="-2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loop!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50" dirty="0">
              <a:latin typeface="Times"/>
              <a:cs typeface="Times"/>
            </a:endParaRPr>
          </a:p>
          <a:p>
            <a:pPr marL="685165" marR="1303020" indent="-673100">
              <a:lnSpc>
                <a:spcPct val="133000"/>
              </a:lnSpc>
            </a:pPr>
            <a:r>
              <a:rPr sz="2200" spc="-5" dirty="0">
                <a:latin typeface="Courier New"/>
                <a:cs typeface="Courier New"/>
              </a:rPr>
              <a:t>while &lt;condition_1&gt;:  while</a:t>
            </a:r>
            <a:r>
              <a:rPr sz="2200" spc="-10" dirty="0">
                <a:latin typeface="Courier New"/>
                <a:cs typeface="Courier New"/>
              </a:rPr>
              <a:t> </a:t>
            </a:r>
            <a:r>
              <a:rPr sz="2200" spc="-5" dirty="0">
                <a:latin typeface="Courier New"/>
                <a:cs typeface="Courier New"/>
              </a:rPr>
              <a:t>&lt;condition_2&gt;:</a:t>
            </a:r>
            <a:endParaRPr sz="2200" dirty="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65"/>
              </a:spcBef>
            </a:pPr>
            <a:r>
              <a:rPr sz="2200" spc="-5" dirty="0">
                <a:latin typeface="Courier New"/>
                <a:cs typeface="Courier New"/>
              </a:rPr>
              <a:t>&lt;expression_a&gt;</a:t>
            </a:r>
            <a:endParaRPr sz="2200" dirty="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75"/>
              </a:spcBef>
            </a:pPr>
            <a:r>
              <a:rPr sz="2200" spc="-5" dirty="0">
                <a:latin typeface="Courier New"/>
                <a:cs typeface="Courier New"/>
              </a:rPr>
              <a:t>break</a:t>
            </a:r>
            <a:endParaRPr sz="2200" dirty="0">
              <a:latin typeface="Courier New"/>
              <a:cs typeface="Courier New"/>
            </a:endParaRPr>
          </a:p>
          <a:p>
            <a:pPr marL="1358265">
              <a:lnSpc>
                <a:spcPct val="100000"/>
              </a:lnSpc>
              <a:spcBef>
                <a:spcPts val="870"/>
              </a:spcBef>
            </a:pPr>
            <a:r>
              <a:rPr sz="2200" spc="-5" dirty="0">
                <a:latin typeface="Courier New"/>
                <a:cs typeface="Courier New"/>
              </a:rPr>
              <a:t>&lt;expression_b&gt;</a:t>
            </a:r>
            <a:endParaRPr sz="2200" dirty="0">
              <a:latin typeface="Courier New"/>
              <a:cs typeface="Courier New"/>
            </a:endParaRPr>
          </a:p>
          <a:p>
            <a:pPr marL="685165">
              <a:lnSpc>
                <a:spcPct val="100000"/>
              </a:lnSpc>
              <a:spcBef>
                <a:spcPts val="869"/>
              </a:spcBef>
            </a:pPr>
            <a:r>
              <a:rPr sz="2200" spc="-5" dirty="0">
                <a:latin typeface="Courier New"/>
                <a:cs typeface="Courier New"/>
              </a:rPr>
              <a:t>&lt;expression_c&gt;</a:t>
            </a:r>
            <a:endParaRPr sz="2200" dirty="0">
              <a:latin typeface="Courier New"/>
              <a:cs typeface="Courier New"/>
            </a:endParaRPr>
          </a:p>
        </p:txBody>
      </p:sp>
      <p:sp>
        <p:nvSpPr>
          <p:cNvPr id="5" name="Left Arrow 4"/>
          <p:cNvSpPr/>
          <p:nvPr/>
        </p:nvSpPr>
        <p:spPr>
          <a:xfrm rot="18367046">
            <a:off x="1599660" y="5450861"/>
            <a:ext cx="6096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1267270"/>
          </a:xfrm>
          <a:prstGeom prst="rect">
            <a:avLst/>
          </a:prstGeom>
        </p:spPr>
        <p:txBody>
          <a:bodyPr vert="horz" wrap="square" lIns="0" tIns="6454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>
                <a:latin typeface="Courier New"/>
                <a:cs typeface="Courier New"/>
              </a:rPr>
              <a:t>break </a:t>
            </a:r>
            <a:r>
              <a:rPr sz="4000" kern="1200" spc="-100" dirty="0"/>
              <a:t>STATEMENT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2457" y="2849532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mysum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47212" y="2849532"/>
            <a:ext cx="3054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+=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04412" y="2849532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i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2711" y="3276332"/>
            <a:ext cx="3054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if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90166" y="3276332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mysum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04716" y="3276332"/>
            <a:ext cx="6102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==</a:t>
            </a:r>
            <a:r>
              <a:rPr sz="2000" spc="-9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5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42716" y="3703133"/>
            <a:ext cx="76263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65"/>
              </a:lnSpc>
            </a:pPr>
            <a:r>
              <a:rPr sz="2000" spc="-5" dirty="0">
                <a:latin typeface="Courier New"/>
                <a:cs typeface="Courier New"/>
              </a:rPr>
              <a:t>break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0767" y="3952431"/>
            <a:ext cx="276923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19200">
              <a:lnSpc>
                <a:spcPct val="140000"/>
              </a:lnSpc>
              <a:spcBef>
                <a:spcPts val="100"/>
              </a:spcBef>
            </a:pPr>
            <a:r>
              <a:rPr sz="2000" spc="-5" dirty="0">
                <a:latin typeface="Courier New"/>
                <a:cs typeface="Courier New"/>
              </a:rPr>
              <a:t>mysum +=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  print(mysum)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0259" y="5421121"/>
            <a:ext cx="440309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50" dirty="0">
                <a:latin typeface="Arial"/>
                <a:cs typeface="Arial"/>
              </a:rPr>
              <a:t>what </a:t>
            </a:r>
            <a:r>
              <a:rPr sz="2600" spc="-140" dirty="0">
                <a:latin typeface="Arial"/>
                <a:cs typeface="Arial"/>
              </a:rPr>
              <a:t>happens </a:t>
            </a:r>
            <a:r>
              <a:rPr sz="2600" spc="-35" dirty="0">
                <a:latin typeface="Arial"/>
                <a:cs typeface="Arial"/>
              </a:rPr>
              <a:t>in </a:t>
            </a:r>
            <a:r>
              <a:rPr sz="2600" spc="-50" dirty="0">
                <a:latin typeface="Arial"/>
                <a:cs typeface="Arial"/>
              </a:rPr>
              <a:t>this</a:t>
            </a:r>
            <a:r>
              <a:rPr sz="2600" spc="-360" dirty="0">
                <a:latin typeface="Arial"/>
                <a:cs typeface="Arial"/>
              </a:rPr>
              <a:t> </a:t>
            </a:r>
            <a:r>
              <a:rPr sz="2600" spc="-125" dirty="0">
                <a:latin typeface="Arial"/>
                <a:cs typeface="Arial"/>
              </a:rPr>
              <a:t>program?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63217" y="3672840"/>
            <a:ext cx="681990" cy="433070"/>
          </a:xfrm>
          <a:custGeom>
            <a:avLst/>
            <a:gdLst/>
            <a:ahLst/>
            <a:cxnLst/>
            <a:rect l="l" t="t" r="r" b="b"/>
            <a:pathLst>
              <a:path w="681989" h="433070">
                <a:moveTo>
                  <a:pt x="0" y="433069"/>
                </a:moveTo>
                <a:lnTo>
                  <a:pt x="681989" y="433069"/>
                </a:lnTo>
                <a:lnTo>
                  <a:pt x="681989" y="0"/>
                </a:lnTo>
                <a:lnTo>
                  <a:pt x="0" y="0"/>
                </a:lnTo>
                <a:lnTo>
                  <a:pt x="0" y="43306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63217" y="3535679"/>
            <a:ext cx="4700905" cy="137160"/>
          </a:xfrm>
          <a:custGeom>
            <a:avLst/>
            <a:gdLst/>
            <a:ahLst/>
            <a:cxnLst/>
            <a:rect l="l" t="t" r="r" b="b"/>
            <a:pathLst>
              <a:path w="4700905" h="137160">
                <a:moveTo>
                  <a:pt x="0" y="137160"/>
                </a:moveTo>
                <a:lnTo>
                  <a:pt x="4700778" y="137160"/>
                </a:lnTo>
                <a:lnTo>
                  <a:pt x="4700778" y="0"/>
                </a:lnTo>
                <a:lnTo>
                  <a:pt x="0" y="0"/>
                </a:lnTo>
                <a:lnTo>
                  <a:pt x="0" y="13716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63217" y="3511550"/>
            <a:ext cx="529590" cy="0"/>
          </a:xfrm>
          <a:custGeom>
            <a:avLst/>
            <a:gdLst/>
            <a:ahLst/>
            <a:cxnLst/>
            <a:rect l="l" t="t" r="r" b="b"/>
            <a:pathLst>
              <a:path w="529589">
                <a:moveTo>
                  <a:pt x="0" y="0"/>
                </a:moveTo>
                <a:lnTo>
                  <a:pt x="529335" y="0"/>
                </a:lnTo>
              </a:path>
            </a:pathLst>
          </a:custGeom>
          <a:ln w="4826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63217" y="3327400"/>
            <a:ext cx="93345" cy="160020"/>
          </a:xfrm>
          <a:custGeom>
            <a:avLst/>
            <a:gdLst/>
            <a:ahLst/>
            <a:cxnLst/>
            <a:rect l="l" t="t" r="r" b="b"/>
            <a:pathLst>
              <a:path w="93344" h="160020">
                <a:moveTo>
                  <a:pt x="0" y="160019"/>
                </a:moveTo>
                <a:lnTo>
                  <a:pt x="92938" y="160019"/>
                </a:lnTo>
                <a:lnTo>
                  <a:pt x="92938" y="0"/>
                </a:lnTo>
                <a:lnTo>
                  <a:pt x="0" y="0"/>
                </a:lnTo>
                <a:lnTo>
                  <a:pt x="0" y="16001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63217" y="3108960"/>
            <a:ext cx="4700905" cy="218440"/>
          </a:xfrm>
          <a:custGeom>
            <a:avLst/>
            <a:gdLst/>
            <a:ahLst/>
            <a:cxnLst/>
            <a:rect l="l" t="t" r="r" b="b"/>
            <a:pathLst>
              <a:path w="4700905" h="218439">
                <a:moveTo>
                  <a:pt x="0" y="218439"/>
                </a:moveTo>
                <a:lnTo>
                  <a:pt x="4700778" y="218439"/>
                </a:lnTo>
                <a:lnTo>
                  <a:pt x="4700778" y="0"/>
                </a:lnTo>
                <a:lnTo>
                  <a:pt x="0" y="0"/>
                </a:lnTo>
                <a:lnTo>
                  <a:pt x="0" y="21843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3217" y="2950210"/>
            <a:ext cx="72390" cy="158750"/>
          </a:xfrm>
          <a:custGeom>
            <a:avLst/>
            <a:gdLst/>
            <a:ahLst/>
            <a:cxnLst/>
            <a:rect l="l" t="t" r="r" b="b"/>
            <a:pathLst>
              <a:path w="72390" h="158750">
                <a:moveTo>
                  <a:pt x="0" y="158750"/>
                </a:moveTo>
                <a:lnTo>
                  <a:pt x="71881" y="158750"/>
                </a:lnTo>
                <a:lnTo>
                  <a:pt x="71881" y="0"/>
                </a:lnTo>
                <a:lnTo>
                  <a:pt x="0" y="0"/>
                </a:lnTo>
                <a:lnTo>
                  <a:pt x="0" y="15875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63217" y="2937510"/>
            <a:ext cx="1002030" cy="0"/>
          </a:xfrm>
          <a:custGeom>
            <a:avLst/>
            <a:gdLst/>
            <a:ahLst/>
            <a:cxnLst/>
            <a:rect l="l" t="t" r="r" b="b"/>
            <a:pathLst>
              <a:path w="1002030">
                <a:moveTo>
                  <a:pt x="0" y="0"/>
                </a:moveTo>
                <a:lnTo>
                  <a:pt x="1001763" y="0"/>
                </a:lnTo>
              </a:path>
            </a:pathLst>
          </a:custGeom>
          <a:ln w="2540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63217" y="2912745"/>
            <a:ext cx="1464945" cy="0"/>
          </a:xfrm>
          <a:custGeom>
            <a:avLst/>
            <a:gdLst/>
            <a:ahLst/>
            <a:cxnLst/>
            <a:rect l="l" t="t" r="r" b="b"/>
            <a:pathLst>
              <a:path w="1464945">
                <a:moveTo>
                  <a:pt x="0" y="0"/>
                </a:moveTo>
                <a:lnTo>
                  <a:pt x="1464792" y="0"/>
                </a:lnTo>
              </a:path>
            </a:pathLst>
          </a:custGeom>
          <a:ln w="2412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63217" y="2791460"/>
            <a:ext cx="4700905" cy="109220"/>
          </a:xfrm>
          <a:custGeom>
            <a:avLst/>
            <a:gdLst/>
            <a:ahLst/>
            <a:cxnLst/>
            <a:rect l="l" t="t" r="r" b="b"/>
            <a:pathLst>
              <a:path w="4700905" h="109219">
                <a:moveTo>
                  <a:pt x="0" y="109220"/>
                </a:moveTo>
                <a:lnTo>
                  <a:pt x="4700778" y="109220"/>
                </a:lnTo>
                <a:lnTo>
                  <a:pt x="4700778" y="0"/>
                </a:lnTo>
                <a:lnTo>
                  <a:pt x="0" y="0"/>
                </a:lnTo>
                <a:lnTo>
                  <a:pt x="0" y="10922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50096" y="3513454"/>
            <a:ext cx="3414395" cy="0"/>
          </a:xfrm>
          <a:custGeom>
            <a:avLst/>
            <a:gdLst/>
            <a:ahLst/>
            <a:cxnLst/>
            <a:rect l="l" t="t" r="r" b="b"/>
            <a:pathLst>
              <a:path w="3414395">
                <a:moveTo>
                  <a:pt x="0" y="0"/>
                </a:moveTo>
                <a:lnTo>
                  <a:pt x="3413899" y="0"/>
                </a:lnTo>
              </a:path>
            </a:pathLst>
          </a:custGeom>
          <a:ln w="4445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50096" y="3376929"/>
            <a:ext cx="167005" cy="114300"/>
          </a:xfrm>
          <a:custGeom>
            <a:avLst/>
            <a:gdLst/>
            <a:ahLst/>
            <a:cxnLst/>
            <a:rect l="l" t="t" r="r" b="b"/>
            <a:pathLst>
              <a:path w="167005" h="114300">
                <a:moveTo>
                  <a:pt x="0" y="114300"/>
                </a:moveTo>
                <a:lnTo>
                  <a:pt x="166750" y="114300"/>
                </a:lnTo>
                <a:lnTo>
                  <a:pt x="166750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09174" y="3331870"/>
            <a:ext cx="2555240" cy="159385"/>
          </a:xfrm>
          <a:custGeom>
            <a:avLst/>
            <a:gdLst/>
            <a:ahLst/>
            <a:cxnLst/>
            <a:rect l="l" t="t" r="r" b="b"/>
            <a:pathLst>
              <a:path w="2555240" h="159385">
                <a:moveTo>
                  <a:pt x="2554820" y="0"/>
                </a:moveTo>
                <a:lnTo>
                  <a:pt x="0" y="0"/>
                </a:lnTo>
                <a:lnTo>
                  <a:pt x="0" y="159346"/>
                </a:lnTo>
                <a:lnTo>
                  <a:pt x="2554820" y="159346"/>
                </a:lnTo>
                <a:lnTo>
                  <a:pt x="2554820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37372" y="3376929"/>
            <a:ext cx="155575" cy="110489"/>
          </a:xfrm>
          <a:custGeom>
            <a:avLst/>
            <a:gdLst/>
            <a:ahLst/>
            <a:cxnLst/>
            <a:rect l="l" t="t" r="r" b="b"/>
            <a:pathLst>
              <a:path w="155575" h="110489">
                <a:moveTo>
                  <a:pt x="0" y="110489"/>
                </a:moveTo>
                <a:lnTo>
                  <a:pt x="155181" y="110489"/>
                </a:lnTo>
                <a:lnTo>
                  <a:pt x="155181" y="0"/>
                </a:lnTo>
                <a:lnTo>
                  <a:pt x="0" y="0"/>
                </a:lnTo>
                <a:lnTo>
                  <a:pt x="0" y="11048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37372" y="3354704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9474" y="0"/>
                </a:lnTo>
              </a:path>
            </a:pathLst>
          </a:custGeom>
          <a:ln w="4445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37372" y="3329940"/>
            <a:ext cx="4326890" cy="0"/>
          </a:xfrm>
          <a:custGeom>
            <a:avLst/>
            <a:gdLst/>
            <a:ahLst/>
            <a:cxnLst/>
            <a:rect l="l" t="t" r="r" b="b"/>
            <a:pathLst>
              <a:path w="4326890">
                <a:moveTo>
                  <a:pt x="0" y="0"/>
                </a:moveTo>
                <a:lnTo>
                  <a:pt x="4326623" y="0"/>
                </a:lnTo>
              </a:path>
            </a:pathLst>
          </a:custGeom>
          <a:ln w="507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92642" y="3084829"/>
            <a:ext cx="3871595" cy="0"/>
          </a:xfrm>
          <a:custGeom>
            <a:avLst/>
            <a:gdLst/>
            <a:ahLst/>
            <a:cxnLst/>
            <a:rect l="l" t="t" r="r" b="b"/>
            <a:pathLst>
              <a:path w="3871595">
                <a:moveTo>
                  <a:pt x="0" y="0"/>
                </a:moveTo>
                <a:lnTo>
                  <a:pt x="3871353" y="0"/>
                </a:lnTo>
              </a:path>
            </a:pathLst>
          </a:custGeom>
          <a:ln w="48260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92642" y="2950210"/>
            <a:ext cx="172720" cy="110489"/>
          </a:xfrm>
          <a:custGeom>
            <a:avLst/>
            <a:gdLst/>
            <a:ahLst/>
            <a:cxnLst/>
            <a:rect l="l" t="t" r="r" b="b"/>
            <a:pathLst>
              <a:path w="172719" h="110489">
                <a:moveTo>
                  <a:pt x="0" y="110490"/>
                </a:moveTo>
                <a:lnTo>
                  <a:pt x="172338" y="110490"/>
                </a:lnTo>
                <a:lnTo>
                  <a:pt x="172338" y="0"/>
                </a:lnTo>
                <a:lnTo>
                  <a:pt x="0" y="0"/>
                </a:lnTo>
                <a:lnTo>
                  <a:pt x="0" y="11049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652026" y="2924441"/>
            <a:ext cx="176530" cy="136525"/>
          </a:xfrm>
          <a:custGeom>
            <a:avLst/>
            <a:gdLst/>
            <a:ahLst/>
            <a:cxnLst/>
            <a:rect l="l" t="t" r="r" b="b"/>
            <a:pathLst>
              <a:path w="176530" h="136525">
                <a:moveTo>
                  <a:pt x="175983" y="0"/>
                </a:moveTo>
                <a:lnTo>
                  <a:pt x="0" y="0"/>
                </a:lnTo>
                <a:lnTo>
                  <a:pt x="0" y="136258"/>
                </a:lnTo>
                <a:lnTo>
                  <a:pt x="175983" y="136258"/>
                </a:lnTo>
                <a:lnTo>
                  <a:pt x="175983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933826" y="2900083"/>
            <a:ext cx="3130550" cy="160655"/>
          </a:xfrm>
          <a:custGeom>
            <a:avLst/>
            <a:gdLst/>
            <a:ahLst/>
            <a:cxnLst/>
            <a:rect l="l" t="t" r="r" b="b"/>
            <a:pathLst>
              <a:path w="3130550" h="160655">
                <a:moveTo>
                  <a:pt x="3130169" y="0"/>
                </a:moveTo>
                <a:lnTo>
                  <a:pt x="0" y="0"/>
                </a:lnTo>
                <a:lnTo>
                  <a:pt x="0" y="160616"/>
                </a:lnTo>
                <a:lnTo>
                  <a:pt x="3130169" y="160616"/>
                </a:lnTo>
                <a:lnTo>
                  <a:pt x="3130169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35100" y="2949816"/>
            <a:ext cx="757555" cy="158750"/>
          </a:xfrm>
          <a:custGeom>
            <a:avLst/>
            <a:gdLst/>
            <a:ahLst/>
            <a:cxnLst/>
            <a:rect l="l" t="t" r="r" b="b"/>
            <a:pathLst>
              <a:path w="757555" h="158750">
                <a:moveTo>
                  <a:pt x="0" y="158584"/>
                </a:moveTo>
                <a:lnTo>
                  <a:pt x="757542" y="158584"/>
                </a:lnTo>
                <a:lnTo>
                  <a:pt x="757542" y="0"/>
                </a:lnTo>
                <a:lnTo>
                  <a:pt x="0" y="0"/>
                </a:lnTo>
                <a:lnTo>
                  <a:pt x="0" y="1585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364981" y="2924441"/>
            <a:ext cx="287655" cy="136525"/>
          </a:xfrm>
          <a:custGeom>
            <a:avLst/>
            <a:gdLst/>
            <a:ahLst/>
            <a:cxnLst/>
            <a:rect l="l" t="t" r="r" b="b"/>
            <a:pathLst>
              <a:path w="287655" h="136525">
                <a:moveTo>
                  <a:pt x="0" y="136258"/>
                </a:moveTo>
                <a:lnTo>
                  <a:pt x="287045" y="136258"/>
                </a:lnTo>
                <a:lnTo>
                  <a:pt x="287045" y="0"/>
                </a:lnTo>
                <a:lnTo>
                  <a:pt x="0" y="0"/>
                </a:lnTo>
                <a:lnTo>
                  <a:pt x="0" y="136258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28010" y="2900083"/>
            <a:ext cx="106045" cy="160655"/>
          </a:xfrm>
          <a:custGeom>
            <a:avLst/>
            <a:gdLst/>
            <a:ahLst/>
            <a:cxnLst/>
            <a:rect l="l" t="t" r="r" b="b"/>
            <a:pathLst>
              <a:path w="106044" h="160655">
                <a:moveTo>
                  <a:pt x="0" y="160616"/>
                </a:moveTo>
                <a:lnTo>
                  <a:pt x="105816" y="160616"/>
                </a:lnTo>
                <a:lnTo>
                  <a:pt x="105816" y="0"/>
                </a:lnTo>
                <a:lnTo>
                  <a:pt x="0" y="0"/>
                </a:lnTo>
                <a:lnTo>
                  <a:pt x="0" y="16061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56156" y="3326803"/>
            <a:ext cx="281305" cy="160655"/>
          </a:xfrm>
          <a:custGeom>
            <a:avLst/>
            <a:gdLst/>
            <a:ahLst/>
            <a:cxnLst/>
            <a:rect l="l" t="t" r="r" b="b"/>
            <a:pathLst>
              <a:path w="281305" h="160654">
                <a:moveTo>
                  <a:pt x="0" y="160616"/>
                </a:moveTo>
                <a:lnTo>
                  <a:pt x="281216" y="160616"/>
                </a:lnTo>
                <a:lnTo>
                  <a:pt x="281216" y="0"/>
                </a:lnTo>
                <a:lnTo>
                  <a:pt x="0" y="0"/>
                </a:lnTo>
                <a:lnTo>
                  <a:pt x="0" y="16061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92554" y="3376536"/>
            <a:ext cx="757555" cy="158750"/>
          </a:xfrm>
          <a:custGeom>
            <a:avLst/>
            <a:gdLst/>
            <a:ahLst/>
            <a:cxnLst/>
            <a:rect l="l" t="t" r="r" b="b"/>
            <a:pathLst>
              <a:path w="757555" h="158750">
                <a:moveTo>
                  <a:pt x="0" y="158584"/>
                </a:moveTo>
                <a:lnTo>
                  <a:pt x="757542" y="158584"/>
                </a:lnTo>
                <a:lnTo>
                  <a:pt x="757542" y="0"/>
                </a:lnTo>
                <a:lnTo>
                  <a:pt x="0" y="0"/>
                </a:lnTo>
                <a:lnTo>
                  <a:pt x="0" y="1585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16847" y="3331883"/>
            <a:ext cx="692785" cy="159385"/>
          </a:xfrm>
          <a:custGeom>
            <a:avLst/>
            <a:gdLst/>
            <a:ahLst/>
            <a:cxnLst/>
            <a:rect l="l" t="t" r="r" b="b"/>
            <a:pathLst>
              <a:path w="692785" h="159385">
                <a:moveTo>
                  <a:pt x="0" y="159346"/>
                </a:moveTo>
                <a:lnTo>
                  <a:pt x="692327" y="159346"/>
                </a:lnTo>
                <a:lnTo>
                  <a:pt x="692327" y="0"/>
                </a:lnTo>
                <a:lnTo>
                  <a:pt x="0" y="0"/>
                </a:lnTo>
                <a:lnTo>
                  <a:pt x="0" y="159346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10259" y="1817755"/>
            <a:ext cx="3837304" cy="1733550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000" spc="-5" dirty="0">
                <a:latin typeface="Courier New"/>
                <a:cs typeface="Courier New"/>
              </a:rPr>
              <a:t>mysum </a:t>
            </a:r>
            <a:r>
              <a:rPr sz="2000" dirty="0">
                <a:latin typeface="Courier New"/>
                <a:cs typeface="Courier New"/>
              </a:rPr>
              <a:t>=</a:t>
            </a:r>
            <a:r>
              <a:rPr sz="2000" spc="-95" dirty="0"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0</a:t>
            </a:r>
            <a:endParaRPr sz="2000">
              <a:latin typeface="Courier New"/>
              <a:cs typeface="Courier New"/>
            </a:endParaRPr>
          </a:p>
          <a:p>
            <a:pPr marL="622300" marR="5080" indent="-609600">
              <a:lnSpc>
                <a:spcPct val="140000"/>
              </a:lnSpc>
            </a:pPr>
            <a:r>
              <a:rPr sz="2000" spc="-5" dirty="0">
                <a:latin typeface="Courier New"/>
                <a:cs typeface="Courier New"/>
              </a:rPr>
              <a:t>for i in range(5, 11, 2):  </a:t>
            </a: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mysum</a:t>
            </a:r>
            <a:endParaRPr sz="2000">
              <a:latin typeface="Courier New"/>
              <a:cs typeface="Courier New"/>
            </a:endParaRPr>
          </a:p>
          <a:p>
            <a:pPr marL="774700">
              <a:lnSpc>
                <a:spcPct val="100000"/>
              </a:lnSpc>
              <a:spcBef>
                <a:spcPts val="960"/>
              </a:spcBef>
            </a:pP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f mysum ==</a:t>
            </a:r>
            <a:r>
              <a:rPr sz="2000" spc="-60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2000" spc="-5" dirty="0">
                <a:solidFill>
                  <a:srgbClr val="160A20"/>
                </a:solidFill>
                <a:latin typeface="Courier New"/>
                <a:cs typeface="Courier New"/>
              </a:rPr>
              <a:t>5</a:t>
            </a:r>
            <a:r>
              <a:rPr sz="2000" spc="-5" dirty="0">
                <a:latin typeface="Courier New"/>
                <a:cs typeface="Courier New"/>
              </a:rPr>
              <a:t>: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045207" y="3672840"/>
            <a:ext cx="4018915" cy="433070"/>
          </a:xfrm>
          <a:prstGeom prst="rect">
            <a:avLst/>
          </a:prstGeom>
          <a:solidFill>
            <a:srgbClr val="CBB5D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sz="2000" spc="-5" dirty="0">
                <a:solidFill>
                  <a:srgbClr val="28123A"/>
                </a:solidFill>
                <a:latin typeface="Courier New"/>
                <a:cs typeface="Courier New"/>
              </a:rPr>
              <a:t>break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11860"/>
            <a:ext cx="11049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0" dirty="0">
                <a:latin typeface="Courier New"/>
                <a:cs typeface="Courier New"/>
              </a:rPr>
              <a:t>for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45153" y="911860"/>
            <a:ext cx="446468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6465" algn="l"/>
              </a:tabLst>
            </a:pPr>
            <a:r>
              <a:rPr sz="4000" u="none" kern="1200" spc="-100" dirty="0"/>
              <a:t>VS	</a:t>
            </a:r>
            <a:r>
              <a:rPr sz="4000" u="none" kern="1200" spc="-100" dirty="0">
                <a:latin typeface="Courier New"/>
                <a:cs typeface="Courier New"/>
              </a:rPr>
              <a:t>while </a:t>
            </a:r>
            <a:r>
              <a:rPr sz="4000" u="none" kern="1200" spc="-100" dirty="0"/>
              <a:t>LOOPS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72226"/>
            <a:ext cx="3075941" cy="4555093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2600" spc="-100" dirty="0">
                <a:latin typeface="Courier New"/>
                <a:cs typeface="Courier New"/>
              </a:rPr>
              <a:t>for </a:t>
            </a:r>
            <a:r>
              <a:rPr sz="2600" spc="-100" dirty="0">
                <a:latin typeface="Arial"/>
                <a:cs typeface="Arial"/>
              </a:rPr>
              <a:t>loops</a:t>
            </a:r>
          </a:p>
          <a:p>
            <a:pPr marL="104139" marR="43180" indent="-91440">
              <a:lnSpc>
                <a:spcPts val="2810"/>
              </a:lnSpc>
              <a:spcBef>
                <a:spcPts val="147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know </a:t>
            </a:r>
            <a:r>
              <a:rPr sz="2600" spc="-100" dirty="0">
                <a:latin typeface="Arial"/>
                <a:cs typeface="Arial"/>
              </a:rPr>
              <a:t>number of  iterations</a:t>
            </a:r>
          </a:p>
          <a:p>
            <a:pPr marL="104139" indent="-91440">
              <a:lnSpc>
                <a:spcPts val="2935"/>
              </a:lnSpc>
              <a:spcBef>
                <a:spcPts val="104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can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end early </a:t>
            </a:r>
            <a:r>
              <a:rPr sz="2600" spc="-100" dirty="0">
                <a:latin typeface="Arial"/>
                <a:cs typeface="Arial"/>
              </a:rPr>
              <a:t>via</a:t>
            </a:r>
          </a:p>
          <a:p>
            <a:pPr marL="104139">
              <a:lnSpc>
                <a:spcPts val="2935"/>
              </a:lnSpc>
            </a:pPr>
            <a:r>
              <a:rPr sz="2600" spc="-100" dirty="0">
                <a:latin typeface="Courier New"/>
                <a:cs typeface="Courier New"/>
              </a:rPr>
              <a:t>break</a:t>
            </a: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uses a </a:t>
            </a:r>
            <a:r>
              <a:rPr sz="2600" b="1" spc="-100" dirty="0" smtClean="0">
                <a:solidFill>
                  <a:srgbClr val="C00000"/>
                </a:solidFill>
                <a:latin typeface="Arial Black"/>
                <a:cs typeface="Arial Black"/>
              </a:rPr>
              <a:t>counter</a:t>
            </a:r>
            <a:endParaRPr lang="en-US" sz="2600" b="1" spc="-100" dirty="0" smtClean="0">
              <a:solidFill>
                <a:srgbClr val="C00000"/>
              </a:solidFill>
              <a:latin typeface="Arial Black"/>
              <a:cs typeface="Arial Black"/>
            </a:endParaRPr>
          </a:p>
          <a:p>
            <a:pPr marL="104139" indent="-91440">
              <a:spcBef>
                <a:spcPts val="1150"/>
              </a:spcBef>
              <a:buClr>
                <a:srgbClr val="585858"/>
              </a:buClr>
              <a:buFontTx/>
              <a:buChar char="▪"/>
              <a:tabLst>
                <a:tab pos="238760" algn="l"/>
              </a:tabLst>
            </a:pPr>
            <a:r>
              <a:rPr lang="en-US" sz="2600" b="1" spc="-100" dirty="0" smtClean="0">
                <a:solidFill>
                  <a:srgbClr val="C00000"/>
                </a:solidFill>
                <a:latin typeface="Arial Black"/>
                <a:cs typeface="Arial Black"/>
              </a:rPr>
              <a:t>can  rewrite </a:t>
            </a:r>
            <a:r>
              <a:rPr lang="en-US" sz="2600" spc="-100" dirty="0" smtClean="0">
                <a:latin typeface="Arial"/>
                <a:cs typeface="Arial"/>
              </a:rPr>
              <a:t>a </a:t>
            </a:r>
            <a:r>
              <a:rPr lang="en-US" sz="2600" spc="-100" dirty="0" smtClean="0">
                <a:latin typeface="Courier New"/>
                <a:cs typeface="Courier New"/>
              </a:rPr>
              <a:t>for</a:t>
            </a: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endParaRPr lang="en-US" sz="2600" b="1" spc="-100" dirty="0" smtClean="0">
              <a:solidFill>
                <a:srgbClr val="C00000"/>
              </a:solidFill>
              <a:latin typeface="Arial Black"/>
              <a:cs typeface="Arial Black"/>
            </a:endParaRPr>
          </a:p>
          <a:p>
            <a:pPr marL="104139" indent="-91440">
              <a:lnSpc>
                <a:spcPct val="100000"/>
              </a:lnSpc>
              <a:spcBef>
                <a:spcPts val="11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endParaRPr sz="2600" spc="-100" dirty="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5022596"/>
            <a:ext cx="28289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00" dirty="0">
                <a:latin typeface="Arial"/>
                <a:cs typeface="Arial"/>
              </a:rPr>
              <a:t>using a </a:t>
            </a:r>
            <a:r>
              <a:rPr sz="2600" spc="-100" dirty="0">
                <a:latin typeface="Courier New"/>
                <a:cs typeface="Courier New"/>
              </a:rPr>
              <a:t>while </a:t>
            </a:r>
            <a:r>
              <a:rPr sz="2600" spc="-100" dirty="0">
                <a:latin typeface="Arial"/>
                <a:cs typeface="Arial"/>
              </a:rPr>
              <a:t>loop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sz="half" idx="3"/>
          </p:nvPr>
        </p:nvSpPr>
        <p:spPr>
          <a:xfrm>
            <a:off x="4755641" y="1684450"/>
            <a:ext cx="3871595" cy="4455002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10820">
              <a:lnSpc>
                <a:spcPct val="100000"/>
              </a:lnSpc>
              <a:spcBef>
                <a:spcPts val="890"/>
              </a:spcBef>
            </a:pPr>
            <a:r>
              <a:rPr kern="1200" spc="-100" dirty="0"/>
              <a:t>while </a:t>
            </a:r>
            <a:r>
              <a:rPr kern="1200" spc="-100" dirty="0">
                <a:latin typeface="Arial"/>
                <a:cs typeface="Arial"/>
              </a:rPr>
              <a:t>loops</a:t>
            </a:r>
          </a:p>
          <a:p>
            <a:pPr marL="104139" marR="550545" indent="-91440">
              <a:lnSpc>
                <a:spcPct val="80000"/>
              </a:lnSpc>
              <a:spcBef>
                <a:spcPts val="141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unbounded </a:t>
            </a:r>
            <a:r>
              <a:rPr kern="1200" spc="-100" dirty="0">
                <a:latin typeface="Arial"/>
                <a:cs typeface="Arial"/>
              </a:rPr>
              <a:t>number of  iterations</a:t>
            </a:r>
          </a:p>
          <a:p>
            <a:pPr marL="104139" indent="-91440">
              <a:lnSpc>
                <a:spcPct val="100000"/>
              </a:lnSpc>
              <a:spcBef>
                <a:spcPts val="76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kern="1200" spc="-100" dirty="0">
                <a:latin typeface="Arial"/>
                <a:cs typeface="Arial"/>
              </a:rPr>
              <a:t>can </a:t>
            </a: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end early </a:t>
            </a:r>
            <a:r>
              <a:rPr kern="1200" spc="-100" dirty="0">
                <a:latin typeface="Arial"/>
                <a:cs typeface="Arial"/>
              </a:rPr>
              <a:t>via </a:t>
            </a:r>
            <a:r>
              <a:rPr kern="1200" spc="-100" dirty="0"/>
              <a:t>break</a:t>
            </a:r>
          </a:p>
          <a:p>
            <a:pPr marL="104139" marR="5715" indent="-91440">
              <a:lnSpc>
                <a:spcPct val="80000"/>
              </a:lnSpc>
              <a:spcBef>
                <a:spcPts val="140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kern="1200" spc="-100" dirty="0">
                <a:latin typeface="Arial"/>
                <a:cs typeface="Arial"/>
              </a:rPr>
              <a:t>can use a </a:t>
            </a: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counter but  must initialize </a:t>
            </a:r>
            <a:r>
              <a:rPr kern="1200" spc="-100" dirty="0">
                <a:latin typeface="Arial"/>
                <a:cs typeface="Arial"/>
              </a:rPr>
              <a:t>before loop  and increment it inside loop</a:t>
            </a:r>
          </a:p>
          <a:p>
            <a:pPr marL="104139" marR="5080" indent="-91440">
              <a:lnSpc>
                <a:spcPct val="79800"/>
              </a:lnSpc>
              <a:spcBef>
                <a:spcPts val="14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b="1" kern="1200" spc="-100" dirty="0">
                <a:solidFill>
                  <a:srgbClr val="C00000"/>
                </a:solidFill>
                <a:latin typeface="Arial Black"/>
                <a:cs typeface="Arial Black"/>
              </a:rPr>
              <a:t>may not be able to  rewrite </a:t>
            </a:r>
            <a:r>
              <a:rPr kern="1200" spc="-100" dirty="0">
                <a:latin typeface="Arial"/>
                <a:cs typeface="Arial"/>
              </a:rPr>
              <a:t>a </a:t>
            </a:r>
            <a:r>
              <a:rPr kern="1200" spc="-100" dirty="0"/>
              <a:t>while </a:t>
            </a:r>
            <a:r>
              <a:rPr kern="1200" spc="-100" dirty="0">
                <a:latin typeface="Arial"/>
                <a:cs typeface="Arial"/>
              </a:rPr>
              <a:t>loop using  a </a:t>
            </a:r>
            <a:r>
              <a:rPr kern="1200" spc="-100" dirty="0"/>
              <a:t>for </a:t>
            </a:r>
            <a:r>
              <a:rPr kern="1200" spc="-100" dirty="0">
                <a:latin typeface="Arial"/>
                <a:cs typeface="Arial"/>
              </a:rPr>
              <a:t>loop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1392689"/>
          </a:xfrm>
          <a:prstGeom prst="rect">
            <a:avLst/>
          </a:prstGeom>
        </p:spPr>
        <p:txBody>
          <a:bodyPr vert="horz" wrap="square" lIns="0" tIns="64770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/>
              <a:t>STRINGS</a:t>
            </a:r>
            <a:r>
              <a:rPr spc="-745" dirty="0"/>
              <a:t>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79849"/>
            <a:ext cx="7939405" cy="4540987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60" dirty="0">
                <a:latin typeface="Arial"/>
                <a:cs typeface="Arial"/>
              </a:rPr>
              <a:t>letters, </a:t>
            </a:r>
            <a:r>
              <a:rPr sz="2600" spc="-130" dirty="0">
                <a:latin typeface="Arial"/>
                <a:cs typeface="Arial"/>
              </a:rPr>
              <a:t>special </a:t>
            </a:r>
            <a:r>
              <a:rPr sz="2600" spc="-125" dirty="0">
                <a:latin typeface="Arial"/>
                <a:cs typeface="Arial"/>
              </a:rPr>
              <a:t>characters, </a:t>
            </a:r>
            <a:r>
              <a:rPr sz="2600" spc="-190" dirty="0">
                <a:latin typeface="Arial"/>
                <a:cs typeface="Arial"/>
              </a:rPr>
              <a:t>spaces, </a:t>
            </a:r>
            <a:r>
              <a:rPr sz="2600" spc="-75" dirty="0">
                <a:latin typeface="Arial"/>
                <a:cs typeface="Arial"/>
              </a:rPr>
              <a:t>digits</a:t>
            </a:r>
            <a:endParaRPr sz="2600" dirty="0">
              <a:latin typeface="Arial"/>
              <a:cs typeface="Arial"/>
            </a:endParaRPr>
          </a:p>
          <a:p>
            <a:pPr marL="238125" indent="-225425">
              <a:lnSpc>
                <a:spcPts val="3095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enclose in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quotation marks  or single quotes</a:t>
            </a:r>
            <a:endParaRPr sz="2600" spc="-100" dirty="0">
              <a:latin typeface="Arial Black"/>
              <a:cs typeface="Arial Black"/>
            </a:endParaRPr>
          </a:p>
          <a:p>
            <a:pPr marL="317500">
              <a:lnSpc>
                <a:spcPts val="2375"/>
              </a:lnSpc>
            </a:pPr>
            <a:r>
              <a:rPr sz="2000" spc="-5" dirty="0">
                <a:latin typeface="Courier New"/>
                <a:cs typeface="Courier New"/>
              </a:rPr>
              <a:t>hi = "hello</a:t>
            </a:r>
            <a:r>
              <a:rPr sz="2000" spc="-3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there"</a:t>
            </a:r>
            <a:endParaRPr sz="2000" dirty="0">
              <a:latin typeface="Courier New"/>
              <a:cs typeface="Courier New"/>
            </a:endParaRPr>
          </a:p>
          <a:p>
            <a:pPr marL="238125" indent="-225425">
              <a:lnSpc>
                <a:spcPts val="3095"/>
              </a:lnSpc>
              <a:spcBef>
                <a:spcPts val="894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concatenate</a:t>
            </a:r>
            <a:r>
              <a:rPr sz="2600" b="1" spc="-265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2600" spc="-105" dirty="0">
                <a:latin typeface="Arial"/>
                <a:cs typeface="Arial"/>
              </a:rPr>
              <a:t>strings</a:t>
            </a:r>
            <a:endParaRPr sz="2600" dirty="0">
              <a:latin typeface="Arial"/>
              <a:cs typeface="Arial"/>
            </a:endParaRPr>
          </a:p>
          <a:p>
            <a:pPr marL="317500">
              <a:lnSpc>
                <a:spcPts val="2375"/>
              </a:lnSpc>
            </a:pPr>
            <a:r>
              <a:rPr sz="2000" spc="-5" dirty="0">
                <a:latin typeface="Courier New"/>
                <a:cs typeface="Courier New"/>
              </a:rPr>
              <a:t>name =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"ana"</a:t>
            </a:r>
            <a:endParaRPr sz="2000" dirty="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1920"/>
              </a:spcBef>
            </a:pPr>
            <a:r>
              <a:rPr sz="2000" spc="-5" dirty="0">
                <a:latin typeface="Courier New"/>
                <a:cs typeface="Courier New"/>
              </a:rPr>
              <a:t>greet = hi +</a:t>
            </a:r>
            <a:r>
              <a:rPr sz="2000" spc="-4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name</a:t>
            </a:r>
            <a:endParaRPr sz="2000" dirty="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1914"/>
              </a:spcBef>
            </a:pPr>
            <a:r>
              <a:rPr sz="2000" spc="-5" dirty="0">
                <a:latin typeface="Courier New"/>
                <a:cs typeface="Courier New"/>
              </a:rPr>
              <a:t>greeting </a:t>
            </a:r>
            <a:r>
              <a:rPr sz="2000" dirty="0">
                <a:latin typeface="Courier New"/>
                <a:cs typeface="Courier New"/>
              </a:rPr>
              <a:t>= </a:t>
            </a:r>
            <a:r>
              <a:rPr sz="2000" spc="-5" dirty="0">
                <a:latin typeface="Courier New"/>
                <a:cs typeface="Courier New"/>
              </a:rPr>
              <a:t>hi </a:t>
            </a:r>
            <a:r>
              <a:rPr sz="2000" dirty="0">
                <a:latin typeface="Courier New"/>
                <a:cs typeface="Courier New"/>
              </a:rPr>
              <a:t>+ " " +</a:t>
            </a:r>
            <a:r>
              <a:rPr sz="2000" spc="-11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name</a:t>
            </a:r>
            <a:endParaRPr sz="2000" dirty="0">
              <a:latin typeface="Courier New"/>
              <a:cs typeface="Courier New"/>
            </a:endParaRPr>
          </a:p>
          <a:p>
            <a:pPr marL="238125" indent="-225425">
              <a:lnSpc>
                <a:spcPts val="3095"/>
              </a:lnSpc>
              <a:spcBef>
                <a:spcPts val="894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do some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operations </a:t>
            </a:r>
            <a:r>
              <a:rPr sz="2600" spc="-100" dirty="0">
                <a:latin typeface="Arial"/>
                <a:cs typeface="Arial"/>
              </a:rPr>
              <a:t>on a string as defined in Python docs</a:t>
            </a:r>
          </a:p>
          <a:p>
            <a:pPr marL="317500">
              <a:lnSpc>
                <a:spcPts val="2375"/>
              </a:lnSpc>
            </a:pPr>
            <a:r>
              <a:rPr sz="2000" spc="-5" dirty="0">
                <a:latin typeface="Courier New"/>
                <a:cs typeface="Courier New"/>
              </a:rPr>
              <a:t>silly = hi + " " + name *</a:t>
            </a:r>
            <a:r>
              <a:rPr sz="2000" spc="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3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9600" y="3048000"/>
            <a:ext cx="3963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Beware—can’t cut and paste strings from manuals or texts because Word Changes ‘ and “ into other character types!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2714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/>
              <a:t>INPUT/OUTPUT</a:t>
            </a:r>
            <a:r>
              <a:rPr spc="-509" dirty="0"/>
              <a:t>:</a:t>
            </a:r>
            <a:r>
              <a:rPr spc="-455" dirty="0"/>
              <a:t> </a:t>
            </a:r>
            <a:r>
              <a:rPr spc="-45" dirty="0">
                <a:latin typeface="Courier New"/>
                <a:cs typeface="Courier New"/>
              </a:rPr>
              <a:t>print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683662"/>
            <a:ext cx="5133341" cy="1090042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6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used to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output </a:t>
            </a:r>
            <a:r>
              <a:rPr sz="2600" spc="-100" dirty="0">
                <a:latin typeface="Arial"/>
                <a:cs typeface="Arial"/>
              </a:rPr>
              <a:t>stuff to console</a:t>
            </a:r>
          </a:p>
          <a:p>
            <a:pPr marL="238125" indent="-225425">
              <a:lnSpc>
                <a:spcPct val="100000"/>
              </a:lnSpc>
              <a:spcBef>
                <a:spcPts val="105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lang="en-US" sz="2600" spc="-105" dirty="0">
                <a:latin typeface="Arial"/>
                <a:cs typeface="Arial"/>
              </a:rPr>
              <a:t>f</a:t>
            </a:r>
            <a:r>
              <a:rPr lang="en-US" sz="2600" spc="-105" dirty="0" smtClean="0">
                <a:latin typeface="Arial"/>
                <a:cs typeface="Arial"/>
              </a:rPr>
              <a:t>unction </a:t>
            </a:r>
            <a:r>
              <a:rPr sz="2600" spc="-135" dirty="0" smtClean="0">
                <a:latin typeface="Arial"/>
                <a:cs typeface="Arial"/>
              </a:rPr>
              <a:t>is</a:t>
            </a:r>
            <a:r>
              <a:rPr sz="2600" spc="-200" dirty="0" smtClean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print</a:t>
            </a:r>
            <a:endParaRPr sz="2600" dirty="0">
              <a:latin typeface="Courier New"/>
              <a:cs typeface="Courier New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969172"/>
              </p:ext>
            </p:extLst>
          </p:nvPr>
        </p:nvGraphicFramePr>
        <p:xfrm>
          <a:off x="791209" y="3263900"/>
          <a:ext cx="8011080" cy="1993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3323"/>
                <a:gridCol w="1155947"/>
                <a:gridCol w="3571810"/>
              </a:tblGrid>
              <a:tr h="342900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sz="1900" dirty="0">
                          <a:latin typeface="Courier New"/>
                          <a:cs typeface="Courier New"/>
                        </a:rPr>
                        <a:t>x =</a:t>
                      </a:r>
                      <a:r>
                        <a:rPr sz="1900" spc="-1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dirty="0">
                          <a:latin typeface="Courier New"/>
                          <a:cs typeface="Courier New"/>
                        </a:rPr>
                        <a:t>1</a:t>
                      </a:r>
                    </a:p>
                  </a:txBody>
                  <a:tcPr marL="0" marR="0" marT="0" marB="0"/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1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900" spc="-10" dirty="0">
                          <a:latin typeface="Courier New"/>
                          <a:cs typeface="Courier New"/>
                        </a:rPr>
                        <a:t>print(x)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0005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1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900" spc="-5" dirty="0">
                          <a:latin typeface="Courier New"/>
                          <a:cs typeface="Courier New"/>
                        </a:rPr>
                        <a:t>x_str </a:t>
                      </a:r>
                      <a:r>
                        <a:rPr sz="1900" dirty="0">
                          <a:latin typeface="Courier New"/>
                          <a:cs typeface="Courier New"/>
                        </a:rPr>
                        <a:t>=</a:t>
                      </a:r>
                      <a:r>
                        <a:rPr sz="1900" spc="-1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str(x)</a:t>
                      </a:r>
                      <a:endParaRPr sz="1900" dirty="0">
                        <a:latin typeface="Courier New"/>
                        <a:cs typeface="Courier New"/>
                      </a:endParaRPr>
                    </a:p>
                  </a:txBody>
                  <a:tcPr marL="0" marR="0" marT="40005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1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900" spc="-5" dirty="0">
                          <a:latin typeface="Courier New"/>
                          <a:cs typeface="Courier New"/>
                        </a:rPr>
                        <a:t>print("my fav num</a:t>
                      </a:r>
                      <a:r>
                        <a:rPr sz="1900" spc="-9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10" dirty="0">
                          <a:latin typeface="Courier New"/>
                          <a:cs typeface="Courier New"/>
                        </a:rPr>
                        <a:t>is",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0005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900" spc="-5" dirty="0">
                          <a:latin typeface="Courier New"/>
                          <a:cs typeface="Courier New"/>
                        </a:rPr>
                        <a:t>x,</a:t>
                      </a:r>
                      <a:r>
                        <a:rPr sz="1900" spc="-8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10" dirty="0">
                          <a:latin typeface="Courier New"/>
                          <a:cs typeface="Courier New"/>
                        </a:rPr>
                        <a:t>".",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0005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900" spc="-5" dirty="0">
                          <a:latin typeface="Courier New"/>
                          <a:cs typeface="Courier New"/>
                        </a:rPr>
                        <a:t>"x =",</a:t>
                      </a:r>
                      <a:r>
                        <a:rPr sz="1900" spc="-10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x)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0005" marB="0"/>
                </a:tc>
              </a:tr>
              <a:tr h="3556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900" spc="-5" dirty="0">
                          <a:latin typeface="Courier New"/>
                          <a:cs typeface="Courier New"/>
                        </a:rPr>
                        <a:t>print("my fav num is</a:t>
                      </a:r>
                      <a:r>
                        <a:rPr sz="1900" spc="-10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dirty="0">
                          <a:latin typeface="Courier New"/>
                          <a:cs typeface="Courier New"/>
                        </a:rPr>
                        <a:t>"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900" dirty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1900" spc="-1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x_str</a:t>
                      </a:r>
                      <a:endParaRPr sz="1900">
                        <a:latin typeface="Courier New"/>
                        <a:cs typeface="Courier New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900" dirty="0">
                          <a:latin typeface="Courier New"/>
                          <a:cs typeface="Courier New"/>
                        </a:rPr>
                        <a:t>+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". </a:t>
                      </a:r>
                      <a:r>
                        <a:rPr sz="1900" dirty="0">
                          <a:latin typeface="Courier New"/>
                          <a:cs typeface="Courier New"/>
                        </a:rPr>
                        <a:t>" +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"x </a:t>
                      </a:r>
                      <a:r>
                        <a:rPr sz="1900" dirty="0">
                          <a:latin typeface="Courier New"/>
                          <a:cs typeface="Courier New"/>
                        </a:rPr>
                        <a:t>= " +</a:t>
                      </a:r>
                      <a:r>
                        <a:rPr sz="1900" spc="-14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900" spc="-5" dirty="0">
                          <a:latin typeface="Courier New"/>
                          <a:cs typeface="Courier New"/>
                        </a:rPr>
                        <a:t>x_str)</a:t>
                      </a:r>
                      <a:endParaRPr sz="1900" dirty="0">
                        <a:latin typeface="Courier New"/>
                        <a:cs typeface="Courier New"/>
                      </a:endParaRPr>
                    </a:p>
                  </a:txBody>
                  <a:tcPr marL="0" marR="0" marT="4191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2600" y="1752600"/>
            <a:ext cx="358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you use CompuCell3D and Python functions, they occasionally return strings when you would expect numbers and vice versa, so </a:t>
            </a:r>
            <a:r>
              <a:rPr lang="en-US" dirty="0"/>
              <a:t>y</a:t>
            </a:r>
            <a:r>
              <a:rPr lang="en-US" dirty="0" smtClean="0"/>
              <a:t>ou have to convert manually</a:t>
            </a:r>
          </a:p>
          <a:p>
            <a:endParaRPr lang="en-US" dirty="0"/>
          </a:p>
          <a:p>
            <a:r>
              <a:rPr lang="en-US" dirty="0" smtClean="0"/>
              <a:t>Add conversion from string to number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9375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kern="1200" spc="-100" dirty="0"/>
              <a:t>INPUT/OUTPUT</a:t>
            </a:r>
            <a:r>
              <a:rPr u="none" spc="-509" dirty="0"/>
              <a:t>:</a:t>
            </a:r>
            <a:r>
              <a:rPr u="none" spc="-459" dirty="0"/>
              <a:t> </a:t>
            </a:r>
            <a:r>
              <a:rPr sz="4000" u="none" spc="-50" dirty="0">
                <a:latin typeface="Courier New"/>
                <a:cs typeface="Courier New"/>
              </a:rPr>
              <a:t>input("")</a:t>
            </a:r>
            <a:endParaRPr sz="40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687499"/>
            <a:ext cx="5382895" cy="239585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8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50" dirty="0">
                <a:latin typeface="Arial"/>
                <a:cs typeface="Arial"/>
              </a:rPr>
              <a:t>prints </a:t>
            </a:r>
            <a:r>
              <a:rPr sz="2600" spc="-85" dirty="0">
                <a:latin typeface="Arial"/>
                <a:cs typeface="Arial"/>
              </a:rPr>
              <a:t>whatever </a:t>
            </a:r>
            <a:r>
              <a:rPr sz="2600" spc="-135" dirty="0">
                <a:latin typeface="Arial"/>
                <a:cs typeface="Arial"/>
              </a:rPr>
              <a:t>is </a:t>
            </a:r>
            <a:r>
              <a:rPr sz="2600" spc="-35" dirty="0">
                <a:latin typeface="Arial"/>
                <a:cs typeface="Arial"/>
              </a:rPr>
              <a:t>in </a:t>
            </a:r>
            <a:r>
              <a:rPr sz="2600" spc="-30" dirty="0">
                <a:latin typeface="Arial"/>
                <a:cs typeface="Arial"/>
              </a:rPr>
              <a:t>the</a:t>
            </a:r>
            <a:r>
              <a:rPr sz="2600" spc="-395" dirty="0">
                <a:latin typeface="Arial"/>
                <a:cs typeface="Arial"/>
              </a:rPr>
              <a:t> </a:t>
            </a:r>
            <a:r>
              <a:rPr sz="2600" spc="-95" dirty="0">
                <a:latin typeface="Arial"/>
                <a:cs typeface="Arial"/>
              </a:rPr>
              <a:t>quotes</a:t>
            </a:r>
            <a:endParaRPr sz="26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77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25" dirty="0">
                <a:latin typeface="Arial"/>
                <a:cs typeface="Arial"/>
              </a:rPr>
              <a:t>user </a:t>
            </a:r>
            <a:r>
              <a:rPr sz="2600" spc="-105" dirty="0">
                <a:latin typeface="Arial"/>
                <a:cs typeface="Arial"/>
              </a:rPr>
              <a:t>types </a:t>
            </a:r>
            <a:r>
              <a:rPr sz="2600" spc="-40" dirty="0">
                <a:latin typeface="Arial"/>
                <a:cs typeface="Arial"/>
              </a:rPr>
              <a:t>in </a:t>
            </a:r>
            <a:r>
              <a:rPr sz="2600" spc="-95" dirty="0">
                <a:latin typeface="Arial"/>
                <a:cs typeface="Arial"/>
              </a:rPr>
              <a:t>something </a:t>
            </a:r>
            <a:r>
              <a:rPr sz="2600" spc="-125" dirty="0">
                <a:latin typeface="Arial"/>
                <a:cs typeface="Arial"/>
              </a:rPr>
              <a:t>and </a:t>
            </a:r>
            <a:r>
              <a:rPr sz="2600" spc="-55" dirty="0">
                <a:latin typeface="Arial"/>
                <a:cs typeface="Arial"/>
              </a:rPr>
              <a:t>hits</a:t>
            </a:r>
            <a:r>
              <a:rPr sz="2600" spc="-390" dirty="0">
                <a:latin typeface="Arial"/>
                <a:cs typeface="Arial"/>
              </a:rPr>
              <a:t> </a:t>
            </a:r>
            <a:r>
              <a:rPr sz="2600" spc="-55" dirty="0">
                <a:latin typeface="Arial"/>
                <a:cs typeface="Arial"/>
              </a:rPr>
              <a:t>enter</a:t>
            </a:r>
            <a:endParaRPr sz="26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7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5" dirty="0">
                <a:latin typeface="Arial"/>
                <a:cs typeface="Arial"/>
              </a:rPr>
              <a:t>binds </a:t>
            </a:r>
            <a:r>
              <a:rPr sz="2600" spc="-5" dirty="0">
                <a:latin typeface="Arial"/>
                <a:cs typeface="Arial"/>
              </a:rPr>
              <a:t>that </a:t>
            </a:r>
            <a:r>
              <a:rPr sz="2600" spc="-120" dirty="0">
                <a:latin typeface="Arial"/>
                <a:cs typeface="Arial"/>
              </a:rPr>
              <a:t>value </a:t>
            </a:r>
            <a:r>
              <a:rPr sz="2600" spc="15" dirty="0">
                <a:latin typeface="Arial"/>
                <a:cs typeface="Arial"/>
              </a:rPr>
              <a:t>to </a:t>
            </a:r>
            <a:r>
              <a:rPr sz="2600" spc="-204" dirty="0">
                <a:latin typeface="Arial"/>
                <a:cs typeface="Arial"/>
              </a:rPr>
              <a:t>a</a:t>
            </a:r>
            <a:r>
              <a:rPr sz="2600" spc="-525" dirty="0">
                <a:latin typeface="Arial"/>
                <a:cs typeface="Arial"/>
              </a:rPr>
              <a:t> </a:t>
            </a:r>
            <a:r>
              <a:rPr sz="2600" spc="-100" dirty="0">
                <a:latin typeface="Arial"/>
                <a:cs typeface="Arial"/>
              </a:rPr>
              <a:t>variable</a:t>
            </a:r>
            <a:endParaRPr sz="2600">
              <a:latin typeface="Arial"/>
              <a:cs typeface="Arial"/>
            </a:endParaRPr>
          </a:p>
          <a:p>
            <a:pPr marL="317500" marR="27940">
              <a:lnSpc>
                <a:spcPts val="3600"/>
              </a:lnSpc>
              <a:spcBef>
                <a:spcPts val="80"/>
              </a:spcBef>
            </a:pPr>
            <a:r>
              <a:rPr sz="2000" spc="-5" dirty="0">
                <a:latin typeface="Courier New"/>
                <a:cs typeface="Courier New"/>
              </a:rPr>
              <a:t>text = input("Type anything... ")  print(5*text)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4532884"/>
            <a:ext cx="124206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5" dirty="0">
                <a:latin typeface="Courier New"/>
                <a:cs typeface="Courier New"/>
              </a:rPr>
              <a:t>input</a:t>
            </a:r>
            <a:endParaRPr sz="26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40788" y="4532884"/>
            <a:ext cx="6598412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gives  you a  string </a:t>
            </a:r>
            <a:r>
              <a:rPr sz="2600" spc="-185" dirty="0">
                <a:latin typeface="Arial"/>
                <a:cs typeface="Arial"/>
              </a:rPr>
              <a:t>so </a:t>
            </a:r>
            <a:r>
              <a:rPr sz="2600" spc="-85" dirty="0">
                <a:latin typeface="Arial"/>
                <a:cs typeface="Arial"/>
              </a:rPr>
              <a:t>must </a:t>
            </a:r>
            <a:r>
              <a:rPr sz="2600" spc="-155" dirty="0">
                <a:latin typeface="Arial"/>
                <a:cs typeface="Arial"/>
              </a:rPr>
              <a:t>cast </a:t>
            </a:r>
            <a:r>
              <a:rPr sz="2600" spc="40" dirty="0">
                <a:latin typeface="Arial"/>
                <a:cs typeface="Arial"/>
              </a:rPr>
              <a:t>if</a:t>
            </a:r>
            <a:r>
              <a:rPr sz="2600" spc="-500" dirty="0">
                <a:latin typeface="Arial"/>
                <a:cs typeface="Arial"/>
              </a:rPr>
              <a:t> </a:t>
            </a:r>
            <a:r>
              <a:rPr sz="2600" spc="-75" dirty="0">
                <a:latin typeface="Arial"/>
                <a:cs typeface="Arial"/>
              </a:rPr>
              <a:t>working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4702656"/>
            <a:ext cx="5877560" cy="1466215"/>
          </a:xfrm>
          <a:prstGeom prst="rect">
            <a:avLst/>
          </a:prstGeom>
        </p:spPr>
        <p:txBody>
          <a:bodyPr vert="horz" wrap="square" lIns="0" tIns="1720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600" spc="10" dirty="0">
                <a:latin typeface="Arial"/>
                <a:cs typeface="Arial"/>
              </a:rPr>
              <a:t>with</a:t>
            </a:r>
            <a:r>
              <a:rPr sz="2600" spc="-204" dirty="0">
                <a:latin typeface="Arial"/>
                <a:cs typeface="Arial"/>
              </a:rPr>
              <a:t> </a:t>
            </a:r>
            <a:r>
              <a:rPr sz="2600" spc="-114" dirty="0">
                <a:latin typeface="Arial"/>
                <a:cs typeface="Arial"/>
              </a:rPr>
              <a:t>numbers</a:t>
            </a:r>
            <a:endParaRPr sz="2600" dirty="0">
              <a:latin typeface="Arial"/>
              <a:cs typeface="Arial"/>
            </a:endParaRPr>
          </a:p>
          <a:p>
            <a:pPr marL="225425" marR="5080">
              <a:lnSpc>
                <a:spcPts val="3600"/>
              </a:lnSpc>
              <a:spcBef>
                <a:spcPts val="80"/>
              </a:spcBef>
            </a:pPr>
            <a:r>
              <a:rPr sz="2000" spc="-5" dirty="0">
                <a:latin typeface="Courier New"/>
                <a:cs typeface="Courier New"/>
              </a:rPr>
              <a:t>num = int(input("Type a number... "))  print(5*num)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4200" y="1810611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 not very practical inside of CC3D and why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7785100" cy="1372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20"/>
              </a:lnSpc>
              <a:spcBef>
                <a:spcPts val="100"/>
              </a:spcBef>
            </a:pPr>
            <a:r>
              <a:rPr sz="4000" u="none" kern="1200" spc="-100" dirty="0"/>
              <a:t>COMPARISON  OPERATORS ON</a:t>
            </a:r>
          </a:p>
          <a:p>
            <a:pPr marL="12700">
              <a:lnSpc>
                <a:spcPts val="5320"/>
              </a:lnSpc>
            </a:pPr>
            <a:r>
              <a:rPr u="none" spc="-40" dirty="0">
                <a:latin typeface="Courier New"/>
                <a:cs typeface="Courier New"/>
              </a:rPr>
              <a:t>int,</a:t>
            </a:r>
            <a:r>
              <a:rPr u="none" spc="-2085" dirty="0">
                <a:latin typeface="Courier New"/>
                <a:cs typeface="Courier New"/>
              </a:rPr>
              <a:t> </a:t>
            </a:r>
            <a:r>
              <a:rPr u="none" spc="-45" dirty="0">
                <a:latin typeface="Courier New"/>
                <a:cs typeface="Courier New"/>
              </a:rPr>
              <a:t>float, string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8" y="1672226"/>
            <a:ext cx="8181341" cy="4414029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22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dirty="0">
                <a:latin typeface="Courier New"/>
                <a:cs typeface="Courier New"/>
              </a:rPr>
              <a:t>i</a:t>
            </a:r>
            <a:r>
              <a:rPr sz="2600" spc="-985" dirty="0">
                <a:latin typeface="Courier New"/>
                <a:cs typeface="Courier New"/>
              </a:rPr>
              <a:t> </a:t>
            </a:r>
            <a:r>
              <a:rPr sz="2600" spc="-125" dirty="0">
                <a:latin typeface="Arial"/>
                <a:cs typeface="Arial"/>
              </a:rPr>
              <a:t>and</a:t>
            </a:r>
            <a:r>
              <a:rPr sz="2600" spc="-145" dirty="0">
                <a:latin typeface="Arial"/>
                <a:cs typeface="Arial"/>
              </a:rPr>
              <a:t> </a:t>
            </a:r>
            <a:r>
              <a:rPr sz="2600" dirty="0">
                <a:latin typeface="Courier New"/>
                <a:cs typeface="Courier New"/>
              </a:rPr>
              <a:t>j</a:t>
            </a:r>
            <a:r>
              <a:rPr sz="2600" spc="-985" dirty="0">
                <a:latin typeface="Courier New"/>
                <a:cs typeface="Courier New"/>
              </a:rPr>
              <a:t> </a:t>
            </a:r>
            <a:r>
              <a:rPr sz="2600" spc="-125" dirty="0">
                <a:latin typeface="Arial"/>
                <a:cs typeface="Arial"/>
              </a:rPr>
              <a:t>are</a:t>
            </a:r>
            <a:r>
              <a:rPr sz="2600" spc="-145" dirty="0">
                <a:latin typeface="Arial"/>
                <a:cs typeface="Arial"/>
              </a:rPr>
              <a:t> </a:t>
            </a:r>
            <a:r>
              <a:rPr sz="2600" spc="-95" dirty="0">
                <a:latin typeface="Arial"/>
                <a:cs typeface="Arial"/>
              </a:rPr>
              <a:t>variable</a:t>
            </a:r>
            <a:r>
              <a:rPr sz="2600" spc="-135" dirty="0">
                <a:latin typeface="Arial"/>
                <a:cs typeface="Arial"/>
              </a:rPr>
              <a:t> </a:t>
            </a:r>
            <a:r>
              <a:rPr sz="2600" spc="-170" dirty="0">
                <a:latin typeface="Arial"/>
                <a:cs typeface="Arial"/>
              </a:rPr>
              <a:t>names</a:t>
            </a:r>
            <a:endParaRPr sz="2600" dirty="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30" dirty="0">
                <a:latin typeface="Arial"/>
                <a:cs typeface="Arial"/>
              </a:rPr>
              <a:t>comparisons </a:t>
            </a:r>
            <a:r>
              <a:rPr sz="2600" spc="-70" dirty="0">
                <a:latin typeface="Arial"/>
                <a:cs typeface="Arial"/>
              </a:rPr>
              <a:t>below </a:t>
            </a:r>
            <a:r>
              <a:rPr sz="2600" spc="-114" dirty="0">
                <a:latin typeface="Arial"/>
                <a:cs typeface="Arial"/>
              </a:rPr>
              <a:t>evaluate </a:t>
            </a:r>
            <a:r>
              <a:rPr sz="2600" spc="15" dirty="0">
                <a:latin typeface="Arial"/>
                <a:cs typeface="Arial"/>
              </a:rPr>
              <a:t>to </a:t>
            </a:r>
            <a:r>
              <a:rPr sz="2600" spc="-204" dirty="0">
                <a:latin typeface="Arial"/>
                <a:cs typeface="Arial"/>
              </a:rPr>
              <a:t>a</a:t>
            </a:r>
            <a:r>
              <a:rPr sz="2600" spc="-345" dirty="0">
                <a:latin typeface="Arial"/>
                <a:cs typeface="Arial"/>
              </a:rPr>
              <a:t> </a:t>
            </a:r>
            <a:r>
              <a:rPr sz="2600" spc="-130" dirty="0">
                <a:latin typeface="Arial"/>
                <a:cs typeface="Arial"/>
              </a:rPr>
              <a:t>Boolean</a:t>
            </a:r>
            <a:endParaRPr sz="2600" dirty="0">
              <a:latin typeface="Arial"/>
              <a:cs typeface="Arial"/>
            </a:endParaRPr>
          </a:p>
          <a:p>
            <a:pPr marL="12700" marR="6393815">
              <a:lnSpc>
                <a:spcPts val="4210"/>
              </a:lnSpc>
              <a:spcBef>
                <a:spcPts val="254"/>
              </a:spcBef>
            </a:pPr>
            <a:r>
              <a:rPr sz="2600" b="1" spc="-5" dirty="0">
                <a:latin typeface="Courier New"/>
                <a:cs typeface="Courier New"/>
              </a:rPr>
              <a:t>i &gt; j </a:t>
            </a:r>
            <a:endParaRPr lang="en-US" sz="2600" b="1" spc="-5" dirty="0">
              <a:latin typeface="Courier New"/>
              <a:cs typeface="Courier New"/>
            </a:endParaRPr>
          </a:p>
          <a:p>
            <a:pPr marL="12700" marR="6393815">
              <a:lnSpc>
                <a:spcPts val="4210"/>
              </a:lnSpc>
              <a:spcBef>
                <a:spcPts val="254"/>
              </a:spcBef>
            </a:pPr>
            <a:r>
              <a:rPr lang="en-US" sz="2600" b="1" spc="-5" dirty="0" smtClean="0">
                <a:latin typeface="Courier New"/>
                <a:cs typeface="Courier New"/>
              </a:rPr>
              <a:t>i </a:t>
            </a:r>
            <a:r>
              <a:rPr sz="2600" b="1" spc="-5" dirty="0" smtClean="0">
                <a:latin typeface="Courier New"/>
                <a:cs typeface="Courier New"/>
              </a:rPr>
              <a:t>&gt;=</a:t>
            </a:r>
            <a:r>
              <a:rPr sz="2600" b="1" spc="-85" dirty="0" smtClean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j </a:t>
            </a:r>
            <a:endParaRPr lang="en-US" sz="2600" b="1" spc="-5" dirty="0">
              <a:latin typeface="Courier New"/>
              <a:cs typeface="Courier New"/>
            </a:endParaRPr>
          </a:p>
          <a:p>
            <a:pPr marL="12700" marR="6393815">
              <a:lnSpc>
                <a:spcPts val="4210"/>
              </a:lnSpc>
              <a:spcBef>
                <a:spcPts val="254"/>
              </a:spcBef>
            </a:pPr>
            <a:r>
              <a:rPr lang="en-US" sz="2600" b="1" spc="-5" dirty="0" smtClean="0">
                <a:latin typeface="Courier New"/>
                <a:cs typeface="Courier New"/>
              </a:rPr>
              <a:t>j &gt; i</a:t>
            </a:r>
            <a:endParaRPr sz="2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600" b="1" spc="-5" dirty="0">
                <a:latin typeface="Courier New"/>
                <a:cs typeface="Courier New"/>
              </a:rPr>
              <a:t>i &lt;=</a:t>
            </a:r>
            <a:r>
              <a:rPr sz="2600" b="1" spc="-85" dirty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j</a:t>
            </a:r>
            <a:endParaRPr sz="2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sz="2600" b="1" spc="-5" dirty="0">
                <a:latin typeface="Courier New"/>
                <a:cs typeface="Courier New"/>
              </a:rPr>
              <a:t>i</a:t>
            </a:r>
            <a:r>
              <a:rPr sz="2600" b="1" spc="0" dirty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==</a:t>
            </a:r>
            <a:r>
              <a:rPr sz="2600" b="1" spc="0" dirty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j</a:t>
            </a:r>
            <a:r>
              <a:rPr sz="2600" b="1" spc="-969" dirty="0">
                <a:latin typeface="Courier New"/>
                <a:cs typeface="Courier New"/>
              </a:rPr>
              <a:t> </a:t>
            </a:r>
            <a:r>
              <a:rPr lang="en-US" sz="2600" spc="785" dirty="0">
                <a:latin typeface="Arial"/>
                <a:cs typeface="Arial"/>
              </a:rPr>
              <a:t>⇾</a:t>
            </a:r>
            <a:r>
              <a:rPr sz="2600" spc="-130" dirty="0" smtClean="0">
                <a:latin typeface="Arial"/>
                <a:cs typeface="Arial"/>
              </a:rPr>
              <a:t>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equality</a:t>
            </a:r>
            <a:r>
              <a:rPr sz="2600" b="1" spc="-240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2600" spc="-60" dirty="0">
                <a:latin typeface="Arial"/>
                <a:cs typeface="Arial"/>
              </a:rPr>
              <a:t>test,</a:t>
            </a:r>
            <a:r>
              <a:rPr sz="2600" spc="-125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True</a:t>
            </a:r>
            <a:r>
              <a:rPr sz="2600" spc="-969" dirty="0">
                <a:latin typeface="Courier New"/>
                <a:cs typeface="Courier New"/>
              </a:rPr>
              <a:t> </a:t>
            </a:r>
            <a:r>
              <a:rPr sz="2600" spc="35" dirty="0">
                <a:latin typeface="Arial"/>
                <a:cs typeface="Arial"/>
              </a:rPr>
              <a:t>if</a:t>
            </a:r>
            <a:r>
              <a:rPr sz="2600" spc="-135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i</a:t>
            </a:r>
            <a:r>
              <a:rPr sz="2600" spc="-975" dirty="0">
                <a:latin typeface="Courier New"/>
                <a:cs typeface="Courier New"/>
              </a:rPr>
              <a:t> </a:t>
            </a:r>
            <a:r>
              <a:rPr sz="2600" spc="-135" dirty="0">
                <a:latin typeface="Arial"/>
                <a:cs typeface="Arial"/>
              </a:rPr>
              <a:t>is </a:t>
            </a:r>
            <a:r>
              <a:rPr sz="2600" spc="-30" dirty="0">
                <a:latin typeface="Arial"/>
                <a:cs typeface="Arial"/>
              </a:rPr>
              <a:t>the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190" dirty="0">
                <a:latin typeface="Arial"/>
                <a:cs typeface="Arial"/>
              </a:rPr>
              <a:t>same</a:t>
            </a:r>
            <a:r>
              <a:rPr sz="2600" spc="-135" dirty="0">
                <a:latin typeface="Arial"/>
                <a:cs typeface="Arial"/>
              </a:rPr>
              <a:t> </a:t>
            </a:r>
            <a:r>
              <a:rPr sz="2600" spc="-250" dirty="0">
                <a:latin typeface="Arial"/>
                <a:cs typeface="Arial"/>
              </a:rPr>
              <a:t>as</a:t>
            </a:r>
            <a:r>
              <a:rPr sz="2600" spc="-145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j</a:t>
            </a:r>
            <a:endParaRPr sz="2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600" b="1" spc="-5" dirty="0">
                <a:latin typeface="Courier New"/>
                <a:cs typeface="Courier New"/>
              </a:rPr>
              <a:t>i</a:t>
            </a:r>
            <a:r>
              <a:rPr sz="2600" b="1" spc="5" dirty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!=</a:t>
            </a:r>
            <a:r>
              <a:rPr sz="2600" b="1" spc="5" dirty="0">
                <a:latin typeface="Courier New"/>
                <a:cs typeface="Courier New"/>
              </a:rPr>
              <a:t> </a:t>
            </a:r>
            <a:r>
              <a:rPr sz="2600" b="1" spc="-5" dirty="0">
                <a:latin typeface="Courier New"/>
                <a:cs typeface="Courier New"/>
              </a:rPr>
              <a:t>j</a:t>
            </a:r>
            <a:r>
              <a:rPr sz="2600" b="1" spc="-969" dirty="0">
                <a:latin typeface="Courier New"/>
                <a:cs typeface="Courier New"/>
              </a:rPr>
              <a:t> </a:t>
            </a:r>
            <a:r>
              <a:rPr lang="en-US" sz="2600" spc="785" dirty="0">
                <a:latin typeface="Arial"/>
                <a:cs typeface="Arial"/>
              </a:rPr>
              <a:t>⇾</a:t>
            </a:r>
            <a:r>
              <a:rPr sz="2600" spc="-130" dirty="0" smtClean="0">
                <a:latin typeface="Arial"/>
                <a:cs typeface="Arial"/>
              </a:rPr>
              <a:t>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inequality</a:t>
            </a:r>
            <a:r>
              <a:rPr sz="2600" b="1" spc="-245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sz="2600" spc="-60" dirty="0">
                <a:latin typeface="Arial"/>
                <a:cs typeface="Arial"/>
              </a:rPr>
              <a:t>test,</a:t>
            </a:r>
            <a:r>
              <a:rPr sz="2600" spc="-130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True</a:t>
            </a:r>
            <a:r>
              <a:rPr sz="2600" spc="-960" dirty="0">
                <a:latin typeface="Courier New"/>
                <a:cs typeface="Courier New"/>
              </a:rPr>
              <a:t> </a:t>
            </a:r>
            <a:r>
              <a:rPr sz="2600" spc="35" dirty="0">
                <a:latin typeface="Arial"/>
                <a:cs typeface="Arial"/>
              </a:rPr>
              <a:t>if</a:t>
            </a:r>
            <a:r>
              <a:rPr sz="2600" spc="-145" dirty="0">
                <a:latin typeface="Arial"/>
                <a:cs typeface="Arial"/>
              </a:rPr>
              <a:t> </a:t>
            </a:r>
            <a:r>
              <a:rPr sz="2600" spc="-5" dirty="0">
                <a:latin typeface="Courier New"/>
                <a:cs typeface="Courier New"/>
              </a:rPr>
              <a:t>i</a:t>
            </a:r>
            <a:r>
              <a:rPr sz="2600" spc="-975" dirty="0">
                <a:latin typeface="Courier New"/>
                <a:cs typeface="Courier New"/>
              </a:rPr>
              <a:t> </a:t>
            </a:r>
            <a:r>
              <a:rPr sz="2600" spc="-10" dirty="0">
                <a:latin typeface="Arial"/>
                <a:cs typeface="Arial"/>
              </a:rPr>
              <a:t>not</a:t>
            </a:r>
            <a:r>
              <a:rPr sz="2600" spc="-130" dirty="0">
                <a:latin typeface="Arial"/>
                <a:cs typeface="Arial"/>
              </a:rPr>
              <a:t> </a:t>
            </a:r>
            <a:r>
              <a:rPr sz="2600" spc="-30" dirty="0">
                <a:latin typeface="Arial"/>
                <a:cs typeface="Arial"/>
              </a:rPr>
              <a:t>the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190" dirty="0">
                <a:latin typeface="Arial"/>
                <a:cs typeface="Arial"/>
              </a:rPr>
              <a:t>same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250" dirty="0">
                <a:latin typeface="Arial"/>
                <a:cs typeface="Arial"/>
              </a:rPr>
              <a:t>as</a:t>
            </a:r>
            <a:r>
              <a:rPr sz="2600" spc="-125" dirty="0">
                <a:latin typeface="Arial"/>
                <a:cs typeface="Arial"/>
              </a:rPr>
              <a:t> </a:t>
            </a:r>
            <a:r>
              <a:rPr sz="2600" spc="-720" dirty="0">
                <a:latin typeface="Courier New"/>
                <a:cs typeface="Courier New"/>
              </a:rPr>
              <a:t>j</a:t>
            </a:r>
            <a:endParaRPr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1000" y="4648200"/>
            <a:ext cx="3874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Easy to make a mistake by typing “=“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46887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kern="1200" spc="-100" dirty="0"/>
              <a:t>LOGIC  OPERATORS  ON bools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14576"/>
            <a:ext cx="7800341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Courier New"/>
                <a:cs typeface="Courier New"/>
              </a:rPr>
              <a:t>a </a:t>
            </a:r>
            <a:r>
              <a:rPr sz="2600" spc="-100" dirty="0">
                <a:latin typeface="Arial"/>
                <a:cs typeface="Arial"/>
              </a:rPr>
              <a:t>and </a:t>
            </a:r>
            <a:r>
              <a:rPr sz="2600" spc="-100" dirty="0">
                <a:latin typeface="Courier New"/>
                <a:cs typeface="Courier New"/>
              </a:rPr>
              <a:t>b </a:t>
            </a:r>
            <a:r>
              <a:rPr sz="2600" spc="-100" dirty="0">
                <a:latin typeface="Arial"/>
                <a:cs typeface="Arial"/>
              </a:rPr>
              <a:t>are variable names </a:t>
            </a:r>
            <a:r>
              <a:rPr sz="2600" spc="-100" dirty="0" smtClean="0">
                <a:latin typeface="Arial"/>
                <a:cs typeface="Arial"/>
              </a:rPr>
              <a:t>(</a:t>
            </a:r>
            <a:r>
              <a:rPr lang="en-US" sz="2600" spc="-100" dirty="0" smtClean="0">
                <a:latin typeface="Arial"/>
                <a:cs typeface="Arial"/>
              </a:rPr>
              <a:t>of type Boolean</a:t>
            </a:r>
            <a:r>
              <a:rPr sz="2600" spc="-100" dirty="0" smtClean="0">
                <a:latin typeface="Arial"/>
                <a:cs typeface="Arial"/>
              </a:rPr>
              <a:t>)</a:t>
            </a:r>
            <a:endParaRPr sz="2600" spc="-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25242" y="2350770"/>
            <a:ext cx="2884805" cy="785408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 indent="46990">
              <a:lnSpc>
                <a:spcPts val="2800"/>
              </a:lnSpc>
              <a:spcBef>
                <a:spcPts val="455"/>
              </a:spcBef>
            </a:pPr>
            <a:r>
              <a:rPr sz="2600" spc="-100" dirty="0">
                <a:latin typeface="Courier New"/>
                <a:cs typeface="Courier New"/>
              </a:rPr>
              <a:t>True </a:t>
            </a:r>
            <a:r>
              <a:rPr sz="2600" spc="-100" dirty="0">
                <a:latin typeface="Arial"/>
                <a:cs typeface="Arial"/>
              </a:rPr>
              <a:t>if </a:t>
            </a:r>
            <a:r>
              <a:rPr sz="2600" spc="-100" dirty="0">
                <a:latin typeface="Courier New"/>
                <a:cs typeface="Courier New"/>
              </a:rPr>
              <a:t>a </a:t>
            </a:r>
            <a:r>
              <a:rPr sz="2600" spc="-100" dirty="0">
                <a:latin typeface="Arial"/>
                <a:cs typeface="Arial"/>
              </a:rPr>
              <a:t>is </a:t>
            </a:r>
            <a:r>
              <a:rPr sz="2600" spc="-100" dirty="0">
                <a:latin typeface="Courier New"/>
                <a:cs typeface="Courier New"/>
              </a:rPr>
              <a:t>False  False </a:t>
            </a:r>
            <a:r>
              <a:rPr sz="2600" spc="-100" dirty="0">
                <a:latin typeface="Arial"/>
                <a:cs typeface="Arial"/>
              </a:rPr>
              <a:t>if </a:t>
            </a:r>
            <a:r>
              <a:rPr sz="2600" spc="-100" dirty="0">
                <a:latin typeface="Courier New"/>
                <a:cs typeface="Courier New"/>
              </a:rPr>
              <a:t>a </a:t>
            </a:r>
            <a:r>
              <a:rPr sz="2600" spc="-100" dirty="0">
                <a:latin typeface="Arial"/>
                <a:cs typeface="Arial"/>
              </a:rPr>
              <a:t>is </a:t>
            </a:r>
            <a:r>
              <a:rPr sz="2600" spc="-100" dirty="0">
                <a:latin typeface="Courier New"/>
                <a:cs typeface="Courier New"/>
              </a:rPr>
              <a:t>True</a:t>
            </a:r>
            <a:endParaRPr sz="26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2350770"/>
            <a:ext cx="2037080" cy="19460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27175" algn="l"/>
              </a:tabLst>
            </a:pPr>
            <a:r>
              <a:rPr sz="2600" b="1" spc="-100" dirty="0">
                <a:latin typeface="Courier New"/>
                <a:cs typeface="Courier New"/>
              </a:rPr>
              <a:t>not </a:t>
            </a:r>
            <a:r>
              <a:rPr sz="2600" b="1" spc="-100" dirty="0" smtClean="0">
                <a:latin typeface="Courier New"/>
                <a:cs typeface="Courier New"/>
              </a:rPr>
              <a:t>a</a:t>
            </a:r>
            <a:r>
              <a:rPr lang="en-US" sz="2600" b="1" spc="-100" dirty="0" smtClean="0">
                <a:latin typeface="Courier New"/>
                <a:cs typeface="Courier New"/>
              </a:rPr>
              <a:t> </a:t>
            </a:r>
            <a:r>
              <a:rPr lang="en-US" sz="2600" spc="785" dirty="0" smtClean="0">
                <a:latin typeface="Arial"/>
                <a:cs typeface="Arial"/>
              </a:rPr>
              <a:t>⇾</a:t>
            </a:r>
            <a:r>
              <a:rPr lang="en-US" sz="2600" spc="-130" dirty="0" smtClean="0">
                <a:latin typeface="Arial"/>
                <a:cs typeface="Arial"/>
              </a:rPr>
              <a:t> </a:t>
            </a:r>
            <a:endParaRPr sz="2600" spc="-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50" spc="-100" dirty="0">
              <a:latin typeface="Times"/>
              <a:cs typeface="Times"/>
            </a:endParaRPr>
          </a:p>
          <a:p>
            <a:pPr marL="12700">
              <a:lnSpc>
                <a:spcPct val="100000"/>
              </a:lnSpc>
            </a:pPr>
            <a:r>
              <a:rPr sz="2600" b="1" spc="-100" dirty="0">
                <a:latin typeface="Courier New"/>
                <a:cs typeface="Courier New"/>
              </a:rPr>
              <a:t>a and </a:t>
            </a:r>
            <a:r>
              <a:rPr sz="2600" b="1" spc="-100" dirty="0" smtClean="0">
                <a:latin typeface="Courier New"/>
                <a:cs typeface="Courier New"/>
              </a:rPr>
              <a:t>b</a:t>
            </a:r>
            <a:r>
              <a:rPr lang="en-US" sz="2600" b="1" spc="-100" dirty="0" smtClean="0">
                <a:latin typeface="Courier New"/>
                <a:cs typeface="Courier New"/>
              </a:rPr>
              <a:t> </a:t>
            </a:r>
            <a:r>
              <a:rPr lang="en-US" sz="2600" spc="785" dirty="0" smtClean="0">
                <a:latin typeface="Arial"/>
                <a:cs typeface="Arial"/>
              </a:rPr>
              <a:t>⇾</a:t>
            </a:r>
            <a:r>
              <a:rPr lang="en-US" sz="2600" spc="-130" dirty="0" smtClean="0">
                <a:latin typeface="Arial"/>
                <a:cs typeface="Arial"/>
              </a:rPr>
              <a:t> </a:t>
            </a:r>
            <a:endParaRPr sz="2600" spc="-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1501775" algn="l"/>
              </a:tabLst>
            </a:pPr>
            <a:r>
              <a:rPr sz="2600" b="1" spc="-100" dirty="0">
                <a:latin typeface="Courier New"/>
                <a:cs typeface="Courier New"/>
              </a:rPr>
              <a:t>a or b	</a:t>
            </a:r>
            <a:r>
              <a:rPr lang="en-US" sz="2600" spc="785" dirty="0" smtClean="0">
                <a:latin typeface="Arial"/>
                <a:cs typeface="Arial"/>
              </a:rPr>
              <a:t>⇾</a:t>
            </a:r>
            <a:r>
              <a:rPr lang="en-US" sz="2600" spc="-130" dirty="0" smtClean="0">
                <a:latin typeface="Arial"/>
                <a:cs typeface="Arial"/>
              </a:rPr>
              <a:t> </a:t>
            </a:r>
            <a:endParaRPr sz="2600" spc="-1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47339" y="3104083"/>
            <a:ext cx="4395470" cy="109410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1185"/>
              </a:spcBef>
            </a:pPr>
            <a:r>
              <a:rPr sz="2600" spc="-100" dirty="0">
                <a:latin typeface="Courier New"/>
                <a:cs typeface="Courier New"/>
              </a:rPr>
              <a:t>True </a:t>
            </a:r>
            <a:r>
              <a:rPr sz="2600" spc="-100" dirty="0">
                <a:latin typeface="Arial"/>
                <a:cs typeface="Arial"/>
              </a:rPr>
              <a:t>if both are </a:t>
            </a:r>
            <a:r>
              <a:rPr sz="2600" spc="-100" dirty="0">
                <a:latin typeface="Courier New"/>
                <a:cs typeface="Courier New"/>
              </a:rPr>
              <a:t>True</a:t>
            </a:r>
            <a:endParaRPr sz="2600" spc="-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600" spc="-100" dirty="0">
                <a:latin typeface="Courier New"/>
                <a:cs typeface="Courier New"/>
              </a:rPr>
              <a:t>True </a:t>
            </a:r>
            <a:r>
              <a:rPr sz="2600" spc="-100" dirty="0">
                <a:latin typeface="Arial"/>
                <a:cs typeface="Arial"/>
              </a:rPr>
              <a:t>if either or both are </a:t>
            </a:r>
            <a:r>
              <a:rPr sz="2600" spc="-100" dirty="0">
                <a:latin typeface="Courier New"/>
                <a:cs typeface="Courier New"/>
              </a:rPr>
              <a:t>True</a:t>
            </a:r>
            <a:endParaRPr sz="2600" spc="-100">
              <a:latin typeface="Courier New"/>
              <a:cs typeface="Courier Ne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33744"/>
              </p:ext>
            </p:extLst>
          </p:nvPr>
        </p:nvGraphicFramePr>
        <p:xfrm>
          <a:off x="1993519" y="4382515"/>
          <a:ext cx="5425439" cy="1993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4739"/>
                <a:gridCol w="1155700"/>
                <a:gridCol w="1549400"/>
                <a:gridCol w="1625600"/>
              </a:tblGrid>
              <a:tr h="39370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b="1" kern="1200" spc="-100" baseline="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A</a:t>
                      </a:r>
                      <a:endParaRPr sz="2200" kern="1200" spc="-100" baseline="0">
                        <a:latin typeface="Arial Black"/>
                        <a:cs typeface="Arial Black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b="1" kern="1200" spc="-100" baseline="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B</a:t>
                      </a:r>
                      <a:endParaRPr sz="2200" kern="1200" spc="-100" baseline="0">
                        <a:latin typeface="Arial Black"/>
                        <a:cs typeface="Arial Black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b="1" kern="1200" spc="-100" baseline="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A and B</a:t>
                      </a:r>
                      <a:endParaRPr sz="2200" kern="1200" spc="-100" baseline="0">
                        <a:latin typeface="Arial Black"/>
                        <a:cs typeface="Arial Black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b="1" kern="1200" spc="-100" baseline="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A or B</a:t>
                      </a:r>
                      <a:endParaRPr sz="2200" kern="1200" spc="-100" baseline="0" dirty="0">
                        <a:latin typeface="Arial Black"/>
                        <a:cs typeface="Arial Black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85858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45" dirty="0">
                          <a:latin typeface="Arial"/>
                          <a:cs typeface="Arial"/>
                        </a:rPr>
                        <a:t>True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1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 dirty="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 dirty="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200" spc="-185" dirty="0">
                          <a:latin typeface="Arial"/>
                          <a:cs typeface="Arial"/>
                        </a:rPr>
                        <a:t>False</a:t>
                      </a:r>
                      <a:endParaRPr sz="2200" dirty="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29" y="291845"/>
            <a:ext cx="7622540" cy="1269578"/>
          </a:xfrm>
          <a:prstGeom prst="rect">
            <a:avLst/>
          </a:prstGeom>
        </p:spPr>
        <p:txBody>
          <a:bodyPr vert="horz" wrap="square" lIns="0" tIns="64770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sz="4000" kern="1200" spc="-100" dirty="0"/>
              <a:t>COMPARISON EXAMPLE	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-55" dirty="0"/>
              <a:t>7</a:t>
            </a:fld>
            <a:endParaRPr spc="-5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pc="-5" dirty="0"/>
              <a:t>pset_time </a:t>
            </a:r>
            <a:r>
              <a:rPr dirty="0"/>
              <a:t>=</a:t>
            </a:r>
            <a:r>
              <a:rPr spc="-120" dirty="0"/>
              <a:t> </a:t>
            </a:r>
            <a:r>
              <a:rPr spc="-5" dirty="0"/>
              <a:t>15</a:t>
            </a:r>
          </a:p>
          <a:p>
            <a:pPr marL="12700" marR="5080">
              <a:lnSpc>
                <a:spcPct val="138600"/>
              </a:lnSpc>
            </a:pPr>
            <a:r>
              <a:rPr spc="-10" dirty="0"/>
              <a:t>sleep_time </a:t>
            </a:r>
            <a:r>
              <a:rPr dirty="0"/>
              <a:t>= 8  </a:t>
            </a:r>
            <a:r>
              <a:rPr spc="-10" dirty="0"/>
              <a:t>print(sleep_time </a:t>
            </a:r>
            <a:r>
              <a:rPr dirty="0"/>
              <a:t>&gt; </a:t>
            </a:r>
            <a:r>
              <a:rPr spc="-10" dirty="0"/>
              <a:t>pset_time)  derive </a:t>
            </a:r>
            <a:r>
              <a:rPr dirty="0"/>
              <a:t>=</a:t>
            </a:r>
            <a:r>
              <a:rPr spc="-70" dirty="0"/>
              <a:t> </a:t>
            </a:r>
            <a:r>
              <a:rPr spc="-10" dirty="0"/>
              <a:t>True</a:t>
            </a: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pc="-10" dirty="0"/>
              <a:t>drink </a:t>
            </a:r>
            <a:r>
              <a:rPr dirty="0"/>
              <a:t>=</a:t>
            </a:r>
            <a:r>
              <a:rPr spc="-70" dirty="0"/>
              <a:t> </a:t>
            </a:r>
            <a:r>
              <a:rPr spc="-10" dirty="0"/>
              <a:t>False</a:t>
            </a:r>
          </a:p>
          <a:p>
            <a:pPr marL="12700" marR="1099820">
              <a:lnSpc>
                <a:spcPts val="4000"/>
              </a:lnSpc>
              <a:spcBef>
                <a:spcPts val="310"/>
              </a:spcBef>
            </a:pPr>
            <a:r>
              <a:rPr spc="-5" dirty="0"/>
              <a:t>both </a:t>
            </a:r>
            <a:r>
              <a:rPr dirty="0"/>
              <a:t>= </a:t>
            </a:r>
            <a:r>
              <a:rPr spc="-10" dirty="0"/>
              <a:t>drink </a:t>
            </a:r>
            <a:r>
              <a:rPr spc="-5" dirty="0"/>
              <a:t>and </a:t>
            </a:r>
            <a:r>
              <a:rPr spc="-10" dirty="0"/>
              <a:t>derive  print(both)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78636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kern="1200" spc="-100" dirty="0"/>
              <a:t>CONTROL  FLOW  - BRANCHING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2593" y="1845945"/>
            <a:ext cx="3266440" cy="109347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05"/>
              </a:spcBef>
            </a:pPr>
            <a:r>
              <a:rPr sz="1600" spc="-5" dirty="0">
                <a:latin typeface="Courier New"/>
                <a:cs typeface="Courier New"/>
              </a:rPr>
              <a:t>if</a:t>
            </a:r>
            <a:r>
              <a:rPr sz="1600" spc="-60" dirty="0">
                <a:latin typeface="Courier New"/>
                <a:cs typeface="Courier New"/>
              </a:rPr>
              <a:t> </a:t>
            </a:r>
            <a:r>
              <a:rPr sz="1600" spc="-5" dirty="0">
                <a:latin typeface="Courier New"/>
                <a:cs typeface="Courier New"/>
              </a:rPr>
              <a:t>&lt;condition&gt;:</a:t>
            </a:r>
            <a:endParaRPr sz="1600" dirty="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 dirty="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 dirty="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2593" y="3047619"/>
            <a:ext cx="3266440" cy="206375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245"/>
              </a:spcBef>
            </a:pPr>
            <a:r>
              <a:rPr sz="1600" spc="-5" dirty="0">
                <a:latin typeface="Courier New"/>
                <a:cs typeface="Courier New"/>
              </a:rPr>
              <a:t>if</a:t>
            </a:r>
            <a:r>
              <a:rPr sz="1600" spc="-55" dirty="0">
                <a:latin typeface="Courier New"/>
                <a:cs typeface="Courier New"/>
              </a:rPr>
              <a:t> </a:t>
            </a:r>
            <a:r>
              <a:rPr sz="1600" spc="-5" dirty="0"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210185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else: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spc="-5" dirty="0"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698500">
              <a:lnSpc>
                <a:spcPct val="100000"/>
              </a:lnSpc>
            </a:pPr>
            <a:r>
              <a:rPr sz="1600" dirty="0"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88533" y="1845945"/>
            <a:ext cx="3266440" cy="3265170"/>
          </a:xfrm>
          <a:prstGeom prst="rect">
            <a:avLst/>
          </a:prstGeom>
          <a:ln w="16001">
            <a:solidFill>
              <a:srgbClr val="0000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L="429259">
              <a:lnSpc>
                <a:spcPct val="100000"/>
              </a:lnSpc>
              <a:spcBef>
                <a:spcPts val="105"/>
              </a:spcBef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if</a:t>
            </a:r>
            <a:r>
              <a:rPr sz="1600" spc="-60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429259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elif</a:t>
            </a:r>
            <a:r>
              <a:rPr sz="1600" spc="-60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  <a:p>
            <a:pPr marL="429259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else: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spc="-5" dirty="0">
                <a:solidFill>
                  <a:srgbClr val="404040"/>
                </a:solidFill>
                <a:latin typeface="Courier New"/>
                <a:cs typeface="Courier New"/>
              </a:rPr>
              <a:t>&lt;expression&gt;</a:t>
            </a:r>
            <a:endParaRPr sz="1600">
              <a:latin typeface="Courier New"/>
              <a:cs typeface="Courier New"/>
            </a:endParaRPr>
          </a:p>
          <a:p>
            <a:pPr marL="91821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ourier New"/>
                <a:cs typeface="Courier New"/>
              </a:rPr>
              <a:t>...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121909"/>
            <a:ext cx="7877809" cy="104076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1215"/>
              </a:spcBef>
              <a:buClr>
                <a:srgbClr val="585858"/>
              </a:buClr>
              <a:buFont typeface="Arial"/>
              <a:buChar char="▪"/>
              <a:tabLst>
                <a:tab pos="220979" algn="l"/>
              </a:tabLst>
            </a:pPr>
            <a:r>
              <a:rPr sz="2400" spc="-10" dirty="0">
                <a:solidFill>
                  <a:srgbClr val="404040"/>
                </a:solidFill>
                <a:latin typeface="Courier New"/>
                <a:cs typeface="Courier New"/>
              </a:rPr>
              <a:t>&lt;condition&gt;</a:t>
            </a:r>
            <a:r>
              <a:rPr sz="2400" spc="-92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180" dirty="0">
                <a:solidFill>
                  <a:srgbClr val="404040"/>
                </a:solidFill>
                <a:latin typeface="Arial"/>
                <a:cs typeface="Arial"/>
              </a:rPr>
              <a:t>has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190" dirty="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sz="2400" spc="-14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404040"/>
                </a:solidFill>
                <a:latin typeface="Arial"/>
                <a:cs typeface="Arial"/>
              </a:rPr>
              <a:t>value</a:t>
            </a:r>
            <a:r>
              <a:rPr sz="2400" spc="-1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True</a:t>
            </a:r>
            <a:r>
              <a:rPr sz="2400" spc="-92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20" dirty="0">
                <a:solidFill>
                  <a:srgbClr val="404040"/>
                </a:solidFill>
                <a:latin typeface="Arial"/>
                <a:cs typeface="Arial"/>
              </a:rPr>
              <a:t>or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False</a:t>
            </a:r>
            <a:endParaRPr sz="2400">
              <a:latin typeface="Courier New"/>
              <a:cs typeface="Courier New"/>
            </a:endParaRPr>
          </a:p>
          <a:p>
            <a:pPr marL="220345" indent="-207645">
              <a:lnSpc>
                <a:spcPct val="100000"/>
              </a:lnSpc>
              <a:spcBef>
                <a:spcPts val="111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-100" dirty="0">
                <a:solidFill>
                  <a:srgbClr val="404040"/>
                </a:solidFill>
                <a:latin typeface="Arial"/>
                <a:cs typeface="Arial"/>
              </a:rPr>
              <a:t>evaluate </a:t>
            </a:r>
            <a:r>
              <a:rPr sz="2400" spc="-135" dirty="0">
                <a:solidFill>
                  <a:srgbClr val="404040"/>
                </a:solidFill>
                <a:latin typeface="Arial"/>
                <a:cs typeface="Arial"/>
              </a:rPr>
              <a:t>expressions </a:t>
            </a:r>
            <a:r>
              <a:rPr sz="2400" spc="-30" dirty="0">
                <a:solidFill>
                  <a:srgbClr val="404040"/>
                </a:solidFill>
                <a:latin typeface="Arial"/>
                <a:cs typeface="Arial"/>
              </a:rPr>
              <a:t>in </a:t>
            </a:r>
            <a:r>
              <a:rPr sz="2400" spc="-5" dirty="0">
                <a:solidFill>
                  <a:srgbClr val="404040"/>
                </a:solidFill>
                <a:latin typeface="Arial"/>
                <a:cs typeface="Arial"/>
              </a:rPr>
              <a:t>that </a:t>
            </a:r>
            <a:r>
              <a:rPr sz="2400" spc="-90" dirty="0">
                <a:solidFill>
                  <a:srgbClr val="404040"/>
                </a:solidFill>
                <a:latin typeface="Arial"/>
                <a:cs typeface="Arial"/>
              </a:rPr>
              <a:t>block </a:t>
            </a:r>
            <a:r>
              <a:rPr sz="2400" spc="35" dirty="0">
                <a:solidFill>
                  <a:srgbClr val="404040"/>
                </a:solidFill>
                <a:latin typeface="Arial"/>
                <a:cs typeface="Arial"/>
              </a:rPr>
              <a:t>if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&lt;condition&gt;</a:t>
            </a:r>
            <a:r>
              <a:rPr sz="2400" spc="-545" dirty="0">
                <a:solidFill>
                  <a:srgbClr val="404040"/>
                </a:solidFill>
                <a:latin typeface="Courier New"/>
                <a:cs typeface="Courier New"/>
              </a:rPr>
              <a:t> </a:t>
            </a:r>
            <a:r>
              <a:rPr sz="2400" spc="-125" dirty="0">
                <a:solidFill>
                  <a:srgbClr val="404040"/>
                </a:solidFill>
                <a:latin typeface="Arial"/>
                <a:cs typeface="Arial"/>
              </a:rPr>
              <a:t>is </a:t>
            </a:r>
            <a:r>
              <a:rPr sz="2400" spc="-5" dirty="0">
                <a:solidFill>
                  <a:srgbClr val="404040"/>
                </a:solidFill>
                <a:latin typeface="Courier New"/>
                <a:cs typeface="Courier New"/>
              </a:rPr>
              <a:t>True</a:t>
            </a:r>
            <a:endParaRPr sz="24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204976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699" y="381000"/>
            <a:ext cx="623366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u="none" kern="1200" spc="-100" smtClean="0"/>
              <a:t>BLOCKS / </a:t>
            </a:r>
            <a:r>
              <a:rPr sz="4000" u="none" kern="1200" spc="-100" smtClean="0"/>
              <a:t>INDENTATION</a:t>
            </a:r>
            <a:endParaRPr sz="4000" u="none" kern="1200"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1427563" y="3549750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</a:t>
            </a:r>
            <a:r>
              <a:rPr sz="1900" spc="-5" dirty="0">
                <a:latin typeface="Courier New"/>
                <a:cs typeface="Courier New"/>
              </a:rPr>
              <a:t>ri</a:t>
            </a:r>
            <a:r>
              <a:rPr sz="1900" spc="-10" dirty="0">
                <a:latin typeface="Courier New"/>
                <a:cs typeface="Courier New"/>
              </a:rPr>
              <a:t>n</a:t>
            </a:r>
            <a:r>
              <a:rPr sz="1900" spc="-5" dirty="0">
                <a:latin typeface="Courier New"/>
                <a:cs typeface="Courier New"/>
              </a:rPr>
              <a:t>t</a:t>
            </a:r>
            <a:r>
              <a:rPr sz="1900" spc="-10" dirty="0">
                <a:latin typeface="Courier New"/>
                <a:cs typeface="Courier New"/>
              </a:rPr>
              <a:t>(</a:t>
            </a:r>
            <a:r>
              <a:rPr sz="1900" spc="-5" dirty="0">
                <a:latin typeface="Courier New"/>
                <a:cs typeface="Courier New"/>
              </a:rPr>
              <a:t>"x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27801" y="3549750"/>
            <a:ext cx="130175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and </a:t>
            </a:r>
            <a:r>
              <a:rPr sz="1900" dirty="0">
                <a:latin typeface="Courier New"/>
                <a:cs typeface="Courier New"/>
              </a:rPr>
              <a:t>y</a:t>
            </a:r>
            <a:r>
              <a:rPr sz="1900" spc="-9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are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72464" y="3549750"/>
            <a:ext cx="868044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e</a:t>
            </a:r>
            <a:r>
              <a:rPr sz="1900" spc="-10" dirty="0">
                <a:latin typeface="Courier New"/>
                <a:cs typeface="Courier New"/>
              </a:rPr>
              <a:t>q</a:t>
            </a:r>
            <a:r>
              <a:rPr sz="1900" spc="-5" dirty="0">
                <a:latin typeface="Courier New"/>
                <a:cs typeface="Courier New"/>
              </a:rPr>
              <a:t>ua</a:t>
            </a:r>
            <a:r>
              <a:rPr sz="1900" spc="-10" dirty="0">
                <a:latin typeface="Courier New"/>
                <a:cs typeface="Courier New"/>
              </a:rPr>
              <a:t>l</a:t>
            </a:r>
            <a:r>
              <a:rPr sz="1900" spc="-5" dirty="0">
                <a:latin typeface="Courier New"/>
                <a:cs typeface="Courier New"/>
              </a:rPr>
              <a:t>"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27563" y="3868360"/>
            <a:ext cx="130048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if </a:t>
            </a:r>
            <a:r>
              <a:rPr sz="1900" dirty="0">
                <a:latin typeface="Courier New"/>
                <a:cs typeface="Courier New"/>
              </a:rPr>
              <a:t>y </a:t>
            </a:r>
            <a:r>
              <a:rPr sz="1900" spc="-5" dirty="0">
                <a:latin typeface="Courier New"/>
                <a:cs typeface="Courier New"/>
              </a:rPr>
              <a:t>!=</a:t>
            </a:r>
            <a:r>
              <a:rPr sz="1900" spc="-10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0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05360" y="4186970"/>
            <a:ext cx="231267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print("therefore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273" y="4186970"/>
            <a:ext cx="173418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dirty="0">
                <a:latin typeface="Courier New"/>
                <a:cs typeface="Courier New"/>
              </a:rPr>
              <a:t>, x / y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is",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95839" y="4186970"/>
            <a:ext cx="433070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x</a:t>
            </a:r>
            <a:r>
              <a:rPr sz="1900" spc="-5" dirty="0">
                <a:latin typeface="Courier New"/>
                <a:cs typeface="Courier New"/>
              </a:rPr>
              <a:t>/</a:t>
            </a:r>
            <a:r>
              <a:rPr sz="1900" spc="-10" dirty="0">
                <a:latin typeface="Courier New"/>
                <a:cs typeface="Courier New"/>
              </a:rPr>
              <a:t>y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27563" y="4824431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10" dirty="0">
                <a:latin typeface="Courier New"/>
                <a:cs typeface="Courier New"/>
              </a:rPr>
              <a:t>p</a:t>
            </a:r>
            <a:r>
              <a:rPr sz="1900" spc="-5" dirty="0">
                <a:latin typeface="Courier New"/>
                <a:cs typeface="Courier New"/>
              </a:rPr>
              <a:t>ri</a:t>
            </a:r>
            <a:r>
              <a:rPr sz="1900" spc="-10" dirty="0">
                <a:latin typeface="Courier New"/>
                <a:cs typeface="Courier New"/>
              </a:rPr>
              <a:t>n</a:t>
            </a:r>
            <a:r>
              <a:rPr sz="1900" spc="-5" dirty="0">
                <a:latin typeface="Courier New"/>
                <a:cs typeface="Courier New"/>
              </a:rPr>
              <a:t>t</a:t>
            </a:r>
            <a:r>
              <a:rPr sz="1900" spc="-10" dirty="0">
                <a:latin typeface="Courier New"/>
                <a:cs typeface="Courier New"/>
              </a:rPr>
              <a:t>(</a:t>
            </a:r>
            <a:r>
              <a:rPr sz="1900" spc="-5" dirty="0">
                <a:latin typeface="Courier New"/>
                <a:cs typeface="Courier New"/>
              </a:rPr>
              <a:t>"x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27848" y="4824431"/>
            <a:ext cx="29019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i</a:t>
            </a:r>
            <a:r>
              <a:rPr sz="1900" dirty="0">
                <a:latin typeface="Courier New"/>
                <a:cs typeface="Courier New"/>
              </a:rPr>
              <a:t>s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61437" y="4824431"/>
            <a:ext cx="1156335" cy="27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4"/>
              </a:lnSpc>
            </a:pPr>
            <a:r>
              <a:rPr sz="1900" spc="-5" dirty="0">
                <a:latin typeface="Courier New"/>
                <a:cs typeface="Courier New"/>
              </a:rPr>
              <a:t>s</a:t>
            </a:r>
            <a:r>
              <a:rPr sz="1900" spc="-10" dirty="0">
                <a:latin typeface="Courier New"/>
                <a:cs typeface="Courier New"/>
              </a:rPr>
              <a:t>m</a:t>
            </a:r>
            <a:r>
              <a:rPr sz="1900" spc="-5" dirty="0">
                <a:latin typeface="Courier New"/>
                <a:cs typeface="Courier New"/>
              </a:rPr>
              <a:t>a</a:t>
            </a:r>
            <a:r>
              <a:rPr sz="1900" spc="-10" dirty="0">
                <a:latin typeface="Courier New"/>
                <a:cs typeface="Courier New"/>
              </a:rPr>
              <a:t>l</a:t>
            </a:r>
            <a:r>
              <a:rPr sz="1900" spc="-5" dirty="0">
                <a:latin typeface="Courier New"/>
                <a:cs typeface="Courier New"/>
              </a:rPr>
              <a:t>le</a:t>
            </a:r>
            <a:r>
              <a:rPr sz="1900" spc="-10" dirty="0">
                <a:latin typeface="Courier New"/>
                <a:cs typeface="Courier New"/>
              </a:rPr>
              <a:t>r</a:t>
            </a:r>
            <a:r>
              <a:rPr sz="1900" spc="-5" dirty="0">
                <a:latin typeface="Courier New"/>
                <a:cs typeface="Courier New"/>
              </a:rPr>
              <a:t>"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6582" y="5105400"/>
            <a:ext cx="74930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5" dirty="0">
                <a:latin typeface="Courier New"/>
                <a:cs typeface="Courier New"/>
              </a:rPr>
              <a:t>el</a:t>
            </a:r>
            <a:r>
              <a:rPr sz="1900" spc="-10" dirty="0">
                <a:latin typeface="Courier New"/>
                <a:cs typeface="Courier New"/>
              </a:rPr>
              <a:t>s</a:t>
            </a:r>
            <a:r>
              <a:rPr sz="1900" spc="-5" dirty="0">
                <a:latin typeface="Courier New"/>
                <a:cs typeface="Courier New"/>
              </a:rPr>
              <a:t>e: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9776" y="5780659"/>
            <a:ext cx="233807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10" dirty="0">
                <a:latin typeface="Courier New"/>
                <a:cs typeface="Courier New"/>
              </a:rPr>
              <a:t>print("thanks!")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32877" y="4136644"/>
            <a:ext cx="615950" cy="331470"/>
          </a:xfrm>
          <a:custGeom>
            <a:avLst/>
            <a:gdLst/>
            <a:ahLst/>
            <a:cxnLst/>
            <a:rect l="l" t="t" r="r" b="b"/>
            <a:pathLst>
              <a:path w="615950" h="331470">
                <a:moveTo>
                  <a:pt x="0" y="331470"/>
                </a:moveTo>
                <a:lnTo>
                  <a:pt x="615683" y="331470"/>
                </a:lnTo>
                <a:lnTo>
                  <a:pt x="615683" y="0"/>
                </a:lnTo>
                <a:lnTo>
                  <a:pt x="0" y="0"/>
                </a:lnTo>
                <a:lnTo>
                  <a:pt x="0" y="33147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32877" y="4125848"/>
            <a:ext cx="5829300" cy="0"/>
          </a:xfrm>
          <a:custGeom>
            <a:avLst/>
            <a:gdLst/>
            <a:ahLst/>
            <a:cxnLst/>
            <a:rect l="l" t="t" r="r" b="b"/>
            <a:pathLst>
              <a:path w="5829300">
                <a:moveTo>
                  <a:pt x="0" y="0"/>
                </a:moveTo>
                <a:lnTo>
                  <a:pt x="5829300" y="0"/>
                </a:lnTo>
              </a:path>
            </a:pathLst>
          </a:custGeom>
          <a:ln w="2158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32877" y="3915664"/>
            <a:ext cx="118110" cy="199390"/>
          </a:xfrm>
          <a:custGeom>
            <a:avLst/>
            <a:gdLst/>
            <a:ahLst/>
            <a:cxnLst/>
            <a:rect l="l" t="t" r="r" b="b"/>
            <a:pathLst>
              <a:path w="118109" h="199389">
                <a:moveTo>
                  <a:pt x="0" y="199389"/>
                </a:moveTo>
                <a:lnTo>
                  <a:pt x="117703" y="199389"/>
                </a:lnTo>
                <a:lnTo>
                  <a:pt x="117703" y="0"/>
                </a:lnTo>
                <a:lnTo>
                  <a:pt x="0" y="0"/>
                </a:lnTo>
                <a:lnTo>
                  <a:pt x="0" y="19938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32877" y="3796284"/>
            <a:ext cx="5829300" cy="119380"/>
          </a:xfrm>
          <a:custGeom>
            <a:avLst/>
            <a:gdLst/>
            <a:ahLst/>
            <a:cxnLst/>
            <a:rect l="l" t="t" r="r" b="b"/>
            <a:pathLst>
              <a:path w="5829300" h="119379">
                <a:moveTo>
                  <a:pt x="0" y="119379"/>
                </a:moveTo>
                <a:lnTo>
                  <a:pt x="5829300" y="119379"/>
                </a:lnTo>
                <a:lnTo>
                  <a:pt x="5829300" y="0"/>
                </a:lnTo>
                <a:lnTo>
                  <a:pt x="0" y="0"/>
                </a:lnTo>
                <a:lnTo>
                  <a:pt x="0" y="11937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32877" y="3598164"/>
            <a:ext cx="100965" cy="198120"/>
          </a:xfrm>
          <a:custGeom>
            <a:avLst/>
            <a:gdLst/>
            <a:ahLst/>
            <a:cxnLst/>
            <a:rect l="l" t="t" r="r" b="b"/>
            <a:pathLst>
              <a:path w="100965" h="198120">
                <a:moveTo>
                  <a:pt x="0" y="198119"/>
                </a:moveTo>
                <a:lnTo>
                  <a:pt x="100558" y="198119"/>
                </a:lnTo>
                <a:lnTo>
                  <a:pt x="100558" y="0"/>
                </a:lnTo>
                <a:lnTo>
                  <a:pt x="0" y="0"/>
                </a:lnTo>
                <a:lnTo>
                  <a:pt x="0" y="198119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332877" y="3505454"/>
            <a:ext cx="5829300" cy="92710"/>
          </a:xfrm>
          <a:custGeom>
            <a:avLst/>
            <a:gdLst/>
            <a:ahLst/>
            <a:cxnLst/>
            <a:rect l="l" t="t" r="r" b="b"/>
            <a:pathLst>
              <a:path w="5829300" h="92710">
                <a:moveTo>
                  <a:pt x="0" y="92710"/>
                </a:moveTo>
                <a:lnTo>
                  <a:pt x="5829300" y="92710"/>
                </a:lnTo>
                <a:lnTo>
                  <a:pt x="5829300" y="0"/>
                </a:lnTo>
                <a:lnTo>
                  <a:pt x="0" y="0"/>
                </a:lnTo>
                <a:lnTo>
                  <a:pt x="0" y="927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18765" y="3916184"/>
            <a:ext cx="4344035" cy="198755"/>
          </a:xfrm>
          <a:custGeom>
            <a:avLst/>
            <a:gdLst/>
            <a:ahLst/>
            <a:cxnLst/>
            <a:rect l="l" t="t" r="r" b="b"/>
            <a:pathLst>
              <a:path w="4344034" h="198754">
                <a:moveTo>
                  <a:pt x="4343412" y="0"/>
                </a:moveTo>
                <a:lnTo>
                  <a:pt x="0" y="0"/>
                </a:lnTo>
                <a:lnTo>
                  <a:pt x="0" y="198310"/>
                </a:lnTo>
                <a:lnTo>
                  <a:pt x="4343412" y="198310"/>
                </a:lnTo>
                <a:lnTo>
                  <a:pt x="4343412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84450" y="3601973"/>
            <a:ext cx="160655" cy="194310"/>
          </a:xfrm>
          <a:custGeom>
            <a:avLst/>
            <a:gdLst/>
            <a:ahLst/>
            <a:cxnLst/>
            <a:rect l="l" t="t" r="r" b="b"/>
            <a:pathLst>
              <a:path w="160655" h="194310">
                <a:moveTo>
                  <a:pt x="0" y="194310"/>
                </a:moveTo>
                <a:lnTo>
                  <a:pt x="160553" y="194310"/>
                </a:lnTo>
                <a:lnTo>
                  <a:pt x="160553" y="0"/>
                </a:lnTo>
                <a:lnTo>
                  <a:pt x="0" y="0"/>
                </a:lnTo>
                <a:lnTo>
                  <a:pt x="0" y="194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84450" y="3600069"/>
            <a:ext cx="4578350" cy="0"/>
          </a:xfrm>
          <a:custGeom>
            <a:avLst/>
            <a:gdLst/>
            <a:ahLst/>
            <a:cxnLst/>
            <a:rect l="l" t="t" r="r" b="b"/>
            <a:pathLst>
              <a:path w="4578350">
                <a:moveTo>
                  <a:pt x="0" y="0"/>
                </a:moveTo>
                <a:lnTo>
                  <a:pt x="4577727" y="0"/>
                </a:lnTo>
              </a:path>
            </a:pathLst>
          </a:custGeom>
          <a:ln w="3809">
            <a:solidFill>
              <a:srgbClr val="E2D6E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29608" y="3602494"/>
            <a:ext cx="158750" cy="193675"/>
          </a:xfrm>
          <a:custGeom>
            <a:avLst/>
            <a:gdLst/>
            <a:ahLst/>
            <a:cxnLst/>
            <a:rect l="l" t="t" r="r" b="b"/>
            <a:pathLst>
              <a:path w="158750" h="193675">
                <a:moveTo>
                  <a:pt x="158711" y="0"/>
                </a:moveTo>
                <a:lnTo>
                  <a:pt x="0" y="0"/>
                </a:lnTo>
                <a:lnTo>
                  <a:pt x="0" y="193484"/>
                </a:lnTo>
                <a:lnTo>
                  <a:pt x="158711" y="193484"/>
                </a:lnTo>
                <a:lnTo>
                  <a:pt x="158711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16144" y="3602494"/>
            <a:ext cx="2046605" cy="193675"/>
          </a:xfrm>
          <a:custGeom>
            <a:avLst/>
            <a:gdLst/>
            <a:ahLst/>
            <a:cxnLst/>
            <a:rect l="l" t="t" r="r" b="b"/>
            <a:pathLst>
              <a:path w="2046604" h="193675">
                <a:moveTo>
                  <a:pt x="2046033" y="0"/>
                </a:moveTo>
                <a:lnTo>
                  <a:pt x="0" y="0"/>
                </a:lnTo>
                <a:lnTo>
                  <a:pt x="0" y="193484"/>
                </a:lnTo>
                <a:lnTo>
                  <a:pt x="2046033" y="193484"/>
                </a:lnTo>
                <a:lnTo>
                  <a:pt x="2046033" y="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33432" y="3597672"/>
            <a:ext cx="1151255" cy="198755"/>
          </a:xfrm>
          <a:custGeom>
            <a:avLst/>
            <a:gdLst/>
            <a:ahLst/>
            <a:cxnLst/>
            <a:rect l="l" t="t" r="r" b="b"/>
            <a:pathLst>
              <a:path w="1151255" h="198754">
                <a:moveTo>
                  <a:pt x="0" y="198310"/>
                </a:moveTo>
                <a:lnTo>
                  <a:pt x="1151013" y="198310"/>
                </a:lnTo>
                <a:lnTo>
                  <a:pt x="1151013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45012" y="3602498"/>
            <a:ext cx="1284605" cy="193675"/>
          </a:xfrm>
          <a:custGeom>
            <a:avLst/>
            <a:gdLst/>
            <a:ahLst/>
            <a:cxnLst/>
            <a:rect l="l" t="t" r="r" b="b"/>
            <a:pathLst>
              <a:path w="1284604" h="193675">
                <a:moveTo>
                  <a:pt x="0" y="193484"/>
                </a:moveTo>
                <a:lnTo>
                  <a:pt x="1284605" y="193484"/>
                </a:lnTo>
                <a:lnTo>
                  <a:pt x="1284605" y="0"/>
                </a:lnTo>
                <a:lnTo>
                  <a:pt x="0" y="0"/>
                </a:lnTo>
                <a:lnTo>
                  <a:pt x="0" y="1934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88316" y="3602498"/>
            <a:ext cx="928369" cy="193675"/>
          </a:xfrm>
          <a:custGeom>
            <a:avLst/>
            <a:gdLst/>
            <a:ahLst/>
            <a:cxnLst/>
            <a:rect l="l" t="t" r="r" b="b"/>
            <a:pathLst>
              <a:path w="928370" h="193675">
                <a:moveTo>
                  <a:pt x="0" y="193484"/>
                </a:moveTo>
                <a:lnTo>
                  <a:pt x="927823" y="193484"/>
                </a:lnTo>
                <a:lnTo>
                  <a:pt x="927823" y="0"/>
                </a:lnTo>
                <a:lnTo>
                  <a:pt x="0" y="0"/>
                </a:lnTo>
                <a:lnTo>
                  <a:pt x="0" y="193484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50590" y="3916176"/>
            <a:ext cx="1368425" cy="198755"/>
          </a:xfrm>
          <a:custGeom>
            <a:avLst/>
            <a:gdLst/>
            <a:ahLst/>
            <a:cxnLst/>
            <a:rect l="l" t="t" r="r" b="b"/>
            <a:pathLst>
              <a:path w="1368425" h="198754">
                <a:moveTo>
                  <a:pt x="0" y="198310"/>
                </a:moveTo>
                <a:lnTo>
                  <a:pt x="1368171" y="198310"/>
                </a:lnTo>
                <a:lnTo>
                  <a:pt x="1368171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E2D6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48570" y="4451353"/>
            <a:ext cx="5213985" cy="0"/>
          </a:xfrm>
          <a:custGeom>
            <a:avLst/>
            <a:gdLst/>
            <a:ahLst/>
            <a:cxnLst/>
            <a:rect l="l" t="t" r="r" b="b"/>
            <a:pathLst>
              <a:path w="5213984">
                <a:moveTo>
                  <a:pt x="0" y="0"/>
                </a:moveTo>
                <a:lnTo>
                  <a:pt x="5213604" y="0"/>
                </a:lnTo>
              </a:path>
            </a:pathLst>
          </a:custGeom>
          <a:ln w="35559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79926" y="4234183"/>
            <a:ext cx="0" cy="199390"/>
          </a:xfrm>
          <a:custGeom>
            <a:avLst/>
            <a:gdLst/>
            <a:ahLst/>
            <a:cxnLst/>
            <a:rect l="l" t="t" r="r" b="b"/>
            <a:pathLst>
              <a:path h="199389">
                <a:moveTo>
                  <a:pt x="0" y="0"/>
                </a:moveTo>
                <a:lnTo>
                  <a:pt x="0" y="199390"/>
                </a:lnTo>
              </a:path>
            </a:pathLst>
          </a:custGeom>
          <a:ln w="62712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48570" y="4229103"/>
            <a:ext cx="2404745" cy="0"/>
          </a:xfrm>
          <a:custGeom>
            <a:avLst/>
            <a:gdLst/>
            <a:ahLst/>
            <a:cxnLst/>
            <a:rect l="l" t="t" r="r" b="b"/>
            <a:pathLst>
              <a:path w="2404745">
                <a:moveTo>
                  <a:pt x="0" y="0"/>
                </a:moveTo>
                <a:lnTo>
                  <a:pt x="2404579" y="0"/>
                </a:lnTo>
              </a:path>
            </a:pathLst>
          </a:custGeom>
          <a:ln w="10159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48570" y="4136394"/>
            <a:ext cx="5213985" cy="87630"/>
          </a:xfrm>
          <a:custGeom>
            <a:avLst/>
            <a:gdLst/>
            <a:ahLst/>
            <a:cxnLst/>
            <a:rect l="l" t="t" r="r" b="b"/>
            <a:pathLst>
              <a:path w="5213984" h="87629">
                <a:moveTo>
                  <a:pt x="0" y="87629"/>
                </a:moveTo>
                <a:lnTo>
                  <a:pt x="5213604" y="87629"/>
                </a:lnTo>
                <a:lnTo>
                  <a:pt x="5213604" y="0"/>
                </a:lnTo>
                <a:lnTo>
                  <a:pt x="0" y="0"/>
                </a:lnTo>
                <a:lnTo>
                  <a:pt x="0" y="87629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26346" y="4234691"/>
            <a:ext cx="0" cy="198755"/>
          </a:xfrm>
          <a:custGeom>
            <a:avLst/>
            <a:gdLst/>
            <a:ahLst/>
            <a:cxnLst/>
            <a:rect l="l" t="t" r="r" b="b"/>
            <a:pathLst>
              <a:path h="198754">
                <a:moveTo>
                  <a:pt x="0" y="0"/>
                </a:moveTo>
                <a:lnTo>
                  <a:pt x="0" y="198310"/>
                </a:lnTo>
              </a:path>
            </a:pathLst>
          </a:custGeom>
          <a:ln w="53606">
            <a:solidFill>
              <a:srgbClr val="CBB5D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51775" y="4223820"/>
            <a:ext cx="156845" cy="209550"/>
          </a:xfrm>
          <a:custGeom>
            <a:avLst/>
            <a:gdLst/>
            <a:ahLst/>
            <a:cxnLst/>
            <a:rect l="l" t="t" r="r" b="b"/>
            <a:pathLst>
              <a:path w="156845" h="209550">
                <a:moveTo>
                  <a:pt x="156527" y="0"/>
                </a:moveTo>
                <a:lnTo>
                  <a:pt x="0" y="0"/>
                </a:lnTo>
                <a:lnTo>
                  <a:pt x="0" y="209181"/>
                </a:lnTo>
                <a:lnTo>
                  <a:pt x="156527" y="209181"/>
                </a:lnTo>
                <a:lnTo>
                  <a:pt x="156527" y="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704935" y="4223820"/>
            <a:ext cx="457834" cy="209550"/>
          </a:xfrm>
          <a:custGeom>
            <a:avLst/>
            <a:gdLst/>
            <a:ahLst/>
            <a:cxnLst/>
            <a:rect l="l" t="t" r="r" b="b"/>
            <a:pathLst>
              <a:path w="457834" h="209550">
                <a:moveTo>
                  <a:pt x="457238" y="0"/>
                </a:moveTo>
                <a:lnTo>
                  <a:pt x="0" y="0"/>
                </a:lnTo>
                <a:lnTo>
                  <a:pt x="0" y="209181"/>
                </a:lnTo>
                <a:lnTo>
                  <a:pt x="457238" y="209181"/>
                </a:lnTo>
                <a:lnTo>
                  <a:pt x="457238" y="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11282" y="4234704"/>
            <a:ext cx="2288540" cy="198755"/>
          </a:xfrm>
          <a:custGeom>
            <a:avLst/>
            <a:gdLst/>
            <a:ahLst/>
            <a:cxnLst/>
            <a:rect l="l" t="t" r="r" b="b"/>
            <a:pathLst>
              <a:path w="2288540" h="198754">
                <a:moveTo>
                  <a:pt x="0" y="198310"/>
                </a:moveTo>
                <a:lnTo>
                  <a:pt x="2288260" y="198310"/>
                </a:lnTo>
                <a:lnTo>
                  <a:pt x="2288260" y="0"/>
                </a:lnTo>
                <a:lnTo>
                  <a:pt x="0" y="0"/>
                </a:lnTo>
                <a:lnTo>
                  <a:pt x="0" y="198310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53150" y="4223833"/>
            <a:ext cx="1698625" cy="209550"/>
          </a:xfrm>
          <a:custGeom>
            <a:avLst/>
            <a:gdLst/>
            <a:ahLst/>
            <a:cxnLst/>
            <a:rect l="l" t="t" r="r" b="b"/>
            <a:pathLst>
              <a:path w="1698625" h="209550">
                <a:moveTo>
                  <a:pt x="0" y="209181"/>
                </a:moveTo>
                <a:lnTo>
                  <a:pt x="1698625" y="209181"/>
                </a:lnTo>
                <a:lnTo>
                  <a:pt x="1698625" y="0"/>
                </a:lnTo>
                <a:lnTo>
                  <a:pt x="0" y="0"/>
                </a:lnTo>
                <a:lnTo>
                  <a:pt x="0" y="209181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08302" y="4223833"/>
            <a:ext cx="497205" cy="209550"/>
          </a:xfrm>
          <a:custGeom>
            <a:avLst/>
            <a:gdLst/>
            <a:ahLst/>
            <a:cxnLst/>
            <a:rect l="l" t="t" r="r" b="b"/>
            <a:pathLst>
              <a:path w="497204" h="209550">
                <a:moveTo>
                  <a:pt x="0" y="209181"/>
                </a:moveTo>
                <a:lnTo>
                  <a:pt x="496633" y="209181"/>
                </a:lnTo>
                <a:lnTo>
                  <a:pt x="496633" y="0"/>
                </a:lnTo>
                <a:lnTo>
                  <a:pt x="0" y="0"/>
                </a:lnTo>
                <a:lnTo>
                  <a:pt x="0" y="209181"/>
                </a:lnTo>
                <a:close/>
              </a:path>
            </a:pathLst>
          </a:custGeom>
          <a:solidFill>
            <a:srgbClr val="CBB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809534" y="1155409"/>
            <a:ext cx="6886666" cy="3696012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220979" indent="-207645" algn="just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lang="en-US" sz="2400" spc="-75" dirty="0" smtClean="0">
                <a:latin typeface="Arial"/>
                <a:cs typeface="Arial"/>
              </a:rPr>
              <a:t>blocks are a unit of computation</a:t>
            </a:r>
          </a:p>
          <a:p>
            <a:pPr marL="220979" indent="-207645" algn="just">
              <a:lnSpc>
                <a:spcPct val="100000"/>
              </a:lnSpc>
              <a:spcBef>
                <a:spcPts val="925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lang="en-US" sz="2400" spc="-75" dirty="0" smtClean="0">
                <a:latin typeface="Arial"/>
                <a:cs typeface="Arial"/>
              </a:rPr>
              <a:t>Indentation </a:t>
            </a:r>
            <a:r>
              <a:rPr sz="2400" spc="-75" dirty="0" smtClean="0">
                <a:latin typeface="Arial"/>
                <a:cs typeface="Arial"/>
              </a:rPr>
              <a:t>matters </a:t>
            </a:r>
            <a:r>
              <a:rPr sz="2400" spc="-30" dirty="0">
                <a:latin typeface="Arial"/>
                <a:cs typeface="Arial"/>
              </a:rPr>
              <a:t>in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spc="-95" dirty="0" smtClean="0">
                <a:latin typeface="Arial"/>
                <a:cs typeface="Arial"/>
              </a:rPr>
              <a:t>Python</a:t>
            </a:r>
            <a:r>
              <a:rPr lang="en-US" sz="2400" spc="-95" dirty="0" smtClean="0">
                <a:latin typeface="Arial"/>
                <a:cs typeface="Arial"/>
              </a:rPr>
              <a:t> </a:t>
            </a:r>
            <a:r>
              <a:rPr lang="mr-IN" sz="2400" spc="-95" dirty="0" smtClean="0">
                <a:latin typeface="Arial"/>
                <a:cs typeface="Arial"/>
              </a:rPr>
              <a:t>–</a:t>
            </a:r>
            <a:r>
              <a:rPr lang="en-US" sz="2400" spc="-95" dirty="0" smtClean="0">
                <a:latin typeface="Arial"/>
                <a:cs typeface="Arial"/>
              </a:rPr>
              <a:t> partitions blocks</a:t>
            </a:r>
            <a:endParaRPr sz="2400" dirty="0">
              <a:latin typeface="Arial"/>
              <a:cs typeface="Arial"/>
            </a:endParaRPr>
          </a:p>
          <a:p>
            <a:pPr marL="220979" indent="-207645" algn="just">
              <a:lnSpc>
                <a:spcPct val="100000"/>
              </a:lnSpc>
              <a:spcBef>
                <a:spcPts val="819"/>
              </a:spcBef>
              <a:buClr>
                <a:srgbClr val="585858"/>
              </a:buClr>
              <a:buChar char="▪"/>
              <a:tabLst>
                <a:tab pos="221615" algn="l"/>
              </a:tabLst>
            </a:pPr>
            <a:r>
              <a:rPr sz="2400" spc="-65" dirty="0">
                <a:latin typeface="Arial"/>
                <a:cs typeface="Arial"/>
              </a:rPr>
              <a:t>how </a:t>
            </a:r>
            <a:r>
              <a:rPr sz="2400" spc="-100" dirty="0">
                <a:latin typeface="Arial"/>
                <a:cs typeface="Arial"/>
              </a:rPr>
              <a:t>you </a:t>
            </a:r>
            <a:r>
              <a:rPr sz="2400" spc="-70" dirty="0">
                <a:latin typeface="Arial"/>
                <a:cs typeface="Arial"/>
              </a:rPr>
              <a:t>denote </a:t>
            </a:r>
            <a:r>
              <a:rPr sz="2400" spc="-125" dirty="0">
                <a:latin typeface="Arial"/>
                <a:cs typeface="Arial"/>
              </a:rPr>
              <a:t>blocks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-335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code</a:t>
            </a:r>
            <a:endParaRPr sz="2400" dirty="0">
              <a:latin typeface="Arial"/>
              <a:cs typeface="Arial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dirty="0">
                <a:latin typeface="Courier New"/>
                <a:cs typeface="Courier New"/>
              </a:rPr>
              <a:t>x = </a:t>
            </a:r>
            <a:r>
              <a:rPr sz="1900" spc="-10" dirty="0">
                <a:latin typeface="Courier New"/>
                <a:cs typeface="Courier New"/>
              </a:rPr>
              <a:t>float(input("Enter </a:t>
            </a:r>
            <a:r>
              <a:rPr sz="1900" dirty="0">
                <a:latin typeface="Courier New"/>
                <a:cs typeface="Courier New"/>
              </a:rPr>
              <a:t>a </a:t>
            </a:r>
            <a:r>
              <a:rPr sz="1900" spc="-5" dirty="0">
                <a:latin typeface="Courier New"/>
                <a:cs typeface="Courier New"/>
              </a:rPr>
              <a:t>number for x: </a:t>
            </a:r>
            <a:r>
              <a:rPr sz="1900" spc="-10" dirty="0">
                <a:latin typeface="Courier New"/>
                <a:cs typeface="Courier New"/>
              </a:rPr>
              <a:t>"))  </a:t>
            </a:r>
            <a:endParaRPr lang="en-US" sz="1900" spc="-10" dirty="0" smtClean="0">
              <a:latin typeface="Courier New"/>
              <a:cs typeface="Courier New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dirty="0" smtClean="0">
                <a:latin typeface="Courier New"/>
                <a:cs typeface="Courier New"/>
              </a:rPr>
              <a:t>y </a:t>
            </a:r>
            <a:r>
              <a:rPr sz="1900" dirty="0">
                <a:latin typeface="Courier New"/>
                <a:cs typeface="Courier New"/>
              </a:rPr>
              <a:t>= </a:t>
            </a:r>
            <a:r>
              <a:rPr sz="1900" spc="-10" dirty="0">
                <a:latin typeface="Courier New"/>
                <a:cs typeface="Courier New"/>
              </a:rPr>
              <a:t>float(input("Enter </a:t>
            </a:r>
            <a:r>
              <a:rPr sz="1900" dirty="0">
                <a:latin typeface="Courier New"/>
                <a:cs typeface="Courier New"/>
              </a:rPr>
              <a:t>a </a:t>
            </a:r>
            <a:r>
              <a:rPr sz="1900" spc="-5" dirty="0">
                <a:latin typeface="Courier New"/>
                <a:cs typeface="Courier New"/>
              </a:rPr>
              <a:t>number for y: </a:t>
            </a:r>
            <a:r>
              <a:rPr sz="1900" spc="-10" dirty="0">
                <a:latin typeface="Courier New"/>
                <a:cs typeface="Courier New"/>
              </a:rPr>
              <a:t>"))  </a:t>
            </a:r>
            <a:endParaRPr lang="en-US" sz="1900" spc="-10" dirty="0" smtClean="0">
              <a:latin typeface="Courier New"/>
              <a:cs typeface="Courier New"/>
            </a:endParaRPr>
          </a:p>
          <a:p>
            <a:pPr marL="12700" marR="5080" algn="just">
              <a:lnSpc>
                <a:spcPct val="110000"/>
              </a:lnSpc>
              <a:spcBef>
                <a:spcPts val="10"/>
              </a:spcBef>
            </a:pPr>
            <a:r>
              <a:rPr sz="1900" spc="-5" dirty="0" smtClean="0">
                <a:latin typeface="Courier New"/>
                <a:cs typeface="Courier New"/>
              </a:rPr>
              <a:t>if </a:t>
            </a:r>
            <a:r>
              <a:rPr sz="1900" dirty="0">
                <a:latin typeface="Courier New"/>
                <a:cs typeface="Courier New"/>
              </a:rPr>
              <a:t>x </a:t>
            </a:r>
            <a:r>
              <a:rPr sz="1900" spc="-5" dirty="0">
                <a:latin typeface="Courier New"/>
                <a:cs typeface="Courier New"/>
              </a:rPr>
              <a:t>==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5" dirty="0">
                <a:latin typeface="Courier New"/>
                <a:cs typeface="Courier New"/>
              </a:rPr>
              <a:t>y:</a:t>
            </a:r>
            <a:endParaRPr sz="1900" dirty="0">
              <a:latin typeface="Courier New"/>
              <a:cs typeface="Courier New"/>
            </a:endParaRPr>
          </a:p>
          <a:p>
            <a:pPr marL="591185" marR="1739264">
              <a:lnSpc>
                <a:spcPct val="110000"/>
              </a:lnSpc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print("x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and 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y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are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equal"</a:t>
            </a:r>
            <a:r>
              <a:rPr sz="1900" spc="-10" dirty="0">
                <a:latin typeface="Courier New"/>
                <a:cs typeface="Courier New"/>
              </a:rPr>
              <a:t>) 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if </a:t>
            </a:r>
            <a:r>
              <a:rPr sz="1900" dirty="0">
                <a:solidFill>
                  <a:srgbClr val="160A20"/>
                </a:solidFill>
                <a:latin typeface="Courier New"/>
                <a:cs typeface="Courier New"/>
              </a:rPr>
              <a:t>y </a:t>
            </a:r>
            <a:r>
              <a:rPr sz="1900" spc="-5" dirty="0">
                <a:solidFill>
                  <a:srgbClr val="160A20"/>
                </a:solidFill>
                <a:latin typeface="Courier New"/>
                <a:cs typeface="Courier New"/>
              </a:rPr>
              <a:t>!=</a:t>
            </a:r>
            <a:r>
              <a:rPr sz="1900" spc="-95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5" dirty="0">
                <a:solidFill>
                  <a:srgbClr val="160A20"/>
                </a:solidFill>
                <a:latin typeface="Courier New"/>
                <a:cs typeface="Courier New"/>
              </a:rPr>
              <a:t>0</a:t>
            </a:r>
            <a:r>
              <a:rPr sz="1900" spc="-15" dirty="0">
                <a:latin typeface="Courier New"/>
                <a:cs typeface="Courier New"/>
              </a:rPr>
              <a:t>:</a:t>
            </a:r>
            <a:endParaRPr sz="1900" dirty="0">
              <a:latin typeface="Courier New"/>
              <a:cs typeface="Courier New"/>
            </a:endParaRPr>
          </a:p>
          <a:p>
            <a:pPr marL="12700" marR="151130" indent="1156335">
              <a:lnSpc>
                <a:spcPct val="110000"/>
              </a:lnSpc>
            </a:pPr>
            <a:r>
              <a:rPr sz="1900" spc="-10" dirty="0">
                <a:solidFill>
                  <a:srgbClr val="28123A"/>
                </a:solidFill>
                <a:latin typeface="Courier New"/>
                <a:cs typeface="Courier New"/>
              </a:rPr>
              <a:t>print("therefore, </a:t>
            </a:r>
            <a:r>
              <a:rPr sz="1900" dirty="0">
                <a:solidFill>
                  <a:srgbClr val="28123A"/>
                </a:solidFill>
                <a:latin typeface="Courier New"/>
                <a:cs typeface="Courier New"/>
              </a:rPr>
              <a:t>x / y </a:t>
            </a:r>
            <a:r>
              <a:rPr sz="1900" spc="-10" dirty="0">
                <a:solidFill>
                  <a:srgbClr val="28123A"/>
                </a:solidFill>
                <a:latin typeface="Courier New"/>
                <a:cs typeface="Courier New"/>
              </a:rPr>
              <a:t>is", x/y</a:t>
            </a:r>
            <a:r>
              <a:rPr sz="1900" spc="-10" dirty="0">
                <a:latin typeface="Courier New"/>
                <a:cs typeface="Courier New"/>
              </a:rPr>
              <a:t>)  </a:t>
            </a:r>
            <a:r>
              <a:rPr sz="1900" spc="-5" dirty="0">
                <a:latin typeface="Courier New"/>
                <a:cs typeface="Courier New"/>
              </a:rPr>
              <a:t>elif </a:t>
            </a:r>
            <a:r>
              <a:rPr sz="1900" dirty="0">
                <a:latin typeface="Courier New"/>
                <a:cs typeface="Courier New"/>
              </a:rPr>
              <a:t>x &lt;</a:t>
            </a:r>
            <a:r>
              <a:rPr sz="1900" spc="-110" dirty="0">
                <a:latin typeface="Courier New"/>
                <a:cs typeface="Courier New"/>
              </a:rPr>
              <a:t> </a:t>
            </a:r>
            <a:r>
              <a:rPr sz="1900" spc="-5" dirty="0">
                <a:latin typeface="Courier New"/>
                <a:cs typeface="Courier New"/>
              </a:rPr>
              <a:t>y: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32873" y="4789174"/>
            <a:ext cx="5829300" cy="284693"/>
          </a:xfrm>
          <a:prstGeom prst="rect">
            <a:avLst/>
          </a:prstGeom>
          <a:solidFill>
            <a:srgbClr val="E2D6EC"/>
          </a:solidFill>
        </p:spPr>
        <p:txBody>
          <a:bodyPr vert="horz" wrap="square" lIns="0" tIns="0" rIns="0" bIns="0" rtlCol="0">
            <a:spAutoFit/>
          </a:bodyPr>
          <a:lstStyle/>
          <a:p>
            <a:pPr marL="94615">
              <a:lnSpc>
                <a:spcPts val="2240"/>
              </a:lnSpc>
              <a:tabLst>
                <a:tab pos="1539875" algn="l"/>
              </a:tabLst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print("</a:t>
            </a:r>
            <a:r>
              <a:rPr sz="1900" spc="-10" dirty="0" smtClean="0">
                <a:solidFill>
                  <a:srgbClr val="160A20"/>
                </a:solidFill>
                <a:latin typeface="Courier New"/>
                <a:cs typeface="Courier New"/>
              </a:rPr>
              <a:t>x</a:t>
            </a:r>
            <a:r>
              <a:rPr lang="en-US" sz="1900" spc="-10" dirty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lang="en-US" sz="1900" spc="-10" dirty="0" smtClean="0">
                <a:solidFill>
                  <a:srgbClr val="160A20"/>
                </a:solidFill>
                <a:latin typeface="Courier New"/>
                <a:cs typeface="Courier New"/>
              </a:rPr>
              <a:t>i</a:t>
            </a:r>
            <a:r>
              <a:rPr sz="1900" dirty="0" smtClean="0">
                <a:solidFill>
                  <a:srgbClr val="160A20"/>
                </a:solidFill>
                <a:latin typeface="Courier New"/>
                <a:cs typeface="Courier New"/>
              </a:rPr>
              <a:t>s</a:t>
            </a:r>
            <a:r>
              <a:rPr sz="1900" spc="-70" dirty="0" smtClean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smaller"</a:t>
            </a:r>
            <a:r>
              <a:rPr sz="1900" spc="-10" dirty="0">
                <a:latin typeface="Courier New"/>
                <a:cs typeface="Courier New"/>
              </a:rPr>
              <a:t>)</a:t>
            </a:r>
            <a:endParaRPr sz="1900" dirty="0">
              <a:latin typeface="Courier New"/>
              <a:cs typeface="Courier New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747098" y="58793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object 45"/>
          <p:cNvSpPr txBox="1"/>
          <p:nvPr/>
        </p:nvSpPr>
        <p:spPr>
          <a:xfrm>
            <a:off x="1332873" y="5408391"/>
            <a:ext cx="5829300" cy="284693"/>
          </a:xfrm>
          <a:prstGeom prst="rect">
            <a:avLst/>
          </a:prstGeom>
          <a:solidFill>
            <a:srgbClr val="E2D6EC"/>
          </a:solidFill>
        </p:spPr>
        <p:txBody>
          <a:bodyPr vert="horz" wrap="square" lIns="0" tIns="0" rIns="0" bIns="0" rtlCol="0">
            <a:spAutoFit/>
          </a:bodyPr>
          <a:lstStyle/>
          <a:p>
            <a:pPr marL="94615">
              <a:lnSpc>
                <a:spcPts val="2240"/>
              </a:lnSpc>
              <a:tabLst>
                <a:tab pos="1539875" algn="l"/>
              </a:tabLst>
            </a:pP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print</a:t>
            </a:r>
            <a:r>
              <a:rPr sz="1900" spc="-10" dirty="0" smtClean="0">
                <a:solidFill>
                  <a:srgbClr val="160A20"/>
                </a:solidFill>
                <a:latin typeface="Courier New"/>
                <a:cs typeface="Courier New"/>
              </a:rPr>
              <a:t>("</a:t>
            </a:r>
            <a:r>
              <a:rPr lang="en-US" sz="1900" spc="-10" dirty="0">
                <a:solidFill>
                  <a:srgbClr val="160A20"/>
                </a:solidFill>
                <a:latin typeface="Courier New"/>
                <a:cs typeface="Courier New"/>
              </a:rPr>
              <a:t>y</a:t>
            </a:r>
            <a:r>
              <a:rPr lang="en-US" sz="1900" spc="-10" dirty="0" smtClean="0">
                <a:solidFill>
                  <a:srgbClr val="160A20"/>
                </a:solidFill>
                <a:latin typeface="Courier New"/>
                <a:cs typeface="Courier New"/>
              </a:rPr>
              <a:t> i</a:t>
            </a:r>
            <a:r>
              <a:rPr sz="1900" dirty="0" smtClean="0">
                <a:solidFill>
                  <a:srgbClr val="160A20"/>
                </a:solidFill>
                <a:latin typeface="Courier New"/>
                <a:cs typeface="Courier New"/>
              </a:rPr>
              <a:t>s</a:t>
            </a:r>
            <a:r>
              <a:rPr sz="1900" spc="-70" dirty="0" smtClean="0">
                <a:solidFill>
                  <a:srgbClr val="160A20"/>
                </a:solidFill>
                <a:latin typeface="Courier New"/>
                <a:cs typeface="Courier New"/>
              </a:rPr>
              <a:t> </a:t>
            </a:r>
            <a:r>
              <a:rPr sz="1900" spc="-10" dirty="0">
                <a:solidFill>
                  <a:srgbClr val="160A20"/>
                </a:solidFill>
                <a:latin typeface="Courier New"/>
                <a:cs typeface="Courier New"/>
              </a:rPr>
              <a:t>smaller"</a:t>
            </a:r>
            <a:r>
              <a:rPr sz="1900" spc="-10" dirty="0">
                <a:latin typeface="Courier New"/>
                <a:cs typeface="Courier New"/>
              </a:rPr>
              <a:t>)</a:t>
            </a:r>
            <a:endParaRPr sz="19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6806</TotalTime>
  <Words>1156</Words>
  <Application>Microsoft Macintosh PowerPoint</Application>
  <PresentationFormat>On-screen Show (4:3)</PresentationFormat>
  <Paragraphs>247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 Black</vt:lpstr>
      <vt:lpstr>Calibri</vt:lpstr>
      <vt:lpstr>Courier New</vt:lpstr>
      <vt:lpstr>Times</vt:lpstr>
      <vt:lpstr>Arial</vt:lpstr>
      <vt:lpstr>Office Theme</vt:lpstr>
      <vt:lpstr>PowerPoint Presentation</vt:lpstr>
      <vt:lpstr>STRINGS </vt:lpstr>
      <vt:lpstr>INPUT/OUTPUT: print </vt:lpstr>
      <vt:lpstr>INPUT/OUTPUT: input("")</vt:lpstr>
      <vt:lpstr>COMPARISON  OPERATORS ON int, float, string</vt:lpstr>
      <vt:lpstr>LOGIC  OPERATORS  ON bools</vt:lpstr>
      <vt:lpstr>COMPARISON EXAMPLE </vt:lpstr>
      <vt:lpstr>CONTROL  FLOW  - BRANCHING</vt:lpstr>
      <vt:lpstr>BLOCKS / INDENTATION</vt:lpstr>
      <vt:lpstr>= vs == </vt:lpstr>
      <vt:lpstr>CONTROL FLOW: while LOOPS </vt:lpstr>
      <vt:lpstr>while LOOP  EXAMPLE </vt:lpstr>
      <vt:lpstr>CONTROL FLOW: while and for LOOPS</vt:lpstr>
      <vt:lpstr>CONTROL  FLOW: for LOOPS </vt:lpstr>
      <vt:lpstr>range(start,stop,step)</vt:lpstr>
      <vt:lpstr>break STATEMENT</vt:lpstr>
      <vt:lpstr>break STATEMENT </vt:lpstr>
      <vt:lpstr>VS while LOOPS</vt:lpstr>
    </vt:vector>
  </TitlesOfParts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MIT6_0001F16_Branching, Iteration</dc:title>
  <dc:creator>Bell, Ana</dc:creator>
  <cp:lastModifiedBy>Andy Somogyi</cp:lastModifiedBy>
  <cp:revision>18</cp:revision>
  <dcterms:created xsi:type="dcterms:W3CDTF">2017-07-24T20:42:19Z</dcterms:created>
  <dcterms:modified xsi:type="dcterms:W3CDTF">2017-07-30T03:25:00Z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2017-07-25T00:00:00Z</vt:filetime>
  </property>
</Properties>
</file>