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91" r:id="rId2"/>
    <p:sldId id="292" r:id="rId3"/>
    <p:sldId id="319" r:id="rId4"/>
    <p:sldId id="294" r:id="rId5"/>
    <p:sldId id="318" r:id="rId6"/>
    <p:sldId id="317" r:id="rId7"/>
    <p:sldId id="299" r:id="rId8"/>
    <p:sldId id="301" r:id="rId9"/>
    <p:sldId id="300" r:id="rId10"/>
    <p:sldId id="302" r:id="rId11"/>
    <p:sldId id="303" r:id="rId12"/>
    <p:sldId id="305" r:id="rId13"/>
    <p:sldId id="306" r:id="rId14"/>
    <p:sldId id="307" r:id="rId15"/>
    <p:sldId id="308" r:id="rId16"/>
    <p:sldId id="309" r:id="rId17"/>
    <p:sldId id="310" r:id="rId18"/>
    <p:sldId id="311" r:id="rId19"/>
    <p:sldId id="312" r:id="rId20"/>
    <p:sldId id="313" r:id="rId21"/>
    <p:sldId id="314" r:id="rId22"/>
    <p:sldId id="315" r:id="rId23"/>
    <p:sldId id="316" r:id="rId24"/>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3"/>
    <p:restoredTop sz="94643"/>
  </p:normalViewPr>
  <p:slideViewPr>
    <p:cSldViewPr>
      <p:cViewPr varScale="1">
        <p:scale>
          <a:sx n="120" d="100"/>
          <a:sy n="120" d="100"/>
        </p:scale>
        <p:origin x="1264" y="17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5EAACE5B-4CD3-924F-B418-0B092E0B2CA6}" type="datetimeFigureOut">
              <a:rPr lang="en-US" smtClean="0"/>
              <a:t>7/29/17</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85E84973-553D-4641-92C1-8A7D64193F1B}" type="slidenum">
              <a:rPr lang="en-US" smtClean="0"/>
              <a:t>‹#›</a:t>
            </a:fld>
            <a:endParaRPr lang="en-US"/>
          </a:p>
        </p:txBody>
      </p:sp>
    </p:spTree>
    <p:extLst>
      <p:ext uri="{BB962C8B-B14F-4D97-AF65-F5344CB8AC3E}">
        <p14:creationId xmlns:p14="http://schemas.microsoft.com/office/powerpoint/2010/main" val="2090644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C896B31-8EE1-43B7-9E70-F0A33AFC7B5F}" type="slidenum">
              <a:rPr lang="en-US" altLang="en-US" smtClean="0">
                <a:latin typeface="Arial" panose="020B0604020202020204" pitchFamily="34" charset="0"/>
              </a:rPr>
              <a:pPr>
                <a:spcBef>
                  <a:spcPct val="0"/>
                </a:spcBef>
              </a:pPr>
              <a:t>1</a:t>
            </a:fld>
            <a:endParaRPr lang="en-US" altLang="en-US" smtClean="0">
              <a:latin typeface="Arial" panose="020B0604020202020204" pitchFamily="34" charset="0"/>
            </a:endParaRPr>
          </a:p>
        </p:txBody>
      </p:sp>
      <p:sp>
        <p:nvSpPr>
          <p:cNvPr id="4099" name="Rectangle 2"/>
          <p:cNvSpPr>
            <a:spLocks noGrp="1" noRot="1" noChangeAspect="1" noChangeArrowheads="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panose="020B0604020202020204" pitchFamily="34" charset="0"/>
            </a:endParaRPr>
          </a:p>
        </p:txBody>
      </p:sp>
    </p:spTree>
    <p:extLst>
      <p:ext uri="{BB962C8B-B14F-4D97-AF65-F5344CB8AC3E}">
        <p14:creationId xmlns:p14="http://schemas.microsoft.com/office/powerpoint/2010/main" val="1965243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1</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7/29/17</a:t>
            </a:fld>
            <a:endParaRPr lang="en-US"/>
          </a:p>
        </p:txBody>
      </p:sp>
      <p:sp>
        <p:nvSpPr>
          <p:cNvPr id="6" name="Holder 6"/>
          <p:cNvSpPr>
            <a:spLocks noGrp="1"/>
          </p:cNvSpPr>
          <p:nvPr>
            <p:ph type="sldNum" sz="quarter" idx="7"/>
          </p:nvPr>
        </p:nvSpPr>
        <p:spPr/>
        <p:txBody>
          <a:bodyPr lIns="0" tIns="0" rIns="0" bIns="0"/>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u="sng">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6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1</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7/29/17</a:t>
            </a:fld>
            <a:endParaRPr lang="en-US"/>
          </a:p>
        </p:txBody>
      </p:sp>
      <p:sp>
        <p:nvSpPr>
          <p:cNvPr id="6" name="Holder 6"/>
          <p:cNvSpPr>
            <a:spLocks noGrp="1"/>
          </p:cNvSpPr>
          <p:nvPr>
            <p:ph type="sldNum" sz="quarter" idx="7"/>
          </p:nvPr>
        </p:nvSpPr>
        <p:spPr/>
        <p:txBody>
          <a:bodyPr lIns="0" tIns="0" rIns="0" bIns="0"/>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u="sng">
                <a:solidFill>
                  <a:schemeClr val="tx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1</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7/29/17</a:t>
            </a:fld>
            <a:endParaRPr lang="en-US"/>
          </a:p>
        </p:txBody>
      </p:sp>
      <p:sp>
        <p:nvSpPr>
          <p:cNvPr id="7" name="Holder 7"/>
          <p:cNvSpPr>
            <a:spLocks noGrp="1"/>
          </p:cNvSpPr>
          <p:nvPr>
            <p:ph type="sldNum" sz="quarter" idx="7"/>
          </p:nvPr>
        </p:nvSpPr>
        <p:spPr/>
        <p:txBody>
          <a:bodyPr lIns="0" tIns="0" rIns="0" bIns="0"/>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u="sng">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1</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7/29/17</a:t>
            </a:fld>
            <a:endParaRPr lang="en-US"/>
          </a:p>
        </p:txBody>
      </p:sp>
      <p:sp>
        <p:nvSpPr>
          <p:cNvPr id="5" name="Holder 5"/>
          <p:cNvSpPr>
            <a:spLocks noGrp="1"/>
          </p:cNvSpPr>
          <p:nvPr>
            <p:ph type="sldNum" sz="quarter" idx="7"/>
          </p:nvPr>
        </p:nvSpPr>
        <p:spPr/>
        <p:txBody>
          <a:bodyPr lIns="0" tIns="0" rIns="0" bIns="0"/>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1</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7/29/17</a:t>
            </a:fld>
            <a:endParaRPr lang="en-US"/>
          </a:p>
        </p:txBody>
      </p:sp>
      <p:sp>
        <p:nvSpPr>
          <p:cNvPr id="4" name="Holder 4"/>
          <p:cNvSpPr>
            <a:spLocks noGrp="1"/>
          </p:cNvSpPr>
          <p:nvPr>
            <p:ph type="sldNum" sz="quarter" idx="7"/>
          </p:nvPr>
        </p:nvSpPr>
        <p:spPr/>
        <p:txBody>
          <a:bodyPr lIns="0" tIns="0" rIns="0" bIns="0"/>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576059"/>
            <a:ext cx="9144000" cy="281940"/>
          </a:xfrm>
          <a:custGeom>
            <a:avLst/>
            <a:gdLst/>
            <a:ahLst/>
            <a:cxnLst/>
            <a:rect l="l" t="t" r="r" b="b"/>
            <a:pathLst>
              <a:path w="9144000" h="281940">
                <a:moveTo>
                  <a:pt x="0" y="281940"/>
                </a:moveTo>
                <a:lnTo>
                  <a:pt x="9144000" y="281940"/>
                </a:lnTo>
                <a:lnTo>
                  <a:pt x="9144000" y="0"/>
                </a:lnTo>
                <a:lnTo>
                  <a:pt x="0" y="0"/>
                </a:lnTo>
                <a:lnTo>
                  <a:pt x="0" y="281940"/>
                </a:lnTo>
                <a:close/>
              </a:path>
            </a:pathLst>
          </a:custGeom>
          <a:solidFill>
            <a:srgbClr val="001F5F"/>
          </a:solidFill>
        </p:spPr>
        <p:txBody>
          <a:bodyPr wrap="square" lIns="0" tIns="0" rIns="0" bIns="0" rtlCol="0"/>
          <a:lstStyle/>
          <a:p>
            <a:endParaRPr/>
          </a:p>
        </p:txBody>
      </p:sp>
      <p:sp>
        <p:nvSpPr>
          <p:cNvPr id="2" name="Holder 2"/>
          <p:cNvSpPr>
            <a:spLocks noGrp="1"/>
          </p:cNvSpPr>
          <p:nvPr>
            <p:ph type="title"/>
          </p:nvPr>
        </p:nvSpPr>
        <p:spPr>
          <a:xfrm>
            <a:off x="760729" y="926846"/>
            <a:ext cx="7622540" cy="757555"/>
          </a:xfrm>
          <a:prstGeom prst="rect">
            <a:avLst/>
          </a:prstGeom>
        </p:spPr>
        <p:txBody>
          <a:bodyPr wrap="square" lIns="0" tIns="0" rIns="0" bIns="0">
            <a:spAutoFit/>
          </a:bodyPr>
          <a:lstStyle>
            <a:lvl1pPr>
              <a:defRPr sz="4800" b="0" i="0" u="sng">
                <a:solidFill>
                  <a:schemeClr val="tx1"/>
                </a:solidFill>
                <a:latin typeface="Arial"/>
                <a:cs typeface="Arial"/>
              </a:defRPr>
            </a:lvl1pPr>
          </a:lstStyle>
          <a:p>
            <a:endParaRPr/>
          </a:p>
        </p:txBody>
      </p:sp>
      <p:sp>
        <p:nvSpPr>
          <p:cNvPr id="3" name="Holder 3"/>
          <p:cNvSpPr>
            <a:spLocks noGrp="1"/>
          </p:cNvSpPr>
          <p:nvPr>
            <p:ph type="body" idx="1"/>
          </p:nvPr>
        </p:nvSpPr>
        <p:spPr>
          <a:xfrm>
            <a:off x="810259" y="1818385"/>
            <a:ext cx="7446009" cy="2560320"/>
          </a:xfrm>
          <a:prstGeom prst="rect">
            <a:avLst/>
          </a:prstGeom>
        </p:spPr>
        <p:txBody>
          <a:bodyPr wrap="square" lIns="0" tIns="0" rIns="0" bIns="0">
            <a:spAutoFit/>
          </a:bodyPr>
          <a:lstStyle>
            <a:lvl1pPr>
              <a:defRPr sz="26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4009" y="6645275"/>
            <a:ext cx="858520" cy="139700"/>
          </a:xfrm>
          <a:prstGeom prst="rect">
            <a:avLst/>
          </a:prstGeom>
        </p:spPr>
        <p:txBody>
          <a:bodyPr wrap="square" lIns="0" tIns="0" rIns="0" bIns="0">
            <a:spAutoFit/>
          </a:bodyPr>
          <a:lstStyle>
            <a:lvl1pPr>
              <a:defRPr sz="900" b="0" i="0">
                <a:solidFill>
                  <a:schemeClr val="bg1"/>
                </a:solidFill>
                <a:latin typeface="Arial"/>
                <a:cs typeface="Arial"/>
              </a:defRPr>
            </a:lvl1pPr>
          </a:lstStyle>
          <a:p>
            <a:pPr marL="12700">
              <a:lnSpc>
                <a:spcPts val="955"/>
              </a:lnSpc>
            </a:pPr>
            <a:r>
              <a:rPr spc="-45" dirty="0"/>
              <a:t>6.0001 </a:t>
            </a:r>
            <a:r>
              <a:rPr spc="-145" dirty="0"/>
              <a:t>LECTURE</a:t>
            </a:r>
            <a:r>
              <a:rPr spc="-155" dirty="0"/>
              <a:t> </a:t>
            </a:r>
            <a:r>
              <a:rPr spc="-45" dirty="0"/>
              <a:t>1</a:t>
            </a: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7/29/17</a:t>
            </a:fld>
            <a:endParaRPr lang="en-US"/>
          </a:p>
        </p:txBody>
      </p:sp>
      <p:sp>
        <p:nvSpPr>
          <p:cNvPr id="6" name="Holder 6"/>
          <p:cNvSpPr>
            <a:spLocks noGrp="1"/>
          </p:cNvSpPr>
          <p:nvPr>
            <p:ph type="sldNum" sz="quarter" idx="7"/>
          </p:nvPr>
        </p:nvSpPr>
        <p:spPr>
          <a:xfrm>
            <a:off x="8156447" y="6637845"/>
            <a:ext cx="186690" cy="158750"/>
          </a:xfrm>
          <a:prstGeom prst="rect">
            <a:avLst/>
          </a:prstGeom>
        </p:spPr>
        <p:txBody>
          <a:bodyPr wrap="square" lIns="0" tIns="0" rIns="0" bIns="0">
            <a:spAutoFit/>
          </a:bodyPr>
          <a:lstStyle>
            <a:lvl1pPr>
              <a:defRPr sz="1050" b="0" i="0">
                <a:solidFill>
                  <a:schemeClr val="bg1"/>
                </a:solidFill>
                <a:latin typeface="Arial"/>
                <a:cs typeface="Arial"/>
              </a:defRPr>
            </a:lvl1pPr>
          </a:lstStyle>
          <a:p>
            <a:pPr marL="25400">
              <a:lnSpc>
                <a:spcPts val="1095"/>
              </a:lnSpc>
            </a:pPr>
            <a:fld id="{81D60167-4931-47E6-BA6A-407CBD079E47}" type="slidenum">
              <a:rPr spc="-55" dirty="0"/>
              <a:t>‹#›</a:t>
            </a:fld>
            <a:endParaRPr spc="-5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7.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85750" y="209895"/>
            <a:ext cx="8572500" cy="923330"/>
          </a:xfrm>
        </p:spPr>
        <p:txBody>
          <a:bodyPr/>
          <a:lstStyle/>
          <a:p>
            <a:pPr eaLnBrk="1" hangingPunct="1"/>
            <a:r>
              <a:rPr lang="en-US" altLang="en-US" sz="3000" b="1" dirty="0">
                <a:solidFill>
                  <a:srgbClr val="0000CC"/>
                </a:solidFill>
              </a:rPr>
              <a:t>CompuCell3D User Training Workshop</a:t>
            </a:r>
            <a:br>
              <a:rPr lang="en-US" altLang="en-US" sz="3000" b="1" dirty="0">
                <a:solidFill>
                  <a:srgbClr val="0000CC"/>
                </a:solidFill>
              </a:rPr>
            </a:br>
            <a:r>
              <a:rPr lang="en-US" altLang="en-US" sz="3000" b="1" dirty="0">
                <a:solidFill>
                  <a:srgbClr val="0000CC"/>
                </a:solidFill>
              </a:rPr>
              <a:t>Introduction to Programming</a:t>
            </a:r>
            <a:endParaRPr lang="en-US" altLang="en-US" sz="3000" b="1" dirty="0">
              <a:solidFill>
                <a:srgbClr val="000099"/>
              </a:solidFill>
            </a:endParaRPr>
          </a:p>
        </p:txBody>
      </p:sp>
      <p:sp>
        <p:nvSpPr>
          <p:cNvPr id="3075" name="Rectangle 3"/>
          <p:cNvSpPr>
            <a:spLocks noGrp="1" noChangeArrowheads="1"/>
          </p:cNvSpPr>
          <p:nvPr>
            <p:ph type="subTitle" idx="4294967295"/>
          </p:nvPr>
        </p:nvSpPr>
        <p:spPr>
          <a:xfrm>
            <a:off x="3047999" y="3000375"/>
            <a:ext cx="2819401" cy="1857375"/>
          </a:xfrm>
          <a:prstGeom prst="rect">
            <a:avLst/>
          </a:prstGeom>
        </p:spPr>
        <p:txBody>
          <a:bodyPr/>
          <a:lstStyle/>
          <a:p>
            <a:pPr eaLnBrk="1" hangingPunct="1"/>
            <a:r>
              <a:rPr lang="en-US" altLang="en-US" sz="1875" dirty="0" err="1">
                <a:solidFill>
                  <a:srgbClr val="000099"/>
                </a:solidFill>
              </a:rPr>
              <a:t>Biocomplexity</a:t>
            </a:r>
            <a:r>
              <a:rPr lang="en-US" altLang="en-US" sz="1875" dirty="0">
                <a:solidFill>
                  <a:srgbClr val="000099"/>
                </a:solidFill>
              </a:rPr>
              <a:t> Institute</a:t>
            </a:r>
          </a:p>
          <a:p>
            <a:pPr eaLnBrk="1" hangingPunct="1"/>
            <a:r>
              <a:rPr lang="en-US" altLang="en-US" sz="1875" dirty="0">
                <a:solidFill>
                  <a:srgbClr val="000099"/>
                </a:solidFill>
              </a:rPr>
              <a:t>Indiana University </a:t>
            </a:r>
          </a:p>
          <a:p>
            <a:pPr eaLnBrk="1" hangingPunct="1"/>
            <a:r>
              <a:rPr lang="en-US" altLang="en-US" sz="1875" dirty="0">
                <a:solidFill>
                  <a:srgbClr val="000099"/>
                </a:solidFill>
              </a:rPr>
              <a:t>Bloomington, IN 47405</a:t>
            </a:r>
          </a:p>
          <a:p>
            <a:pPr eaLnBrk="1" hangingPunct="1"/>
            <a:r>
              <a:rPr lang="en-US" altLang="en-US" sz="1875" b="1" dirty="0">
                <a:solidFill>
                  <a:srgbClr val="000099"/>
                </a:solidFill>
              </a:rPr>
              <a:t>USA</a:t>
            </a:r>
          </a:p>
        </p:txBody>
      </p:sp>
      <p:pic>
        <p:nvPicPr>
          <p:cNvPr id="3076" name="Picture 5" descr="IU seal, red on white, lar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0813" y="3071813"/>
            <a:ext cx="1823145" cy="1756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6" descr="log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14437" y="3429000"/>
            <a:ext cx="1071563" cy="1071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11689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pg_0020.pdf"/>
          <p:cNvPicPr>
            <a:picLocks/>
          </p:cNvPicPr>
          <p:nvPr/>
        </p:nvPicPr>
        <p:blipFill>
          <a:blip r:embed="rId2">
            <a:extLst/>
          </a:blip>
          <a:stretch>
            <a:fillRect/>
          </a:stretch>
        </p:blipFill>
        <p:spPr>
          <a:xfrm>
            <a:off x="285750" y="214313"/>
            <a:ext cx="8572500" cy="6429375"/>
          </a:xfrm>
          <a:prstGeom prst="rect">
            <a:avLst/>
          </a:prstGeom>
          <a:ln w="12700">
            <a:miter lim="400000"/>
          </a:ln>
        </p:spPr>
      </p:pic>
    </p:spTree>
    <p:extLst>
      <p:ext uri="{BB962C8B-B14F-4D97-AF65-F5344CB8AC3E}">
        <p14:creationId xmlns:p14="http://schemas.microsoft.com/office/powerpoint/2010/main" val="9173921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016198" y="824587"/>
            <a:ext cx="7008019"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z="3375" spc="-94"/>
          </a:p>
        </p:txBody>
      </p:sp>
      <p:sp>
        <p:nvSpPr>
          <p:cNvPr id="3" name="object 3"/>
          <p:cNvSpPr txBox="1">
            <a:spLocks noGrp="1"/>
          </p:cNvSpPr>
          <p:nvPr>
            <p:ph type="title"/>
          </p:nvPr>
        </p:nvSpPr>
        <p:spPr>
          <a:xfrm>
            <a:off x="1045368" y="235506"/>
            <a:ext cx="7369969" cy="589103"/>
          </a:xfrm>
          <a:prstGeom prst="rect">
            <a:avLst/>
          </a:prstGeom>
        </p:spPr>
        <p:txBody>
          <a:bodyPr vert="horz" wrap="square" lIns="0" tIns="11906" rIns="0" bIns="0" rtlCol="0">
            <a:spAutoFit/>
          </a:bodyPr>
          <a:lstStyle/>
          <a:p>
            <a:pPr marL="11905">
              <a:spcBef>
                <a:spcPts val="94"/>
              </a:spcBef>
            </a:pPr>
            <a:r>
              <a:rPr sz="3750" u="none" kern="1200" spc="-94" dirty="0"/>
              <a:t>WHERE  THINGS GO WRONG</a:t>
            </a:r>
          </a:p>
        </p:txBody>
      </p:sp>
      <p:sp>
        <p:nvSpPr>
          <p:cNvPr id="6" name="object 6"/>
          <p:cNvSpPr txBox="1">
            <a:spLocks noGrp="1"/>
          </p:cNvSpPr>
          <p:nvPr>
            <p:ph type="sldNum" sz="quarter" idx="4294967295"/>
          </p:nvPr>
        </p:nvSpPr>
        <p:spPr>
          <a:xfrm>
            <a:off x="7932419" y="6437292"/>
            <a:ext cx="175022" cy="128240"/>
          </a:xfrm>
          <a:prstGeom prst="rect">
            <a:avLst/>
          </a:prstGeom>
        </p:spPr>
        <p:txBody>
          <a:bodyPr vert="horz" wrap="square" lIns="0" tIns="0" rIns="0" bIns="0" rtlCol="0">
            <a:spAutoFit/>
          </a:bodyPr>
          <a:lstStyle/>
          <a:p>
            <a:pPr marL="23811">
              <a:lnSpc>
                <a:spcPts val="1027"/>
              </a:lnSpc>
            </a:pPr>
            <a:fld id="{81D60167-4931-47E6-BA6A-407CBD079E47}" type="slidenum">
              <a:rPr spc="-94" dirty="0"/>
              <a:pPr marL="23811">
                <a:lnSpc>
                  <a:spcPts val="1027"/>
                </a:lnSpc>
              </a:pPr>
              <a:t>11</a:t>
            </a:fld>
            <a:endParaRPr spc="-94" dirty="0"/>
          </a:p>
        </p:txBody>
      </p:sp>
      <p:sp>
        <p:nvSpPr>
          <p:cNvPr id="4" name="object 4"/>
          <p:cNvSpPr txBox="1"/>
          <p:nvPr/>
        </p:nvSpPr>
        <p:spPr>
          <a:xfrm>
            <a:off x="1016198" y="997505"/>
            <a:ext cx="7756327" cy="5124960"/>
          </a:xfrm>
          <a:prstGeom prst="rect">
            <a:avLst/>
          </a:prstGeom>
        </p:spPr>
        <p:txBody>
          <a:bodyPr vert="horz" wrap="square" lIns="0" tIns="11906" rIns="0" bIns="0" rtlCol="0">
            <a:spAutoFit/>
          </a:bodyPr>
          <a:lstStyle/>
          <a:p>
            <a:pPr marL="97623" indent="-85719">
              <a:spcBef>
                <a:spcPts val="94"/>
              </a:spcBef>
              <a:buClr>
                <a:srgbClr val="585858"/>
              </a:buClr>
              <a:buFont typeface="Arial"/>
              <a:buChar char="▪"/>
              <a:tabLst>
                <a:tab pos="223822" algn="l"/>
              </a:tabLst>
            </a:pPr>
            <a:r>
              <a:rPr lang="en-US" sz="2531" spc="-94" dirty="0">
                <a:latin typeface="Arial"/>
                <a:cs typeface="Arial"/>
              </a:rPr>
              <a:t>Python makes is very easy to make mistakes</a:t>
            </a:r>
            <a:endParaRPr lang="en-US" sz="2437" b="1" spc="-94" dirty="0">
              <a:solidFill>
                <a:srgbClr val="C00000"/>
              </a:solidFill>
              <a:latin typeface="Arial Black"/>
              <a:cs typeface="Arial Black"/>
            </a:endParaRPr>
          </a:p>
          <a:p>
            <a:pPr marL="97623" indent="-85719">
              <a:spcBef>
                <a:spcPts val="94"/>
              </a:spcBef>
              <a:buClr>
                <a:srgbClr val="585858"/>
              </a:buClr>
              <a:buFont typeface="Arial"/>
              <a:buChar char="▪"/>
              <a:tabLst>
                <a:tab pos="223822" algn="l"/>
              </a:tabLst>
            </a:pPr>
            <a:r>
              <a:rPr sz="2437" b="1" spc="-94" dirty="0">
                <a:solidFill>
                  <a:srgbClr val="C00000"/>
                </a:solidFill>
                <a:latin typeface="Arial Black"/>
                <a:cs typeface="Arial Black"/>
              </a:rPr>
              <a:t>syntactic </a:t>
            </a:r>
            <a:r>
              <a:rPr sz="2437" b="1" spc="-94" dirty="0">
                <a:solidFill>
                  <a:srgbClr val="C00000"/>
                </a:solidFill>
                <a:latin typeface="Arial Black"/>
                <a:cs typeface="Arial Black"/>
              </a:rPr>
              <a:t>errors</a:t>
            </a:r>
            <a:endParaRPr sz="2437" spc="-94" dirty="0">
              <a:latin typeface="Arial Black"/>
              <a:cs typeface="Arial Black"/>
            </a:endParaRPr>
          </a:p>
          <a:p>
            <a:pPr marL="435738" lvl="1" indent="-235727">
              <a:spcBef>
                <a:spcPts val="117"/>
              </a:spcBef>
              <a:buClr>
                <a:srgbClr val="585858"/>
              </a:buClr>
              <a:buChar char="◦"/>
              <a:tabLst>
                <a:tab pos="435738" algn="l"/>
                <a:tab pos="436333" algn="l"/>
              </a:tabLst>
            </a:pPr>
            <a:r>
              <a:rPr sz="2250" spc="-94" dirty="0">
                <a:latin typeface="Arial"/>
                <a:cs typeface="Arial"/>
              </a:rPr>
              <a:t>common and easily </a:t>
            </a:r>
            <a:r>
              <a:rPr sz="2250" spc="-94" dirty="0">
                <a:latin typeface="Arial"/>
                <a:cs typeface="Arial"/>
              </a:rPr>
              <a:t>caught</a:t>
            </a:r>
            <a:r>
              <a:rPr lang="en-US" sz="2250" spc="-94" dirty="0">
                <a:latin typeface="Arial"/>
                <a:cs typeface="Arial"/>
              </a:rPr>
              <a:t> at load time</a:t>
            </a:r>
            <a:endParaRPr sz="2250" spc="-94" dirty="0">
              <a:latin typeface="Arial"/>
              <a:cs typeface="Arial"/>
            </a:endParaRPr>
          </a:p>
          <a:p>
            <a:pPr marL="97623" indent="-85719">
              <a:spcBef>
                <a:spcPts val="1195"/>
              </a:spcBef>
              <a:buClr>
                <a:srgbClr val="585858"/>
              </a:buClr>
              <a:buFont typeface="Arial"/>
              <a:buChar char="▪"/>
              <a:tabLst>
                <a:tab pos="223822" algn="l"/>
              </a:tabLst>
            </a:pPr>
            <a:r>
              <a:rPr sz="2437" b="1" spc="-94" dirty="0">
                <a:solidFill>
                  <a:srgbClr val="C00000"/>
                </a:solidFill>
                <a:latin typeface="Arial Black"/>
                <a:cs typeface="Arial Black"/>
              </a:rPr>
              <a:t>semantic </a:t>
            </a:r>
            <a:r>
              <a:rPr sz="2437" b="1" spc="-94" dirty="0">
                <a:solidFill>
                  <a:srgbClr val="C00000"/>
                </a:solidFill>
                <a:latin typeface="Arial Black"/>
                <a:cs typeface="Arial Black"/>
              </a:rPr>
              <a:t>errors</a:t>
            </a:r>
            <a:endParaRPr sz="2437" spc="-94" dirty="0">
              <a:latin typeface="Arial Black"/>
              <a:cs typeface="Arial Black"/>
            </a:endParaRPr>
          </a:p>
          <a:p>
            <a:pPr marL="435738" lvl="1" indent="-235727">
              <a:spcBef>
                <a:spcPts val="112"/>
              </a:spcBef>
              <a:buClr>
                <a:srgbClr val="585858"/>
              </a:buClr>
              <a:buChar char="◦"/>
              <a:tabLst>
                <a:tab pos="435738" algn="l"/>
                <a:tab pos="436333" algn="l"/>
              </a:tabLst>
            </a:pPr>
            <a:r>
              <a:rPr lang="en-US" sz="2250" spc="-94" dirty="0">
                <a:latin typeface="Arial"/>
                <a:cs typeface="Arial"/>
              </a:rPr>
              <a:t>dynamic typing </a:t>
            </a:r>
            <a:r>
              <a:rPr lang="mr-IN" sz="2250" spc="-94" dirty="0">
                <a:latin typeface="Arial"/>
                <a:cs typeface="Arial"/>
              </a:rPr>
              <a:t>–</a:t>
            </a:r>
            <a:r>
              <a:rPr lang="en-US" sz="2250" spc="-94" dirty="0">
                <a:latin typeface="Arial"/>
                <a:cs typeface="Arial"/>
              </a:rPr>
              <a:t> runtime </a:t>
            </a:r>
            <a:r>
              <a:rPr lang="en-US" sz="2320" b="1" spc="-94" dirty="0">
                <a:solidFill>
                  <a:srgbClr val="C00000"/>
                </a:solidFill>
                <a:latin typeface="Arial Black"/>
                <a:cs typeface="Arial Black"/>
              </a:rPr>
              <a:t>CAN ONLY </a:t>
            </a:r>
            <a:r>
              <a:rPr lang="en-US" sz="2250" spc="-94" dirty="0">
                <a:latin typeface="Arial"/>
                <a:cs typeface="Arial"/>
              </a:rPr>
              <a:t>find out about errors at run-time</a:t>
            </a:r>
          </a:p>
          <a:p>
            <a:pPr marL="435738" lvl="1" indent="-235727">
              <a:spcBef>
                <a:spcPts val="112"/>
              </a:spcBef>
              <a:buClr>
                <a:srgbClr val="585858"/>
              </a:buClr>
              <a:buChar char="◦"/>
              <a:tabLst>
                <a:tab pos="435738" algn="l"/>
                <a:tab pos="436333" algn="l"/>
              </a:tabLst>
            </a:pPr>
            <a:r>
              <a:rPr sz="2250" spc="-94" dirty="0">
                <a:latin typeface="Arial"/>
                <a:cs typeface="Arial"/>
              </a:rPr>
              <a:t>some </a:t>
            </a:r>
            <a:r>
              <a:rPr sz="2250" spc="-94" dirty="0">
                <a:latin typeface="Arial"/>
                <a:cs typeface="Arial"/>
              </a:rPr>
              <a:t>languages check for these before running program</a:t>
            </a:r>
          </a:p>
          <a:p>
            <a:pPr marL="435738" lvl="1" indent="-235727">
              <a:spcBef>
                <a:spcPts val="291"/>
              </a:spcBef>
              <a:buClr>
                <a:srgbClr val="585858"/>
              </a:buClr>
              <a:buChar char="◦"/>
              <a:tabLst>
                <a:tab pos="435738" algn="l"/>
                <a:tab pos="436333" algn="l"/>
              </a:tabLst>
            </a:pPr>
            <a:r>
              <a:rPr sz="2250" spc="-94" dirty="0">
                <a:latin typeface="Arial"/>
                <a:cs typeface="Arial"/>
              </a:rPr>
              <a:t>can cause unpredictable behavior</a:t>
            </a:r>
          </a:p>
          <a:p>
            <a:pPr marL="97623" marR="127983" indent="-85719">
              <a:lnSpc>
                <a:spcPts val="2634"/>
              </a:lnSpc>
              <a:spcBef>
                <a:spcPts val="1523"/>
              </a:spcBef>
              <a:buClr>
                <a:srgbClr val="585858"/>
              </a:buClr>
              <a:buChar char="▪"/>
              <a:tabLst>
                <a:tab pos="223822" algn="l"/>
              </a:tabLst>
            </a:pPr>
            <a:r>
              <a:rPr lang="en-US" sz="2437" b="1" spc="-94" dirty="0">
                <a:solidFill>
                  <a:srgbClr val="C00000"/>
                </a:solidFill>
                <a:latin typeface="Arial Black"/>
                <a:cs typeface="Arial Black"/>
              </a:rPr>
              <a:t>logic errors </a:t>
            </a:r>
            <a:r>
              <a:rPr sz="2437" spc="-94" dirty="0">
                <a:latin typeface="Arial" charset="0"/>
                <a:ea typeface="Arial" charset="0"/>
                <a:cs typeface="Arial" charset="0"/>
              </a:rPr>
              <a:t>different meaning </a:t>
            </a:r>
            <a:r>
              <a:rPr sz="2437" spc="-94" dirty="0">
                <a:latin typeface="Arial" charset="0"/>
                <a:ea typeface="Arial" charset="0"/>
                <a:cs typeface="Arial" charset="0"/>
              </a:rPr>
              <a:t>than what  programmer intended</a:t>
            </a:r>
          </a:p>
          <a:p>
            <a:pPr marL="435738" lvl="1" indent="-235727">
              <a:spcBef>
                <a:spcPts val="80"/>
              </a:spcBef>
              <a:buClr>
                <a:srgbClr val="585858"/>
              </a:buClr>
              <a:buChar char="◦"/>
              <a:tabLst>
                <a:tab pos="435738" algn="l"/>
                <a:tab pos="436333" algn="l"/>
              </a:tabLst>
            </a:pPr>
            <a:r>
              <a:rPr sz="2250" spc="-94" dirty="0">
                <a:latin typeface="Arial"/>
                <a:cs typeface="Arial"/>
              </a:rPr>
              <a:t>program crashes, stops running</a:t>
            </a:r>
          </a:p>
          <a:p>
            <a:pPr marL="435738" lvl="1" indent="-235727">
              <a:spcBef>
                <a:spcPts val="291"/>
              </a:spcBef>
              <a:buClr>
                <a:srgbClr val="585858"/>
              </a:buClr>
              <a:buChar char="◦"/>
              <a:tabLst>
                <a:tab pos="435738" algn="l"/>
                <a:tab pos="436333" algn="l"/>
              </a:tabLst>
            </a:pPr>
            <a:r>
              <a:rPr sz="2250" spc="-94" dirty="0">
                <a:latin typeface="Arial"/>
                <a:cs typeface="Arial"/>
              </a:rPr>
              <a:t>program runs forever</a:t>
            </a:r>
          </a:p>
          <a:p>
            <a:pPr marL="435738" lvl="1" indent="-235727">
              <a:spcBef>
                <a:spcPts val="291"/>
              </a:spcBef>
              <a:buClr>
                <a:srgbClr val="585858"/>
              </a:buClr>
              <a:buChar char="◦"/>
              <a:tabLst>
                <a:tab pos="435738" algn="l"/>
                <a:tab pos="436333" algn="l"/>
              </a:tabLst>
            </a:pPr>
            <a:r>
              <a:rPr sz="2250" spc="-94" dirty="0">
                <a:latin typeface="Arial"/>
                <a:cs typeface="Arial"/>
              </a:rPr>
              <a:t>program gives an answer but different than expected</a:t>
            </a:r>
          </a:p>
        </p:txBody>
      </p:sp>
    </p:spTree>
    <p:extLst>
      <p:ext uri="{BB962C8B-B14F-4D97-AF65-F5344CB8AC3E}">
        <p14:creationId xmlns:p14="http://schemas.microsoft.com/office/powerpoint/2010/main" val="182430944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 name="pg_0024.pdf"/>
          <p:cNvPicPr>
            <a:picLocks/>
          </p:cNvPicPr>
          <p:nvPr/>
        </p:nvPicPr>
        <p:blipFill>
          <a:blip r:embed="rId2">
            <a:extLst/>
          </a:blip>
          <a:stretch>
            <a:fillRect/>
          </a:stretch>
        </p:blipFill>
        <p:spPr>
          <a:xfrm>
            <a:off x="285750" y="214313"/>
            <a:ext cx="8572500" cy="6429375"/>
          </a:xfrm>
          <a:prstGeom prst="rect">
            <a:avLst/>
          </a:prstGeom>
          <a:ln w="12700">
            <a:miter lim="400000"/>
          </a:ln>
        </p:spPr>
      </p:pic>
    </p:spTree>
    <p:extLst>
      <p:ext uri="{BB962C8B-B14F-4D97-AF65-F5344CB8AC3E}">
        <p14:creationId xmlns:p14="http://schemas.microsoft.com/office/powerpoint/2010/main" val="145728358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 name="pg_0025.pdf"/>
          <p:cNvPicPr>
            <a:picLocks/>
          </p:cNvPicPr>
          <p:nvPr/>
        </p:nvPicPr>
        <p:blipFill>
          <a:blip r:embed="rId2">
            <a:extLst/>
          </a:blip>
          <a:stretch>
            <a:fillRect/>
          </a:stretch>
        </p:blipFill>
        <p:spPr>
          <a:xfrm>
            <a:off x="285750" y="214313"/>
            <a:ext cx="8572500" cy="6429375"/>
          </a:xfrm>
          <a:prstGeom prst="rect">
            <a:avLst/>
          </a:prstGeom>
          <a:ln w="12700">
            <a:miter lim="400000"/>
          </a:ln>
        </p:spPr>
      </p:pic>
    </p:spTree>
    <p:extLst>
      <p:ext uri="{BB962C8B-B14F-4D97-AF65-F5344CB8AC3E}">
        <p14:creationId xmlns:p14="http://schemas.microsoft.com/office/powerpoint/2010/main" val="5142862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 name="pg_0026.pdf"/>
          <p:cNvPicPr>
            <a:picLocks/>
          </p:cNvPicPr>
          <p:nvPr/>
        </p:nvPicPr>
        <p:blipFill>
          <a:blip r:embed="rId2">
            <a:extLst/>
          </a:blip>
          <a:stretch>
            <a:fillRect/>
          </a:stretch>
        </p:blipFill>
        <p:spPr>
          <a:xfrm>
            <a:off x="285750" y="214313"/>
            <a:ext cx="8572500" cy="6429375"/>
          </a:xfrm>
          <a:prstGeom prst="rect">
            <a:avLst/>
          </a:prstGeom>
          <a:ln w="12700">
            <a:miter lim="400000"/>
          </a:ln>
        </p:spPr>
      </p:pic>
    </p:spTree>
    <p:extLst>
      <p:ext uri="{BB962C8B-B14F-4D97-AF65-F5344CB8AC3E}">
        <p14:creationId xmlns:p14="http://schemas.microsoft.com/office/powerpoint/2010/main" val="21354468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 name="pg_0027.pdf"/>
          <p:cNvPicPr>
            <a:picLocks/>
          </p:cNvPicPr>
          <p:nvPr/>
        </p:nvPicPr>
        <p:blipFill>
          <a:blip r:embed="rId2">
            <a:extLst/>
          </a:blip>
          <a:stretch>
            <a:fillRect/>
          </a:stretch>
        </p:blipFill>
        <p:spPr>
          <a:xfrm>
            <a:off x="285750" y="214313"/>
            <a:ext cx="8572500" cy="6429375"/>
          </a:xfrm>
          <a:prstGeom prst="rect">
            <a:avLst/>
          </a:prstGeom>
          <a:ln w="12700">
            <a:miter lim="400000"/>
          </a:ln>
        </p:spPr>
      </p:pic>
    </p:spTree>
    <p:extLst>
      <p:ext uri="{BB962C8B-B14F-4D97-AF65-F5344CB8AC3E}">
        <p14:creationId xmlns:p14="http://schemas.microsoft.com/office/powerpoint/2010/main" val="17091379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 name="pg_0028.pdf"/>
          <p:cNvPicPr>
            <a:picLocks/>
          </p:cNvPicPr>
          <p:nvPr/>
        </p:nvPicPr>
        <p:blipFill>
          <a:blip r:embed="rId2">
            <a:extLst/>
          </a:blip>
          <a:stretch>
            <a:fillRect/>
          </a:stretch>
        </p:blipFill>
        <p:spPr>
          <a:xfrm>
            <a:off x="285750" y="214313"/>
            <a:ext cx="8572500" cy="6429375"/>
          </a:xfrm>
          <a:prstGeom prst="rect">
            <a:avLst/>
          </a:prstGeom>
          <a:ln w="12700">
            <a:miter lim="400000"/>
          </a:ln>
        </p:spPr>
      </p:pic>
    </p:spTree>
    <p:extLst>
      <p:ext uri="{BB962C8B-B14F-4D97-AF65-F5344CB8AC3E}">
        <p14:creationId xmlns:p14="http://schemas.microsoft.com/office/powerpoint/2010/main" val="7402969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 name="pg_0029.pdf"/>
          <p:cNvPicPr>
            <a:picLocks/>
          </p:cNvPicPr>
          <p:nvPr/>
        </p:nvPicPr>
        <p:blipFill>
          <a:blip r:embed="rId2">
            <a:extLst/>
          </a:blip>
          <a:stretch>
            <a:fillRect/>
          </a:stretch>
        </p:blipFill>
        <p:spPr>
          <a:xfrm>
            <a:off x="285750" y="214313"/>
            <a:ext cx="8572500" cy="6429375"/>
          </a:xfrm>
          <a:prstGeom prst="rect">
            <a:avLst/>
          </a:prstGeom>
          <a:ln w="12700">
            <a:miter lim="400000"/>
          </a:ln>
        </p:spPr>
      </p:pic>
    </p:spTree>
    <p:extLst>
      <p:ext uri="{BB962C8B-B14F-4D97-AF65-F5344CB8AC3E}">
        <p14:creationId xmlns:p14="http://schemas.microsoft.com/office/powerpoint/2010/main" val="17987774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 name="pg_0030.pdf"/>
          <p:cNvPicPr>
            <a:picLocks/>
          </p:cNvPicPr>
          <p:nvPr/>
        </p:nvPicPr>
        <p:blipFill>
          <a:blip r:embed="rId2">
            <a:extLst/>
          </a:blip>
          <a:stretch>
            <a:fillRect/>
          </a:stretch>
        </p:blipFill>
        <p:spPr>
          <a:xfrm>
            <a:off x="285750" y="214313"/>
            <a:ext cx="8572500" cy="6429375"/>
          </a:xfrm>
          <a:prstGeom prst="rect">
            <a:avLst/>
          </a:prstGeom>
          <a:ln w="12700">
            <a:miter lim="400000"/>
          </a:ln>
        </p:spPr>
      </p:pic>
      <p:sp>
        <p:nvSpPr>
          <p:cNvPr id="2" name="TextBox 1"/>
          <p:cNvSpPr txBox="1"/>
          <p:nvPr/>
        </p:nvSpPr>
        <p:spPr>
          <a:xfrm>
            <a:off x="1240702" y="5239882"/>
            <a:ext cx="5304234" cy="3461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6789" tIns="26789" rIns="26789" bIns="26789" numCol="1" spcCol="38100" rtlCol="0" anchor="ctr">
            <a:spAutoFit/>
          </a:bodyPr>
          <a:lstStyle/>
          <a:p>
            <a:pPr algn="ctr" defTabSz="308049" hangingPunct="0"/>
            <a:r>
              <a:rPr lang="en-US" sz="1898" dirty="0">
                <a:solidFill>
                  <a:srgbClr val="000000"/>
                </a:solidFill>
                <a:sym typeface="Helvetica Light"/>
              </a:rPr>
              <a:t>Always use parentheses</a:t>
            </a:r>
            <a:endParaRPr lang="en-US" sz="1898" dirty="0">
              <a:solidFill>
                <a:srgbClr val="000000"/>
              </a:solidFill>
              <a:sym typeface="Helvetica Light"/>
            </a:endParaRPr>
          </a:p>
        </p:txBody>
      </p:sp>
    </p:spTree>
    <p:extLst>
      <p:ext uri="{BB962C8B-B14F-4D97-AF65-F5344CB8AC3E}">
        <p14:creationId xmlns:p14="http://schemas.microsoft.com/office/powerpoint/2010/main" val="19256898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 name="pg_0031.pdf"/>
          <p:cNvPicPr>
            <a:picLocks/>
          </p:cNvPicPr>
          <p:nvPr/>
        </p:nvPicPr>
        <p:blipFill>
          <a:blip r:embed="rId2">
            <a:extLst/>
          </a:blip>
          <a:stretch>
            <a:fillRect/>
          </a:stretch>
        </p:blipFill>
        <p:spPr>
          <a:xfrm>
            <a:off x="285750" y="214313"/>
            <a:ext cx="8572500" cy="6429375"/>
          </a:xfrm>
          <a:prstGeom prst="rect">
            <a:avLst/>
          </a:prstGeom>
          <a:ln w="12700">
            <a:miter lim="400000"/>
          </a:ln>
        </p:spPr>
      </p:pic>
      <p:sp>
        <p:nvSpPr>
          <p:cNvPr id="3" name="TextBox 2"/>
          <p:cNvSpPr txBox="1"/>
          <p:nvPr/>
        </p:nvSpPr>
        <p:spPr>
          <a:xfrm>
            <a:off x="4880862" y="2731145"/>
            <a:ext cx="2552840" cy="122237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6789" tIns="26789" rIns="26789" bIns="26789" numCol="1" spcCol="38100" rtlCol="0" anchor="ctr">
            <a:spAutoFit/>
          </a:bodyPr>
          <a:lstStyle/>
          <a:p>
            <a:pPr algn="ctr" defTabSz="308049" hangingPunct="0"/>
            <a:r>
              <a:rPr lang="en-US" sz="1898" dirty="0">
                <a:solidFill>
                  <a:srgbClr val="000000"/>
                </a:solidFill>
                <a:sym typeface="Helvetica Light"/>
              </a:rPr>
              <a:t>In Python you need to avoid using predefined function names as </a:t>
            </a:r>
            <a:r>
              <a:rPr lang="en-US" sz="1898">
                <a:solidFill>
                  <a:srgbClr val="000000"/>
                </a:solidFill>
                <a:sym typeface="Helvetica Light"/>
              </a:rPr>
              <a:t>variable names</a:t>
            </a:r>
            <a:endParaRPr lang="en-US" sz="1898">
              <a:solidFill>
                <a:srgbClr val="000000"/>
              </a:solidFill>
              <a:sym typeface="Helvetica Light"/>
            </a:endParaRPr>
          </a:p>
        </p:txBody>
      </p:sp>
    </p:spTree>
    <p:extLst>
      <p:ext uri="{BB962C8B-B14F-4D97-AF65-F5344CB8AC3E}">
        <p14:creationId xmlns:p14="http://schemas.microsoft.com/office/powerpoint/2010/main" val="3439709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2532" y="907994"/>
            <a:ext cx="7028468" cy="505239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6789" tIns="26789" rIns="26789" bIns="26789" numCol="1" spcCol="38100" rtlCol="0" anchor="ctr">
            <a:spAutoFit/>
          </a:bodyPr>
          <a:lstStyle/>
          <a:p>
            <a:pPr marL="301352" indent="-301352" defTabSz="308049" hangingPunct="0">
              <a:buFont typeface="Arial" charset="0"/>
              <a:buChar char="•"/>
            </a:pPr>
            <a:r>
              <a:rPr lang="en-US" sz="2320" dirty="0">
                <a:solidFill>
                  <a:srgbClr val="000000"/>
                </a:solidFill>
                <a:sym typeface="Helvetica Light"/>
              </a:rPr>
              <a:t>CompuCell3D provides a broad range of predefined capabilities like cell objects, behaviors, chemical fields,…</a:t>
            </a:r>
          </a:p>
          <a:p>
            <a:pPr marL="301352" indent="-301352" defTabSz="308049" hangingPunct="0">
              <a:buFont typeface="Arial" charset="0"/>
              <a:buChar char="•"/>
            </a:pPr>
            <a:r>
              <a:rPr lang="en-US" sz="2320" dirty="0"/>
              <a:t>However to deploy these capabilities, organize them to build models and customize the predefined capabilities to describe the specific complex structures and functions of biological tissues, we use the Python scripting language</a:t>
            </a:r>
          </a:p>
          <a:p>
            <a:pPr marL="301352" indent="-301352" defTabSz="308049" hangingPunct="0">
              <a:buFont typeface="Arial" charset="0"/>
              <a:buChar char="•"/>
            </a:pPr>
            <a:r>
              <a:rPr lang="en-US" sz="2320" dirty="0">
                <a:solidFill>
                  <a:srgbClr val="000000"/>
                </a:solidFill>
                <a:sym typeface="Helvetica Light"/>
              </a:rPr>
              <a:t>To write your own models in CC3D you will need to know some basic concepts about programming, a bit of</a:t>
            </a:r>
          </a:p>
          <a:p>
            <a:pPr marL="301352" indent="-301352" defTabSz="308049" hangingPunct="0">
              <a:buFont typeface="Arial" charset="0"/>
              <a:buChar char="•"/>
            </a:pPr>
            <a:r>
              <a:rPr lang="en-US" sz="2320" dirty="0"/>
              <a:t>about Python syntax, data representation and flow and about how to create functions </a:t>
            </a:r>
          </a:p>
          <a:p>
            <a:pPr marL="301352" indent="-301352" defTabSz="308049" hangingPunct="0">
              <a:buFont typeface="Arial" charset="0"/>
              <a:buChar char="•"/>
            </a:pPr>
            <a:r>
              <a:rPr lang="en-US" sz="2320" dirty="0"/>
              <a:t>You will also need to learn a bit about the way CompuCell3D organizes information and computation </a:t>
            </a:r>
            <a:endParaRPr lang="en-US" sz="2320" dirty="0">
              <a:solidFill>
                <a:srgbClr val="000000"/>
              </a:solidFill>
              <a:sym typeface="Helvetica Light"/>
            </a:endParaRPr>
          </a:p>
        </p:txBody>
      </p:sp>
    </p:spTree>
    <p:extLst>
      <p:ext uri="{BB962C8B-B14F-4D97-AF65-F5344CB8AC3E}">
        <p14:creationId xmlns:p14="http://schemas.microsoft.com/office/powerpoint/2010/main" val="15510472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 name="pg_0032.pdf"/>
          <p:cNvPicPr>
            <a:picLocks/>
          </p:cNvPicPr>
          <p:nvPr/>
        </p:nvPicPr>
        <p:blipFill>
          <a:blip r:embed="rId2">
            <a:extLst/>
          </a:blip>
          <a:stretch>
            <a:fillRect/>
          </a:stretch>
        </p:blipFill>
        <p:spPr>
          <a:xfrm>
            <a:off x="285750" y="214313"/>
            <a:ext cx="8572500" cy="6429375"/>
          </a:xfrm>
          <a:prstGeom prst="rect">
            <a:avLst/>
          </a:prstGeom>
          <a:ln w="12700">
            <a:miter lim="400000"/>
          </a:ln>
        </p:spPr>
      </p:pic>
    </p:spTree>
    <p:extLst>
      <p:ext uri="{BB962C8B-B14F-4D97-AF65-F5344CB8AC3E}">
        <p14:creationId xmlns:p14="http://schemas.microsoft.com/office/powerpoint/2010/main" val="930562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3" name="pg_0033.pdf"/>
          <p:cNvPicPr>
            <a:picLocks/>
          </p:cNvPicPr>
          <p:nvPr/>
        </p:nvPicPr>
        <p:blipFill>
          <a:blip r:embed="rId2">
            <a:extLst/>
          </a:blip>
          <a:stretch>
            <a:fillRect/>
          </a:stretch>
        </p:blipFill>
        <p:spPr>
          <a:xfrm>
            <a:off x="285750" y="214313"/>
            <a:ext cx="8572500" cy="6429375"/>
          </a:xfrm>
          <a:prstGeom prst="rect">
            <a:avLst/>
          </a:prstGeom>
          <a:ln w="12700">
            <a:miter lim="400000"/>
          </a:ln>
        </p:spPr>
      </p:pic>
    </p:spTree>
    <p:extLst>
      <p:ext uri="{BB962C8B-B14F-4D97-AF65-F5344CB8AC3E}">
        <p14:creationId xmlns:p14="http://schemas.microsoft.com/office/powerpoint/2010/main" val="6278785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5" name="pg_0034.pdf"/>
          <p:cNvPicPr>
            <a:picLocks/>
          </p:cNvPicPr>
          <p:nvPr/>
        </p:nvPicPr>
        <p:blipFill>
          <a:blip r:embed="rId2">
            <a:extLst/>
          </a:blip>
          <a:stretch>
            <a:fillRect/>
          </a:stretch>
        </p:blipFill>
        <p:spPr>
          <a:xfrm>
            <a:off x="285750" y="214313"/>
            <a:ext cx="8572500" cy="6429375"/>
          </a:xfrm>
          <a:prstGeom prst="rect">
            <a:avLst/>
          </a:prstGeom>
          <a:ln w="12700">
            <a:miter lim="400000"/>
          </a:ln>
        </p:spPr>
      </p:pic>
      <p:sp>
        <p:nvSpPr>
          <p:cNvPr id="2" name="TextBox 1"/>
          <p:cNvSpPr txBox="1"/>
          <p:nvPr/>
        </p:nvSpPr>
        <p:spPr>
          <a:xfrm>
            <a:off x="285751" y="5765151"/>
            <a:ext cx="7053402" cy="63823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6789" tIns="26789" rIns="26789" bIns="26789" numCol="1" spcCol="38100" rtlCol="0" anchor="ctr">
            <a:spAutoFit/>
          </a:bodyPr>
          <a:lstStyle/>
          <a:p>
            <a:pPr algn="ctr" defTabSz="308049" hangingPunct="0"/>
            <a:r>
              <a:rPr lang="en-US" sz="1898" dirty="0">
                <a:solidFill>
                  <a:srgbClr val="000000"/>
                </a:solidFill>
                <a:sym typeface="Helvetica Light"/>
              </a:rPr>
              <a:t>Explain that area does not update when radius changes, because the order of execution matters </a:t>
            </a:r>
            <a:endParaRPr lang="en-US" sz="1898" dirty="0">
              <a:solidFill>
                <a:srgbClr val="000000"/>
              </a:solidFill>
              <a:sym typeface="Helvetica Light"/>
            </a:endParaRPr>
          </a:p>
        </p:txBody>
      </p:sp>
    </p:spTree>
    <p:extLst>
      <p:ext uri="{BB962C8B-B14F-4D97-AF65-F5344CB8AC3E}">
        <p14:creationId xmlns:p14="http://schemas.microsoft.com/office/powerpoint/2010/main" val="2029975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Student Exercises</a:t>
            </a:r>
            <a:endParaRPr lang="en-US" dirty="0"/>
          </a:p>
        </p:txBody>
      </p:sp>
      <p:sp>
        <p:nvSpPr>
          <p:cNvPr id="3" name="Text Placeholder 2"/>
          <p:cNvSpPr>
            <a:spLocks noGrp="1"/>
          </p:cNvSpPr>
          <p:nvPr>
            <p:ph type="body" sz="half" idx="1"/>
          </p:nvPr>
        </p:nvSpPr>
        <p:spPr>
          <a:xfrm>
            <a:off x="810259" y="1818385"/>
            <a:ext cx="7446009" cy="400110"/>
          </a:xfrm>
        </p:spPr>
        <p:txBody>
          <a:bodyPr/>
          <a:lstStyle/>
          <a:p>
            <a:endParaRPr lang="en-US"/>
          </a:p>
        </p:txBody>
      </p:sp>
    </p:spTree>
    <p:extLst>
      <p:ext uri="{BB962C8B-B14F-4D97-AF65-F5344CB8AC3E}">
        <p14:creationId xmlns:p14="http://schemas.microsoft.com/office/powerpoint/2010/main" val="18755660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95350" y="1738122"/>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901700" y="914146"/>
            <a:ext cx="6184900" cy="751488"/>
          </a:xfrm>
          <a:prstGeom prst="rect">
            <a:avLst/>
          </a:prstGeom>
        </p:spPr>
        <p:txBody>
          <a:bodyPr vert="horz" wrap="square" lIns="0" tIns="12700" rIns="0" bIns="0" rtlCol="0">
            <a:spAutoFit/>
          </a:bodyPr>
          <a:lstStyle/>
          <a:p>
            <a:pPr marL="12700">
              <a:lnSpc>
                <a:spcPct val="100000"/>
              </a:lnSpc>
              <a:spcBef>
                <a:spcPts val="100"/>
              </a:spcBef>
            </a:pPr>
            <a:r>
              <a:rPr lang="en-US" u="none" spc="-150" dirty="0" smtClean="0"/>
              <a:t>CompuCell3D Tasks</a:t>
            </a:r>
            <a:endParaRPr u="none" spc="-150" dirty="0"/>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955"/>
              </a:lnSpc>
            </a:pPr>
            <a:r>
              <a:rPr spc="-45" dirty="0"/>
              <a:t>6.0001 </a:t>
            </a:r>
            <a:r>
              <a:rPr spc="-145" dirty="0"/>
              <a:t>LECTURE</a:t>
            </a:r>
            <a:r>
              <a:rPr spc="-155" dirty="0"/>
              <a:t> </a:t>
            </a:r>
            <a:r>
              <a:rPr spc="-45" dirty="0"/>
              <a:t>1</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25400">
              <a:lnSpc>
                <a:spcPts val="1095"/>
              </a:lnSpc>
            </a:pPr>
            <a:fld id="{81D60167-4931-47E6-BA6A-407CBD079E47}" type="slidenum">
              <a:rPr spc="-55" dirty="0"/>
              <a:t>3</a:t>
            </a:fld>
            <a:endParaRPr spc="-55" dirty="0"/>
          </a:p>
        </p:txBody>
      </p:sp>
      <p:sp>
        <p:nvSpPr>
          <p:cNvPr id="4" name="object 4"/>
          <p:cNvSpPr txBox="1"/>
          <p:nvPr/>
        </p:nvSpPr>
        <p:spPr>
          <a:xfrm>
            <a:off x="810259" y="1818385"/>
            <a:ext cx="7488555" cy="2464777"/>
          </a:xfrm>
          <a:prstGeom prst="rect">
            <a:avLst/>
          </a:prstGeom>
        </p:spPr>
        <p:txBody>
          <a:bodyPr vert="horz" wrap="square" lIns="0" tIns="12700" rIns="0" bIns="0" rtlCol="0">
            <a:spAutoFit/>
          </a:bodyPr>
          <a:lstStyle/>
          <a:p>
            <a:pPr marL="104139" indent="-91440">
              <a:lnSpc>
                <a:spcPct val="100000"/>
              </a:lnSpc>
              <a:spcBef>
                <a:spcPts val="100"/>
              </a:spcBef>
              <a:buClr>
                <a:srgbClr val="585858"/>
              </a:buClr>
              <a:buChar char="▪"/>
              <a:tabLst>
                <a:tab pos="238760" algn="l"/>
              </a:tabLst>
            </a:pPr>
            <a:r>
              <a:rPr lang="en-US" sz="2600" spc="-150" dirty="0" smtClean="0">
                <a:latin typeface="Arial"/>
                <a:cs typeface="Arial"/>
              </a:rPr>
              <a:t>Define </a:t>
            </a:r>
            <a:r>
              <a:rPr lang="en-US" sz="2600" spc="-150" dirty="0">
                <a:latin typeface="Arial"/>
                <a:cs typeface="Arial"/>
              </a:rPr>
              <a:t>objects and </a:t>
            </a:r>
            <a:r>
              <a:rPr lang="en-US" sz="2600" spc="-150" dirty="0" smtClean="0">
                <a:latin typeface="Arial"/>
                <a:cs typeface="Arial"/>
              </a:rPr>
              <a:t>Properties</a:t>
            </a:r>
          </a:p>
          <a:p>
            <a:pPr marL="104139" indent="-91440">
              <a:lnSpc>
                <a:spcPct val="100000"/>
              </a:lnSpc>
              <a:spcBef>
                <a:spcPts val="100"/>
              </a:spcBef>
              <a:buClr>
                <a:srgbClr val="585858"/>
              </a:buClr>
              <a:buChar char="▪"/>
              <a:tabLst>
                <a:tab pos="238760" algn="l"/>
              </a:tabLst>
            </a:pPr>
            <a:r>
              <a:rPr lang="en-US" sz="2600" spc="-150" dirty="0" smtClean="0">
                <a:latin typeface="Arial"/>
                <a:cs typeface="Arial"/>
              </a:rPr>
              <a:t>Define </a:t>
            </a:r>
            <a:r>
              <a:rPr lang="en-US" sz="2600" spc="-150" dirty="0">
                <a:latin typeface="Arial"/>
                <a:cs typeface="Arial"/>
              </a:rPr>
              <a:t>relationships between </a:t>
            </a:r>
            <a:r>
              <a:rPr lang="en-US" sz="2600" spc="-150" dirty="0" smtClean="0">
                <a:latin typeface="Arial"/>
                <a:cs typeface="Arial"/>
              </a:rPr>
              <a:t>them</a:t>
            </a:r>
          </a:p>
          <a:p>
            <a:pPr marL="104139" indent="-91440">
              <a:lnSpc>
                <a:spcPct val="100000"/>
              </a:lnSpc>
              <a:spcBef>
                <a:spcPts val="100"/>
              </a:spcBef>
              <a:buClr>
                <a:srgbClr val="585858"/>
              </a:buClr>
              <a:buChar char="▪"/>
              <a:tabLst>
                <a:tab pos="238760" algn="l"/>
              </a:tabLst>
            </a:pPr>
            <a:r>
              <a:rPr lang="en-US" sz="2600" spc="-150" dirty="0" smtClean="0">
                <a:latin typeface="Arial"/>
                <a:cs typeface="Arial"/>
              </a:rPr>
              <a:t>Determine </a:t>
            </a:r>
            <a:r>
              <a:rPr lang="en-US" sz="2600" spc="-150" dirty="0">
                <a:latin typeface="Arial"/>
                <a:cs typeface="Arial"/>
              </a:rPr>
              <a:t>their current states and take action based on </a:t>
            </a:r>
            <a:r>
              <a:rPr lang="en-US" sz="2600" spc="-150" dirty="0" smtClean="0">
                <a:latin typeface="Arial"/>
                <a:cs typeface="Arial"/>
              </a:rPr>
              <a:t>that</a:t>
            </a:r>
          </a:p>
          <a:p>
            <a:pPr marL="104139" indent="-91440">
              <a:lnSpc>
                <a:spcPct val="100000"/>
              </a:lnSpc>
              <a:spcBef>
                <a:spcPts val="100"/>
              </a:spcBef>
              <a:buClr>
                <a:srgbClr val="585858"/>
              </a:buClr>
              <a:buChar char="▪"/>
              <a:tabLst>
                <a:tab pos="238760" algn="l"/>
              </a:tabLst>
            </a:pPr>
            <a:r>
              <a:rPr lang="en-US" sz="2600" spc="-150" dirty="0" smtClean="0">
                <a:latin typeface="Arial"/>
                <a:cs typeface="Arial"/>
              </a:rPr>
              <a:t>Change </a:t>
            </a:r>
            <a:r>
              <a:rPr lang="en-US" sz="2600" spc="-150" dirty="0">
                <a:latin typeface="Arial"/>
                <a:cs typeface="Arial"/>
              </a:rPr>
              <a:t>states </a:t>
            </a:r>
            <a:r>
              <a:rPr lang="en-US" sz="2600" spc="-150" dirty="0" smtClean="0">
                <a:latin typeface="Arial"/>
                <a:cs typeface="Arial"/>
              </a:rPr>
              <a:t>(values) of objects</a:t>
            </a:r>
          </a:p>
          <a:p>
            <a:pPr marL="104139" indent="-91440">
              <a:lnSpc>
                <a:spcPct val="100000"/>
              </a:lnSpc>
              <a:spcBef>
                <a:spcPts val="100"/>
              </a:spcBef>
              <a:buClr>
                <a:srgbClr val="585858"/>
              </a:buClr>
              <a:buChar char="▪"/>
              <a:tabLst>
                <a:tab pos="238760" algn="l"/>
              </a:tabLst>
            </a:pPr>
            <a:r>
              <a:rPr lang="en-US" sz="2600" spc="-150" dirty="0" smtClean="0">
                <a:latin typeface="Arial"/>
                <a:cs typeface="Arial"/>
              </a:rPr>
              <a:t>Analyze </a:t>
            </a:r>
            <a:r>
              <a:rPr lang="en-US" sz="2600" spc="-150" dirty="0">
                <a:latin typeface="Arial"/>
                <a:cs typeface="Arial"/>
              </a:rPr>
              <a:t>state and store and display analysis</a:t>
            </a:r>
            <a:endParaRPr sz="2600" spc="-150" dirty="0">
              <a:latin typeface="Arial"/>
              <a:cs typeface="Arial"/>
            </a:endParaRPr>
          </a:p>
        </p:txBody>
      </p:sp>
    </p:spTree>
    <p:extLst>
      <p:ext uri="{BB962C8B-B14F-4D97-AF65-F5344CB8AC3E}">
        <p14:creationId xmlns:p14="http://schemas.microsoft.com/office/powerpoint/2010/main" val="1518201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Shape 30"/>
          <p:cNvSpPr>
            <a:spLocks noGrp="1"/>
          </p:cNvSpPr>
          <p:nvPr>
            <p:ph type="title"/>
          </p:nvPr>
        </p:nvSpPr>
        <p:spPr>
          <a:xfrm>
            <a:off x="1112393" y="81005"/>
            <a:ext cx="7146132" cy="710208"/>
          </a:xfrm>
          <a:prstGeom prst="rect">
            <a:avLst/>
          </a:prstGeom>
        </p:spPr>
        <p:txBody>
          <a:bodyPr>
            <a:normAutofit fontScale="90000"/>
          </a:bodyPr>
          <a:lstStyle/>
          <a:p>
            <a:r>
              <a:rPr dirty="0"/>
              <a:t>Topics</a:t>
            </a:r>
          </a:p>
        </p:txBody>
      </p:sp>
      <p:sp>
        <p:nvSpPr>
          <p:cNvPr id="31" name="Shape 31"/>
          <p:cNvSpPr>
            <a:spLocks noGrp="1"/>
          </p:cNvSpPr>
          <p:nvPr>
            <p:ph type="body" idx="1"/>
          </p:nvPr>
        </p:nvSpPr>
        <p:spPr>
          <a:xfrm>
            <a:off x="969728" y="992462"/>
            <a:ext cx="6980634" cy="4273302"/>
          </a:xfrm>
          <a:prstGeom prst="rect">
            <a:avLst/>
          </a:prstGeom>
        </p:spPr>
        <p:txBody>
          <a:bodyPr>
            <a:normAutofit/>
          </a:bodyPr>
          <a:lstStyle/>
          <a:p>
            <a:pPr>
              <a:buSzPct val="75000"/>
            </a:pPr>
            <a:r>
              <a:rPr lang="en-US" dirty="0" smtClean="0"/>
              <a:t>How can we represent biological ideas in computational language?</a:t>
            </a:r>
          </a:p>
          <a:p>
            <a:pPr>
              <a:buSzPct val="75000"/>
            </a:pPr>
            <a:endParaRPr lang="en-US" dirty="0"/>
          </a:p>
          <a:p>
            <a:pPr>
              <a:buSzPct val="75000"/>
            </a:pPr>
            <a:r>
              <a:rPr lang="en-US" dirty="0" smtClean="0"/>
              <a:t>We will </a:t>
            </a:r>
            <a:r>
              <a:rPr lang="en-US" dirty="0" smtClean="0"/>
              <a:t>need to apply some basic computing concepts, including</a:t>
            </a:r>
          </a:p>
          <a:p>
            <a:pPr>
              <a:buSzPct val="75000"/>
            </a:pPr>
            <a:endParaRPr lang="en-US" dirty="0"/>
          </a:p>
          <a:p>
            <a:pPr>
              <a:buSzPct val="75000"/>
            </a:pPr>
            <a:r>
              <a:rPr dirty="0" smtClean="0"/>
              <a:t>data </a:t>
            </a:r>
            <a:r>
              <a:rPr dirty="0"/>
              <a:t>structures and functions</a:t>
            </a:r>
          </a:p>
          <a:p>
            <a:pPr marL="309078" lvl="3" indent="-309078">
              <a:buSzPct val="75000"/>
              <a:buChar char="•"/>
            </a:pPr>
            <a:r>
              <a:rPr dirty="0"/>
              <a:t>data types: primitives, composite, sequenced</a:t>
            </a:r>
          </a:p>
          <a:p>
            <a:pPr marL="309078" lvl="3" indent="-309078">
              <a:buSzPct val="75000"/>
              <a:buChar char="•"/>
            </a:pPr>
            <a:r>
              <a:rPr lang="en-US" dirty="0" smtClean="0"/>
              <a:t>N</a:t>
            </a:r>
            <a:r>
              <a:rPr dirty="0" smtClean="0"/>
              <a:t>ames</a:t>
            </a:r>
            <a:r>
              <a:rPr lang="en-US" dirty="0" smtClean="0"/>
              <a:t>—how to refer to data objects and </a:t>
            </a:r>
            <a:endParaRPr dirty="0"/>
          </a:p>
          <a:p>
            <a:pPr marL="309078" lvl="3" indent="-309078">
              <a:buSzPct val="75000"/>
              <a:buChar char="•"/>
            </a:pPr>
            <a:r>
              <a:rPr dirty="0"/>
              <a:t>expressions</a:t>
            </a:r>
          </a:p>
          <a:p>
            <a:pPr marL="309078" lvl="3" indent="-309078">
              <a:buSzPct val="75000"/>
              <a:buChar char="•"/>
            </a:pPr>
            <a:r>
              <a:rPr dirty="0"/>
              <a:t>conditionals</a:t>
            </a:r>
          </a:p>
          <a:p>
            <a:pPr marL="309078" lvl="3" indent="-309078">
              <a:buSzPct val="75000"/>
              <a:buChar char="•"/>
            </a:pPr>
            <a:r>
              <a:rPr lang="en-US" dirty="0" smtClean="0"/>
              <a:t>B</a:t>
            </a:r>
            <a:r>
              <a:rPr dirty="0" smtClean="0"/>
              <a:t>locks</a:t>
            </a:r>
            <a:endParaRPr lang="en-US" dirty="0" smtClean="0"/>
          </a:p>
        </p:txBody>
      </p:sp>
    </p:spTree>
    <p:extLst>
      <p:ext uri="{BB962C8B-B14F-4D97-AF65-F5344CB8AC3E}">
        <p14:creationId xmlns:p14="http://schemas.microsoft.com/office/powerpoint/2010/main" val="9393926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95350" y="1738122"/>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spc="-100"/>
          </a:p>
        </p:txBody>
      </p:sp>
      <p:sp>
        <p:nvSpPr>
          <p:cNvPr id="3" name="object 3"/>
          <p:cNvSpPr txBox="1">
            <a:spLocks noGrp="1"/>
          </p:cNvSpPr>
          <p:nvPr>
            <p:ph type="title"/>
          </p:nvPr>
        </p:nvSpPr>
        <p:spPr>
          <a:xfrm>
            <a:off x="901700" y="914146"/>
            <a:ext cx="5194300" cy="628377"/>
          </a:xfrm>
          <a:prstGeom prst="rect">
            <a:avLst/>
          </a:prstGeom>
        </p:spPr>
        <p:txBody>
          <a:bodyPr vert="horz" wrap="square" lIns="0" tIns="12700" rIns="0" bIns="0" rtlCol="0">
            <a:spAutoFit/>
          </a:bodyPr>
          <a:lstStyle/>
          <a:p>
            <a:pPr marL="12700">
              <a:lnSpc>
                <a:spcPct val="100000"/>
              </a:lnSpc>
              <a:spcBef>
                <a:spcPts val="100"/>
              </a:spcBef>
            </a:pPr>
            <a:r>
              <a:rPr sz="4000" u="none" spc="-100" dirty="0"/>
              <a:t>WHAT IS A RECIPE</a:t>
            </a:r>
          </a:p>
        </p:txBody>
      </p:sp>
      <p:sp>
        <p:nvSpPr>
          <p:cNvPr id="5" name="object 5"/>
          <p:cNvSpPr txBox="1">
            <a:spLocks noGrp="1"/>
          </p:cNvSpPr>
          <p:nvPr>
            <p:ph type="ftr" sz="quarter" idx="5"/>
          </p:nvPr>
        </p:nvSpPr>
        <p:spPr>
          <a:xfrm>
            <a:off x="4144009" y="6645275"/>
            <a:ext cx="858520" cy="128240"/>
          </a:xfrm>
          <a:prstGeom prst="rect">
            <a:avLst/>
          </a:prstGeom>
        </p:spPr>
        <p:txBody>
          <a:bodyPr vert="horz" wrap="square" lIns="0" tIns="0" rIns="0" bIns="0" rtlCol="0">
            <a:spAutoFit/>
          </a:bodyPr>
          <a:lstStyle/>
          <a:p>
            <a:pPr marL="12700">
              <a:lnSpc>
                <a:spcPts val="955"/>
              </a:lnSpc>
            </a:pPr>
            <a:r>
              <a:rPr spc="-100" dirty="0"/>
              <a:t>6.0001 LECTURE 1</a:t>
            </a:r>
          </a:p>
        </p:txBody>
      </p:sp>
      <p:sp>
        <p:nvSpPr>
          <p:cNvPr id="6" name="object 6"/>
          <p:cNvSpPr txBox="1">
            <a:spLocks noGrp="1"/>
          </p:cNvSpPr>
          <p:nvPr>
            <p:ph type="sldNum" sz="quarter" idx="7"/>
          </p:nvPr>
        </p:nvSpPr>
        <p:spPr>
          <a:xfrm>
            <a:off x="8156447" y="6637845"/>
            <a:ext cx="186690" cy="141064"/>
          </a:xfrm>
          <a:prstGeom prst="rect">
            <a:avLst/>
          </a:prstGeom>
        </p:spPr>
        <p:txBody>
          <a:bodyPr vert="horz" wrap="square" lIns="0" tIns="0" rIns="0" bIns="0" rtlCol="0">
            <a:spAutoFit/>
          </a:bodyPr>
          <a:lstStyle/>
          <a:p>
            <a:pPr marL="25400">
              <a:lnSpc>
                <a:spcPts val="1095"/>
              </a:lnSpc>
            </a:pPr>
            <a:fld id="{81D60167-4931-47E6-BA6A-407CBD079E47}" type="slidenum">
              <a:rPr spc="-100" dirty="0"/>
              <a:t>5</a:t>
            </a:fld>
            <a:endParaRPr spc="-100" dirty="0"/>
          </a:p>
        </p:txBody>
      </p:sp>
      <p:sp>
        <p:nvSpPr>
          <p:cNvPr id="4" name="object 4"/>
          <p:cNvSpPr txBox="1"/>
          <p:nvPr/>
        </p:nvSpPr>
        <p:spPr>
          <a:xfrm>
            <a:off x="762000" y="1755441"/>
            <a:ext cx="7103109" cy="4694234"/>
          </a:xfrm>
          <a:prstGeom prst="rect">
            <a:avLst/>
          </a:prstGeom>
        </p:spPr>
        <p:txBody>
          <a:bodyPr vert="horz" wrap="square" lIns="0" tIns="150495" rIns="0" bIns="0" rtlCol="0">
            <a:spAutoFit/>
          </a:bodyPr>
          <a:lstStyle/>
          <a:p>
            <a:pPr marL="527050" indent="-514350">
              <a:lnSpc>
                <a:spcPct val="100000"/>
              </a:lnSpc>
              <a:spcBef>
                <a:spcPts val="1185"/>
              </a:spcBef>
              <a:buClr>
                <a:srgbClr val="585858"/>
              </a:buClr>
              <a:buAutoNum type="arabicParenR"/>
              <a:tabLst>
                <a:tab pos="601345" algn="l"/>
                <a:tab pos="601980" algn="l"/>
              </a:tabLst>
            </a:pPr>
            <a:r>
              <a:rPr lang="en-US" sz="2600" spc="-100" dirty="0" smtClean="0">
                <a:latin typeface="Arial"/>
                <a:cs typeface="Arial"/>
              </a:rPr>
              <a:t>An algorithm is a formalized set of steps for performing a task or calculation</a:t>
            </a:r>
          </a:p>
          <a:p>
            <a:pPr marL="527050" indent="-514350">
              <a:lnSpc>
                <a:spcPct val="100000"/>
              </a:lnSpc>
              <a:spcBef>
                <a:spcPts val="1185"/>
              </a:spcBef>
              <a:buClr>
                <a:srgbClr val="585858"/>
              </a:buClr>
              <a:buAutoNum type="arabicParenR"/>
              <a:tabLst>
                <a:tab pos="601345" algn="l"/>
                <a:tab pos="601980" algn="l"/>
              </a:tabLst>
            </a:pPr>
            <a:r>
              <a:rPr lang="en-US" sz="2600" spc="-100" dirty="0" smtClean="0">
                <a:latin typeface="Arial"/>
                <a:cs typeface="Arial"/>
              </a:rPr>
              <a:t>Will learn to encode biological </a:t>
            </a:r>
            <a:r>
              <a:rPr lang="en-US" sz="2600" spc="-100" dirty="0" err="1" smtClean="0">
                <a:latin typeface="Arial"/>
                <a:cs typeface="Arial"/>
              </a:rPr>
              <a:t>phemonena</a:t>
            </a:r>
            <a:r>
              <a:rPr lang="en-US" sz="2600" spc="-100" dirty="0" smtClean="0">
                <a:latin typeface="Arial"/>
                <a:cs typeface="Arial"/>
              </a:rPr>
              <a:t> in a way that computers can simulate them</a:t>
            </a:r>
          </a:p>
          <a:p>
            <a:pPr marL="527050" indent="-514350">
              <a:lnSpc>
                <a:spcPct val="100000"/>
              </a:lnSpc>
              <a:spcBef>
                <a:spcPts val="1185"/>
              </a:spcBef>
              <a:buClr>
                <a:srgbClr val="585858"/>
              </a:buClr>
              <a:buAutoNum type="arabicParenR"/>
              <a:tabLst>
                <a:tab pos="601345" algn="l"/>
                <a:tab pos="601980" algn="l"/>
              </a:tabLst>
            </a:pPr>
            <a:r>
              <a:rPr sz="2600" spc="-100" dirty="0" smtClean="0">
                <a:latin typeface="Arial"/>
                <a:cs typeface="Arial"/>
              </a:rPr>
              <a:t>sequence </a:t>
            </a:r>
            <a:r>
              <a:rPr sz="2600" spc="-100" dirty="0">
                <a:latin typeface="Arial"/>
                <a:cs typeface="Arial"/>
              </a:rPr>
              <a:t>of simple </a:t>
            </a:r>
            <a:r>
              <a:rPr sz="2600" b="1" spc="-100" dirty="0">
                <a:solidFill>
                  <a:srgbClr val="C00000"/>
                </a:solidFill>
                <a:latin typeface="Arial Black"/>
                <a:cs typeface="Arial Black"/>
              </a:rPr>
              <a:t>steps</a:t>
            </a:r>
            <a:endParaRPr sz="2600" spc="-100" dirty="0">
              <a:latin typeface="Arial Black"/>
              <a:cs typeface="Arial Black"/>
            </a:endParaRPr>
          </a:p>
          <a:p>
            <a:pPr marL="527050" marR="5080" indent="-514350">
              <a:lnSpc>
                <a:spcPts val="2810"/>
              </a:lnSpc>
              <a:spcBef>
                <a:spcPts val="1435"/>
              </a:spcBef>
              <a:buClr>
                <a:srgbClr val="585858"/>
              </a:buClr>
              <a:buFont typeface="Arial"/>
              <a:buAutoNum type="arabicParenR"/>
              <a:tabLst>
                <a:tab pos="601345" algn="l"/>
                <a:tab pos="601980" algn="l"/>
              </a:tabLst>
            </a:pPr>
            <a:r>
              <a:rPr sz="2600" b="1" spc="-100" dirty="0">
                <a:solidFill>
                  <a:srgbClr val="C00000"/>
                </a:solidFill>
                <a:latin typeface="Arial Black"/>
                <a:cs typeface="Arial Black"/>
              </a:rPr>
              <a:t>flow of control </a:t>
            </a:r>
            <a:r>
              <a:rPr sz="2600" spc="-100" dirty="0">
                <a:latin typeface="Arial"/>
                <a:cs typeface="Arial"/>
              </a:rPr>
              <a:t>process that specifies when each  step is executed</a:t>
            </a:r>
          </a:p>
          <a:p>
            <a:pPr marL="527050" indent="-514350">
              <a:lnSpc>
                <a:spcPct val="100000"/>
              </a:lnSpc>
              <a:spcBef>
                <a:spcPts val="1045"/>
              </a:spcBef>
              <a:buClr>
                <a:srgbClr val="585858"/>
              </a:buClr>
              <a:buAutoNum type="arabicParenR"/>
              <a:tabLst>
                <a:tab pos="601345" algn="l"/>
                <a:tab pos="601980" algn="l"/>
              </a:tabLst>
            </a:pPr>
            <a:r>
              <a:rPr sz="2600" spc="-100" dirty="0">
                <a:latin typeface="Arial"/>
                <a:cs typeface="Arial"/>
              </a:rPr>
              <a:t>a means of determining </a:t>
            </a:r>
            <a:r>
              <a:rPr sz="2600" b="1" spc="-100" dirty="0">
                <a:solidFill>
                  <a:srgbClr val="C00000"/>
                </a:solidFill>
                <a:latin typeface="Arial Black"/>
                <a:cs typeface="Arial Black"/>
              </a:rPr>
              <a:t>when  to stop</a:t>
            </a:r>
            <a:endParaRPr sz="2600" spc="-100" dirty="0">
              <a:latin typeface="Arial Black"/>
              <a:cs typeface="Arial Black"/>
            </a:endParaRPr>
          </a:p>
          <a:p>
            <a:pPr>
              <a:lnSpc>
                <a:spcPct val="100000"/>
              </a:lnSpc>
              <a:spcBef>
                <a:spcPts val="40"/>
              </a:spcBef>
            </a:pPr>
            <a:endParaRPr sz="2650" spc="-100" dirty="0">
              <a:latin typeface="Times"/>
              <a:cs typeface="Times"/>
            </a:endParaRPr>
          </a:p>
          <a:p>
            <a:pPr marL="12700">
              <a:lnSpc>
                <a:spcPct val="100000"/>
              </a:lnSpc>
            </a:pPr>
            <a:r>
              <a:rPr sz="2600" spc="-100" dirty="0">
                <a:latin typeface="Arial"/>
                <a:cs typeface="Arial"/>
              </a:rPr>
              <a:t>1+2+3 = an </a:t>
            </a:r>
            <a:r>
              <a:rPr sz="2600" b="1" spc="-100" dirty="0">
                <a:solidFill>
                  <a:srgbClr val="C00000"/>
                </a:solidFill>
                <a:latin typeface="Arial Black"/>
                <a:cs typeface="Arial Black"/>
              </a:rPr>
              <a:t>algorithm</a:t>
            </a:r>
            <a:r>
              <a:rPr sz="2600" spc="-100" dirty="0">
                <a:latin typeface="Arial"/>
                <a:cs typeface="Arial"/>
              </a:rPr>
              <a:t>!</a:t>
            </a:r>
          </a:p>
        </p:txBody>
      </p:sp>
    </p:spTree>
    <p:extLst>
      <p:ext uri="{BB962C8B-B14F-4D97-AF65-F5344CB8AC3E}">
        <p14:creationId xmlns:p14="http://schemas.microsoft.com/office/powerpoint/2010/main" val="1952254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95350" y="1738122"/>
            <a:ext cx="7475220" cy="0"/>
          </a:xfrm>
          <a:custGeom>
            <a:avLst/>
            <a:gdLst/>
            <a:ahLst/>
            <a:cxnLst/>
            <a:rect l="l" t="t" r="r" b="b"/>
            <a:pathLst>
              <a:path w="7475220">
                <a:moveTo>
                  <a:pt x="0" y="0"/>
                </a:moveTo>
                <a:lnTo>
                  <a:pt x="747522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901700" y="914146"/>
            <a:ext cx="6184900" cy="751488"/>
          </a:xfrm>
          <a:prstGeom prst="rect">
            <a:avLst/>
          </a:prstGeom>
        </p:spPr>
        <p:txBody>
          <a:bodyPr vert="horz" wrap="square" lIns="0" tIns="12700" rIns="0" bIns="0" rtlCol="0">
            <a:spAutoFit/>
          </a:bodyPr>
          <a:lstStyle/>
          <a:p>
            <a:pPr marL="12700">
              <a:lnSpc>
                <a:spcPct val="100000"/>
              </a:lnSpc>
              <a:spcBef>
                <a:spcPts val="100"/>
              </a:spcBef>
            </a:pPr>
            <a:r>
              <a:rPr u="none" spc="-150" dirty="0"/>
              <a:t>PYTHON PROGRAMS</a:t>
            </a: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955"/>
              </a:lnSpc>
            </a:pPr>
            <a:r>
              <a:rPr spc="-45" dirty="0"/>
              <a:t>6.0001 </a:t>
            </a:r>
            <a:r>
              <a:rPr spc="-145" dirty="0"/>
              <a:t>LECTURE</a:t>
            </a:r>
            <a:r>
              <a:rPr spc="-155" dirty="0"/>
              <a:t> </a:t>
            </a:r>
            <a:r>
              <a:rPr spc="-45" dirty="0"/>
              <a:t>1</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25400">
              <a:lnSpc>
                <a:spcPts val="1095"/>
              </a:lnSpc>
            </a:pPr>
            <a:fld id="{81D60167-4931-47E6-BA6A-407CBD079E47}" type="slidenum">
              <a:rPr spc="-55" dirty="0"/>
              <a:t>6</a:t>
            </a:fld>
            <a:endParaRPr spc="-55" dirty="0"/>
          </a:p>
        </p:txBody>
      </p:sp>
      <p:sp>
        <p:nvSpPr>
          <p:cNvPr id="4" name="object 4"/>
          <p:cNvSpPr txBox="1"/>
          <p:nvPr/>
        </p:nvSpPr>
        <p:spPr>
          <a:xfrm>
            <a:off x="810259" y="1818385"/>
            <a:ext cx="7488555" cy="3562514"/>
          </a:xfrm>
          <a:prstGeom prst="rect">
            <a:avLst/>
          </a:prstGeom>
        </p:spPr>
        <p:txBody>
          <a:bodyPr vert="horz" wrap="square" lIns="0" tIns="12700" rIns="0" bIns="0" rtlCol="0">
            <a:spAutoFit/>
          </a:bodyPr>
          <a:lstStyle/>
          <a:p>
            <a:pPr marL="104139" indent="-91440">
              <a:lnSpc>
                <a:spcPct val="100000"/>
              </a:lnSpc>
              <a:spcBef>
                <a:spcPts val="100"/>
              </a:spcBef>
              <a:buClr>
                <a:srgbClr val="585858"/>
              </a:buClr>
              <a:buChar char="▪"/>
              <a:tabLst>
                <a:tab pos="238760" algn="l"/>
              </a:tabLst>
            </a:pPr>
            <a:r>
              <a:rPr sz="2600" spc="-150" dirty="0">
                <a:latin typeface="Arial"/>
                <a:cs typeface="Arial"/>
              </a:rPr>
              <a:t>a </a:t>
            </a:r>
            <a:r>
              <a:rPr sz="2600" b="1" spc="-150" dirty="0">
                <a:solidFill>
                  <a:srgbClr val="C00000"/>
                </a:solidFill>
                <a:latin typeface="Arial Black"/>
                <a:cs typeface="Arial Black"/>
              </a:rPr>
              <a:t>program </a:t>
            </a:r>
            <a:r>
              <a:rPr sz="2600" spc="-150" dirty="0">
                <a:latin typeface="Arial"/>
                <a:cs typeface="Arial"/>
              </a:rPr>
              <a:t>is a sequence of definitions and commands</a:t>
            </a:r>
          </a:p>
          <a:p>
            <a:pPr marL="464820" lvl="1" indent="-251460">
              <a:lnSpc>
                <a:spcPct val="100000"/>
              </a:lnSpc>
              <a:spcBef>
                <a:spcPts val="125"/>
              </a:spcBef>
              <a:buClr>
                <a:srgbClr val="585858"/>
              </a:buClr>
              <a:buChar char="◦"/>
              <a:tabLst>
                <a:tab pos="464820" algn="l"/>
                <a:tab pos="465455" algn="l"/>
              </a:tabLst>
            </a:pPr>
            <a:r>
              <a:rPr sz="2400" spc="-150" dirty="0">
                <a:latin typeface="Arial"/>
                <a:cs typeface="Arial"/>
              </a:rPr>
              <a:t>definitions </a:t>
            </a:r>
            <a:r>
              <a:rPr sz="2400" b="1" spc="-150" dirty="0">
                <a:latin typeface="Arial Black"/>
                <a:cs typeface="Arial Black"/>
              </a:rPr>
              <a:t>evaluated</a:t>
            </a:r>
            <a:endParaRPr sz="2400" spc="-150" dirty="0">
              <a:latin typeface="Arial Black"/>
              <a:cs typeface="Arial Black"/>
            </a:endParaRPr>
          </a:p>
          <a:p>
            <a:pPr marL="464820" lvl="1" indent="-251460">
              <a:lnSpc>
                <a:spcPct val="100000"/>
              </a:lnSpc>
              <a:spcBef>
                <a:spcPts val="310"/>
              </a:spcBef>
              <a:buClr>
                <a:srgbClr val="585858"/>
              </a:buClr>
              <a:buChar char="◦"/>
              <a:tabLst>
                <a:tab pos="464820" algn="l"/>
                <a:tab pos="465455" algn="l"/>
              </a:tabLst>
            </a:pPr>
            <a:r>
              <a:rPr sz="2400" spc="-150" dirty="0">
                <a:latin typeface="Arial"/>
                <a:cs typeface="Arial"/>
              </a:rPr>
              <a:t>commands </a:t>
            </a:r>
            <a:r>
              <a:rPr sz="2400" b="1" spc="-150" dirty="0">
                <a:latin typeface="Arial Black"/>
                <a:cs typeface="Arial Black"/>
              </a:rPr>
              <a:t>executed </a:t>
            </a:r>
            <a:r>
              <a:rPr sz="2400" spc="-150" dirty="0">
                <a:latin typeface="Arial"/>
                <a:cs typeface="Arial"/>
              </a:rPr>
              <a:t>by Python interpreter in a shell</a:t>
            </a:r>
          </a:p>
          <a:p>
            <a:pPr marL="104139" marR="549910" indent="-91440">
              <a:lnSpc>
                <a:spcPts val="2810"/>
              </a:lnSpc>
              <a:spcBef>
                <a:spcPts val="1625"/>
              </a:spcBef>
              <a:buClr>
                <a:srgbClr val="585858"/>
              </a:buClr>
              <a:buFont typeface="Arial"/>
              <a:buChar char="▪"/>
              <a:tabLst>
                <a:tab pos="238760" algn="l"/>
              </a:tabLst>
            </a:pPr>
            <a:r>
              <a:rPr sz="2600" b="1" spc="-150" dirty="0">
                <a:solidFill>
                  <a:srgbClr val="C00000"/>
                </a:solidFill>
                <a:latin typeface="Arial Black"/>
                <a:cs typeface="Arial Black"/>
              </a:rPr>
              <a:t>commands </a:t>
            </a:r>
            <a:r>
              <a:rPr sz="2600" spc="-150" dirty="0">
                <a:latin typeface="Arial"/>
                <a:cs typeface="Arial"/>
              </a:rPr>
              <a:t>(statements) instruct interpreter to do  something</a:t>
            </a:r>
          </a:p>
          <a:p>
            <a:pPr marL="104139" marR="187960" indent="-91440">
              <a:lnSpc>
                <a:spcPts val="2810"/>
              </a:lnSpc>
              <a:spcBef>
                <a:spcPts val="1395"/>
              </a:spcBef>
              <a:buClr>
                <a:srgbClr val="585858"/>
              </a:buClr>
              <a:buChar char="▪"/>
              <a:tabLst>
                <a:tab pos="238760" algn="l"/>
              </a:tabLst>
            </a:pPr>
            <a:r>
              <a:rPr sz="2600" spc="-150" dirty="0">
                <a:latin typeface="Arial"/>
                <a:cs typeface="Arial"/>
              </a:rPr>
              <a:t>can be typed directly in a </a:t>
            </a:r>
            <a:r>
              <a:rPr sz="2600" b="1" spc="-150" dirty="0">
                <a:latin typeface="Arial Black"/>
                <a:cs typeface="Arial Black"/>
              </a:rPr>
              <a:t>shell </a:t>
            </a:r>
            <a:r>
              <a:rPr sz="2600" spc="-150" dirty="0">
                <a:latin typeface="Arial"/>
                <a:cs typeface="Arial"/>
              </a:rPr>
              <a:t>or stored in a </a:t>
            </a:r>
            <a:r>
              <a:rPr sz="2600" b="1" spc="-150" dirty="0">
                <a:latin typeface="Arial Black"/>
                <a:cs typeface="Arial Black"/>
              </a:rPr>
              <a:t>file </a:t>
            </a:r>
            <a:r>
              <a:rPr sz="2600" spc="-150" dirty="0">
                <a:latin typeface="Arial"/>
                <a:cs typeface="Arial"/>
              </a:rPr>
              <a:t>that  is read into the shell and </a:t>
            </a:r>
            <a:r>
              <a:rPr sz="2600" spc="-150" dirty="0" smtClean="0">
                <a:latin typeface="Arial"/>
                <a:cs typeface="Arial"/>
              </a:rPr>
              <a:t>evaluated</a:t>
            </a:r>
            <a:endParaRPr lang="en-US" sz="2600" spc="-150" dirty="0" smtClean="0">
              <a:latin typeface="Arial"/>
              <a:cs typeface="Arial"/>
            </a:endParaRPr>
          </a:p>
          <a:p>
            <a:pPr marL="104139" marR="187960" indent="-91440">
              <a:lnSpc>
                <a:spcPts val="2810"/>
              </a:lnSpc>
              <a:spcBef>
                <a:spcPts val="1395"/>
              </a:spcBef>
              <a:buClr>
                <a:srgbClr val="585858"/>
              </a:buClr>
              <a:buChar char="▪"/>
              <a:tabLst>
                <a:tab pos="238760" algn="l"/>
              </a:tabLst>
            </a:pPr>
            <a:r>
              <a:rPr lang="en-US" sz="2600" spc="-150" dirty="0" smtClean="0">
                <a:latin typeface="Arial"/>
                <a:cs typeface="Arial"/>
              </a:rPr>
              <a:t>Exercise: lets try some expression in IDLE</a:t>
            </a:r>
            <a:endParaRPr sz="2600" spc="-150" dirty="0">
              <a:latin typeface="Arial"/>
              <a:cs typeface="Arial"/>
            </a:endParaRPr>
          </a:p>
        </p:txBody>
      </p:sp>
    </p:spTree>
    <p:extLst>
      <p:ext uri="{BB962C8B-B14F-4D97-AF65-F5344CB8AC3E}">
        <p14:creationId xmlns:p14="http://schemas.microsoft.com/office/powerpoint/2010/main" val="850512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pg_0017.pdf"/>
          <p:cNvPicPr>
            <a:picLocks/>
          </p:cNvPicPr>
          <p:nvPr/>
        </p:nvPicPr>
        <p:blipFill>
          <a:blip r:embed="rId2">
            <a:extLst/>
          </a:blip>
          <a:stretch>
            <a:fillRect/>
          </a:stretch>
        </p:blipFill>
        <p:spPr>
          <a:xfrm>
            <a:off x="285750" y="214313"/>
            <a:ext cx="8572500" cy="6429375"/>
          </a:xfrm>
          <a:prstGeom prst="rect">
            <a:avLst/>
          </a:prstGeom>
          <a:ln w="12700">
            <a:miter lim="400000"/>
          </a:ln>
        </p:spPr>
      </p:pic>
    </p:spTree>
    <p:extLst>
      <p:ext uri="{BB962C8B-B14F-4D97-AF65-F5344CB8AC3E}">
        <p14:creationId xmlns:p14="http://schemas.microsoft.com/office/powerpoint/2010/main" val="7461108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 name="pg_0019.pdf"/>
          <p:cNvPicPr>
            <a:picLocks/>
          </p:cNvPicPr>
          <p:nvPr/>
        </p:nvPicPr>
        <p:blipFill>
          <a:blip r:embed="rId2">
            <a:extLst/>
          </a:blip>
          <a:stretch>
            <a:fillRect/>
          </a:stretch>
        </p:blipFill>
        <p:spPr>
          <a:xfrm>
            <a:off x="285750" y="214313"/>
            <a:ext cx="8572500" cy="6429375"/>
          </a:xfrm>
          <a:prstGeom prst="rect">
            <a:avLst/>
          </a:prstGeom>
          <a:ln w="12700">
            <a:miter lim="400000"/>
          </a:ln>
        </p:spPr>
      </p:pic>
    </p:spTree>
    <p:extLst>
      <p:ext uri="{BB962C8B-B14F-4D97-AF65-F5344CB8AC3E}">
        <p14:creationId xmlns:p14="http://schemas.microsoft.com/office/powerpoint/2010/main" val="7338558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 name="pg_0021.pdf"/>
          <p:cNvPicPr>
            <a:picLocks/>
          </p:cNvPicPr>
          <p:nvPr/>
        </p:nvPicPr>
        <p:blipFill>
          <a:blip r:embed="rId2">
            <a:extLst/>
          </a:blip>
          <a:stretch>
            <a:fillRect/>
          </a:stretch>
        </p:blipFill>
        <p:spPr>
          <a:xfrm>
            <a:off x="285750" y="214313"/>
            <a:ext cx="8572500" cy="6429375"/>
          </a:xfrm>
          <a:prstGeom prst="rect">
            <a:avLst/>
          </a:prstGeom>
          <a:ln w="12700">
            <a:miter lim="400000"/>
          </a:ln>
        </p:spPr>
      </p:pic>
    </p:spTree>
    <p:extLst>
      <p:ext uri="{BB962C8B-B14F-4D97-AF65-F5344CB8AC3E}">
        <p14:creationId xmlns:p14="http://schemas.microsoft.com/office/powerpoint/2010/main" val="7272007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6681</TotalTime>
  <Words>432</Words>
  <Application>Microsoft Macintosh PowerPoint</Application>
  <PresentationFormat>On-screen Show (4:3)</PresentationFormat>
  <Paragraphs>66</Paragraphs>
  <Slides>23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 Black</vt:lpstr>
      <vt:lpstr>Calibri</vt:lpstr>
      <vt:lpstr>Helvetica Light</vt:lpstr>
      <vt:lpstr>Times</vt:lpstr>
      <vt:lpstr>Arial</vt:lpstr>
      <vt:lpstr>Office Theme</vt:lpstr>
      <vt:lpstr>CompuCell3D User Training Workshop Introduction to Programming</vt:lpstr>
      <vt:lpstr>PowerPoint Presentation</vt:lpstr>
      <vt:lpstr>CompuCell3D Tasks</vt:lpstr>
      <vt:lpstr>Topics</vt:lpstr>
      <vt:lpstr>WHAT IS A RECIPE</vt:lpstr>
      <vt:lpstr>PYTHON PROGRAMS</vt:lpstr>
      <vt:lpstr>PowerPoint Presentation</vt:lpstr>
      <vt:lpstr>PowerPoint Presentation</vt:lpstr>
      <vt:lpstr>PowerPoint Presentation</vt:lpstr>
      <vt:lpstr>PowerPoint Presentation</vt:lpstr>
      <vt:lpstr>WHERE  THINGS GO WRONG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Student Exercises</vt:lpstr>
    </vt:vector>
  </TitlesOfParts>
  <LinksUpToDate>false</LinksUpToDate>
  <SharedDoc>false</SharedDoc>
  <HyperlinksChanged>false</HyperlinksChanged>
  <AppVersion>15.0036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MIT6_0001F16_Welcome</dc:title>
  <dc:creator>Bell, Ana</dc:creator>
  <cp:lastModifiedBy>Andy Somogyi</cp:lastModifiedBy>
  <cp:revision>5</cp:revision>
  <dcterms:created xsi:type="dcterms:W3CDTF">2017-07-24T20:42:44Z</dcterms:created>
  <dcterms:modified xsi:type="dcterms:W3CDTF">2017-07-30T03:13:28Z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2016-11-23T00:00:00Z</vt:filetime>
  </property>
  <property fmtid="{D5CDD505-2E9C-101B-9397-08002B2CF9AE}" pid="3" name="Creator">
    <vt:lpwstr>Microsoft® PowerPoint® 2013</vt:lpwstr>
  </property>
  <property fmtid="{D5CDD505-2E9C-101B-9397-08002B2CF9AE}" pid="4" name="LastSaved">
    <vt:filetime>2017-07-25T00:00:00Z</vt:filetime>
  </property>
</Properties>
</file>