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464" r:id="rId2"/>
    <p:sldId id="620" r:id="rId3"/>
    <p:sldId id="621" r:id="rId4"/>
    <p:sldId id="622" r:id="rId5"/>
    <p:sldId id="624" r:id="rId6"/>
    <p:sldId id="256" r:id="rId7"/>
    <p:sldId id="589" r:id="rId8"/>
    <p:sldId id="593" r:id="rId9"/>
    <p:sldId id="594" r:id="rId10"/>
    <p:sldId id="592" r:id="rId11"/>
    <p:sldId id="627" r:id="rId12"/>
    <p:sldId id="595" r:id="rId13"/>
    <p:sldId id="596" r:id="rId14"/>
    <p:sldId id="597" r:id="rId15"/>
    <p:sldId id="629" r:id="rId16"/>
    <p:sldId id="598" r:id="rId17"/>
    <p:sldId id="628" r:id="rId18"/>
    <p:sldId id="630" r:id="rId19"/>
    <p:sldId id="600" r:id="rId20"/>
    <p:sldId id="631" r:id="rId21"/>
    <p:sldId id="599" r:id="rId22"/>
    <p:sldId id="601" r:id="rId23"/>
    <p:sldId id="617" r:id="rId24"/>
    <p:sldId id="602" r:id="rId25"/>
    <p:sldId id="603" r:id="rId26"/>
    <p:sldId id="606" r:id="rId27"/>
    <p:sldId id="604" r:id="rId28"/>
    <p:sldId id="613" r:id="rId29"/>
    <p:sldId id="586" r:id="rId30"/>
    <p:sldId id="605" r:id="rId31"/>
    <p:sldId id="607" r:id="rId32"/>
    <p:sldId id="608" r:id="rId33"/>
    <p:sldId id="609" r:id="rId34"/>
    <p:sldId id="610" r:id="rId35"/>
    <p:sldId id="612" r:id="rId36"/>
    <p:sldId id="611" r:id="rId37"/>
    <p:sldId id="584" r:id="rId38"/>
    <p:sldId id="585" r:id="rId39"/>
    <p:sldId id="587" r:id="rId40"/>
    <p:sldId id="580" r:id="rId41"/>
    <p:sldId id="583" r:id="rId42"/>
    <p:sldId id="619" r:id="rId43"/>
    <p:sldId id="625" r:id="rId44"/>
    <p:sldId id="626" r:id="rId45"/>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Untitled Section" id="{872B4D48-010D-4D18-963C-47788EEC6F28}">
          <p14:sldIdLst>
            <p14:sldId id="464"/>
            <p14:sldId id="620"/>
            <p14:sldId id="621"/>
            <p14:sldId id="622"/>
            <p14:sldId id="624"/>
            <p14:sldId id="256"/>
            <p14:sldId id="589"/>
            <p14:sldId id="593"/>
            <p14:sldId id="594"/>
            <p14:sldId id="592"/>
            <p14:sldId id="627"/>
            <p14:sldId id="595"/>
            <p14:sldId id="596"/>
            <p14:sldId id="597"/>
            <p14:sldId id="629"/>
            <p14:sldId id="598"/>
            <p14:sldId id="628"/>
            <p14:sldId id="630"/>
            <p14:sldId id="600"/>
            <p14:sldId id="631"/>
            <p14:sldId id="599"/>
            <p14:sldId id="601"/>
            <p14:sldId id="617"/>
            <p14:sldId id="602"/>
            <p14:sldId id="603"/>
            <p14:sldId id="606"/>
            <p14:sldId id="604"/>
            <p14:sldId id="613"/>
            <p14:sldId id="586"/>
            <p14:sldId id="605"/>
            <p14:sldId id="607"/>
            <p14:sldId id="608"/>
            <p14:sldId id="609"/>
            <p14:sldId id="610"/>
            <p14:sldId id="612"/>
            <p14:sldId id="611"/>
            <p14:sldId id="584"/>
            <p14:sldId id="585"/>
            <p14:sldId id="587"/>
            <p14:sldId id="580"/>
            <p14:sldId id="583"/>
            <p14:sldId id="619"/>
            <p14:sldId id="625"/>
            <p14:sldId id="626"/>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E8512"/>
    <a:srgbClr val="009900"/>
    <a:srgbClr val="FFFF00"/>
    <a:srgbClr val="FF99CC"/>
    <a:srgbClr val="99FF99"/>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0" autoAdjust="0"/>
    <p:restoredTop sz="94683" autoAdjust="0"/>
  </p:normalViewPr>
  <p:slideViewPr>
    <p:cSldViewPr snapToGrid="0">
      <p:cViewPr varScale="1">
        <p:scale>
          <a:sx n="75" d="100"/>
          <a:sy n="75" d="100"/>
        </p:scale>
        <p:origin x="-115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6" Type="http://schemas.openxmlformats.org/officeDocument/2006/relationships/image" Target="../media/image62.wmf"/><Relationship Id="rId5" Type="http://schemas.openxmlformats.org/officeDocument/2006/relationships/image" Target="../media/image61.wmf"/><Relationship Id="rId4" Type="http://schemas.openxmlformats.org/officeDocument/2006/relationships/image" Target="../media/image6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C02CBE3-6549-4C99-A30C-AD2AD435677C}" type="datetimeFigureOut">
              <a:rPr lang="en-US"/>
              <a:pPr>
                <a:defRPr/>
              </a:pPr>
              <a:t>10/9/2014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24D8B5E-0F1D-4555-AEA1-705B0FACD445}" type="slidenum">
              <a:rPr lang="en-US"/>
              <a:pPr>
                <a:defRPr/>
              </a:pPr>
              <a:t>‹#›</a:t>
            </a:fld>
            <a:endParaRPr lang="en-US"/>
          </a:p>
        </p:txBody>
      </p:sp>
    </p:spTree>
    <p:extLst>
      <p:ext uri="{BB962C8B-B14F-4D97-AF65-F5344CB8AC3E}">
        <p14:creationId xmlns:p14="http://schemas.microsoft.com/office/powerpoint/2010/main" val="42720800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68D5CB0-6C8C-4A79-AEC6-3552D3839D61}" type="slidenum">
              <a:rPr lang="en-US" smtClean="0">
                <a:latin typeface="Verdana" pitchFamily="34" charset="0"/>
              </a:rPr>
              <a:pPr/>
              <a:t>1</a:t>
            </a:fld>
            <a:endParaRPr lang="en-US" smtClean="0">
              <a:latin typeface="Verdana" pitchFamily="34"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01431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64A5F74-9002-49E1-9E9D-D0C68381B186}" type="slidenum">
              <a:rPr lang="en-US" altLang="en-US"/>
              <a:pPr/>
              <a:t>4</a:t>
            </a:fld>
            <a:endParaRPr lang="en-US" altLang="en-US"/>
          </a:p>
        </p:txBody>
      </p:sp>
      <p:sp>
        <p:nvSpPr>
          <p:cNvPr id="3317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9C97FDDA-5396-45D7-8C3F-A1CC6776EEB5}" type="slidenum">
              <a:rPr lang="en-US" altLang="en-US" sz="1200">
                <a:latin typeface="Calibri" pitchFamily="34" charset="0"/>
              </a:rPr>
              <a:pPr algn="r"/>
              <a:t>4</a:t>
            </a:fld>
            <a:endParaRPr lang="en-US" altLang="en-US" sz="1200">
              <a:latin typeface="Calibri" pitchFamily="34" charset="0"/>
            </a:endParaRPr>
          </a:p>
        </p:txBody>
      </p:sp>
      <p:sp>
        <p:nvSpPr>
          <p:cNvPr id="331779"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331780" name="Rectangle 3"/>
          <p:cNvSpPr>
            <a:spLocks noGrp="1" noChangeArrowheads="1"/>
          </p:cNvSpPr>
          <p:nvPr>
            <p:ph type="body" idx="1"/>
          </p:nvPr>
        </p:nvSpPr>
        <p:spPr/>
        <p:txBody>
          <a:bodyPr/>
          <a:lstStyle/>
          <a:p>
            <a:pPr>
              <a:spcBef>
                <a:spcPct val="0"/>
              </a:spcBef>
            </a:pPr>
            <a:endParaRPr lang="en-US" altLang="en-US"/>
          </a:p>
        </p:txBody>
      </p:sp>
    </p:spTree>
    <p:extLst>
      <p:ext uri="{BB962C8B-B14F-4D97-AF65-F5344CB8AC3E}">
        <p14:creationId xmlns:p14="http://schemas.microsoft.com/office/powerpoint/2010/main" val="707476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AEEF2F5B-AD41-448E-8E71-BD5A49F61FE4}" type="slidenum">
              <a:rPr lang="pl-PL"/>
              <a:pPr>
                <a:defRPr/>
              </a:pPr>
              <a:t>‹#›</a:t>
            </a:fld>
            <a:endParaRPr lang="pl-PL"/>
          </a:p>
        </p:txBody>
      </p:sp>
    </p:spTree>
    <p:extLst>
      <p:ext uri="{BB962C8B-B14F-4D97-AF65-F5344CB8AC3E}">
        <p14:creationId xmlns:p14="http://schemas.microsoft.com/office/powerpoint/2010/main" val="3523285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95B197E9-C255-475F-B7C9-D47ABBBF02BC}" type="slidenum">
              <a:rPr lang="pl-PL"/>
              <a:pPr>
                <a:defRPr/>
              </a:pPr>
              <a:t>‹#›</a:t>
            </a:fld>
            <a:endParaRPr lang="pl-PL"/>
          </a:p>
        </p:txBody>
      </p:sp>
    </p:spTree>
    <p:extLst>
      <p:ext uri="{BB962C8B-B14F-4D97-AF65-F5344CB8AC3E}">
        <p14:creationId xmlns:p14="http://schemas.microsoft.com/office/powerpoint/2010/main" val="46955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B866BFB6-AB7A-4146-9EE4-C75A4C31B2BE}" type="slidenum">
              <a:rPr lang="pl-PL"/>
              <a:pPr>
                <a:defRPr/>
              </a:pPr>
              <a:t>‹#›</a:t>
            </a:fld>
            <a:endParaRPr lang="pl-PL"/>
          </a:p>
        </p:txBody>
      </p:sp>
    </p:spTree>
    <p:extLst>
      <p:ext uri="{BB962C8B-B14F-4D97-AF65-F5344CB8AC3E}">
        <p14:creationId xmlns:p14="http://schemas.microsoft.com/office/powerpoint/2010/main" val="853843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3EA8C65D-7C10-4594-A4A3-584E6C357897}" type="slidenum">
              <a:rPr lang="pl-PL"/>
              <a:pPr>
                <a:defRPr/>
              </a:pPr>
              <a:t>‹#›</a:t>
            </a:fld>
            <a:endParaRPr lang="pl-PL"/>
          </a:p>
        </p:txBody>
      </p:sp>
    </p:spTree>
    <p:extLst>
      <p:ext uri="{BB962C8B-B14F-4D97-AF65-F5344CB8AC3E}">
        <p14:creationId xmlns:p14="http://schemas.microsoft.com/office/powerpoint/2010/main" val="1841103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F21DA1A8-9C3A-4937-AF04-B461953DB6AD}" type="slidenum">
              <a:rPr lang="pl-PL"/>
              <a:pPr>
                <a:defRPr/>
              </a:pPr>
              <a:t>‹#›</a:t>
            </a:fld>
            <a:endParaRPr lang="pl-PL"/>
          </a:p>
        </p:txBody>
      </p:sp>
    </p:spTree>
    <p:extLst>
      <p:ext uri="{BB962C8B-B14F-4D97-AF65-F5344CB8AC3E}">
        <p14:creationId xmlns:p14="http://schemas.microsoft.com/office/powerpoint/2010/main" val="2919591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FD7AE4B3-1945-4452-967E-C36961911002}" type="slidenum">
              <a:rPr lang="pl-PL"/>
              <a:pPr>
                <a:defRPr/>
              </a:pPr>
              <a:t>‹#›</a:t>
            </a:fld>
            <a:endParaRPr lang="pl-PL"/>
          </a:p>
        </p:txBody>
      </p:sp>
    </p:spTree>
    <p:extLst>
      <p:ext uri="{BB962C8B-B14F-4D97-AF65-F5344CB8AC3E}">
        <p14:creationId xmlns:p14="http://schemas.microsoft.com/office/powerpoint/2010/main" val="2451521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p>
        </p:txBody>
      </p:sp>
      <p:sp>
        <p:nvSpPr>
          <p:cNvPr id="9" name="Rectangle 6"/>
          <p:cNvSpPr>
            <a:spLocks noGrp="1" noChangeArrowheads="1"/>
          </p:cNvSpPr>
          <p:nvPr>
            <p:ph type="sldNum" sz="quarter" idx="12"/>
          </p:nvPr>
        </p:nvSpPr>
        <p:spPr>
          <a:ln/>
        </p:spPr>
        <p:txBody>
          <a:bodyPr/>
          <a:lstStyle>
            <a:lvl1pPr>
              <a:defRPr/>
            </a:lvl1pPr>
          </a:lstStyle>
          <a:p>
            <a:pPr>
              <a:defRPr/>
            </a:pPr>
            <a:fld id="{E41ACFF6-2749-4580-A0F1-25AFECFFE255}" type="slidenum">
              <a:rPr lang="pl-PL"/>
              <a:pPr>
                <a:defRPr/>
              </a:pPr>
              <a:t>‹#›</a:t>
            </a:fld>
            <a:endParaRPr lang="pl-PL"/>
          </a:p>
        </p:txBody>
      </p:sp>
    </p:spTree>
    <p:extLst>
      <p:ext uri="{BB962C8B-B14F-4D97-AF65-F5344CB8AC3E}">
        <p14:creationId xmlns:p14="http://schemas.microsoft.com/office/powerpoint/2010/main" val="2525801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pl-PL"/>
          </a:p>
        </p:txBody>
      </p:sp>
      <p:sp>
        <p:nvSpPr>
          <p:cNvPr id="4" name="Rectangle 5"/>
          <p:cNvSpPr>
            <a:spLocks noGrp="1" noChangeArrowheads="1"/>
          </p:cNvSpPr>
          <p:nvPr>
            <p:ph type="ftr" sz="quarter" idx="11"/>
          </p:nvPr>
        </p:nvSpPr>
        <p:spPr>
          <a:ln/>
        </p:spPr>
        <p:txBody>
          <a:bodyPr/>
          <a:lstStyle>
            <a:lvl1pPr>
              <a:defRPr/>
            </a:lvl1pPr>
          </a:lstStyle>
          <a:p>
            <a:pPr>
              <a:defRPr/>
            </a:pPr>
            <a:endParaRPr lang="pl-PL"/>
          </a:p>
        </p:txBody>
      </p:sp>
      <p:sp>
        <p:nvSpPr>
          <p:cNvPr id="5" name="Rectangle 6"/>
          <p:cNvSpPr>
            <a:spLocks noGrp="1" noChangeArrowheads="1"/>
          </p:cNvSpPr>
          <p:nvPr>
            <p:ph type="sldNum" sz="quarter" idx="12"/>
          </p:nvPr>
        </p:nvSpPr>
        <p:spPr>
          <a:ln/>
        </p:spPr>
        <p:txBody>
          <a:bodyPr/>
          <a:lstStyle>
            <a:lvl1pPr>
              <a:defRPr/>
            </a:lvl1pPr>
          </a:lstStyle>
          <a:p>
            <a:pPr>
              <a:defRPr/>
            </a:pPr>
            <a:fld id="{22863988-DCAD-4013-A718-F9A26801C63B}" type="slidenum">
              <a:rPr lang="pl-PL"/>
              <a:pPr>
                <a:defRPr/>
              </a:pPr>
              <a:t>‹#›</a:t>
            </a:fld>
            <a:endParaRPr lang="pl-PL"/>
          </a:p>
        </p:txBody>
      </p:sp>
    </p:spTree>
    <p:extLst>
      <p:ext uri="{BB962C8B-B14F-4D97-AF65-F5344CB8AC3E}">
        <p14:creationId xmlns:p14="http://schemas.microsoft.com/office/powerpoint/2010/main" val="2631301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p>
        </p:txBody>
      </p:sp>
      <p:sp>
        <p:nvSpPr>
          <p:cNvPr id="3" name="Rectangle 5"/>
          <p:cNvSpPr>
            <a:spLocks noGrp="1" noChangeArrowheads="1"/>
          </p:cNvSpPr>
          <p:nvPr>
            <p:ph type="ftr" sz="quarter" idx="11"/>
          </p:nvPr>
        </p:nvSpPr>
        <p:spPr>
          <a:ln/>
        </p:spPr>
        <p:txBody>
          <a:bodyPr/>
          <a:lstStyle>
            <a:lvl1pPr>
              <a:defRPr/>
            </a:lvl1pPr>
          </a:lstStyle>
          <a:p>
            <a:pPr>
              <a:defRPr/>
            </a:pPr>
            <a:endParaRPr lang="pl-PL"/>
          </a:p>
        </p:txBody>
      </p:sp>
      <p:sp>
        <p:nvSpPr>
          <p:cNvPr id="4" name="Rectangle 6"/>
          <p:cNvSpPr>
            <a:spLocks noGrp="1" noChangeArrowheads="1"/>
          </p:cNvSpPr>
          <p:nvPr>
            <p:ph type="sldNum" sz="quarter" idx="12"/>
          </p:nvPr>
        </p:nvSpPr>
        <p:spPr>
          <a:ln/>
        </p:spPr>
        <p:txBody>
          <a:bodyPr/>
          <a:lstStyle>
            <a:lvl1pPr>
              <a:defRPr/>
            </a:lvl1pPr>
          </a:lstStyle>
          <a:p>
            <a:pPr>
              <a:defRPr/>
            </a:pPr>
            <a:fld id="{28AD40E0-FC51-40F4-9138-126EFA166F88}" type="slidenum">
              <a:rPr lang="pl-PL"/>
              <a:pPr>
                <a:defRPr/>
              </a:pPr>
              <a:t>‹#›</a:t>
            </a:fld>
            <a:endParaRPr lang="pl-PL"/>
          </a:p>
        </p:txBody>
      </p:sp>
    </p:spTree>
    <p:extLst>
      <p:ext uri="{BB962C8B-B14F-4D97-AF65-F5344CB8AC3E}">
        <p14:creationId xmlns:p14="http://schemas.microsoft.com/office/powerpoint/2010/main" val="2739357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BEED45E6-5E52-4715-9B6A-EC21A5D5415C}" type="slidenum">
              <a:rPr lang="pl-PL"/>
              <a:pPr>
                <a:defRPr/>
              </a:pPr>
              <a:t>‹#›</a:t>
            </a:fld>
            <a:endParaRPr lang="pl-PL"/>
          </a:p>
        </p:txBody>
      </p:sp>
    </p:spTree>
    <p:extLst>
      <p:ext uri="{BB962C8B-B14F-4D97-AF65-F5344CB8AC3E}">
        <p14:creationId xmlns:p14="http://schemas.microsoft.com/office/powerpoint/2010/main" val="318148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FD3A3442-0FDA-4020-94A7-BA9CFE219639}" type="slidenum">
              <a:rPr lang="pl-PL"/>
              <a:pPr>
                <a:defRPr/>
              </a:pPr>
              <a:t>‹#›</a:t>
            </a:fld>
            <a:endParaRPr lang="pl-PL"/>
          </a:p>
        </p:txBody>
      </p:sp>
    </p:spTree>
    <p:extLst>
      <p:ext uri="{BB962C8B-B14F-4D97-AF65-F5344CB8AC3E}">
        <p14:creationId xmlns:p14="http://schemas.microsoft.com/office/powerpoint/2010/main" val="2279139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pl-P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pl-P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67FA6F43-72F7-49C7-9D35-24A9CBD11552}" type="slidenum">
              <a:rPr lang="pl-PL"/>
              <a:pPr>
                <a:defRPr/>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0.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image" Target="../media/image43.jpeg"/><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0.wmf"/><Relationship Id="rId5" Type="http://schemas.openxmlformats.org/officeDocument/2006/relationships/oleObject" Target="../embeddings/oleObject2.bin"/><Relationship Id="rId10" Type="http://schemas.openxmlformats.org/officeDocument/2006/relationships/image" Target="../media/image42.wmf"/><Relationship Id="rId4" Type="http://schemas.openxmlformats.org/officeDocument/2006/relationships/image" Target="../media/image44.jpeg"/><Relationship Id="rId9"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5.png"/><Relationship Id="rId5" Type="http://schemas.openxmlformats.org/officeDocument/2006/relationships/image" Target="../media/image53.wmf"/><Relationship Id="rId4"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8" Type="http://schemas.openxmlformats.org/officeDocument/2006/relationships/image" Target="../media/image59.wmf"/><Relationship Id="rId13" Type="http://schemas.openxmlformats.org/officeDocument/2006/relationships/oleObject" Target="../embeddings/oleObject11.bin"/><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61.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8.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60.wmf"/><Relationship Id="rId4" Type="http://schemas.openxmlformats.org/officeDocument/2006/relationships/image" Target="../media/image57.wmf"/><Relationship Id="rId9" Type="http://schemas.openxmlformats.org/officeDocument/2006/relationships/oleObject" Target="../embeddings/oleObject9.bin"/><Relationship Id="rId14" Type="http://schemas.openxmlformats.org/officeDocument/2006/relationships/image" Target="../media/image62.wmf"/></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imc.zih.tu-dresden.de/wiki/morpheus/doku.php" TargetMode="External"/><Relationship Id="rId7" Type="http://schemas.openxmlformats.org/officeDocument/2006/relationships/image" Target="../media/image65.jpeg"/><Relationship Id="rId2" Type="http://schemas.openxmlformats.org/officeDocument/2006/relationships/hyperlink" Target="http://www.compucell3d.org/" TargetMode="Externa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hyperlink" Target="http://www.cs.ox.ac.uk/chaste/" TargetMode="External"/><Relationship Id="rId10" Type="http://schemas.openxmlformats.org/officeDocument/2006/relationships/image" Target="../media/image68.png"/><Relationship Id="rId4" Type="http://schemas.openxmlformats.org/officeDocument/2006/relationships/hyperlink" Target="http://www.niaid.nih.gov/labsandresources/labs/aboutlabs/lsb/Pages/simmuneproject.aspx" TargetMode="External"/><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emf"/><Relationship Id="rId5" Type="http://schemas.openxmlformats.org/officeDocument/2006/relationships/image" Target="../media/image72.jpe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notesSlide" Target="../notesSlides/notesSlide2.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87.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1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video" Target="../media/media4.mp4"/></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subTitle" idx="1"/>
          </p:nvPr>
        </p:nvSpPr>
        <p:spPr>
          <a:xfrm>
            <a:off x="1371599" y="2541091"/>
            <a:ext cx="6400800" cy="1981200"/>
          </a:xfrm>
        </p:spPr>
        <p:txBody>
          <a:bodyPr/>
          <a:lstStyle/>
          <a:p>
            <a:pPr eaLnBrk="1" hangingPunct="1">
              <a:spcBef>
                <a:spcPct val="0"/>
              </a:spcBef>
            </a:pPr>
            <a:r>
              <a:rPr lang="en-US" sz="2800" dirty="0" err="1" smtClean="0">
                <a:solidFill>
                  <a:srgbClr val="000099"/>
                </a:solidFill>
              </a:rPr>
              <a:t>Maciek</a:t>
            </a:r>
            <a:r>
              <a:rPr lang="en-US" sz="2800" dirty="0" smtClean="0">
                <a:solidFill>
                  <a:srgbClr val="000099"/>
                </a:solidFill>
              </a:rPr>
              <a:t> Swat</a:t>
            </a:r>
          </a:p>
          <a:p>
            <a:pPr eaLnBrk="1" hangingPunct="1">
              <a:spcBef>
                <a:spcPct val="0"/>
              </a:spcBef>
            </a:pPr>
            <a:r>
              <a:rPr lang="en-US" sz="2800" dirty="0" err="1" smtClean="0">
                <a:solidFill>
                  <a:srgbClr val="000099"/>
                </a:solidFill>
              </a:rPr>
              <a:t>Biocomplexity</a:t>
            </a:r>
            <a:r>
              <a:rPr lang="en-US" sz="2800" dirty="0" smtClean="0">
                <a:solidFill>
                  <a:srgbClr val="000099"/>
                </a:solidFill>
              </a:rPr>
              <a:t> Institute</a:t>
            </a:r>
          </a:p>
          <a:p>
            <a:pPr eaLnBrk="1" hangingPunct="1">
              <a:spcBef>
                <a:spcPct val="0"/>
              </a:spcBef>
            </a:pPr>
            <a:r>
              <a:rPr lang="en-US" sz="2800" dirty="0" smtClean="0">
                <a:solidFill>
                  <a:srgbClr val="000099"/>
                </a:solidFill>
              </a:rPr>
              <a:t>Indiana University </a:t>
            </a:r>
          </a:p>
          <a:p>
            <a:pPr eaLnBrk="1" hangingPunct="1">
              <a:spcBef>
                <a:spcPct val="0"/>
              </a:spcBef>
            </a:pPr>
            <a:r>
              <a:rPr lang="en-US" sz="2800" dirty="0" smtClean="0">
                <a:solidFill>
                  <a:srgbClr val="000099"/>
                </a:solidFill>
              </a:rPr>
              <a:t>Bloomington, IN 47405</a:t>
            </a:r>
          </a:p>
          <a:p>
            <a:pPr eaLnBrk="1" hangingPunct="1">
              <a:spcBef>
                <a:spcPct val="0"/>
              </a:spcBef>
            </a:pPr>
            <a:r>
              <a:rPr lang="en-US" sz="2800" b="1" dirty="0" smtClean="0">
                <a:solidFill>
                  <a:srgbClr val="000099"/>
                </a:solidFill>
              </a:rPr>
              <a:t>USA</a:t>
            </a:r>
          </a:p>
        </p:txBody>
      </p:sp>
      <p:pic>
        <p:nvPicPr>
          <p:cNvPr id="2051" name="Picture 5" descr="IU seal, red on white, 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637" y="1978025"/>
            <a:ext cx="194627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6" descr="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5837" y="249237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noChangeArrowheads="1"/>
          </p:cNvSpPr>
          <p:nvPr/>
        </p:nvSpPr>
        <p:spPr bwMode="auto">
          <a:xfrm>
            <a:off x="611188" y="5089386"/>
            <a:ext cx="79597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FF0000"/>
                </a:solidFill>
              </a:rPr>
              <a:t>Tutorial - </a:t>
            </a:r>
            <a:r>
              <a:rPr lang="en-US" sz="2000" b="1" dirty="0" err="1">
                <a:solidFill>
                  <a:srgbClr val="FF0000"/>
                </a:solidFill>
              </a:rPr>
              <a:t>Multiscale</a:t>
            </a:r>
            <a:r>
              <a:rPr lang="en-US" sz="2000" b="1" dirty="0">
                <a:solidFill>
                  <a:srgbClr val="FF0000"/>
                </a:solidFill>
              </a:rPr>
              <a:t>, Cell-based Modelling of Biological Development and Cancer</a:t>
            </a:r>
          </a:p>
          <a:p>
            <a:pPr algn="ctr" eaLnBrk="1" hangingPunct="1"/>
            <a:endParaRPr lang="en-US" sz="2000" b="1" dirty="0">
              <a:solidFill>
                <a:srgbClr val="FF0000"/>
              </a:solidFill>
            </a:endParaRPr>
          </a:p>
          <a:p>
            <a:pPr algn="ctr" eaLnBrk="1" hangingPunct="1"/>
            <a:r>
              <a:rPr lang="en-US" sz="2000" b="1" dirty="0">
                <a:solidFill>
                  <a:srgbClr val="FF0000"/>
                </a:solidFill>
              </a:rPr>
              <a:t>Stuttgart, October, 2014</a:t>
            </a:r>
          </a:p>
          <a:p>
            <a:pPr algn="ctr" eaLnBrk="1" hangingPunct="1"/>
            <a:endParaRPr lang="en-US" sz="2000" dirty="0">
              <a:solidFill>
                <a:srgbClr val="FF0000"/>
              </a:solidFill>
            </a:endParaRPr>
          </a:p>
        </p:txBody>
      </p:sp>
      <p:sp>
        <p:nvSpPr>
          <p:cNvPr id="2055" name="Text Box 9"/>
          <p:cNvSpPr txBox="1">
            <a:spLocks noChangeArrowheads="1"/>
          </p:cNvSpPr>
          <p:nvPr/>
        </p:nvSpPr>
        <p:spPr bwMode="auto">
          <a:xfrm>
            <a:off x="0" y="0"/>
            <a:ext cx="9144000" cy="14465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400" b="1" dirty="0" smtClean="0">
                <a:solidFill>
                  <a:schemeClr val="bg1"/>
                </a:solidFill>
              </a:rPr>
              <a:t>Multi-Cell </a:t>
            </a:r>
            <a:r>
              <a:rPr lang="en-US" sz="4400" b="1" dirty="0">
                <a:solidFill>
                  <a:schemeClr val="bg1"/>
                </a:solidFill>
              </a:rPr>
              <a:t>A</a:t>
            </a:r>
            <a:r>
              <a:rPr lang="en-US" sz="4400" b="1" dirty="0" smtClean="0">
                <a:solidFill>
                  <a:schemeClr val="bg1"/>
                </a:solidFill>
              </a:rPr>
              <a:t>pproaches </a:t>
            </a:r>
            <a:r>
              <a:rPr lang="en-US" sz="4400" b="1" dirty="0">
                <a:solidFill>
                  <a:schemeClr val="bg1"/>
                </a:solidFill>
              </a:rPr>
              <a:t>T</a:t>
            </a:r>
            <a:r>
              <a:rPr lang="en-US" sz="4400" b="1" dirty="0" smtClean="0">
                <a:solidFill>
                  <a:schemeClr val="bg1"/>
                </a:solidFill>
              </a:rPr>
              <a:t>o Virtual Tissues</a:t>
            </a:r>
            <a:endParaRPr lang="en-US" sz="44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A good place to read about multi-cell models</a:t>
            </a:r>
            <a:endParaRPr lang="pl-PL" sz="2000" b="1" dirty="0">
              <a:solidFill>
                <a:schemeClr val="bg1"/>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795" y="809625"/>
            <a:ext cx="4143375"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8166" y="6379779"/>
            <a:ext cx="8881241" cy="378373"/>
          </a:xfrm>
          <a:prstGeom prst="rect">
            <a:avLst/>
          </a:prstGeom>
          <a:noFill/>
        </p:spPr>
        <p:txBody>
          <a:bodyPr wrap="square" rtlCol="0">
            <a:spAutoFit/>
          </a:bodyPr>
          <a:lstStyle/>
          <a:p>
            <a:r>
              <a:rPr lang="en-US" dirty="0"/>
              <a:t>http://link.springer.com/book/10.1007%2F978-3-7643-8123-3</a:t>
            </a:r>
          </a:p>
        </p:txBody>
      </p:sp>
    </p:spTree>
    <p:extLst>
      <p:ext uri="{BB962C8B-B14F-4D97-AF65-F5344CB8AC3E}">
        <p14:creationId xmlns:p14="http://schemas.microsoft.com/office/powerpoint/2010/main" val="3603116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 y="495300"/>
            <a:ext cx="8724900" cy="923330"/>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One biological concept—many mathematical and computational implementations </a:t>
            </a:r>
            <a:endParaRPr lang="en-US" dirty="0" smtClean="0"/>
          </a:p>
          <a:p>
            <a:endParaRPr lang="en-US" dirty="0"/>
          </a:p>
        </p:txBody>
      </p:sp>
      <p:sp>
        <p:nvSpPr>
          <p:cNvPr id="4" name="Text Box 6"/>
          <p:cNvSpPr txBox="1">
            <a:spLocks noChangeArrowheads="1"/>
          </p:cNvSpPr>
          <p:nvPr/>
        </p:nvSpPr>
        <p:spPr bwMode="auto">
          <a:xfrm>
            <a:off x="0" y="0"/>
            <a:ext cx="9144000" cy="40011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Multi-Cell Methods</a:t>
            </a:r>
            <a:endParaRPr lang="pl-PL" sz="2000" b="1" dirty="0">
              <a:solidFill>
                <a:schemeClr val="bg1"/>
              </a:solidFill>
            </a:endParaRPr>
          </a:p>
        </p:txBody>
      </p:sp>
      <p:sp>
        <p:nvSpPr>
          <p:cNvPr id="5" name="TextBox 4"/>
          <p:cNvSpPr txBox="1"/>
          <p:nvPr/>
        </p:nvSpPr>
        <p:spPr>
          <a:xfrm>
            <a:off x="274320" y="1418630"/>
            <a:ext cx="8290560" cy="3970318"/>
          </a:xfrm>
          <a:prstGeom prst="rect">
            <a:avLst/>
          </a:prstGeom>
          <a:noFill/>
        </p:spPr>
        <p:txBody>
          <a:bodyPr wrap="square" rtlCol="0">
            <a:spAutoFit/>
          </a:bodyPr>
          <a:lstStyle/>
          <a:p>
            <a:r>
              <a:rPr lang="en-US" b="1" dirty="0" smtClean="0"/>
              <a:t>Rule-based:</a:t>
            </a:r>
          </a:p>
          <a:p>
            <a:endParaRPr lang="en-US" dirty="0" smtClean="0"/>
          </a:p>
          <a:p>
            <a:pPr marL="285750" indent="-285750">
              <a:buFont typeface="Arial" panose="020B0604020202020204" pitchFamily="34" charset="0"/>
              <a:buChar char="•"/>
            </a:pPr>
            <a:r>
              <a:rPr lang="en-US" dirty="0" smtClean="0"/>
              <a:t>Cellular Automata</a:t>
            </a:r>
          </a:p>
          <a:p>
            <a:pPr marL="285750" indent="-285750">
              <a:buFont typeface="Arial" panose="020B0604020202020204" pitchFamily="34" charset="0"/>
              <a:buChar char="•"/>
            </a:pPr>
            <a:r>
              <a:rPr lang="en-US" dirty="0" smtClean="0"/>
              <a:t>Generic Agent Based Models</a:t>
            </a:r>
          </a:p>
          <a:p>
            <a:endParaRPr lang="en-US" dirty="0" smtClean="0"/>
          </a:p>
          <a:p>
            <a:r>
              <a:rPr lang="en-US" b="1" dirty="0" smtClean="0"/>
              <a:t>Physics Based:</a:t>
            </a:r>
          </a:p>
          <a:p>
            <a:endParaRPr lang="en-US" dirty="0" smtClean="0"/>
          </a:p>
          <a:p>
            <a:pPr marL="285750" indent="-285750">
              <a:buFont typeface="Arial" panose="020B0604020202020204" pitchFamily="34" charset="0"/>
              <a:buChar char="•"/>
            </a:pPr>
            <a:r>
              <a:rPr lang="en-US" dirty="0" smtClean="0"/>
              <a:t>Center Model</a:t>
            </a:r>
          </a:p>
          <a:p>
            <a:pPr marL="285750" indent="-285750">
              <a:buFont typeface="Arial" panose="020B0604020202020204" pitchFamily="34" charset="0"/>
              <a:buChar char="•"/>
            </a:pPr>
            <a:r>
              <a:rPr lang="en-US" dirty="0" smtClean="0"/>
              <a:t>Subcellular Element Model</a:t>
            </a:r>
          </a:p>
          <a:p>
            <a:pPr marL="285750" indent="-285750">
              <a:buFont typeface="Arial" panose="020B0604020202020204" pitchFamily="34" charset="0"/>
              <a:buChar char="•"/>
            </a:pPr>
            <a:r>
              <a:rPr lang="en-US" dirty="0" smtClean="0"/>
              <a:t>Vertex Model</a:t>
            </a:r>
          </a:p>
          <a:p>
            <a:pPr marL="285750" indent="-285750">
              <a:buFont typeface="Arial" panose="020B0604020202020204" pitchFamily="34" charset="0"/>
              <a:buChar char="•"/>
            </a:pPr>
            <a:r>
              <a:rPr lang="en-US" dirty="0" smtClean="0"/>
              <a:t>Viscoelastic Model</a:t>
            </a:r>
          </a:p>
          <a:p>
            <a:pPr marL="285750" indent="-285750">
              <a:buFont typeface="Arial" panose="020B0604020202020204" pitchFamily="34" charset="0"/>
              <a:buChar char="•"/>
            </a:pPr>
            <a:r>
              <a:rPr lang="en-US" dirty="0" smtClean="0"/>
              <a:t>Immersed Boundary Model</a:t>
            </a:r>
          </a:p>
          <a:p>
            <a:pPr marL="285750" indent="-285750">
              <a:buFont typeface="Arial" panose="020B0604020202020204" pitchFamily="34" charset="0"/>
              <a:buChar char="•"/>
            </a:pPr>
            <a:r>
              <a:rPr lang="en-US" dirty="0" smtClean="0"/>
              <a:t>Cellular Potts Model/ Glazier </a:t>
            </a:r>
            <a:r>
              <a:rPr lang="en-US" dirty="0" err="1" smtClean="0"/>
              <a:t>Graner</a:t>
            </a:r>
            <a:r>
              <a:rPr lang="en-US" dirty="0" smtClean="0"/>
              <a:t> </a:t>
            </a:r>
            <a:r>
              <a:rPr lang="en-US" dirty="0" err="1" smtClean="0"/>
              <a:t>Hogeweg</a:t>
            </a:r>
            <a:r>
              <a:rPr lang="en-US" dirty="0" smtClean="0"/>
              <a:t> Model</a:t>
            </a:r>
          </a:p>
          <a:p>
            <a:endParaRPr lang="en-US" dirty="0"/>
          </a:p>
        </p:txBody>
      </p:sp>
      <p:sp>
        <p:nvSpPr>
          <p:cNvPr id="3" name="TextBox 2"/>
          <p:cNvSpPr txBox="1"/>
          <p:nvPr/>
        </p:nvSpPr>
        <p:spPr>
          <a:xfrm>
            <a:off x="274320" y="5388948"/>
            <a:ext cx="8536305" cy="646331"/>
          </a:xfrm>
          <a:prstGeom prst="rect">
            <a:avLst/>
          </a:prstGeom>
          <a:noFill/>
        </p:spPr>
        <p:txBody>
          <a:bodyPr wrap="square" rtlCol="0">
            <a:spAutoFit/>
          </a:bodyPr>
          <a:lstStyle/>
          <a:p>
            <a:r>
              <a:rPr lang="en-US" dirty="0" smtClean="0"/>
              <a:t>The “dividing line” between Rule-based and Physics-based is blurry.  </a:t>
            </a:r>
          </a:p>
          <a:p>
            <a:r>
              <a:rPr lang="en-US" dirty="0" smtClean="0"/>
              <a:t>Presented classification is based on the origin of the modeling method.</a:t>
            </a:r>
            <a:endParaRPr lang="en-US" dirty="0"/>
          </a:p>
        </p:txBody>
      </p:sp>
    </p:spTree>
    <p:extLst>
      <p:ext uri="{BB962C8B-B14F-4D97-AF65-F5344CB8AC3E}">
        <p14:creationId xmlns:p14="http://schemas.microsoft.com/office/powerpoint/2010/main" val="3333949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 y="495300"/>
            <a:ext cx="8724900"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Lattice-based</a:t>
            </a:r>
            <a:r>
              <a:rPr lang="en-US" dirty="0" smtClean="0"/>
              <a:t>, </a:t>
            </a:r>
            <a:r>
              <a:rPr lang="en-US" b="1" dirty="0" smtClean="0"/>
              <a:t>probabilistic model</a:t>
            </a:r>
          </a:p>
          <a:p>
            <a:pPr marL="285750" indent="-285750">
              <a:buFont typeface="Arial" panose="020B0604020202020204" pitchFamily="34" charset="0"/>
              <a:buChar char="•"/>
            </a:pPr>
            <a:r>
              <a:rPr lang="en-US" dirty="0" smtClean="0"/>
              <a:t>Cells </a:t>
            </a:r>
            <a:r>
              <a:rPr lang="en-US" b="1" dirty="0" smtClean="0"/>
              <a:t>represented as lattice points</a:t>
            </a:r>
          </a:p>
          <a:p>
            <a:pPr marL="285750" indent="-285750">
              <a:buFont typeface="Arial" panose="020B0604020202020204" pitchFamily="34" charset="0"/>
              <a:buChar char="•"/>
            </a:pPr>
            <a:r>
              <a:rPr lang="en-US" dirty="0" smtClean="0"/>
              <a:t>Fast, allow simulations of fairly </a:t>
            </a:r>
            <a:r>
              <a:rPr lang="en-US" b="1" dirty="0" smtClean="0"/>
              <a:t>large tissue volumes</a:t>
            </a:r>
          </a:p>
          <a:p>
            <a:pPr marL="285750" indent="-285750">
              <a:buFont typeface="Arial" panose="020B0604020202020204" pitchFamily="34" charset="0"/>
              <a:buChar char="•"/>
            </a:pPr>
            <a:r>
              <a:rPr lang="en-US" b="1" dirty="0" smtClean="0"/>
              <a:t>Rule-based</a:t>
            </a:r>
          </a:p>
          <a:p>
            <a:pPr marL="285750" indent="-285750">
              <a:buFont typeface="Arial" panose="020B0604020202020204" pitchFamily="34" charset="0"/>
              <a:buChar char="•"/>
            </a:pPr>
            <a:r>
              <a:rPr lang="en-US" b="1" dirty="0" smtClean="0"/>
              <a:t>Cells have states</a:t>
            </a:r>
            <a:r>
              <a:rPr lang="en-US" dirty="0" smtClean="0"/>
              <a:t> and </a:t>
            </a:r>
            <a:r>
              <a:rPr lang="en-US" b="1" dirty="0" smtClean="0"/>
              <a:t>can move</a:t>
            </a:r>
            <a:r>
              <a:rPr lang="en-US" dirty="0" smtClean="0"/>
              <a:t> to different lattice sites. Transition probabilities define cell properties/behaviors</a:t>
            </a:r>
          </a:p>
          <a:p>
            <a:pPr marL="285750" indent="-285750">
              <a:buFont typeface="Arial" panose="020B0604020202020204" pitchFamily="34" charset="0"/>
              <a:buChar char="•"/>
            </a:pPr>
            <a:r>
              <a:rPr lang="en-US" dirty="0" smtClean="0"/>
              <a:t>Detailed representation of single cell behaviors or interactions difficult</a:t>
            </a:r>
          </a:p>
          <a:p>
            <a:pPr marL="285750" indent="-285750">
              <a:buFont typeface="Arial" panose="020B0604020202020204" pitchFamily="34" charset="0"/>
              <a:buChar char="•"/>
            </a:pPr>
            <a:r>
              <a:rPr lang="en-US" dirty="0" smtClean="0"/>
              <a:t>May </a:t>
            </a:r>
            <a:r>
              <a:rPr lang="en-US" dirty="0"/>
              <a:t>be hard to match </a:t>
            </a:r>
            <a:r>
              <a:rPr lang="en-US" dirty="0" smtClean="0"/>
              <a:t>experimentally-measured </a:t>
            </a:r>
            <a:r>
              <a:rPr lang="en-US" dirty="0"/>
              <a:t>quantities </a:t>
            </a:r>
            <a:r>
              <a:rPr lang="en-US" dirty="0" smtClean="0"/>
              <a:t>to model </a:t>
            </a:r>
            <a:r>
              <a:rPr lang="en-US" dirty="0"/>
              <a:t>parameters </a:t>
            </a:r>
            <a:endParaRPr lang="en-US" dirty="0" smtClean="0"/>
          </a:p>
          <a:p>
            <a:pPr marL="285750" indent="-285750">
              <a:buFont typeface="Arial" panose="020B0604020202020204" pitchFamily="34" charset="0"/>
              <a:buChar char="•"/>
            </a:pPr>
            <a:r>
              <a:rPr lang="en-US" dirty="0" smtClean="0"/>
              <a:t>Implementation is simple. Many open source packages, </a:t>
            </a:r>
            <a:r>
              <a:rPr lang="en-US" i="1" dirty="0" smtClean="0"/>
              <a:t>e.g</a:t>
            </a:r>
            <a:r>
              <a:rPr lang="en-US" dirty="0" smtClean="0"/>
              <a:t>. Cellumat3D, </a:t>
            </a:r>
            <a:r>
              <a:rPr lang="en-US" dirty="0" err="1" smtClean="0"/>
              <a:t>CelLab</a:t>
            </a:r>
            <a:r>
              <a:rPr lang="en-US" dirty="0" smtClean="0"/>
              <a:t> etc…</a:t>
            </a:r>
          </a:p>
          <a:p>
            <a:endParaRPr lang="en-US" dirty="0"/>
          </a:p>
        </p:txBody>
      </p:sp>
      <p:sp>
        <p:nvSpPr>
          <p:cNvPr id="4" name="Text Box 6"/>
          <p:cNvSpPr txBox="1">
            <a:spLocks noChangeArrowheads="1"/>
          </p:cNvSpPr>
          <p:nvPr/>
        </p:nvSpPr>
        <p:spPr bwMode="auto">
          <a:xfrm>
            <a:off x="0" y="0"/>
            <a:ext cx="9144000" cy="40011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Cellular Automata</a:t>
            </a:r>
            <a:endParaRPr lang="pl-PL" sz="2000" b="1" dirty="0">
              <a:solidFill>
                <a:schemeClr val="bg1"/>
              </a:solidFill>
            </a:endParaRPr>
          </a:p>
        </p:txBody>
      </p:sp>
      <p:sp>
        <p:nvSpPr>
          <p:cNvPr id="3" name="TextBox 2"/>
          <p:cNvSpPr txBox="1"/>
          <p:nvPr/>
        </p:nvSpPr>
        <p:spPr>
          <a:xfrm>
            <a:off x="200023" y="6219825"/>
            <a:ext cx="2838452" cy="461665"/>
          </a:xfrm>
          <a:prstGeom prst="rect">
            <a:avLst/>
          </a:prstGeom>
          <a:noFill/>
        </p:spPr>
        <p:txBody>
          <a:bodyPr wrap="square" rtlCol="0">
            <a:spAutoFit/>
          </a:bodyPr>
          <a:lstStyle/>
          <a:p>
            <a:r>
              <a:rPr lang="en-US" sz="1200" dirty="0"/>
              <a:t>3D model of </a:t>
            </a:r>
            <a:r>
              <a:rPr lang="en-US" sz="1200" i="1" dirty="0"/>
              <a:t>in-</a:t>
            </a:r>
            <a:r>
              <a:rPr lang="en-US" sz="1200" i="1" dirty="0" err="1"/>
              <a:t>silico</a:t>
            </a:r>
            <a:r>
              <a:rPr lang="en-US" sz="1200" dirty="0"/>
              <a:t> </a:t>
            </a:r>
            <a:r>
              <a:rPr lang="en-US" sz="1200" dirty="0" smtClean="0"/>
              <a:t>tumor, Alexander Anderson</a:t>
            </a:r>
            <a:endParaRPr lang="en-US" sz="1200" dirty="0"/>
          </a:p>
        </p:txBody>
      </p:sp>
      <p:pic>
        <p:nvPicPr>
          <p:cNvPr id="1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3" y="3980850"/>
            <a:ext cx="3555782" cy="223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922" y="3771900"/>
            <a:ext cx="24384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091" y="3771900"/>
            <a:ext cx="239077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248562" y="6219825"/>
            <a:ext cx="4709907" cy="276999"/>
          </a:xfrm>
          <a:prstGeom prst="rect">
            <a:avLst/>
          </a:prstGeom>
          <a:noFill/>
        </p:spPr>
        <p:txBody>
          <a:bodyPr wrap="square" rtlCol="0">
            <a:spAutoFit/>
          </a:bodyPr>
          <a:lstStyle/>
          <a:p>
            <a:r>
              <a:rPr lang="en-US" sz="1200" dirty="0"/>
              <a:t>3D model of </a:t>
            </a:r>
            <a:r>
              <a:rPr lang="en-US" sz="1200" i="1" dirty="0"/>
              <a:t>in-</a:t>
            </a:r>
            <a:r>
              <a:rPr lang="en-US" sz="1200" i="1" dirty="0" err="1"/>
              <a:t>silico</a:t>
            </a:r>
            <a:r>
              <a:rPr lang="en-US" sz="1200" dirty="0"/>
              <a:t> </a:t>
            </a:r>
            <a:r>
              <a:rPr lang="en-US" sz="1200" dirty="0" smtClean="0"/>
              <a:t>vascularized tumor, </a:t>
            </a:r>
            <a:r>
              <a:rPr lang="en-US" sz="1200" dirty="0" err="1" smtClean="0"/>
              <a:t>Holger</a:t>
            </a:r>
            <a:r>
              <a:rPr lang="en-US" sz="1200" dirty="0" smtClean="0"/>
              <a:t> </a:t>
            </a:r>
            <a:r>
              <a:rPr lang="en-US" sz="1200" dirty="0" err="1" smtClean="0"/>
              <a:t>Perfahl</a:t>
            </a:r>
            <a:r>
              <a:rPr lang="en-US" sz="1200" dirty="0" smtClean="0"/>
              <a:t> et al</a:t>
            </a:r>
            <a:endParaRPr lang="en-US" sz="1200" dirty="0"/>
          </a:p>
        </p:txBody>
      </p:sp>
    </p:spTree>
    <p:extLst>
      <p:ext uri="{BB962C8B-B14F-4D97-AF65-F5344CB8AC3E}">
        <p14:creationId xmlns:p14="http://schemas.microsoft.com/office/powerpoint/2010/main" val="38162688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 y="495300"/>
            <a:ext cx="8724900"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Agents are </a:t>
            </a:r>
            <a:r>
              <a:rPr lang="en-US" b="1" dirty="0" smtClean="0"/>
              <a:t>independent entities with pre-programmed set of rules</a:t>
            </a:r>
            <a:r>
              <a:rPr lang="en-US" dirty="0" smtClean="0"/>
              <a:t> which interact leading to emergent phenomena</a:t>
            </a:r>
          </a:p>
          <a:p>
            <a:pPr marL="285750" indent="-285750">
              <a:buFont typeface="Arial" panose="020B0604020202020204" pitchFamily="34" charset="0"/>
              <a:buChar char="•"/>
            </a:pPr>
            <a:r>
              <a:rPr lang="en-US" dirty="0" smtClean="0"/>
              <a:t>Agents can </a:t>
            </a:r>
            <a:r>
              <a:rPr lang="en-US" b="1" dirty="0" smtClean="0"/>
              <a:t>represent clusters of cells</a:t>
            </a:r>
            <a:r>
              <a:rPr lang="en-US" dirty="0" smtClean="0"/>
              <a:t>, cells, </a:t>
            </a:r>
            <a:r>
              <a:rPr lang="en-US" b="1" dirty="0" smtClean="0"/>
              <a:t>parts of cell</a:t>
            </a:r>
            <a:r>
              <a:rPr lang="en-US" dirty="0" smtClean="0"/>
              <a:t>, </a:t>
            </a:r>
            <a:r>
              <a:rPr lang="en-US" b="1" dirty="0" smtClean="0"/>
              <a:t>ECM</a:t>
            </a:r>
            <a:r>
              <a:rPr lang="en-US" dirty="0" smtClean="0"/>
              <a:t> components, </a:t>
            </a:r>
            <a:r>
              <a:rPr lang="en-US" i="1" dirty="0" smtClean="0"/>
              <a:t>etc</a:t>
            </a:r>
            <a:r>
              <a:rPr lang="en-US" dirty="0" smtClean="0"/>
              <a:t>…</a:t>
            </a:r>
          </a:p>
          <a:p>
            <a:pPr marL="285750" indent="-285750">
              <a:buFont typeface="Arial" panose="020B0604020202020204" pitchFamily="34" charset="0"/>
              <a:buChar char="•"/>
            </a:pPr>
            <a:r>
              <a:rPr lang="en-US" dirty="0" smtClean="0"/>
              <a:t>Model description consists of </a:t>
            </a:r>
            <a:r>
              <a:rPr lang="en-US" b="1" dirty="0" smtClean="0"/>
              <a:t>heuristic rules</a:t>
            </a:r>
            <a:r>
              <a:rPr lang="en-US" dirty="0" smtClean="0"/>
              <a:t> </a:t>
            </a:r>
          </a:p>
          <a:p>
            <a:pPr marL="285750" indent="-285750">
              <a:buFont typeface="Arial" panose="020B0604020202020204" pitchFamily="34" charset="0"/>
              <a:buChar char="•"/>
            </a:pPr>
            <a:r>
              <a:rPr lang="en-US" dirty="0" smtClean="0"/>
              <a:t>Models usually </a:t>
            </a:r>
            <a:r>
              <a:rPr lang="en-US" b="1" dirty="0" smtClean="0"/>
              <a:t>represented as programing language classes/functions</a:t>
            </a:r>
          </a:p>
          <a:p>
            <a:pPr marL="285750" indent="-285750">
              <a:buFont typeface="Arial" panose="020B0604020202020204" pitchFamily="34" charset="0"/>
              <a:buChar char="•"/>
            </a:pPr>
            <a:r>
              <a:rPr lang="en-US" dirty="0" smtClean="0"/>
              <a:t>May be hard to translate lab-measured quantities into parameters/rules</a:t>
            </a:r>
            <a:endParaRPr lang="en-US" dirty="0"/>
          </a:p>
          <a:p>
            <a:pPr marL="285750" indent="-285750">
              <a:buFont typeface="Arial" panose="020B0604020202020204" pitchFamily="34" charset="0"/>
              <a:buChar char="•"/>
            </a:pPr>
            <a:r>
              <a:rPr lang="en-US" dirty="0" smtClean="0"/>
              <a:t>Require training/tuning</a:t>
            </a:r>
          </a:p>
          <a:p>
            <a:pPr marL="285750" indent="-285750">
              <a:buFont typeface="Arial" panose="020B0604020202020204" pitchFamily="34" charset="0"/>
              <a:buChar char="•"/>
            </a:pPr>
            <a:r>
              <a:rPr lang="en-US" dirty="0" smtClean="0"/>
              <a:t>When tuned/trained properly, have predictive power</a:t>
            </a:r>
          </a:p>
          <a:p>
            <a:pPr marL="285750" indent="-285750">
              <a:buFont typeface="Arial" panose="020B0604020202020204" pitchFamily="34" charset="0"/>
              <a:buChar char="•"/>
            </a:pPr>
            <a:r>
              <a:rPr lang="en-US" dirty="0" smtClean="0"/>
              <a:t>Many software packages: SWARM, </a:t>
            </a:r>
            <a:r>
              <a:rPr lang="en-US" dirty="0" err="1" smtClean="0"/>
              <a:t>NetLogo</a:t>
            </a:r>
            <a:r>
              <a:rPr lang="en-US" dirty="0" smtClean="0"/>
              <a:t>, Mason, </a:t>
            </a:r>
            <a:r>
              <a:rPr lang="en-US" dirty="0" err="1" smtClean="0"/>
              <a:t>RePast</a:t>
            </a:r>
            <a:r>
              <a:rPr lang="en-US" dirty="0" smtClean="0"/>
              <a:t>, </a:t>
            </a:r>
            <a:r>
              <a:rPr lang="en-US" dirty="0" err="1" smtClean="0"/>
              <a:t>AnyLogic</a:t>
            </a:r>
            <a:r>
              <a:rPr lang="en-US" dirty="0" smtClean="0"/>
              <a:t>, SPARK, FLAME, GAMA, research code</a:t>
            </a:r>
            <a:endParaRPr lang="en-US" dirty="0"/>
          </a:p>
        </p:txBody>
      </p:sp>
      <p:sp>
        <p:nvSpPr>
          <p:cNvPr id="4" name="Text Box 6"/>
          <p:cNvSpPr txBox="1">
            <a:spLocks noChangeArrowheads="1"/>
          </p:cNvSpPr>
          <p:nvPr/>
        </p:nvSpPr>
        <p:spPr bwMode="auto">
          <a:xfrm>
            <a:off x="0" y="0"/>
            <a:ext cx="9144000" cy="40011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a:solidFill>
                  <a:schemeClr val="bg1"/>
                </a:solidFill>
              </a:rPr>
              <a:t>Rule-based </a:t>
            </a:r>
            <a:r>
              <a:rPr lang="en-US" sz="2000" b="1" dirty="0" smtClean="0">
                <a:solidFill>
                  <a:schemeClr val="bg1"/>
                </a:solidFill>
              </a:rPr>
              <a:t>models</a:t>
            </a:r>
            <a:endParaRPr lang="pl-PL" sz="2000" b="1" dirty="0">
              <a:solidFill>
                <a:schemeClr val="bg1"/>
              </a:solidFill>
            </a:endParaRPr>
          </a:p>
        </p:txBody>
      </p:sp>
      <p:sp>
        <p:nvSpPr>
          <p:cNvPr id="3" name="TextBox 2"/>
          <p:cNvSpPr txBox="1"/>
          <p:nvPr/>
        </p:nvSpPr>
        <p:spPr>
          <a:xfrm>
            <a:off x="285749" y="5826682"/>
            <a:ext cx="2667000" cy="646331"/>
          </a:xfrm>
          <a:prstGeom prst="rect">
            <a:avLst/>
          </a:prstGeom>
          <a:noFill/>
        </p:spPr>
        <p:txBody>
          <a:bodyPr wrap="square" rtlCol="0">
            <a:spAutoFit/>
          </a:bodyPr>
          <a:lstStyle/>
          <a:p>
            <a:r>
              <a:rPr lang="en-US" sz="1200" dirty="0" smtClean="0"/>
              <a:t>Agent-Based </a:t>
            </a:r>
            <a:r>
              <a:rPr lang="en-US" sz="1200" dirty="0"/>
              <a:t>M</a:t>
            </a:r>
            <a:r>
              <a:rPr lang="en-US" sz="1200" dirty="0" smtClean="0"/>
              <a:t>odel angiogenesis, </a:t>
            </a:r>
            <a:r>
              <a:rPr lang="en-US" sz="1200" dirty="0"/>
              <a:t>Gang Liu, Amina A </a:t>
            </a:r>
            <a:r>
              <a:rPr lang="en-US" sz="1200" dirty="0" err="1" smtClean="0"/>
              <a:t>Qutub</a:t>
            </a:r>
            <a:r>
              <a:rPr lang="en-US" sz="1200" dirty="0" smtClean="0"/>
              <a:t>, Alexander </a:t>
            </a:r>
            <a:r>
              <a:rPr lang="en-US" sz="1200" dirty="0" err="1" smtClean="0"/>
              <a:t>Popel</a:t>
            </a:r>
            <a:r>
              <a:rPr lang="en-US" sz="1200" dirty="0" smtClean="0"/>
              <a:t>	</a:t>
            </a:r>
            <a:endParaRPr lang="en-US" sz="1200" dirty="0"/>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5775" y="3897021"/>
            <a:ext cx="2302488" cy="23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655776" y="6252865"/>
            <a:ext cx="2392974" cy="646331"/>
          </a:xfrm>
          <a:prstGeom prst="rect">
            <a:avLst/>
          </a:prstGeom>
          <a:noFill/>
        </p:spPr>
        <p:txBody>
          <a:bodyPr wrap="square" rtlCol="0">
            <a:spAutoFit/>
          </a:bodyPr>
          <a:lstStyle/>
          <a:p>
            <a:r>
              <a:rPr lang="en-US" sz="1200" dirty="0" smtClean="0"/>
              <a:t>ABM code </a:t>
            </a:r>
            <a:r>
              <a:rPr lang="en-US" sz="1200" dirty="0"/>
              <a:t>for SPARK simulation, Alexey </a:t>
            </a:r>
            <a:r>
              <a:rPr lang="en-US" sz="1200" dirty="0" err="1" smtClean="0"/>
              <a:t>Solovyev</a:t>
            </a:r>
            <a:r>
              <a:rPr lang="en-US" sz="1200" dirty="0" smtClean="0"/>
              <a:t>, Gary An </a:t>
            </a:r>
            <a:endParaRPr lang="en-US" sz="1200" dirty="0"/>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343" y="4128378"/>
            <a:ext cx="1871663" cy="201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190875" y="6252865"/>
            <a:ext cx="2838452" cy="646331"/>
          </a:xfrm>
          <a:prstGeom prst="rect">
            <a:avLst/>
          </a:prstGeom>
          <a:noFill/>
        </p:spPr>
        <p:txBody>
          <a:bodyPr wrap="square" rtlCol="0">
            <a:spAutoFit/>
          </a:bodyPr>
          <a:lstStyle/>
          <a:p>
            <a:r>
              <a:rPr lang="en-US" sz="1200" dirty="0" smtClean="0"/>
              <a:t>Agent-Based </a:t>
            </a:r>
            <a:r>
              <a:rPr lang="en-US" sz="1200" dirty="0"/>
              <a:t>M</a:t>
            </a:r>
            <a:r>
              <a:rPr lang="en-US" sz="1200" dirty="0" smtClean="0"/>
              <a:t>odel  of Atherosclerotic Plaque Progression, Shayne Peirce-</a:t>
            </a:r>
            <a:r>
              <a:rPr lang="en-US" sz="1200" dirty="0" err="1" smtClean="0"/>
              <a:t>Cottler</a:t>
            </a:r>
            <a:r>
              <a:rPr lang="en-US" sz="1200" dirty="0" smtClean="0"/>
              <a:t> </a:t>
            </a:r>
            <a:r>
              <a:rPr lang="en-US" sz="1200" i="1" dirty="0" smtClean="0"/>
              <a:t>et al</a:t>
            </a:r>
            <a:r>
              <a:rPr lang="en-US" sz="1200" dirty="0" smtClean="0"/>
              <a:t>	</a:t>
            </a:r>
            <a:endParaRPr lang="en-US" sz="1200" dirty="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49" y="4046757"/>
            <a:ext cx="2667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735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a:spLocks noChangeAspect="1"/>
              </p:cNvSpPr>
              <p:nvPr/>
            </p:nvSpPr>
            <p:spPr>
              <a:xfrm>
                <a:off x="85725" y="495299"/>
                <a:ext cx="5924550" cy="493840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Represent dynamics of cells and extracellular matrix assuming</a:t>
                </a:r>
              </a:p>
              <a:p>
                <a:pPr/>
                <a14:m>
                  <m:oMathPara xmlns:m="http://schemas.openxmlformats.org/officeDocument/2006/math">
                    <m:oMathParaPr>
                      <m:jc m:val="centerGroup"/>
                    </m:oMathParaPr>
                    <m:oMath xmlns:m="http://schemas.openxmlformats.org/officeDocument/2006/math">
                      <m:acc>
                        <m:accPr>
                          <m:chr m:val="⃗"/>
                          <m:ctrlPr>
                            <a:rPr lang="en-US" sz="2400" i="1">
                              <a:latin typeface="Cambria Math"/>
                            </a:rPr>
                          </m:ctrlPr>
                        </m:accPr>
                        <m:e>
                          <m:r>
                            <a:rPr lang="en-US" sz="2400" i="1">
                              <a:latin typeface="Cambria Math"/>
                            </a:rPr>
                            <m:t>𝐹</m:t>
                          </m:r>
                        </m:e>
                      </m:acc>
                      <m:r>
                        <a:rPr lang="en-US" sz="2400" i="1">
                          <a:latin typeface="Cambria Math"/>
                        </a:rPr>
                        <m:t>~</m:t>
                      </m:r>
                      <m:acc>
                        <m:accPr>
                          <m:chr m:val="⃗"/>
                          <m:ctrlPr>
                            <a:rPr lang="en-US" sz="2400" i="1">
                              <a:latin typeface="Cambria Math"/>
                            </a:rPr>
                          </m:ctrlPr>
                        </m:accPr>
                        <m:e>
                          <m:r>
                            <a:rPr lang="en-US" sz="2400" i="1">
                              <a:latin typeface="Cambria Math"/>
                            </a:rPr>
                            <m:t>𝑣</m:t>
                          </m:r>
                        </m:e>
                      </m:acc>
                    </m:oMath>
                  </m:oMathPara>
                </a14:m>
                <a:endParaRPr lang="en-US" dirty="0" smtClean="0"/>
              </a:p>
              <a:p>
                <a:pPr marL="285750" indent="-285750">
                  <a:buFont typeface="Arial" panose="020B0604020202020204" pitchFamily="34" charset="0"/>
                  <a:buChar char="•"/>
                </a:pPr>
                <a:r>
                  <a:rPr lang="en-US" dirty="0" smtClean="0"/>
                  <a:t>Use auxiliary equations such as reaction-diffusion, </a:t>
                </a:r>
                <a:r>
                  <a:rPr lang="en-US" dirty="0" err="1" smtClean="0"/>
                  <a:t>Navier</a:t>
                </a:r>
                <a:r>
                  <a:rPr lang="en-US" dirty="0" smtClean="0"/>
                  <a:t> Stokes, elasticity relations, </a:t>
                </a:r>
                <a:r>
                  <a:rPr lang="en-US" i="1" dirty="0" smtClean="0"/>
                  <a:t>etc</a:t>
                </a:r>
                <a:r>
                  <a:rPr lang="en-US" dirty="0" smtClean="0"/>
                  <a:t>…</a:t>
                </a:r>
              </a:p>
              <a:p>
                <a:endParaRPr lang="en-US" dirty="0"/>
              </a:p>
              <a:p>
                <a:r>
                  <a:rPr lang="en-US" b="1" u="sng" dirty="0" smtClean="0"/>
                  <a:t>Center and Vertex Models</a:t>
                </a:r>
                <a:r>
                  <a:rPr lang="en-US" dirty="0" smtClean="0"/>
                  <a:t> </a:t>
                </a:r>
              </a:p>
              <a:p>
                <a:pPr marL="285750" indent="-285750">
                  <a:buFont typeface="Arial" panose="020B0604020202020204" pitchFamily="34" charset="0"/>
                  <a:buChar char="•"/>
                </a:pPr>
                <a:r>
                  <a:rPr lang="en-US" dirty="0" smtClean="0"/>
                  <a:t>Represent </a:t>
                </a:r>
                <a:r>
                  <a:rPr lang="en-US" b="1" dirty="0" smtClean="0"/>
                  <a:t>cells as one or more points and links</a:t>
                </a:r>
                <a:endParaRPr lang="en-US" dirty="0"/>
              </a:p>
              <a:p>
                <a:pPr marL="285750" indent="-285750">
                  <a:buFont typeface="Arial" panose="020B0604020202020204" pitchFamily="34" charset="0"/>
                  <a:buChar char="•"/>
                </a:pPr>
                <a:r>
                  <a:rPr lang="en-US" b="1" dirty="0"/>
                  <a:t>F</a:t>
                </a:r>
                <a:r>
                  <a:rPr lang="en-US" b="1" dirty="0" smtClean="0"/>
                  <a:t>orce-based formalism</a:t>
                </a:r>
                <a:r>
                  <a:rPr lang="en-US" dirty="0" smtClean="0"/>
                  <a:t> to describe cell dynamics </a:t>
                </a:r>
              </a:p>
              <a:p>
                <a:pPr marL="285750" indent="-285750">
                  <a:buFont typeface="Arial" panose="020B0604020202020204" pitchFamily="34" charset="0"/>
                  <a:buChar char="•"/>
                </a:pPr>
                <a:r>
                  <a:rPr lang="en-US" dirty="0" smtClean="0"/>
                  <a:t>Inspired by </a:t>
                </a:r>
                <a:r>
                  <a:rPr lang="en-US" b="1" dirty="0" smtClean="0"/>
                  <a:t>molecular dynamics</a:t>
                </a:r>
                <a:r>
                  <a:rPr lang="en-US" dirty="0" smtClean="0"/>
                  <a:t> but computationally simpler because </a:t>
                </a:r>
                <a:r>
                  <a:rPr lang="en-US" b="1" dirty="0" smtClean="0"/>
                  <a:t>first order ODEs</a:t>
                </a:r>
                <a:r>
                  <a:rPr lang="en-US" dirty="0" smtClean="0"/>
                  <a:t> </a:t>
                </a:r>
              </a:p>
              <a:p>
                <a:pPr marL="285750" indent="-285750">
                  <a:buFont typeface="Arial" panose="020B0604020202020204" pitchFamily="34" charset="0"/>
                  <a:buChar char="•"/>
                </a:pPr>
                <a:r>
                  <a:rPr lang="en-US" b="1" dirty="0" smtClean="0"/>
                  <a:t>Drawback</a:t>
                </a:r>
                <a:r>
                  <a:rPr lang="en-US" dirty="0" smtClean="0"/>
                  <a:t>: limited cell shape representation </a:t>
                </a:r>
              </a:p>
              <a:p>
                <a:pPr marL="285750" indent="-285750">
                  <a:buFont typeface="Arial" panose="020B0604020202020204" pitchFamily="34" charset="0"/>
                  <a:buChar char="•"/>
                </a:pPr>
                <a:r>
                  <a:rPr lang="en-US" b="1" dirty="0" err="1" smtClean="0"/>
                  <a:t>Advantages</a:t>
                </a:r>
                <a:r>
                  <a:rPr lang="en-US" dirty="0" err="1" smtClean="0"/>
                  <a:t>:fast</a:t>
                </a:r>
                <a:r>
                  <a:rPr lang="en-US" dirty="0" smtClean="0"/>
                  <a:t> and easy mapping of lab-measured quantities to model parameters</a:t>
                </a:r>
              </a:p>
              <a:p>
                <a:pPr marL="285750" indent="-285750">
                  <a:buFont typeface="Arial" panose="020B0604020202020204" pitchFamily="34" charset="0"/>
                  <a:buChar char="•"/>
                </a:pPr>
                <a:r>
                  <a:rPr lang="en-US" dirty="0" smtClean="0"/>
                  <a:t>Representation of time is </a:t>
                </a:r>
                <a:r>
                  <a:rPr lang="en-US" b="1" dirty="0" smtClean="0"/>
                  <a:t>explicit</a:t>
                </a:r>
                <a:endParaRPr lang="en-US" dirty="0" smtClean="0"/>
              </a:p>
              <a:p>
                <a:pPr marL="285750" indent="-285750">
                  <a:buFont typeface="Arial" panose="020B0604020202020204" pitchFamily="34" charset="0"/>
                  <a:buChar char="•"/>
                </a:pPr>
                <a:r>
                  <a:rPr lang="en-US" b="1" dirty="0" smtClean="0"/>
                  <a:t>Software</a:t>
                </a:r>
                <a:r>
                  <a:rPr lang="en-US" dirty="0" smtClean="0"/>
                  <a:t>: </a:t>
                </a:r>
                <a:r>
                  <a:rPr lang="en-US" dirty="0" err="1" smtClean="0"/>
                  <a:t>CellSys</a:t>
                </a:r>
                <a:r>
                  <a:rPr lang="en-US" dirty="0" smtClean="0"/>
                  <a:t> – free binaries closed-source, CHASTE – open source</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85725" y="495299"/>
                <a:ext cx="5924550" cy="4938403"/>
              </a:xfrm>
              <a:prstGeom prst="rect">
                <a:avLst/>
              </a:prstGeom>
              <a:blipFill rotWithShape="0">
                <a:blip r:embed="rId2"/>
                <a:stretch>
                  <a:fillRect l="-823" t="-617" r="-1235" b="-1111"/>
                </a:stretch>
              </a:blipFill>
            </p:spPr>
            <p:txBody>
              <a:bodyPr/>
              <a:lstStyle/>
              <a:p>
                <a:r>
                  <a:rPr lang="en-US">
                    <a:noFill/>
                  </a:rPr>
                  <a:t> </a:t>
                </a:r>
              </a:p>
            </p:txBody>
          </p:sp>
        </mc:Fallback>
      </mc:AlternateContent>
      <p:sp>
        <p:nvSpPr>
          <p:cNvPr id="4"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Physics-based multi-cell models</a:t>
            </a:r>
            <a:endParaRPr lang="pl-PL" sz="2000" b="1" dirty="0">
              <a:solidFill>
                <a:schemeClr val="bg1"/>
              </a:solidFill>
            </a:endParaRPr>
          </a:p>
        </p:txBody>
      </p:sp>
      <p:grpSp>
        <p:nvGrpSpPr>
          <p:cNvPr id="6" name="Group 5"/>
          <p:cNvGrpSpPr/>
          <p:nvPr/>
        </p:nvGrpSpPr>
        <p:grpSpPr>
          <a:xfrm>
            <a:off x="6362701" y="3724275"/>
            <a:ext cx="2686049" cy="2939266"/>
            <a:chOff x="6457951" y="495300"/>
            <a:chExt cx="2686049" cy="2939266"/>
          </a:xfrm>
        </p:grpSpPr>
        <p:pic>
          <p:nvPicPr>
            <p:cNvPr id="5" name="Picture 4" descr="http://www.hoehme.com/tumorred.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7951" y="495300"/>
              <a:ext cx="2686049" cy="2434272"/>
            </a:xfrm>
            <a:prstGeom prst="rect">
              <a:avLst/>
            </a:prstGeom>
            <a:noFill/>
            <a:ln>
              <a:noFill/>
            </a:ln>
          </p:spPr>
        </p:pic>
        <p:sp>
          <p:nvSpPr>
            <p:cNvPr id="3" name="TextBox 2"/>
            <p:cNvSpPr txBox="1"/>
            <p:nvPr/>
          </p:nvSpPr>
          <p:spPr>
            <a:xfrm>
              <a:off x="6562725" y="3034456"/>
              <a:ext cx="2486025" cy="400110"/>
            </a:xfrm>
            <a:prstGeom prst="rect">
              <a:avLst/>
            </a:prstGeom>
            <a:noFill/>
          </p:spPr>
          <p:txBody>
            <a:bodyPr wrap="square" rtlCol="0">
              <a:spAutoFit/>
            </a:bodyPr>
            <a:lstStyle/>
            <a:p>
              <a:r>
                <a:rPr lang="en-US" sz="1000" b="1" dirty="0" smtClean="0"/>
                <a:t>Stefan </a:t>
              </a:r>
              <a:r>
                <a:rPr lang="en-US" sz="1000" b="1" dirty="0" err="1" smtClean="0"/>
                <a:t>Hohme</a:t>
              </a:r>
              <a:r>
                <a:rPr lang="en-US" sz="1000" b="1" dirty="0" smtClean="0"/>
                <a:t>, Dirk </a:t>
              </a:r>
              <a:r>
                <a:rPr lang="en-US" sz="1000" b="1" dirty="0" err="1" smtClean="0"/>
                <a:t>Drasdo</a:t>
              </a:r>
              <a:r>
                <a:rPr lang="en-US" sz="1000" dirty="0" smtClean="0"/>
                <a:t>: Growing multi-cellular population</a:t>
              </a:r>
              <a:endParaRPr lang="en-US" sz="1000" dirty="0"/>
            </a:p>
          </p:txBody>
        </p:sp>
      </p:gr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3213" y="409575"/>
            <a:ext cx="2395537" cy="225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57925" y="3000439"/>
            <a:ext cx="2790825" cy="707886"/>
          </a:xfrm>
          <a:prstGeom prst="rect">
            <a:avLst/>
          </a:prstGeom>
          <a:noFill/>
        </p:spPr>
        <p:txBody>
          <a:bodyPr wrap="square" rtlCol="0">
            <a:spAutoFit/>
          </a:bodyPr>
          <a:lstStyle/>
          <a:p>
            <a:r>
              <a:rPr lang="en-US" sz="1000" b="1" dirty="0" smtClean="0"/>
              <a:t>Paul Macklin: </a:t>
            </a:r>
            <a:r>
              <a:rPr lang="en-US" sz="1000" dirty="0"/>
              <a:t>An agent-based model for </a:t>
            </a:r>
            <a:r>
              <a:rPr lang="en-US" sz="1000" dirty="0" err="1"/>
              <a:t>elasto</a:t>
            </a:r>
            <a:r>
              <a:rPr lang="en-US" sz="1000" dirty="0"/>
              <a:t>-plastic mechanical interactions between cells, basement membrane and extracellular matrix</a:t>
            </a:r>
          </a:p>
        </p:txBody>
      </p:sp>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100" y="2371726"/>
            <a:ext cx="2914650" cy="69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343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Extensions of Center Model	</a:t>
            </a:r>
            <a:endParaRPr lang="pl-PL" sz="2000" b="1" dirty="0">
              <a:solidFill>
                <a:schemeClr val="bg1"/>
              </a:solidFill>
            </a:endParaRPr>
          </a:p>
        </p:txBody>
      </p:sp>
      <p:sp>
        <p:nvSpPr>
          <p:cNvPr id="4" name="TextBox 3"/>
          <p:cNvSpPr txBox="1"/>
          <p:nvPr/>
        </p:nvSpPr>
        <p:spPr>
          <a:xfrm>
            <a:off x="132521" y="726923"/>
            <a:ext cx="8918714"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Subcellular Element Model</a:t>
            </a:r>
            <a:br>
              <a:rPr lang="en-US" sz="2400" dirty="0" smtClean="0"/>
            </a:br>
            <a:endParaRPr lang="en-US" sz="2400" dirty="0" smtClean="0"/>
          </a:p>
          <a:p>
            <a:pPr marL="285750" indent="-285750">
              <a:buFont typeface="Arial" panose="020B0604020202020204" pitchFamily="34" charset="0"/>
              <a:buChar char="•"/>
            </a:pPr>
            <a:r>
              <a:rPr lang="en-US" sz="2400" dirty="0" smtClean="0"/>
              <a:t>Vertex Model</a:t>
            </a:r>
            <a:br>
              <a:rPr lang="en-US" sz="2400" dirty="0" smtClean="0"/>
            </a:br>
            <a:endParaRPr lang="en-US" sz="2400" dirty="0" smtClean="0"/>
          </a:p>
          <a:p>
            <a:pPr marL="285750" indent="-285750">
              <a:buFont typeface="Arial" panose="020B0604020202020204" pitchFamily="34" charset="0"/>
              <a:buChar char="•"/>
            </a:pPr>
            <a:r>
              <a:rPr lang="en-US" sz="2400" dirty="0" smtClean="0"/>
              <a:t>Dissipative Particle Dynamics Model</a:t>
            </a:r>
            <a:br>
              <a:rPr lang="en-US" sz="2400" dirty="0" smtClean="0"/>
            </a:br>
            <a:endParaRPr lang="en-US" sz="2400" dirty="0" smtClean="0"/>
          </a:p>
          <a:p>
            <a:pPr marL="285750" indent="-285750">
              <a:buFont typeface="Arial" panose="020B0604020202020204" pitchFamily="34" charset="0"/>
              <a:buChar char="•"/>
            </a:pPr>
            <a:r>
              <a:rPr lang="en-US" sz="2400" dirty="0" smtClean="0"/>
              <a:t>Viscoelastic Element Model</a:t>
            </a:r>
            <a:br>
              <a:rPr lang="en-US" sz="2400" dirty="0" smtClean="0"/>
            </a:br>
            <a:endParaRPr lang="en-US" sz="2400" dirty="0" smtClean="0"/>
          </a:p>
          <a:p>
            <a:pPr marL="285750" indent="-285750">
              <a:buFont typeface="Arial" panose="020B0604020202020204" pitchFamily="34" charset="0"/>
              <a:buChar char="•"/>
            </a:pPr>
            <a:r>
              <a:rPr lang="en-US" sz="2400" dirty="0" smtClean="0"/>
              <a:t>Virtual Leaf </a:t>
            </a:r>
            <a:br>
              <a:rPr lang="en-US" sz="2400" dirty="0" smtClean="0"/>
            </a:br>
            <a:endParaRPr lang="en-US" sz="2400" dirty="0"/>
          </a:p>
          <a:p>
            <a:r>
              <a:rPr lang="en-US" sz="2400" dirty="0" smtClean="0"/>
              <a:t>They are all off-lattice models where each cell is represented as a collection of points in space</a:t>
            </a:r>
          </a:p>
        </p:txBody>
      </p:sp>
    </p:spTree>
    <p:extLst>
      <p:ext uri="{BB962C8B-B14F-4D97-AF65-F5344CB8AC3E}">
        <p14:creationId xmlns:p14="http://schemas.microsoft.com/office/powerpoint/2010/main" val="2005784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00050"/>
            <a:ext cx="6299701"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Introduced by </a:t>
            </a:r>
            <a:r>
              <a:rPr lang="en-US" dirty="0"/>
              <a:t>T</a:t>
            </a:r>
            <a:r>
              <a:rPr lang="en-US" dirty="0" smtClean="0"/>
              <a:t>im Newman (U. Dundee, Scotland).</a:t>
            </a:r>
          </a:p>
          <a:p>
            <a:pPr marL="285750" indent="-285750">
              <a:buFont typeface="Arial" panose="020B0604020202020204" pitchFamily="34" charset="0"/>
              <a:buChar char="•"/>
            </a:pPr>
            <a:r>
              <a:rPr lang="en-US" dirty="0" smtClean="0"/>
              <a:t>Represents single </a:t>
            </a:r>
            <a:r>
              <a:rPr lang="en-US" b="1" dirty="0" smtClean="0"/>
              <a:t>cell as a collection of interacting subcellular elements – points/spheres</a:t>
            </a:r>
            <a:r>
              <a:rPr lang="en-US" dirty="0" smtClean="0"/>
              <a:t>. Interaction forces between elements of the same cell are much stronger than interactions between elements of difference cells</a:t>
            </a:r>
          </a:p>
          <a:p>
            <a:pPr marL="285750" indent="-285750">
              <a:buFont typeface="Arial" panose="020B0604020202020204" pitchFamily="34" charset="0"/>
              <a:buChar char="•"/>
            </a:pPr>
            <a:r>
              <a:rPr lang="en-US" b="1" dirty="0" smtClean="0"/>
              <a:t>Advantages: </a:t>
            </a:r>
            <a:r>
              <a:rPr lang="en-US" dirty="0" smtClean="0"/>
              <a:t>force-based formalism, allows for fairly </a:t>
            </a:r>
            <a:r>
              <a:rPr lang="en-US" b="1" dirty="0" smtClean="0"/>
              <a:t>detailed cell shape representation</a:t>
            </a:r>
            <a:r>
              <a:rPr lang="en-US" dirty="0" smtClean="0"/>
              <a:t>. </a:t>
            </a:r>
            <a:r>
              <a:rPr lang="en-US" dirty="0"/>
              <a:t>Representation of time is </a:t>
            </a:r>
            <a:r>
              <a:rPr lang="en-US" b="1" dirty="0"/>
              <a:t>explicit</a:t>
            </a:r>
            <a:r>
              <a:rPr lang="en-US" dirty="0"/>
              <a:t> </a:t>
            </a:r>
          </a:p>
          <a:p>
            <a:pPr marL="285750" indent="-285750">
              <a:buFont typeface="Arial" panose="020B0604020202020204" pitchFamily="34" charset="0"/>
              <a:buChar char="•"/>
            </a:pPr>
            <a:r>
              <a:rPr lang="en-US" b="1" dirty="0" smtClean="0"/>
              <a:t>Drawbacks: </a:t>
            </a:r>
            <a:r>
              <a:rPr lang="en-US" dirty="0" smtClean="0"/>
              <a:t>computational cost, number of parameters can be large</a:t>
            </a:r>
            <a:endParaRPr lang="en-US" dirty="0"/>
          </a:p>
          <a:p>
            <a:pPr marL="285750" indent="-285750">
              <a:buFont typeface="Arial" panose="020B0604020202020204" pitchFamily="34" charset="0"/>
              <a:buChar char="•"/>
            </a:pPr>
            <a:r>
              <a:rPr lang="en-US" b="1" dirty="0" smtClean="0"/>
              <a:t>Software: </a:t>
            </a:r>
            <a:r>
              <a:rPr lang="en-US" dirty="0" smtClean="0"/>
              <a:t>no established framework – research code</a:t>
            </a:r>
            <a:endParaRPr lang="en-US" dirty="0"/>
          </a:p>
        </p:txBody>
      </p:sp>
      <p:sp>
        <p:nvSpPr>
          <p:cNvPr id="4"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An Extended Center Models: The Subcellular Element Model</a:t>
            </a:r>
            <a:endParaRPr lang="pl-PL" sz="2000" b="1" dirty="0">
              <a:solidFill>
                <a:schemeClr val="bg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701" y="561975"/>
            <a:ext cx="2844299"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326" y="3962400"/>
            <a:ext cx="2247900" cy="216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509838"/>
            <a:ext cx="28956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791326" y="6219825"/>
            <a:ext cx="2247900" cy="461665"/>
          </a:xfrm>
          <a:prstGeom prst="rect">
            <a:avLst/>
          </a:prstGeom>
          <a:noFill/>
        </p:spPr>
        <p:txBody>
          <a:bodyPr wrap="square" rtlCol="0">
            <a:spAutoFit/>
          </a:bodyPr>
          <a:lstStyle/>
          <a:p>
            <a:r>
              <a:rPr lang="en-US" sz="1200" dirty="0" smtClean="0"/>
              <a:t>Modeling cellular aggregate using SEM, Tim Newman</a:t>
            </a:r>
            <a:endParaRPr lang="en-US" sz="1200" dirty="0"/>
          </a:p>
        </p:txBody>
      </p:sp>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263" y="4198332"/>
            <a:ext cx="2858587" cy="202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291262" y="6353175"/>
            <a:ext cx="2858587" cy="461665"/>
          </a:xfrm>
          <a:prstGeom prst="rect">
            <a:avLst/>
          </a:prstGeom>
          <a:noFill/>
        </p:spPr>
        <p:txBody>
          <a:bodyPr wrap="square" rtlCol="0">
            <a:spAutoFit/>
          </a:bodyPr>
          <a:lstStyle/>
          <a:p>
            <a:r>
              <a:rPr lang="en-US" sz="1200" dirty="0" smtClean="0"/>
              <a:t>Detailed SEM model of a single cell, Sebastian </a:t>
            </a:r>
            <a:r>
              <a:rPr lang="en-US" sz="1200" dirty="0" err="1" smtClean="0"/>
              <a:t>Sandersius</a:t>
            </a:r>
            <a:r>
              <a:rPr lang="en-US" sz="1200" dirty="0" smtClean="0"/>
              <a:t>, Tim Newman</a:t>
            </a:r>
            <a:endParaRPr lang="en-US" sz="1200" dirty="0"/>
          </a:p>
        </p:txBody>
      </p:sp>
      <p:cxnSp>
        <p:nvCxnSpPr>
          <p:cNvPr id="5" name="Straight Arrow Connector 4"/>
          <p:cNvCxnSpPr/>
          <p:nvPr/>
        </p:nvCxnSpPr>
        <p:spPr>
          <a:xfrm>
            <a:off x="3231573" y="6219825"/>
            <a:ext cx="872836"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231573" y="5850493"/>
            <a:ext cx="872836" cy="369332"/>
          </a:xfrm>
          <a:prstGeom prst="rect">
            <a:avLst/>
          </a:prstGeom>
          <a:noFill/>
        </p:spPr>
        <p:txBody>
          <a:bodyPr wrap="square" rtlCol="0">
            <a:spAutoFit/>
          </a:bodyPr>
          <a:lstStyle/>
          <a:p>
            <a:r>
              <a:rPr lang="en-US" dirty="0" smtClean="0"/>
              <a:t>10 um</a:t>
            </a:r>
            <a:endParaRPr lang="en-US" dirty="0"/>
          </a:p>
        </p:txBody>
      </p:sp>
      <p:cxnSp>
        <p:nvCxnSpPr>
          <p:cNvPr id="13" name="Straight Arrow Connector 12"/>
          <p:cNvCxnSpPr/>
          <p:nvPr/>
        </p:nvCxnSpPr>
        <p:spPr>
          <a:xfrm>
            <a:off x="5890992" y="6130186"/>
            <a:ext cx="872836"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46173" y="5747411"/>
            <a:ext cx="1045153" cy="369332"/>
          </a:xfrm>
          <a:prstGeom prst="rect">
            <a:avLst/>
          </a:prstGeom>
          <a:noFill/>
        </p:spPr>
        <p:txBody>
          <a:bodyPr wrap="square" rtlCol="0">
            <a:spAutoFit/>
          </a:bodyPr>
          <a:lstStyle/>
          <a:p>
            <a:r>
              <a:rPr lang="en-US" dirty="0" smtClean="0"/>
              <a:t>100 um</a:t>
            </a:r>
            <a:endParaRPr lang="en-US" dirty="0"/>
          </a:p>
        </p:txBody>
      </p:sp>
    </p:spTree>
    <p:extLst>
      <p:ext uri="{BB962C8B-B14F-4D97-AF65-F5344CB8AC3E}">
        <p14:creationId xmlns:p14="http://schemas.microsoft.com/office/powerpoint/2010/main" val="3530277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0"/>
            <a:ext cx="9144000" cy="369332"/>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smtClean="0">
                <a:solidFill>
                  <a:schemeClr val="bg1"/>
                </a:solidFill>
              </a:rPr>
              <a:t>Vertex Model</a:t>
            </a:r>
            <a:endParaRPr lang="pl-PL" b="1" dirty="0">
              <a:solidFill>
                <a:schemeClr val="bg1"/>
              </a:solidFill>
            </a:endParaRPr>
          </a:p>
        </p:txBody>
      </p:sp>
      <p:sp>
        <p:nvSpPr>
          <p:cNvPr id="3" name="TextBox 2"/>
          <p:cNvSpPr txBox="1"/>
          <p:nvPr/>
        </p:nvSpPr>
        <p:spPr>
          <a:xfrm>
            <a:off x="85725" y="495300"/>
            <a:ext cx="8724900"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Represents cells as </a:t>
            </a:r>
            <a:r>
              <a:rPr lang="en-US" dirty="0" err="1" smtClean="0"/>
              <a:t>polyhedra</a:t>
            </a:r>
            <a:endParaRPr lang="en-US" dirty="0" smtClean="0"/>
          </a:p>
          <a:p>
            <a:pPr marL="285750" indent="-285750">
              <a:buFont typeface="Arial" panose="020B0604020202020204" pitchFamily="34" charset="0"/>
              <a:buChar char="•"/>
            </a:pPr>
            <a:r>
              <a:rPr lang="en-US" dirty="0" smtClean="0"/>
              <a:t>Uses </a:t>
            </a:r>
            <a:r>
              <a:rPr lang="en-US" b="1" dirty="0" smtClean="0"/>
              <a:t>force</a:t>
            </a:r>
            <a:r>
              <a:rPr lang="en-US" dirty="0" smtClean="0"/>
              <a:t> or </a:t>
            </a:r>
            <a:r>
              <a:rPr lang="en-US" b="1" dirty="0" smtClean="0"/>
              <a:t>energy</a:t>
            </a:r>
            <a:r>
              <a:rPr lang="en-US" dirty="0" smtClean="0"/>
              <a:t> </a:t>
            </a:r>
            <a:r>
              <a:rPr lang="en-US" b="1" dirty="0" smtClean="0"/>
              <a:t>formalism to describe vertex dynamics</a:t>
            </a:r>
          </a:p>
          <a:p>
            <a:pPr marL="285750" indent="-285750">
              <a:buFont typeface="Arial" panose="020B0604020202020204" pitchFamily="34" charset="0"/>
              <a:buChar char="•"/>
            </a:pPr>
            <a:r>
              <a:rPr lang="en-US" dirty="0" smtClean="0"/>
              <a:t>Calculations are similar to those performed for Center Models </a:t>
            </a:r>
          </a:p>
          <a:p>
            <a:pPr marL="285750" indent="-285750">
              <a:buFont typeface="Arial" panose="020B0604020202020204" pitchFamily="34" charset="0"/>
              <a:buChar char="•"/>
            </a:pPr>
            <a:r>
              <a:rPr lang="en-US" b="1" dirty="0" smtClean="0"/>
              <a:t>3D implementations can be challenging </a:t>
            </a:r>
            <a:r>
              <a:rPr lang="en-US" dirty="0" smtClean="0"/>
              <a:t>– complex geometrical transformations during cell shape change </a:t>
            </a:r>
          </a:p>
          <a:p>
            <a:pPr marL="285750" indent="-285750">
              <a:buFont typeface="Arial" panose="020B0604020202020204" pitchFamily="34" charset="0"/>
              <a:buChar char="•"/>
            </a:pPr>
            <a:r>
              <a:rPr lang="en-US" dirty="0" smtClean="0"/>
              <a:t>Good for modeling of quasi-rigid tissue structures such as e.g. </a:t>
            </a:r>
            <a:r>
              <a:rPr lang="en-US" b="1" dirty="0" smtClean="0"/>
              <a:t>epithelial sheets</a:t>
            </a:r>
          </a:p>
          <a:p>
            <a:pPr marL="285750" indent="-285750">
              <a:buFont typeface="Arial" panose="020B0604020202020204" pitchFamily="34" charset="0"/>
              <a:buChar char="•"/>
            </a:pPr>
            <a:r>
              <a:rPr lang="en-US" dirty="0" smtClean="0"/>
              <a:t>Several implementations: Chaste, Satoru Okuda code</a:t>
            </a:r>
          </a:p>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731" y="2875722"/>
            <a:ext cx="3728753" cy="3123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484" y="4662519"/>
            <a:ext cx="4858994" cy="122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2246" y="3515898"/>
            <a:ext cx="14192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010" y="4111211"/>
            <a:ext cx="2609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48175" y="2875722"/>
            <a:ext cx="4563303" cy="646331"/>
          </a:xfrm>
          <a:prstGeom prst="rect">
            <a:avLst/>
          </a:prstGeom>
          <a:noFill/>
        </p:spPr>
        <p:txBody>
          <a:bodyPr wrap="square" rtlCol="0">
            <a:spAutoFit/>
          </a:bodyPr>
          <a:lstStyle/>
          <a:p>
            <a:r>
              <a:rPr lang="en-US" dirty="0" smtClean="0"/>
              <a:t>Forces at each vertex are expressed as energy gradients</a:t>
            </a:r>
            <a:endParaRPr lang="en-US" dirty="0"/>
          </a:p>
        </p:txBody>
      </p:sp>
    </p:spTree>
    <p:extLst>
      <p:ext uri="{BB962C8B-B14F-4D97-AF65-F5344CB8AC3E}">
        <p14:creationId xmlns:p14="http://schemas.microsoft.com/office/powerpoint/2010/main" val="3569066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0"/>
            <a:ext cx="9144000" cy="369332"/>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smtClean="0">
                <a:solidFill>
                  <a:schemeClr val="bg1"/>
                </a:solidFill>
              </a:rPr>
              <a:t>Dissipative Particle Dynamics (DPD) Model</a:t>
            </a:r>
            <a:endParaRPr lang="pl-PL" b="1" dirty="0">
              <a:solidFill>
                <a:schemeClr val="bg1"/>
              </a:solidFill>
            </a:endParaRPr>
          </a:p>
        </p:txBody>
      </p:sp>
      <p:pic>
        <p:nvPicPr>
          <p:cNvPr id="15362" name="Picture 2" descr="https://encrypted-tbn0.gstatic.com/images?q=tbn:ANd9GcQ02ycOYLZCg63T0dGlmCj0dTkI3s01hH4k-0L3mtOlyvQBiaA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83" y="3723400"/>
            <a:ext cx="2085975" cy="219075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jpeg;base64,/9j/4AAQSkZJRgABAQAAAQABAAD/2wCEAAkGBxQTEhUUEhQUFBUUFRYUFBgXFBUUGBQYFxQYFxUUFxgYHCggGBolHBQVITEhJSkrLi4uGB80ODMtNygtLiwBCgoKDg0OGxAQGywkHyYsLCwsLCwsLCwsLCwsLCwsLCwsLCwsLCwsLCwsLCwsLCwsLCwsLCwsLCwsLCwsLCwsLP/AABEIAOYA2wMBEQACEQEDEQH/xAAcAAABBAMBAAAAAAAAAAAAAAAEAgMGBwABBQj/xABBEAACAQIDBQYEAggFAwUAAAABAgMAEQQSIQUGMUFRBxMiYXGBMpGhsRTwI0JSYoLB0eEzcpKi8RUkk0NTVIPC/8QAGwEAAgMBAQEAAAAAAAAAAAAAAwQAAgUBBgf/xAA1EQACAgEDAwMDAgUDBAMAAAAAAQIDEQQSIQUxQRMiUTJhcRSBI5GhsdEkQvAGM8HhFVLx/9oADAMBAAIRAxEAPwCtTFb0NZe7J7t1bWl4ZpoytdTTKyrlW+AjDy0KcR3T3PszWIHiB9vz867B8YKaiP8AEUht4r1ZSBTpyhGDksbGrWLKyD0djhPYw+YXFLxeGat0d8BrJmUHn/Or52yAbFbUn5Ddm70Y2CLuIcQ8cQLGyhAbtxs1sw9jTKtaWEYc+nwsscpIC2ht/EyxCGaaSVBIJB3jGQqwUrozXIFidL2q29tYYL9PXXLdBYGsEbilreDa0L3IMwuzu+miiDBDK6xhiCQCxyre3K5Gtdp5e0p1FenB2pdjW3N3MVg3IxELoAbB8pMbdMrjQ3tw40eVbXcy6NXXY8xf7eR3dLGwxYuGbFJI0UTB8qAEll1S4JHhDWJ9Lc65BxjLLL6uN1tTjBFl9rOPgxuz4sThXWRYpwHtoYw6MPGp1U5gnEcxR7mpQyjJ6dGVOo2TWG0U6+tKrg35tz4C0OVaC/czRg1VUCSvw9Ln50ZIzbJ85+xuCDMbmuSnt4RejTu17pdjoABRS/LNhKFaGJJCfhGnXlRFFLuKWXTs4guPnwaghJ1NSckuxXT0SlzIIEQFD3NjqpjFDciirJgZwi0WD2ObzvHiRgpGLQyhu6B17uQDNZTyVgG04Xta1zd7T2N8M8r1fRxj/EivyXflHQU2efMyjoKhDMo6CoQ8nslxWMnhn0qVe+Ak6r9672YP66033G0FWbBQjhi5dR1N9K5Fcl75JQy/BgNQ6mmgU/FRf9ohLi1MOV9KXxya0Z+3BrCNp7n712xcldJP2tfdjWKFtetXhyL6pODbXkCPCjeTMf0hOzjxHnQrh7pz5a+4dJIVsy6FSGHkQbihVvEh/WQUqmn8Fs9u8rHBYZhfIZwW6XMTFfpmrUu+k8L0xpXc/BTcLCs+SZ6+mcWPtGcrBSRmFmsSAwBBAYcxcA+oFVjY0Fu0cLFld/ACuhseNGfIhH2vEu5mJluLVIRw8k1N2+O1DSG4HyqzF4PKWQwS24UHbnuaSvUFiJ0dn7FnnhlxCJnjw/8Ai+JfAMpbMQSLiwPC9EVTccxEp66uNqhd+3wBK+byH3oLW38mnGbu+0Rx5gKqo5CzvjBcAr4yiqoRnrk+wnv67sKfqGyTdmWGaXamGAHwuZG8giE3PvYe9GpXuM3qdq9BpnpWnjyxlQhlQh5RgNxWJLhn0/Ty3QGgdSPO/wA/+KJ4TFk8SlH9xLGoVk0ibdlW674rFJO6n8Ph2DljcCSRdURetmsx8hY8aaoqy8swura1Rh6cXyyIbZxYkxM7gAK80rqBoAGdiAPKxoVizJsd0c3CqMX8IAYa1xdgklmQ8XsKpjkZdmIiMHJr71ayILRW8tMIxQuKFDhjuqSlBnbi3YaPZc2NnXL3hiiwoIsSDIrvLbkCqEDqMx4EEvKGIuTPLz1G++NUey7kbwB1NLW9ja0D97DplJFhxOg9ToKDWsyNHWTUam/sek96N30xmDkwrHKGQBG/YdbGNvQEC45i451stZWD5vXY4TUkeX9pbNlw0zwyjLJG2Vl+xHUEEEHmCKSksPDPTUTc4qdbHMNieR0NLzr8o2NNq/8AbLhj8sQahxk4jd1MLVloFyD4DpfgfzzouX9SM/04/wDalxnswYAqxB/5ov1LKEknVNwkOGXpVdvyG9VJYid7Dbwd1s6XCKnixEiySuW1yoVyooA4eEkknmRbnRFYtu1CVmkk7ldN9uyOD+Itwoewe/VYWEIyluNdyl2A7Z2vMhwQVVzDrTpDuGwbyOscSs7ubKqi5Y+Qrscy4QO1wqjuk8Fs7DXDbvxZ8We8x2IX/Djsxjjv8NzoBcatfUrYXy3puOK1z3PP2uzWzxD6USrc/tJw2Ol7kJJDKQSgfKRJbUhSD8QFza3AGrwsUuELX6Kylbpdia0QUMqEPJmCbw1j2Lk+j6KXsJn2a7tYfHzTx4gP4Y1ZCjZSPEQ3keI4imdNBSTTMXrOpsonGVb7lj7N7KNnxEFlknI4d69x7qgUH3vTUaYIwbepaizjOPwTWCFUUIiqiqLKqgKFHQAaAUURbbeWeWd5dmmDGYiEi2SZwL/sliYz7qVPvWfatrZ63QyV1UfwA/h+h+dC3mi9K/Ev5iGhYC5uVva4By3te1+tuVX8ZwLSwp7JST/A3Hob1HyjlftnkPw8LSukSfFK6xr6uwUfU1SuGZDGr1ChU39i5O3bw7OhUcPxMY9hDL/StC76TyXTubs/Yo3DvblekprJ6bT2emuFkN2ftAJNE7rmVJEdlBsWCsGK3PC9rVyEVFpndTdZdXKCwsolWL7T9pSyF0mWFb6RpHGVAvwJdSSfO/yo0tRJMz6Oj1Sjzyw3FbWh2wqx4oR4bHKMsOIFxDN0hl4lL8jrY8OOU9U42rD7gpaW7QvfH3Q8ryQXbGy5cPK0U6NHIvEHpyZTwYHqNKG4uLwx2Ftd0N0GD4bEcjVJw8oa02qae2Q5im0qsFyG1Uk45CJlVhqL9PWhxbT4G7o1WQTmufH5EJEqC/P86CrOTm8Ao016eG58sTGOZ4mo34RyuP8Aul3YxKgv4ePPpRIt45E7YQUv4f8A6MBI5VMJllKce6HSjWvp96rmKC7bWsrGC5+x6XBJhJZlTJPCCcS7kM2UAsGQ/qxkKdNNVN72BL1Djt4PK9UjcrsTeU+xUG2tryY3EyYiW95GJAvfIo+BB5AWH150vbPk1+n6dKKR19wsMzbTwYQ2PfBv4UBdx7qrD3rlDzML1aKhp3k9MVoHjjKhDyVhTpWRPufRNK8QRaXYRATNipLaKkaA+bMxI/2D5inNKsJnm+vWbpxX5Ljps8+ZUIQPtG3JwmKIxEs4wkirkMjFcjAfDnViLkXIBBBsba2FhWVxl3HtHq7aXiCz9iucJBsbCMDiMRPtBwfghiMcfqczDP8A67HoaCo1R+5o2Xa63hLb/cJ3t7RYcThjhMLgo0hsMplABjOtmjjj0Rhc2OY8Tpxrs7o4xg5pem2uXqOXK7kE2TsmfESd1BGZJCC2UWGg4nUgUGMd3Y0LrVQs2Fq7g7iHAyDG7TeGERj9ErSLZXbTM7Xy3AJAAJ1N9LCmK6tnLMjWa56henWgTte30w+KjXCYfLMA6yPMD4VIBssdviNmNzwF7an4eXWrGEE6bobHL1JcFWMLClVyb0kooXClVkwlMMo3fK3rU+pEz6dgUFBFCzhmgoxsiWZuPj4dpxf9P2iokkjUnDSk2kKgaqH451sD+8BqDlN9CmxWLbI8h1LST0dnq1cJnL2/2M4mMlsJIk6akKx7uTyGvgY+d19KtKn4A1dSWVvRvc/ssnaXvNooIcPGCzKXBaSw4XjY5VHEm99LW1uOQp55L6nqScdtfcgTlO8cxljGGbui4AcpfwlgNM1rXtSliSeEeg0cpyip2d8A80tz71IxwiX3OySQuR7CuJZYSyeIZQ3HXWCrwgpBehPgeglJCSMunI1buUa9N48MXHtOSBZRG1u/iMMnmjEEj18NvQmjUyayZvUKoz2t90xvAw2FBtllmjoaNsMss/sS2RnxEuKPwwr3SdC8mra9VUD/AF01pId5GB/1BflxqX5Zc1OnmjKhDyGWK+EggjQgixHsazXDk9tHUR28Fy9ne9OzcDhlgbE3ldi8riKYJnawsCV+EAKL6DQnS9N1zhFYyee1en1N9js2vBaOExSSoJI3V0YXVlYMpHUEaGjmW008MqvfftUIYw7OKm2jzkBhfpEDof8AMbjoDxpa3UbeEbWg6S7vdZwvgrDG4mSZjJPI8r6ks7Fj1sL8B5DSkZWSkz1VOjpohlLscwG3iPE8qJ34QkmorfPuzILlwApJbwgAXJJIsABxN6645WCkbfTlvawsFu7p7LTYsD47H6YiVTHDACC1rhitxpmJC3PBQOptTUIqqOWYWotnr7VCtcFc707wz4yUyTuSTfIgJyRKf1UHL14m2tLOxzeX2NqvSV6WChH6n3ZyAQBVMZGE1FcDfxHyokYvKS7sA5b3nwu4fDHaia7QajSNK6OM9hvp2q0+pTdTzjuC4lbnTlS8HhFNTFzlx4FYKbka5ZHyi+ivae2R0sPinhkSaI5XjYOh8wb69QeBHME0OuTjLI3raI3VOL8npDY+8UE8EMveRp3yBwrOoIPBlsTrZrj2rXUk1k+d2VSrm4tdg/FwLNE6E3WRGQka6MpU2+dWBp4eTy/vPu9iMBKYp0IFyEkAOSUcip4Xty4ikZ1NM9RptcrIYXc5C0NjkUmvuOFrj89arjDCuW6BjLpUT5OuHtyKw0mtq5OPBbTW+7DC51uKFF4Zo3w3QOcTmceVMfTExm3dcl8HSvZaW7s2+K68nors92N+FwEMZFnZe9l655PEQfNRZf4RWxXHbFI+cay93XSn/wAwSOrixlQh5OnkaR2klZndjdmYksx6kmsmU23k+gUaWEI4SNiMUPLHFXFrAfs7bOIw0c0cEhVJ0ZJF5HMLFh+y9tMwo1dzXBnazpldjU8co5ETgCuSWWEqsUIiHxGY5Rz411Q28g56p2y9NCJ/jt0sP51aP0gb+LsfASYtNKEpYY9KhThg6G8G8k2LkWWdszqixqvJcqgMfIswLHzPQCjWSc3z2M7R1V6WOIrMjiXLG541zhcFszsk5PuLWAmub0gi08pdwuGCqRucJqce6af8h6GkjKDg+zWP5hMGHeR1jjBeRyERRxJPAf3rT6j1W3qUoqUUsfBn6bQU9KrnPe3ny/hDe0tnSYeaSCYZZI2KsOI6gg8wQQQehFZ04uLwE0t0bob15OZMMrA1aPKwBuXp2KSCnnuAB70NRxyPT1DlFQj+5kcIqOTJCiHk7O723sTgnz4aQqP1kNzG/kyX+osehq1d8ogNV0uq9dufnyWTvFtl9sbOUYNSZUlQ4rD5lz5crcM1g6Z8jA6Xt1Fq9F0jUaZXbr1xjzzhni9bpbdNLb/JnZ3O3Bw64KJcbhIDOAxfwIWAMjFFZl4sFKg8eHE8aDrfQnfJ0rEfBSF9yX1P+Zzu0fcDCDByT4eIQyQKX/RiyuoILBxzsLm/GkbK1tyh7RayxWqMnlN+SlgNKzj2SWYgvB6L3iI/TcdNeFKvubkXmAJAniPrRpv2ozdPWlbJ/clO4exvxmOiiIvGh76XzRCPCfJmKr/Eavpq8yyL9Z1np0OK7vgv/bW2IcLEZcRII0Btc3JJPBVA1Y6HQDka0m0uWeKhXKb2xWWQhO2XA58pjxIW9s5RLf5rB81va/lQvXiPPpl6WcIlmE3swMiK6YvD5WFxmlVD7q5DKfIiiqSYlKqcXhpnmQmslH0Fto0s1dcSkb8PDC0NxQWsGjCSkgSWAZvWjRm8Gdbp4uzD8iMPDZ/T8/0rs5ZiC09G29r4GcaPGT0I+wolf0oW1iauk/udCDUUtLhmxQ90ADEqc2lMQaxyZOojNWNRFQ6aHjXJc8ovT7PbLuGIwoLTNKEompMSBUVbZyzVwgjq7l7ZjwuOgxErHKjNmygtYNGycBxPipin2y+xj9SXr0NJ5k8cLsiUdpm2tnY9RPh5suJiFirRyJ30d/hzFcudbkjXUEjXSzFu2a47mToPX008SXtf9CtZTcUtFYNu2SnEVCK5ItSuMizJaq7chXY4vIRBKDQ5RwO0XKR0dk7SkwsyTwmzob+TD9ZG6qRp/e1dqscHkFr9HDUVuLJ/F22NnGfBgIdPDNdh80AP0p9ahfB5OfR5JZUjlbb7WMTiI5YlggjSWNo9S0jKGGU6mynQn9WqS1PjAzV0RpqW7kr2NuRpWSN2qXGGMycRRF2FrPrTD420pdrk1q5e0FElr+tFcewgrcOT+5efYrsAw4VsS48eKIK+US3CfMlm9MtP0w2xPJ9T1PrW48Ig3a9tlsRj2iue6w1o1W+hcgNI/rchf4POl9RPnBrdG0q9P1H3ZBHoKNWawIy13ILYmHZKBk1fTyDzx0SMhO+rCyLwr1WaC6Wb7C5zqPzyNcguGX1EsTixGGNyx8z9NKtPhJA9K905S+/9uAfFfE355USHZCeq5nL/AJ4CsCfCKFb9Q/oHmpGgPGfap/tKpL1nkzETKNCL+Vr1IRk+x3U30wW2Sz9gN515KR6k/wBaMoS8szJaip/TFr8tmwRUeTsXBiXkFdUWcnbFdhKoTyrraQOMJz5wdbd7Yn4iaOIv3fetkRsuYBz8OYXByk6XHC99bWrbj0WctF+qcvvj7GRf1P0b3Wo9u4/t3d+bAzGDEZc+UOCpLKytexBIBtcEcORrCug4s3OnaiN8Mo57Q3oSlgenQpIGF1NF4khJbqpnQje4pZrDNmue6IGfiPl+TR/CMtperJjsT1SSGaprsbnj/WHv/WuRl4Za+rj1I/uDXvRewjlSY8ZLCqbcsYdqjEkW6u0dmKyDH4SS62vIkrsjm97yRX6WBykg/s9W4OHlGBqa9Um9su/j/DLJ3v7T4YYlj2cY5XZBZgP0cC8AMunjtwU8OfQ3tvUFwKaHpc75+/hL+ZTjTNI7vIxZ3dndjxZmJJJ+dIWSy8nrtJSq47F4BMVoavDkBqvaxIqFF2D1agNGvGWUNz1aIC/lDcAq0gNCwzWKfUV2tcMpq5++KEYdrD512ayymmntryDyPxPW9vaiJeBKybeZfP8A4DcGfCPSgWdzV0TxWjO7zMdSLDlXd22Jz0lba+ccA4SzH6UTPAkoJWtMf7gGh72h39PCaENg+ldVoKWh+Bo4dhwtRN6fcWemsg/aLWcj4l9x/SquCf0sLHUyhxZD91/gl3ZbspsTtGErfu4GE8h1sMvwD1LWFugbpWjRq9T6XoOT2fBh9WhplmyK9z8k/wC2zZKSRQyqyiaNsoUsA0kbEXsOJytY+QLUO+veuBLpesWmse/sysYdhuRxAPTjQFpH5Zrz/wCooLiEG/y8f5NYjdhiNG16EURabHZicut737of1/8ARzXw7RnKwsfvSlsHF8noNBqq74Zg/wAgZ4t6/wB674RVrE5P7iY0J14V1tIpXCc/cngJjLDz+hoT2serlbWueRqZFOo0PMcP7VeLa4YtfGuSc48PygmTAtDIUmR0kXirjKR52+xqWKS4JopUWYknk28INBUmjRnRCxAcmGIN1JBo6szwzMs0jg90Hhj2Ec3Obj99P7VSxLwMaScnJqfczGR3FSuR3WVZQEHo2DLU8LBNN990pNny8GbDuf0MluuvdueTj/cBccwJdS4vK7FumdTjdHbL6kRoml8Gs5JiQbVbuDUlEHkNzeiLhYE5vfLcKGHJ5gDifLrXN6+OSy002vqSj5+wjGDQZR4RoP61at889wWriti2L2rgdw72FUmssZ089sDElIJIFxw/PzqOKaSJC6UZSklldhJN1tbzB9672YJy314a+6ZkcpHmPSo4pna7rIrOOAhMV1H0obr+ByGtTXuQ53gNV2tB/WhJA85FXjkUucWiyOzben8Ns+SONc0zYhypK2VUKIM5I+M5g2n2FaVP0njOpY9bj4FyRvK5eVi7txZjc+nkPIcKKZ4fh8DblUIOy4Mkfn6GoQim8ezdPzcVSyCnHDGtHqpaa1Tj+6+UQadSGdSLH70i47cJnqY3q5SlDs0IhntVZQyEp1Cig2KUGgyi0adV0ZDjxAiqqTQadMJone7++EE6rhdrxpLGBkjxBFni5AOy2IHAZ1set9SHq7oz9szyut6Zbp27dO2vsC9ou5qYBY5oJTJFM2VVaxZfCWuHGjLby6cardRGKyg3TOq3Wy9OS5Xkg5nHPjS2xm09RF9+413oBFX2vAt60YzTDG1FBXDNOWJx4AWh1o6kZUqOex6yxeDjmiMcqK6OtmVhcEfnnWo1k8LGTi8ruVxtrsdgYO2FlkiaxKo1pEvbRQTZgPMk0vLTxfY1aesXQwpclMyQFWKuCGUlWUixBBsQR1BHCk3xwemrSsipN5RorVchXFG1FzbkPrU7I7FOyW3wh9oxYg8OdDUnngbnVBwal2A44jwB05G1GlJGZXVJtpPj5CUwwtrf5mhOxj9ejjjDyKOGXpU9RlnpK8dhp4rcD7cRVlLPcXlTtXtf7eDcbMedj6D+lR4Xg7W7J5W7DX4/wIlTqoPmBY/SuxfwwdtbS90U/uuGIwuGzsF11NqNHLeEIXOFdbsk3heCy9j7OCIotYAACn0sLB5Cc3OTk/JIMLhetdKh0cF+XvUIFfhgBrrUIcDeDAXUjyNvT+1QhBNubHMkayxgmRQAQBcsOgA4mg3Q3I0enav0bMS7MiM8NidLa2I4FTzBFKJtcM9DOuMlvj2YkRkcDUck+5I1SjzFj8GL5NpQ5V+UN0a1p7ZhRcEULDQ+7IzQhp3a0bSSFF1RS7FV/wAqnQadKO5txM2vTQVzSWG/Jp9PiAI9KGvsNTyl/EWUJt0t7V3L8lVGL5ikLhU8OR4eXlWr0fQV67UenY8LGeO7M/qOtu0NG+tZy8c+BV6Br9CtPqJ1Rkmk/Ixotd69EbJR5fx+cHrBOA9KYPCm6hCt+0js5/FFsThLDEW8aXAWa3ME6K/mdDztxoFtKlyu5qaDqMqHtl9P9ilMdA8LmOZGjkXirgqR7Hl50m62nyekhq4Tj7XkVh0sKDN5NLTw2oTi24D3PtXa13YPWSy4w/dmIwFRrJaElBGnxYFdVbZSetjEZOLvVvSwLvXbhxZL1VxDRtyZE3j9jUkvaSqX8ZfhjsswGlrmqxg2Hu1EY8JZZ1N0cKWmzEcOHqae0yXc8r1qySSh88/yLKwcFyBxtTZ587McHoKhAuGGoQcMdQgBtLDXU/njoahCI4eP40PU/XU/UmoQzeHdI4+A4vCj/u47LiY9B39hpKvRyNTyOvMagtq3cruamg6g6fZP6f7FVzxlGKsCjA2ZWBUg9CDqDSuH2ZvqcX7oPgbdbi9udr8r9L9a6sopNwnx5NRyEVxxTO12yhwx6CTxX6VSS9o1RZm1S+A8EGl+xrpxmhkrlPkfzeiZ3IVcPSl9mPaVyE5wlug8P5QxZCuUNs0mvhiF2ezeJY5GB4FVcjobEacaN/Ely+fuZU5aSEtuUvtnGD1cnAelaZ4Qgu2+1fA4eRo172dlNiYlUqCOIzOyg+ouKHK2KHKtBdYspEVx/bTKSe4waqORkkLE+ZVQLfM0J6leB+votj5kRzbvabjcVC8EsWGCSCzFY5AwFwfCWkIHDpVJX7lgZp6WqrFLnhkXjOlIs9RW+BjFjgenGiV/AprE8qa8AzOTRUkhGU3LsKSDrXHMvDTp8scMQqu5hnTFCLWrvcHhxHYgQCx56D+tVlhvaHqUoxdr/CMVf71GyRjjuS/cmO+vU609pliB5brNm7UY+EixMAutHMk7OHjHGoQKtUIZkqEAtoJ4T6X+VQhCNoNklF9M9/mDcfeoQ626W0e5xaXPhm/RP6n/AA2/1afxmoQsPaGx8PPbv4IZrcO8iSS3pmBrjSZaM5R7PBDe17ZCHZZEaKqwSRyKqKFUC/dmyjS1pTQ7l7OB7ps/9St3ngobuAeQrO3tHr/08JLsNvFVlIFOlrsLw81jY1ycchNPe4vDC31FCXDNCeJxLI7MtwsPi4VxOIdpPGy9yPAoKm1nYG7XGVrC3HnT9NMWtzPJdR6nfCbpjxjz5Liw8CxqERVRFACqoCqoHAADQCmzz7bbyzgdoGIePZmKaO4YQkXF7gGwYi3AhSTeqz+lhdOk7Yp9snmqACsyWT3NCikFoRQXk0YOIxijchR6n+QolfCyKatqUlWv3MgbkeI0qTXklE+Nr7oetVMjO3I0cIDw09Kt6r8gHoYyeY8DUkBX9YfarqafgXs0861ncjUMZbmB9akpKJWmqy1ZykP/AIdV1Yk2+Xyqm9y4Q1+lqqW+x5x/zsMTYq9vDYXq8a8eRa7VuePbhJjpGlV8h2sxyiV7iyizDof71oad+w8b1eG3UZ+Uix9n8/SjmYdqA6VCBAqEFVCA+K4VCEE3mwpsbcUIYHy/NqhACJyy3GjCxBHIixBHvY1CFwJtRfwoxLaJ3Pft5L3ec/SodSy8I84bxb04jHSs80jBGPhiDHu0W+i5RYE9WIuaz7bZNnrtDoaoRWVl/JyRERwPtyoG5PuaqolDmLFhr+vSuYwEUlLh9wd01oiYnOvDH4jpQ5Ibqk8YLq7Cj/2c/T8U1v8AwxXrQ030Hj+tY/U/sWTTBkDUkKuhRwGVlKsCLhgRYgjmCDUInjkqnavYopcthsUY0JuEkj7zLc8A4cEgcrgnqTQJURZq1dVtgsNZHMF2KoB+lxkjH9yJUHp4ma9c/TRL/wDzNy7JFfb97vLgcYYUZ3Xu0cM9rnNe/AAWuDS9sFF4Rr9O1Ur4uc++SOte9xQljsx6SlndEdTE241V1/AaGrUfqF/ib8Na56fyF/Vp8R5Eyx3Gp1+ldjLD4B21OUMyfP8AQbwjWNuvCrWLKyC0k9ktvyO4/wCEeov+flVKu4x1DLrT8ZWRESgiuyeGDqgpxNoLeHly/mKj55OwXpvY+3j/AAdfdTE5JiOTD7U5pn3R5zrlX0zX4LT2bPe31ps88dyOXhUIFo9QgrPUIMztpUIcPaMAYa9CD6GoQigjyNb1+h0qELJjwTS7J7ng0uDaNR/nhIX7iuPsXreJJ/c8xgkais/hnrszhhoNwuJB0PGgzraNPSauM+H3HpYr8KpGWBm6ncsoYv140T8Cm7nEu4h5wPWuqDYOeojDjyWhuL2j4HA4RIDHime5eVlSLKXY62vKCQAAL25U7CyMY4PM6nR332ufH8yXp2s7NIuZJB5GF7j5AiierD5FH0/Uf/UnKcB6UQSIDvv2mRYNzDAonnXR9bRxHoxGrN+6LeZB0oNlyhwaWj6bZqPc+EV/L2o7SZrh4kH7KwqR/uufrSz1Ujbj0GrHLZw97d55Mc0Uk8cayRqULpcZ1vdQVJNiCX5/rcKrOz1PyF02j/Rt4eYv+hyVFLs14pNcGnirqkcnTlA+Sxq+coU9PbLgfDaVTA0p+3kYt06n70TIntzyvlhMcoIsfehOOHlD1dqsjskM4Y2JU8jb+9XmsrItpZbZOt+AieO4ocXhjuoq3R4GcJLldW6H/mmYS2SyY2qo/UVOPl/3LP2HjL2IPLWtE8Y008MlEGJBFQ4FpiLVCDgnHlUINSYkdahDl47FjrUIV1vNts5zHEdRo7cbHoPPrS11+3hG303pfr++zt4RwMVM8rZpXeRhwZ2LEW4AE8B6Ui7ZPyepr0NMFtUV/IHkg6f81FP5Oz0yS9gO8XMaEURSE51Z5XDH8Lib6HiKHZX5Q3pNXn2S7oVikuLjjXK3gvq69yyu4EIL8KPvwZa07kuDRw7DhU3xOfprV2N5X6VzMfkttuX+09Fdp+9bYLDKkJtPPdUPONQPHIPMXAHmb8rU7dZsieb6do/1NuH2XcoZV5nUnUk6knmT51lyk2e7qpjBJI21VQSXBoi9dzgq4qSGQcptyq+NyyKqXpS2vsOmQVVRGHbFIQIi3HSu7kuwNUSs5lwLEIta3PjXp7eo6F9KVMV/E44x58vJ5+rpWrj1Jzl9GW857rwsf8+RmVAOHGvNRbZuW1wg8JcjYQ9ftVsoAq5PuxDggg8a6sNYBTUq5qTeToo1xSzWGbVclOAJwYj3o3dZM9e2xxf5JDu7tcIwRjbp/Sm9PZxtZ57rOjW71q/Pdf8An/JO8HtEaXPv1ps8+dAYscjUIabH+dQgJido/m9QhHtsbZyIzKdQDbnrwH1Iqs5bYth9NV6tsYfLIMo5nUnUk8zWTJ5Z9BprUIpIUzVVILKWDaNXGi0J5G8QltavB54Aamvb7kAyixuKPHthmVatst8QlJrihOOGPV37o8mYdtSPOpNcZOaaS3OL+QsLQWzSUUzeSpktsRJ+1LHmXacoJusKpEnlZAzf7nb5U5qpZlg830KlRp3fJGBSZ6RdhD11ApiI2qzQKEjvblxo2Pw6yKrpI5idWFwwkVksR/FceYFF079+BDrMX+mcl3WH/U5+3IIVxU64fN3KSMkeZsxspsTfmCQSOdrXqXYUmkd6apzqjOzvgEL2oGDTlYooZac0RQFZ6h9kYqVGyQr4yxLNXUikpJM1ItxUTwytkd8GZgpdKlseSaG7McBeB2a+JnjhitnkOVcxyi9ibE+1WqTfALqFsa16j8fBKF7Mtopc9ygA4sZo7WHPje1Flp5sQq6zpYLhPJwNmbfZNG4cv70SF2OJCWq6YrG7KeM+PH7Ehw+8KEfEL+ov8qZU4vszHs01sHiUWKl2wOTD6Vx2RXdo7DSXz+mEn+zOjursWXaLPkkCJGVDuQTq1zZANGNh1Friuxmpdit2nspaViwzu9om78OC2U6xAlpJYhI7au9mzWvyF1Gg0od/0Mb6Uv8AVR/cqQCso+gRXAl1rqZSyPA0h1q7FoNphDC4oS4Y5JboHMZTfyptNGDKMk2vAqKFuX3qrlEJVRa+Ev6ha4QW8+tBdjNKOiikuefk3lYc7/SpmLJsth25MMx6faptRHfNeP7HT3olLY/Fk/8AyZx7LKwH0Aot/wBbEOlcaeH4OeXoGDVc8DbtVkgM55MiFRkrWWdTYe0lw2KhmdWYRvnstrkgGwF9ONqvQ1GWWL9VrdtLrj3ZycOdK5PuE03FaRjiuI7NNjar4vSrt8AIR/iP7DzNYVRIZlJJAua5ouMIQ3bpBQXShZ5H1H2iZNnyIgmt+jcnX9nWwv5HkaZdbcEzChq4Q1EoJhm7kLyYhClwIznLC4y2+HUcyf51aiD3ZB9U1UXU457k+xu2MUmHmCzyEd1ICGbPcFCDbPcj2IpuXZnnKUnZFP5RVgXSs7PJ7RRe0Vh4Lm5rk54WC2n0zlPczoKpJVVBZmIVVGpYk2VQOZJIFBjFyZqX3Rqrbfg9GbjbvjA4OOE2zn9JMRzka2bXmBYKD0UVr1w2xwfOtXqHfa5v9vwVZ26bTZsZFBfwRRB7dXkYgk+gVQPU9aBqH4Nbo9aSdn3wQVDWaz2dbyjGqIkxi2tEFMe4IHCh+RxfSNRRgg+pq8ngXqrU0/yaOH6G32qKz5OS0mOYPAklh0rvtYNu6HwdfdPd3EbQmaKHKuRc7u5bKovYDwg+I62HkelGrp3djN1nU3Qvcifw9iugz4yzc8sFx7Xkpn9Mvkxn1uzPEf6kV7UdlmDaMh/VnAnT+LRx65wx9CKDqY4lk0+iXqVW34IsaUN58icldyU2ZHY1tVWxiuOORq9yT00q/ZYFs75uXxwIQ2JHy9K6+eQVb2ycWPoKoxuCQKDxPmfvRWjPjLu/uxuRyeFWSQKyyT4Q9hoOtUnMZ02n8s6OCwRmkWNdL6sf2VHE/nnapTW5yO9T1UdNS358fkn0MAVQqgBQLAcrAWArVSxwfPpScm5PuJaGw8IA9Bb7V0q3kaWfkwuDxvUIQzbGw2gYlQWiJ8LDXL5N09eBpG2lp5R6rp/Uq5x22PDAoEZtEVmPkCfn0pdVSl4NeWvoqWXJFpdku78Cu087g4iMErGbBYl4GUHgx1tf9W/mDT1NKhy+55bqXU5al7IfT/cY3u7X3ztHs9VyjTvnBYt5xodAPNr36CpO/HY7pelOazZ/IrPbO1Z8VL3uJk7yQqFzZUXQXsLIAOfSlpT3cs2KdLGn2R7dxvDyaWoE4mtpreMPuPE1QZb4EAV0Eo8inawqJZZeye2I2qEDjrzBqzafgBGEoJNS5+GYXby+Z/pUxE7Ky37fz/8AQ24PUe1dWAM1Y1yy/wDsd7o7NQxRqjZmWYjUu6n4yTrqpU25XsNK0qcbeDxfUVNXtSeSb0URIl2hbpf9QwwCWWeLxQseBuPFGTyVrD3ANDsr3rA5otW9NZu8eSgMZhZIJGinRo5F0KsLH18x0I0PKs2dbi+T22m1ddscxYkOKFhjqnFIYxGJ00+dEhX8ieo1ft9v8xjDnX1ok1wK6eTUvyOv+TVEMWc9+4tGby+dcaiXhO18LAPY3IPI0T7iiTTcX4Y/HFQ3IarqQZh4ixCIMzHQAffyHnVYwc3hDF+pr01e6TJrsjZYgXKLM7Wzt/IeQrUqqUFg8Fr9dPVWbn28I7cOFNqKIjkuzzbj7VCHHxuCYcKhASOZ161CBK4m/HWoQTisPnUjUZlZTYkaMLEXHIgkGuNZWC0JuElJeCusbhzE5U8j/wAVnyjhtHsKL1ZXGxeTUg4GhLyh6xL2yNFeYrufk44te6IqPEA8aq4NBK9VGXDFmYVzawjvivI1I9/T71dLAvZY58+P7jd2Nd4QJuyb4Eq55a1bC8g42Sz7eR5ZOulUcfgZjb4ksF2dg7H8JOP1RiDb17pM3/5p7T/SeW6xj1/2LMo5kmk4D0qEAtrbGgxK5cRDHKBwzqCV81PFT5iuNJ9y8LJweYvBQnaVs7DQ44wYaMRpFGgcXZruwz3JYn9Vk+tIanEXiJ6zoqnfBzteefJDsfxA86HV2yOa/wCpRXybK2APTWuZy8FpQ2RTXgemXnVIjV0UlkTHETztXXJIHXRKXLeDHwx4jXr+TUU0+GSellF7oc/I9g8O7sF+G/M629hV4QU5YyA1Wos01LscexOtjYBYlsguTbMx4n1PIeXCtGFcYLCPGanV26iW6b/b4O/gsKeJ/PvVxY68OGqEHTDUIDT4W/EVCHNxGzfL51CDSbPty/PtUIQTeXb7M5ihbKi3DMuhcjQ2PJfv6Updd4ieg6d0xNKdq/Yjrx5tSST1JvSvqPPJurSQ24jx+BUK3BU8fzrVZPD3IPVDdF1S7iA3I8Roa7gGpPDi+6GLeL1ongUxizIYCLUHnJpLbs4Q3HHcCrSeGBqr3RWRyYWU/L51WPMgt62VPH4/mCxG2lFkI1NJ4CwgIoOWmaKrjOJdXYhtGM4R8OBaSKQu/wC+snwv7Zcv8I61paealE8X1fTyqvy+z7FkUcyjScB6VCG6hDzhvzKW2liyePfZfZVCj6KKy9U/ee66DFLTIiuL+MVyv6WE1f8A3oi34VVdws+YC18WUcgAfeuPjJeP8RxXhJBA0oY8kkhV64WyFbNa0i/nlTGleLEZHXoOWiljw0/6lh7LjBHtWqeAO7h0qED446hB8RVCGngqEGu5FQhGd+MZ3GEdl0dyIk5atxI8woY+1Dtlti2OaCj1r4xfYqDu7CsvOWe69PbHgTG2tq61wUrnzgdlXmOI1qsX4D3QaSmu6E4lb+IdPmKtB44YPVRUv4kf/wBA81FwZ+5NjrSaaVRR5DytSjwPROBYHQ1WSzyMU2KCUXwzMS119xUguSaqSlBJfILKvOiRYjbBpZQTg3uKHYsD2is3omXZntHuNpQ62Wa8D+ef4P8AeEoulniWBDr2m30b/jk9B1pHiTScB6VCG6hDzr2jQ5NqYodXRx55oka/zJrM1S957foM/wDTpfkiGP5HpVavgNr1jEkaD6VMckVmYD+EN/p9qpYNaPD5/H9jUmJ1sov9q6q/krZrOcVrIuLE8iLefEVWVfwEq1fOJrH38BKtY36VSMnFpoZvqjbXKuXZrBPN3McGUa/m1bUZKSyj5ldTKmx1z7rgl2Be9qsCOrDzqECEFQgu1Qgy61CEB7W0/wC2iPScX945KX1P0Gt0V/6n9itbaVmHu8ZQEdHoy5iZkvbaGDUUHszTXuiMKt+PAHSiNiUItvnsmbeMHiK4pNF501z7o0sIHKo5tnI6euPZCWNvMdD/ACqy5BT9n3XwNy2NivvVlnswNnpvEoCmGlVXcLJe0bwRsSKtZygOie2bR1YMT3bxyDjG6SD+Fgw+1CqeJI0NfFTokvsz1PWyfNTScB6VCG6hCmO3LZJSeHFAeCRe5c9HS7LfzZSf/HSmqhnk9D0PU7W63+SsZ9RSceGeivxKIvd/ZpxGIhw4veWRUNuSk+JvZbn2piK3SRk3WelTJslHa1he62lMAABKI5FAFtDGFb5srV2+PvyU6Xe3pdi+WQ5KCzShhBGS4oecDexSQvDtyPL7Vya8hNNN8wfj+x0tn7QaI3HDmKJRe6+H2Eeq9Jjq1vi8TXn5/P8AksDYW2AyI2oDXykgjNY2bLf4rEEG1akZKSyjw1tUqpuE+6JPhMYDzroM6ccoqEHC9Qg071CEX39w3eYKUc1HeD/6yGP0BHvQ7Y5g0OaC309RGX3KfB0rIPoifAJMNaLHsZ9yzPIXDwoUjQp+kZ6+tX+BVPmX5NBqmCb0Y0w61FFnJXwS7gskl6LGOBGy3cxLDpVkwco4WUPZtKpjkZU8wE4f4q7PsU0//cydGOHvGSP9tlT/AFMB/OhVrMkO62zbRJ/Y9V1sHzk0nAelQhuoQD2vsyLEwvDMoeNxYj6gg8iDYg+VcaTWGXrnKElKPdFIbd7J8dHIVwwXERE+Fs6Rso/fVyNR1W9/LhSktO88HoKusQlDFnDJx2a9nX4FjiMQyviCCqhdUiU8bEjVyBa+lgSNeNHrr2mXrda7+FwiEdteID7RCgD9FBGhPMkln4+jj60vqX7jX6JX/DcvuV9JpQI8mrZ7QjDG9DnwOaZ5HCLMPPT8/SqrmLCyW21P54NzvYVyCyy+os2xPQ250OFk2bAkWSeJIwCCgN5ALyXQ3ytmLG3n71sQxtWD5xqt7uk58PJSSb7yCVnESpGxJCIWJQX0F3JzfTyA4UJX84ZoWdKagpRfJYezNukxpKReJ/hkXxIf3S36rfutYijp5MiUXF4Z24dpKRx/P8q6cFPi7/8ANQgDi57g3sQRY9LdKhCnNoYXupXj5KfCeqnVT8j9KybobJYPoHTdUr6E/PkCK3NVzwMOOZZHQbCqd2HztiD38N/M/fSi45wJbkq9z+40qX41ZvHYBGty5kO5RVMsY2RQhrVZZBSURkjpV0xaUcPKHJSOI5/Q8xVV8BbGn749n/RmQ1JHacdyZdmOxzitoRaHJARO55DIQY1v5vl05gN0omnhmWRPrGq207V3fB6JrQPIGk4D0qEN1CGVCGVCGVCHnTtQYnauKvyMQ9u4jrO1P1nseir/AE6/f+5EMVwocBzVcIdwXCq29xjRdh3FPax6Gq1rPAbVTUMSfhgs0t7W4n6DyosY4M661zaw+X/RHT3Y3kxGz5RLAxykjvIyTklA5MOR42biPmCau3DM7WaFTjnySDfzZEd48dhdcLjbyDn3cxJMkR6ahjbqGHKuaiGPci3SNQpJ0Wd1/Y427m8GI2fIXgIaN/8AFhbVJRzuORt+sNfUXB5VfjhhNf0pTzKKLR2K+B2kubAy/hcRa7YdrWuONkv8P7yG2uovpT0ZqXY8tbp51P3L9yMQb2qCVk8DqSrKw1DA2YHW1wRXFZH5CPRXJZUW18rkHx+9aW+LMeQH5sK5K2K8lqtBfY8bcfngiG0caZWznlpb938mkLJucuT1ek0sdLV7Xl+f+fYaV6E0aMbE1k7G6mwJMfiFhjBy3BmflHHfU/5jrYcz5XILTU5MQ6jr40Vv58A++ew/wWMkw4bOqEMh55XGZQ37wBAolkNrwKaPUO+tSfg4pltQ9uRt24Emb1ruwo72YoJqPCJFTmOiKqOQzGngs3sY2Dh8SuMGIiWTSOMZr+FXD5sv7LeEeIai3Gm6Ipp5PO9WtnXZFRePP7nWxPYpEXvFipEjv8LRq7AdA4YfUVd0RYvDq1sVhrkne6m7EGAi7uAG7G8jtq8h5Fj0HIDQe5osYqKwhC++d0t0zt1YCaTgPSoQ3UIZUIZUIZUIUH2y4YJtIkf+rDFIfUZo/tGKR1K9x6vodj9Br4ZX+JNCgPal54CsIulBsfJoaSOIje0Dpb86VepeQHUJZSiwKH4qNLsZdPFmDoFdKXzybLgtpP8AsfkXEDFbNnXPBJGZxrrGwZEYr0PiRh0KedP0vdHazyfUoehara3hkN2jhO5nmgJzdzK8ea1s2ViL25XtSV0Nkj0/TtV+oqTkgSSCxDKSrAghgSCCOBBHOuQtaCanQ1zWcDGLxTtIzytnZzdmsASTxJtxJ5nnxoze/kzYR/TezwaZaGmNyjkxDao0cg8McMI9KruYZ0QayuD0b2aLEdnQPDEsWdbuFFszqSjuTqTcoeJJtatSvG1YPCazcrpKTzhlUds2BEe0y3/vQxyHyIvF9ohSupWJZN7ost1Ti/DISIhSu43lSn3FrhxXHNl46aI4IxVHJjEaoobna1WisgL5KKPQ3Zlu+MJgYxcM81p5GHC7qCqi/ILYetzzrWrhtjg8BrNQ77XJksq4qZUIZUI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CEAAkGBxQTEhUUEhQUFBUUFRYUFBgXFBUUGBQYFxQYFxUUFxgYHCggGBolHBQVITEhJSkrLi4uGB80ODMtNygtLiwBCgoKDg0OGxAQGywkHyYsLCwsLCwsLCwsLCwsLCwsLCwsLCwsLCwsLCwsLCwsLCwsLCwsLCwsLCwsLCwsLCwsLP/AABEIAOYA2wMBEQACEQEDEQH/xAAcAAABBAMBAAAAAAAAAAAAAAAEAgMGBwABBQj/xABBEAACAQIDBQYEAggFAwUAAAABAgMAEQQSIQUGMUFRBxMiYXGBMpGhsRTwI0JSYoLB0eEzcpKi8RUkk0NTVIPC/8QAGwEAAgMBAQEAAAAAAAAAAAAAAwQAAgUBBgf/xAA1EQACAgEDAwMDAgUDBAMAAAAAAQIDEQQSIQUxQRMiUTJhcRSBI5GhsdEkQvAGM8HhFVLx/9oADAMBAAIRAxEAPwCtTFb0NZe7J7t1bWl4ZpoytdTTKyrlW+AjDy0KcR3T3PszWIHiB9vz867B8YKaiP8AEUht4r1ZSBTpyhGDksbGrWLKyD0djhPYw+YXFLxeGat0d8BrJmUHn/Or52yAbFbUn5Ddm70Y2CLuIcQ8cQLGyhAbtxs1sw9jTKtaWEYc+nwsscpIC2ht/EyxCGaaSVBIJB3jGQqwUrozXIFidL2q29tYYL9PXXLdBYGsEbilreDa0L3IMwuzu+miiDBDK6xhiCQCxyre3K5Gtdp5e0p1FenB2pdjW3N3MVg3IxELoAbB8pMbdMrjQ3tw40eVbXcy6NXXY8xf7eR3dLGwxYuGbFJI0UTB8qAEll1S4JHhDWJ9Lc65BxjLLL6uN1tTjBFl9rOPgxuz4sThXWRYpwHtoYw6MPGp1U5gnEcxR7mpQyjJ6dGVOo2TWG0U6+tKrg35tz4C0OVaC/czRg1VUCSvw9Ln50ZIzbJ85+xuCDMbmuSnt4RejTu17pdjoABRS/LNhKFaGJJCfhGnXlRFFLuKWXTs4guPnwaghJ1NSckuxXT0SlzIIEQFD3NjqpjFDciirJgZwi0WD2ObzvHiRgpGLQyhu6B17uQDNZTyVgG04Xta1zd7T2N8M8r1fRxj/EivyXflHQU2efMyjoKhDMo6CoQ8nslxWMnhn0qVe+Ak6r9672YP66033G0FWbBQjhi5dR1N9K5Fcl75JQy/BgNQ6mmgU/FRf9ohLi1MOV9KXxya0Z+3BrCNp7n712xcldJP2tfdjWKFtetXhyL6pODbXkCPCjeTMf0hOzjxHnQrh7pz5a+4dJIVsy6FSGHkQbihVvEh/WQUqmn8Fs9u8rHBYZhfIZwW6XMTFfpmrUu+k8L0xpXc/BTcLCs+SZ6+mcWPtGcrBSRmFmsSAwBBAYcxcA+oFVjY0Fu0cLFld/ACuhseNGfIhH2vEu5mJluLVIRw8k1N2+O1DSG4HyqzF4PKWQwS24UHbnuaSvUFiJ0dn7FnnhlxCJnjw/8Ai+JfAMpbMQSLiwPC9EVTccxEp66uNqhd+3wBK+byH3oLW38mnGbu+0Rx5gKqo5CzvjBcAr4yiqoRnrk+wnv67sKfqGyTdmWGaXamGAHwuZG8giE3PvYe9GpXuM3qdq9BpnpWnjyxlQhlQh5RgNxWJLhn0/Ty3QGgdSPO/wA/+KJ4TFk8SlH9xLGoVk0ibdlW674rFJO6n8Ph2DljcCSRdURetmsx8hY8aaoqy8swura1Rh6cXyyIbZxYkxM7gAK80rqBoAGdiAPKxoVizJsd0c3CqMX8IAYa1xdgklmQ8XsKpjkZdmIiMHJr71ayILRW8tMIxQuKFDhjuqSlBnbi3YaPZc2NnXL3hiiwoIsSDIrvLbkCqEDqMx4EEvKGIuTPLz1G++NUey7kbwB1NLW9ja0D97DplJFhxOg9ToKDWsyNHWTUam/sek96N30xmDkwrHKGQBG/YdbGNvQEC45i451stZWD5vXY4TUkeX9pbNlw0zwyjLJG2Vl+xHUEEEHmCKSksPDPTUTc4qdbHMNieR0NLzr8o2NNq/8AbLhj8sQahxk4jd1MLVloFyD4DpfgfzzouX9SM/04/wDalxnswYAqxB/5ov1LKEknVNwkOGXpVdvyG9VJYid7Dbwd1s6XCKnixEiySuW1yoVyooA4eEkknmRbnRFYtu1CVmkk7ldN9uyOD+Itwoewe/VYWEIyluNdyl2A7Z2vMhwQVVzDrTpDuGwbyOscSs7ubKqi5Y+Qrscy4QO1wqjuk8Fs7DXDbvxZ8We8x2IX/Djsxjjv8NzoBcatfUrYXy3puOK1z3PP2uzWzxD6USrc/tJw2Ol7kJJDKQSgfKRJbUhSD8QFza3AGrwsUuELX6Kylbpdia0QUMqEPJmCbw1j2Lk+j6KXsJn2a7tYfHzTx4gP4Y1ZCjZSPEQ3keI4imdNBSTTMXrOpsonGVb7lj7N7KNnxEFlknI4d69x7qgUH3vTUaYIwbepaizjOPwTWCFUUIiqiqLKqgKFHQAaAUURbbeWeWd5dmmDGYiEi2SZwL/sliYz7qVPvWfatrZ63QyV1UfwA/h+h+dC3mi9K/Ev5iGhYC5uVva4By3te1+tuVX8ZwLSwp7JST/A3Hob1HyjlftnkPw8LSukSfFK6xr6uwUfU1SuGZDGr1ChU39i5O3bw7OhUcPxMY9hDL/StC76TyXTubs/Yo3DvblekprJ6bT2emuFkN2ftAJNE7rmVJEdlBsWCsGK3PC9rVyEVFpndTdZdXKCwsolWL7T9pSyF0mWFb6RpHGVAvwJdSSfO/yo0tRJMz6Oj1Sjzyw3FbWh2wqx4oR4bHKMsOIFxDN0hl4lL8jrY8OOU9U42rD7gpaW7QvfH3Q8ryQXbGy5cPK0U6NHIvEHpyZTwYHqNKG4uLwx2Ftd0N0GD4bEcjVJw8oa02qae2Q5im0qsFyG1Uk45CJlVhqL9PWhxbT4G7o1WQTmufH5EJEqC/P86CrOTm8Ao016eG58sTGOZ4mo34RyuP8Aul3YxKgv4ePPpRIt45E7YQUv4f8A6MBI5VMJllKce6HSjWvp96rmKC7bWsrGC5+x6XBJhJZlTJPCCcS7kM2UAsGQ/qxkKdNNVN72BL1Djt4PK9UjcrsTeU+xUG2tryY3EyYiW95GJAvfIo+BB5AWH150vbPk1+n6dKKR19wsMzbTwYQ2PfBv4UBdx7qrD3rlDzML1aKhp3k9MVoHjjKhDyVhTpWRPufRNK8QRaXYRATNipLaKkaA+bMxI/2D5inNKsJnm+vWbpxX5Ljps8+ZUIQPtG3JwmKIxEs4wkirkMjFcjAfDnViLkXIBBBsba2FhWVxl3HtHq7aXiCz9iucJBsbCMDiMRPtBwfghiMcfqczDP8A67HoaCo1R+5o2Xa63hLb/cJ3t7RYcThjhMLgo0hsMplABjOtmjjj0Rhc2OY8Tpxrs7o4xg5pem2uXqOXK7kE2TsmfESd1BGZJCC2UWGg4nUgUGMd3Y0LrVQs2Fq7g7iHAyDG7TeGERj9ErSLZXbTM7Xy3AJAAJ1N9LCmK6tnLMjWa56henWgTte30w+KjXCYfLMA6yPMD4VIBssdviNmNzwF7an4eXWrGEE6bobHL1JcFWMLClVyb0kooXClVkwlMMo3fK3rU+pEz6dgUFBFCzhmgoxsiWZuPj4dpxf9P2iokkjUnDSk2kKgaqH451sD+8BqDlN9CmxWLbI8h1LST0dnq1cJnL2/2M4mMlsJIk6akKx7uTyGvgY+d19KtKn4A1dSWVvRvc/ssnaXvNooIcPGCzKXBaSw4XjY5VHEm99LW1uOQp55L6nqScdtfcgTlO8cxljGGbui4AcpfwlgNM1rXtSliSeEeg0cpyip2d8A80tz71IxwiX3OySQuR7CuJZYSyeIZQ3HXWCrwgpBehPgeglJCSMunI1buUa9N48MXHtOSBZRG1u/iMMnmjEEj18NvQmjUyayZvUKoz2t90xvAw2FBtllmjoaNsMss/sS2RnxEuKPwwr3SdC8mra9VUD/AF01pId5GB/1BflxqX5Zc1OnmjKhDyGWK+EggjQgixHsazXDk9tHUR28Fy9ne9OzcDhlgbE3ldi8riKYJnawsCV+EAKL6DQnS9N1zhFYyee1en1N9js2vBaOExSSoJI3V0YXVlYMpHUEaGjmW008MqvfftUIYw7OKm2jzkBhfpEDof8AMbjoDxpa3UbeEbWg6S7vdZwvgrDG4mSZjJPI8r6ks7Fj1sL8B5DSkZWSkz1VOjpohlLscwG3iPE8qJ34QkmorfPuzILlwApJbwgAXJJIsABxN6645WCkbfTlvawsFu7p7LTYsD47H6YiVTHDACC1rhitxpmJC3PBQOptTUIqqOWYWotnr7VCtcFc707wz4yUyTuSTfIgJyRKf1UHL14m2tLOxzeX2NqvSV6WChH6n3ZyAQBVMZGE1FcDfxHyokYvKS7sA5b3nwu4fDHaia7QajSNK6OM9hvp2q0+pTdTzjuC4lbnTlS8HhFNTFzlx4FYKbka5ZHyi+ivae2R0sPinhkSaI5XjYOh8wb69QeBHME0OuTjLI3raI3VOL8npDY+8UE8EMveRp3yBwrOoIPBlsTrZrj2rXUk1k+d2VSrm4tdg/FwLNE6E3WRGQka6MpU2+dWBp4eTy/vPu9iMBKYp0IFyEkAOSUcip4Xty4ikZ1NM9RptcrIYXc5C0NjkUmvuOFrj89arjDCuW6BjLpUT5OuHtyKw0mtq5OPBbTW+7DC51uKFF4Zo3w3QOcTmceVMfTExm3dcl8HSvZaW7s2+K68nors92N+FwEMZFnZe9l655PEQfNRZf4RWxXHbFI+cay93XSn/wAwSOrixlQh5OnkaR2klZndjdmYksx6kmsmU23k+gUaWEI4SNiMUPLHFXFrAfs7bOIw0c0cEhVJ0ZJF5HMLFh+y9tMwo1dzXBnazpldjU8co5ETgCuSWWEqsUIiHxGY5Rz411Q28g56p2y9NCJ/jt0sP51aP0gb+LsfASYtNKEpYY9KhThg6G8G8k2LkWWdszqixqvJcqgMfIswLHzPQCjWSc3z2M7R1V6WOIrMjiXLG541zhcFszsk5PuLWAmub0gi08pdwuGCqRucJqce6af8h6GkjKDg+zWP5hMGHeR1jjBeRyERRxJPAf3rT6j1W3qUoqUUsfBn6bQU9KrnPe3ny/hDe0tnSYeaSCYZZI2KsOI6gg8wQQQehFZ04uLwE0t0bob15OZMMrA1aPKwBuXp2KSCnnuAB70NRxyPT1DlFQj+5kcIqOTJCiHk7O723sTgnz4aQqP1kNzG/kyX+osehq1d8ogNV0uq9dufnyWTvFtl9sbOUYNSZUlQ4rD5lz5crcM1g6Z8jA6Xt1Fq9F0jUaZXbr1xjzzhni9bpbdNLb/JnZ3O3Bw64KJcbhIDOAxfwIWAMjFFZl4sFKg8eHE8aDrfQnfJ0rEfBSF9yX1P+Zzu0fcDCDByT4eIQyQKX/RiyuoILBxzsLm/GkbK1tyh7RayxWqMnlN+SlgNKzj2SWYgvB6L3iI/TcdNeFKvubkXmAJAniPrRpv2ozdPWlbJ/clO4exvxmOiiIvGh76XzRCPCfJmKr/Eavpq8yyL9Z1np0OK7vgv/bW2IcLEZcRII0Btc3JJPBVA1Y6HQDka0m0uWeKhXKb2xWWQhO2XA58pjxIW9s5RLf5rB81va/lQvXiPPpl6WcIlmE3swMiK6YvD5WFxmlVD7q5DKfIiiqSYlKqcXhpnmQmslH0Fto0s1dcSkb8PDC0NxQWsGjCSkgSWAZvWjRm8Gdbp4uzD8iMPDZ/T8/0rs5ZiC09G29r4GcaPGT0I+wolf0oW1iauk/udCDUUtLhmxQ90ADEqc2lMQaxyZOojNWNRFQ6aHjXJc8ovT7PbLuGIwoLTNKEompMSBUVbZyzVwgjq7l7ZjwuOgxErHKjNmygtYNGycBxPipin2y+xj9SXr0NJ5k8cLsiUdpm2tnY9RPh5suJiFirRyJ30d/hzFcudbkjXUEjXSzFu2a47mToPX008SXtf9CtZTcUtFYNu2SnEVCK5ItSuMizJaq7chXY4vIRBKDQ5RwO0XKR0dk7SkwsyTwmzob+TD9ZG6qRp/e1dqscHkFr9HDUVuLJ/F22NnGfBgIdPDNdh80AP0p9ahfB5OfR5JZUjlbb7WMTiI5YlggjSWNo9S0jKGGU6mynQn9WqS1PjAzV0RpqW7kr2NuRpWSN2qXGGMycRRF2FrPrTD420pdrk1q5e0FElr+tFcewgrcOT+5efYrsAw4VsS48eKIK+US3CfMlm9MtP0w2xPJ9T1PrW48Ig3a9tlsRj2iue6w1o1W+hcgNI/rchf4POl9RPnBrdG0q9P1H3ZBHoKNWawIy13ILYmHZKBk1fTyDzx0SMhO+rCyLwr1WaC6Wb7C5zqPzyNcguGX1EsTixGGNyx8z9NKtPhJA9K905S+/9uAfFfE355USHZCeq5nL/AJ4CsCfCKFb9Q/oHmpGgPGfap/tKpL1nkzETKNCL+Vr1IRk+x3U30wW2Sz9gN515KR6k/wBaMoS8szJaip/TFr8tmwRUeTsXBiXkFdUWcnbFdhKoTyrraQOMJz5wdbd7Yn4iaOIv3fetkRsuYBz8OYXByk6XHC99bWrbj0WctF+qcvvj7GRf1P0b3Wo9u4/t3d+bAzGDEZc+UOCpLKytexBIBtcEcORrCug4s3OnaiN8Mo57Q3oSlgenQpIGF1NF4khJbqpnQje4pZrDNmue6IGfiPl+TR/CMtperJjsT1SSGaprsbnj/WHv/WuRl4Za+rj1I/uDXvRewjlSY8ZLCqbcsYdqjEkW6u0dmKyDH4SS62vIkrsjm97yRX6WBykg/s9W4OHlGBqa9Um9su/j/DLJ3v7T4YYlj2cY5XZBZgP0cC8AMunjtwU8OfQ3tvUFwKaHpc75+/hL+ZTjTNI7vIxZ3dndjxZmJJJ+dIWSy8nrtJSq47F4BMVoavDkBqvaxIqFF2D1agNGvGWUNz1aIC/lDcAq0gNCwzWKfUV2tcMpq5++KEYdrD512ayymmntryDyPxPW9vaiJeBKybeZfP8A4DcGfCPSgWdzV0TxWjO7zMdSLDlXd22Jz0lba+ccA4SzH6UTPAkoJWtMf7gGh72h39PCaENg+ldVoKWh+Bo4dhwtRN6fcWemsg/aLWcj4l9x/SquCf0sLHUyhxZD91/gl3ZbspsTtGErfu4GE8h1sMvwD1LWFugbpWjRq9T6XoOT2fBh9WhplmyK9z8k/wC2zZKSRQyqyiaNsoUsA0kbEXsOJytY+QLUO+veuBLpesWmse/sysYdhuRxAPTjQFpH5Zrz/wCooLiEG/y8f5NYjdhiNG16EURabHZicut737of1/8ARzXw7RnKwsfvSlsHF8noNBqq74Zg/wAgZ4t6/wB674RVrE5P7iY0J14V1tIpXCc/cngJjLDz+hoT2serlbWueRqZFOo0PMcP7VeLa4YtfGuSc48PygmTAtDIUmR0kXirjKR52+xqWKS4JopUWYknk28INBUmjRnRCxAcmGIN1JBo6szwzMs0jg90Hhj2Ec3Obj99P7VSxLwMaScnJqfczGR3FSuR3WVZQEHo2DLU8LBNN990pNny8GbDuf0MluuvdueTj/cBccwJdS4vK7FumdTjdHbL6kRoml8Gs5JiQbVbuDUlEHkNzeiLhYE5vfLcKGHJ5gDifLrXN6+OSy002vqSj5+wjGDQZR4RoP61at889wWriti2L2rgdw72FUmssZ089sDElIJIFxw/PzqOKaSJC6UZSklldhJN1tbzB9672YJy314a+6ZkcpHmPSo4pna7rIrOOAhMV1H0obr+ByGtTXuQ53gNV2tB/WhJA85FXjkUucWiyOzben8Ns+SONc0zYhypK2VUKIM5I+M5g2n2FaVP0njOpY9bj4FyRvK5eVi7txZjc+nkPIcKKZ4fh8DblUIOy4Mkfn6GoQim8ezdPzcVSyCnHDGtHqpaa1Tj+6+UQadSGdSLH70i47cJnqY3q5SlDs0IhntVZQyEp1Cig2KUGgyi0adV0ZDjxAiqqTQadMJone7++EE6rhdrxpLGBkjxBFni5AOy2IHAZ1set9SHq7oz9szyut6Zbp27dO2vsC9ou5qYBY5oJTJFM2VVaxZfCWuHGjLby6cardRGKyg3TOq3Wy9OS5Xkg5nHPjS2xm09RF9+413oBFX2vAt60YzTDG1FBXDNOWJx4AWh1o6kZUqOex6yxeDjmiMcqK6OtmVhcEfnnWo1k8LGTi8ruVxtrsdgYO2FlkiaxKo1pEvbRQTZgPMk0vLTxfY1aesXQwpclMyQFWKuCGUlWUixBBsQR1BHCk3xwemrSsipN5RorVchXFG1FzbkPrU7I7FOyW3wh9oxYg8OdDUnngbnVBwal2A44jwB05G1GlJGZXVJtpPj5CUwwtrf5mhOxj9ejjjDyKOGXpU9RlnpK8dhp4rcD7cRVlLPcXlTtXtf7eDcbMedj6D+lR4Xg7W7J5W7DX4/wIlTqoPmBY/SuxfwwdtbS90U/uuGIwuGzsF11NqNHLeEIXOFdbsk3heCy9j7OCIotYAACn0sLB5Cc3OTk/JIMLhetdKh0cF+XvUIFfhgBrrUIcDeDAXUjyNvT+1QhBNubHMkayxgmRQAQBcsOgA4mg3Q3I0enav0bMS7MiM8NidLa2I4FTzBFKJtcM9DOuMlvj2YkRkcDUck+5I1SjzFj8GL5NpQ5V+UN0a1p7ZhRcEULDQ+7IzQhp3a0bSSFF1RS7FV/wAqnQadKO5txM2vTQVzSWG/Jp9PiAI9KGvsNTyl/EWUJt0t7V3L8lVGL5ikLhU8OR4eXlWr0fQV67UenY8LGeO7M/qOtu0NG+tZy8c+BV6Br9CtPqJ1Rkmk/Ixotd69EbJR5fx+cHrBOA9KYPCm6hCt+0js5/FFsThLDEW8aXAWa3ME6K/mdDztxoFtKlyu5qaDqMqHtl9P9ilMdA8LmOZGjkXirgqR7Hl50m62nyekhq4Tj7XkVh0sKDN5NLTw2oTi24D3PtXa13YPWSy4w/dmIwFRrJaElBGnxYFdVbZSetjEZOLvVvSwLvXbhxZL1VxDRtyZE3j9jUkvaSqX8ZfhjsswGlrmqxg2Hu1EY8JZZ1N0cKWmzEcOHqae0yXc8r1qySSh88/yLKwcFyBxtTZ587McHoKhAuGGoQcMdQgBtLDXU/njoahCI4eP40PU/XU/UmoQzeHdI4+A4vCj/u47LiY9B39hpKvRyNTyOvMagtq3cruamg6g6fZP6f7FVzxlGKsCjA2ZWBUg9CDqDSuH2ZvqcX7oPgbdbi9udr8r9L9a6sopNwnx5NRyEVxxTO12yhwx6CTxX6VSS9o1RZm1S+A8EGl+xrpxmhkrlPkfzeiZ3IVcPSl9mPaVyE5wlug8P5QxZCuUNs0mvhiF2ezeJY5GB4FVcjobEacaN/Ely+fuZU5aSEtuUvtnGD1cnAelaZ4Qgu2+1fA4eRo172dlNiYlUqCOIzOyg+ouKHK2KHKtBdYspEVx/bTKSe4waqORkkLE+ZVQLfM0J6leB+votj5kRzbvabjcVC8EsWGCSCzFY5AwFwfCWkIHDpVJX7lgZp6WqrFLnhkXjOlIs9RW+BjFjgenGiV/AprE8qa8AzOTRUkhGU3LsKSDrXHMvDTp8scMQqu5hnTFCLWrvcHhxHYgQCx56D+tVlhvaHqUoxdr/CMVf71GyRjjuS/cmO+vU609pliB5brNm7UY+EixMAutHMk7OHjHGoQKtUIZkqEAtoJ4T6X+VQhCNoNklF9M9/mDcfeoQ626W0e5xaXPhm/RP6n/AA2/1afxmoQsPaGx8PPbv4IZrcO8iSS3pmBrjSZaM5R7PBDe17ZCHZZEaKqwSRyKqKFUC/dmyjS1pTQ7l7OB7ps/9St3ngobuAeQrO3tHr/08JLsNvFVlIFOlrsLw81jY1ycchNPe4vDC31FCXDNCeJxLI7MtwsPi4VxOIdpPGy9yPAoKm1nYG7XGVrC3HnT9NMWtzPJdR6nfCbpjxjz5Liw8CxqERVRFACqoCqoHAADQCmzz7bbyzgdoGIePZmKaO4YQkXF7gGwYi3AhSTeqz+lhdOk7Yp9snmqACsyWT3NCikFoRQXk0YOIxijchR6n+QolfCyKatqUlWv3MgbkeI0qTXklE+Nr7oetVMjO3I0cIDw09Kt6r8gHoYyeY8DUkBX9YfarqafgXs0861ncjUMZbmB9akpKJWmqy1ZykP/AIdV1Yk2+Xyqm9y4Q1+lqqW+x5x/zsMTYq9vDYXq8a8eRa7VuePbhJjpGlV8h2sxyiV7iyizDof71oad+w8b1eG3UZ+Uix9n8/SjmYdqA6VCBAqEFVCA+K4VCEE3mwpsbcUIYHy/NqhACJyy3GjCxBHIixBHvY1CFwJtRfwoxLaJ3Pft5L3ec/SodSy8I84bxb04jHSs80jBGPhiDHu0W+i5RYE9WIuaz7bZNnrtDoaoRWVl/JyRERwPtyoG5PuaqolDmLFhr+vSuYwEUlLh9wd01oiYnOvDH4jpQ5Ibqk8YLq7Cj/2c/T8U1v8AwxXrQ030Hj+tY/U/sWTTBkDUkKuhRwGVlKsCLhgRYgjmCDUInjkqnavYopcthsUY0JuEkj7zLc8A4cEgcrgnqTQJURZq1dVtgsNZHMF2KoB+lxkjH9yJUHp4ma9c/TRL/wDzNy7JFfb97vLgcYYUZ3Xu0cM9rnNe/AAWuDS9sFF4Rr9O1Ur4uc++SOte9xQljsx6SlndEdTE241V1/AaGrUfqF/ib8Na56fyF/Vp8R5Eyx3Gp1+ldjLD4B21OUMyfP8AQbwjWNuvCrWLKyC0k9ktvyO4/wCEeov+flVKu4x1DLrT8ZWRESgiuyeGDqgpxNoLeHly/mKj55OwXpvY+3j/AAdfdTE5JiOTD7U5pn3R5zrlX0zX4LT2bPe31ps88dyOXhUIFo9QgrPUIMztpUIcPaMAYa9CD6GoQigjyNb1+h0qELJjwTS7J7ng0uDaNR/nhIX7iuPsXreJJ/c8xgkais/hnrszhhoNwuJB0PGgzraNPSauM+H3HpYr8KpGWBm6ncsoYv140T8Cm7nEu4h5wPWuqDYOeojDjyWhuL2j4HA4RIDHime5eVlSLKXY62vKCQAAL25U7CyMY4PM6nR332ufH8yXp2s7NIuZJB5GF7j5AiierD5FH0/Uf/UnKcB6UQSIDvv2mRYNzDAonnXR9bRxHoxGrN+6LeZB0oNlyhwaWj6bZqPc+EV/L2o7SZrh4kH7KwqR/uufrSz1Ujbj0GrHLZw97d55Mc0Uk8cayRqULpcZ1vdQVJNiCX5/rcKrOz1PyF02j/Rt4eYv+hyVFLs14pNcGnirqkcnTlA+Sxq+coU9PbLgfDaVTA0p+3kYt06n70TIntzyvlhMcoIsfehOOHlD1dqsjskM4Y2JU8jb+9XmsrItpZbZOt+AieO4ocXhjuoq3R4GcJLldW6H/mmYS2SyY2qo/UVOPl/3LP2HjL2IPLWtE8Y008MlEGJBFQ4FpiLVCDgnHlUINSYkdahDl47FjrUIV1vNts5zHEdRo7cbHoPPrS11+3hG303pfr++zt4RwMVM8rZpXeRhwZ2LEW4AE8B6Ui7ZPyepr0NMFtUV/IHkg6f81FP5Oz0yS9gO8XMaEURSE51Z5XDH8Lib6HiKHZX5Q3pNXn2S7oVikuLjjXK3gvq69yyu4EIL8KPvwZa07kuDRw7DhU3xOfprV2N5X6VzMfkttuX+09Fdp+9bYLDKkJtPPdUPONQPHIPMXAHmb8rU7dZsieb6do/1NuH2XcoZV5nUnUk6knmT51lyk2e7qpjBJI21VQSXBoi9dzgq4qSGQcptyq+NyyKqXpS2vsOmQVVRGHbFIQIi3HSu7kuwNUSs5lwLEIta3PjXp7eo6F9KVMV/E44x58vJ5+rpWrj1Jzl9GW857rwsf8+RmVAOHGvNRbZuW1wg8JcjYQ9ftVsoAq5PuxDggg8a6sNYBTUq5qTeToo1xSzWGbVclOAJwYj3o3dZM9e2xxf5JDu7tcIwRjbp/Sm9PZxtZ57rOjW71q/Pdf8An/JO8HtEaXPv1ps8+dAYscjUIabH+dQgJido/m9QhHtsbZyIzKdQDbnrwH1Iqs5bYth9NV6tsYfLIMo5nUnUk8zWTJ5Z9BprUIpIUzVVILKWDaNXGi0J5G8QltavB54Aamvb7kAyixuKPHthmVatst8QlJrihOOGPV37o8mYdtSPOpNcZOaaS3OL+QsLQWzSUUzeSpktsRJ+1LHmXacoJusKpEnlZAzf7nb5U5qpZlg830KlRp3fJGBSZ6RdhD11ApiI2qzQKEjvblxo2Pw6yKrpI5idWFwwkVksR/FceYFF079+BDrMX+mcl3WH/U5+3IIVxU64fN3KSMkeZsxspsTfmCQSOdrXqXYUmkd6apzqjOzvgEL2oGDTlYooZac0RQFZ6h9kYqVGyQr4yxLNXUikpJM1ItxUTwytkd8GZgpdKlseSaG7McBeB2a+JnjhitnkOVcxyi9ibE+1WqTfALqFsa16j8fBKF7Mtopc9ygA4sZo7WHPje1Flp5sQq6zpYLhPJwNmbfZNG4cv70SF2OJCWq6YrG7KeM+PH7Ehw+8KEfEL+ov8qZU4vszHs01sHiUWKl2wOTD6Vx2RXdo7DSXz+mEn+zOjursWXaLPkkCJGVDuQTq1zZANGNh1Friuxmpdit2nspaViwzu9om78OC2U6xAlpJYhI7au9mzWvyF1Gg0od/0Mb6Uv8AVR/cqQCso+gRXAl1rqZSyPA0h1q7FoNphDC4oS4Y5JboHMZTfyptNGDKMk2vAqKFuX3qrlEJVRa+Ev6ha4QW8+tBdjNKOiikuefk3lYc7/SpmLJsth25MMx6faptRHfNeP7HT3olLY/Fk/8AyZx7LKwH0Aot/wBbEOlcaeH4OeXoGDVc8DbtVkgM55MiFRkrWWdTYe0lw2KhmdWYRvnstrkgGwF9ONqvQ1GWWL9VrdtLrj3ZycOdK5PuE03FaRjiuI7NNjar4vSrt8AIR/iP7DzNYVRIZlJJAua5ouMIQ3bpBQXShZ5H1H2iZNnyIgmt+jcnX9nWwv5HkaZdbcEzChq4Q1EoJhm7kLyYhClwIznLC4y2+HUcyf51aiD3ZB9U1UXU457k+xu2MUmHmCzyEd1ICGbPcFCDbPcj2IpuXZnnKUnZFP5RVgXSs7PJ7RRe0Vh4Lm5rk54WC2n0zlPczoKpJVVBZmIVVGpYk2VQOZJIFBjFyZqX3Rqrbfg9GbjbvjA4OOE2zn9JMRzka2bXmBYKD0UVr1w2xwfOtXqHfa5v9vwVZ26bTZsZFBfwRRB7dXkYgk+gVQPU9aBqH4Nbo9aSdn3wQVDWaz2dbyjGqIkxi2tEFMe4IHCh+RxfSNRRgg+pq8ngXqrU0/yaOH6G32qKz5OS0mOYPAklh0rvtYNu6HwdfdPd3EbQmaKHKuRc7u5bKovYDwg+I62HkelGrp3djN1nU3Qvcifw9iugz4yzc8sFx7Xkpn9Mvkxn1uzPEf6kV7UdlmDaMh/VnAnT+LRx65wx9CKDqY4lk0+iXqVW34IsaUN58icldyU2ZHY1tVWxiuOORq9yT00q/ZYFs75uXxwIQ2JHy9K6+eQVb2ycWPoKoxuCQKDxPmfvRWjPjLu/uxuRyeFWSQKyyT4Q9hoOtUnMZ02n8s6OCwRmkWNdL6sf2VHE/nnapTW5yO9T1UdNS358fkn0MAVQqgBQLAcrAWArVSxwfPpScm5PuJaGw8IA9Bb7V0q3kaWfkwuDxvUIQzbGw2gYlQWiJ8LDXL5N09eBpG2lp5R6rp/Uq5x22PDAoEZtEVmPkCfn0pdVSl4NeWvoqWXJFpdku78Cu087g4iMErGbBYl4GUHgx1tf9W/mDT1NKhy+55bqXU5al7IfT/cY3u7X3ztHs9VyjTvnBYt5xodAPNr36CpO/HY7pelOazZ/IrPbO1Z8VL3uJk7yQqFzZUXQXsLIAOfSlpT3cs2KdLGn2R7dxvDyaWoE4mtpreMPuPE1QZb4EAV0Eo8inawqJZZeye2I2qEDjrzBqzafgBGEoJNS5+GYXby+Z/pUxE7Ky37fz/8AQ24PUe1dWAM1Y1yy/wDsd7o7NQxRqjZmWYjUu6n4yTrqpU25XsNK0qcbeDxfUVNXtSeSb0URIl2hbpf9QwwCWWeLxQseBuPFGTyVrD3ANDsr3rA5otW9NZu8eSgMZhZIJGinRo5F0KsLH18x0I0PKs2dbi+T22m1ddscxYkOKFhjqnFIYxGJ00+dEhX8ieo1ft9v8xjDnX1ok1wK6eTUvyOv+TVEMWc9+4tGby+dcaiXhO18LAPY3IPI0T7iiTTcX4Y/HFQ3IarqQZh4ixCIMzHQAffyHnVYwc3hDF+pr01e6TJrsjZYgXKLM7Wzt/IeQrUqqUFg8Fr9dPVWbn28I7cOFNqKIjkuzzbj7VCHHxuCYcKhASOZ161CBK4m/HWoQTisPnUjUZlZTYkaMLEXHIgkGuNZWC0JuElJeCusbhzE5U8j/wAVnyjhtHsKL1ZXGxeTUg4GhLyh6xL2yNFeYrufk44te6IqPEA8aq4NBK9VGXDFmYVzawjvivI1I9/T71dLAvZY58+P7jd2Nd4QJuyb4Eq55a1bC8g42Sz7eR5ZOulUcfgZjb4ksF2dg7H8JOP1RiDb17pM3/5p7T/SeW6xj1/2LMo5kmk4D0qEAtrbGgxK5cRDHKBwzqCV81PFT5iuNJ9y8LJweYvBQnaVs7DQ44wYaMRpFGgcXZruwz3JYn9Vk+tIanEXiJ6zoqnfBzteefJDsfxA86HV2yOa/wCpRXybK2APTWuZy8FpQ2RTXgemXnVIjV0UlkTHETztXXJIHXRKXLeDHwx4jXr+TUU0+GSellF7oc/I9g8O7sF+G/M629hV4QU5YyA1Wos01LscexOtjYBYlsguTbMx4n1PIeXCtGFcYLCPGanV26iW6b/b4O/gsKeJ/PvVxY68OGqEHTDUIDT4W/EVCHNxGzfL51CDSbPty/PtUIQTeXb7M5ihbKi3DMuhcjQ2PJfv6Updd4ieg6d0xNKdq/Yjrx5tSST1JvSvqPPJurSQ24jx+BUK3BU8fzrVZPD3IPVDdF1S7iA3I8Roa7gGpPDi+6GLeL1ongUxizIYCLUHnJpLbs4Q3HHcCrSeGBqr3RWRyYWU/L51WPMgt62VPH4/mCxG2lFkI1NJ4CwgIoOWmaKrjOJdXYhtGM4R8OBaSKQu/wC+snwv7Zcv8I61paealE8X1fTyqvy+z7FkUcyjScB6VCG6hDzhvzKW2liyePfZfZVCj6KKy9U/ee66DFLTIiuL+MVyv6WE1f8A3oi34VVdws+YC18WUcgAfeuPjJeP8RxXhJBA0oY8kkhV64WyFbNa0i/nlTGleLEZHXoOWiljw0/6lh7LjBHtWqeAO7h0qED446hB8RVCGngqEGu5FQhGd+MZ3GEdl0dyIk5atxI8woY+1Dtlti2OaCj1r4xfYqDu7CsvOWe69PbHgTG2tq61wUrnzgdlXmOI1qsX4D3QaSmu6E4lb+IdPmKtB44YPVRUv4kf/wBA81FwZ+5NjrSaaVRR5DytSjwPROBYHQ1WSzyMU2KCUXwzMS119xUguSaqSlBJfILKvOiRYjbBpZQTg3uKHYsD2is3omXZntHuNpQ62Wa8D+ef4P8AeEoulniWBDr2m30b/jk9B1pHiTScB6VCG6hDzr2jQ5NqYodXRx55oka/zJrM1S957foM/wDTpfkiGP5HpVavgNr1jEkaD6VMckVmYD+EN/p9qpYNaPD5/H9jUmJ1sov9q6q/krZrOcVrIuLE8iLefEVWVfwEq1fOJrH38BKtY36VSMnFpoZvqjbXKuXZrBPN3McGUa/m1bUZKSyj5ldTKmx1z7rgl2Be9qsCOrDzqECEFQgu1Qgy61CEB7W0/wC2iPScX945KX1P0Gt0V/6n9itbaVmHu8ZQEdHoy5iZkvbaGDUUHszTXuiMKt+PAHSiNiUItvnsmbeMHiK4pNF501z7o0sIHKo5tnI6euPZCWNvMdD/ACqy5BT9n3XwNy2NivvVlnswNnpvEoCmGlVXcLJe0bwRsSKtZygOie2bR1YMT3bxyDjG6SD+Fgw+1CqeJI0NfFTokvsz1PWyfNTScB6VCG6hCmO3LZJSeHFAeCRe5c9HS7LfzZSf/HSmqhnk9D0PU7W63+SsZ9RSceGeivxKIvd/ZpxGIhw4veWRUNuSk+JvZbn2piK3SRk3WelTJslHa1he62lMAABKI5FAFtDGFb5srV2+PvyU6Xe3pdi+WQ5KCzShhBGS4oecDexSQvDtyPL7Vya8hNNN8wfj+x0tn7QaI3HDmKJRe6+H2Eeq9Jjq1vi8TXn5/P8AksDYW2AyI2oDXykgjNY2bLf4rEEG1akZKSyjw1tUqpuE+6JPhMYDzroM6ccoqEHC9Qg071CEX39w3eYKUc1HeD/6yGP0BHvQ7Y5g0OaC309RGX3KfB0rIPoifAJMNaLHsZ9yzPIXDwoUjQp+kZ6+tX+BVPmX5NBqmCb0Y0w61FFnJXwS7gskl6LGOBGy3cxLDpVkwco4WUPZtKpjkZU8wE4f4q7PsU0//cydGOHvGSP9tlT/AFMB/OhVrMkO62zbRJ/Y9V1sHzk0nAelQhuoQD2vsyLEwvDMoeNxYj6gg8iDYg+VcaTWGXrnKElKPdFIbd7J8dHIVwwXERE+Fs6Rso/fVyNR1W9/LhSktO88HoKusQlDFnDJx2a9nX4FjiMQyviCCqhdUiU8bEjVyBa+lgSNeNHrr2mXrda7+FwiEdteID7RCgD9FBGhPMkln4+jj60vqX7jX6JX/DcvuV9JpQI8mrZ7QjDG9DnwOaZ5HCLMPPT8/SqrmLCyW21P54NzvYVyCyy+os2xPQ250OFk2bAkWSeJIwCCgN5ALyXQ3ytmLG3n71sQxtWD5xqt7uk58PJSSb7yCVnESpGxJCIWJQX0F3JzfTyA4UJX84ZoWdKagpRfJYezNukxpKReJ/hkXxIf3S36rfutYijp5MiUXF4Z24dpKRx/P8q6cFPi7/8ANQgDi57g3sQRY9LdKhCnNoYXupXj5KfCeqnVT8j9KybobJYPoHTdUr6E/PkCK3NVzwMOOZZHQbCqd2HztiD38N/M/fSi45wJbkq9z+40qX41ZvHYBGty5kO5RVMsY2RQhrVZZBSURkjpV0xaUcPKHJSOI5/Q8xVV8BbGn749n/RmQ1JHacdyZdmOxzitoRaHJARO55DIQY1v5vl05gN0omnhmWRPrGq207V3fB6JrQPIGk4D0qEN1CGVCGVCGVCHnTtQYnauKvyMQ9u4jrO1P1nseir/AE6/f+5EMVwocBzVcIdwXCq29xjRdh3FPax6Gq1rPAbVTUMSfhgs0t7W4n6DyosY4M661zaw+X/RHT3Y3kxGz5RLAxykjvIyTklA5MOR42biPmCau3DM7WaFTjnySDfzZEd48dhdcLjbyDn3cxJMkR6ahjbqGHKuaiGPci3SNQpJ0Wd1/Y427m8GI2fIXgIaN/8AFhbVJRzuORt+sNfUXB5VfjhhNf0pTzKKLR2K+B2kubAy/hcRa7YdrWuONkv8P7yG2uovpT0ZqXY8tbp51P3L9yMQb2qCVk8DqSrKw1DA2YHW1wRXFZH5CPRXJZUW18rkHx+9aW+LMeQH5sK5K2K8lqtBfY8bcfngiG0caZWznlpb938mkLJucuT1ek0sdLV7Xl+f+fYaV6E0aMbE1k7G6mwJMfiFhjBy3BmflHHfU/5jrYcz5XILTU5MQ6jr40Vv58A++ew/wWMkw4bOqEMh55XGZQ37wBAolkNrwKaPUO+tSfg4pltQ9uRt24Emb1ruwo72YoJqPCJFTmOiKqOQzGngs3sY2Dh8SuMGIiWTSOMZr+FXD5sv7LeEeIai3Gm6Ipp5PO9WtnXZFRePP7nWxPYpEXvFipEjv8LRq7AdA4YfUVd0RYvDq1sVhrkne6m7EGAi7uAG7G8jtq8h5Fj0HIDQe5osYqKwhC++d0t0zt1YCaTgPSoQ3UIZUIZUIZUIUH2y4YJtIkf+rDFIfUZo/tGKR1K9x6vodj9Br4ZX+JNCgPal54CsIulBsfJoaSOIje0Dpb86VepeQHUJZSiwKH4qNLsZdPFmDoFdKXzybLgtpP8AsfkXEDFbNnXPBJGZxrrGwZEYr0PiRh0KedP0vdHazyfUoehara3hkN2jhO5nmgJzdzK8ea1s2ViL25XtSV0Nkj0/TtV+oqTkgSSCxDKSrAghgSCCOBBHOuQtaCanQ1zWcDGLxTtIzytnZzdmsASTxJtxJ5nnxoze/kzYR/TezwaZaGmNyjkxDao0cg8McMI9KruYZ0QayuD0b2aLEdnQPDEsWdbuFFszqSjuTqTcoeJJtatSvG1YPCazcrpKTzhlUds2BEe0y3/vQxyHyIvF9ohSupWJZN7ost1Ti/DISIhSu43lSn3FrhxXHNl46aI4IxVHJjEaoobna1WisgL5KKPQ3Zlu+MJgYxcM81p5GHC7qCqi/ILYetzzrWrhtjg8BrNQ77XJksq4qZUIZUI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8" name="Picture 8" descr="http://www.dam.brown.edu/people/fedosov/Plots/bloo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7483" y="3572519"/>
            <a:ext cx="2229609" cy="23416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5575" y="622852"/>
            <a:ext cx="8749886" cy="646331"/>
          </a:xfrm>
          <a:prstGeom prst="rect">
            <a:avLst/>
          </a:prstGeom>
          <a:noFill/>
        </p:spPr>
        <p:txBody>
          <a:bodyPr wrap="square" rtlCol="0">
            <a:spAutoFit/>
          </a:bodyPr>
          <a:lstStyle/>
          <a:p>
            <a:r>
              <a:rPr lang="en-US" dirty="0" smtClean="0"/>
              <a:t>Represents cells as collections of points in space. Usually each DPD particle represents a collection of molecules. For each DPD point we compute force:</a:t>
            </a:r>
            <a:endParaRPr lang="en-US" dirty="0"/>
          </a:p>
        </p:txBody>
      </p:sp>
      <p:sp>
        <p:nvSpPr>
          <p:cNvPr id="6" name="TextBox 5"/>
          <p:cNvSpPr txBox="1"/>
          <p:nvPr/>
        </p:nvSpPr>
        <p:spPr>
          <a:xfrm>
            <a:off x="2632490" y="1291396"/>
            <a:ext cx="6272972" cy="369332"/>
          </a:xfrm>
          <a:prstGeom prst="rect">
            <a:avLst/>
          </a:prstGeom>
          <a:noFill/>
        </p:spPr>
        <p:txBody>
          <a:bodyPr wrap="square" rtlCol="0">
            <a:spAutoFit/>
          </a:bodyPr>
          <a:lstStyle/>
          <a:p>
            <a:r>
              <a:rPr lang="en-US" dirty="0" smtClean="0"/>
              <a:t>Conservative(C), dissipative (D), random (R) terms</a:t>
            </a:r>
            <a:endParaRPr lang="en-US" dirty="0"/>
          </a:p>
        </p:txBody>
      </p:sp>
      <p:sp>
        <p:nvSpPr>
          <p:cNvPr id="8"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142896412"/>
              </p:ext>
            </p:extLst>
          </p:nvPr>
        </p:nvGraphicFramePr>
        <p:xfrm>
          <a:off x="307975" y="2428530"/>
          <a:ext cx="1201705" cy="420688"/>
        </p:xfrm>
        <a:graphic>
          <a:graphicData uri="http://schemas.openxmlformats.org/presentationml/2006/ole">
            <mc:AlternateContent xmlns:mc="http://schemas.openxmlformats.org/markup-compatibility/2006">
              <mc:Choice xmlns:v="urn:schemas-microsoft-com:vml" Requires="v">
                <p:oleObj spid="_x0000_s15416" name="Equation" r:id="rId5" imgW="660240" imgH="228600" progId="Equation.DSMT4">
                  <p:embed/>
                </p:oleObj>
              </mc:Choice>
              <mc:Fallback>
                <p:oleObj name="Equation" r:id="rId5" imgW="660240" imgH="228600" progId="Equation.DSMT4">
                  <p:embed/>
                  <p:pic>
                    <p:nvPicPr>
                      <p:cNvPr id="0" name="Object 11"/>
                      <p:cNvPicPr>
                        <a:picLocks noChangeAspect="1" noChangeArrowheads="1"/>
                      </p:cNvPicPr>
                      <p:nvPr/>
                    </p:nvPicPr>
                    <p:blipFill>
                      <a:blip r:embed="rId6"/>
                      <a:srcRect/>
                      <a:stretch>
                        <a:fillRect/>
                      </a:stretch>
                    </p:blipFill>
                    <p:spPr bwMode="auto">
                      <a:xfrm>
                        <a:off x="307975" y="2428530"/>
                        <a:ext cx="1201705" cy="420688"/>
                      </a:xfrm>
                      <a:prstGeom prst="rect">
                        <a:avLst/>
                      </a:prstGeom>
                      <a:noFill/>
                    </p:spPr>
                  </p:pic>
                </p:oleObj>
              </mc:Fallback>
            </mc:AlternateContent>
          </a:graphicData>
        </a:graphic>
      </p:graphicFrame>
      <p:sp>
        <p:nvSpPr>
          <p:cNvPr id="10"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178658362"/>
              </p:ext>
            </p:extLst>
          </p:nvPr>
        </p:nvGraphicFramePr>
        <p:xfrm>
          <a:off x="307974" y="1291396"/>
          <a:ext cx="2197795" cy="563908"/>
        </p:xfrm>
        <a:graphic>
          <a:graphicData uri="http://schemas.openxmlformats.org/presentationml/2006/ole">
            <mc:AlternateContent xmlns:mc="http://schemas.openxmlformats.org/markup-compatibility/2006">
              <mc:Choice xmlns:v="urn:schemas-microsoft-com:vml" Requires="v">
                <p:oleObj spid="_x0000_s15417" name="Equation" r:id="rId7" imgW="1447800" imgH="368300" progId="Equation.DSMT4">
                  <p:embed/>
                </p:oleObj>
              </mc:Choice>
              <mc:Fallback>
                <p:oleObj name="Equation" r:id="rId7" imgW="1447800" imgH="368300" progId="Equation.DSMT4">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974" y="1291396"/>
                        <a:ext cx="2197795" cy="563908"/>
                      </a:xfrm>
                      <a:prstGeom prst="rect">
                        <a:avLst/>
                      </a:prstGeom>
                      <a:noFill/>
                    </p:spPr>
                  </p:pic>
                </p:oleObj>
              </mc:Fallback>
            </mc:AlternateContent>
          </a:graphicData>
        </a:graphic>
      </p:graphicFrame>
      <p:sp>
        <p:nvSpPr>
          <p:cNvPr id="12"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4148892653"/>
              </p:ext>
            </p:extLst>
          </p:nvPr>
        </p:nvGraphicFramePr>
        <p:xfrm>
          <a:off x="1752693" y="2332383"/>
          <a:ext cx="1282514" cy="516834"/>
        </p:xfrm>
        <a:graphic>
          <a:graphicData uri="http://schemas.openxmlformats.org/presentationml/2006/ole">
            <mc:AlternateContent xmlns:mc="http://schemas.openxmlformats.org/markup-compatibility/2006">
              <mc:Choice xmlns:v="urn:schemas-microsoft-com:vml" Requires="v">
                <p:oleObj spid="_x0000_s15418" name="Equation" r:id="rId9" imgW="634725" imgH="253890" progId="Equation.DSMT4">
                  <p:embed/>
                </p:oleObj>
              </mc:Choice>
              <mc:Fallback>
                <p:oleObj name="Equation" r:id="rId9" imgW="634725" imgH="253890" progId="Equation.DSMT4">
                  <p:embed/>
                  <p:pic>
                    <p:nvPicPr>
                      <p:cNvPr id="0"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93" y="2332383"/>
                        <a:ext cx="1282514" cy="516834"/>
                      </a:xfrm>
                      <a:prstGeom prst="rect">
                        <a:avLst/>
                      </a:prstGeom>
                      <a:noFill/>
                    </p:spPr>
                  </p:pic>
                </p:oleObj>
              </mc:Fallback>
            </mc:AlternateContent>
          </a:graphicData>
        </a:graphic>
      </p:graphicFrame>
      <p:sp>
        <p:nvSpPr>
          <p:cNvPr id="14" name="TextBox 13"/>
          <p:cNvSpPr txBox="1"/>
          <p:nvPr/>
        </p:nvSpPr>
        <p:spPr>
          <a:xfrm>
            <a:off x="155575" y="1974574"/>
            <a:ext cx="5860912" cy="369332"/>
          </a:xfrm>
          <a:prstGeom prst="rect">
            <a:avLst/>
          </a:prstGeom>
          <a:noFill/>
        </p:spPr>
        <p:txBody>
          <a:bodyPr wrap="square" rtlCol="0">
            <a:spAutoFit/>
          </a:bodyPr>
          <a:lstStyle/>
          <a:p>
            <a:r>
              <a:rPr lang="en-US" dirty="0" smtClean="0"/>
              <a:t>For each cell we solve the following </a:t>
            </a:r>
            <a:r>
              <a:rPr lang="en-US" dirty="0" err="1" smtClean="0"/>
              <a:t>eqs</a:t>
            </a:r>
            <a:r>
              <a:rPr lang="en-US" dirty="0" smtClean="0"/>
              <a:t> of motion:</a:t>
            </a:r>
            <a:endParaRPr lang="en-US" dirty="0"/>
          </a:p>
        </p:txBody>
      </p:sp>
      <p:sp>
        <p:nvSpPr>
          <p:cNvPr id="15" name="Rectangle 14"/>
          <p:cNvSpPr/>
          <p:nvPr/>
        </p:nvSpPr>
        <p:spPr>
          <a:xfrm>
            <a:off x="61222" y="6441376"/>
            <a:ext cx="6049617" cy="307777"/>
          </a:xfrm>
          <a:prstGeom prst="rect">
            <a:avLst/>
          </a:prstGeom>
        </p:spPr>
        <p:txBody>
          <a:bodyPr wrap="square">
            <a:spAutoFit/>
          </a:bodyPr>
          <a:lstStyle/>
          <a:p>
            <a:r>
              <a:rPr lang="en-US" sz="1400" dirty="0"/>
              <a:t>http://www.dam.brown.edu/documents/Karniadakis.pdf</a:t>
            </a:r>
          </a:p>
        </p:txBody>
      </p:sp>
      <p:sp>
        <p:nvSpPr>
          <p:cNvPr id="16" name="Rectangle 15"/>
          <p:cNvSpPr/>
          <p:nvPr/>
        </p:nvSpPr>
        <p:spPr>
          <a:xfrm>
            <a:off x="155575" y="5914150"/>
            <a:ext cx="8988425" cy="523220"/>
          </a:xfrm>
          <a:prstGeom prst="rect">
            <a:avLst/>
          </a:prstGeom>
        </p:spPr>
        <p:txBody>
          <a:bodyPr wrap="square">
            <a:spAutoFit/>
          </a:bodyPr>
          <a:lstStyle/>
          <a:p>
            <a:r>
              <a:rPr lang="en-US" sz="1400" dirty="0" err="1" smtClean="0"/>
              <a:t>Hoogerbrugge</a:t>
            </a:r>
            <a:r>
              <a:rPr lang="en-US" sz="1400" dirty="0" smtClean="0"/>
              <a:t> </a:t>
            </a:r>
            <a:r>
              <a:rPr lang="en-US" sz="1400" dirty="0"/>
              <a:t>PJ and </a:t>
            </a:r>
            <a:r>
              <a:rPr lang="en-US" sz="1400" dirty="0" err="1"/>
              <a:t>Koelman</a:t>
            </a:r>
            <a:r>
              <a:rPr lang="en-US" sz="1400" dirty="0"/>
              <a:t> </a:t>
            </a:r>
            <a:r>
              <a:rPr lang="en-US" sz="1400" dirty="0" smtClean="0"/>
              <a:t>JMVA. Simulating Microscopic Hydrodynamic Phenomena with </a:t>
            </a:r>
            <a:r>
              <a:rPr lang="en-US" sz="1400" dirty="0"/>
              <a:t>Dissipative Particle Dynamics. </a:t>
            </a:r>
            <a:r>
              <a:rPr lang="en-US" sz="1400" dirty="0" smtClean="0"/>
              <a:t>EPL, 1992 19, </a:t>
            </a:r>
            <a:r>
              <a:rPr lang="en-US" sz="1400" dirty="0"/>
              <a:t>155.</a:t>
            </a:r>
          </a:p>
        </p:txBody>
      </p:sp>
      <p:sp>
        <p:nvSpPr>
          <p:cNvPr id="17" name="TextBox 16"/>
          <p:cNvSpPr txBox="1"/>
          <p:nvPr/>
        </p:nvSpPr>
        <p:spPr>
          <a:xfrm>
            <a:off x="307975" y="2981739"/>
            <a:ext cx="8451712" cy="369332"/>
          </a:xfrm>
          <a:prstGeom prst="rect">
            <a:avLst/>
          </a:prstGeom>
          <a:noFill/>
        </p:spPr>
        <p:txBody>
          <a:bodyPr wrap="square" rtlCol="0">
            <a:spAutoFit/>
          </a:bodyPr>
          <a:lstStyle/>
          <a:p>
            <a:r>
              <a:rPr lang="en-US" b="1" dirty="0" smtClean="0"/>
              <a:t>Software</a:t>
            </a:r>
            <a:r>
              <a:rPr lang="en-US" dirty="0" smtClean="0"/>
              <a:t>: Molecular dynamics codes. e.g. LAMMPS (Sandia </a:t>
            </a:r>
            <a:r>
              <a:rPr lang="en-US" dirty="0" err="1" smtClean="0"/>
              <a:t>Natl</a:t>
            </a:r>
            <a:r>
              <a:rPr lang="en-US" dirty="0" smtClean="0"/>
              <a:t> Lab)</a:t>
            </a:r>
            <a:endParaRPr lang="en-US" dirty="0"/>
          </a:p>
        </p:txBody>
      </p:sp>
      <p:sp>
        <p:nvSpPr>
          <p:cNvPr id="18" name="TextBox 17"/>
          <p:cNvSpPr txBox="1"/>
          <p:nvPr/>
        </p:nvSpPr>
        <p:spPr>
          <a:xfrm>
            <a:off x="5883965" y="3378729"/>
            <a:ext cx="3021497" cy="2585323"/>
          </a:xfrm>
          <a:prstGeom prst="rect">
            <a:avLst/>
          </a:prstGeom>
          <a:noFill/>
        </p:spPr>
        <p:txBody>
          <a:bodyPr wrap="square" rtlCol="0">
            <a:spAutoFit/>
          </a:bodyPr>
          <a:lstStyle/>
          <a:p>
            <a:r>
              <a:rPr lang="en-US" dirty="0" smtClean="0"/>
              <a:t>Simulating (Red) Blood Cell morphology, homeostasis and disease e.g. sickle cell anemia, using DPD approach. G </a:t>
            </a:r>
            <a:r>
              <a:rPr lang="en-US" dirty="0" err="1" smtClean="0"/>
              <a:t>Karniadakis</a:t>
            </a:r>
            <a:r>
              <a:rPr lang="en-US" dirty="0" smtClean="0"/>
              <a:t>  Brown University</a:t>
            </a:r>
          </a:p>
          <a:p>
            <a:endParaRPr lang="en-US" dirty="0"/>
          </a:p>
          <a:p>
            <a:r>
              <a:rPr lang="en-US" dirty="0"/>
              <a:t>http://www.youtube.com/watch?v=0hibGZi8TWs</a:t>
            </a:r>
          </a:p>
        </p:txBody>
      </p:sp>
      <p:sp>
        <p:nvSpPr>
          <p:cNvPr id="19" name="Right Arrow 18"/>
          <p:cNvSpPr/>
          <p:nvPr/>
        </p:nvSpPr>
        <p:spPr>
          <a:xfrm>
            <a:off x="2478157" y="4386470"/>
            <a:ext cx="728869" cy="569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055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76" y="400050"/>
            <a:ext cx="5179956" cy="24622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Models single cell as a collection points connected by </a:t>
            </a:r>
            <a:r>
              <a:rPr lang="en-US" dirty="0" err="1" smtClean="0"/>
              <a:t>visco</a:t>
            </a:r>
            <a:r>
              <a:rPr lang="en-US" dirty="0" smtClean="0"/>
              <a:t>-elastic links </a:t>
            </a:r>
          </a:p>
          <a:p>
            <a:pPr marL="285750" indent="-285750">
              <a:buFont typeface="Arial" panose="020B0604020202020204" pitchFamily="34" charset="0"/>
              <a:buChar char="•"/>
            </a:pPr>
            <a:r>
              <a:rPr lang="en-US" dirty="0" smtClean="0"/>
              <a:t>Detail between Subcellular Element Model and Immersed Boundary Method</a:t>
            </a:r>
          </a:p>
          <a:p>
            <a:pPr marL="285750" indent="-285750">
              <a:buFont typeface="Arial" panose="020B0604020202020204" pitchFamily="34" charset="0"/>
              <a:buChar char="•"/>
            </a:pPr>
            <a:r>
              <a:rPr lang="en-US" dirty="0" smtClean="0"/>
              <a:t>Models in detail intracellular components</a:t>
            </a:r>
          </a:p>
          <a:p>
            <a:pPr marL="285750" indent="-285750">
              <a:buFont typeface="Arial" panose="020B0604020202020204" pitchFamily="34" charset="0"/>
              <a:buChar char="•"/>
            </a:pPr>
            <a:r>
              <a:rPr lang="en-US" b="1" dirty="0" smtClean="0"/>
              <a:t>Software</a:t>
            </a:r>
            <a:r>
              <a:rPr lang="en-US" dirty="0" smtClean="0"/>
              <a:t>: research code</a:t>
            </a:r>
          </a:p>
          <a:p>
            <a:pPr marL="285750" indent="-285750">
              <a:buFont typeface="Arial" panose="020B0604020202020204" pitchFamily="34" charset="0"/>
              <a:buChar char="•"/>
            </a:pPr>
            <a:r>
              <a:rPr lang="en-US" i="1" dirty="0" smtClean="0"/>
              <a:t>E.g</a:t>
            </a:r>
            <a:r>
              <a:rPr lang="en-US" dirty="0" smtClean="0"/>
              <a:t>., </a:t>
            </a:r>
            <a:r>
              <a:rPr lang="en-US" sz="1400" dirty="0" err="1" smtClean="0"/>
              <a:t>Jamali</a:t>
            </a:r>
            <a:r>
              <a:rPr lang="en-US" sz="1400" dirty="0" smtClean="0"/>
              <a:t> </a:t>
            </a:r>
            <a:r>
              <a:rPr lang="en-US" sz="1400" dirty="0"/>
              <a:t>Y, </a:t>
            </a:r>
            <a:r>
              <a:rPr lang="en-US" sz="1400" dirty="0" err="1"/>
              <a:t>Azimi</a:t>
            </a:r>
            <a:r>
              <a:rPr lang="en-US" sz="1400" dirty="0"/>
              <a:t> M, </a:t>
            </a:r>
            <a:r>
              <a:rPr lang="en-US" sz="1400" dirty="0" err="1"/>
              <a:t>Mofrad</a:t>
            </a:r>
            <a:r>
              <a:rPr lang="en-US" sz="1400" dirty="0"/>
              <a:t> MRK (2010</a:t>
            </a:r>
            <a:r>
              <a:rPr lang="en-US" sz="1400" dirty="0" smtClean="0"/>
              <a:t>), </a:t>
            </a:r>
            <a:r>
              <a:rPr lang="en-US" sz="1400" dirty="0"/>
              <a:t>A Sub-Cellular </a:t>
            </a:r>
            <a:r>
              <a:rPr lang="en-US" sz="1400" dirty="0" smtClean="0"/>
              <a:t>Viscoelastic </a:t>
            </a:r>
            <a:r>
              <a:rPr lang="en-US" sz="1400" dirty="0"/>
              <a:t>Model for Cell Population Mechanics. </a:t>
            </a:r>
            <a:r>
              <a:rPr lang="en-US" sz="1400" i="1" dirty="0" err="1"/>
              <a:t>PLoS</a:t>
            </a:r>
            <a:r>
              <a:rPr lang="en-US" sz="1400" i="1" dirty="0"/>
              <a:t> ONE </a:t>
            </a:r>
            <a:r>
              <a:rPr lang="en-US" sz="1400" b="1" dirty="0" smtClean="0"/>
              <a:t>5</a:t>
            </a:r>
            <a:r>
              <a:rPr lang="en-US" sz="1400" dirty="0" smtClean="0"/>
              <a:t>: </a:t>
            </a:r>
            <a:r>
              <a:rPr lang="en-US" sz="1400" dirty="0"/>
              <a:t>e12097. </a:t>
            </a:r>
            <a:r>
              <a:rPr lang="en-US" sz="1400" dirty="0" smtClean="0"/>
              <a:t>doi:10.1371/journal.pone.0012097</a:t>
            </a:r>
            <a:endParaRPr lang="en-US" sz="1400" dirty="0"/>
          </a:p>
        </p:txBody>
      </p:sp>
      <p:sp>
        <p:nvSpPr>
          <p:cNvPr id="4" name="Text Box 6"/>
          <p:cNvSpPr txBox="1">
            <a:spLocks noChangeArrowheads="1"/>
          </p:cNvSpPr>
          <p:nvPr/>
        </p:nvSpPr>
        <p:spPr bwMode="auto">
          <a:xfrm>
            <a:off x="0" y="0"/>
            <a:ext cx="9144000" cy="369332"/>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smtClean="0">
                <a:solidFill>
                  <a:schemeClr val="bg1"/>
                </a:solidFill>
              </a:rPr>
              <a:t>An Extended Vertex Model: The Sub-Cellular </a:t>
            </a:r>
            <a:r>
              <a:rPr lang="en-US" b="1" dirty="0">
                <a:solidFill>
                  <a:schemeClr val="bg1"/>
                </a:solidFill>
              </a:rPr>
              <a:t>Viscoelastic </a:t>
            </a:r>
            <a:r>
              <a:rPr lang="en-US" b="1" dirty="0" smtClean="0">
                <a:solidFill>
                  <a:schemeClr val="bg1"/>
                </a:solidFill>
              </a:rPr>
              <a:t>Model</a:t>
            </a:r>
            <a:endParaRPr lang="pl-PL" b="1" dirty="0">
              <a:solidFill>
                <a:schemeClr val="bg1"/>
              </a:solidFill>
            </a:endParaRPr>
          </a:p>
        </p:txBody>
      </p:sp>
      <p:sp>
        <p:nvSpPr>
          <p:cNvPr id="3" name="TextBox 2"/>
          <p:cNvSpPr txBox="1"/>
          <p:nvPr/>
        </p:nvSpPr>
        <p:spPr>
          <a:xfrm>
            <a:off x="5246632" y="6078549"/>
            <a:ext cx="3441701" cy="461665"/>
          </a:xfrm>
          <a:prstGeom prst="rect">
            <a:avLst/>
          </a:prstGeom>
          <a:noFill/>
        </p:spPr>
        <p:txBody>
          <a:bodyPr wrap="square" rtlCol="0">
            <a:spAutoFit/>
          </a:bodyPr>
          <a:lstStyle/>
          <a:p>
            <a:r>
              <a:rPr lang="en-US" sz="1200" dirty="0" smtClean="0"/>
              <a:t>Images Courtesy </a:t>
            </a:r>
            <a:r>
              <a:rPr lang="en-US" sz="1200" dirty="0" err="1" smtClean="0"/>
              <a:t>Yousef</a:t>
            </a:r>
            <a:r>
              <a:rPr lang="en-US" sz="1200" dirty="0" smtClean="0"/>
              <a:t> </a:t>
            </a:r>
            <a:r>
              <a:rPr lang="en-US" sz="1200" dirty="0" err="1"/>
              <a:t>Jamali</a:t>
            </a:r>
            <a:r>
              <a:rPr lang="en-US" sz="1200" dirty="0"/>
              <a:t>*, Mohammad </a:t>
            </a:r>
            <a:r>
              <a:rPr lang="en-US" sz="1200" dirty="0" err="1"/>
              <a:t>Azimi</a:t>
            </a:r>
            <a:r>
              <a:rPr lang="en-US" sz="1200" dirty="0"/>
              <a:t>, Mohammad R. K. </a:t>
            </a:r>
            <a:r>
              <a:rPr lang="en-US" sz="1200" dirty="0" err="1"/>
              <a:t>Mofrad</a:t>
            </a:r>
            <a:r>
              <a:rPr lang="en-US" sz="1200" dirty="0"/>
              <a:t>, UC </a:t>
            </a:r>
            <a:r>
              <a:rPr lang="en-US" sz="1200" dirty="0" smtClean="0"/>
              <a:t>Berkeley</a:t>
            </a:r>
            <a:endParaRPr lang="en-US" sz="12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464" y="466725"/>
            <a:ext cx="3464039"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2" y="3819536"/>
            <a:ext cx="4852986" cy="2174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5388" y="3867150"/>
            <a:ext cx="4013835" cy="159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2" y="6155492"/>
            <a:ext cx="4124324" cy="307777"/>
          </a:xfrm>
          <a:prstGeom prst="rect">
            <a:avLst/>
          </a:prstGeom>
          <a:noFill/>
        </p:spPr>
        <p:txBody>
          <a:bodyPr wrap="square" rtlCol="0">
            <a:spAutoFit/>
          </a:bodyPr>
          <a:lstStyle/>
          <a:p>
            <a:r>
              <a:rPr lang="en-US" sz="1400" dirty="0" smtClean="0"/>
              <a:t>Cell Shape change during movement</a:t>
            </a:r>
            <a:endParaRPr lang="en-US" sz="1400" dirty="0"/>
          </a:p>
        </p:txBody>
      </p:sp>
      <p:sp>
        <p:nvSpPr>
          <p:cNvPr id="14" name="TextBox 13"/>
          <p:cNvSpPr txBox="1"/>
          <p:nvPr/>
        </p:nvSpPr>
        <p:spPr>
          <a:xfrm>
            <a:off x="5143501" y="5600700"/>
            <a:ext cx="3930966" cy="307777"/>
          </a:xfrm>
          <a:prstGeom prst="rect">
            <a:avLst/>
          </a:prstGeom>
          <a:noFill/>
        </p:spPr>
        <p:txBody>
          <a:bodyPr wrap="square" rtlCol="0">
            <a:spAutoFit/>
          </a:bodyPr>
          <a:lstStyle/>
          <a:p>
            <a:r>
              <a:rPr lang="en-US" sz="1400" dirty="0" smtClean="0"/>
              <a:t>Formation of epithelial layer</a:t>
            </a:r>
            <a:endParaRPr lang="en-US" sz="1400" dirty="0"/>
          </a:p>
        </p:txBody>
      </p:sp>
    </p:spTree>
    <p:extLst>
      <p:ext uri="{BB962C8B-B14F-4D97-AF65-F5344CB8AC3E}">
        <p14:creationId xmlns:p14="http://schemas.microsoft.com/office/powerpoint/2010/main" val="6694156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wired.com/images_blogs/wiredscience/2011/10/shot2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120" y="1245640"/>
            <a:ext cx="3933825" cy="2971801"/>
          </a:xfrm>
          <a:prstGeom prst="rect">
            <a:avLst/>
          </a:prstGeom>
          <a:noFill/>
          <a:ln>
            <a:solidFill>
              <a:schemeClr val="tx1"/>
            </a:solidFill>
            <a:prstDash val="dash"/>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0" y="1270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Multi-cell models are solvers</a:t>
            </a:r>
            <a:endParaRPr lang="pl-PL" sz="2000" b="1" dirty="0">
              <a:solidFill>
                <a:schemeClr val="bg1"/>
              </a:solidFill>
            </a:endParaRPr>
          </a:p>
        </p:txBody>
      </p:sp>
      <p:sp>
        <p:nvSpPr>
          <p:cNvPr id="4" name="TextBox 3"/>
          <p:cNvSpPr txBox="1"/>
          <p:nvPr/>
        </p:nvSpPr>
        <p:spPr>
          <a:xfrm>
            <a:off x="0" y="693683"/>
            <a:ext cx="9144000" cy="369332"/>
          </a:xfrm>
          <a:prstGeom prst="rect">
            <a:avLst/>
          </a:prstGeom>
          <a:noFill/>
        </p:spPr>
        <p:txBody>
          <a:bodyPr wrap="square" rtlCol="0">
            <a:spAutoFit/>
          </a:bodyPr>
          <a:lstStyle/>
          <a:p>
            <a:r>
              <a:rPr lang="en-US" dirty="0" smtClean="0"/>
              <a:t>Let’s start with something simple:</a:t>
            </a:r>
            <a:endParaRPr lang="en-US" dirty="0"/>
          </a:p>
        </p:txBody>
      </p:sp>
      <p:sp>
        <p:nvSpPr>
          <p:cNvPr id="13" name="Freeform 12"/>
          <p:cNvSpPr/>
          <p:nvPr/>
        </p:nvSpPr>
        <p:spPr>
          <a:xfrm>
            <a:off x="2133600" y="1755228"/>
            <a:ext cx="2070538" cy="851338"/>
          </a:xfrm>
          <a:custGeom>
            <a:avLst/>
            <a:gdLst>
              <a:gd name="connsiteX0" fmla="*/ 0 w 2070538"/>
              <a:gd name="connsiteY0" fmla="*/ 851338 h 851338"/>
              <a:gd name="connsiteX1" fmla="*/ 52552 w 2070538"/>
              <a:gd name="connsiteY1" fmla="*/ 798786 h 851338"/>
              <a:gd name="connsiteX2" fmla="*/ 84083 w 2070538"/>
              <a:gd name="connsiteY2" fmla="*/ 756744 h 851338"/>
              <a:gd name="connsiteX3" fmla="*/ 126124 w 2070538"/>
              <a:gd name="connsiteY3" fmla="*/ 725213 h 851338"/>
              <a:gd name="connsiteX4" fmla="*/ 178676 w 2070538"/>
              <a:gd name="connsiteY4" fmla="*/ 672662 h 851338"/>
              <a:gd name="connsiteX5" fmla="*/ 199697 w 2070538"/>
              <a:gd name="connsiteY5" fmla="*/ 641131 h 851338"/>
              <a:gd name="connsiteX6" fmla="*/ 262759 w 2070538"/>
              <a:gd name="connsiteY6" fmla="*/ 588579 h 851338"/>
              <a:gd name="connsiteX7" fmla="*/ 304800 w 2070538"/>
              <a:gd name="connsiteY7" fmla="*/ 525517 h 851338"/>
              <a:gd name="connsiteX8" fmla="*/ 325821 w 2070538"/>
              <a:gd name="connsiteY8" fmla="*/ 493986 h 851338"/>
              <a:gd name="connsiteX9" fmla="*/ 357352 w 2070538"/>
              <a:gd name="connsiteY9" fmla="*/ 472965 h 851338"/>
              <a:gd name="connsiteX10" fmla="*/ 399393 w 2070538"/>
              <a:gd name="connsiteY10" fmla="*/ 420413 h 851338"/>
              <a:gd name="connsiteX11" fmla="*/ 441434 w 2070538"/>
              <a:gd name="connsiteY11" fmla="*/ 367862 h 851338"/>
              <a:gd name="connsiteX12" fmla="*/ 525517 w 2070538"/>
              <a:gd name="connsiteY12" fmla="*/ 294289 h 851338"/>
              <a:gd name="connsiteX13" fmla="*/ 557048 w 2070538"/>
              <a:gd name="connsiteY13" fmla="*/ 262758 h 851338"/>
              <a:gd name="connsiteX14" fmla="*/ 662152 w 2070538"/>
              <a:gd name="connsiteY14" fmla="*/ 189186 h 851338"/>
              <a:gd name="connsiteX15" fmla="*/ 725214 w 2070538"/>
              <a:gd name="connsiteY15" fmla="*/ 157655 h 851338"/>
              <a:gd name="connsiteX16" fmla="*/ 756745 w 2070538"/>
              <a:gd name="connsiteY16" fmla="*/ 136634 h 851338"/>
              <a:gd name="connsiteX17" fmla="*/ 819807 w 2070538"/>
              <a:gd name="connsiteY17" fmla="*/ 115613 h 851338"/>
              <a:gd name="connsiteX18" fmla="*/ 882869 w 2070538"/>
              <a:gd name="connsiteY18" fmla="*/ 94593 h 851338"/>
              <a:gd name="connsiteX19" fmla="*/ 945931 w 2070538"/>
              <a:gd name="connsiteY19" fmla="*/ 73572 h 851338"/>
              <a:gd name="connsiteX20" fmla="*/ 977462 w 2070538"/>
              <a:gd name="connsiteY20" fmla="*/ 63062 h 851338"/>
              <a:gd name="connsiteX21" fmla="*/ 1061545 w 2070538"/>
              <a:gd name="connsiteY21" fmla="*/ 42041 h 851338"/>
              <a:gd name="connsiteX22" fmla="*/ 1103586 w 2070538"/>
              <a:gd name="connsiteY22" fmla="*/ 31531 h 851338"/>
              <a:gd name="connsiteX23" fmla="*/ 1198179 w 2070538"/>
              <a:gd name="connsiteY23" fmla="*/ 21020 h 851338"/>
              <a:gd name="connsiteX24" fmla="*/ 1250731 w 2070538"/>
              <a:gd name="connsiteY24" fmla="*/ 10510 h 851338"/>
              <a:gd name="connsiteX25" fmla="*/ 1418897 w 2070538"/>
              <a:gd name="connsiteY25" fmla="*/ 0 h 851338"/>
              <a:gd name="connsiteX26" fmla="*/ 1650124 w 2070538"/>
              <a:gd name="connsiteY26" fmla="*/ 10510 h 851338"/>
              <a:gd name="connsiteX27" fmla="*/ 1681655 w 2070538"/>
              <a:gd name="connsiteY27" fmla="*/ 21020 h 851338"/>
              <a:gd name="connsiteX28" fmla="*/ 1807779 w 2070538"/>
              <a:gd name="connsiteY28" fmla="*/ 42041 h 851338"/>
              <a:gd name="connsiteX29" fmla="*/ 1839310 w 2070538"/>
              <a:gd name="connsiteY29" fmla="*/ 52551 h 851338"/>
              <a:gd name="connsiteX30" fmla="*/ 1944414 w 2070538"/>
              <a:gd name="connsiteY30" fmla="*/ 84082 h 851338"/>
              <a:gd name="connsiteX31" fmla="*/ 1975945 w 2070538"/>
              <a:gd name="connsiteY31" fmla="*/ 94593 h 851338"/>
              <a:gd name="connsiteX32" fmla="*/ 2007476 w 2070538"/>
              <a:gd name="connsiteY32" fmla="*/ 105103 h 851338"/>
              <a:gd name="connsiteX33" fmla="*/ 2039007 w 2070538"/>
              <a:gd name="connsiteY33" fmla="*/ 136634 h 851338"/>
              <a:gd name="connsiteX34" fmla="*/ 2070538 w 2070538"/>
              <a:gd name="connsiteY34" fmla="*/ 157655 h 8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0538" h="851338">
                <a:moveTo>
                  <a:pt x="0" y="851338"/>
                </a:moveTo>
                <a:cubicBezTo>
                  <a:pt x="17517" y="833821"/>
                  <a:pt x="36094" y="817302"/>
                  <a:pt x="52552" y="798786"/>
                </a:cubicBezTo>
                <a:cubicBezTo>
                  <a:pt x="64190" y="785693"/>
                  <a:pt x="71696" y="769131"/>
                  <a:pt x="84083" y="756744"/>
                </a:cubicBezTo>
                <a:cubicBezTo>
                  <a:pt x="96469" y="744357"/>
                  <a:pt x="113738" y="737599"/>
                  <a:pt x="126124" y="725213"/>
                </a:cubicBezTo>
                <a:cubicBezTo>
                  <a:pt x="196189" y="655148"/>
                  <a:pt x="94598" y="728712"/>
                  <a:pt x="178676" y="672662"/>
                </a:cubicBezTo>
                <a:cubicBezTo>
                  <a:pt x="185683" y="662152"/>
                  <a:pt x="190765" y="650063"/>
                  <a:pt x="199697" y="641131"/>
                </a:cubicBezTo>
                <a:cubicBezTo>
                  <a:pt x="260420" y="580408"/>
                  <a:pt x="202498" y="666058"/>
                  <a:pt x="262759" y="588579"/>
                </a:cubicBezTo>
                <a:cubicBezTo>
                  <a:pt x="278269" y="568637"/>
                  <a:pt x="290786" y="546538"/>
                  <a:pt x="304800" y="525517"/>
                </a:cubicBezTo>
                <a:lnTo>
                  <a:pt x="325821" y="493986"/>
                </a:lnTo>
                <a:cubicBezTo>
                  <a:pt x="332828" y="483476"/>
                  <a:pt x="346842" y="479972"/>
                  <a:pt x="357352" y="472965"/>
                </a:cubicBezTo>
                <a:cubicBezTo>
                  <a:pt x="383769" y="393711"/>
                  <a:pt x="345061" y="488329"/>
                  <a:pt x="399393" y="420413"/>
                </a:cubicBezTo>
                <a:cubicBezTo>
                  <a:pt x="457410" y="347891"/>
                  <a:pt x="351074" y="428100"/>
                  <a:pt x="441434" y="367862"/>
                </a:cubicBezTo>
                <a:cubicBezTo>
                  <a:pt x="476469" y="315310"/>
                  <a:pt x="451945" y="343338"/>
                  <a:pt x="525517" y="294289"/>
                </a:cubicBezTo>
                <a:cubicBezTo>
                  <a:pt x="537884" y="286044"/>
                  <a:pt x="545762" y="272431"/>
                  <a:pt x="557048" y="262758"/>
                </a:cubicBezTo>
                <a:cubicBezTo>
                  <a:pt x="584282" y="239414"/>
                  <a:pt x="635019" y="207275"/>
                  <a:pt x="662152" y="189186"/>
                </a:cubicBezTo>
                <a:cubicBezTo>
                  <a:pt x="702902" y="162019"/>
                  <a:pt x="681698" y="172160"/>
                  <a:pt x="725214" y="157655"/>
                </a:cubicBezTo>
                <a:cubicBezTo>
                  <a:pt x="735724" y="150648"/>
                  <a:pt x="745202" y="141764"/>
                  <a:pt x="756745" y="136634"/>
                </a:cubicBezTo>
                <a:cubicBezTo>
                  <a:pt x="776993" y="127635"/>
                  <a:pt x="798786" y="122620"/>
                  <a:pt x="819807" y="115613"/>
                </a:cubicBezTo>
                <a:lnTo>
                  <a:pt x="882869" y="94593"/>
                </a:lnTo>
                <a:lnTo>
                  <a:pt x="945931" y="73572"/>
                </a:lnTo>
                <a:cubicBezTo>
                  <a:pt x="956441" y="70069"/>
                  <a:pt x="966714" y="65749"/>
                  <a:pt x="977462" y="63062"/>
                </a:cubicBezTo>
                <a:lnTo>
                  <a:pt x="1061545" y="42041"/>
                </a:lnTo>
                <a:cubicBezTo>
                  <a:pt x="1075559" y="38538"/>
                  <a:pt x="1089229" y="33126"/>
                  <a:pt x="1103586" y="31531"/>
                </a:cubicBezTo>
                <a:cubicBezTo>
                  <a:pt x="1135117" y="28027"/>
                  <a:pt x="1166773" y="25507"/>
                  <a:pt x="1198179" y="21020"/>
                </a:cubicBezTo>
                <a:cubicBezTo>
                  <a:pt x="1215864" y="18494"/>
                  <a:pt x="1232947" y="12204"/>
                  <a:pt x="1250731" y="10510"/>
                </a:cubicBezTo>
                <a:cubicBezTo>
                  <a:pt x="1306643" y="5185"/>
                  <a:pt x="1362842" y="3503"/>
                  <a:pt x="1418897" y="0"/>
                </a:cubicBezTo>
                <a:cubicBezTo>
                  <a:pt x="1495973" y="3503"/>
                  <a:pt x="1573214" y="4357"/>
                  <a:pt x="1650124" y="10510"/>
                </a:cubicBezTo>
                <a:cubicBezTo>
                  <a:pt x="1661168" y="11393"/>
                  <a:pt x="1670791" y="18847"/>
                  <a:pt x="1681655" y="21020"/>
                </a:cubicBezTo>
                <a:cubicBezTo>
                  <a:pt x="1723449" y="29379"/>
                  <a:pt x="1765738" y="35034"/>
                  <a:pt x="1807779" y="42041"/>
                </a:cubicBezTo>
                <a:cubicBezTo>
                  <a:pt x="1818707" y="43862"/>
                  <a:pt x="1828657" y="49507"/>
                  <a:pt x="1839310" y="52551"/>
                </a:cubicBezTo>
                <a:cubicBezTo>
                  <a:pt x="1950479" y="84314"/>
                  <a:pt x="1794587" y="34140"/>
                  <a:pt x="1944414" y="84082"/>
                </a:cubicBezTo>
                <a:lnTo>
                  <a:pt x="1975945" y="94593"/>
                </a:lnTo>
                <a:lnTo>
                  <a:pt x="2007476" y="105103"/>
                </a:lnTo>
                <a:cubicBezTo>
                  <a:pt x="2017986" y="115613"/>
                  <a:pt x="2027588" y="127118"/>
                  <a:pt x="2039007" y="136634"/>
                </a:cubicBezTo>
                <a:cubicBezTo>
                  <a:pt x="2048711" y="144721"/>
                  <a:pt x="2070538" y="157655"/>
                  <a:pt x="2070538" y="157655"/>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4556235"/>
            <a:ext cx="9144000" cy="923330"/>
          </a:xfrm>
          <a:prstGeom prst="rect">
            <a:avLst/>
          </a:prstGeom>
          <a:noFill/>
        </p:spPr>
        <p:txBody>
          <a:bodyPr wrap="square" rtlCol="0">
            <a:spAutoFit/>
          </a:bodyPr>
          <a:lstStyle/>
          <a:p>
            <a:r>
              <a:rPr lang="en-US" dirty="0" smtClean="0"/>
              <a:t>We can a build mathematical model that takes as input the initial distance and initial velocity vector and calculates the trajectory of the basketball. The model can also PREDICT whether the shot was successful or not.</a:t>
            </a:r>
            <a:endParaRPr lang="en-US" dirty="0"/>
          </a:p>
        </p:txBody>
      </p:sp>
      <p:sp>
        <p:nvSpPr>
          <p:cNvPr id="14" name="TextBox 13"/>
          <p:cNvSpPr txBox="1"/>
          <p:nvPr/>
        </p:nvSpPr>
        <p:spPr>
          <a:xfrm>
            <a:off x="5370786" y="1324303"/>
            <a:ext cx="3615559" cy="1477328"/>
          </a:xfrm>
          <a:prstGeom prst="rect">
            <a:avLst/>
          </a:prstGeom>
          <a:noFill/>
        </p:spPr>
        <p:txBody>
          <a:bodyPr wrap="square" rtlCol="0">
            <a:spAutoFit/>
          </a:bodyPr>
          <a:lstStyle/>
          <a:p>
            <a:r>
              <a:rPr lang="en-US" dirty="0" smtClean="0"/>
              <a:t>Model input:</a:t>
            </a:r>
          </a:p>
          <a:p>
            <a:r>
              <a:rPr lang="en-US" i="1" dirty="0" err="1"/>
              <a:t>h</a:t>
            </a:r>
            <a:r>
              <a:rPr lang="en-US" dirty="0" err="1" smtClean="0"/>
              <a:t>,</a:t>
            </a:r>
            <a:r>
              <a:rPr lang="en-US" i="1" dirty="0" err="1" smtClean="0"/>
              <a:t>s</a:t>
            </a:r>
            <a:r>
              <a:rPr lang="en-US" dirty="0" smtClean="0"/>
              <a:t>,</a:t>
            </a:r>
            <a:r>
              <a:rPr lang="en-US" dirty="0"/>
              <a:t> </a:t>
            </a:r>
            <a:r>
              <a:rPr lang="en-US" i="1" dirty="0" smtClean="0"/>
              <a:t>V</a:t>
            </a:r>
            <a:r>
              <a:rPr lang="en-US" i="1" baseline="-25000" dirty="0" smtClean="0"/>
              <a:t>0</a:t>
            </a:r>
            <a:r>
              <a:rPr lang="en-US" dirty="0" smtClean="0"/>
              <a:t>, </a:t>
            </a:r>
            <a:r>
              <a:rPr lang="en-US" i="1" dirty="0" smtClean="0"/>
              <a:t>t</a:t>
            </a:r>
          </a:p>
          <a:p>
            <a:endParaRPr lang="en-US" dirty="0"/>
          </a:p>
          <a:p>
            <a:r>
              <a:rPr lang="en-US" dirty="0" smtClean="0"/>
              <a:t>Model output:</a:t>
            </a:r>
          </a:p>
          <a:p>
            <a:r>
              <a:rPr lang="en-US" i="1" dirty="0" smtClean="0"/>
              <a:t>X(t),Y(t)</a:t>
            </a:r>
            <a:endParaRPr lang="en-US" i="1" dirty="0"/>
          </a:p>
        </p:txBody>
      </p:sp>
    </p:spTree>
    <p:extLst>
      <p:ext uri="{BB962C8B-B14F-4D97-AF65-F5344CB8AC3E}">
        <p14:creationId xmlns:p14="http://schemas.microsoft.com/office/powerpoint/2010/main" val="1576029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0"/>
            <a:ext cx="9144000" cy="369332"/>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smtClean="0">
                <a:solidFill>
                  <a:schemeClr val="bg1"/>
                </a:solidFill>
              </a:rPr>
              <a:t>Stochastic Vertex Model: Virtual Leaf</a:t>
            </a:r>
            <a:endParaRPr lang="pl-PL" b="1" dirty="0">
              <a:solidFill>
                <a:schemeClr val="bg1"/>
              </a:solidFill>
            </a:endParaRPr>
          </a:p>
        </p:txBody>
      </p:sp>
      <p:sp>
        <p:nvSpPr>
          <p:cNvPr id="3" name="TextBox 2"/>
          <p:cNvSpPr txBox="1"/>
          <p:nvPr/>
        </p:nvSpPr>
        <p:spPr>
          <a:xfrm>
            <a:off x="106017" y="410821"/>
            <a:ext cx="8945218"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Developed by Roeland </a:t>
            </a:r>
            <a:r>
              <a:rPr lang="en-US" dirty="0" err="1" smtClean="0"/>
              <a:t>Merks</a:t>
            </a:r>
            <a:r>
              <a:rPr lang="en-US" dirty="0" smtClean="0"/>
              <a:t> and collaborators at CWI Amsterdam.</a:t>
            </a:r>
          </a:p>
          <a:p>
            <a:pPr marL="285750" indent="-285750">
              <a:buFont typeface="Arial" panose="020B0604020202020204" pitchFamily="34" charset="0"/>
              <a:buChar char="•"/>
            </a:pPr>
            <a:r>
              <a:rPr lang="en-US" dirty="0" smtClean="0"/>
              <a:t>Represents plant cells as a collection of points in space (off-lattice) located along the cell wall.</a:t>
            </a:r>
          </a:p>
          <a:p>
            <a:pPr marL="285750" indent="-285750">
              <a:buFont typeface="Arial" panose="020B0604020202020204" pitchFamily="34" charset="0"/>
              <a:buChar char="•"/>
            </a:pPr>
            <a:r>
              <a:rPr lang="en-US" dirty="0" smtClean="0"/>
              <a:t>Points are connected by </a:t>
            </a:r>
            <a:r>
              <a:rPr lang="en-US" dirty="0" err="1" smtClean="0"/>
              <a:t>visco</a:t>
            </a:r>
            <a:r>
              <a:rPr lang="en-US" dirty="0" smtClean="0"/>
              <a:t>-elastic “springs”</a:t>
            </a:r>
          </a:p>
          <a:p>
            <a:pPr marL="285750" indent="-285750">
              <a:buFont typeface="Arial" panose="020B0604020202020204" pitchFamily="34" charset="0"/>
              <a:buChar char="•"/>
            </a:pPr>
            <a:r>
              <a:rPr lang="en-US" dirty="0" smtClean="0"/>
              <a:t>2D implementation (Virtual Leaf) used mainly to model plant tissue morphogenesis</a:t>
            </a:r>
          </a:p>
          <a:p>
            <a:pPr marL="285750" indent="-285750">
              <a:buFont typeface="Arial" panose="020B0604020202020204" pitchFamily="34" charset="0"/>
              <a:buChar char="•"/>
            </a:pPr>
            <a:r>
              <a:rPr lang="en-US" dirty="0" smtClean="0"/>
              <a:t>Uses Hamiltonian and Metropolis-like algorithm to describe cellular dynamics (very similar to Cellular Potts Model). </a:t>
            </a:r>
          </a:p>
          <a:p>
            <a:pPr marL="285750" indent="-285750">
              <a:buFont typeface="Arial" panose="020B0604020202020204" pitchFamily="34" charset="0"/>
              <a:buChar char="•"/>
            </a:pPr>
            <a:endParaRPr lang="en-US" dirty="0"/>
          </a:p>
        </p:txBody>
      </p:sp>
      <p:sp>
        <p:nvSpPr>
          <p:cNvPr id="5" name="Rectangle 4"/>
          <p:cNvSpPr/>
          <p:nvPr/>
        </p:nvSpPr>
        <p:spPr>
          <a:xfrm>
            <a:off x="99391" y="6328947"/>
            <a:ext cx="8945218" cy="523220"/>
          </a:xfrm>
          <a:prstGeom prst="rect">
            <a:avLst/>
          </a:prstGeom>
        </p:spPr>
        <p:txBody>
          <a:bodyPr wrap="square">
            <a:spAutoFit/>
          </a:bodyPr>
          <a:lstStyle/>
          <a:p>
            <a:r>
              <a:rPr lang="en-US" sz="1400" dirty="0"/>
              <a:t>R M H </a:t>
            </a:r>
            <a:r>
              <a:rPr lang="en-US" sz="1400" dirty="0" err="1"/>
              <a:t>Merks</a:t>
            </a:r>
            <a:r>
              <a:rPr lang="en-US" sz="1400" dirty="0"/>
              <a:t>, Van de Peer, Y., </a:t>
            </a:r>
            <a:r>
              <a:rPr lang="en-US" sz="1400" dirty="0" err="1"/>
              <a:t>Inzé</a:t>
            </a:r>
            <a:r>
              <a:rPr lang="en-US" sz="1400" dirty="0"/>
              <a:t>, D., &amp; </a:t>
            </a:r>
            <a:r>
              <a:rPr lang="en-US" sz="1400" dirty="0" err="1"/>
              <a:t>Beemster</a:t>
            </a:r>
            <a:r>
              <a:rPr lang="en-US" sz="1400" dirty="0"/>
              <a:t>, G. T. S. (2007). Canalization without flux sensors: a traveling-wave hypothesis. Trends in Plant Science, 12(9), 384–390. doi:10.1016/j.tplants.2007.08.004 </a:t>
            </a:r>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796" y="2134819"/>
            <a:ext cx="31623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02" y="3058926"/>
            <a:ext cx="3393385" cy="248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6017" y="5815256"/>
            <a:ext cx="6147837" cy="369332"/>
          </a:xfrm>
          <a:prstGeom prst="rect">
            <a:avLst/>
          </a:prstGeom>
        </p:spPr>
        <p:txBody>
          <a:bodyPr wrap="none">
            <a:spAutoFit/>
          </a:bodyPr>
          <a:lstStyle/>
          <a:p>
            <a:r>
              <a:rPr lang="en-US" b="1" dirty="0" smtClean="0"/>
              <a:t>Open Source Code </a:t>
            </a:r>
            <a:r>
              <a:rPr lang="en-US" dirty="0" smtClean="0"/>
              <a:t>:https</a:t>
            </a:r>
            <a:r>
              <a:rPr lang="en-US" dirty="0"/>
              <a:t>://code.google.com/p/virtualleaf/</a:t>
            </a:r>
          </a:p>
        </p:txBody>
      </p:sp>
      <p:sp>
        <p:nvSpPr>
          <p:cNvPr id="6" name="Right Arrow 5"/>
          <p:cNvSpPr/>
          <p:nvPr/>
        </p:nvSpPr>
        <p:spPr>
          <a:xfrm>
            <a:off x="4214191" y="4068417"/>
            <a:ext cx="1073426" cy="7951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538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76" y="400050"/>
            <a:ext cx="5000624"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Computational Fluid Dynamics approach, models a </a:t>
            </a:r>
            <a:r>
              <a:rPr lang="en-US" b="1" dirty="0" smtClean="0"/>
              <a:t>cell as a fluid enclosed inside a elastic membrane</a:t>
            </a:r>
            <a:r>
              <a:rPr lang="en-US" dirty="0" smtClean="0"/>
              <a:t>. Fluid motion affects membrane and membrane affects fluid motion</a:t>
            </a:r>
          </a:p>
          <a:p>
            <a:pPr marL="285750" indent="-285750">
              <a:buFont typeface="Arial" panose="020B0604020202020204" pitchFamily="34" charset="0"/>
              <a:buChar char="•"/>
            </a:pPr>
            <a:r>
              <a:rPr lang="en-US" dirty="0" smtClean="0"/>
              <a:t>Deals gracefully with shape changes, can simulate subcellular organelles</a:t>
            </a:r>
          </a:p>
          <a:p>
            <a:pPr marL="285750" indent="-285750">
              <a:buFont typeface="Arial" panose="020B0604020202020204" pitchFamily="34" charset="0"/>
              <a:buChar char="•"/>
            </a:pPr>
            <a:r>
              <a:rPr lang="en-US" dirty="0"/>
              <a:t>E</a:t>
            </a:r>
            <a:r>
              <a:rPr lang="en-US" dirty="0" smtClean="0"/>
              <a:t>xcellent spatial resolution for single cell modeling</a:t>
            </a:r>
          </a:p>
          <a:p>
            <a:pPr marL="285750" indent="-285750">
              <a:buFont typeface="Arial" panose="020B0604020202020204" pitchFamily="34" charset="0"/>
              <a:buChar char="•"/>
            </a:pPr>
            <a:r>
              <a:rPr lang="en-US" b="1" dirty="0" smtClean="0"/>
              <a:t>Drawbacks</a:t>
            </a:r>
            <a:r>
              <a:rPr lang="en-US" dirty="0" smtClean="0"/>
              <a:t>: mathematical complexity</a:t>
            </a:r>
          </a:p>
          <a:p>
            <a:pPr marL="285750" indent="-285750">
              <a:buFont typeface="Arial" panose="020B0604020202020204" pitchFamily="34" charset="0"/>
              <a:buChar char="•"/>
            </a:pPr>
            <a:r>
              <a:rPr lang="en-US" dirty="0" smtClean="0"/>
              <a:t>Computationally expensive (simulating 1000 cells is challenging)</a:t>
            </a:r>
          </a:p>
          <a:p>
            <a:pPr marL="285750" indent="-285750">
              <a:buFont typeface="Arial" panose="020B0604020202020204" pitchFamily="34" charset="0"/>
              <a:buChar char="•"/>
            </a:pPr>
            <a:r>
              <a:rPr lang="en-US" dirty="0" smtClean="0"/>
              <a:t>Usually 2D</a:t>
            </a:r>
          </a:p>
          <a:p>
            <a:pPr marL="285750" indent="-285750">
              <a:buFont typeface="Arial" panose="020B0604020202020204" pitchFamily="34" charset="0"/>
              <a:buChar char="•"/>
            </a:pPr>
            <a:r>
              <a:rPr lang="en-US" b="1" dirty="0" smtClean="0"/>
              <a:t>Software</a:t>
            </a:r>
            <a:r>
              <a:rPr lang="en-US" dirty="0" smtClean="0"/>
              <a:t>: </a:t>
            </a:r>
            <a:r>
              <a:rPr lang="en-US" dirty="0" err="1" smtClean="0"/>
              <a:t>IBCell</a:t>
            </a:r>
            <a:r>
              <a:rPr lang="en-US" dirty="0"/>
              <a:t> </a:t>
            </a:r>
            <a:r>
              <a:rPr lang="en-US" dirty="0" smtClean="0"/>
              <a:t>(</a:t>
            </a:r>
            <a:r>
              <a:rPr lang="en-US" dirty="0" err="1" smtClean="0"/>
              <a:t>Kasia</a:t>
            </a:r>
            <a:r>
              <a:rPr lang="en-US" dirty="0" smtClean="0"/>
              <a:t> </a:t>
            </a:r>
            <a:r>
              <a:rPr lang="en-US" dirty="0" err="1" smtClean="0"/>
              <a:t>Rejniak</a:t>
            </a:r>
            <a:r>
              <a:rPr lang="en-US" dirty="0" smtClean="0"/>
              <a:t>), research code of Michael King, David Gee </a:t>
            </a:r>
          </a:p>
        </p:txBody>
      </p:sp>
      <p:sp>
        <p:nvSpPr>
          <p:cNvPr id="4"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Immersed </a:t>
            </a:r>
            <a:r>
              <a:rPr lang="en-US" sz="2000" b="1" dirty="0">
                <a:solidFill>
                  <a:schemeClr val="bg1"/>
                </a:solidFill>
              </a:rPr>
              <a:t>B</a:t>
            </a:r>
            <a:r>
              <a:rPr lang="en-US" sz="2000" b="1" dirty="0" smtClean="0">
                <a:solidFill>
                  <a:schemeClr val="bg1"/>
                </a:solidFill>
              </a:rPr>
              <a:t>oundary Method</a:t>
            </a:r>
            <a:endParaRPr lang="pl-PL" sz="2000" b="1" dirty="0">
              <a:solidFill>
                <a:schemeClr val="bg1"/>
              </a:solidFill>
            </a:endParaRPr>
          </a:p>
        </p:txBody>
      </p:sp>
      <p:pic>
        <p:nvPicPr>
          <p:cNvPr id="7170" name="Picture 2" descr="http://rejniak.net/KARresearch/IBmeth_files/TissueStruc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252" y="499609"/>
            <a:ext cx="2819400" cy="1295853"/>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http://rejniak.net/KARresearch/IBmeth_files/IBmethEq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940" y="2069306"/>
            <a:ext cx="4137025" cy="385884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377" y="5257800"/>
            <a:ext cx="4924425" cy="129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257802" y="5951008"/>
            <a:ext cx="3441701" cy="461665"/>
          </a:xfrm>
          <a:prstGeom prst="rect">
            <a:avLst/>
          </a:prstGeom>
          <a:noFill/>
        </p:spPr>
        <p:txBody>
          <a:bodyPr wrap="square" rtlCol="0">
            <a:spAutoFit/>
          </a:bodyPr>
          <a:lstStyle/>
          <a:p>
            <a:r>
              <a:rPr lang="en-US" sz="1200" dirty="0" smtClean="0"/>
              <a:t>Images courtesy of </a:t>
            </a:r>
            <a:r>
              <a:rPr lang="en-US" sz="1200" dirty="0" err="1" smtClean="0"/>
              <a:t>Kasia</a:t>
            </a:r>
            <a:r>
              <a:rPr lang="en-US" sz="1200" dirty="0" smtClean="0"/>
              <a:t> </a:t>
            </a:r>
            <a:r>
              <a:rPr lang="en-US" sz="1200" dirty="0" err="1" smtClean="0"/>
              <a:t>Rejniak</a:t>
            </a:r>
            <a:r>
              <a:rPr lang="en-US" sz="1200" dirty="0" smtClean="0"/>
              <a:t>, Moffitt Center, Tampa</a:t>
            </a:r>
            <a:endParaRPr lang="en-US" sz="1200" dirty="0"/>
          </a:p>
        </p:txBody>
      </p:sp>
    </p:spTree>
    <p:extLst>
      <p:ext uri="{BB962C8B-B14F-4D97-AF65-F5344CB8AC3E}">
        <p14:creationId xmlns:p14="http://schemas.microsoft.com/office/powerpoint/2010/main" val="42425333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 y="400050"/>
            <a:ext cx="5822730"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Represents single </a:t>
            </a:r>
            <a:r>
              <a:rPr lang="en-US" b="1" dirty="0" smtClean="0"/>
              <a:t>cell as a collection of pixels on a 2D or 3D lattice</a:t>
            </a:r>
            <a:r>
              <a:rPr lang="en-US" dirty="0" smtClean="0"/>
              <a:t> (regular or irregular)</a:t>
            </a:r>
          </a:p>
          <a:p>
            <a:pPr marL="285750" indent="-285750">
              <a:buFont typeface="Arial" panose="020B0604020202020204" pitchFamily="34" charset="0"/>
              <a:buChar char="•"/>
            </a:pPr>
            <a:r>
              <a:rPr lang="en-US" b="1" dirty="0"/>
              <a:t>Physics </a:t>
            </a:r>
            <a:r>
              <a:rPr lang="en-US" b="1" dirty="0" smtClean="0"/>
              <a:t>based</a:t>
            </a:r>
            <a:endParaRPr lang="en-US" dirty="0" smtClean="0"/>
          </a:p>
          <a:p>
            <a:pPr marL="285750" indent="-285750">
              <a:buFont typeface="Arial" panose="020B0604020202020204" pitchFamily="34" charset="0"/>
              <a:buChar char="•"/>
            </a:pPr>
            <a:r>
              <a:rPr lang="en-US" b="1" dirty="0" smtClean="0"/>
              <a:t>Effective energy formalism</a:t>
            </a:r>
            <a:r>
              <a:rPr lang="en-US" dirty="0" smtClean="0"/>
              <a:t> describes cell behaviors compactly</a:t>
            </a:r>
          </a:p>
          <a:p>
            <a:pPr marL="285750" indent="-285750">
              <a:buFont typeface="Arial" panose="020B0604020202020204" pitchFamily="34" charset="0"/>
              <a:buChar char="•"/>
            </a:pPr>
            <a:r>
              <a:rPr lang="en-US" b="1" dirty="0" smtClean="0"/>
              <a:t>Stochastic</a:t>
            </a:r>
            <a:endParaRPr lang="en-US" dirty="0" smtClean="0"/>
          </a:p>
          <a:p>
            <a:pPr marL="285750" indent="-285750">
              <a:buFont typeface="Arial" panose="020B0604020202020204" pitchFamily="34" charset="0"/>
              <a:buChar char="•"/>
            </a:pPr>
            <a:r>
              <a:rPr lang="en-US" dirty="0" smtClean="0"/>
              <a:t>Simple and intuitive mathematically </a:t>
            </a:r>
          </a:p>
          <a:p>
            <a:pPr marL="285750" indent="-285750">
              <a:buFont typeface="Arial" panose="020B0604020202020204" pitchFamily="34" charset="0"/>
              <a:buChar char="•"/>
            </a:pPr>
            <a:r>
              <a:rPr lang="en-US" b="1" dirty="0" smtClean="0"/>
              <a:t>Capable of representing subcellular structures</a:t>
            </a:r>
            <a:endParaRPr lang="en-US" b="1" dirty="0"/>
          </a:p>
          <a:p>
            <a:pPr marL="285750" indent="-285750">
              <a:buFont typeface="Arial" panose="020B0604020202020204" pitchFamily="34" charset="0"/>
              <a:buChar char="•"/>
            </a:pPr>
            <a:r>
              <a:rPr lang="en-US" dirty="0" smtClean="0"/>
              <a:t>Up to 10</a:t>
            </a:r>
            <a:r>
              <a:rPr lang="en-US" baseline="30000" dirty="0" smtClean="0"/>
              <a:t>5</a:t>
            </a:r>
            <a:r>
              <a:rPr lang="en-US" dirty="0" smtClean="0"/>
              <a:t> cells/CPU </a:t>
            </a:r>
            <a:endParaRPr lang="en-US" dirty="0"/>
          </a:p>
          <a:p>
            <a:pPr marL="285750" indent="-285750">
              <a:buFont typeface="Arial" panose="020B0604020202020204" pitchFamily="34" charset="0"/>
              <a:buChar char="•"/>
            </a:pPr>
            <a:r>
              <a:rPr lang="en-US" dirty="0" smtClean="0"/>
              <a:t>Used extensively by many labs around the world </a:t>
            </a:r>
          </a:p>
          <a:p>
            <a:pPr marL="285750" indent="-285750">
              <a:buFont typeface="Arial" panose="020B0604020202020204" pitchFamily="34" charset="0"/>
              <a:buChar char="•"/>
            </a:pPr>
            <a:r>
              <a:rPr lang="en-US" b="1" dirty="0" smtClean="0"/>
              <a:t>Drawbacks</a:t>
            </a:r>
            <a:r>
              <a:rPr lang="en-US" dirty="0" smtClean="0"/>
              <a:t>: Time </a:t>
            </a:r>
            <a:r>
              <a:rPr lang="en-US" b="1" dirty="0" smtClean="0"/>
              <a:t>implicit</a:t>
            </a:r>
            <a:r>
              <a:rPr lang="en-US" dirty="0" smtClean="0"/>
              <a:t>. Lattice granularity determines detail of objects. </a:t>
            </a:r>
          </a:p>
          <a:p>
            <a:pPr marL="285750" indent="-285750">
              <a:buFont typeface="Arial" panose="020B0604020202020204" pitchFamily="34" charset="0"/>
              <a:buChar char="•"/>
            </a:pPr>
            <a:r>
              <a:rPr lang="en-US" b="1" dirty="0" smtClean="0"/>
              <a:t>Software: </a:t>
            </a:r>
            <a:r>
              <a:rPr lang="en-US" dirty="0" smtClean="0"/>
              <a:t>CompuCell3D</a:t>
            </a:r>
            <a:r>
              <a:rPr lang="en-US" dirty="0"/>
              <a:t>, </a:t>
            </a:r>
            <a:r>
              <a:rPr lang="en-US" dirty="0" smtClean="0"/>
              <a:t>Chaste, </a:t>
            </a:r>
            <a:r>
              <a:rPr lang="en-US" dirty="0" err="1" smtClean="0"/>
              <a:t>Simmune</a:t>
            </a:r>
            <a:r>
              <a:rPr lang="en-US" dirty="0"/>
              <a:t>, </a:t>
            </a:r>
            <a:r>
              <a:rPr lang="en-US" dirty="0" smtClean="0"/>
              <a:t>Morpheus, Tissue Simulation Toolkit</a:t>
            </a:r>
          </a:p>
          <a:p>
            <a:r>
              <a:rPr lang="en-US" dirty="0" smtClean="0"/>
              <a:t> </a:t>
            </a:r>
            <a:endParaRPr lang="en-US" dirty="0"/>
          </a:p>
        </p:txBody>
      </p:sp>
      <p:sp>
        <p:nvSpPr>
          <p:cNvPr id="4"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CPM/GGH model</a:t>
            </a:r>
            <a:endParaRPr lang="pl-PL" sz="2000" b="1" dirty="0">
              <a:solidFill>
                <a:schemeClr val="bg1"/>
              </a:solidFill>
            </a:endParaRP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310" y="657225"/>
            <a:ext cx="1765931"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2579419836"/>
              </p:ext>
            </p:extLst>
          </p:nvPr>
        </p:nvGraphicFramePr>
        <p:xfrm>
          <a:off x="5736709" y="2447924"/>
          <a:ext cx="3407291" cy="1576967"/>
        </p:xfrm>
        <a:graphic>
          <a:graphicData uri="http://schemas.openxmlformats.org/presentationml/2006/ole">
            <mc:AlternateContent xmlns:mc="http://schemas.openxmlformats.org/markup-compatibility/2006">
              <mc:Choice xmlns:v="urn:schemas-microsoft-com:vml" Requires="v">
                <p:oleObj spid="_x0000_s2133" name="Equation" r:id="rId4" imgW="3174840" imgH="1498320" progId="Equation.DSMT4">
                  <p:embed/>
                </p:oleObj>
              </mc:Choice>
              <mc:Fallback>
                <p:oleObj name="Equation" r:id="rId4" imgW="3174840" imgH="14983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6709" y="2447924"/>
                        <a:ext cx="3407291" cy="1576967"/>
                      </a:xfrm>
                      <a:prstGeom prst="rect">
                        <a:avLst/>
                      </a:prstGeom>
                      <a:noFill/>
                      <a:ln>
                        <a:noFill/>
                      </a:ln>
                    </p:spPr>
                  </p:pic>
                </p:oleObj>
              </mc:Fallback>
            </mc:AlternateContent>
          </a:graphicData>
        </a:graphic>
      </p:graphicFrame>
      <p:pic>
        <p:nvPicPr>
          <p:cNvPr id="10" name="Picture 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2357" y="4024892"/>
            <a:ext cx="2889233" cy="71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0641" y="4609691"/>
            <a:ext cx="2252663" cy="210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70567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2"/>
          <p:cNvSpPr txBox="1">
            <a:spLocks noChangeArrowheads="1"/>
          </p:cNvSpPr>
          <p:nvPr/>
        </p:nvSpPr>
        <p:spPr bwMode="auto">
          <a:xfrm>
            <a:off x="101600" y="749300"/>
            <a:ext cx="891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Energy formalism of the CPM allows implementing cellular behaviors as additive terms of the Hamiltonian:</a:t>
            </a:r>
          </a:p>
        </p:txBody>
      </p:sp>
      <p:graphicFrame>
        <p:nvGraphicFramePr>
          <p:cNvPr id="21508" name="Object 3"/>
          <p:cNvGraphicFramePr>
            <a:graphicFrameLocks noChangeAspect="1"/>
          </p:cNvGraphicFramePr>
          <p:nvPr>
            <p:extLst>
              <p:ext uri="{D42A27DB-BD31-4B8C-83A1-F6EECF244321}">
                <p14:modId xmlns:p14="http://schemas.microsoft.com/office/powerpoint/2010/main" val="2936637565"/>
              </p:ext>
            </p:extLst>
          </p:nvPr>
        </p:nvGraphicFramePr>
        <p:xfrm>
          <a:off x="309563" y="1878013"/>
          <a:ext cx="2687638" cy="525462"/>
        </p:xfrm>
        <a:graphic>
          <a:graphicData uri="http://schemas.openxmlformats.org/presentationml/2006/ole">
            <mc:AlternateContent xmlns:mc="http://schemas.openxmlformats.org/markup-compatibility/2006">
              <mc:Choice xmlns:v="urn:schemas-microsoft-com:vml" Requires="v">
                <p:oleObj spid="_x0000_s9536" name="Equation" r:id="rId3" imgW="1206500" imgH="241300" progId="Equation.DSMT4">
                  <p:embed/>
                </p:oleObj>
              </mc:Choice>
              <mc:Fallback>
                <p:oleObj name="Equation" r:id="rId3" imgW="1206500" imgH="2413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3" y="1878013"/>
                        <a:ext cx="268763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09" name="Object 4"/>
          <p:cNvGraphicFramePr>
            <a:graphicFrameLocks noChangeAspect="1"/>
          </p:cNvGraphicFramePr>
          <p:nvPr>
            <p:extLst>
              <p:ext uri="{D42A27DB-BD31-4B8C-83A1-F6EECF244321}">
                <p14:modId xmlns:p14="http://schemas.microsoft.com/office/powerpoint/2010/main" val="697901644"/>
              </p:ext>
            </p:extLst>
          </p:nvPr>
        </p:nvGraphicFramePr>
        <p:xfrm>
          <a:off x="309563" y="2519998"/>
          <a:ext cx="4868862" cy="508000"/>
        </p:xfrm>
        <a:graphic>
          <a:graphicData uri="http://schemas.openxmlformats.org/presentationml/2006/ole">
            <mc:AlternateContent xmlns:mc="http://schemas.openxmlformats.org/markup-compatibility/2006">
              <mc:Choice xmlns:v="urn:schemas-microsoft-com:vml" Requires="v">
                <p:oleObj spid="_x0000_s9537" name="Equation" r:id="rId5" imgW="2171700" imgH="228600" progId="Equation.DSMT4">
                  <p:embed/>
                </p:oleObj>
              </mc:Choice>
              <mc:Fallback>
                <p:oleObj name="Equation" r:id="rId5" imgW="21717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563" y="2519998"/>
                        <a:ext cx="48688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0" name="Object 5"/>
          <p:cNvGraphicFramePr>
            <a:graphicFrameLocks noChangeAspect="1"/>
          </p:cNvGraphicFramePr>
          <p:nvPr>
            <p:extLst>
              <p:ext uri="{D42A27DB-BD31-4B8C-83A1-F6EECF244321}">
                <p14:modId xmlns:p14="http://schemas.microsoft.com/office/powerpoint/2010/main" val="2056303975"/>
              </p:ext>
            </p:extLst>
          </p:nvPr>
        </p:nvGraphicFramePr>
        <p:xfrm>
          <a:off x="309563" y="3144521"/>
          <a:ext cx="6359525" cy="730250"/>
        </p:xfrm>
        <a:graphic>
          <a:graphicData uri="http://schemas.openxmlformats.org/presentationml/2006/ole">
            <mc:AlternateContent xmlns:mc="http://schemas.openxmlformats.org/markup-compatibility/2006">
              <mc:Choice xmlns:v="urn:schemas-microsoft-com:vml" Requires="v">
                <p:oleObj spid="_x0000_s9538" name="Equation" r:id="rId7" imgW="2413000" imgH="279400" progId="Equation.3">
                  <p:embed/>
                </p:oleObj>
              </mc:Choice>
              <mc:Fallback>
                <p:oleObj name="Equation" r:id="rId7" imgW="2413000" imgH="279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563" y="3144521"/>
                        <a:ext cx="63595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1" name="Object 6"/>
          <p:cNvGraphicFramePr>
            <a:graphicFrameLocks noChangeAspect="1"/>
          </p:cNvGraphicFramePr>
          <p:nvPr>
            <p:extLst>
              <p:ext uri="{D42A27DB-BD31-4B8C-83A1-F6EECF244321}">
                <p14:modId xmlns:p14="http://schemas.microsoft.com/office/powerpoint/2010/main" val="75367912"/>
              </p:ext>
            </p:extLst>
          </p:nvPr>
        </p:nvGraphicFramePr>
        <p:xfrm>
          <a:off x="309563" y="3991294"/>
          <a:ext cx="4259262" cy="750887"/>
        </p:xfrm>
        <a:graphic>
          <a:graphicData uri="http://schemas.openxmlformats.org/presentationml/2006/ole">
            <mc:AlternateContent xmlns:mc="http://schemas.openxmlformats.org/markup-compatibility/2006">
              <mc:Choice xmlns:v="urn:schemas-microsoft-com:vml" Requires="v">
                <p:oleObj spid="_x0000_s9539" name="Equation" r:id="rId9" imgW="1714500" imgH="304800" progId="Equation.DSMT4">
                  <p:embed/>
                </p:oleObj>
              </mc:Choice>
              <mc:Fallback>
                <p:oleObj name="Equation" r:id="rId9" imgW="1714500" imgH="304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9563" y="3991294"/>
                        <a:ext cx="4259262"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2" name="Object 6"/>
          <p:cNvGraphicFramePr>
            <a:graphicFrameLocks noChangeAspect="1"/>
          </p:cNvGraphicFramePr>
          <p:nvPr>
            <p:extLst>
              <p:ext uri="{D42A27DB-BD31-4B8C-83A1-F6EECF244321}">
                <p14:modId xmlns:p14="http://schemas.microsoft.com/office/powerpoint/2010/main" val="3371160359"/>
              </p:ext>
            </p:extLst>
          </p:nvPr>
        </p:nvGraphicFramePr>
        <p:xfrm>
          <a:off x="309563" y="4858704"/>
          <a:ext cx="5527675" cy="804862"/>
        </p:xfrm>
        <a:graphic>
          <a:graphicData uri="http://schemas.openxmlformats.org/presentationml/2006/ole">
            <mc:AlternateContent xmlns:mc="http://schemas.openxmlformats.org/markup-compatibility/2006">
              <mc:Choice xmlns:v="urn:schemas-microsoft-com:vml" Requires="v">
                <p:oleObj spid="_x0000_s9540" name="Equation" r:id="rId11" imgW="2425700" imgH="355600" progId="Equation.DSMT4">
                  <p:embed/>
                </p:oleObj>
              </mc:Choice>
              <mc:Fallback>
                <p:oleObj name="Equation" r:id="rId11" imgW="2425700" imgH="355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9563" y="4858704"/>
                        <a:ext cx="552767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3" name="Object 10"/>
          <p:cNvGraphicFramePr>
            <a:graphicFrameLocks noChangeAspect="1"/>
          </p:cNvGraphicFramePr>
          <p:nvPr>
            <p:extLst>
              <p:ext uri="{D42A27DB-BD31-4B8C-83A1-F6EECF244321}">
                <p14:modId xmlns:p14="http://schemas.microsoft.com/office/powerpoint/2010/main" val="1891894710"/>
              </p:ext>
            </p:extLst>
          </p:nvPr>
        </p:nvGraphicFramePr>
        <p:xfrm>
          <a:off x="309563" y="5780088"/>
          <a:ext cx="5468938" cy="804862"/>
        </p:xfrm>
        <a:graphic>
          <a:graphicData uri="http://schemas.openxmlformats.org/presentationml/2006/ole">
            <mc:AlternateContent xmlns:mc="http://schemas.openxmlformats.org/markup-compatibility/2006">
              <mc:Choice xmlns:v="urn:schemas-microsoft-com:vml" Requires="v">
                <p:oleObj spid="_x0000_s9541" name="Equation" r:id="rId13" imgW="2400300" imgH="355600" progId="Equation.DSMT4">
                  <p:embed/>
                </p:oleObj>
              </mc:Choice>
              <mc:Fallback>
                <p:oleObj name="Equation" r:id="rId13" imgW="2400300" imgH="3556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9563" y="5780088"/>
                        <a:ext cx="546893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a:solidFill>
                  <a:schemeClr val="bg1"/>
                </a:solidFill>
              </a:rPr>
              <a:t>Focusing on </a:t>
            </a:r>
            <a:r>
              <a:rPr lang="en-US" sz="2000" b="1" dirty="0" smtClean="0">
                <a:solidFill>
                  <a:schemeClr val="bg1"/>
                </a:solidFill>
              </a:rPr>
              <a:t>cell </a:t>
            </a:r>
            <a:r>
              <a:rPr lang="en-US" sz="2000" b="1" dirty="0">
                <a:solidFill>
                  <a:schemeClr val="bg1"/>
                </a:solidFill>
              </a:rPr>
              <a:t>behaviors</a:t>
            </a:r>
          </a:p>
        </p:txBody>
      </p:sp>
    </p:spTree>
    <p:extLst>
      <p:ext uri="{BB962C8B-B14F-4D97-AF65-F5344CB8AC3E}">
        <p14:creationId xmlns:p14="http://schemas.microsoft.com/office/powerpoint/2010/main" val="1829442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Good place to learn about CPM</a:t>
            </a:r>
            <a:endParaRPr lang="pl-PL" sz="2000" b="1" dirty="0">
              <a:solidFill>
                <a:schemeClr val="bg1"/>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052513"/>
            <a:ext cx="3457575"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0180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Cell-Based Virtual-Tissue Modeling Platforms</a:t>
            </a:r>
            <a:endParaRPr lang="pl-PL" sz="2000" b="1" dirty="0">
              <a:solidFill>
                <a:schemeClr val="bg1"/>
              </a:solidFill>
            </a:endParaRPr>
          </a:p>
        </p:txBody>
      </p:sp>
      <p:sp>
        <p:nvSpPr>
          <p:cNvPr id="4" name="Rectangle 3"/>
          <p:cNvSpPr/>
          <p:nvPr/>
        </p:nvSpPr>
        <p:spPr>
          <a:xfrm>
            <a:off x="105103" y="409872"/>
            <a:ext cx="5759669" cy="4832092"/>
          </a:xfrm>
          <a:prstGeom prst="rect">
            <a:avLst/>
          </a:prstGeom>
        </p:spPr>
        <p:txBody>
          <a:bodyPr wrap="square">
            <a:spAutoFit/>
          </a:bodyPr>
          <a:lstStyle/>
          <a:p>
            <a:pPr marL="285750" indent="-285750">
              <a:buFont typeface="Arial" panose="020B0604020202020204" pitchFamily="34" charset="0"/>
              <a:buChar char="•"/>
            </a:pPr>
            <a:r>
              <a:rPr lang="en-US" sz="1400" dirty="0" smtClean="0"/>
              <a:t>Many tools </a:t>
            </a:r>
            <a:r>
              <a:rPr lang="en-US" sz="1400" dirty="0"/>
              <a:t>for generic agent based modeling</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Very few </a:t>
            </a:r>
            <a:r>
              <a:rPr lang="en-US" sz="1400" dirty="0" smtClean="0"/>
              <a:t>tools for physics-based simulations. </a:t>
            </a:r>
            <a:r>
              <a:rPr lang="en-US" sz="1400" i="1" dirty="0" smtClean="0"/>
              <a:t>E.g.:</a:t>
            </a: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solidFill>
                  <a:srgbClr val="FF0000"/>
                </a:solidFill>
              </a:rPr>
              <a:t>CompuCell3D</a:t>
            </a:r>
            <a:r>
              <a:rPr lang="en-US" sz="1400" dirty="0"/>
              <a:t> (</a:t>
            </a:r>
            <a:r>
              <a:rPr lang="en-US" sz="1400" dirty="0" smtClean="0">
                <a:hlinkClick r:id="rId2"/>
              </a:rPr>
              <a:t>www.compucell3d.org</a:t>
            </a:r>
            <a:r>
              <a:rPr lang="en-US" sz="1400" dirty="0"/>
              <a:t>) – implements </a:t>
            </a:r>
            <a:r>
              <a:rPr lang="en-US" sz="1400" dirty="0" smtClean="0"/>
              <a:t>CPM/GGH. </a:t>
            </a:r>
            <a:r>
              <a:rPr lang="en-US" sz="1400" dirty="0"/>
              <a:t>Powerful and </a:t>
            </a:r>
            <a:r>
              <a:rPr lang="en-US" sz="1400" dirty="0" smtClean="0"/>
              <a:t>easy </a:t>
            </a:r>
            <a:r>
              <a:rPr lang="en-US" sz="1400" dirty="0"/>
              <a:t>to use. Cross-platform and </a:t>
            </a:r>
            <a:r>
              <a:rPr lang="en-US" sz="1400" dirty="0" smtClean="0"/>
              <a:t>open </a:t>
            </a:r>
            <a:r>
              <a:rPr lang="en-US" sz="1400" dirty="0"/>
              <a:t>source. Uses Python and XML </a:t>
            </a:r>
            <a:r>
              <a:rPr lang="en-US" sz="1400" dirty="0" smtClean="0"/>
              <a:t>model specification. Many users</a:t>
            </a:r>
          </a:p>
          <a:p>
            <a:endParaRPr lang="en-US" sz="1400" dirty="0" smtClean="0"/>
          </a:p>
          <a:p>
            <a:pPr marL="285750" indent="-285750">
              <a:buFont typeface="Arial" panose="020B0604020202020204" pitchFamily="34" charset="0"/>
              <a:buChar char="•"/>
            </a:pPr>
            <a:r>
              <a:rPr lang="en-US" sz="1400" dirty="0">
                <a:solidFill>
                  <a:srgbClr val="FF0000"/>
                </a:solidFill>
              </a:rPr>
              <a:t>Morpheus</a:t>
            </a:r>
            <a:r>
              <a:rPr lang="en-US" sz="1400" dirty="0"/>
              <a:t> (</a:t>
            </a:r>
            <a:r>
              <a:rPr lang="en-US" sz="1400" dirty="0">
                <a:hlinkClick r:id="rId3"/>
              </a:rPr>
              <a:t>http://</a:t>
            </a:r>
            <a:r>
              <a:rPr lang="en-US" sz="1400" dirty="0" smtClean="0">
                <a:hlinkClick r:id="rId3"/>
              </a:rPr>
              <a:t>imc.zih.tu-dresden.de/wiki/morpheus/doku.php</a:t>
            </a:r>
            <a:r>
              <a:rPr lang="en-US" sz="1400" dirty="0" smtClean="0"/>
              <a:t>) </a:t>
            </a:r>
            <a:r>
              <a:rPr lang="en-US" sz="1400" dirty="0"/>
              <a:t>– </a:t>
            </a:r>
            <a:r>
              <a:rPr lang="en-US" sz="1400" dirty="0" smtClean="0"/>
              <a:t>CPM/GGH</a:t>
            </a:r>
            <a:r>
              <a:rPr lang="en-US" sz="1400" dirty="0"/>
              <a:t>.</a:t>
            </a:r>
            <a:r>
              <a:rPr lang="en-US" sz="1400" dirty="0" smtClean="0"/>
              <a:t> XML model specification. Free but closed-source</a:t>
            </a:r>
            <a:endParaRPr lang="en-US" sz="1400" dirty="0"/>
          </a:p>
          <a:p>
            <a:endParaRPr lang="en-US" sz="1400" dirty="0" smtClean="0"/>
          </a:p>
          <a:p>
            <a:pPr marL="285750" indent="-285750">
              <a:buFont typeface="Arial" panose="020B0604020202020204" pitchFamily="34" charset="0"/>
              <a:buChar char="•"/>
            </a:pPr>
            <a:r>
              <a:rPr lang="en-US" sz="1400" dirty="0" err="1" smtClean="0">
                <a:solidFill>
                  <a:srgbClr val="FF0000"/>
                </a:solidFill>
              </a:rPr>
              <a:t>Simmune</a:t>
            </a:r>
            <a:r>
              <a:rPr lang="en-US" sz="1400" dirty="0"/>
              <a:t> (</a:t>
            </a:r>
            <a:r>
              <a:rPr lang="en-US" sz="1400" dirty="0">
                <a:hlinkClick r:id="rId4"/>
              </a:rPr>
              <a:t>http://</a:t>
            </a:r>
            <a:r>
              <a:rPr lang="en-US" sz="1400" dirty="0" smtClean="0">
                <a:hlinkClick r:id="rId4"/>
              </a:rPr>
              <a:t>www.niaid.nih.gov/labsandresources/labs/aboutlabs/lsb/Pages/simmuneproject.aspx</a:t>
            </a:r>
            <a:r>
              <a:rPr lang="en-US" sz="1400" dirty="0" smtClean="0"/>
              <a:t>) – CPM/GGH. Free but closed-source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solidFill>
                  <a:srgbClr val="FF0000"/>
                </a:solidFill>
              </a:rPr>
              <a:t>CHASTE</a:t>
            </a:r>
            <a:r>
              <a:rPr lang="en-US" sz="1400" dirty="0"/>
              <a:t> (</a:t>
            </a:r>
            <a:r>
              <a:rPr lang="en-US" sz="1400" dirty="0">
                <a:hlinkClick r:id="rId5"/>
              </a:rPr>
              <a:t>http://www.cs.ox.ac.uk/chaste/</a:t>
            </a:r>
            <a:r>
              <a:rPr lang="en-US" sz="1400" dirty="0"/>
              <a:t>) – multi-method </a:t>
            </a:r>
            <a:r>
              <a:rPr lang="en-US" sz="1400" dirty="0" smtClean="0"/>
              <a:t>(CPM/GGH, Center Model, Vertex Model, FEM continuum). Open source. C</a:t>
            </a:r>
            <a:r>
              <a:rPr lang="en-US" sz="1400" dirty="0"/>
              <a:t>++ </a:t>
            </a:r>
            <a:r>
              <a:rPr lang="en-US" sz="1400" dirty="0" smtClean="0"/>
              <a:t>library. </a:t>
            </a:r>
            <a:r>
              <a:rPr lang="en-US" sz="1400" dirty="0"/>
              <a:t>Linux </a:t>
            </a:r>
            <a:r>
              <a:rPr lang="en-US" sz="1400" dirty="0" smtClean="0"/>
              <a:t>only. Hard to learn. C</a:t>
            </a:r>
            <a:r>
              <a:rPr lang="en-US" sz="1400" dirty="0"/>
              <a:t>++ </a:t>
            </a:r>
            <a:r>
              <a:rPr lang="en-US" sz="1400" dirty="0" smtClean="0"/>
              <a:t>model specification</a:t>
            </a: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err="1" smtClean="0">
                <a:solidFill>
                  <a:srgbClr val="FF0000"/>
                </a:solidFill>
              </a:rPr>
              <a:t>CellSys</a:t>
            </a:r>
            <a:r>
              <a:rPr lang="en-US" sz="1400" dirty="0" smtClean="0"/>
              <a:t> (Dirk </a:t>
            </a:r>
            <a:r>
              <a:rPr lang="en-US" sz="1400" dirty="0" err="1" smtClean="0"/>
              <a:t>Drasdo</a:t>
            </a:r>
            <a:r>
              <a:rPr lang="en-US" sz="1400" dirty="0" smtClean="0"/>
              <a:t> and Stefan </a:t>
            </a:r>
            <a:r>
              <a:rPr lang="en-US" sz="1400" dirty="0" err="1" smtClean="0"/>
              <a:t>Hohme</a:t>
            </a:r>
            <a:r>
              <a:rPr lang="en-US" sz="1400" dirty="0" smtClean="0"/>
              <a:t>)– Center model.  Free but closed-source. GUI-based model specification is limiting</a:t>
            </a:r>
            <a:endParaRPr lang="en-US" sz="1400" dirty="0"/>
          </a:p>
        </p:txBody>
      </p:sp>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4771" y="2511794"/>
            <a:ext cx="3206823" cy="2039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descr="http://www.niaid.nih.gov/SiteCollectionImages/labs_scientific/labs/aboutlabs/lsb/associatio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4772" y="413347"/>
            <a:ext cx="3206822" cy="208793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4772" y="4561493"/>
            <a:ext cx="3304239" cy="123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4772" y="5818122"/>
            <a:ext cx="1348728" cy="98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http://www.hoehme.com/tumorred.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85056" y="5818122"/>
            <a:ext cx="1227716" cy="1102232"/>
          </a:xfrm>
          <a:prstGeom prst="rect">
            <a:avLst/>
          </a:prstGeom>
          <a:noFill/>
          <a:ln>
            <a:noFill/>
          </a:ln>
        </p:spPr>
      </p:pic>
    </p:spTree>
    <p:extLst>
      <p:ext uri="{BB962C8B-B14F-4D97-AF65-F5344CB8AC3E}">
        <p14:creationId xmlns:p14="http://schemas.microsoft.com/office/powerpoint/2010/main" val="3739569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6"/>
          <p:cNvSpPr txBox="1">
            <a:spLocks noChangeArrowheads="1"/>
          </p:cNvSpPr>
          <p:nvPr/>
        </p:nvSpPr>
        <p:spPr bwMode="auto">
          <a:xfrm>
            <a:off x="0" y="1270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CompuCell3D</a:t>
            </a:r>
            <a:endParaRPr lang="pl-PL" sz="2000" b="1" dirty="0">
              <a:solidFill>
                <a:schemeClr val="bg1"/>
              </a:solidFill>
            </a:endParaRPr>
          </a:p>
        </p:txBody>
      </p:sp>
      <p:sp>
        <p:nvSpPr>
          <p:cNvPr id="2" name="TextBox 1"/>
          <p:cNvSpPr txBox="1"/>
          <p:nvPr/>
        </p:nvSpPr>
        <p:spPr>
          <a:xfrm>
            <a:off x="0" y="480200"/>
            <a:ext cx="9070428" cy="2031325"/>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Cross-platform,</a:t>
            </a:r>
            <a:r>
              <a:rPr lang="en-US" dirty="0" smtClean="0"/>
              <a:t> </a:t>
            </a:r>
            <a:r>
              <a:rPr lang="en-US" b="1" dirty="0" smtClean="0"/>
              <a:t>open-source environment for building</a:t>
            </a:r>
            <a:r>
              <a:rPr lang="en-US" b="1" dirty="0"/>
              <a:t> </a:t>
            </a:r>
            <a:r>
              <a:rPr lang="en-US" b="1" dirty="0" smtClean="0"/>
              <a:t>and running multi-cell multi-scale simulations of tissues and organs</a:t>
            </a:r>
            <a:r>
              <a:rPr lang="en-US" dirty="0" smtClean="0"/>
              <a:t> </a:t>
            </a:r>
          </a:p>
          <a:p>
            <a:pPr marL="285750" indent="-285750">
              <a:buFont typeface="Arial" panose="020B0604020202020204" pitchFamily="34" charset="0"/>
              <a:buChar char="•"/>
            </a:pPr>
            <a:r>
              <a:rPr lang="en-US" dirty="0" smtClean="0"/>
              <a:t>Written in </a:t>
            </a:r>
            <a:r>
              <a:rPr lang="en-US" b="1" dirty="0" smtClean="0"/>
              <a:t>C++ </a:t>
            </a:r>
            <a:r>
              <a:rPr lang="en-US" dirty="0" smtClean="0"/>
              <a:t>and </a:t>
            </a:r>
            <a:r>
              <a:rPr lang="en-US" b="1" dirty="0" smtClean="0"/>
              <a:t>Python</a:t>
            </a:r>
          </a:p>
          <a:p>
            <a:pPr marL="285750" indent="-285750">
              <a:buFont typeface="Arial" panose="020B0604020202020204" pitchFamily="34" charset="0"/>
              <a:buChar char="•"/>
            </a:pPr>
            <a:r>
              <a:rPr lang="en-US" dirty="0" smtClean="0"/>
              <a:t>Describes models using combination of </a:t>
            </a:r>
            <a:r>
              <a:rPr lang="en-US" b="1" dirty="0" smtClean="0"/>
              <a:t>XML</a:t>
            </a:r>
            <a:r>
              <a:rPr lang="en-US" dirty="0" smtClean="0"/>
              <a:t> and/or </a:t>
            </a:r>
            <a:r>
              <a:rPr lang="en-US" b="1" dirty="0" smtClean="0"/>
              <a:t>Python</a:t>
            </a:r>
          </a:p>
          <a:p>
            <a:pPr marL="285750" indent="-285750">
              <a:buFont typeface="Arial" panose="020B0604020202020204" pitchFamily="34" charset="0"/>
              <a:buChar char="•"/>
            </a:pPr>
            <a:r>
              <a:rPr lang="en-US" b="1" dirty="0" smtClean="0"/>
              <a:t>Parallel implementation</a:t>
            </a:r>
            <a:r>
              <a:rPr lang="en-US" dirty="0" smtClean="0"/>
              <a:t> on GPU’s and multi-core machines</a:t>
            </a:r>
          </a:p>
          <a:p>
            <a:pPr marL="285750" indent="-285750">
              <a:buFont typeface="Arial" panose="020B0604020202020204" pitchFamily="34" charset="0"/>
              <a:buChar char="•"/>
            </a:pPr>
            <a:r>
              <a:rPr lang="en-US" dirty="0" smtClean="0"/>
              <a:t>Simulation-wizards, simulation editors,  graphical interfaces, visualization tools, SBML solvers, and FE solvers (experimental support)  included</a:t>
            </a:r>
          </a:p>
        </p:txBody>
      </p:sp>
      <p:pic>
        <p:nvPicPr>
          <p:cNvPr id="5" name="Picture 2" descr="C:\Users\m\Pictures\tw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572858"/>
            <a:ext cx="4480206" cy="291764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11525"/>
            <a:ext cx="3426594" cy="2030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descr="C:\Users\m\Pictures\CompuCell3D_running_dem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8879" y="3313544"/>
            <a:ext cx="3416517" cy="24579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B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8648" y="4791056"/>
            <a:ext cx="2356289" cy="19608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99900" y="5771470"/>
            <a:ext cx="3005696" cy="1077218"/>
          </a:xfrm>
          <a:prstGeom prst="rect">
            <a:avLst/>
          </a:prstGeom>
          <a:noFill/>
        </p:spPr>
        <p:txBody>
          <a:bodyPr wrap="square" rtlCol="0">
            <a:spAutoFit/>
          </a:bodyPr>
          <a:lstStyle/>
          <a:p>
            <a:r>
              <a:rPr lang="en-US" sz="1600" dirty="0" smtClean="0"/>
              <a:t>SBML models can run inside each cell</a:t>
            </a:r>
          </a:p>
          <a:p>
            <a:r>
              <a:rPr lang="en-US" sz="1600" dirty="0" smtClean="0"/>
              <a:t>Model Generation, </a:t>
            </a:r>
            <a:r>
              <a:rPr lang="en-US" sz="1600" i="1" dirty="0" smtClean="0"/>
              <a:t>e.g.</a:t>
            </a:r>
            <a:r>
              <a:rPr lang="en-US" sz="1600" dirty="0" smtClean="0"/>
              <a:t> using H. </a:t>
            </a:r>
            <a:r>
              <a:rPr lang="en-US" sz="1600" dirty="0" err="1" smtClean="0"/>
              <a:t>Sauro’s</a:t>
            </a:r>
            <a:r>
              <a:rPr lang="en-US" sz="1600" dirty="0" smtClean="0"/>
              <a:t> </a:t>
            </a:r>
            <a:r>
              <a:rPr lang="en-US" sz="1600" dirty="0" err="1" smtClean="0"/>
              <a:t>JDesigner</a:t>
            </a:r>
            <a:r>
              <a:rPr lang="en-US" sz="1600" dirty="0" smtClean="0"/>
              <a:t> </a:t>
            </a:r>
            <a:endParaRPr lang="en-US" sz="1600" dirty="0"/>
          </a:p>
        </p:txBody>
      </p:sp>
      <p:sp>
        <p:nvSpPr>
          <p:cNvPr id="8" name="Right Arrow 7"/>
          <p:cNvSpPr/>
          <p:nvPr/>
        </p:nvSpPr>
        <p:spPr>
          <a:xfrm>
            <a:off x="4971393" y="6053959"/>
            <a:ext cx="630621" cy="3468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300" y="4838700"/>
            <a:ext cx="18288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4400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Challenges in multi-cell modeling</a:t>
            </a:r>
            <a:endParaRPr lang="pl-PL" sz="2000" b="1" dirty="0">
              <a:solidFill>
                <a:schemeClr val="bg1"/>
              </a:solidFill>
            </a:endParaRPr>
          </a:p>
        </p:txBody>
      </p:sp>
      <p:sp>
        <p:nvSpPr>
          <p:cNvPr id="2" name="TextBox 1"/>
          <p:cNvSpPr txBox="1"/>
          <p:nvPr/>
        </p:nvSpPr>
        <p:spPr>
          <a:xfrm>
            <a:off x="95250" y="657225"/>
            <a:ext cx="8915400" cy="50783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Multi-cell models are </a:t>
            </a:r>
            <a:r>
              <a:rPr lang="en-US" b="1" dirty="0" smtClean="0">
                <a:solidFill>
                  <a:srgbClr val="FF0000"/>
                </a:solidFill>
              </a:rPr>
              <a:t>hard to standardize</a:t>
            </a:r>
            <a:r>
              <a:rPr lang="en-US" dirty="0" smtClean="0"/>
              <a:t>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solidFill>
                  <a:srgbClr val="FF0000"/>
                </a:solidFill>
              </a:rPr>
              <a:t>The only common concepts between approaches are biological </a:t>
            </a:r>
            <a:r>
              <a:rPr lang="en-US" dirty="0" smtClean="0"/>
              <a:t>Implementations are very diverse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solidFill>
                  <a:srgbClr val="FF0000"/>
                </a:solidFill>
              </a:rPr>
              <a:t>Classes of objects, their properties, behaviors and interactions are much more diverse than those in SBML or </a:t>
            </a:r>
            <a:r>
              <a:rPr lang="en-US" b="1" dirty="0" err="1" smtClean="0">
                <a:solidFill>
                  <a:srgbClr val="FF0000"/>
                </a:solidFill>
              </a:rPr>
              <a:t>CellML</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solidFill>
                  <a:srgbClr val="FF0000"/>
                </a:solidFill>
              </a:rPr>
              <a:t>Cell Behavior Ontology </a:t>
            </a:r>
            <a:r>
              <a:rPr lang="en-US" dirty="0" smtClean="0"/>
              <a:t>(J. </a:t>
            </a:r>
            <a:r>
              <a:rPr lang="en-US" dirty="0" err="1" smtClean="0"/>
              <a:t>Sluka</a:t>
            </a:r>
            <a:r>
              <a:rPr lang="en-US" dirty="0" smtClean="0"/>
              <a:t>, IUB) towards a universal multi-cell model description language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solidFill>
                  <a:srgbClr val="FF0000"/>
                </a:solidFill>
              </a:rPr>
              <a:t>Model sharing limited</a:t>
            </a:r>
            <a:r>
              <a:rPr lang="en-US" dirty="0" smtClean="0"/>
              <a:t>. Most models hard coded and most software is closed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smtClean="0">
                <a:solidFill>
                  <a:srgbClr val="FF0000"/>
                </a:solidFill>
              </a:rPr>
              <a:t>Model reproducibility limited</a:t>
            </a:r>
          </a:p>
          <a:p>
            <a:endParaRPr lang="en-US" dirty="0"/>
          </a:p>
          <a:p>
            <a:pPr marL="285750" indent="-285750">
              <a:buFont typeface="Arial" panose="020B0604020202020204" pitchFamily="34" charset="0"/>
              <a:buChar char="•"/>
            </a:pPr>
            <a:r>
              <a:rPr lang="en-US" b="1" dirty="0" smtClean="0">
                <a:solidFill>
                  <a:srgbClr val="FF0000"/>
                </a:solidFill>
              </a:rPr>
              <a:t>Lack of open multi-cell modeling software impedes</a:t>
            </a:r>
            <a:r>
              <a:rPr lang="en-US" dirty="0" smtClean="0"/>
              <a:t> use of virtual tissues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solidFill>
                  <a:srgbClr val="FF0000"/>
                </a:solidFill>
              </a:rPr>
              <a:t>Software sustainability </a:t>
            </a:r>
            <a:r>
              <a:rPr lang="en-US" dirty="0" smtClean="0"/>
              <a:t>is a major challenge</a:t>
            </a:r>
            <a:endParaRPr lang="en-US" dirty="0"/>
          </a:p>
        </p:txBody>
      </p:sp>
    </p:spTree>
    <p:extLst>
      <p:ext uri="{BB962C8B-B14F-4D97-AF65-F5344CB8AC3E}">
        <p14:creationId xmlns:p14="http://schemas.microsoft.com/office/powerpoint/2010/main" val="32066387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en/e/e1/MATLAB_R2013a_Win8_screensh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28" y="1223852"/>
            <a:ext cx="8535592" cy="482794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0" y="6350"/>
            <a:ext cx="9144000" cy="830997"/>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chemeClr val="bg1"/>
                </a:solidFill>
              </a:rPr>
              <a:t>Importance of Integration Platforms: A Commercial Success </a:t>
            </a:r>
            <a:r>
              <a:rPr lang="en-US" sz="2400" b="1" dirty="0">
                <a:solidFill>
                  <a:schemeClr val="bg1"/>
                </a:solidFill>
              </a:rPr>
              <a:t>S</a:t>
            </a:r>
            <a:r>
              <a:rPr lang="en-US" sz="2400" b="1" dirty="0" smtClean="0">
                <a:solidFill>
                  <a:schemeClr val="bg1"/>
                </a:solidFill>
              </a:rPr>
              <a:t>tory</a:t>
            </a:r>
            <a:endParaRPr lang="pl-PL" sz="2400" b="1" dirty="0">
              <a:solidFill>
                <a:schemeClr val="bg1"/>
              </a:solidFill>
            </a:endParaRPr>
          </a:p>
        </p:txBody>
      </p:sp>
    </p:spTree>
    <p:extLst>
      <p:ext uri="{BB962C8B-B14F-4D97-AF65-F5344CB8AC3E}">
        <p14:creationId xmlns:p14="http://schemas.microsoft.com/office/powerpoint/2010/main" val="144745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975" y="946324"/>
            <a:ext cx="8782050" cy="5293757"/>
          </a:xfrm>
          <a:prstGeom prst="rect">
            <a:avLst/>
          </a:prstGeom>
        </p:spPr>
        <p:txBody>
          <a:bodyPr wrap="square">
            <a:spAutoFit/>
          </a:bodyPr>
          <a:lstStyle/>
          <a:p>
            <a:endParaRPr lang="en-US" sz="2000" dirty="0" smtClean="0"/>
          </a:p>
          <a:p>
            <a:r>
              <a:rPr lang="en-US" sz="2000" dirty="0" smtClean="0"/>
              <a:t>Is </a:t>
            </a:r>
            <a:r>
              <a:rPr lang="en-US" sz="2000" dirty="0" err="1" smtClean="0"/>
              <a:t>Matlab</a:t>
            </a:r>
            <a:r>
              <a:rPr lang="en-US" sz="2000" dirty="0" smtClean="0"/>
              <a:t> really “one-size-fits-all” solution? In many cases</a:t>
            </a:r>
          </a:p>
          <a:p>
            <a:endParaRPr lang="en-US" sz="2000" dirty="0"/>
          </a:p>
          <a:p>
            <a:r>
              <a:rPr lang="en-US" sz="2000" dirty="0" smtClean="0"/>
              <a:t>Features which make </a:t>
            </a:r>
            <a:r>
              <a:rPr lang="en-US" sz="2000" dirty="0" err="1" smtClean="0"/>
              <a:t>Matlab</a:t>
            </a:r>
            <a:r>
              <a:rPr lang="en-US" sz="2000" dirty="0" smtClean="0"/>
              <a:t> sell:</a:t>
            </a:r>
          </a:p>
          <a:p>
            <a:endParaRPr lang="en-US" sz="2000" dirty="0" smtClean="0"/>
          </a:p>
          <a:p>
            <a:pPr marL="342900" indent="-342900">
              <a:buAutoNum type="arabicParenR"/>
            </a:pPr>
            <a:r>
              <a:rPr lang="en-US" sz="2000" dirty="0" smtClean="0"/>
              <a:t>Easy to use scripting language – makes </a:t>
            </a:r>
            <a:r>
              <a:rPr lang="en-US" sz="2000" dirty="0" err="1" smtClean="0"/>
              <a:t>Matlab</a:t>
            </a:r>
            <a:r>
              <a:rPr lang="en-US" sz="2000" dirty="0" smtClean="0"/>
              <a:t> extensible, and the syntax does not change every 2 years </a:t>
            </a:r>
          </a:p>
          <a:p>
            <a:pPr marL="342900" indent="-342900">
              <a:buAutoNum type="arabicParenR"/>
            </a:pPr>
            <a:r>
              <a:rPr lang="en-US" sz="2000" dirty="0" smtClean="0"/>
              <a:t>Plethora of computational tools under one roof</a:t>
            </a:r>
          </a:p>
          <a:p>
            <a:pPr marL="342900" indent="-342900">
              <a:buAutoNum type="arabicParenR"/>
            </a:pPr>
            <a:r>
              <a:rPr lang="en-US" sz="2000" dirty="0" smtClean="0"/>
              <a:t>User interface – visualization, code editor, well defined  data formats, </a:t>
            </a:r>
            <a:r>
              <a:rPr lang="en-US" sz="2000" i="1" dirty="0" smtClean="0"/>
              <a:t>etc</a:t>
            </a:r>
            <a:r>
              <a:rPr lang="en-US" sz="2000" dirty="0" smtClean="0"/>
              <a:t>…</a:t>
            </a:r>
          </a:p>
          <a:p>
            <a:pPr marL="342900" indent="-342900">
              <a:buAutoNum type="arabicParenR"/>
            </a:pPr>
            <a:r>
              <a:rPr lang="en-US" sz="2000" dirty="0" err="1" smtClean="0"/>
              <a:t>Matlab</a:t>
            </a:r>
            <a:r>
              <a:rPr lang="en-US" sz="2000" dirty="0" smtClean="0"/>
              <a:t> models are shareable and exchangeable (within </a:t>
            </a:r>
            <a:r>
              <a:rPr lang="en-US" sz="2000" dirty="0" err="1" smtClean="0"/>
              <a:t>Matlab</a:t>
            </a:r>
            <a:r>
              <a:rPr lang="en-US" sz="2000" dirty="0" smtClean="0"/>
              <a:t> community)</a:t>
            </a:r>
          </a:p>
          <a:p>
            <a:pPr marL="342900" indent="-342900">
              <a:buAutoNum type="arabicParenR"/>
            </a:pPr>
            <a:r>
              <a:rPr lang="en-US" sz="2000" dirty="0" smtClean="0"/>
              <a:t>Can be used in classroom setting to teach students modeling</a:t>
            </a:r>
          </a:p>
          <a:p>
            <a:pPr marL="342900" indent="-342900">
              <a:buAutoNum type="arabicParenR"/>
            </a:pPr>
            <a:r>
              <a:rPr lang="en-US" sz="2000" dirty="0" smtClean="0"/>
              <a:t>Documentation and books teaching how to effectively use </a:t>
            </a:r>
            <a:r>
              <a:rPr lang="en-US" sz="2000" dirty="0" err="1" smtClean="0"/>
              <a:t>Matlab</a:t>
            </a:r>
            <a:endParaRPr lang="en-US" sz="2000" dirty="0" smtClean="0"/>
          </a:p>
          <a:p>
            <a:pPr marL="342900" indent="-342900">
              <a:buAutoNum type="arabicParenR"/>
            </a:pPr>
            <a:r>
              <a:rPr lang="en-US" sz="2000" dirty="0" smtClean="0"/>
              <a:t>Outreach efforts – training </a:t>
            </a:r>
          </a:p>
          <a:p>
            <a:pPr marL="342900" indent="-342900">
              <a:buAutoNum type="arabicParenR"/>
            </a:pPr>
            <a:r>
              <a:rPr lang="en-US" sz="2000" dirty="0" smtClean="0"/>
              <a:t>Professionally maintained</a:t>
            </a:r>
          </a:p>
          <a:p>
            <a:endParaRPr lang="en-US" dirty="0" smtClean="0"/>
          </a:p>
        </p:txBody>
      </p:sp>
      <p:sp>
        <p:nvSpPr>
          <p:cNvPr id="3" name="Text Box 4"/>
          <p:cNvSpPr txBox="1">
            <a:spLocks noChangeArrowheads="1"/>
          </p:cNvSpPr>
          <p:nvPr/>
        </p:nvSpPr>
        <p:spPr bwMode="auto">
          <a:xfrm>
            <a:off x="0" y="6350"/>
            <a:ext cx="9144000" cy="830997"/>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chemeClr val="bg1"/>
                </a:solidFill>
              </a:rPr>
              <a:t>Importance of Integration Platforms: A Commercial Success </a:t>
            </a:r>
            <a:r>
              <a:rPr lang="en-US" sz="2400" b="1" dirty="0">
                <a:solidFill>
                  <a:schemeClr val="bg1"/>
                </a:solidFill>
              </a:rPr>
              <a:t>S</a:t>
            </a:r>
            <a:r>
              <a:rPr lang="en-US" sz="2400" b="1" dirty="0" smtClean="0">
                <a:solidFill>
                  <a:schemeClr val="bg1"/>
                </a:solidFill>
              </a:rPr>
              <a:t>tory</a:t>
            </a:r>
            <a:endParaRPr lang="pl-PL" sz="2400" b="1" dirty="0">
              <a:solidFill>
                <a:schemeClr val="bg1"/>
              </a:solidFill>
            </a:endParaRPr>
          </a:p>
        </p:txBody>
      </p:sp>
      <p:pic>
        <p:nvPicPr>
          <p:cNvPr id="1026" name="Picture 2" descr="MathWor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68" y="836494"/>
            <a:ext cx="1743075"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876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1270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Cell movement during cell-sorting</a:t>
            </a:r>
            <a:endParaRPr lang="pl-PL" sz="2000" b="1" dirty="0">
              <a:solidFill>
                <a:schemeClr val="bg1"/>
              </a:solidFill>
            </a:endParaRPr>
          </a:p>
        </p:txBody>
      </p:sp>
      <p:sp>
        <p:nvSpPr>
          <p:cNvPr id="3" name="TextBox 2"/>
          <p:cNvSpPr txBox="1"/>
          <p:nvPr/>
        </p:nvSpPr>
        <p:spPr>
          <a:xfrm>
            <a:off x="0" y="395890"/>
            <a:ext cx="9059917"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Model input: initial cell configuration, average cell size, spontaneous cell motility, cell deformability, adhesion strengths between different cells and contact energy between cells and medium</a:t>
            </a:r>
          </a:p>
          <a:p>
            <a:endParaRPr lang="en-US" dirty="0"/>
          </a:p>
          <a:p>
            <a:pPr marL="285750" indent="-285750">
              <a:buFont typeface="Arial" panose="020B0604020202020204" pitchFamily="34" charset="0"/>
              <a:buChar char="•"/>
            </a:pPr>
            <a:r>
              <a:rPr lang="en-US" dirty="0" smtClean="0"/>
              <a:t>Model output: trajectory of each cell</a:t>
            </a:r>
          </a:p>
          <a:p>
            <a:endParaRPr lang="en-US" dirty="0" smtClean="0"/>
          </a:p>
          <a:p>
            <a:pPr marL="285750" indent="-285750">
              <a:buFont typeface="Arial" panose="020B0604020202020204" pitchFamily="34" charset="0"/>
              <a:buChar char="•"/>
            </a:pPr>
            <a:r>
              <a:rPr lang="en-US" dirty="0" smtClean="0"/>
              <a:t>Model  can PREDICT different sorting patterns </a:t>
            </a:r>
            <a:endParaRPr lang="en-US" dirty="0"/>
          </a:p>
        </p:txBody>
      </p:sp>
      <p:pic>
        <p:nvPicPr>
          <p:cNvPr id="4" name="engulf.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2353416"/>
            <a:ext cx="4529958" cy="4529958"/>
          </a:xfrm>
          <a:prstGeom prst="rect">
            <a:avLst/>
          </a:prstGeom>
        </p:spPr>
      </p:pic>
      <p:pic>
        <p:nvPicPr>
          <p:cNvPr id="5" name="checker2.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72000" y="2353416"/>
            <a:ext cx="4504584" cy="4504584"/>
          </a:xfrm>
          <a:prstGeom prst="rect">
            <a:avLst/>
          </a:prstGeom>
        </p:spPr>
      </p:pic>
    </p:spTree>
    <p:extLst>
      <p:ext uri="{BB962C8B-B14F-4D97-AF65-F5344CB8AC3E}">
        <p14:creationId xmlns:p14="http://schemas.microsoft.com/office/powerpoint/2010/main" val="42202585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Specification of the “ideal” cell-based modeling platform</a:t>
            </a:r>
            <a:endParaRPr lang="pl-PL" sz="2000" b="1" dirty="0">
              <a:solidFill>
                <a:schemeClr val="bg1"/>
              </a:solidFill>
            </a:endParaRPr>
          </a:p>
        </p:txBody>
      </p:sp>
      <p:sp>
        <p:nvSpPr>
          <p:cNvPr id="3" name="TextBox 2"/>
          <p:cNvSpPr txBox="1"/>
          <p:nvPr/>
        </p:nvSpPr>
        <p:spPr>
          <a:xfrm>
            <a:off x="84083" y="451952"/>
            <a:ext cx="8954814" cy="563231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070C0"/>
                </a:solidFill>
              </a:rPr>
              <a:t>Like Chaste it should support multiple modeling methods </a:t>
            </a:r>
            <a:r>
              <a:rPr lang="en-US" dirty="0" smtClean="0"/>
              <a:t>(</a:t>
            </a:r>
            <a:r>
              <a:rPr lang="en-US" dirty="0"/>
              <a:t>P</a:t>
            </a:r>
            <a:r>
              <a:rPr lang="en-US" dirty="0" smtClean="0"/>
              <a:t>otts, Center Models, Cellular Automaton, etc…)</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Allow </a:t>
            </a:r>
            <a:r>
              <a:rPr lang="en-US" dirty="0" smtClean="0">
                <a:solidFill>
                  <a:srgbClr val="0070C0"/>
                </a:solidFill>
              </a:rPr>
              <a:t>easy import of experimental images</a:t>
            </a:r>
            <a:r>
              <a:rPr lang="en-US" dirty="0" smtClean="0"/>
              <a:t> and have tools to compare simulation to experiments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solidFill>
                  <a:srgbClr val="0070C0"/>
                </a:solidFill>
              </a:rPr>
              <a:t>Scripting language</a:t>
            </a:r>
            <a:r>
              <a:rPr lang="en-US" dirty="0" smtClean="0"/>
              <a:t>. Without it </a:t>
            </a:r>
            <a:r>
              <a:rPr lang="en-US" dirty="0" err="1" smtClean="0"/>
              <a:t>Matlab</a:t>
            </a:r>
            <a:r>
              <a:rPr lang="en-US" dirty="0" smtClean="0"/>
              <a:t> or </a:t>
            </a:r>
            <a:r>
              <a:rPr lang="en-US" dirty="0" err="1" smtClean="0"/>
              <a:t>Mathematica</a:t>
            </a:r>
            <a:r>
              <a:rPr lang="en-US" dirty="0" smtClean="0"/>
              <a:t> would go nowhere</a:t>
            </a:r>
          </a:p>
          <a:p>
            <a:endParaRPr lang="en-US" dirty="0" smtClean="0"/>
          </a:p>
          <a:p>
            <a:pPr marL="285750" indent="-285750">
              <a:buFont typeface="Arial" panose="020B0604020202020204" pitchFamily="34" charset="0"/>
              <a:buChar char="•"/>
            </a:pPr>
            <a:r>
              <a:rPr lang="en-US" dirty="0" smtClean="0">
                <a:solidFill>
                  <a:srgbClr val="0070C0"/>
                </a:solidFill>
              </a:rPr>
              <a:t>Open-source, modular ,extensible, cross-platform code base </a:t>
            </a:r>
            <a:r>
              <a:rPr lang="en-US" dirty="0" smtClean="0"/>
              <a:t>(credibility, reproducibility)</a:t>
            </a:r>
          </a:p>
          <a:p>
            <a:pPr marL="285750" indent="-285750">
              <a:buFont typeface="Arial" panose="020B0604020202020204" pitchFamily="34" charset="0"/>
              <a:buChar char="•"/>
            </a:pPr>
            <a:r>
              <a:rPr lang="en-US" dirty="0" smtClean="0">
                <a:solidFill>
                  <a:srgbClr val="0070C0"/>
                </a:solidFill>
              </a:rPr>
              <a:t>Easy-to-use</a:t>
            </a:r>
            <a:r>
              <a:rPr lang="en-US" dirty="0" smtClean="0"/>
              <a:t>, feature-rich visualization tools, user-friendly </a:t>
            </a:r>
            <a:r>
              <a:rPr lang="en-US" dirty="0"/>
              <a:t>model editors</a:t>
            </a:r>
          </a:p>
          <a:p>
            <a:endParaRPr lang="en-US" dirty="0" smtClean="0"/>
          </a:p>
          <a:p>
            <a:pPr marL="285750" indent="-285750">
              <a:buFont typeface="Arial" panose="020B0604020202020204" pitchFamily="34" charset="0"/>
              <a:buChar char="•"/>
            </a:pPr>
            <a:r>
              <a:rPr lang="en-US" dirty="0">
                <a:solidFill>
                  <a:srgbClr val="0070C0"/>
                </a:solidFill>
              </a:rPr>
              <a:t>L</a:t>
            </a:r>
            <a:r>
              <a:rPr lang="en-US" dirty="0" smtClean="0">
                <a:solidFill>
                  <a:srgbClr val="0070C0"/>
                </a:solidFill>
              </a:rPr>
              <a:t>inks to other modeling scales </a:t>
            </a:r>
            <a:r>
              <a:rPr lang="en-US" dirty="0" smtClean="0"/>
              <a:t>(subcellular reaction-kinetics models, or whole body PBPK)</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solidFill>
                  <a:srgbClr val="0070C0"/>
                </a:solidFill>
              </a:rPr>
              <a:t>Generic PDE solver suite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Community-developed and supported – case in point - </a:t>
            </a:r>
            <a:r>
              <a:rPr lang="en-US" dirty="0" err="1" smtClean="0">
                <a:solidFill>
                  <a:srgbClr val="0070C0"/>
                </a:solidFill>
              </a:rPr>
              <a:t>ImageJ</a:t>
            </a:r>
            <a:r>
              <a:rPr lang="en-US" dirty="0" smtClean="0"/>
              <a:t>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solidFill>
                  <a:srgbClr val="0070C0"/>
                </a:solidFill>
              </a:rPr>
              <a:t>Standardized model description </a:t>
            </a:r>
            <a:r>
              <a:rPr lang="en-US" dirty="0" smtClean="0"/>
              <a:t>(really hard for cell-based models)</a:t>
            </a:r>
            <a:endParaRPr lang="en-US" dirty="0"/>
          </a:p>
        </p:txBody>
      </p:sp>
    </p:spTree>
    <p:extLst>
      <p:ext uri="{BB962C8B-B14F-4D97-AF65-F5344CB8AC3E}">
        <p14:creationId xmlns:p14="http://schemas.microsoft.com/office/powerpoint/2010/main" val="3833956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Why focusing on software usability makes sense?</a:t>
            </a:r>
            <a:endParaRPr lang="pl-PL" sz="2000" b="1" dirty="0">
              <a:solidFill>
                <a:schemeClr val="bg1"/>
              </a:solidFill>
            </a:endParaRPr>
          </a:p>
        </p:txBody>
      </p:sp>
      <p:sp>
        <p:nvSpPr>
          <p:cNvPr id="2" name="TextBox 1"/>
          <p:cNvSpPr txBox="1"/>
          <p:nvPr/>
        </p:nvSpPr>
        <p:spPr>
          <a:xfrm>
            <a:off x="95250" y="657225"/>
            <a:ext cx="8915400"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Understanding biological development is hard already</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Software should make research easier</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Building computational models should be easy.</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When experimentalists embrace modeling tools there is better chance they  will come up with new hypotheses, verify existing ones, push research forward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Just as underlying biology can be described using relatively few cellular behaviors building computational model code reuses relatively few constructs and concepts </a:t>
            </a:r>
          </a:p>
          <a:p>
            <a:endParaRPr lang="en-US" dirty="0"/>
          </a:p>
          <a:p>
            <a:r>
              <a:rPr lang="en-US" dirty="0" smtClean="0"/>
              <a:t>Even if model building itself is simple the big problem is being able to control and understand all parameters on which the simulation depends</a:t>
            </a:r>
          </a:p>
          <a:p>
            <a:r>
              <a:rPr lang="en-US" dirty="0" smtClean="0"/>
              <a:t>  </a:t>
            </a:r>
          </a:p>
        </p:txBody>
      </p:sp>
    </p:spTree>
    <p:extLst>
      <p:ext uri="{BB962C8B-B14F-4D97-AF65-F5344CB8AC3E}">
        <p14:creationId xmlns:p14="http://schemas.microsoft.com/office/powerpoint/2010/main" val="3374733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Building a simple model in 60 seconds using CompuCell3D and </a:t>
            </a:r>
            <a:r>
              <a:rPr lang="en-US" sz="2000" b="1" dirty="0" err="1" smtClean="0">
                <a:solidFill>
                  <a:schemeClr val="bg1"/>
                </a:solidFill>
              </a:rPr>
              <a:t>Twedit</a:t>
            </a:r>
            <a:r>
              <a:rPr lang="en-US" sz="2000" b="1" dirty="0" smtClean="0">
                <a:solidFill>
                  <a:schemeClr val="bg1"/>
                </a:solidFill>
              </a:rPr>
              <a:t>++</a:t>
            </a:r>
            <a:endParaRPr lang="pl-PL" sz="2000" b="1" dirty="0">
              <a:solidFill>
                <a:schemeClr val="bg1"/>
              </a:solidFill>
            </a:endParaRPr>
          </a:p>
        </p:txBody>
      </p:sp>
      <p:pic>
        <p:nvPicPr>
          <p:cNvPr id="10242" name="Picture 2" descr="C:\Users\m\Pictures\wi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485775"/>
            <a:ext cx="2895600" cy="199983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m\Pictures\wiz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85775"/>
            <a:ext cx="2381249" cy="201578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m\Pictures\wiz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8190" y="485775"/>
            <a:ext cx="2957209" cy="1999839"/>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m\Pictures\wiz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6" y="2730499"/>
            <a:ext cx="2944278" cy="191770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Users\m\Pictures\wiz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2374" y="2730499"/>
            <a:ext cx="4336847" cy="402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8892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a:solidFill>
                  <a:schemeClr val="bg1"/>
                </a:solidFill>
              </a:rPr>
              <a:t>Building a simple model in 60 seconds using CompuCell3D and </a:t>
            </a:r>
            <a:r>
              <a:rPr lang="en-US" sz="2000" b="1" dirty="0" err="1">
                <a:solidFill>
                  <a:schemeClr val="bg1"/>
                </a:solidFill>
              </a:rPr>
              <a:t>Twedit</a:t>
            </a:r>
            <a:r>
              <a:rPr lang="en-US" sz="2000" b="1" dirty="0">
                <a:solidFill>
                  <a:schemeClr val="bg1"/>
                </a:solidFill>
              </a:rPr>
              <a:t>++</a:t>
            </a:r>
            <a:endParaRPr lang="pl-PL" sz="2000" b="1" dirty="0">
              <a:solidFill>
                <a:schemeClr val="bg1"/>
              </a:solidFill>
            </a:endParaRPr>
          </a:p>
        </p:txBody>
      </p:sp>
      <p:pic>
        <p:nvPicPr>
          <p:cNvPr id="11266" name="Picture 2" descr="C:\Users\m\Pictures\tw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 y="533564"/>
            <a:ext cx="8696325" cy="5663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4727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a:solidFill>
                  <a:schemeClr val="bg1"/>
                </a:solidFill>
              </a:rPr>
              <a:t>Building a simple model in 60 seconds using CompuCell3D and </a:t>
            </a:r>
            <a:r>
              <a:rPr lang="en-US" sz="2000" b="1" dirty="0" err="1">
                <a:solidFill>
                  <a:schemeClr val="bg1"/>
                </a:solidFill>
              </a:rPr>
              <a:t>Twedit</a:t>
            </a:r>
            <a:r>
              <a:rPr lang="en-US" sz="2000" b="1" dirty="0">
                <a:solidFill>
                  <a:schemeClr val="bg1"/>
                </a:solidFill>
              </a:rPr>
              <a:t>++</a:t>
            </a:r>
            <a:endParaRPr lang="pl-PL" sz="2000" b="1" dirty="0">
              <a:solidFill>
                <a:schemeClr val="bg1"/>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704851"/>
            <a:ext cx="8623119" cy="492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2735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The </a:t>
            </a:r>
            <a:r>
              <a:rPr lang="en-US" sz="2000" b="1" dirty="0">
                <a:solidFill>
                  <a:schemeClr val="bg1"/>
                </a:solidFill>
              </a:rPr>
              <a:t>a</a:t>
            </a:r>
            <a:r>
              <a:rPr lang="en-US" sz="2000" b="1" dirty="0" smtClean="0">
                <a:solidFill>
                  <a:schemeClr val="bg1"/>
                </a:solidFill>
              </a:rPr>
              <a:t>llure of graphical model configuration</a:t>
            </a:r>
            <a:endParaRPr lang="pl-PL" sz="2000" b="1" dirty="0">
              <a:solidFill>
                <a:schemeClr val="bg1"/>
              </a:solidFill>
            </a:endParaRPr>
          </a:p>
        </p:txBody>
      </p:sp>
      <p:sp>
        <p:nvSpPr>
          <p:cNvPr id="3" name="TextBox 2"/>
          <p:cNvSpPr txBox="1"/>
          <p:nvPr/>
        </p:nvSpPr>
        <p:spPr>
          <a:xfrm>
            <a:off x="126124" y="400050"/>
            <a:ext cx="8828690" cy="646330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ability to define computational model sounds very appealing.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t>Puzzle: </a:t>
            </a:r>
            <a:r>
              <a:rPr lang="en-US" dirty="0" smtClean="0"/>
              <a:t>Computational model is simply a computer program. If graphical program/model definition is so good why do professional programmer still type code?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Common sense dictates that both approaches have their place in programming and modeling. However, </a:t>
            </a:r>
            <a:r>
              <a:rPr lang="en-US" dirty="0"/>
              <a:t>i</a:t>
            </a:r>
            <a:r>
              <a:rPr lang="en-US" dirty="0" smtClean="0"/>
              <a:t>nsisting that GUI’s will simplify the science, make it broadly accessible and magically allow laymen build sophisticated models is a bit naïve.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big problem with graphical model definitions for methods/approaches which are still evolving is that the development and maintenance costs are very high.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Designing user-friendly GUI’s is hard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While bare code can easily tolerate multiple API’s it is hard to support multiple GUI layouts as the application evolves.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GUIs make sense for repetitive and well defined tasks such as defining biochemical network, segmenting or applying filter to the experimental image, drawing initial cell layout etc… </a:t>
            </a:r>
          </a:p>
          <a:p>
            <a:endParaRPr lang="en-US" dirty="0"/>
          </a:p>
        </p:txBody>
      </p:sp>
    </p:spTree>
    <p:extLst>
      <p:ext uri="{BB962C8B-B14F-4D97-AF65-F5344CB8AC3E}">
        <p14:creationId xmlns:p14="http://schemas.microsoft.com/office/powerpoint/2010/main" val="3911116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Summary</a:t>
            </a:r>
            <a:endParaRPr lang="pl-PL" sz="2000" b="1" dirty="0">
              <a:solidFill>
                <a:schemeClr val="bg1"/>
              </a:solidFill>
            </a:endParaRPr>
          </a:p>
        </p:txBody>
      </p:sp>
      <p:sp>
        <p:nvSpPr>
          <p:cNvPr id="2" name="TextBox 1"/>
          <p:cNvSpPr txBox="1"/>
          <p:nvPr/>
        </p:nvSpPr>
        <p:spPr>
          <a:xfrm>
            <a:off x="95250" y="657225"/>
            <a:ext cx="8915400"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Many approaches to build multi-cell models but surprisingly very limited choice of software tools for physics-based simulations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No universal modeling method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Multi-cell modeling is still a developing field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Even with most user-friendly tools , parameter control remains a problem. Blame Nature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Clinical and regulatory applications are emerging and the field has great prospects as a complement to *</a:t>
            </a:r>
            <a:r>
              <a:rPr lang="en-US" dirty="0" err="1" smtClean="0"/>
              <a:t>omics</a:t>
            </a:r>
            <a:endParaRPr lang="en-US" dirty="0" smtClean="0"/>
          </a:p>
          <a:p>
            <a:endParaRPr lang="en-US" dirty="0" smtClean="0"/>
          </a:p>
        </p:txBody>
      </p:sp>
      <p:sp>
        <p:nvSpPr>
          <p:cNvPr id="4" name="TextBox 3"/>
          <p:cNvSpPr txBox="1"/>
          <p:nvPr/>
        </p:nvSpPr>
        <p:spPr>
          <a:xfrm>
            <a:off x="95250" y="4208322"/>
            <a:ext cx="8915400" cy="2308324"/>
          </a:xfrm>
          <a:prstGeom prst="rect">
            <a:avLst/>
          </a:prstGeom>
          <a:noFill/>
        </p:spPr>
        <p:txBody>
          <a:bodyPr wrap="square" rtlCol="0">
            <a:spAutoFit/>
          </a:bodyPr>
          <a:lstStyle/>
          <a:p>
            <a:r>
              <a:rPr lang="en-US" b="1" u="sng" dirty="0" smtClean="0"/>
              <a:t>Acknowledgements:</a:t>
            </a:r>
          </a:p>
          <a:p>
            <a:r>
              <a:rPr lang="en-US" dirty="0" smtClean="0"/>
              <a:t>James Glazier</a:t>
            </a:r>
            <a:r>
              <a:rPr lang="en-US" dirty="0"/>
              <a:t> </a:t>
            </a:r>
            <a:r>
              <a:rPr lang="en-US" dirty="0" smtClean="0"/>
              <a:t>(IU)</a:t>
            </a:r>
          </a:p>
          <a:p>
            <a:r>
              <a:rPr lang="en-US" dirty="0" smtClean="0"/>
              <a:t>Jim </a:t>
            </a:r>
            <a:r>
              <a:rPr lang="en-US" dirty="0" err="1" smtClean="0"/>
              <a:t>Sluka</a:t>
            </a:r>
            <a:r>
              <a:rPr lang="en-US" dirty="0" smtClean="0"/>
              <a:t> (IU)</a:t>
            </a:r>
          </a:p>
          <a:p>
            <a:endParaRPr lang="en-US" dirty="0" smtClean="0"/>
          </a:p>
          <a:p>
            <a:r>
              <a:rPr lang="en-US" b="1" u="sng" dirty="0" smtClean="0"/>
              <a:t>Funding</a:t>
            </a:r>
            <a:r>
              <a:rPr lang="en-US" b="1" u="sng" dirty="0"/>
              <a:t>:</a:t>
            </a:r>
          </a:p>
          <a:p>
            <a:r>
              <a:rPr lang="en-US" dirty="0"/>
              <a:t>NIH (GM 077136</a:t>
            </a:r>
            <a:r>
              <a:rPr lang="en-US" dirty="0" smtClean="0"/>
              <a:t>)</a:t>
            </a:r>
          </a:p>
          <a:p>
            <a:r>
              <a:rPr lang="en-US" dirty="0" smtClean="0"/>
              <a:t>NIH (GM  076692)</a:t>
            </a:r>
            <a:endParaRPr lang="en-US" dirty="0"/>
          </a:p>
          <a:p>
            <a:r>
              <a:rPr lang="en-US" dirty="0"/>
              <a:t>US EPA (</a:t>
            </a:r>
            <a:r>
              <a:rPr lang="en-US" dirty="0" smtClean="0"/>
              <a:t>R8355001)</a:t>
            </a:r>
            <a:endParaRPr lang="en-US" dirty="0"/>
          </a:p>
        </p:txBody>
      </p:sp>
    </p:spTree>
    <p:extLst>
      <p:ext uri="{BB962C8B-B14F-4D97-AF65-F5344CB8AC3E}">
        <p14:creationId xmlns:p14="http://schemas.microsoft.com/office/powerpoint/2010/main" val="39136347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26" y="6097111"/>
            <a:ext cx="8896350" cy="738664"/>
          </a:xfrm>
          <a:prstGeom prst="rect">
            <a:avLst/>
          </a:prstGeom>
        </p:spPr>
        <p:txBody>
          <a:bodyPr wrap="square">
            <a:spAutoFit/>
          </a:bodyPr>
          <a:lstStyle/>
          <a:p>
            <a:pPr marL="285750" indent="-285750">
              <a:buFont typeface="Arial" pitchFamily="34" charset="0"/>
              <a:buChar char="•"/>
            </a:pPr>
            <a:r>
              <a:rPr lang="en-US" sz="2400" dirty="0" smtClean="0"/>
              <a:t>Doing this is difficult!</a:t>
            </a:r>
          </a:p>
          <a:p>
            <a:endParaRPr lang="en-US" dirty="0"/>
          </a:p>
        </p:txBody>
      </p:sp>
      <p:sp>
        <p:nvSpPr>
          <p:cNvPr id="3" name="Text Box 4"/>
          <p:cNvSpPr txBox="1">
            <a:spLocks noChangeArrowheads="1"/>
          </p:cNvSpPr>
          <p:nvPr/>
        </p:nvSpPr>
        <p:spPr bwMode="auto">
          <a:xfrm>
            <a:off x="0" y="6350"/>
            <a:ext cx="9144000" cy="45720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chemeClr val="bg1"/>
                </a:solidFill>
              </a:rPr>
              <a:t>On-the Fly Selective </a:t>
            </a:r>
            <a:r>
              <a:rPr lang="en-US" sz="2400" b="1" dirty="0" err="1" smtClean="0">
                <a:solidFill>
                  <a:schemeClr val="bg1"/>
                </a:solidFill>
              </a:rPr>
              <a:t>Microcalculation</a:t>
            </a:r>
            <a:r>
              <a:rPr lang="en-US" sz="2400" b="1" dirty="0" smtClean="0">
                <a:solidFill>
                  <a:schemeClr val="bg1"/>
                </a:solidFill>
              </a:rPr>
              <a:t> of Parameters</a:t>
            </a:r>
            <a:endParaRPr lang="pl-PL" sz="2400" b="1" dirty="0">
              <a:solidFill>
                <a:schemeClr val="bg1"/>
              </a:solidFill>
            </a:endParaRPr>
          </a:p>
        </p:txBody>
      </p:sp>
      <p:pic>
        <p:nvPicPr>
          <p:cNvPr id="1028" name="Picture 4" descr="http://gadvasu.com/wp-content/uploads/2008/11/liver-coagulative-necros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825" y="1017078"/>
            <a:ext cx="3136900" cy="235267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a:grpSpLocks/>
          </p:cNvGrpSpPr>
          <p:nvPr/>
        </p:nvGrpSpPr>
        <p:grpSpPr bwMode="auto">
          <a:xfrm>
            <a:off x="4102100" y="712788"/>
            <a:ext cx="4737100" cy="1630362"/>
            <a:chOff x="4101474" y="1676400"/>
            <a:chExt cx="4737726" cy="1630363"/>
          </a:xfrm>
        </p:grpSpPr>
        <p:pic>
          <p:nvPicPr>
            <p:cNvPr id="7" name="Picture 32"/>
            <p:cNvPicPr>
              <a:picLocks noChangeAspect="1"/>
            </p:cNvPicPr>
            <p:nvPr/>
          </p:nvPicPr>
          <p:blipFill>
            <a:blip r:embed="rId3">
              <a:extLst>
                <a:ext uri="{28A0092B-C50C-407E-A947-70E740481C1C}">
                  <a14:useLocalDpi xmlns:a14="http://schemas.microsoft.com/office/drawing/2010/main" val="0"/>
                </a:ext>
              </a:extLst>
            </a:blip>
            <a:srcRect t="32564" r="23305" b="33717"/>
            <a:stretch>
              <a:fillRect/>
            </a:stretch>
          </p:blipFill>
          <p:spPr bwMode="auto">
            <a:xfrm>
              <a:off x="4984750" y="1676400"/>
              <a:ext cx="385445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6901"/>
            <p:cNvSpPr txBox="1">
              <a:spLocks noChangeArrowheads="1"/>
            </p:cNvSpPr>
            <p:nvPr/>
          </p:nvSpPr>
          <p:spPr bwMode="auto">
            <a:xfrm>
              <a:off x="4110129" y="1883148"/>
              <a:ext cx="61427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100"/>
                <a:t>Arterial</a:t>
              </a:r>
              <a:br>
                <a:rPr lang="en-US" sz="1100"/>
              </a:br>
              <a:r>
                <a:rPr lang="en-US" sz="1100"/>
                <a:t>flow</a:t>
              </a:r>
            </a:p>
          </p:txBody>
        </p:sp>
        <p:sp>
          <p:nvSpPr>
            <p:cNvPr id="9" name="TextBox 95"/>
            <p:cNvSpPr txBox="1">
              <a:spLocks noChangeArrowheads="1"/>
            </p:cNvSpPr>
            <p:nvPr/>
          </p:nvSpPr>
          <p:spPr bwMode="auto">
            <a:xfrm>
              <a:off x="4101474" y="2667000"/>
              <a:ext cx="61106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100"/>
                <a:t>Venous</a:t>
              </a:r>
            </a:p>
            <a:p>
              <a:pPr algn="ctr" eaLnBrk="1" hangingPunct="1"/>
              <a:r>
                <a:rPr lang="en-US" sz="1100"/>
                <a:t>flow</a:t>
              </a:r>
            </a:p>
          </p:txBody>
        </p:sp>
        <p:sp>
          <p:nvSpPr>
            <p:cNvPr id="10" name="Down Arrow 35"/>
            <p:cNvSpPr>
              <a:spLocks noChangeArrowheads="1"/>
            </p:cNvSpPr>
            <p:nvPr/>
          </p:nvSpPr>
          <p:spPr bwMode="auto">
            <a:xfrm rot="-4319904">
              <a:off x="4768850" y="1990726"/>
              <a:ext cx="301625" cy="609600"/>
            </a:xfrm>
            <a:prstGeom prst="downArrow">
              <a:avLst>
                <a:gd name="adj1" fmla="val 32250"/>
                <a:gd name="adj2" fmla="val 50002"/>
              </a:avLst>
            </a:prstGeom>
            <a:solidFill>
              <a:srgbClr val="FF0000"/>
            </a:solidFill>
            <a:ln w="9525" algn="ctr">
              <a:solidFill>
                <a:schemeClr val="tx1"/>
              </a:solidFill>
              <a:miter lim="800000"/>
              <a:headEnd/>
              <a:tailEnd/>
            </a:ln>
          </p:spPr>
          <p:txBody>
            <a:bodyPr vert="eaVert" anchor="ctr"/>
            <a:lstStyle/>
            <a:p>
              <a:pPr algn="ctr"/>
              <a:endParaRPr lang="en-US">
                <a:solidFill>
                  <a:srgbClr val="FFFFFF"/>
                </a:solidFill>
              </a:endParaRPr>
            </a:p>
          </p:txBody>
        </p:sp>
        <p:sp>
          <p:nvSpPr>
            <p:cNvPr id="11" name="Down Arrow 36"/>
            <p:cNvSpPr>
              <a:spLocks noChangeArrowheads="1"/>
            </p:cNvSpPr>
            <p:nvPr/>
          </p:nvSpPr>
          <p:spPr bwMode="auto">
            <a:xfrm rot="4319904" flipV="1">
              <a:off x="4768056" y="2504818"/>
              <a:ext cx="303213" cy="609600"/>
            </a:xfrm>
            <a:prstGeom prst="downArrow">
              <a:avLst>
                <a:gd name="adj1" fmla="val 32250"/>
                <a:gd name="adj2" fmla="val 50001"/>
              </a:avLst>
            </a:prstGeom>
            <a:solidFill>
              <a:srgbClr val="FF0000"/>
            </a:solidFill>
            <a:ln w="9525" algn="ctr">
              <a:solidFill>
                <a:schemeClr val="tx1"/>
              </a:solidFill>
              <a:miter lim="800000"/>
              <a:headEnd/>
              <a:tailEnd/>
            </a:ln>
          </p:spPr>
          <p:txBody>
            <a:bodyPr vert="eaVert" anchor="ctr"/>
            <a:lstStyle/>
            <a:p>
              <a:pPr algn="ctr"/>
              <a:endParaRPr lang="en-US">
                <a:solidFill>
                  <a:srgbClr val="FFFFFF"/>
                </a:solidFill>
              </a:endParaRPr>
            </a:p>
          </p:txBody>
        </p:sp>
        <p:cxnSp>
          <p:nvCxnSpPr>
            <p:cNvPr id="12" name="Straight Connector 11"/>
            <p:cNvCxnSpPr/>
            <p:nvPr/>
          </p:nvCxnSpPr>
          <p:spPr>
            <a:xfrm>
              <a:off x="4199912" y="2590801"/>
              <a:ext cx="1055828"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3" name="Group 6"/>
          <p:cNvGrpSpPr>
            <a:grpSpLocks/>
          </p:cNvGrpSpPr>
          <p:nvPr/>
        </p:nvGrpSpPr>
        <p:grpSpPr bwMode="auto">
          <a:xfrm>
            <a:off x="4394200" y="2724150"/>
            <a:ext cx="4521200" cy="2674938"/>
            <a:chOff x="2293165" y="4154488"/>
            <a:chExt cx="4194948" cy="2482277"/>
          </a:xfrm>
        </p:grpSpPr>
        <p:sp>
          <p:nvSpPr>
            <p:cNvPr id="14" name="Rectangle 7"/>
            <p:cNvSpPr>
              <a:spLocks noChangeArrowheads="1"/>
            </p:cNvSpPr>
            <p:nvPr/>
          </p:nvSpPr>
          <p:spPr bwMode="auto">
            <a:xfrm>
              <a:off x="4267200" y="6248400"/>
              <a:ext cx="6858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ounded Rectangle 14"/>
            <p:cNvSpPr/>
            <p:nvPr/>
          </p:nvSpPr>
          <p:spPr>
            <a:xfrm>
              <a:off x="3745489" y="4154488"/>
              <a:ext cx="1658536" cy="936930"/>
            </a:xfrm>
            <a:prstGeom prst="round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15000"/>
                </a:lnSpc>
                <a:spcBef>
                  <a:spcPts val="0"/>
                </a:spcBef>
                <a:spcAft>
                  <a:spcPts val="0"/>
                </a:spcAft>
                <a:defRPr/>
              </a:pPr>
              <a:r>
                <a:rPr lang="en-US" sz="1400" b="1" dirty="0">
                  <a:solidFill>
                    <a:srgbClr val="000000"/>
                  </a:solidFill>
                  <a:ea typeface="Cambria"/>
                  <a:cs typeface="Times New Roman"/>
                </a:rPr>
                <a:t>Hepatocyte</a:t>
              </a:r>
              <a:endParaRPr lang="en-US" sz="1100" dirty="0">
                <a:ea typeface="Cambria"/>
                <a:cs typeface="Times New Roman"/>
              </a:endParaRPr>
            </a:p>
          </p:txBody>
        </p:sp>
        <p:sp>
          <p:nvSpPr>
            <p:cNvPr id="16" name="Rounded Rectangle 15"/>
            <p:cNvSpPr/>
            <p:nvPr/>
          </p:nvSpPr>
          <p:spPr>
            <a:xfrm>
              <a:off x="2942734" y="5704254"/>
              <a:ext cx="1122384" cy="662923"/>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15000"/>
                </a:lnSpc>
                <a:defRPr/>
              </a:pPr>
              <a:r>
                <a:rPr lang="en-US" sz="1000" b="1" dirty="0">
                  <a:solidFill>
                    <a:srgbClr val="000000"/>
                  </a:solidFill>
                  <a:ea typeface="Cambria" pitchFamily="18" charset="0"/>
                  <a:cs typeface="Times New Roman" pitchFamily="18" charset="0"/>
                </a:rPr>
                <a:t>RedBloodCell</a:t>
              </a:r>
              <a:endParaRPr lang="en-US" sz="1000" dirty="0">
                <a:solidFill>
                  <a:srgbClr val="FFFFFF"/>
                </a:solidFill>
                <a:ea typeface="Cambria" pitchFamily="18" charset="0"/>
                <a:cs typeface="Times New Roman" pitchFamily="18" charset="0"/>
              </a:endParaRPr>
            </a:p>
          </p:txBody>
        </p:sp>
        <p:sp>
          <p:nvSpPr>
            <p:cNvPr id="17" name="Rounded Rectangle 16"/>
            <p:cNvSpPr/>
            <p:nvPr/>
          </p:nvSpPr>
          <p:spPr>
            <a:xfrm>
              <a:off x="4984236" y="5879560"/>
              <a:ext cx="817484" cy="34177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 tIns="18288" rIns="9144" bIns="18288"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15000"/>
                </a:lnSpc>
                <a:spcBef>
                  <a:spcPts val="0"/>
                </a:spcBef>
                <a:spcAft>
                  <a:spcPts val="0"/>
                </a:spcAft>
                <a:defRPr/>
              </a:pPr>
              <a:r>
                <a:rPr lang="en-US" sz="900" b="1" dirty="0" smtClean="0">
                  <a:solidFill>
                    <a:srgbClr val="000000"/>
                  </a:solidFill>
                  <a:ea typeface="Cambria"/>
                  <a:cs typeface="Times New Roman"/>
                </a:rPr>
                <a:t>Blood Portion</a:t>
              </a:r>
              <a:endParaRPr lang="en-US" sz="1100" dirty="0">
                <a:ea typeface="Cambria"/>
                <a:cs typeface="Times New Roman"/>
              </a:endParaRPr>
            </a:p>
          </p:txBody>
        </p:sp>
        <p:cxnSp>
          <p:nvCxnSpPr>
            <p:cNvPr id="18" name="Straight Arrow Connector 17"/>
            <p:cNvCxnSpPr/>
            <p:nvPr/>
          </p:nvCxnSpPr>
          <p:spPr>
            <a:xfrm flipH="1">
              <a:off x="3472995" y="5140033"/>
              <a:ext cx="332886" cy="425743"/>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596722" y="5172443"/>
              <a:ext cx="299007" cy="38154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078505" y="5140033"/>
              <a:ext cx="331412" cy="425743"/>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206651" y="5172443"/>
              <a:ext cx="297535" cy="38596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237453" y="6096114"/>
              <a:ext cx="511112" cy="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315519" y="6012145"/>
              <a:ext cx="449248" cy="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4" name="Text Box 652"/>
            <p:cNvSpPr txBox="1"/>
            <p:nvPr/>
          </p:nvSpPr>
          <p:spPr>
            <a:xfrm>
              <a:off x="5399607" y="5218110"/>
              <a:ext cx="543516" cy="25485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9144" tIns="9144" rIns="9144" bIns="9144"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115000"/>
                </a:lnSpc>
                <a:defRPr/>
              </a:pPr>
              <a:r>
                <a:rPr lang="en-US" sz="1200">
                  <a:solidFill>
                    <a:srgbClr val="000000"/>
                  </a:solidFill>
                  <a:ea typeface="Cambria" pitchFamily="18" charset="0"/>
                  <a:cs typeface="Times New Roman" pitchFamily="18" charset="0"/>
                </a:rPr>
                <a:t>k=0.05</a:t>
              </a:r>
            </a:p>
          </p:txBody>
        </p:sp>
        <p:sp>
          <p:nvSpPr>
            <p:cNvPr id="25" name="Text Box 653"/>
            <p:cNvSpPr txBox="1"/>
            <p:nvPr/>
          </p:nvSpPr>
          <p:spPr>
            <a:xfrm>
              <a:off x="4237453" y="5742556"/>
              <a:ext cx="715851" cy="21213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9144" tIns="9144" rIns="9144" bIns="9144"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115000"/>
                </a:lnSpc>
                <a:defRPr/>
              </a:pPr>
              <a:r>
                <a:rPr lang="en-US" sz="1200">
                  <a:solidFill>
                    <a:srgbClr val="000000"/>
                  </a:solidFill>
                  <a:ea typeface="Cambria" pitchFamily="18" charset="0"/>
                  <a:cs typeface="Times New Roman" pitchFamily="18" charset="0"/>
                </a:rPr>
                <a:t>k=0.0005</a:t>
              </a:r>
              <a:endParaRPr lang="en-US" sz="1100">
                <a:solidFill>
                  <a:srgbClr val="000000"/>
                </a:solidFill>
                <a:ea typeface="Cambria" pitchFamily="18" charset="0"/>
                <a:cs typeface="Times New Roman" pitchFamily="18" charset="0"/>
              </a:endParaRPr>
            </a:p>
          </p:txBody>
        </p:sp>
        <p:sp>
          <p:nvSpPr>
            <p:cNvPr id="26" name="Text Box 654"/>
            <p:cNvSpPr txBox="1"/>
            <p:nvPr/>
          </p:nvSpPr>
          <p:spPr>
            <a:xfrm>
              <a:off x="4800118" y="5387524"/>
              <a:ext cx="544990" cy="2563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9144" tIns="9144" rIns="9144" bIns="9144"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115000"/>
                </a:lnSpc>
                <a:defRPr/>
              </a:pPr>
              <a:r>
                <a:rPr lang="en-US" sz="1200">
                  <a:solidFill>
                    <a:srgbClr val="000000"/>
                  </a:solidFill>
                  <a:ea typeface="Cambria" pitchFamily="18" charset="0"/>
                  <a:cs typeface="Times New Roman" pitchFamily="18" charset="0"/>
                </a:rPr>
                <a:t>k=0.05</a:t>
              </a:r>
            </a:p>
          </p:txBody>
        </p:sp>
        <p:sp>
          <p:nvSpPr>
            <p:cNvPr id="27" name="Text Box 655"/>
            <p:cNvSpPr txBox="1"/>
            <p:nvPr/>
          </p:nvSpPr>
          <p:spPr>
            <a:xfrm>
              <a:off x="4237453" y="6143256"/>
              <a:ext cx="715851" cy="22244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9144" tIns="9144" rIns="9144" bIns="9144"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115000"/>
                </a:lnSpc>
                <a:defRPr/>
              </a:pPr>
              <a:r>
                <a:rPr lang="en-US" sz="1200">
                  <a:solidFill>
                    <a:srgbClr val="000000"/>
                  </a:solidFill>
                  <a:ea typeface="Cambria" pitchFamily="18" charset="0"/>
                  <a:cs typeface="Times New Roman" pitchFamily="18" charset="0"/>
                </a:rPr>
                <a:t>k=0.0005</a:t>
              </a:r>
              <a:endParaRPr lang="en-US" sz="1100">
                <a:solidFill>
                  <a:srgbClr val="000000"/>
                </a:solidFill>
                <a:ea typeface="Cambria" pitchFamily="18" charset="0"/>
                <a:cs typeface="Times New Roman" pitchFamily="18" charset="0"/>
              </a:endParaRPr>
            </a:p>
          </p:txBody>
        </p:sp>
        <p:sp>
          <p:nvSpPr>
            <p:cNvPr id="28" name="Text Box 656"/>
            <p:cNvSpPr txBox="1"/>
            <p:nvPr/>
          </p:nvSpPr>
          <p:spPr>
            <a:xfrm>
              <a:off x="2914748" y="5126774"/>
              <a:ext cx="870511" cy="23717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9144" tIns="9144" rIns="9144" bIns="9144"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115000"/>
                </a:lnSpc>
                <a:defRPr/>
              </a:pPr>
              <a:r>
                <a:rPr lang="en-US" sz="1200" dirty="0" smtClean="0">
                  <a:solidFill>
                    <a:srgbClr val="000000"/>
                  </a:solidFill>
                  <a:ea typeface="Cambria" pitchFamily="18" charset="0"/>
                  <a:cs typeface="Times New Roman" pitchFamily="18" charset="0"/>
                </a:rPr>
                <a:t>k=0.0005</a:t>
              </a:r>
              <a:endParaRPr lang="en-US" sz="1200" dirty="0">
                <a:solidFill>
                  <a:srgbClr val="000000"/>
                </a:solidFill>
                <a:ea typeface="Cambria" pitchFamily="18" charset="0"/>
                <a:cs typeface="Times New Roman" pitchFamily="18" charset="0"/>
              </a:endParaRPr>
            </a:p>
          </p:txBody>
        </p:sp>
        <p:sp>
          <p:nvSpPr>
            <p:cNvPr id="29" name="Text Box 657"/>
            <p:cNvSpPr txBox="1"/>
            <p:nvPr/>
          </p:nvSpPr>
          <p:spPr>
            <a:xfrm>
              <a:off x="3755800" y="5383104"/>
              <a:ext cx="664298" cy="2563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9144" tIns="9144" rIns="9144" bIns="9144"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a:lnSpc>
                  <a:spcPct val="115000"/>
                </a:lnSpc>
                <a:defRPr/>
              </a:pPr>
              <a:r>
                <a:rPr lang="en-US" sz="1200" dirty="0" smtClean="0">
                  <a:solidFill>
                    <a:srgbClr val="000000"/>
                  </a:solidFill>
                  <a:ea typeface="Cambria" pitchFamily="18" charset="0"/>
                  <a:cs typeface="Times New Roman" pitchFamily="18" charset="0"/>
                </a:rPr>
                <a:t>k=0.0005</a:t>
              </a:r>
              <a:endParaRPr lang="en-US" sz="1200" dirty="0">
                <a:solidFill>
                  <a:srgbClr val="000000"/>
                </a:solidFill>
                <a:ea typeface="Cambria" pitchFamily="18" charset="0"/>
                <a:cs typeface="Times New Roman" pitchFamily="18" charset="0"/>
              </a:endParaRPr>
            </a:p>
          </p:txBody>
        </p:sp>
        <p:sp>
          <p:nvSpPr>
            <p:cNvPr id="30" name="Arc 29"/>
            <p:cNvSpPr/>
            <p:nvPr/>
          </p:nvSpPr>
          <p:spPr>
            <a:xfrm rot="18848822">
              <a:off x="5404721" y="4334987"/>
              <a:ext cx="562748" cy="502274"/>
            </a:xfrm>
            <a:prstGeom prst="arc">
              <a:avLst>
                <a:gd name="adj1" fmla="val 16200000"/>
                <a:gd name="adj2" fmla="val 10800000"/>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31" name="Arc 30"/>
            <p:cNvSpPr/>
            <p:nvPr/>
          </p:nvSpPr>
          <p:spPr>
            <a:xfrm rot="18848822">
              <a:off x="5821564" y="5815515"/>
              <a:ext cx="561274" cy="500801"/>
            </a:xfrm>
            <a:prstGeom prst="arc">
              <a:avLst>
                <a:gd name="adj1" fmla="val 16200000"/>
                <a:gd name="adj2" fmla="val 10800000"/>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32" name="Arc 31"/>
            <p:cNvSpPr/>
            <p:nvPr/>
          </p:nvSpPr>
          <p:spPr>
            <a:xfrm rot="2751178" flipH="1">
              <a:off x="2391812" y="5738174"/>
              <a:ext cx="561274" cy="502274"/>
            </a:xfrm>
            <a:prstGeom prst="arc">
              <a:avLst>
                <a:gd name="adj1" fmla="val 16200000"/>
                <a:gd name="adj2" fmla="val 10800000"/>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33" name="Text Box 661"/>
            <p:cNvSpPr txBox="1"/>
            <p:nvPr/>
          </p:nvSpPr>
          <p:spPr>
            <a:xfrm>
              <a:off x="5943123" y="4455013"/>
              <a:ext cx="544990" cy="25485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9144" tIns="9144" rIns="9144" bIns="9144"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a:lnSpc>
                  <a:spcPct val="115000"/>
                </a:lnSpc>
                <a:defRPr/>
              </a:pPr>
              <a:r>
                <a:rPr lang="en-US" sz="1200">
                  <a:solidFill>
                    <a:srgbClr val="000000"/>
                  </a:solidFill>
                  <a:ea typeface="Cambria" pitchFamily="18" charset="0"/>
                  <a:cs typeface="Times New Roman" pitchFamily="18" charset="0"/>
                </a:rPr>
                <a:t>k=0.05</a:t>
              </a:r>
              <a:endParaRPr lang="en-US" sz="1100">
                <a:solidFill>
                  <a:srgbClr val="000000"/>
                </a:solidFill>
                <a:ea typeface="Cambria" pitchFamily="18" charset="0"/>
                <a:cs typeface="Times New Roman" pitchFamily="18" charset="0"/>
              </a:endParaRPr>
            </a:p>
          </p:txBody>
        </p:sp>
        <p:sp>
          <p:nvSpPr>
            <p:cNvPr id="34" name="Text Box 662"/>
            <p:cNvSpPr txBox="1"/>
            <p:nvPr/>
          </p:nvSpPr>
          <p:spPr>
            <a:xfrm>
              <a:off x="5689777" y="6381908"/>
              <a:ext cx="745310" cy="254857"/>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lIns="9144" tIns="9144" rIns="9144" bIns="9144"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a:lnSpc>
                  <a:spcPct val="115000"/>
                </a:lnSpc>
                <a:defRPr/>
              </a:pPr>
              <a:r>
                <a:rPr lang="en-US" sz="1200" dirty="0">
                  <a:solidFill>
                    <a:srgbClr val="000000"/>
                  </a:solidFill>
                  <a:ea typeface="Cambria" pitchFamily="18" charset="0"/>
                  <a:cs typeface="Times New Roman" pitchFamily="18" charset="0"/>
                </a:rPr>
                <a:t>k=0.05</a:t>
              </a:r>
              <a:endParaRPr lang="en-US" sz="1100" dirty="0">
                <a:solidFill>
                  <a:srgbClr val="000000"/>
                </a:solidFill>
                <a:ea typeface="Cambria" pitchFamily="18" charset="0"/>
                <a:cs typeface="Times New Roman" pitchFamily="18" charset="0"/>
              </a:endParaRPr>
            </a:p>
          </p:txBody>
        </p:sp>
        <p:sp>
          <p:nvSpPr>
            <p:cNvPr id="35" name="Text Box 663"/>
            <p:cNvSpPr txBox="1"/>
            <p:nvPr/>
          </p:nvSpPr>
          <p:spPr>
            <a:xfrm>
              <a:off x="2293165" y="6355391"/>
              <a:ext cx="755621" cy="25485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9144" tIns="9144" rIns="9144" bIns="9144"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115000"/>
                </a:lnSpc>
                <a:defRPr/>
              </a:pPr>
              <a:r>
                <a:rPr lang="en-US" sz="1200" dirty="0">
                  <a:solidFill>
                    <a:srgbClr val="000000"/>
                  </a:solidFill>
                  <a:ea typeface="Cambria" pitchFamily="18" charset="0"/>
                  <a:cs typeface="Times New Roman" pitchFamily="18" charset="0"/>
                </a:rPr>
                <a:t>k=0.0005</a:t>
              </a:r>
              <a:endParaRPr lang="en-US" sz="1100" dirty="0">
                <a:solidFill>
                  <a:srgbClr val="000000"/>
                </a:solidFill>
                <a:ea typeface="Cambria" pitchFamily="18" charset="0"/>
                <a:cs typeface="Times New Roman" pitchFamily="18" charset="0"/>
              </a:endParaRPr>
            </a:p>
          </p:txBody>
        </p:sp>
        <p:sp>
          <p:nvSpPr>
            <p:cNvPr id="36" name="Text Box 664"/>
            <p:cNvSpPr txBox="1"/>
            <p:nvPr/>
          </p:nvSpPr>
          <p:spPr>
            <a:xfrm>
              <a:off x="2883816" y="4886650"/>
              <a:ext cx="704068" cy="25338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9144" tIns="9144" rIns="9144" bIns="9144"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115000"/>
                </a:lnSpc>
                <a:spcBef>
                  <a:spcPts val="0"/>
                </a:spcBef>
                <a:spcAft>
                  <a:spcPts val="0"/>
                </a:spcAft>
                <a:defRPr/>
              </a:pPr>
              <a:r>
                <a:rPr lang="en-US" b="1" dirty="0">
                  <a:ea typeface="Cambria"/>
                  <a:cs typeface="Times New Roman"/>
                </a:rPr>
                <a:t>K</a:t>
              </a:r>
              <a:r>
                <a:rPr lang="en-US" dirty="0">
                  <a:ea typeface="Cambria"/>
                  <a:cs typeface="Times New Roman"/>
                </a:rPr>
                <a:t>=1</a:t>
              </a:r>
              <a:endParaRPr lang="en-US" sz="1100" dirty="0">
                <a:ea typeface="Cambria"/>
                <a:cs typeface="Times New Roman"/>
              </a:endParaRPr>
            </a:p>
          </p:txBody>
        </p:sp>
        <p:sp>
          <p:nvSpPr>
            <p:cNvPr id="37" name="Text Box 665"/>
            <p:cNvSpPr txBox="1"/>
            <p:nvPr/>
          </p:nvSpPr>
          <p:spPr>
            <a:xfrm>
              <a:off x="5932813" y="5179808"/>
              <a:ext cx="543516" cy="2563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9144" tIns="9144" rIns="9144" bIns="9144"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115000"/>
                </a:lnSpc>
                <a:spcBef>
                  <a:spcPts val="0"/>
                </a:spcBef>
                <a:spcAft>
                  <a:spcPts val="0"/>
                </a:spcAft>
                <a:defRPr/>
              </a:pPr>
              <a:r>
                <a:rPr lang="en-US" b="1">
                  <a:ea typeface="Cambria"/>
                  <a:cs typeface="Times New Roman"/>
                </a:rPr>
                <a:t>K</a:t>
              </a:r>
              <a:r>
                <a:rPr lang="en-US">
                  <a:ea typeface="Cambria"/>
                  <a:cs typeface="Times New Roman"/>
                </a:rPr>
                <a:t>=1</a:t>
              </a:r>
              <a:endParaRPr lang="en-US" sz="1100">
                <a:ea typeface="Cambria"/>
                <a:cs typeface="Times New Roman"/>
              </a:endParaRPr>
            </a:p>
          </p:txBody>
        </p:sp>
        <p:sp>
          <p:nvSpPr>
            <p:cNvPr id="38" name="Text Box 666"/>
            <p:cNvSpPr txBox="1"/>
            <p:nvPr/>
          </p:nvSpPr>
          <p:spPr>
            <a:xfrm>
              <a:off x="4315519" y="6374542"/>
              <a:ext cx="543516" cy="25485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lIns="9144" tIns="9144" rIns="9144" bIns="9144"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115000"/>
                </a:lnSpc>
                <a:spcBef>
                  <a:spcPts val="0"/>
                </a:spcBef>
                <a:spcAft>
                  <a:spcPts val="0"/>
                </a:spcAft>
                <a:defRPr/>
              </a:pPr>
              <a:r>
                <a:rPr lang="en-US" b="1">
                  <a:ea typeface="Cambria"/>
                  <a:cs typeface="Times New Roman"/>
                </a:rPr>
                <a:t>K</a:t>
              </a:r>
              <a:r>
                <a:rPr lang="en-US">
                  <a:ea typeface="Cambria"/>
                  <a:cs typeface="Times New Roman"/>
                </a:rPr>
                <a:t>=1</a:t>
              </a:r>
              <a:endParaRPr lang="en-US" sz="1100">
                <a:ea typeface="Cambria"/>
                <a:cs typeface="Times New Roman"/>
              </a:endParaRPr>
            </a:p>
          </p:txBody>
        </p:sp>
      </p:grpSp>
      <p:sp>
        <p:nvSpPr>
          <p:cNvPr id="5" name="TextBox 4"/>
          <p:cNvSpPr txBox="1"/>
          <p:nvPr/>
        </p:nvSpPr>
        <p:spPr>
          <a:xfrm>
            <a:off x="123825" y="579438"/>
            <a:ext cx="3362325" cy="369332"/>
          </a:xfrm>
          <a:prstGeom prst="rect">
            <a:avLst/>
          </a:prstGeom>
          <a:noFill/>
        </p:spPr>
        <p:txBody>
          <a:bodyPr wrap="square" rtlCol="0">
            <a:spAutoFit/>
          </a:bodyPr>
          <a:lstStyle/>
          <a:p>
            <a:r>
              <a:rPr lang="en-US" dirty="0" smtClean="0"/>
              <a:t>Liver Necrosis</a:t>
            </a:r>
            <a:endParaRPr lang="en-US" dirty="0"/>
          </a:p>
        </p:txBody>
      </p:sp>
      <p:pic>
        <p:nvPicPr>
          <p:cNvPr id="43" name="lobule_anim_3D.gif">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550" y="3435350"/>
            <a:ext cx="2457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3258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825" y="931069"/>
            <a:ext cx="8896350" cy="4062651"/>
          </a:xfrm>
          <a:prstGeom prst="rect">
            <a:avLst/>
          </a:prstGeom>
        </p:spPr>
        <p:txBody>
          <a:bodyPr wrap="square">
            <a:spAutoFit/>
          </a:bodyPr>
          <a:lstStyle/>
          <a:p>
            <a:pPr marL="285750" indent="-285750">
              <a:buFont typeface="Arial" pitchFamily="34" charset="0"/>
              <a:buChar char="•"/>
            </a:pPr>
            <a:r>
              <a:rPr lang="en-US" sz="2400" dirty="0" smtClean="0"/>
              <a:t>We need a way of propagating information across different scales that is:</a:t>
            </a:r>
          </a:p>
          <a:p>
            <a:endParaRPr lang="en-US" sz="2400" dirty="0" smtClean="0"/>
          </a:p>
          <a:p>
            <a:pPr marL="800100" lvl="1" indent="-342900">
              <a:buAutoNum type="arabicPeriod"/>
            </a:pPr>
            <a:r>
              <a:rPr lang="en-US" sz="2400" dirty="0" smtClean="0"/>
              <a:t>Computationally feasible</a:t>
            </a:r>
          </a:p>
          <a:p>
            <a:pPr marL="800100" lvl="1" indent="-342900">
              <a:buAutoNum type="arabicPeriod"/>
            </a:pPr>
            <a:r>
              <a:rPr lang="en-US" sz="2400" dirty="0" smtClean="0"/>
              <a:t>Capable of representing key features of  models from different scales</a:t>
            </a:r>
          </a:p>
          <a:p>
            <a:endParaRPr lang="en-US" sz="2400" b="1" dirty="0" smtClean="0"/>
          </a:p>
          <a:p>
            <a:r>
              <a:rPr lang="en-US" sz="2400" b="1" dirty="0" smtClean="0"/>
              <a:t>Software solution—A Modeling Platform that  will make modeler’s life easier – think </a:t>
            </a:r>
            <a:r>
              <a:rPr lang="en-US" sz="2400" b="1" dirty="0" err="1" smtClean="0"/>
              <a:t>Matlab</a:t>
            </a:r>
            <a:r>
              <a:rPr lang="en-US" sz="2400" b="1" dirty="0" smtClean="0"/>
              <a:t> for Computational Biology</a:t>
            </a:r>
            <a:endParaRPr lang="en-US" sz="2400" dirty="0" smtClean="0"/>
          </a:p>
          <a:p>
            <a:endParaRPr lang="en-US" dirty="0"/>
          </a:p>
        </p:txBody>
      </p:sp>
      <p:sp>
        <p:nvSpPr>
          <p:cNvPr id="3" name="Text Box 4"/>
          <p:cNvSpPr txBox="1">
            <a:spLocks noChangeArrowheads="1"/>
          </p:cNvSpPr>
          <p:nvPr/>
        </p:nvSpPr>
        <p:spPr bwMode="auto">
          <a:xfrm>
            <a:off x="0" y="6350"/>
            <a:ext cx="9144000" cy="830997"/>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chemeClr val="bg1"/>
                </a:solidFill>
              </a:rPr>
              <a:t>Modeling Platform to Facilitate Multi-Scale AND Cross-Scale Calculations</a:t>
            </a:r>
            <a:endParaRPr lang="pl-PL" sz="2400" b="1" dirty="0">
              <a:solidFill>
                <a:schemeClr val="bg1"/>
              </a:solidFill>
            </a:endParaRPr>
          </a:p>
        </p:txBody>
      </p:sp>
    </p:spTree>
    <p:extLst>
      <p:ext uri="{BB962C8B-B14F-4D97-AF65-F5344CB8AC3E}">
        <p14:creationId xmlns:p14="http://schemas.microsoft.com/office/powerpoint/2010/main" val="37337048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0" y="-31750"/>
            <a:ext cx="9144000" cy="45720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chemeClr val="bg1"/>
                </a:solidFill>
              </a:rPr>
              <a:t>Scientific Success Story – Physics </a:t>
            </a:r>
            <a:r>
              <a:rPr lang="en-US" sz="2400" b="1" dirty="0">
                <a:solidFill>
                  <a:schemeClr val="bg1"/>
                </a:solidFill>
              </a:rPr>
              <a:t>A</a:t>
            </a:r>
            <a:r>
              <a:rPr lang="en-US" sz="2400" b="1" dirty="0" smtClean="0">
                <a:solidFill>
                  <a:schemeClr val="bg1"/>
                </a:solidFill>
              </a:rPr>
              <a:t>nalysis Toolkit - Root</a:t>
            </a:r>
            <a:endParaRPr lang="pl-PL" sz="2400" b="1" dirty="0">
              <a:solidFill>
                <a:schemeClr val="bg1"/>
              </a:solidFill>
            </a:endParaRPr>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675" y="590550"/>
            <a:ext cx="67246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580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57200" y="990600"/>
            <a:ext cx="8229600" cy="4038600"/>
          </a:xfrm>
          <a:prstGeom prst="rect">
            <a:avLst/>
          </a:prstGeom>
          <a:noFill/>
          <a:ln w="9525">
            <a:noFill/>
            <a:miter lim="800000"/>
            <a:headEnd/>
            <a:tailEnd/>
          </a:ln>
        </p:spPr>
        <p:txBody>
          <a:bodyPr/>
          <a:lstStyle/>
          <a:p>
            <a:pPr marL="342900" indent="-342900" fontAlgn="auto">
              <a:lnSpc>
                <a:spcPct val="90000"/>
              </a:lnSpc>
              <a:spcBef>
                <a:spcPct val="20000"/>
              </a:spcBef>
              <a:spcAft>
                <a:spcPts val="0"/>
              </a:spcAft>
              <a:buFontTx/>
              <a:buChar char="•"/>
              <a:defRPr/>
            </a:pPr>
            <a:endParaRPr lang="en-US" sz="2400" kern="0" dirty="0">
              <a:latin typeface="+mn-lt"/>
            </a:endParaRPr>
          </a:p>
        </p:txBody>
      </p:sp>
      <p:sp>
        <p:nvSpPr>
          <p:cNvPr id="330758" name="Rectangle 10"/>
          <p:cNvSpPr>
            <a:spLocks noChangeArrowheads="1"/>
          </p:cNvSpPr>
          <p:nvPr/>
        </p:nvSpPr>
        <p:spPr bwMode="auto">
          <a:xfrm>
            <a:off x="0" y="6337781"/>
            <a:ext cx="90704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200" dirty="0"/>
              <a:t>“3D Multi-Cell Simulation of Tumor Growth and Angiogenesis,” Abbas </a:t>
            </a:r>
            <a:r>
              <a:rPr lang="en-US" sz="1200" dirty="0" err="1"/>
              <a:t>Shirinifard</a:t>
            </a:r>
            <a:r>
              <a:rPr lang="en-US" sz="1200" dirty="0"/>
              <a:t>, John S. Gens, Benjamin L. </a:t>
            </a:r>
            <a:r>
              <a:rPr lang="en-US" sz="1200" dirty="0" err="1"/>
              <a:t>Zaitlen</a:t>
            </a:r>
            <a:r>
              <a:rPr lang="en-US" sz="1200" dirty="0"/>
              <a:t>, </a:t>
            </a:r>
            <a:r>
              <a:rPr lang="en-US" sz="1200" dirty="0" err="1"/>
              <a:t>Nikodem</a:t>
            </a:r>
            <a:r>
              <a:rPr lang="en-US" sz="1200" dirty="0"/>
              <a:t> J. </a:t>
            </a:r>
            <a:r>
              <a:rPr lang="en-US" sz="1200" dirty="0" err="1"/>
              <a:t>Popławski</a:t>
            </a:r>
            <a:r>
              <a:rPr lang="en-US" sz="1200" dirty="0"/>
              <a:t>, </a:t>
            </a:r>
            <a:r>
              <a:rPr lang="en-US" sz="1200" dirty="0" err="1"/>
              <a:t>Maciej</a:t>
            </a:r>
            <a:r>
              <a:rPr lang="en-US" sz="1200" dirty="0"/>
              <a:t> Swat, James A. Glazier, </a:t>
            </a:r>
            <a:r>
              <a:rPr lang="en-US" sz="1200" i="1" dirty="0" err="1"/>
              <a:t>PLoS</a:t>
            </a:r>
            <a:r>
              <a:rPr lang="en-US" sz="1200" i="1" dirty="0"/>
              <a:t> ONE</a:t>
            </a:r>
            <a:r>
              <a:rPr lang="en-US" sz="1200" dirty="0"/>
              <a:t> 4: e7190, doi:10.1371/journal.pone.0007190 (2009)</a:t>
            </a:r>
            <a:endParaRPr lang="en-US" altLang="en-US" sz="1200" dirty="0">
              <a:latin typeface="Calibri" pitchFamily="34" charset="0"/>
            </a:endParaRPr>
          </a:p>
        </p:txBody>
      </p:sp>
      <p:pic>
        <p:nvPicPr>
          <p:cNvPr id="3307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7720"/>
            <a:ext cx="466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6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6263" y="515010"/>
            <a:ext cx="47577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0" y="1270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Complex Models: 3D vascularized tumor growth</a:t>
            </a:r>
            <a:endParaRPr lang="pl-PL" sz="2000" b="1" dirty="0">
              <a:solidFill>
                <a:schemeClr val="bg1"/>
              </a:solidFill>
            </a:endParaRPr>
          </a:p>
        </p:txBody>
      </p:sp>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40" y="2834384"/>
            <a:ext cx="3573518" cy="3441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508678085"/>
              </p:ext>
            </p:extLst>
          </p:nvPr>
        </p:nvGraphicFramePr>
        <p:xfrm>
          <a:off x="4535213" y="4554967"/>
          <a:ext cx="4244907" cy="910412"/>
        </p:xfrm>
        <a:graphic>
          <a:graphicData uri="http://schemas.openxmlformats.org/presentationml/2006/ole">
            <mc:AlternateContent xmlns:mc="http://schemas.openxmlformats.org/markup-compatibility/2006">
              <mc:Choice xmlns:v="urn:schemas-microsoft-com:vml" Requires="v">
                <p:oleObj spid="_x0000_s10288" name="Equation" r:id="rId7" imgW="3047760" imgH="660240" progId="Equation.DSMT4">
                  <p:embed/>
                </p:oleObj>
              </mc:Choice>
              <mc:Fallback>
                <p:oleObj name="Equation" r:id="rId7" imgW="3047760" imgH="660240" progId="Equation.DSMT4">
                  <p:embed/>
                  <p:pic>
                    <p:nvPicPr>
                      <p:cNvPr id="0" name="Object 4"/>
                      <p:cNvPicPr>
                        <a:picLocks noChangeAspect="1" noChangeArrowheads="1"/>
                      </p:cNvPicPr>
                      <p:nvPr/>
                    </p:nvPicPr>
                    <p:blipFill>
                      <a:blip r:embed="rId8"/>
                      <a:srcRect/>
                      <a:stretch>
                        <a:fillRect/>
                      </a:stretch>
                    </p:blipFill>
                    <p:spPr bwMode="auto">
                      <a:xfrm>
                        <a:off x="4535213" y="4554967"/>
                        <a:ext cx="4244907" cy="910412"/>
                      </a:xfrm>
                      <a:prstGeom prst="rect">
                        <a:avLst/>
                      </a:prstGeom>
                      <a:noFill/>
                    </p:spPr>
                  </p:pic>
                </p:oleObj>
              </mc:Fallback>
            </mc:AlternateContent>
          </a:graphicData>
        </a:graphic>
      </p:graphicFrame>
      <p:sp>
        <p:nvSpPr>
          <p:cNvPr id="4" name="TextBox 3"/>
          <p:cNvSpPr txBox="1"/>
          <p:nvPr/>
        </p:nvSpPr>
        <p:spPr>
          <a:xfrm>
            <a:off x="4535213" y="5600700"/>
            <a:ext cx="4464007" cy="646331"/>
          </a:xfrm>
          <a:prstGeom prst="rect">
            <a:avLst/>
          </a:prstGeom>
          <a:noFill/>
        </p:spPr>
        <p:txBody>
          <a:bodyPr wrap="square" rtlCol="0">
            <a:spAutoFit/>
          </a:bodyPr>
          <a:lstStyle/>
          <a:p>
            <a:r>
              <a:rPr lang="en-US" dirty="0" smtClean="0"/>
              <a:t>Output: Position and type of each cell at each time. Concentration of O</a:t>
            </a:r>
            <a:r>
              <a:rPr lang="en-US" baseline="-25000" dirty="0" smtClean="0"/>
              <a:t>2</a:t>
            </a:r>
            <a:r>
              <a:rPr lang="en-US" dirty="0" smtClean="0"/>
              <a:t>, VEGFs,…</a:t>
            </a:r>
            <a:endParaRPr lang="en-US" dirty="0"/>
          </a:p>
        </p:txBody>
      </p:sp>
    </p:spTree>
    <p:extLst>
      <p:ext uri="{BB962C8B-B14F-4D97-AF65-F5344CB8AC3E}">
        <p14:creationId xmlns:p14="http://schemas.microsoft.com/office/powerpoint/2010/main" val="24597215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0" y="6350"/>
            <a:ext cx="9144000" cy="45720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chemeClr val="bg1"/>
                </a:solidFill>
              </a:rPr>
              <a:t>Prerequisites</a:t>
            </a:r>
            <a:endParaRPr lang="pl-PL" sz="2400" b="1" dirty="0">
              <a:solidFill>
                <a:schemeClr val="bg1"/>
              </a:solidFill>
            </a:endParaRPr>
          </a:p>
        </p:txBody>
      </p:sp>
      <p:sp>
        <p:nvSpPr>
          <p:cNvPr id="3" name="TextBox 2"/>
          <p:cNvSpPr txBox="1"/>
          <p:nvPr/>
        </p:nvSpPr>
        <p:spPr>
          <a:xfrm>
            <a:off x="152400" y="400050"/>
            <a:ext cx="8801100" cy="6247864"/>
          </a:xfrm>
          <a:prstGeom prst="rect">
            <a:avLst/>
          </a:prstGeom>
          <a:noFill/>
        </p:spPr>
        <p:txBody>
          <a:bodyPr wrap="square" rtlCol="0">
            <a:spAutoFit/>
          </a:bodyPr>
          <a:lstStyle/>
          <a:p>
            <a:pPr marL="342900" indent="-342900">
              <a:buFont typeface="Arial" pitchFamily="34" charset="0"/>
              <a:buChar char="•"/>
            </a:pPr>
            <a:r>
              <a:rPr lang="en-US" sz="2000" dirty="0" err="1" smtClean="0"/>
              <a:t>Interconnectible</a:t>
            </a:r>
            <a:r>
              <a:rPr lang="en-US" sz="2000" dirty="0" smtClean="0"/>
              <a:t> scalable component libraries that cover computations at different modeling </a:t>
            </a:r>
            <a:r>
              <a:rPr lang="en-US" sz="2000" dirty="0"/>
              <a:t>scales (</a:t>
            </a:r>
            <a:r>
              <a:rPr lang="en-US" sz="2000" i="1" dirty="0"/>
              <a:t>e.g. </a:t>
            </a:r>
            <a:r>
              <a:rPr lang="en-US" sz="2000" dirty="0"/>
              <a:t>many SBML simulator don’t work in a multi-cell </a:t>
            </a:r>
            <a:r>
              <a:rPr lang="en-US" sz="2000" dirty="0" smtClean="0"/>
              <a:t>model </a:t>
            </a:r>
            <a:r>
              <a:rPr lang="en-US" sz="2000" dirty="0"/>
              <a:t>context</a:t>
            </a:r>
            <a:r>
              <a:rPr lang="en-US" sz="2000" dirty="0" smtClean="0"/>
              <a:t>)</a:t>
            </a:r>
          </a:p>
          <a:p>
            <a:endParaRPr lang="en-US" sz="2000" dirty="0" smtClean="0"/>
          </a:p>
          <a:p>
            <a:pPr marL="342900" indent="-342900">
              <a:buFont typeface="Arial" pitchFamily="34" charset="0"/>
              <a:buChar char="•"/>
            </a:pPr>
            <a:r>
              <a:rPr lang="en-US" sz="2000" dirty="0" smtClean="0"/>
              <a:t>Standardized links between tools operating at different scales (data exchange formats, simulation workflow tools, </a:t>
            </a:r>
            <a:r>
              <a:rPr lang="en-US" sz="2000" i="1" dirty="0" smtClean="0"/>
              <a:t>etc</a:t>
            </a:r>
            <a:r>
              <a:rPr lang="en-US" sz="2000" dirty="0" smtClean="0"/>
              <a:t>.) which facilitate model composition and enable fast model deployment</a:t>
            </a:r>
          </a:p>
          <a:p>
            <a:pPr marL="342900" indent="-342900">
              <a:buFont typeface="Arial" pitchFamily="34" charset="0"/>
              <a:buChar char="•"/>
            </a:pPr>
            <a:endParaRPr lang="en-US" sz="2000" dirty="0"/>
          </a:p>
          <a:p>
            <a:pPr marL="342900" indent="-342900">
              <a:buFont typeface="Arial" pitchFamily="34" charset="0"/>
              <a:buChar char="•"/>
            </a:pPr>
            <a:r>
              <a:rPr lang="en-US" sz="2000" dirty="0" smtClean="0"/>
              <a:t>Flexible, user friendly, component integration platforms</a:t>
            </a:r>
          </a:p>
          <a:p>
            <a:pPr marL="342900" indent="-342900">
              <a:buFont typeface="Arial" pitchFamily="34" charset="0"/>
              <a:buChar char="•"/>
            </a:pPr>
            <a:endParaRPr lang="en-US" sz="2000" dirty="0"/>
          </a:p>
          <a:p>
            <a:pPr marL="342900" indent="-342900">
              <a:buFont typeface="Arial" pitchFamily="34" charset="0"/>
              <a:buChar char="•"/>
            </a:pPr>
            <a:r>
              <a:rPr lang="en-US" sz="2000" dirty="0"/>
              <a:t>Minimize effort duplication (SBML.org lists 200 SBML-compatible packages, many duplicate the same functionality – solving ODEs…)</a:t>
            </a:r>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Standard model description formats and modeling languages</a:t>
            </a:r>
          </a:p>
          <a:p>
            <a:endParaRPr lang="en-US" sz="2000" dirty="0" smtClean="0"/>
          </a:p>
          <a:p>
            <a:pPr marL="342900" indent="-342900">
              <a:buFont typeface="Arial" pitchFamily="34" charset="0"/>
              <a:buChar char="•"/>
            </a:pPr>
            <a:r>
              <a:rPr lang="en-US" sz="2000" dirty="0"/>
              <a:t>O</a:t>
            </a:r>
            <a:r>
              <a:rPr lang="en-US" sz="2000" dirty="0" smtClean="0"/>
              <a:t>pen-source with reasonable </a:t>
            </a:r>
            <a:r>
              <a:rPr lang="en-US" sz="2000" dirty="0"/>
              <a:t>licenses (</a:t>
            </a:r>
            <a:r>
              <a:rPr lang="en-US" sz="2000" i="1" dirty="0"/>
              <a:t>e.g</a:t>
            </a:r>
            <a:r>
              <a:rPr lang="en-US" sz="2000" dirty="0"/>
              <a:t>. Python Software Foundation License</a:t>
            </a:r>
            <a:r>
              <a:rPr lang="en-US" sz="2000" dirty="0" smtClean="0"/>
              <a:t>)</a:t>
            </a:r>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Clear modeling code</a:t>
            </a:r>
            <a:r>
              <a:rPr lang="en-US" sz="2000" dirty="0"/>
              <a:t> </a:t>
            </a:r>
            <a:r>
              <a:rPr lang="en-US" sz="2000" dirty="0" smtClean="0"/>
              <a:t>and accompanying documentation to allow third-party development </a:t>
            </a:r>
          </a:p>
        </p:txBody>
      </p:sp>
    </p:spTree>
    <p:extLst>
      <p:ext uri="{BB962C8B-B14F-4D97-AF65-F5344CB8AC3E}">
        <p14:creationId xmlns:p14="http://schemas.microsoft.com/office/powerpoint/2010/main" val="7563105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25" y="948690"/>
            <a:ext cx="8896350" cy="5570756"/>
          </a:xfrm>
          <a:prstGeom prst="rect">
            <a:avLst/>
          </a:prstGeom>
          <a:noFill/>
        </p:spPr>
        <p:txBody>
          <a:bodyPr wrap="square" rtlCol="0">
            <a:spAutoFit/>
          </a:bodyPr>
          <a:lstStyle/>
          <a:p>
            <a:pPr marL="285750" indent="-285750">
              <a:buFont typeface="Arial" pitchFamily="34" charset="0"/>
              <a:buChar char="•"/>
            </a:pPr>
            <a:r>
              <a:rPr lang="en-US" sz="2000" dirty="0" smtClean="0"/>
              <a:t>Copying </a:t>
            </a:r>
            <a:r>
              <a:rPr lang="en-US" sz="2000" dirty="0"/>
              <a:t>successful solutions is not a bad idea </a:t>
            </a:r>
            <a:endParaRPr lang="en-US" sz="2000" dirty="0" smtClean="0"/>
          </a:p>
          <a:p>
            <a:endParaRPr lang="en-US" sz="2000" dirty="0" smtClean="0"/>
          </a:p>
          <a:p>
            <a:pPr marL="285750" indent="-285750">
              <a:buFont typeface="Arial" pitchFamily="34" charset="0"/>
              <a:buChar char="•"/>
            </a:pPr>
            <a:r>
              <a:rPr lang="en-US" sz="2000" dirty="0" smtClean="0"/>
              <a:t>Python emerging as a </a:t>
            </a:r>
            <a:r>
              <a:rPr lang="en-US" sz="2000" i="1" dirty="0" smtClean="0"/>
              <a:t>de-facto</a:t>
            </a:r>
            <a:r>
              <a:rPr lang="en-US" sz="2000" dirty="0" smtClean="0"/>
              <a:t> standard scripting language for scientific computing (</a:t>
            </a:r>
            <a:r>
              <a:rPr lang="en-US" sz="2000" dirty="0" err="1" smtClean="0"/>
              <a:t>Numpy</a:t>
            </a:r>
            <a:r>
              <a:rPr lang="en-US" sz="2000" dirty="0" smtClean="0"/>
              <a:t>, </a:t>
            </a:r>
            <a:r>
              <a:rPr lang="en-US" sz="2000" dirty="0" err="1" smtClean="0"/>
              <a:t>SciPy</a:t>
            </a:r>
            <a:r>
              <a:rPr lang="en-US" sz="2000" dirty="0" smtClean="0"/>
              <a:t>, </a:t>
            </a:r>
            <a:r>
              <a:rPr lang="en-US" sz="2000" dirty="0" err="1" smtClean="0"/>
              <a:t>Numba</a:t>
            </a:r>
            <a:r>
              <a:rPr lang="en-US" sz="2000" dirty="0" smtClean="0"/>
              <a:t>, Disco, </a:t>
            </a:r>
            <a:r>
              <a:rPr lang="en-US" sz="2000" dirty="0" err="1" smtClean="0"/>
              <a:t>PyPy</a:t>
            </a:r>
            <a:r>
              <a:rPr lang="en-US" sz="2000" dirty="0" smtClean="0"/>
              <a:t>, </a:t>
            </a:r>
            <a:r>
              <a:rPr lang="en-US" sz="2000" dirty="0" err="1" smtClean="0"/>
              <a:t>Cython</a:t>
            </a:r>
            <a:r>
              <a:rPr lang="en-US" sz="2000" dirty="0" smtClean="0"/>
              <a:t>, </a:t>
            </a:r>
            <a:r>
              <a:rPr lang="en-US" sz="2000" i="1" dirty="0" smtClean="0"/>
              <a:t>etc</a:t>
            </a:r>
            <a:r>
              <a:rPr lang="en-US" sz="2000" dirty="0" smtClean="0"/>
              <a:t>…)</a:t>
            </a:r>
          </a:p>
          <a:p>
            <a:pPr marL="285750" indent="-285750">
              <a:buFont typeface="Arial" pitchFamily="34" charset="0"/>
              <a:buChar char="•"/>
            </a:pPr>
            <a:endParaRPr lang="en-US" sz="2000" dirty="0"/>
          </a:p>
          <a:p>
            <a:pPr marL="285750" indent="-285750">
              <a:buFont typeface="Arial" pitchFamily="34" charset="0"/>
              <a:buChar char="•"/>
            </a:pPr>
            <a:r>
              <a:rPr lang="en-US" sz="2000" dirty="0" smtClean="0"/>
              <a:t>Developing modeling standards in a way that would enable their reuse outside original target domains</a:t>
            </a:r>
          </a:p>
          <a:p>
            <a:pPr marL="285750" indent="-285750">
              <a:buFont typeface="Arial" pitchFamily="34" charset="0"/>
              <a:buChar char="•"/>
            </a:pPr>
            <a:endParaRPr lang="en-US" sz="2000" dirty="0" smtClean="0"/>
          </a:p>
          <a:p>
            <a:pPr marL="285750" indent="-285750">
              <a:buFont typeface="Arial" pitchFamily="34" charset="0"/>
              <a:buChar char="•"/>
            </a:pPr>
            <a:r>
              <a:rPr lang="en-US" sz="2000" dirty="0" smtClean="0"/>
              <a:t>Agree on core technology to avoid effort duplication -  make sure that solutions you choose will be still in use few years from now</a:t>
            </a:r>
          </a:p>
          <a:p>
            <a:pPr marL="285750" indent="-285750">
              <a:buFont typeface="Arial" pitchFamily="34" charset="0"/>
              <a:buChar char="•"/>
            </a:pPr>
            <a:endParaRPr lang="en-US" sz="2000" dirty="0" smtClean="0"/>
          </a:p>
          <a:p>
            <a:pPr marL="285750" indent="-285750">
              <a:buFont typeface="Arial" pitchFamily="34" charset="0"/>
              <a:buChar char="•"/>
            </a:pPr>
            <a:r>
              <a:rPr lang="en-US" sz="2000" dirty="0" smtClean="0"/>
              <a:t>Focus on usability features – cryptic software (no matter how powerful) that is hard to understand  and use is not what you want.</a:t>
            </a:r>
            <a:endParaRPr lang="en-US" sz="2000" dirty="0"/>
          </a:p>
          <a:p>
            <a:pPr marL="285750" indent="-285750">
              <a:buFont typeface="Arial" pitchFamily="34" charset="0"/>
              <a:buChar char="•"/>
            </a:pPr>
            <a:endParaRPr lang="en-US" sz="2000" dirty="0" smtClean="0"/>
          </a:p>
          <a:p>
            <a:pPr marL="285750" indent="-285750">
              <a:buFont typeface="Arial" pitchFamily="34" charset="0"/>
              <a:buChar char="•"/>
            </a:pPr>
            <a:r>
              <a:rPr lang="en-US" sz="2000" dirty="0" smtClean="0"/>
              <a:t>Provide training workshops, documentation and  try to engage external developers to create vibrant community</a:t>
            </a:r>
          </a:p>
          <a:p>
            <a:r>
              <a:rPr lang="en-US" dirty="0" smtClean="0"/>
              <a:t> </a:t>
            </a:r>
          </a:p>
          <a:p>
            <a:endParaRPr lang="en-US" dirty="0" smtClean="0"/>
          </a:p>
        </p:txBody>
      </p:sp>
      <p:sp>
        <p:nvSpPr>
          <p:cNvPr id="3" name="Text Box 4"/>
          <p:cNvSpPr txBox="1">
            <a:spLocks noChangeArrowheads="1"/>
          </p:cNvSpPr>
          <p:nvPr/>
        </p:nvSpPr>
        <p:spPr bwMode="auto">
          <a:xfrm>
            <a:off x="0" y="6350"/>
            <a:ext cx="9144000" cy="45720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smtClean="0">
                <a:solidFill>
                  <a:schemeClr val="bg1"/>
                </a:solidFill>
              </a:rPr>
              <a:t>Suggestions for Modeling Community</a:t>
            </a:r>
            <a:endParaRPr lang="pl-PL" sz="2400" b="1" dirty="0">
              <a:solidFill>
                <a:schemeClr val="bg1"/>
              </a:solidFill>
            </a:endParaRPr>
          </a:p>
        </p:txBody>
      </p:sp>
    </p:spTree>
    <p:extLst>
      <p:ext uri="{BB962C8B-B14F-4D97-AF65-F5344CB8AC3E}">
        <p14:creationId xmlns:p14="http://schemas.microsoft.com/office/powerpoint/2010/main" val="15753240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multi-cell model</a:t>
            </a:r>
            <a:endParaRPr lang="en-US" dirty="0"/>
          </a:p>
        </p:txBody>
      </p:sp>
      <p:sp>
        <p:nvSpPr>
          <p:cNvPr id="3" name="Content Placeholder 2"/>
          <p:cNvSpPr>
            <a:spLocks noGrp="1"/>
          </p:cNvSpPr>
          <p:nvPr>
            <p:ph idx="1"/>
          </p:nvPr>
        </p:nvSpPr>
        <p:spPr/>
        <p:txBody>
          <a:bodyPr/>
          <a:lstStyle/>
          <a:p>
            <a:r>
              <a:rPr lang="en-US" sz="2000" dirty="0" smtClean="0"/>
              <a:t>Multi-scale model is a solver which takes as an input initial conditions specification, description of cell behavior. The model outputs time lapse images of how modeled tissue, organ or organism change over time.</a:t>
            </a:r>
          </a:p>
          <a:p>
            <a:r>
              <a:rPr lang="en-US" sz="2000" dirty="0" smtClean="0"/>
              <a:t>It is just like models that predict </a:t>
            </a:r>
            <a:r>
              <a:rPr lang="en-US" sz="2000" dirty="0" err="1" smtClean="0"/>
              <a:t>e.g</a:t>
            </a:r>
            <a:r>
              <a:rPr lang="en-US" sz="2000" dirty="0" smtClean="0"/>
              <a:t> trajectory of an asteroids. We specify initial conditions, describe dynamics and let mathematical/computational </a:t>
            </a:r>
            <a:r>
              <a:rPr lang="en-US" sz="2000" dirty="0" err="1" smtClean="0"/>
              <a:t>aparatous</a:t>
            </a:r>
            <a:r>
              <a:rPr lang="en-US" sz="2000" dirty="0" smtClean="0"/>
              <a:t> take care of the rest</a:t>
            </a:r>
          </a:p>
          <a:p>
            <a:r>
              <a:rPr lang="en-US" sz="2000" dirty="0" smtClean="0"/>
              <a:t>Add references to MSM </a:t>
            </a:r>
            <a:r>
              <a:rPr lang="en-US" sz="2000" dirty="0" err="1" smtClean="0"/>
              <a:t>exampls</a:t>
            </a:r>
            <a:r>
              <a:rPr lang="en-US" sz="2000" dirty="0" smtClean="0"/>
              <a:t> for multi-cell modeling Denise Kirchner, Sasha </a:t>
            </a:r>
            <a:r>
              <a:rPr lang="en-US" sz="2000" dirty="0" err="1" smtClean="0"/>
              <a:t>Popel</a:t>
            </a:r>
            <a:r>
              <a:rPr lang="en-US" sz="2000" dirty="0" smtClean="0"/>
              <a:t>, Michael King, Jay (Cornell), Mark </a:t>
            </a:r>
            <a:r>
              <a:rPr lang="en-US" sz="2000" dirty="0" err="1" smtClean="0"/>
              <a:t>Alber</a:t>
            </a:r>
            <a:r>
              <a:rPr lang="en-US" sz="2000" dirty="0" smtClean="0"/>
              <a:t>, </a:t>
            </a:r>
          </a:p>
          <a:p>
            <a:endParaRPr lang="en-US" sz="2000" dirty="0"/>
          </a:p>
        </p:txBody>
      </p:sp>
    </p:spTree>
    <p:extLst>
      <p:ext uri="{BB962C8B-B14F-4D97-AF65-F5344CB8AC3E}">
        <p14:creationId xmlns:p14="http://schemas.microsoft.com/office/powerpoint/2010/main" val="949389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0"/>
          <p:cNvSpPr>
            <a:spLocks noChangeArrowheads="1"/>
          </p:cNvSpPr>
          <p:nvPr/>
        </p:nvSpPr>
        <p:spPr bwMode="auto">
          <a:xfrm>
            <a:off x="0" y="2185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12" name="Rectangle 11"/>
          <p:cNvSpPr>
            <a:spLocks noChangeArrowheads="1"/>
          </p:cNvSpPr>
          <p:nvPr/>
        </p:nvSpPr>
        <p:spPr bwMode="auto">
          <a:xfrm>
            <a:off x="242888" y="595313"/>
            <a:ext cx="87630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sz="1800"/>
              <a:t>Configuration of Cells Evolves to Locally Minimize the Effective Energy, primarily by satisfying constraints) (Graner and Glazier, 1992)</a:t>
            </a:r>
          </a:p>
          <a:p>
            <a:pPr eaLnBrk="1" hangingPunct="1">
              <a:spcBef>
                <a:spcPct val="0"/>
              </a:spcBef>
            </a:pPr>
            <a:endParaRPr lang="en-US" altLang="en-US" sz="1800"/>
          </a:p>
          <a:p>
            <a:pPr eaLnBrk="1" hangingPunct="1">
              <a:spcBef>
                <a:spcPct val="0"/>
              </a:spcBef>
            </a:pPr>
            <a:r>
              <a:rPr lang="en-US" altLang="en-US" sz="1800"/>
              <a:t>Key concept is differential adhesion between components: Contact energy depending on cell types (differentiated cells)</a:t>
            </a:r>
          </a:p>
        </p:txBody>
      </p:sp>
      <p:graphicFrame>
        <p:nvGraphicFramePr>
          <p:cNvPr id="17415" name="Object 1"/>
          <p:cNvGraphicFramePr>
            <a:graphicFrameLocks noChangeAspect="1"/>
          </p:cNvGraphicFramePr>
          <p:nvPr/>
        </p:nvGraphicFramePr>
        <p:xfrm>
          <a:off x="174625" y="2185988"/>
          <a:ext cx="8780463" cy="1503362"/>
        </p:xfrm>
        <a:graphic>
          <a:graphicData uri="http://schemas.openxmlformats.org/presentationml/2006/ole">
            <mc:AlternateContent xmlns:mc="http://schemas.openxmlformats.org/markup-compatibility/2006">
              <mc:Choice xmlns:v="urn:schemas-microsoft-com:vml" Requires="v">
                <p:oleObj spid="_x0000_s14375" name="Equation" r:id="rId3" imgW="4800600" imgH="838200" progId="Equation.3">
                  <p:embed/>
                </p:oleObj>
              </mc:Choice>
              <mc:Fallback>
                <p:oleObj name="Equation" r:id="rId3" imgW="4800600" imgH="838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2185988"/>
                        <a:ext cx="8780463"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6" name="Text Box 58"/>
          <p:cNvSpPr txBox="1">
            <a:spLocks noChangeAspect="1" noChangeArrowheads="1"/>
          </p:cNvSpPr>
          <p:nvPr/>
        </p:nvSpPr>
        <p:spPr bwMode="auto">
          <a:xfrm>
            <a:off x="4679950" y="3603625"/>
            <a:ext cx="37877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i="1">
                <a:latin typeface="Symbol" pitchFamily="18" charset="2"/>
              </a:rPr>
              <a:t>s</a:t>
            </a:r>
            <a:r>
              <a:rPr lang="en-US" altLang="en-US" sz="1800"/>
              <a:t>(</a:t>
            </a:r>
            <a:r>
              <a:rPr lang="en-US" altLang="en-US" sz="1800" b="1" i="1">
                <a:solidFill>
                  <a:schemeClr val="accent2"/>
                </a:solidFill>
              </a:rPr>
              <a:t>x</a:t>
            </a:r>
            <a:r>
              <a:rPr lang="en-US" altLang="en-US" sz="1800"/>
              <a:t>) –denotes </a:t>
            </a:r>
            <a:r>
              <a:rPr lang="en-US" altLang="en-US" sz="1800">
                <a:solidFill>
                  <a:srgbClr val="FF0000"/>
                </a:solidFill>
              </a:rPr>
              <a:t>id of the cell</a:t>
            </a:r>
            <a:r>
              <a:rPr lang="en-US" altLang="en-US" sz="1800"/>
              <a:t> occupying position </a:t>
            </a:r>
            <a:r>
              <a:rPr lang="en-US" altLang="en-US" sz="1800" b="1" i="1">
                <a:solidFill>
                  <a:schemeClr val="accent2"/>
                </a:solidFill>
              </a:rPr>
              <a:t>x</a:t>
            </a:r>
            <a:r>
              <a:rPr lang="en-US" altLang="en-US" sz="1800"/>
              <a:t>. All pixels pointed to by the arrow have same </a:t>
            </a:r>
            <a:r>
              <a:rPr lang="en-US" altLang="en-US" sz="1800">
                <a:solidFill>
                  <a:srgbClr val="FF0000"/>
                </a:solidFill>
              </a:rPr>
              <a:t>cell id</a:t>
            </a:r>
            <a:r>
              <a:rPr lang="en-US" altLang="en-US" sz="1800"/>
              <a:t>, and  belong to the same cell</a:t>
            </a:r>
          </a:p>
        </p:txBody>
      </p:sp>
      <p:sp>
        <p:nvSpPr>
          <p:cNvPr id="17417" name="Text Box 64"/>
          <p:cNvSpPr txBox="1">
            <a:spLocks noChangeAspect="1" noChangeArrowheads="1"/>
          </p:cNvSpPr>
          <p:nvPr/>
        </p:nvSpPr>
        <p:spPr bwMode="auto">
          <a:xfrm>
            <a:off x="1341438" y="5559425"/>
            <a:ext cx="61150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i="1">
                <a:latin typeface="Symbol" pitchFamily="18" charset="2"/>
              </a:rPr>
              <a:t>t</a:t>
            </a:r>
            <a:r>
              <a:rPr lang="en-US" altLang="en-US" sz="1800"/>
              <a:t>(</a:t>
            </a:r>
            <a:r>
              <a:rPr lang="en-US" altLang="en-US" sz="1800" i="1">
                <a:latin typeface="Symbol" pitchFamily="18" charset="2"/>
              </a:rPr>
              <a:t>s</a:t>
            </a:r>
            <a:r>
              <a:rPr lang="en-US" altLang="en-US" sz="1800"/>
              <a:t>(</a:t>
            </a:r>
            <a:r>
              <a:rPr lang="en-US" altLang="en-US" sz="1800" b="1" i="1">
                <a:solidFill>
                  <a:schemeClr val="accent2"/>
                </a:solidFill>
              </a:rPr>
              <a:t>x</a:t>
            </a:r>
            <a:r>
              <a:rPr lang="en-US" altLang="en-US" sz="1800"/>
              <a:t>)) denotes the </a:t>
            </a:r>
            <a:r>
              <a:rPr lang="en-US" altLang="en-US" sz="1800">
                <a:solidFill>
                  <a:srgbClr val="FF0000"/>
                </a:solidFill>
              </a:rPr>
              <a:t>cell type</a:t>
            </a:r>
            <a:r>
              <a:rPr lang="en-US" altLang="en-US" sz="1800"/>
              <a:t> of cell with id </a:t>
            </a:r>
            <a:r>
              <a:rPr lang="en-US" altLang="en-US" sz="1800" i="1">
                <a:latin typeface="Symbol" pitchFamily="18" charset="2"/>
              </a:rPr>
              <a:t>s</a:t>
            </a:r>
            <a:r>
              <a:rPr lang="en-US" altLang="en-US" sz="1800"/>
              <a:t>(</a:t>
            </a:r>
            <a:r>
              <a:rPr lang="en-US" altLang="en-US" sz="1800" b="1" i="1">
                <a:solidFill>
                  <a:schemeClr val="accent2"/>
                </a:solidFill>
              </a:rPr>
              <a:t>x</a:t>
            </a:r>
            <a:r>
              <a:rPr lang="en-US" altLang="en-US" sz="1800"/>
              <a:t>). In the picture above blue and yellow cells have </a:t>
            </a:r>
            <a:r>
              <a:rPr lang="en-US" altLang="en-US" sz="1800">
                <a:solidFill>
                  <a:srgbClr val="FF0000"/>
                </a:solidFill>
              </a:rPr>
              <a:t>different cell types and different cell id</a:t>
            </a:r>
            <a:r>
              <a:rPr lang="en-US" altLang="en-US" sz="1800"/>
              <a:t>. Arrows mark different cell types</a:t>
            </a:r>
          </a:p>
        </p:txBody>
      </p:sp>
      <p:grpSp>
        <p:nvGrpSpPr>
          <p:cNvPr id="17418" name="Group 14"/>
          <p:cNvGrpSpPr>
            <a:grpSpLocks noChangeAspect="1"/>
          </p:cNvGrpSpPr>
          <p:nvPr/>
        </p:nvGrpSpPr>
        <p:grpSpPr bwMode="auto">
          <a:xfrm>
            <a:off x="1651000" y="3614738"/>
            <a:ext cx="3028950" cy="1816100"/>
            <a:chOff x="703263" y="990600"/>
            <a:chExt cx="3786187" cy="2268538"/>
          </a:xfrm>
        </p:grpSpPr>
        <p:grpSp>
          <p:nvGrpSpPr>
            <p:cNvPr id="17419" name="Group 15"/>
            <p:cNvGrpSpPr>
              <a:grpSpLocks/>
            </p:cNvGrpSpPr>
            <p:nvPr/>
          </p:nvGrpSpPr>
          <p:grpSpPr bwMode="auto">
            <a:xfrm>
              <a:off x="2195513" y="990600"/>
              <a:ext cx="1371600" cy="1828800"/>
              <a:chOff x="2195513" y="990600"/>
              <a:chExt cx="1371600" cy="1828800"/>
            </a:xfrm>
          </p:grpSpPr>
          <p:sp>
            <p:nvSpPr>
              <p:cNvPr id="17425" name="Rectangle 6"/>
              <p:cNvSpPr>
                <a:spLocks noChangeArrowheads="1"/>
              </p:cNvSpPr>
              <p:nvPr/>
            </p:nvSpPr>
            <p:spPr bwMode="auto">
              <a:xfrm>
                <a:off x="2195513" y="9906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26" name="Rectangle 7"/>
              <p:cNvSpPr>
                <a:spLocks noChangeArrowheads="1"/>
              </p:cNvSpPr>
              <p:nvPr/>
            </p:nvSpPr>
            <p:spPr bwMode="auto">
              <a:xfrm>
                <a:off x="2424113" y="9906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27" name="Rectangle 8"/>
              <p:cNvSpPr>
                <a:spLocks noChangeArrowheads="1"/>
              </p:cNvSpPr>
              <p:nvPr/>
            </p:nvSpPr>
            <p:spPr bwMode="auto">
              <a:xfrm>
                <a:off x="2195513" y="12192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28" name="Rectangle 9"/>
              <p:cNvSpPr>
                <a:spLocks noChangeArrowheads="1"/>
              </p:cNvSpPr>
              <p:nvPr/>
            </p:nvSpPr>
            <p:spPr bwMode="auto">
              <a:xfrm>
                <a:off x="2652713" y="9906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29" name="Rectangle 10"/>
              <p:cNvSpPr>
                <a:spLocks noChangeArrowheads="1"/>
              </p:cNvSpPr>
              <p:nvPr/>
            </p:nvSpPr>
            <p:spPr bwMode="auto">
              <a:xfrm>
                <a:off x="2881313" y="9906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30" name="Rectangle 11"/>
              <p:cNvSpPr>
                <a:spLocks noChangeArrowheads="1"/>
              </p:cNvSpPr>
              <p:nvPr/>
            </p:nvSpPr>
            <p:spPr bwMode="auto">
              <a:xfrm>
                <a:off x="2424113" y="12192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31" name="Rectangle 12"/>
              <p:cNvSpPr>
                <a:spLocks noChangeArrowheads="1"/>
              </p:cNvSpPr>
              <p:nvPr/>
            </p:nvSpPr>
            <p:spPr bwMode="auto">
              <a:xfrm>
                <a:off x="2652713" y="12192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32" name="Rectangle 13"/>
              <p:cNvSpPr>
                <a:spLocks noChangeArrowheads="1"/>
              </p:cNvSpPr>
              <p:nvPr/>
            </p:nvSpPr>
            <p:spPr bwMode="auto">
              <a:xfrm>
                <a:off x="2881313" y="12192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33" name="Rectangle 14"/>
              <p:cNvSpPr>
                <a:spLocks noChangeArrowheads="1"/>
              </p:cNvSpPr>
              <p:nvPr/>
            </p:nvSpPr>
            <p:spPr bwMode="auto">
              <a:xfrm>
                <a:off x="2195513" y="14478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34" name="Rectangle 15"/>
              <p:cNvSpPr>
                <a:spLocks noChangeArrowheads="1"/>
              </p:cNvSpPr>
              <p:nvPr/>
            </p:nvSpPr>
            <p:spPr bwMode="auto">
              <a:xfrm>
                <a:off x="2424113" y="14478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35" name="Rectangle 16"/>
              <p:cNvSpPr>
                <a:spLocks noChangeArrowheads="1"/>
              </p:cNvSpPr>
              <p:nvPr/>
            </p:nvSpPr>
            <p:spPr bwMode="auto">
              <a:xfrm>
                <a:off x="2652713" y="14478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36" name="Rectangle 17"/>
              <p:cNvSpPr>
                <a:spLocks noChangeArrowheads="1"/>
              </p:cNvSpPr>
              <p:nvPr/>
            </p:nvSpPr>
            <p:spPr bwMode="auto">
              <a:xfrm>
                <a:off x="2881313" y="14478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37" name="Rectangle 18"/>
              <p:cNvSpPr>
                <a:spLocks noChangeArrowheads="1"/>
              </p:cNvSpPr>
              <p:nvPr/>
            </p:nvSpPr>
            <p:spPr bwMode="auto">
              <a:xfrm>
                <a:off x="3109913" y="9906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38" name="Rectangle 19"/>
              <p:cNvSpPr>
                <a:spLocks noChangeArrowheads="1"/>
              </p:cNvSpPr>
              <p:nvPr/>
            </p:nvSpPr>
            <p:spPr bwMode="auto">
              <a:xfrm>
                <a:off x="3109913" y="12192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39" name="Rectangle 20"/>
              <p:cNvSpPr>
                <a:spLocks noChangeArrowheads="1"/>
              </p:cNvSpPr>
              <p:nvPr/>
            </p:nvSpPr>
            <p:spPr bwMode="auto">
              <a:xfrm>
                <a:off x="3109913" y="14478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40" name="Rectangle 21"/>
              <p:cNvSpPr>
                <a:spLocks noChangeArrowheads="1"/>
              </p:cNvSpPr>
              <p:nvPr/>
            </p:nvSpPr>
            <p:spPr bwMode="auto">
              <a:xfrm>
                <a:off x="2195513" y="16764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41" name="Rectangle 22"/>
              <p:cNvSpPr>
                <a:spLocks noChangeArrowheads="1"/>
              </p:cNvSpPr>
              <p:nvPr/>
            </p:nvSpPr>
            <p:spPr bwMode="auto">
              <a:xfrm>
                <a:off x="2424113" y="16764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42" name="Rectangle 23"/>
              <p:cNvSpPr>
                <a:spLocks noChangeArrowheads="1"/>
              </p:cNvSpPr>
              <p:nvPr/>
            </p:nvSpPr>
            <p:spPr bwMode="auto">
              <a:xfrm>
                <a:off x="2652713" y="16764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43" name="Rectangle 24"/>
              <p:cNvSpPr>
                <a:spLocks noChangeArrowheads="1"/>
              </p:cNvSpPr>
              <p:nvPr/>
            </p:nvSpPr>
            <p:spPr bwMode="auto">
              <a:xfrm>
                <a:off x="2881313" y="16764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44" name="Rectangle 25"/>
              <p:cNvSpPr>
                <a:spLocks noChangeArrowheads="1"/>
              </p:cNvSpPr>
              <p:nvPr/>
            </p:nvSpPr>
            <p:spPr bwMode="auto">
              <a:xfrm>
                <a:off x="3109913" y="16764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45" name="Rectangle 26"/>
              <p:cNvSpPr>
                <a:spLocks noChangeArrowheads="1"/>
              </p:cNvSpPr>
              <p:nvPr/>
            </p:nvSpPr>
            <p:spPr bwMode="auto">
              <a:xfrm>
                <a:off x="2424113" y="19050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46" name="Rectangle 27"/>
              <p:cNvSpPr>
                <a:spLocks noChangeArrowheads="1"/>
              </p:cNvSpPr>
              <p:nvPr/>
            </p:nvSpPr>
            <p:spPr bwMode="auto">
              <a:xfrm>
                <a:off x="2195513" y="19050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47" name="Rectangle 28"/>
              <p:cNvSpPr>
                <a:spLocks noChangeArrowheads="1"/>
              </p:cNvSpPr>
              <p:nvPr/>
            </p:nvSpPr>
            <p:spPr bwMode="auto">
              <a:xfrm>
                <a:off x="2652713" y="19050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48" name="Rectangle 29"/>
              <p:cNvSpPr>
                <a:spLocks noChangeArrowheads="1"/>
              </p:cNvSpPr>
              <p:nvPr/>
            </p:nvSpPr>
            <p:spPr bwMode="auto">
              <a:xfrm>
                <a:off x="2881313" y="19050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49" name="Rectangle 30"/>
              <p:cNvSpPr>
                <a:spLocks noChangeArrowheads="1"/>
              </p:cNvSpPr>
              <p:nvPr/>
            </p:nvSpPr>
            <p:spPr bwMode="auto">
              <a:xfrm>
                <a:off x="3109913" y="19050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50" name="Rectangle 31"/>
              <p:cNvSpPr>
                <a:spLocks noChangeArrowheads="1"/>
              </p:cNvSpPr>
              <p:nvPr/>
            </p:nvSpPr>
            <p:spPr bwMode="auto">
              <a:xfrm>
                <a:off x="2195513" y="21336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51" name="Rectangle 32"/>
              <p:cNvSpPr>
                <a:spLocks noChangeArrowheads="1"/>
              </p:cNvSpPr>
              <p:nvPr/>
            </p:nvSpPr>
            <p:spPr bwMode="auto">
              <a:xfrm>
                <a:off x="2652713" y="21336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52" name="Rectangle 33"/>
              <p:cNvSpPr>
                <a:spLocks noChangeArrowheads="1"/>
              </p:cNvSpPr>
              <p:nvPr/>
            </p:nvSpPr>
            <p:spPr bwMode="auto">
              <a:xfrm>
                <a:off x="2424113" y="21336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53" name="Rectangle 34"/>
              <p:cNvSpPr>
                <a:spLocks noChangeArrowheads="1"/>
              </p:cNvSpPr>
              <p:nvPr/>
            </p:nvSpPr>
            <p:spPr bwMode="auto">
              <a:xfrm>
                <a:off x="2881313" y="21336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54" name="Rectangle 35"/>
              <p:cNvSpPr>
                <a:spLocks noChangeArrowheads="1"/>
              </p:cNvSpPr>
              <p:nvPr/>
            </p:nvSpPr>
            <p:spPr bwMode="auto">
              <a:xfrm>
                <a:off x="2195513" y="23622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55" name="Rectangle 36"/>
              <p:cNvSpPr>
                <a:spLocks noChangeArrowheads="1"/>
              </p:cNvSpPr>
              <p:nvPr/>
            </p:nvSpPr>
            <p:spPr bwMode="auto">
              <a:xfrm>
                <a:off x="3109913" y="21336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56" name="Rectangle 37"/>
              <p:cNvSpPr>
                <a:spLocks noChangeArrowheads="1"/>
              </p:cNvSpPr>
              <p:nvPr/>
            </p:nvSpPr>
            <p:spPr bwMode="auto">
              <a:xfrm>
                <a:off x="2424113" y="23622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57" name="Rectangle 38"/>
              <p:cNvSpPr>
                <a:spLocks noChangeArrowheads="1"/>
              </p:cNvSpPr>
              <p:nvPr/>
            </p:nvSpPr>
            <p:spPr bwMode="auto">
              <a:xfrm>
                <a:off x="2652713" y="23622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58" name="Rectangle 39"/>
              <p:cNvSpPr>
                <a:spLocks noChangeArrowheads="1"/>
              </p:cNvSpPr>
              <p:nvPr/>
            </p:nvSpPr>
            <p:spPr bwMode="auto">
              <a:xfrm>
                <a:off x="2881313" y="23622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59" name="Rectangle 40"/>
              <p:cNvSpPr>
                <a:spLocks noChangeArrowheads="1"/>
              </p:cNvSpPr>
              <p:nvPr/>
            </p:nvSpPr>
            <p:spPr bwMode="auto">
              <a:xfrm>
                <a:off x="3109913" y="23622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60" name="Rectangle 41"/>
              <p:cNvSpPr>
                <a:spLocks noChangeArrowheads="1"/>
              </p:cNvSpPr>
              <p:nvPr/>
            </p:nvSpPr>
            <p:spPr bwMode="auto">
              <a:xfrm>
                <a:off x="2195513" y="25908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61" name="Rectangle 42"/>
              <p:cNvSpPr>
                <a:spLocks noChangeArrowheads="1"/>
              </p:cNvSpPr>
              <p:nvPr/>
            </p:nvSpPr>
            <p:spPr bwMode="auto">
              <a:xfrm>
                <a:off x="2424113" y="25908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62" name="Rectangle 43"/>
              <p:cNvSpPr>
                <a:spLocks noChangeArrowheads="1"/>
              </p:cNvSpPr>
              <p:nvPr/>
            </p:nvSpPr>
            <p:spPr bwMode="auto">
              <a:xfrm>
                <a:off x="2652713" y="25908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63" name="Rectangle 44"/>
              <p:cNvSpPr>
                <a:spLocks noChangeArrowheads="1"/>
              </p:cNvSpPr>
              <p:nvPr/>
            </p:nvSpPr>
            <p:spPr bwMode="auto">
              <a:xfrm>
                <a:off x="2881313" y="25908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64" name="Rectangle 45"/>
              <p:cNvSpPr>
                <a:spLocks noChangeArrowheads="1"/>
              </p:cNvSpPr>
              <p:nvPr/>
            </p:nvSpPr>
            <p:spPr bwMode="auto">
              <a:xfrm>
                <a:off x="3109913" y="25908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65" name="Rectangle 46"/>
              <p:cNvSpPr>
                <a:spLocks noChangeArrowheads="1"/>
              </p:cNvSpPr>
              <p:nvPr/>
            </p:nvSpPr>
            <p:spPr bwMode="auto">
              <a:xfrm>
                <a:off x="3338513" y="12192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66" name="Rectangle 47"/>
              <p:cNvSpPr>
                <a:spLocks noChangeArrowheads="1"/>
              </p:cNvSpPr>
              <p:nvPr/>
            </p:nvSpPr>
            <p:spPr bwMode="auto">
              <a:xfrm>
                <a:off x="3338513" y="9906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67" name="Rectangle 48"/>
              <p:cNvSpPr>
                <a:spLocks noChangeArrowheads="1"/>
              </p:cNvSpPr>
              <p:nvPr/>
            </p:nvSpPr>
            <p:spPr bwMode="auto">
              <a:xfrm>
                <a:off x="3338513" y="14478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68" name="Rectangle 49"/>
              <p:cNvSpPr>
                <a:spLocks noChangeArrowheads="1"/>
              </p:cNvSpPr>
              <p:nvPr/>
            </p:nvSpPr>
            <p:spPr bwMode="auto">
              <a:xfrm>
                <a:off x="3338513" y="16764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69" name="Rectangle 50"/>
              <p:cNvSpPr>
                <a:spLocks noChangeArrowheads="1"/>
              </p:cNvSpPr>
              <p:nvPr/>
            </p:nvSpPr>
            <p:spPr bwMode="auto">
              <a:xfrm>
                <a:off x="3338513" y="19050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70" name="Rectangle 51"/>
              <p:cNvSpPr>
                <a:spLocks noChangeArrowheads="1"/>
              </p:cNvSpPr>
              <p:nvPr/>
            </p:nvSpPr>
            <p:spPr bwMode="auto">
              <a:xfrm>
                <a:off x="3338513" y="21336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71" name="Rectangle 52"/>
              <p:cNvSpPr>
                <a:spLocks noChangeArrowheads="1"/>
              </p:cNvSpPr>
              <p:nvPr/>
            </p:nvSpPr>
            <p:spPr bwMode="auto">
              <a:xfrm>
                <a:off x="3338513" y="23622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472" name="Rectangle 53"/>
              <p:cNvSpPr>
                <a:spLocks noChangeArrowheads="1"/>
              </p:cNvSpPr>
              <p:nvPr/>
            </p:nvSpPr>
            <p:spPr bwMode="auto">
              <a:xfrm>
                <a:off x="3338513" y="25908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17420" name="Line 60"/>
            <p:cNvSpPr>
              <a:spLocks noChangeShapeType="1"/>
            </p:cNvSpPr>
            <p:nvPr/>
          </p:nvSpPr>
          <p:spPr bwMode="auto">
            <a:xfrm flipH="1" flipV="1">
              <a:off x="3446463" y="1125538"/>
              <a:ext cx="1042987" cy="2381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1" name="Line 61"/>
            <p:cNvSpPr>
              <a:spLocks noChangeShapeType="1"/>
            </p:cNvSpPr>
            <p:nvPr/>
          </p:nvSpPr>
          <p:spPr bwMode="auto">
            <a:xfrm flipH="1" flipV="1">
              <a:off x="3270250" y="1360488"/>
              <a:ext cx="1173163" cy="349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2" name="Line 62"/>
            <p:cNvSpPr>
              <a:spLocks noChangeShapeType="1"/>
            </p:cNvSpPr>
            <p:nvPr/>
          </p:nvSpPr>
          <p:spPr bwMode="auto">
            <a:xfrm flipH="1" flipV="1">
              <a:off x="2954338" y="1347788"/>
              <a:ext cx="1430337" cy="23495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3" name="Line 66"/>
            <p:cNvSpPr>
              <a:spLocks noChangeShapeType="1"/>
            </p:cNvSpPr>
            <p:nvPr/>
          </p:nvSpPr>
          <p:spPr bwMode="auto">
            <a:xfrm flipV="1">
              <a:off x="703263" y="1628775"/>
              <a:ext cx="1347787" cy="163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4" name="Line 67"/>
            <p:cNvSpPr>
              <a:spLocks noChangeShapeType="1"/>
            </p:cNvSpPr>
            <p:nvPr/>
          </p:nvSpPr>
          <p:spPr bwMode="auto">
            <a:xfrm flipV="1">
              <a:off x="1558925" y="2743200"/>
              <a:ext cx="492125" cy="5159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5"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a:solidFill>
                  <a:schemeClr val="bg1"/>
                </a:solidFill>
              </a:rPr>
              <a:t>The CPM Model Formalism Overview</a:t>
            </a:r>
          </a:p>
        </p:txBody>
      </p:sp>
    </p:spTree>
    <p:extLst>
      <p:ext uri="{BB962C8B-B14F-4D97-AF65-F5344CB8AC3E}">
        <p14:creationId xmlns:p14="http://schemas.microsoft.com/office/powerpoint/2010/main" val="31737008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noChangeAspect="1"/>
          </p:cNvGrpSpPr>
          <p:nvPr/>
        </p:nvGrpSpPr>
        <p:grpSpPr bwMode="auto">
          <a:xfrm>
            <a:off x="984250" y="496888"/>
            <a:ext cx="6532563" cy="6178550"/>
            <a:chOff x="366713" y="88900"/>
            <a:chExt cx="6832601" cy="6462713"/>
          </a:xfrm>
        </p:grpSpPr>
        <p:sp>
          <p:nvSpPr>
            <p:cNvPr id="20486" name="Text Box 735"/>
            <p:cNvSpPr txBox="1">
              <a:spLocks noChangeArrowheads="1"/>
            </p:cNvSpPr>
            <p:nvPr/>
          </p:nvSpPr>
          <p:spPr bwMode="auto">
            <a:xfrm>
              <a:off x="700456" y="93882"/>
              <a:ext cx="1633847" cy="35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solidFill>
                    <a:schemeClr val="accent2"/>
                  </a:solidFill>
                </a:rPr>
                <a:t>invalid </a:t>
              </a:r>
              <a:r>
                <a:rPr lang="en-US" altLang="en-US" sz="1600">
                  <a:solidFill>
                    <a:schemeClr val="accent2"/>
                  </a:solidFill>
                </a:rPr>
                <a:t>attempt</a:t>
              </a:r>
            </a:p>
          </p:txBody>
        </p:sp>
        <p:sp>
          <p:nvSpPr>
            <p:cNvPr id="20487" name="Text Box 736"/>
            <p:cNvSpPr txBox="1">
              <a:spLocks noChangeArrowheads="1"/>
            </p:cNvSpPr>
            <p:nvPr/>
          </p:nvSpPr>
          <p:spPr bwMode="auto">
            <a:xfrm>
              <a:off x="2981864" y="102184"/>
              <a:ext cx="1635507" cy="31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solidFill>
                    <a:schemeClr val="accent2"/>
                  </a:solidFill>
                </a:rPr>
                <a:t>valid attempt</a:t>
              </a:r>
              <a:endParaRPr lang="en-US" altLang="en-US" sz="1600">
                <a:solidFill>
                  <a:schemeClr val="accent2"/>
                </a:solidFill>
              </a:endParaRPr>
            </a:p>
          </p:txBody>
        </p:sp>
        <p:sp>
          <p:nvSpPr>
            <p:cNvPr id="20488" name="Text Box 737"/>
            <p:cNvSpPr txBox="1">
              <a:spLocks noChangeArrowheads="1"/>
            </p:cNvSpPr>
            <p:nvPr/>
          </p:nvSpPr>
          <p:spPr bwMode="auto">
            <a:xfrm>
              <a:off x="5565467" y="88900"/>
              <a:ext cx="1633847" cy="31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solidFill>
                    <a:schemeClr val="accent2"/>
                  </a:solidFill>
                </a:rPr>
                <a:t>accept</a:t>
              </a:r>
              <a:endParaRPr lang="en-US" altLang="en-US" sz="1600">
                <a:solidFill>
                  <a:schemeClr val="accent2"/>
                </a:solidFill>
              </a:endParaRPr>
            </a:p>
          </p:txBody>
        </p:sp>
        <p:grpSp>
          <p:nvGrpSpPr>
            <p:cNvPr id="20489" name="Group 1"/>
            <p:cNvGrpSpPr>
              <a:grpSpLocks/>
            </p:cNvGrpSpPr>
            <p:nvPr/>
          </p:nvGrpSpPr>
          <p:grpSpPr bwMode="auto">
            <a:xfrm>
              <a:off x="366713" y="419100"/>
              <a:ext cx="6805612" cy="6132513"/>
              <a:chOff x="366713" y="419100"/>
              <a:chExt cx="6805612" cy="6132513"/>
            </a:xfrm>
          </p:grpSpPr>
          <p:sp>
            <p:nvSpPr>
              <p:cNvPr id="20490" name="Rectangle 4"/>
              <p:cNvSpPr>
                <a:spLocks noChangeArrowheads="1"/>
              </p:cNvSpPr>
              <p:nvPr/>
            </p:nvSpPr>
            <p:spPr bwMode="auto">
              <a:xfrm>
                <a:off x="366713" y="419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491" name="Rectangle 5"/>
              <p:cNvSpPr>
                <a:spLocks noChangeArrowheads="1"/>
              </p:cNvSpPr>
              <p:nvPr/>
            </p:nvSpPr>
            <p:spPr bwMode="auto">
              <a:xfrm>
                <a:off x="595313" y="419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492" name="Rectangle 6"/>
              <p:cNvSpPr>
                <a:spLocks noChangeArrowheads="1"/>
              </p:cNvSpPr>
              <p:nvPr/>
            </p:nvSpPr>
            <p:spPr bwMode="auto">
              <a:xfrm>
                <a:off x="366713" y="647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493" name="Rectangle 7"/>
              <p:cNvSpPr>
                <a:spLocks noChangeArrowheads="1"/>
              </p:cNvSpPr>
              <p:nvPr/>
            </p:nvSpPr>
            <p:spPr bwMode="auto">
              <a:xfrm>
                <a:off x="823913" y="419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494" name="Rectangle 8"/>
              <p:cNvSpPr>
                <a:spLocks noChangeArrowheads="1"/>
              </p:cNvSpPr>
              <p:nvPr/>
            </p:nvSpPr>
            <p:spPr bwMode="auto">
              <a:xfrm>
                <a:off x="1052513" y="419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495" name="Rectangle 9"/>
              <p:cNvSpPr>
                <a:spLocks noChangeArrowheads="1"/>
              </p:cNvSpPr>
              <p:nvPr/>
            </p:nvSpPr>
            <p:spPr bwMode="auto">
              <a:xfrm>
                <a:off x="595313" y="647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496" name="Rectangle 10"/>
              <p:cNvSpPr>
                <a:spLocks noChangeArrowheads="1"/>
              </p:cNvSpPr>
              <p:nvPr/>
            </p:nvSpPr>
            <p:spPr bwMode="auto">
              <a:xfrm>
                <a:off x="823913" y="647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497" name="Rectangle 11"/>
              <p:cNvSpPr>
                <a:spLocks noChangeArrowheads="1"/>
              </p:cNvSpPr>
              <p:nvPr/>
            </p:nvSpPr>
            <p:spPr bwMode="auto">
              <a:xfrm>
                <a:off x="1052513" y="647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498" name="Rectangle 12"/>
              <p:cNvSpPr>
                <a:spLocks noChangeArrowheads="1"/>
              </p:cNvSpPr>
              <p:nvPr/>
            </p:nvSpPr>
            <p:spPr bwMode="auto">
              <a:xfrm>
                <a:off x="366713" y="876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499" name="Rectangle 13"/>
              <p:cNvSpPr>
                <a:spLocks noChangeArrowheads="1"/>
              </p:cNvSpPr>
              <p:nvPr/>
            </p:nvSpPr>
            <p:spPr bwMode="auto">
              <a:xfrm>
                <a:off x="595313" y="876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00" name="Rectangle 14"/>
              <p:cNvSpPr>
                <a:spLocks noChangeArrowheads="1"/>
              </p:cNvSpPr>
              <p:nvPr/>
            </p:nvSpPr>
            <p:spPr bwMode="auto">
              <a:xfrm>
                <a:off x="823913" y="876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01" name="Rectangle 15"/>
              <p:cNvSpPr>
                <a:spLocks noChangeArrowheads="1"/>
              </p:cNvSpPr>
              <p:nvPr/>
            </p:nvSpPr>
            <p:spPr bwMode="auto">
              <a:xfrm>
                <a:off x="1052513" y="876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02" name="Rectangle 16"/>
              <p:cNvSpPr>
                <a:spLocks noChangeArrowheads="1"/>
              </p:cNvSpPr>
              <p:nvPr/>
            </p:nvSpPr>
            <p:spPr bwMode="auto">
              <a:xfrm>
                <a:off x="1281113" y="419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03" name="Rectangle 17"/>
              <p:cNvSpPr>
                <a:spLocks noChangeArrowheads="1"/>
              </p:cNvSpPr>
              <p:nvPr/>
            </p:nvSpPr>
            <p:spPr bwMode="auto">
              <a:xfrm>
                <a:off x="1281113" y="647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04" name="Rectangle 18"/>
              <p:cNvSpPr>
                <a:spLocks noChangeArrowheads="1"/>
              </p:cNvSpPr>
              <p:nvPr/>
            </p:nvSpPr>
            <p:spPr bwMode="auto">
              <a:xfrm>
                <a:off x="1281113" y="876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05" name="Rectangle 19"/>
              <p:cNvSpPr>
                <a:spLocks noChangeArrowheads="1"/>
              </p:cNvSpPr>
              <p:nvPr/>
            </p:nvSpPr>
            <p:spPr bwMode="auto">
              <a:xfrm>
                <a:off x="366713" y="1104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06" name="Rectangle 20"/>
              <p:cNvSpPr>
                <a:spLocks noChangeArrowheads="1"/>
              </p:cNvSpPr>
              <p:nvPr/>
            </p:nvSpPr>
            <p:spPr bwMode="auto">
              <a:xfrm>
                <a:off x="595313" y="1104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07" name="Rectangle 21"/>
              <p:cNvSpPr>
                <a:spLocks noChangeArrowheads="1"/>
              </p:cNvSpPr>
              <p:nvPr/>
            </p:nvSpPr>
            <p:spPr bwMode="auto">
              <a:xfrm>
                <a:off x="823913" y="1104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08" name="Rectangle 22"/>
              <p:cNvSpPr>
                <a:spLocks noChangeArrowheads="1"/>
              </p:cNvSpPr>
              <p:nvPr/>
            </p:nvSpPr>
            <p:spPr bwMode="auto">
              <a:xfrm>
                <a:off x="1052513" y="1104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09" name="Rectangle 23"/>
              <p:cNvSpPr>
                <a:spLocks noChangeArrowheads="1"/>
              </p:cNvSpPr>
              <p:nvPr/>
            </p:nvSpPr>
            <p:spPr bwMode="auto">
              <a:xfrm>
                <a:off x="1281113" y="1104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10" name="Rectangle 24"/>
              <p:cNvSpPr>
                <a:spLocks noChangeArrowheads="1"/>
              </p:cNvSpPr>
              <p:nvPr/>
            </p:nvSpPr>
            <p:spPr bwMode="auto">
              <a:xfrm>
                <a:off x="595313" y="1333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11" name="Rectangle 25"/>
              <p:cNvSpPr>
                <a:spLocks noChangeArrowheads="1"/>
              </p:cNvSpPr>
              <p:nvPr/>
            </p:nvSpPr>
            <p:spPr bwMode="auto">
              <a:xfrm>
                <a:off x="366713" y="1333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12" name="Rectangle 26"/>
              <p:cNvSpPr>
                <a:spLocks noChangeArrowheads="1"/>
              </p:cNvSpPr>
              <p:nvPr/>
            </p:nvSpPr>
            <p:spPr bwMode="auto">
              <a:xfrm>
                <a:off x="823913" y="1333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13" name="Rectangle 27"/>
              <p:cNvSpPr>
                <a:spLocks noChangeArrowheads="1"/>
              </p:cNvSpPr>
              <p:nvPr/>
            </p:nvSpPr>
            <p:spPr bwMode="auto">
              <a:xfrm>
                <a:off x="1052513" y="13335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14" name="Rectangle 28"/>
              <p:cNvSpPr>
                <a:spLocks noChangeArrowheads="1"/>
              </p:cNvSpPr>
              <p:nvPr/>
            </p:nvSpPr>
            <p:spPr bwMode="auto">
              <a:xfrm>
                <a:off x="1281113" y="13335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15" name="Rectangle 29"/>
              <p:cNvSpPr>
                <a:spLocks noChangeArrowheads="1"/>
              </p:cNvSpPr>
              <p:nvPr/>
            </p:nvSpPr>
            <p:spPr bwMode="auto">
              <a:xfrm>
                <a:off x="366713" y="1562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16" name="Rectangle 30"/>
              <p:cNvSpPr>
                <a:spLocks noChangeArrowheads="1"/>
              </p:cNvSpPr>
              <p:nvPr/>
            </p:nvSpPr>
            <p:spPr bwMode="auto">
              <a:xfrm>
                <a:off x="823913" y="1562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17" name="Rectangle 31"/>
              <p:cNvSpPr>
                <a:spLocks noChangeArrowheads="1"/>
              </p:cNvSpPr>
              <p:nvPr/>
            </p:nvSpPr>
            <p:spPr bwMode="auto">
              <a:xfrm>
                <a:off x="595313" y="1562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18" name="Rectangle 32"/>
              <p:cNvSpPr>
                <a:spLocks noChangeArrowheads="1"/>
              </p:cNvSpPr>
              <p:nvPr/>
            </p:nvSpPr>
            <p:spPr bwMode="auto">
              <a:xfrm>
                <a:off x="1052513" y="1562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19" name="Rectangle 33"/>
              <p:cNvSpPr>
                <a:spLocks noChangeArrowheads="1"/>
              </p:cNvSpPr>
              <p:nvPr/>
            </p:nvSpPr>
            <p:spPr bwMode="auto">
              <a:xfrm>
                <a:off x="366713"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20" name="Rectangle 34"/>
              <p:cNvSpPr>
                <a:spLocks noChangeArrowheads="1"/>
              </p:cNvSpPr>
              <p:nvPr/>
            </p:nvSpPr>
            <p:spPr bwMode="auto">
              <a:xfrm>
                <a:off x="1281113" y="1562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21" name="Rectangle 35"/>
              <p:cNvSpPr>
                <a:spLocks noChangeArrowheads="1"/>
              </p:cNvSpPr>
              <p:nvPr/>
            </p:nvSpPr>
            <p:spPr bwMode="auto">
              <a:xfrm>
                <a:off x="595313"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22" name="Rectangle 36"/>
              <p:cNvSpPr>
                <a:spLocks noChangeArrowheads="1"/>
              </p:cNvSpPr>
              <p:nvPr/>
            </p:nvSpPr>
            <p:spPr bwMode="auto">
              <a:xfrm>
                <a:off x="823913"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23" name="Rectangle 37"/>
              <p:cNvSpPr>
                <a:spLocks noChangeArrowheads="1"/>
              </p:cNvSpPr>
              <p:nvPr/>
            </p:nvSpPr>
            <p:spPr bwMode="auto">
              <a:xfrm>
                <a:off x="1052513"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24" name="Rectangle 38"/>
              <p:cNvSpPr>
                <a:spLocks noChangeArrowheads="1"/>
              </p:cNvSpPr>
              <p:nvPr/>
            </p:nvSpPr>
            <p:spPr bwMode="auto">
              <a:xfrm>
                <a:off x="1281113"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25" name="Rectangle 39"/>
              <p:cNvSpPr>
                <a:spLocks noChangeArrowheads="1"/>
              </p:cNvSpPr>
              <p:nvPr/>
            </p:nvSpPr>
            <p:spPr bwMode="auto">
              <a:xfrm>
                <a:off x="366713"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26" name="Rectangle 40"/>
              <p:cNvSpPr>
                <a:spLocks noChangeArrowheads="1"/>
              </p:cNvSpPr>
              <p:nvPr/>
            </p:nvSpPr>
            <p:spPr bwMode="auto">
              <a:xfrm>
                <a:off x="595313"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27" name="Rectangle 41"/>
              <p:cNvSpPr>
                <a:spLocks noChangeArrowheads="1"/>
              </p:cNvSpPr>
              <p:nvPr/>
            </p:nvSpPr>
            <p:spPr bwMode="auto">
              <a:xfrm>
                <a:off x="823913"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28" name="Rectangle 42"/>
              <p:cNvSpPr>
                <a:spLocks noChangeArrowheads="1"/>
              </p:cNvSpPr>
              <p:nvPr/>
            </p:nvSpPr>
            <p:spPr bwMode="auto">
              <a:xfrm>
                <a:off x="1052513"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29" name="Rectangle 43"/>
              <p:cNvSpPr>
                <a:spLocks noChangeArrowheads="1"/>
              </p:cNvSpPr>
              <p:nvPr/>
            </p:nvSpPr>
            <p:spPr bwMode="auto">
              <a:xfrm>
                <a:off x="1281113"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30" name="Rectangle 44"/>
              <p:cNvSpPr>
                <a:spLocks noChangeArrowheads="1"/>
              </p:cNvSpPr>
              <p:nvPr/>
            </p:nvSpPr>
            <p:spPr bwMode="auto">
              <a:xfrm>
                <a:off x="1509713" y="647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31" name="Rectangle 45"/>
              <p:cNvSpPr>
                <a:spLocks noChangeArrowheads="1"/>
              </p:cNvSpPr>
              <p:nvPr/>
            </p:nvSpPr>
            <p:spPr bwMode="auto">
              <a:xfrm>
                <a:off x="1509713" y="419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32" name="Rectangle 46"/>
              <p:cNvSpPr>
                <a:spLocks noChangeArrowheads="1"/>
              </p:cNvSpPr>
              <p:nvPr/>
            </p:nvSpPr>
            <p:spPr bwMode="auto">
              <a:xfrm>
                <a:off x="1509713" y="876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33" name="Rectangle 47"/>
              <p:cNvSpPr>
                <a:spLocks noChangeArrowheads="1"/>
              </p:cNvSpPr>
              <p:nvPr/>
            </p:nvSpPr>
            <p:spPr bwMode="auto">
              <a:xfrm>
                <a:off x="1509713" y="1104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34" name="Rectangle 48"/>
              <p:cNvSpPr>
                <a:spLocks noChangeArrowheads="1"/>
              </p:cNvSpPr>
              <p:nvPr/>
            </p:nvSpPr>
            <p:spPr bwMode="auto">
              <a:xfrm>
                <a:off x="1509713" y="13335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35" name="Rectangle 49"/>
              <p:cNvSpPr>
                <a:spLocks noChangeArrowheads="1"/>
              </p:cNvSpPr>
              <p:nvPr/>
            </p:nvSpPr>
            <p:spPr bwMode="auto">
              <a:xfrm>
                <a:off x="1509713" y="1562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36" name="Rectangle 50"/>
              <p:cNvSpPr>
                <a:spLocks noChangeArrowheads="1"/>
              </p:cNvSpPr>
              <p:nvPr/>
            </p:nvSpPr>
            <p:spPr bwMode="auto">
              <a:xfrm>
                <a:off x="1509713"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37" name="Rectangle 51"/>
              <p:cNvSpPr>
                <a:spLocks noChangeArrowheads="1"/>
              </p:cNvSpPr>
              <p:nvPr/>
            </p:nvSpPr>
            <p:spPr bwMode="auto">
              <a:xfrm>
                <a:off x="1509713"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38" name="Rectangle 102"/>
              <p:cNvSpPr>
                <a:spLocks noChangeArrowheads="1"/>
              </p:cNvSpPr>
              <p:nvPr/>
            </p:nvSpPr>
            <p:spPr bwMode="auto">
              <a:xfrm>
                <a:off x="1738313" y="419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39" name="Rectangle 103"/>
              <p:cNvSpPr>
                <a:spLocks noChangeArrowheads="1"/>
              </p:cNvSpPr>
              <p:nvPr/>
            </p:nvSpPr>
            <p:spPr bwMode="auto">
              <a:xfrm>
                <a:off x="1966913" y="419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40" name="Rectangle 104"/>
              <p:cNvSpPr>
                <a:spLocks noChangeArrowheads="1"/>
              </p:cNvSpPr>
              <p:nvPr/>
            </p:nvSpPr>
            <p:spPr bwMode="auto">
              <a:xfrm>
                <a:off x="1738313" y="647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41" name="Rectangle 105"/>
              <p:cNvSpPr>
                <a:spLocks noChangeArrowheads="1"/>
              </p:cNvSpPr>
              <p:nvPr/>
            </p:nvSpPr>
            <p:spPr bwMode="auto">
              <a:xfrm>
                <a:off x="2195513" y="419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42" name="Rectangle 107"/>
              <p:cNvSpPr>
                <a:spLocks noChangeArrowheads="1"/>
              </p:cNvSpPr>
              <p:nvPr/>
            </p:nvSpPr>
            <p:spPr bwMode="auto">
              <a:xfrm>
                <a:off x="1966913" y="647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43" name="Rectangle 108"/>
              <p:cNvSpPr>
                <a:spLocks noChangeArrowheads="1"/>
              </p:cNvSpPr>
              <p:nvPr/>
            </p:nvSpPr>
            <p:spPr bwMode="auto">
              <a:xfrm>
                <a:off x="2195513" y="647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44" name="Rectangle 110"/>
              <p:cNvSpPr>
                <a:spLocks noChangeArrowheads="1"/>
              </p:cNvSpPr>
              <p:nvPr/>
            </p:nvSpPr>
            <p:spPr bwMode="auto">
              <a:xfrm>
                <a:off x="1738313" y="876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45" name="Rectangle 111"/>
              <p:cNvSpPr>
                <a:spLocks noChangeArrowheads="1"/>
              </p:cNvSpPr>
              <p:nvPr/>
            </p:nvSpPr>
            <p:spPr bwMode="auto">
              <a:xfrm>
                <a:off x="1966913" y="876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46" name="Rectangle 112"/>
              <p:cNvSpPr>
                <a:spLocks noChangeArrowheads="1"/>
              </p:cNvSpPr>
              <p:nvPr/>
            </p:nvSpPr>
            <p:spPr bwMode="auto">
              <a:xfrm>
                <a:off x="2195513" y="876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47" name="Rectangle 117"/>
              <p:cNvSpPr>
                <a:spLocks noChangeArrowheads="1"/>
              </p:cNvSpPr>
              <p:nvPr/>
            </p:nvSpPr>
            <p:spPr bwMode="auto">
              <a:xfrm>
                <a:off x="1738313" y="1104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48" name="Rectangle 118"/>
              <p:cNvSpPr>
                <a:spLocks noChangeArrowheads="1"/>
              </p:cNvSpPr>
              <p:nvPr/>
            </p:nvSpPr>
            <p:spPr bwMode="auto">
              <a:xfrm>
                <a:off x="1966913" y="11049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49" name="Rectangle 119"/>
              <p:cNvSpPr>
                <a:spLocks noChangeArrowheads="1"/>
              </p:cNvSpPr>
              <p:nvPr/>
            </p:nvSpPr>
            <p:spPr bwMode="auto">
              <a:xfrm>
                <a:off x="2195513" y="11049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50" name="Rectangle 122"/>
              <p:cNvSpPr>
                <a:spLocks noChangeArrowheads="1"/>
              </p:cNvSpPr>
              <p:nvPr/>
            </p:nvSpPr>
            <p:spPr bwMode="auto">
              <a:xfrm>
                <a:off x="1966913" y="13335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51" name="Rectangle 123"/>
              <p:cNvSpPr>
                <a:spLocks noChangeArrowheads="1"/>
              </p:cNvSpPr>
              <p:nvPr/>
            </p:nvSpPr>
            <p:spPr bwMode="auto">
              <a:xfrm>
                <a:off x="1738313" y="13335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52" name="Rectangle 124"/>
              <p:cNvSpPr>
                <a:spLocks noChangeArrowheads="1"/>
              </p:cNvSpPr>
              <p:nvPr/>
            </p:nvSpPr>
            <p:spPr bwMode="auto">
              <a:xfrm>
                <a:off x="2195513" y="13335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53" name="Rectangle 127"/>
              <p:cNvSpPr>
                <a:spLocks noChangeArrowheads="1"/>
              </p:cNvSpPr>
              <p:nvPr/>
            </p:nvSpPr>
            <p:spPr bwMode="auto">
              <a:xfrm>
                <a:off x="1738313" y="1562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54" name="Rectangle 128"/>
              <p:cNvSpPr>
                <a:spLocks noChangeArrowheads="1"/>
              </p:cNvSpPr>
              <p:nvPr/>
            </p:nvSpPr>
            <p:spPr bwMode="auto">
              <a:xfrm>
                <a:off x="2195513" y="1562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55" name="Rectangle 129"/>
              <p:cNvSpPr>
                <a:spLocks noChangeArrowheads="1"/>
              </p:cNvSpPr>
              <p:nvPr/>
            </p:nvSpPr>
            <p:spPr bwMode="auto">
              <a:xfrm>
                <a:off x="1966913" y="1562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56" name="Rectangle 131"/>
              <p:cNvSpPr>
                <a:spLocks noChangeArrowheads="1"/>
              </p:cNvSpPr>
              <p:nvPr/>
            </p:nvSpPr>
            <p:spPr bwMode="auto">
              <a:xfrm>
                <a:off x="1738313" y="1790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57" name="Rectangle 133"/>
              <p:cNvSpPr>
                <a:spLocks noChangeArrowheads="1"/>
              </p:cNvSpPr>
              <p:nvPr/>
            </p:nvSpPr>
            <p:spPr bwMode="auto">
              <a:xfrm>
                <a:off x="1966913" y="1790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58" name="Rectangle 134"/>
              <p:cNvSpPr>
                <a:spLocks noChangeArrowheads="1"/>
              </p:cNvSpPr>
              <p:nvPr/>
            </p:nvSpPr>
            <p:spPr bwMode="auto">
              <a:xfrm>
                <a:off x="2195513" y="1790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59" name="Rectangle 137"/>
              <p:cNvSpPr>
                <a:spLocks noChangeArrowheads="1"/>
              </p:cNvSpPr>
              <p:nvPr/>
            </p:nvSpPr>
            <p:spPr bwMode="auto">
              <a:xfrm>
                <a:off x="1738313" y="20193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60" name="Rectangle 138"/>
              <p:cNvSpPr>
                <a:spLocks noChangeArrowheads="1"/>
              </p:cNvSpPr>
              <p:nvPr/>
            </p:nvSpPr>
            <p:spPr bwMode="auto">
              <a:xfrm>
                <a:off x="1966913" y="20193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61" name="Rectangle 139"/>
              <p:cNvSpPr>
                <a:spLocks noChangeArrowheads="1"/>
              </p:cNvSpPr>
              <p:nvPr/>
            </p:nvSpPr>
            <p:spPr bwMode="auto">
              <a:xfrm>
                <a:off x="2195513" y="20193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62" name="AutoShape 150"/>
              <p:cNvSpPr>
                <a:spLocks noChangeArrowheads="1"/>
              </p:cNvSpPr>
              <p:nvPr/>
            </p:nvSpPr>
            <p:spPr bwMode="auto">
              <a:xfrm>
                <a:off x="1108075" y="909638"/>
                <a:ext cx="300038" cy="422275"/>
              </a:xfrm>
              <a:prstGeom prst="curvedLeftArrow">
                <a:avLst>
                  <a:gd name="adj1" fmla="val 28148"/>
                  <a:gd name="adj2" fmla="val 56296"/>
                  <a:gd name="adj3" fmla="val 33333"/>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63" name="Rectangle 151"/>
              <p:cNvSpPr>
                <a:spLocks noChangeArrowheads="1"/>
              </p:cNvSpPr>
              <p:nvPr/>
            </p:nvSpPr>
            <p:spPr bwMode="auto">
              <a:xfrm>
                <a:off x="2713038" y="419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64" name="Rectangle 152"/>
              <p:cNvSpPr>
                <a:spLocks noChangeArrowheads="1"/>
              </p:cNvSpPr>
              <p:nvPr/>
            </p:nvSpPr>
            <p:spPr bwMode="auto">
              <a:xfrm>
                <a:off x="2941638" y="419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65" name="Rectangle 153"/>
              <p:cNvSpPr>
                <a:spLocks noChangeArrowheads="1"/>
              </p:cNvSpPr>
              <p:nvPr/>
            </p:nvSpPr>
            <p:spPr bwMode="auto">
              <a:xfrm>
                <a:off x="2713038" y="647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66" name="Rectangle 154"/>
              <p:cNvSpPr>
                <a:spLocks noChangeArrowheads="1"/>
              </p:cNvSpPr>
              <p:nvPr/>
            </p:nvSpPr>
            <p:spPr bwMode="auto">
              <a:xfrm>
                <a:off x="3170238" y="419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67" name="Rectangle 155"/>
              <p:cNvSpPr>
                <a:spLocks noChangeArrowheads="1"/>
              </p:cNvSpPr>
              <p:nvPr/>
            </p:nvSpPr>
            <p:spPr bwMode="auto">
              <a:xfrm>
                <a:off x="3398838" y="419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68" name="Rectangle 156"/>
              <p:cNvSpPr>
                <a:spLocks noChangeArrowheads="1"/>
              </p:cNvSpPr>
              <p:nvPr/>
            </p:nvSpPr>
            <p:spPr bwMode="auto">
              <a:xfrm>
                <a:off x="2941638" y="647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69" name="Rectangle 157"/>
              <p:cNvSpPr>
                <a:spLocks noChangeArrowheads="1"/>
              </p:cNvSpPr>
              <p:nvPr/>
            </p:nvSpPr>
            <p:spPr bwMode="auto">
              <a:xfrm>
                <a:off x="3170238" y="647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70" name="Rectangle 158"/>
              <p:cNvSpPr>
                <a:spLocks noChangeArrowheads="1"/>
              </p:cNvSpPr>
              <p:nvPr/>
            </p:nvSpPr>
            <p:spPr bwMode="auto">
              <a:xfrm>
                <a:off x="3398838" y="647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71" name="Rectangle 159"/>
              <p:cNvSpPr>
                <a:spLocks noChangeArrowheads="1"/>
              </p:cNvSpPr>
              <p:nvPr/>
            </p:nvSpPr>
            <p:spPr bwMode="auto">
              <a:xfrm>
                <a:off x="2713038" y="876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72" name="Rectangle 160"/>
              <p:cNvSpPr>
                <a:spLocks noChangeArrowheads="1"/>
              </p:cNvSpPr>
              <p:nvPr/>
            </p:nvSpPr>
            <p:spPr bwMode="auto">
              <a:xfrm>
                <a:off x="2941638" y="876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73" name="Rectangle 161"/>
              <p:cNvSpPr>
                <a:spLocks noChangeArrowheads="1"/>
              </p:cNvSpPr>
              <p:nvPr/>
            </p:nvSpPr>
            <p:spPr bwMode="auto">
              <a:xfrm>
                <a:off x="3170238" y="876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74" name="Rectangle 162"/>
              <p:cNvSpPr>
                <a:spLocks noChangeArrowheads="1"/>
              </p:cNvSpPr>
              <p:nvPr/>
            </p:nvSpPr>
            <p:spPr bwMode="auto">
              <a:xfrm>
                <a:off x="3398838" y="876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75" name="Rectangle 163"/>
              <p:cNvSpPr>
                <a:spLocks noChangeArrowheads="1"/>
              </p:cNvSpPr>
              <p:nvPr/>
            </p:nvSpPr>
            <p:spPr bwMode="auto">
              <a:xfrm>
                <a:off x="3627438" y="419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76" name="Rectangle 164"/>
              <p:cNvSpPr>
                <a:spLocks noChangeArrowheads="1"/>
              </p:cNvSpPr>
              <p:nvPr/>
            </p:nvSpPr>
            <p:spPr bwMode="auto">
              <a:xfrm>
                <a:off x="3627438" y="647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77" name="Rectangle 165"/>
              <p:cNvSpPr>
                <a:spLocks noChangeArrowheads="1"/>
              </p:cNvSpPr>
              <p:nvPr/>
            </p:nvSpPr>
            <p:spPr bwMode="auto">
              <a:xfrm>
                <a:off x="3627438" y="876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78" name="Rectangle 166"/>
              <p:cNvSpPr>
                <a:spLocks noChangeArrowheads="1"/>
              </p:cNvSpPr>
              <p:nvPr/>
            </p:nvSpPr>
            <p:spPr bwMode="auto">
              <a:xfrm>
                <a:off x="2713038" y="1104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79" name="Rectangle 167"/>
              <p:cNvSpPr>
                <a:spLocks noChangeArrowheads="1"/>
              </p:cNvSpPr>
              <p:nvPr/>
            </p:nvSpPr>
            <p:spPr bwMode="auto">
              <a:xfrm>
                <a:off x="2941638" y="1104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0" name="Rectangle 168"/>
              <p:cNvSpPr>
                <a:spLocks noChangeArrowheads="1"/>
              </p:cNvSpPr>
              <p:nvPr/>
            </p:nvSpPr>
            <p:spPr bwMode="auto">
              <a:xfrm>
                <a:off x="3170238" y="1104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1" name="Rectangle 169"/>
              <p:cNvSpPr>
                <a:spLocks noChangeArrowheads="1"/>
              </p:cNvSpPr>
              <p:nvPr/>
            </p:nvSpPr>
            <p:spPr bwMode="auto">
              <a:xfrm>
                <a:off x="3398838" y="1104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2" name="Rectangle 170"/>
              <p:cNvSpPr>
                <a:spLocks noChangeArrowheads="1"/>
              </p:cNvSpPr>
              <p:nvPr/>
            </p:nvSpPr>
            <p:spPr bwMode="auto">
              <a:xfrm>
                <a:off x="3627438" y="1104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3" name="Rectangle 171"/>
              <p:cNvSpPr>
                <a:spLocks noChangeArrowheads="1"/>
              </p:cNvSpPr>
              <p:nvPr/>
            </p:nvSpPr>
            <p:spPr bwMode="auto">
              <a:xfrm>
                <a:off x="2941638" y="1333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4" name="Rectangle 172"/>
              <p:cNvSpPr>
                <a:spLocks noChangeArrowheads="1"/>
              </p:cNvSpPr>
              <p:nvPr/>
            </p:nvSpPr>
            <p:spPr bwMode="auto">
              <a:xfrm>
                <a:off x="2713038" y="1333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5" name="Rectangle 173"/>
              <p:cNvSpPr>
                <a:spLocks noChangeArrowheads="1"/>
              </p:cNvSpPr>
              <p:nvPr/>
            </p:nvSpPr>
            <p:spPr bwMode="auto">
              <a:xfrm>
                <a:off x="3170238" y="1333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6" name="Rectangle 174"/>
              <p:cNvSpPr>
                <a:spLocks noChangeArrowheads="1"/>
              </p:cNvSpPr>
              <p:nvPr/>
            </p:nvSpPr>
            <p:spPr bwMode="auto">
              <a:xfrm>
                <a:off x="3398838" y="13335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7" name="Rectangle 175"/>
              <p:cNvSpPr>
                <a:spLocks noChangeArrowheads="1"/>
              </p:cNvSpPr>
              <p:nvPr/>
            </p:nvSpPr>
            <p:spPr bwMode="auto">
              <a:xfrm>
                <a:off x="3627438" y="13335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8" name="Rectangle 176"/>
              <p:cNvSpPr>
                <a:spLocks noChangeArrowheads="1"/>
              </p:cNvSpPr>
              <p:nvPr/>
            </p:nvSpPr>
            <p:spPr bwMode="auto">
              <a:xfrm>
                <a:off x="2713038" y="1562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9" name="Rectangle 177"/>
              <p:cNvSpPr>
                <a:spLocks noChangeArrowheads="1"/>
              </p:cNvSpPr>
              <p:nvPr/>
            </p:nvSpPr>
            <p:spPr bwMode="auto">
              <a:xfrm>
                <a:off x="3170238" y="1562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0" name="Rectangle 178"/>
              <p:cNvSpPr>
                <a:spLocks noChangeArrowheads="1"/>
              </p:cNvSpPr>
              <p:nvPr/>
            </p:nvSpPr>
            <p:spPr bwMode="auto">
              <a:xfrm>
                <a:off x="2941638" y="1562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1" name="Rectangle 179"/>
              <p:cNvSpPr>
                <a:spLocks noChangeArrowheads="1"/>
              </p:cNvSpPr>
              <p:nvPr/>
            </p:nvSpPr>
            <p:spPr bwMode="auto">
              <a:xfrm>
                <a:off x="3398838" y="1562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2" name="Rectangle 180"/>
              <p:cNvSpPr>
                <a:spLocks noChangeArrowheads="1"/>
              </p:cNvSpPr>
              <p:nvPr/>
            </p:nvSpPr>
            <p:spPr bwMode="auto">
              <a:xfrm>
                <a:off x="2713038"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3" name="Rectangle 181"/>
              <p:cNvSpPr>
                <a:spLocks noChangeArrowheads="1"/>
              </p:cNvSpPr>
              <p:nvPr/>
            </p:nvSpPr>
            <p:spPr bwMode="auto">
              <a:xfrm>
                <a:off x="3627438" y="1562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4" name="Rectangle 182"/>
              <p:cNvSpPr>
                <a:spLocks noChangeArrowheads="1"/>
              </p:cNvSpPr>
              <p:nvPr/>
            </p:nvSpPr>
            <p:spPr bwMode="auto">
              <a:xfrm>
                <a:off x="2941638"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5" name="Rectangle 183"/>
              <p:cNvSpPr>
                <a:spLocks noChangeArrowheads="1"/>
              </p:cNvSpPr>
              <p:nvPr/>
            </p:nvSpPr>
            <p:spPr bwMode="auto">
              <a:xfrm>
                <a:off x="3170238"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6" name="Rectangle 184"/>
              <p:cNvSpPr>
                <a:spLocks noChangeArrowheads="1"/>
              </p:cNvSpPr>
              <p:nvPr/>
            </p:nvSpPr>
            <p:spPr bwMode="auto">
              <a:xfrm>
                <a:off x="3398838"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7" name="Rectangle 185"/>
              <p:cNvSpPr>
                <a:spLocks noChangeArrowheads="1"/>
              </p:cNvSpPr>
              <p:nvPr/>
            </p:nvSpPr>
            <p:spPr bwMode="auto">
              <a:xfrm>
                <a:off x="3627438"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8" name="Rectangle 186"/>
              <p:cNvSpPr>
                <a:spLocks noChangeArrowheads="1"/>
              </p:cNvSpPr>
              <p:nvPr/>
            </p:nvSpPr>
            <p:spPr bwMode="auto">
              <a:xfrm>
                <a:off x="2713038"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9" name="Rectangle 187"/>
              <p:cNvSpPr>
                <a:spLocks noChangeArrowheads="1"/>
              </p:cNvSpPr>
              <p:nvPr/>
            </p:nvSpPr>
            <p:spPr bwMode="auto">
              <a:xfrm>
                <a:off x="2941638"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00" name="Rectangle 188"/>
              <p:cNvSpPr>
                <a:spLocks noChangeArrowheads="1"/>
              </p:cNvSpPr>
              <p:nvPr/>
            </p:nvSpPr>
            <p:spPr bwMode="auto">
              <a:xfrm>
                <a:off x="3170238"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01" name="Rectangle 189"/>
              <p:cNvSpPr>
                <a:spLocks noChangeArrowheads="1"/>
              </p:cNvSpPr>
              <p:nvPr/>
            </p:nvSpPr>
            <p:spPr bwMode="auto">
              <a:xfrm>
                <a:off x="3398838"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02" name="Rectangle 190"/>
              <p:cNvSpPr>
                <a:spLocks noChangeArrowheads="1"/>
              </p:cNvSpPr>
              <p:nvPr/>
            </p:nvSpPr>
            <p:spPr bwMode="auto">
              <a:xfrm>
                <a:off x="3627438"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03" name="Rectangle 191"/>
              <p:cNvSpPr>
                <a:spLocks noChangeArrowheads="1"/>
              </p:cNvSpPr>
              <p:nvPr/>
            </p:nvSpPr>
            <p:spPr bwMode="auto">
              <a:xfrm>
                <a:off x="3856038" y="647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04" name="Rectangle 192"/>
              <p:cNvSpPr>
                <a:spLocks noChangeArrowheads="1"/>
              </p:cNvSpPr>
              <p:nvPr/>
            </p:nvSpPr>
            <p:spPr bwMode="auto">
              <a:xfrm>
                <a:off x="3856038" y="419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05" name="Rectangle 193"/>
              <p:cNvSpPr>
                <a:spLocks noChangeArrowheads="1"/>
              </p:cNvSpPr>
              <p:nvPr/>
            </p:nvSpPr>
            <p:spPr bwMode="auto">
              <a:xfrm>
                <a:off x="3856038" y="876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06" name="Rectangle 194"/>
              <p:cNvSpPr>
                <a:spLocks noChangeArrowheads="1"/>
              </p:cNvSpPr>
              <p:nvPr/>
            </p:nvSpPr>
            <p:spPr bwMode="auto">
              <a:xfrm>
                <a:off x="3856038" y="1104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07" name="Rectangle 195"/>
              <p:cNvSpPr>
                <a:spLocks noChangeArrowheads="1"/>
              </p:cNvSpPr>
              <p:nvPr/>
            </p:nvSpPr>
            <p:spPr bwMode="auto">
              <a:xfrm>
                <a:off x="3856038" y="13335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08" name="Rectangle 196"/>
              <p:cNvSpPr>
                <a:spLocks noChangeArrowheads="1"/>
              </p:cNvSpPr>
              <p:nvPr/>
            </p:nvSpPr>
            <p:spPr bwMode="auto">
              <a:xfrm>
                <a:off x="3856038" y="1562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09" name="Rectangle 197"/>
              <p:cNvSpPr>
                <a:spLocks noChangeArrowheads="1"/>
              </p:cNvSpPr>
              <p:nvPr/>
            </p:nvSpPr>
            <p:spPr bwMode="auto">
              <a:xfrm>
                <a:off x="3856038"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10" name="Rectangle 198"/>
              <p:cNvSpPr>
                <a:spLocks noChangeArrowheads="1"/>
              </p:cNvSpPr>
              <p:nvPr/>
            </p:nvSpPr>
            <p:spPr bwMode="auto">
              <a:xfrm>
                <a:off x="3856038"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11" name="Rectangle 199"/>
              <p:cNvSpPr>
                <a:spLocks noChangeArrowheads="1"/>
              </p:cNvSpPr>
              <p:nvPr/>
            </p:nvSpPr>
            <p:spPr bwMode="auto">
              <a:xfrm>
                <a:off x="4084638" y="419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12" name="Rectangle 200"/>
              <p:cNvSpPr>
                <a:spLocks noChangeArrowheads="1"/>
              </p:cNvSpPr>
              <p:nvPr/>
            </p:nvSpPr>
            <p:spPr bwMode="auto">
              <a:xfrm>
                <a:off x="4313238" y="419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13" name="Rectangle 201"/>
              <p:cNvSpPr>
                <a:spLocks noChangeArrowheads="1"/>
              </p:cNvSpPr>
              <p:nvPr/>
            </p:nvSpPr>
            <p:spPr bwMode="auto">
              <a:xfrm>
                <a:off x="4084638" y="647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14" name="Rectangle 202"/>
              <p:cNvSpPr>
                <a:spLocks noChangeArrowheads="1"/>
              </p:cNvSpPr>
              <p:nvPr/>
            </p:nvSpPr>
            <p:spPr bwMode="auto">
              <a:xfrm>
                <a:off x="4541838" y="419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15" name="Rectangle 203"/>
              <p:cNvSpPr>
                <a:spLocks noChangeArrowheads="1"/>
              </p:cNvSpPr>
              <p:nvPr/>
            </p:nvSpPr>
            <p:spPr bwMode="auto">
              <a:xfrm>
                <a:off x="4313238" y="647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16" name="Rectangle 204"/>
              <p:cNvSpPr>
                <a:spLocks noChangeArrowheads="1"/>
              </p:cNvSpPr>
              <p:nvPr/>
            </p:nvSpPr>
            <p:spPr bwMode="auto">
              <a:xfrm>
                <a:off x="4541838" y="647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17" name="Rectangle 205"/>
              <p:cNvSpPr>
                <a:spLocks noChangeArrowheads="1"/>
              </p:cNvSpPr>
              <p:nvPr/>
            </p:nvSpPr>
            <p:spPr bwMode="auto">
              <a:xfrm>
                <a:off x="4084638" y="876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18" name="Rectangle 206"/>
              <p:cNvSpPr>
                <a:spLocks noChangeArrowheads="1"/>
              </p:cNvSpPr>
              <p:nvPr/>
            </p:nvSpPr>
            <p:spPr bwMode="auto">
              <a:xfrm>
                <a:off x="4313238" y="876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19" name="Rectangle 207"/>
              <p:cNvSpPr>
                <a:spLocks noChangeArrowheads="1"/>
              </p:cNvSpPr>
              <p:nvPr/>
            </p:nvSpPr>
            <p:spPr bwMode="auto">
              <a:xfrm>
                <a:off x="4541838" y="876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20" name="Rectangle 208"/>
              <p:cNvSpPr>
                <a:spLocks noChangeArrowheads="1"/>
              </p:cNvSpPr>
              <p:nvPr/>
            </p:nvSpPr>
            <p:spPr bwMode="auto">
              <a:xfrm>
                <a:off x="4084638" y="1104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21" name="Rectangle 209"/>
              <p:cNvSpPr>
                <a:spLocks noChangeArrowheads="1"/>
              </p:cNvSpPr>
              <p:nvPr/>
            </p:nvSpPr>
            <p:spPr bwMode="auto">
              <a:xfrm>
                <a:off x="4313238" y="11049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22" name="Rectangle 210"/>
              <p:cNvSpPr>
                <a:spLocks noChangeArrowheads="1"/>
              </p:cNvSpPr>
              <p:nvPr/>
            </p:nvSpPr>
            <p:spPr bwMode="auto">
              <a:xfrm>
                <a:off x="4541838" y="11049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23" name="Rectangle 211"/>
              <p:cNvSpPr>
                <a:spLocks noChangeArrowheads="1"/>
              </p:cNvSpPr>
              <p:nvPr/>
            </p:nvSpPr>
            <p:spPr bwMode="auto">
              <a:xfrm>
                <a:off x="4313238" y="13335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24" name="Rectangle 212"/>
              <p:cNvSpPr>
                <a:spLocks noChangeArrowheads="1"/>
              </p:cNvSpPr>
              <p:nvPr/>
            </p:nvSpPr>
            <p:spPr bwMode="auto">
              <a:xfrm>
                <a:off x="4084638" y="13335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25" name="Rectangle 213"/>
              <p:cNvSpPr>
                <a:spLocks noChangeArrowheads="1"/>
              </p:cNvSpPr>
              <p:nvPr/>
            </p:nvSpPr>
            <p:spPr bwMode="auto">
              <a:xfrm>
                <a:off x="4541838" y="13335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26" name="Rectangle 214"/>
              <p:cNvSpPr>
                <a:spLocks noChangeArrowheads="1"/>
              </p:cNvSpPr>
              <p:nvPr/>
            </p:nvSpPr>
            <p:spPr bwMode="auto">
              <a:xfrm>
                <a:off x="4084638" y="1562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27" name="Rectangle 215"/>
              <p:cNvSpPr>
                <a:spLocks noChangeArrowheads="1"/>
              </p:cNvSpPr>
              <p:nvPr/>
            </p:nvSpPr>
            <p:spPr bwMode="auto">
              <a:xfrm>
                <a:off x="4541838" y="1562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28" name="Rectangle 216"/>
              <p:cNvSpPr>
                <a:spLocks noChangeArrowheads="1"/>
              </p:cNvSpPr>
              <p:nvPr/>
            </p:nvSpPr>
            <p:spPr bwMode="auto">
              <a:xfrm>
                <a:off x="4313238" y="1562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29" name="Rectangle 217"/>
              <p:cNvSpPr>
                <a:spLocks noChangeArrowheads="1"/>
              </p:cNvSpPr>
              <p:nvPr/>
            </p:nvSpPr>
            <p:spPr bwMode="auto">
              <a:xfrm>
                <a:off x="4084638" y="1790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30" name="Rectangle 218"/>
              <p:cNvSpPr>
                <a:spLocks noChangeArrowheads="1"/>
              </p:cNvSpPr>
              <p:nvPr/>
            </p:nvSpPr>
            <p:spPr bwMode="auto">
              <a:xfrm>
                <a:off x="4313238" y="1790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31" name="Rectangle 219"/>
              <p:cNvSpPr>
                <a:spLocks noChangeArrowheads="1"/>
              </p:cNvSpPr>
              <p:nvPr/>
            </p:nvSpPr>
            <p:spPr bwMode="auto">
              <a:xfrm>
                <a:off x="4541838" y="1790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32" name="Rectangle 220"/>
              <p:cNvSpPr>
                <a:spLocks noChangeArrowheads="1"/>
              </p:cNvSpPr>
              <p:nvPr/>
            </p:nvSpPr>
            <p:spPr bwMode="auto">
              <a:xfrm>
                <a:off x="4084638" y="20193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33" name="Rectangle 221"/>
              <p:cNvSpPr>
                <a:spLocks noChangeArrowheads="1"/>
              </p:cNvSpPr>
              <p:nvPr/>
            </p:nvSpPr>
            <p:spPr bwMode="auto">
              <a:xfrm>
                <a:off x="4313238" y="20193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34" name="Rectangle 222"/>
              <p:cNvSpPr>
                <a:spLocks noChangeArrowheads="1"/>
              </p:cNvSpPr>
              <p:nvPr/>
            </p:nvSpPr>
            <p:spPr bwMode="auto">
              <a:xfrm>
                <a:off x="4541838" y="20193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35" name="AutoShape 223"/>
              <p:cNvSpPr>
                <a:spLocks noChangeArrowheads="1"/>
              </p:cNvSpPr>
              <p:nvPr/>
            </p:nvSpPr>
            <p:spPr bwMode="auto">
              <a:xfrm>
                <a:off x="4162425" y="1139825"/>
                <a:ext cx="300038" cy="422275"/>
              </a:xfrm>
              <a:prstGeom prst="curvedLeftArrow">
                <a:avLst>
                  <a:gd name="adj1" fmla="val 28148"/>
                  <a:gd name="adj2" fmla="val 56296"/>
                  <a:gd name="adj3" fmla="val 33333"/>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36" name="Rectangle 224"/>
              <p:cNvSpPr>
                <a:spLocks noChangeArrowheads="1"/>
              </p:cNvSpPr>
              <p:nvPr/>
            </p:nvSpPr>
            <p:spPr bwMode="auto">
              <a:xfrm>
                <a:off x="5070475" y="419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37" name="Rectangle 225"/>
              <p:cNvSpPr>
                <a:spLocks noChangeArrowheads="1"/>
              </p:cNvSpPr>
              <p:nvPr/>
            </p:nvSpPr>
            <p:spPr bwMode="auto">
              <a:xfrm>
                <a:off x="5299075" y="419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38" name="Rectangle 226"/>
              <p:cNvSpPr>
                <a:spLocks noChangeArrowheads="1"/>
              </p:cNvSpPr>
              <p:nvPr/>
            </p:nvSpPr>
            <p:spPr bwMode="auto">
              <a:xfrm>
                <a:off x="5070475" y="647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39" name="Rectangle 227"/>
              <p:cNvSpPr>
                <a:spLocks noChangeArrowheads="1"/>
              </p:cNvSpPr>
              <p:nvPr/>
            </p:nvSpPr>
            <p:spPr bwMode="auto">
              <a:xfrm>
                <a:off x="5527675" y="419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40" name="Rectangle 228"/>
              <p:cNvSpPr>
                <a:spLocks noChangeArrowheads="1"/>
              </p:cNvSpPr>
              <p:nvPr/>
            </p:nvSpPr>
            <p:spPr bwMode="auto">
              <a:xfrm>
                <a:off x="5756275" y="419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41" name="Rectangle 229"/>
              <p:cNvSpPr>
                <a:spLocks noChangeArrowheads="1"/>
              </p:cNvSpPr>
              <p:nvPr/>
            </p:nvSpPr>
            <p:spPr bwMode="auto">
              <a:xfrm>
                <a:off x="5299075" y="647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42" name="Rectangle 230"/>
              <p:cNvSpPr>
                <a:spLocks noChangeArrowheads="1"/>
              </p:cNvSpPr>
              <p:nvPr/>
            </p:nvSpPr>
            <p:spPr bwMode="auto">
              <a:xfrm>
                <a:off x="5527675" y="647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43" name="Rectangle 231"/>
              <p:cNvSpPr>
                <a:spLocks noChangeArrowheads="1"/>
              </p:cNvSpPr>
              <p:nvPr/>
            </p:nvSpPr>
            <p:spPr bwMode="auto">
              <a:xfrm>
                <a:off x="5756275" y="647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44" name="Rectangle 232"/>
              <p:cNvSpPr>
                <a:spLocks noChangeArrowheads="1"/>
              </p:cNvSpPr>
              <p:nvPr/>
            </p:nvSpPr>
            <p:spPr bwMode="auto">
              <a:xfrm>
                <a:off x="5070475" y="876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45" name="Rectangle 233"/>
              <p:cNvSpPr>
                <a:spLocks noChangeArrowheads="1"/>
              </p:cNvSpPr>
              <p:nvPr/>
            </p:nvSpPr>
            <p:spPr bwMode="auto">
              <a:xfrm>
                <a:off x="5299075" y="876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46" name="Rectangle 234"/>
              <p:cNvSpPr>
                <a:spLocks noChangeArrowheads="1"/>
              </p:cNvSpPr>
              <p:nvPr/>
            </p:nvSpPr>
            <p:spPr bwMode="auto">
              <a:xfrm>
                <a:off x="5527675" y="876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47" name="Rectangle 235"/>
              <p:cNvSpPr>
                <a:spLocks noChangeArrowheads="1"/>
              </p:cNvSpPr>
              <p:nvPr/>
            </p:nvSpPr>
            <p:spPr bwMode="auto">
              <a:xfrm>
                <a:off x="5756275" y="876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48" name="Rectangle 236"/>
              <p:cNvSpPr>
                <a:spLocks noChangeArrowheads="1"/>
              </p:cNvSpPr>
              <p:nvPr/>
            </p:nvSpPr>
            <p:spPr bwMode="auto">
              <a:xfrm>
                <a:off x="5984875" y="419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49" name="Rectangle 237"/>
              <p:cNvSpPr>
                <a:spLocks noChangeArrowheads="1"/>
              </p:cNvSpPr>
              <p:nvPr/>
            </p:nvSpPr>
            <p:spPr bwMode="auto">
              <a:xfrm>
                <a:off x="5984875" y="647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50" name="Rectangle 238"/>
              <p:cNvSpPr>
                <a:spLocks noChangeArrowheads="1"/>
              </p:cNvSpPr>
              <p:nvPr/>
            </p:nvSpPr>
            <p:spPr bwMode="auto">
              <a:xfrm>
                <a:off x="5984875" y="876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51" name="Rectangle 239"/>
              <p:cNvSpPr>
                <a:spLocks noChangeArrowheads="1"/>
              </p:cNvSpPr>
              <p:nvPr/>
            </p:nvSpPr>
            <p:spPr bwMode="auto">
              <a:xfrm>
                <a:off x="5070475" y="1104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52" name="Rectangle 240"/>
              <p:cNvSpPr>
                <a:spLocks noChangeArrowheads="1"/>
              </p:cNvSpPr>
              <p:nvPr/>
            </p:nvSpPr>
            <p:spPr bwMode="auto">
              <a:xfrm>
                <a:off x="5299075" y="1104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53" name="Rectangle 241"/>
              <p:cNvSpPr>
                <a:spLocks noChangeArrowheads="1"/>
              </p:cNvSpPr>
              <p:nvPr/>
            </p:nvSpPr>
            <p:spPr bwMode="auto">
              <a:xfrm>
                <a:off x="5527675" y="1104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54" name="Rectangle 242"/>
              <p:cNvSpPr>
                <a:spLocks noChangeArrowheads="1"/>
              </p:cNvSpPr>
              <p:nvPr/>
            </p:nvSpPr>
            <p:spPr bwMode="auto">
              <a:xfrm>
                <a:off x="5756275" y="1104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55" name="Rectangle 243"/>
              <p:cNvSpPr>
                <a:spLocks noChangeArrowheads="1"/>
              </p:cNvSpPr>
              <p:nvPr/>
            </p:nvSpPr>
            <p:spPr bwMode="auto">
              <a:xfrm>
                <a:off x="5984875" y="1104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56" name="Rectangle 244"/>
              <p:cNvSpPr>
                <a:spLocks noChangeArrowheads="1"/>
              </p:cNvSpPr>
              <p:nvPr/>
            </p:nvSpPr>
            <p:spPr bwMode="auto">
              <a:xfrm>
                <a:off x="5299075" y="1333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57" name="Rectangle 245"/>
              <p:cNvSpPr>
                <a:spLocks noChangeArrowheads="1"/>
              </p:cNvSpPr>
              <p:nvPr/>
            </p:nvSpPr>
            <p:spPr bwMode="auto">
              <a:xfrm>
                <a:off x="5070475" y="1333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58" name="Rectangle 246"/>
              <p:cNvSpPr>
                <a:spLocks noChangeArrowheads="1"/>
              </p:cNvSpPr>
              <p:nvPr/>
            </p:nvSpPr>
            <p:spPr bwMode="auto">
              <a:xfrm>
                <a:off x="5527675" y="1333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59" name="Rectangle 247"/>
              <p:cNvSpPr>
                <a:spLocks noChangeArrowheads="1"/>
              </p:cNvSpPr>
              <p:nvPr/>
            </p:nvSpPr>
            <p:spPr bwMode="auto">
              <a:xfrm>
                <a:off x="5756275" y="13335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60" name="Rectangle 248"/>
              <p:cNvSpPr>
                <a:spLocks noChangeArrowheads="1"/>
              </p:cNvSpPr>
              <p:nvPr/>
            </p:nvSpPr>
            <p:spPr bwMode="auto">
              <a:xfrm>
                <a:off x="5984875" y="13335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61" name="Rectangle 249"/>
              <p:cNvSpPr>
                <a:spLocks noChangeArrowheads="1"/>
              </p:cNvSpPr>
              <p:nvPr/>
            </p:nvSpPr>
            <p:spPr bwMode="auto">
              <a:xfrm>
                <a:off x="5070475" y="1562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62" name="Rectangle 250"/>
              <p:cNvSpPr>
                <a:spLocks noChangeArrowheads="1"/>
              </p:cNvSpPr>
              <p:nvPr/>
            </p:nvSpPr>
            <p:spPr bwMode="auto">
              <a:xfrm>
                <a:off x="5527675" y="1562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63" name="Rectangle 251"/>
              <p:cNvSpPr>
                <a:spLocks noChangeArrowheads="1"/>
              </p:cNvSpPr>
              <p:nvPr/>
            </p:nvSpPr>
            <p:spPr bwMode="auto">
              <a:xfrm>
                <a:off x="5299075" y="1562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64" name="Rectangle 252"/>
              <p:cNvSpPr>
                <a:spLocks noChangeArrowheads="1"/>
              </p:cNvSpPr>
              <p:nvPr/>
            </p:nvSpPr>
            <p:spPr bwMode="auto">
              <a:xfrm>
                <a:off x="5756275" y="1562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65" name="Rectangle 253"/>
              <p:cNvSpPr>
                <a:spLocks noChangeArrowheads="1"/>
              </p:cNvSpPr>
              <p:nvPr/>
            </p:nvSpPr>
            <p:spPr bwMode="auto">
              <a:xfrm>
                <a:off x="5070475"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66" name="Rectangle 254"/>
              <p:cNvSpPr>
                <a:spLocks noChangeArrowheads="1"/>
              </p:cNvSpPr>
              <p:nvPr/>
            </p:nvSpPr>
            <p:spPr bwMode="auto">
              <a:xfrm>
                <a:off x="5984875" y="1562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67" name="Rectangle 255"/>
              <p:cNvSpPr>
                <a:spLocks noChangeArrowheads="1"/>
              </p:cNvSpPr>
              <p:nvPr/>
            </p:nvSpPr>
            <p:spPr bwMode="auto">
              <a:xfrm>
                <a:off x="5299075"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68" name="Rectangle 256"/>
              <p:cNvSpPr>
                <a:spLocks noChangeArrowheads="1"/>
              </p:cNvSpPr>
              <p:nvPr/>
            </p:nvSpPr>
            <p:spPr bwMode="auto">
              <a:xfrm>
                <a:off x="5527675"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69" name="Rectangle 257"/>
              <p:cNvSpPr>
                <a:spLocks noChangeArrowheads="1"/>
              </p:cNvSpPr>
              <p:nvPr/>
            </p:nvSpPr>
            <p:spPr bwMode="auto">
              <a:xfrm>
                <a:off x="5756275"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70" name="Rectangle 258"/>
              <p:cNvSpPr>
                <a:spLocks noChangeArrowheads="1"/>
              </p:cNvSpPr>
              <p:nvPr/>
            </p:nvSpPr>
            <p:spPr bwMode="auto">
              <a:xfrm>
                <a:off x="5984875"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71" name="Rectangle 259"/>
              <p:cNvSpPr>
                <a:spLocks noChangeArrowheads="1"/>
              </p:cNvSpPr>
              <p:nvPr/>
            </p:nvSpPr>
            <p:spPr bwMode="auto">
              <a:xfrm>
                <a:off x="5070475"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72" name="Rectangle 260"/>
              <p:cNvSpPr>
                <a:spLocks noChangeArrowheads="1"/>
              </p:cNvSpPr>
              <p:nvPr/>
            </p:nvSpPr>
            <p:spPr bwMode="auto">
              <a:xfrm>
                <a:off x="5299075"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73" name="Rectangle 261"/>
              <p:cNvSpPr>
                <a:spLocks noChangeArrowheads="1"/>
              </p:cNvSpPr>
              <p:nvPr/>
            </p:nvSpPr>
            <p:spPr bwMode="auto">
              <a:xfrm>
                <a:off x="5527675"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74" name="Rectangle 262"/>
              <p:cNvSpPr>
                <a:spLocks noChangeArrowheads="1"/>
              </p:cNvSpPr>
              <p:nvPr/>
            </p:nvSpPr>
            <p:spPr bwMode="auto">
              <a:xfrm>
                <a:off x="5756275"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75" name="Rectangle 263"/>
              <p:cNvSpPr>
                <a:spLocks noChangeArrowheads="1"/>
              </p:cNvSpPr>
              <p:nvPr/>
            </p:nvSpPr>
            <p:spPr bwMode="auto">
              <a:xfrm>
                <a:off x="5984875"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76" name="Rectangle 264"/>
              <p:cNvSpPr>
                <a:spLocks noChangeArrowheads="1"/>
              </p:cNvSpPr>
              <p:nvPr/>
            </p:nvSpPr>
            <p:spPr bwMode="auto">
              <a:xfrm>
                <a:off x="6213475" y="647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77" name="Rectangle 265"/>
              <p:cNvSpPr>
                <a:spLocks noChangeArrowheads="1"/>
              </p:cNvSpPr>
              <p:nvPr/>
            </p:nvSpPr>
            <p:spPr bwMode="auto">
              <a:xfrm>
                <a:off x="6213475" y="419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78" name="Rectangle 266"/>
              <p:cNvSpPr>
                <a:spLocks noChangeArrowheads="1"/>
              </p:cNvSpPr>
              <p:nvPr/>
            </p:nvSpPr>
            <p:spPr bwMode="auto">
              <a:xfrm>
                <a:off x="6213475" y="876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79" name="Rectangle 267"/>
              <p:cNvSpPr>
                <a:spLocks noChangeArrowheads="1"/>
              </p:cNvSpPr>
              <p:nvPr/>
            </p:nvSpPr>
            <p:spPr bwMode="auto">
              <a:xfrm>
                <a:off x="6213475" y="1104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0" name="Rectangle 268"/>
              <p:cNvSpPr>
                <a:spLocks noChangeArrowheads="1"/>
              </p:cNvSpPr>
              <p:nvPr/>
            </p:nvSpPr>
            <p:spPr bwMode="auto">
              <a:xfrm>
                <a:off x="6213475" y="13335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1" name="Rectangle 269"/>
              <p:cNvSpPr>
                <a:spLocks noChangeArrowheads="1"/>
              </p:cNvSpPr>
              <p:nvPr/>
            </p:nvSpPr>
            <p:spPr bwMode="auto">
              <a:xfrm>
                <a:off x="6213475" y="1562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2" name="Rectangle 270"/>
              <p:cNvSpPr>
                <a:spLocks noChangeArrowheads="1"/>
              </p:cNvSpPr>
              <p:nvPr/>
            </p:nvSpPr>
            <p:spPr bwMode="auto">
              <a:xfrm>
                <a:off x="6213475" y="1790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3" name="Rectangle 271"/>
              <p:cNvSpPr>
                <a:spLocks noChangeArrowheads="1"/>
              </p:cNvSpPr>
              <p:nvPr/>
            </p:nvSpPr>
            <p:spPr bwMode="auto">
              <a:xfrm>
                <a:off x="6213475" y="2019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4" name="Rectangle 272"/>
              <p:cNvSpPr>
                <a:spLocks noChangeArrowheads="1"/>
              </p:cNvSpPr>
              <p:nvPr/>
            </p:nvSpPr>
            <p:spPr bwMode="auto">
              <a:xfrm>
                <a:off x="6442075" y="419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5" name="Rectangle 273"/>
              <p:cNvSpPr>
                <a:spLocks noChangeArrowheads="1"/>
              </p:cNvSpPr>
              <p:nvPr/>
            </p:nvSpPr>
            <p:spPr bwMode="auto">
              <a:xfrm>
                <a:off x="6670675" y="419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6" name="Rectangle 274"/>
              <p:cNvSpPr>
                <a:spLocks noChangeArrowheads="1"/>
              </p:cNvSpPr>
              <p:nvPr/>
            </p:nvSpPr>
            <p:spPr bwMode="auto">
              <a:xfrm>
                <a:off x="6442075" y="647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7" name="Rectangle 275"/>
              <p:cNvSpPr>
                <a:spLocks noChangeArrowheads="1"/>
              </p:cNvSpPr>
              <p:nvPr/>
            </p:nvSpPr>
            <p:spPr bwMode="auto">
              <a:xfrm>
                <a:off x="6899275" y="419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8" name="Rectangle 276"/>
              <p:cNvSpPr>
                <a:spLocks noChangeArrowheads="1"/>
              </p:cNvSpPr>
              <p:nvPr/>
            </p:nvSpPr>
            <p:spPr bwMode="auto">
              <a:xfrm>
                <a:off x="6670675" y="647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9" name="Rectangle 277"/>
              <p:cNvSpPr>
                <a:spLocks noChangeArrowheads="1"/>
              </p:cNvSpPr>
              <p:nvPr/>
            </p:nvSpPr>
            <p:spPr bwMode="auto">
              <a:xfrm>
                <a:off x="6899275" y="647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0" name="Rectangle 278"/>
              <p:cNvSpPr>
                <a:spLocks noChangeArrowheads="1"/>
              </p:cNvSpPr>
              <p:nvPr/>
            </p:nvSpPr>
            <p:spPr bwMode="auto">
              <a:xfrm>
                <a:off x="6442075" y="876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1" name="Rectangle 279"/>
              <p:cNvSpPr>
                <a:spLocks noChangeArrowheads="1"/>
              </p:cNvSpPr>
              <p:nvPr/>
            </p:nvSpPr>
            <p:spPr bwMode="auto">
              <a:xfrm>
                <a:off x="6670675" y="876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2" name="Rectangle 280"/>
              <p:cNvSpPr>
                <a:spLocks noChangeArrowheads="1"/>
              </p:cNvSpPr>
              <p:nvPr/>
            </p:nvSpPr>
            <p:spPr bwMode="auto">
              <a:xfrm>
                <a:off x="6899275" y="876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3" name="Rectangle 281"/>
              <p:cNvSpPr>
                <a:spLocks noChangeArrowheads="1"/>
              </p:cNvSpPr>
              <p:nvPr/>
            </p:nvSpPr>
            <p:spPr bwMode="auto">
              <a:xfrm>
                <a:off x="6442075" y="1104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4" name="Rectangle 282"/>
              <p:cNvSpPr>
                <a:spLocks noChangeArrowheads="1"/>
              </p:cNvSpPr>
              <p:nvPr/>
            </p:nvSpPr>
            <p:spPr bwMode="auto">
              <a:xfrm>
                <a:off x="6670675" y="11049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5" name="Rectangle 283"/>
              <p:cNvSpPr>
                <a:spLocks noChangeArrowheads="1"/>
              </p:cNvSpPr>
              <p:nvPr/>
            </p:nvSpPr>
            <p:spPr bwMode="auto">
              <a:xfrm>
                <a:off x="6899275" y="11049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6" name="Rectangle 284"/>
              <p:cNvSpPr>
                <a:spLocks noChangeArrowheads="1"/>
              </p:cNvSpPr>
              <p:nvPr/>
            </p:nvSpPr>
            <p:spPr bwMode="auto">
              <a:xfrm>
                <a:off x="6670675" y="13335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7" name="Rectangle 285"/>
              <p:cNvSpPr>
                <a:spLocks noChangeArrowheads="1"/>
              </p:cNvSpPr>
              <p:nvPr/>
            </p:nvSpPr>
            <p:spPr bwMode="auto">
              <a:xfrm>
                <a:off x="6442075" y="13335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8" name="Rectangle 286"/>
              <p:cNvSpPr>
                <a:spLocks noChangeArrowheads="1"/>
              </p:cNvSpPr>
              <p:nvPr/>
            </p:nvSpPr>
            <p:spPr bwMode="auto">
              <a:xfrm>
                <a:off x="6899275" y="13335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9" name="Rectangle 287"/>
              <p:cNvSpPr>
                <a:spLocks noChangeArrowheads="1"/>
              </p:cNvSpPr>
              <p:nvPr/>
            </p:nvSpPr>
            <p:spPr bwMode="auto">
              <a:xfrm>
                <a:off x="6442075" y="1562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00" name="Rectangle 288"/>
              <p:cNvSpPr>
                <a:spLocks noChangeArrowheads="1"/>
              </p:cNvSpPr>
              <p:nvPr/>
            </p:nvSpPr>
            <p:spPr bwMode="auto">
              <a:xfrm>
                <a:off x="6899275" y="1562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01" name="Rectangle 289"/>
              <p:cNvSpPr>
                <a:spLocks noChangeArrowheads="1"/>
              </p:cNvSpPr>
              <p:nvPr/>
            </p:nvSpPr>
            <p:spPr bwMode="auto">
              <a:xfrm>
                <a:off x="6670675" y="1562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02" name="Rectangle 290"/>
              <p:cNvSpPr>
                <a:spLocks noChangeArrowheads="1"/>
              </p:cNvSpPr>
              <p:nvPr/>
            </p:nvSpPr>
            <p:spPr bwMode="auto">
              <a:xfrm>
                <a:off x="6442075" y="1790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03" name="Rectangle 291"/>
              <p:cNvSpPr>
                <a:spLocks noChangeArrowheads="1"/>
              </p:cNvSpPr>
              <p:nvPr/>
            </p:nvSpPr>
            <p:spPr bwMode="auto">
              <a:xfrm>
                <a:off x="6670675" y="1790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04" name="Rectangle 292"/>
              <p:cNvSpPr>
                <a:spLocks noChangeArrowheads="1"/>
              </p:cNvSpPr>
              <p:nvPr/>
            </p:nvSpPr>
            <p:spPr bwMode="auto">
              <a:xfrm>
                <a:off x="6899275" y="1790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05" name="Rectangle 293"/>
              <p:cNvSpPr>
                <a:spLocks noChangeArrowheads="1"/>
              </p:cNvSpPr>
              <p:nvPr/>
            </p:nvSpPr>
            <p:spPr bwMode="auto">
              <a:xfrm>
                <a:off x="6442075" y="20193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06" name="Rectangle 294"/>
              <p:cNvSpPr>
                <a:spLocks noChangeArrowheads="1"/>
              </p:cNvSpPr>
              <p:nvPr/>
            </p:nvSpPr>
            <p:spPr bwMode="auto">
              <a:xfrm>
                <a:off x="6670675" y="20193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07" name="Rectangle 295"/>
              <p:cNvSpPr>
                <a:spLocks noChangeArrowheads="1"/>
              </p:cNvSpPr>
              <p:nvPr/>
            </p:nvSpPr>
            <p:spPr bwMode="auto">
              <a:xfrm>
                <a:off x="6899275" y="20193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08" name="Rectangle 297"/>
              <p:cNvSpPr>
                <a:spLocks noChangeArrowheads="1"/>
              </p:cNvSpPr>
              <p:nvPr/>
            </p:nvSpPr>
            <p:spPr bwMode="auto">
              <a:xfrm>
                <a:off x="366713" y="25622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09" name="Rectangle 298"/>
              <p:cNvSpPr>
                <a:spLocks noChangeArrowheads="1"/>
              </p:cNvSpPr>
              <p:nvPr/>
            </p:nvSpPr>
            <p:spPr bwMode="auto">
              <a:xfrm>
                <a:off x="595313" y="25622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10" name="Rectangle 299"/>
              <p:cNvSpPr>
                <a:spLocks noChangeArrowheads="1"/>
              </p:cNvSpPr>
              <p:nvPr/>
            </p:nvSpPr>
            <p:spPr bwMode="auto">
              <a:xfrm>
                <a:off x="366713" y="27908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11" name="Rectangle 300"/>
              <p:cNvSpPr>
                <a:spLocks noChangeArrowheads="1"/>
              </p:cNvSpPr>
              <p:nvPr/>
            </p:nvSpPr>
            <p:spPr bwMode="auto">
              <a:xfrm>
                <a:off x="823913" y="25622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12" name="Rectangle 301"/>
              <p:cNvSpPr>
                <a:spLocks noChangeArrowheads="1"/>
              </p:cNvSpPr>
              <p:nvPr/>
            </p:nvSpPr>
            <p:spPr bwMode="auto">
              <a:xfrm>
                <a:off x="1052513" y="25622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13" name="Rectangle 302"/>
              <p:cNvSpPr>
                <a:spLocks noChangeArrowheads="1"/>
              </p:cNvSpPr>
              <p:nvPr/>
            </p:nvSpPr>
            <p:spPr bwMode="auto">
              <a:xfrm>
                <a:off x="595313" y="27908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14" name="Rectangle 303"/>
              <p:cNvSpPr>
                <a:spLocks noChangeArrowheads="1"/>
              </p:cNvSpPr>
              <p:nvPr/>
            </p:nvSpPr>
            <p:spPr bwMode="auto">
              <a:xfrm>
                <a:off x="823913" y="27908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15" name="Rectangle 304"/>
              <p:cNvSpPr>
                <a:spLocks noChangeArrowheads="1"/>
              </p:cNvSpPr>
              <p:nvPr/>
            </p:nvSpPr>
            <p:spPr bwMode="auto">
              <a:xfrm>
                <a:off x="1052513" y="27908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16" name="Rectangle 305"/>
              <p:cNvSpPr>
                <a:spLocks noChangeArrowheads="1"/>
              </p:cNvSpPr>
              <p:nvPr/>
            </p:nvSpPr>
            <p:spPr bwMode="auto">
              <a:xfrm>
                <a:off x="366713" y="30194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17" name="Rectangle 306"/>
              <p:cNvSpPr>
                <a:spLocks noChangeArrowheads="1"/>
              </p:cNvSpPr>
              <p:nvPr/>
            </p:nvSpPr>
            <p:spPr bwMode="auto">
              <a:xfrm>
                <a:off x="595313" y="30194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18" name="Rectangle 307"/>
              <p:cNvSpPr>
                <a:spLocks noChangeArrowheads="1"/>
              </p:cNvSpPr>
              <p:nvPr/>
            </p:nvSpPr>
            <p:spPr bwMode="auto">
              <a:xfrm>
                <a:off x="823913" y="30194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19" name="Rectangle 308"/>
              <p:cNvSpPr>
                <a:spLocks noChangeArrowheads="1"/>
              </p:cNvSpPr>
              <p:nvPr/>
            </p:nvSpPr>
            <p:spPr bwMode="auto">
              <a:xfrm>
                <a:off x="1052513" y="30194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20" name="Rectangle 309"/>
              <p:cNvSpPr>
                <a:spLocks noChangeArrowheads="1"/>
              </p:cNvSpPr>
              <p:nvPr/>
            </p:nvSpPr>
            <p:spPr bwMode="auto">
              <a:xfrm>
                <a:off x="1281113" y="25622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21" name="Rectangle 310"/>
              <p:cNvSpPr>
                <a:spLocks noChangeArrowheads="1"/>
              </p:cNvSpPr>
              <p:nvPr/>
            </p:nvSpPr>
            <p:spPr bwMode="auto">
              <a:xfrm>
                <a:off x="1281113" y="27908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22" name="Rectangle 311"/>
              <p:cNvSpPr>
                <a:spLocks noChangeArrowheads="1"/>
              </p:cNvSpPr>
              <p:nvPr/>
            </p:nvSpPr>
            <p:spPr bwMode="auto">
              <a:xfrm>
                <a:off x="1281113" y="30194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23" name="Rectangle 312"/>
              <p:cNvSpPr>
                <a:spLocks noChangeArrowheads="1"/>
              </p:cNvSpPr>
              <p:nvPr/>
            </p:nvSpPr>
            <p:spPr bwMode="auto">
              <a:xfrm>
                <a:off x="366713" y="32480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24" name="Rectangle 313"/>
              <p:cNvSpPr>
                <a:spLocks noChangeArrowheads="1"/>
              </p:cNvSpPr>
              <p:nvPr/>
            </p:nvSpPr>
            <p:spPr bwMode="auto">
              <a:xfrm>
                <a:off x="595313" y="32480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25" name="Rectangle 314"/>
              <p:cNvSpPr>
                <a:spLocks noChangeArrowheads="1"/>
              </p:cNvSpPr>
              <p:nvPr/>
            </p:nvSpPr>
            <p:spPr bwMode="auto">
              <a:xfrm>
                <a:off x="823913" y="32480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26" name="Rectangle 315"/>
              <p:cNvSpPr>
                <a:spLocks noChangeArrowheads="1"/>
              </p:cNvSpPr>
              <p:nvPr/>
            </p:nvSpPr>
            <p:spPr bwMode="auto">
              <a:xfrm>
                <a:off x="1052513" y="32480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27" name="Rectangle 316"/>
              <p:cNvSpPr>
                <a:spLocks noChangeArrowheads="1"/>
              </p:cNvSpPr>
              <p:nvPr/>
            </p:nvSpPr>
            <p:spPr bwMode="auto">
              <a:xfrm>
                <a:off x="1281113" y="32480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28" name="Rectangle 317"/>
              <p:cNvSpPr>
                <a:spLocks noChangeArrowheads="1"/>
              </p:cNvSpPr>
              <p:nvPr/>
            </p:nvSpPr>
            <p:spPr bwMode="auto">
              <a:xfrm>
                <a:off x="595313" y="34766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29" name="Rectangle 318"/>
              <p:cNvSpPr>
                <a:spLocks noChangeArrowheads="1"/>
              </p:cNvSpPr>
              <p:nvPr/>
            </p:nvSpPr>
            <p:spPr bwMode="auto">
              <a:xfrm>
                <a:off x="366713" y="34766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30" name="Rectangle 319"/>
              <p:cNvSpPr>
                <a:spLocks noChangeArrowheads="1"/>
              </p:cNvSpPr>
              <p:nvPr/>
            </p:nvSpPr>
            <p:spPr bwMode="auto">
              <a:xfrm>
                <a:off x="823913" y="34766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31" name="Rectangle 320"/>
              <p:cNvSpPr>
                <a:spLocks noChangeArrowheads="1"/>
              </p:cNvSpPr>
              <p:nvPr/>
            </p:nvSpPr>
            <p:spPr bwMode="auto">
              <a:xfrm>
                <a:off x="1052513" y="34766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32" name="Rectangle 321"/>
              <p:cNvSpPr>
                <a:spLocks noChangeArrowheads="1"/>
              </p:cNvSpPr>
              <p:nvPr/>
            </p:nvSpPr>
            <p:spPr bwMode="auto">
              <a:xfrm>
                <a:off x="1281113" y="34766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33" name="Rectangle 322"/>
              <p:cNvSpPr>
                <a:spLocks noChangeArrowheads="1"/>
              </p:cNvSpPr>
              <p:nvPr/>
            </p:nvSpPr>
            <p:spPr bwMode="auto">
              <a:xfrm>
                <a:off x="366713" y="37052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34" name="Rectangle 323"/>
              <p:cNvSpPr>
                <a:spLocks noChangeArrowheads="1"/>
              </p:cNvSpPr>
              <p:nvPr/>
            </p:nvSpPr>
            <p:spPr bwMode="auto">
              <a:xfrm>
                <a:off x="823913" y="37052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35" name="Rectangle 324"/>
              <p:cNvSpPr>
                <a:spLocks noChangeArrowheads="1"/>
              </p:cNvSpPr>
              <p:nvPr/>
            </p:nvSpPr>
            <p:spPr bwMode="auto">
              <a:xfrm>
                <a:off x="595313" y="37052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36" name="Rectangle 325"/>
              <p:cNvSpPr>
                <a:spLocks noChangeArrowheads="1"/>
              </p:cNvSpPr>
              <p:nvPr/>
            </p:nvSpPr>
            <p:spPr bwMode="auto">
              <a:xfrm>
                <a:off x="1052513" y="37052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37" name="Rectangle 326"/>
              <p:cNvSpPr>
                <a:spLocks noChangeArrowheads="1"/>
              </p:cNvSpPr>
              <p:nvPr/>
            </p:nvSpPr>
            <p:spPr bwMode="auto">
              <a:xfrm>
                <a:off x="366713" y="39338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38" name="Rectangle 327"/>
              <p:cNvSpPr>
                <a:spLocks noChangeArrowheads="1"/>
              </p:cNvSpPr>
              <p:nvPr/>
            </p:nvSpPr>
            <p:spPr bwMode="auto">
              <a:xfrm>
                <a:off x="1281113" y="37052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39" name="Rectangle 328"/>
              <p:cNvSpPr>
                <a:spLocks noChangeArrowheads="1"/>
              </p:cNvSpPr>
              <p:nvPr/>
            </p:nvSpPr>
            <p:spPr bwMode="auto">
              <a:xfrm>
                <a:off x="595313" y="39338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40" name="Rectangle 329"/>
              <p:cNvSpPr>
                <a:spLocks noChangeArrowheads="1"/>
              </p:cNvSpPr>
              <p:nvPr/>
            </p:nvSpPr>
            <p:spPr bwMode="auto">
              <a:xfrm>
                <a:off x="823913" y="39338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41" name="Rectangle 330"/>
              <p:cNvSpPr>
                <a:spLocks noChangeArrowheads="1"/>
              </p:cNvSpPr>
              <p:nvPr/>
            </p:nvSpPr>
            <p:spPr bwMode="auto">
              <a:xfrm>
                <a:off x="1052513" y="39338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42" name="Rectangle 331"/>
              <p:cNvSpPr>
                <a:spLocks noChangeArrowheads="1"/>
              </p:cNvSpPr>
              <p:nvPr/>
            </p:nvSpPr>
            <p:spPr bwMode="auto">
              <a:xfrm>
                <a:off x="1281113" y="39338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43" name="Rectangle 332"/>
              <p:cNvSpPr>
                <a:spLocks noChangeArrowheads="1"/>
              </p:cNvSpPr>
              <p:nvPr/>
            </p:nvSpPr>
            <p:spPr bwMode="auto">
              <a:xfrm>
                <a:off x="366713" y="41624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44" name="Rectangle 333"/>
              <p:cNvSpPr>
                <a:spLocks noChangeArrowheads="1"/>
              </p:cNvSpPr>
              <p:nvPr/>
            </p:nvSpPr>
            <p:spPr bwMode="auto">
              <a:xfrm>
                <a:off x="595313" y="41624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45" name="Rectangle 334"/>
              <p:cNvSpPr>
                <a:spLocks noChangeArrowheads="1"/>
              </p:cNvSpPr>
              <p:nvPr/>
            </p:nvSpPr>
            <p:spPr bwMode="auto">
              <a:xfrm>
                <a:off x="823913" y="41624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46" name="Rectangle 335"/>
              <p:cNvSpPr>
                <a:spLocks noChangeArrowheads="1"/>
              </p:cNvSpPr>
              <p:nvPr/>
            </p:nvSpPr>
            <p:spPr bwMode="auto">
              <a:xfrm>
                <a:off x="1052513" y="41624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47" name="Rectangle 336"/>
              <p:cNvSpPr>
                <a:spLocks noChangeArrowheads="1"/>
              </p:cNvSpPr>
              <p:nvPr/>
            </p:nvSpPr>
            <p:spPr bwMode="auto">
              <a:xfrm>
                <a:off x="1281113" y="41624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48" name="Rectangle 337"/>
              <p:cNvSpPr>
                <a:spLocks noChangeArrowheads="1"/>
              </p:cNvSpPr>
              <p:nvPr/>
            </p:nvSpPr>
            <p:spPr bwMode="auto">
              <a:xfrm>
                <a:off x="1509713" y="27908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49" name="Rectangle 338"/>
              <p:cNvSpPr>
                <a:spLocks noChangeArrowheads="1"/>
              </p:cNvSpPr>
              <p:nvPr/>
            </p:nvSpPr>
            <p:spPr bwMode="auto">
              <a:xfrm>
                <a:off x="1509713" y="25622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50" name="Rectangle 339"/>
              <p:cNvSpPr>
                <a:spLocks noChangeArrowheads="1"/>
              </p:cNvSpPr>
              <p:nvPr/>
            </p:nvSpPr>
            <p:spPr bwMode="auto">
              <a:xfrm>
                <a:off x="1509713" y="30194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51" name="Rectangle 340"/>
              <p:cNvSpPr>
                <a:spLocks noChangeArrowheads="1"/>
              </p:cNvSpPr>
              <p:nvPr/>
            </p:nvSpPr>
            <p:spPr bwMode="auto">
              <a:xfrm>
                <a:off x="1509713" y="32480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52" name="Rectangle 341"/>
              <p:cNvSpPr>
                <a:spLocks noChangeArrowheads="1"/>
              </p:cNvSpPr>
              <p:nvPr/>
            </p:nvSpPr>
            <p:spPr bwMode="auto">
              <a:xfrm>
                <a:off x="1509713" y="34766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53" name="Rectangle 342"/>
              <p:cNvSpPr>
                <a:spLocks noChangeArrowheads="1"/>
              </p:cNvSpPr>
              <p:nvPr/>
            </p:nvSpPr>
            <p:spPr bwMode="auto">
              <a:xfrm>
                <a:off x="1509713" y="37052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54" name="Rectangle 343"/>
              <p:cNvSpPr>
                <a:spLocks noChangeArrowheads="1"/>
              </p:cNvSpPr>
              <p:nvPr/>
            </p:nvSpPr>
            <p:spPr bwMode="auto">
              <a:xfrm>
                <a:off x="1509713" y="39338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55" name="Rectangle 344"/>
              <p:cNvSpPr>
                <a:spLocks noChangeArrowheads="1"/>
              </p:cNvSpPr>
              <p:nvPr/>
            </p:nvSpPr>
            <p:spPr bwMode="auto">
              <a:xfrm>
                <a:off x="1509713" y="41624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56" name="Rectangle 345"/>
              <p:cNvSpPr>
                <a:spLocks noChangeArrowheads="1"/>
              </p:cNvSpPr>
              <p:nvPr/>
            </p:nvSpPr>
            <p:spPr bwMode="auto">
              <a:xfrm>
                <a:off x="1738313" y="25622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57" name="Rectangle 346"/>
              <p:cNvSpPr>
                <a:spLocks noChangeArrowheads="1"/>
              </p:cNvSpPr>
              <p:nvPr/>
            </p:nvSpPr>
            <p:spPr bwMode="auto">
              <a:xfrm>
                <a:off x="1966913" y="25622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58" name="Rectangle 347"/>
              <p:cNvSpPr>
                <a:spLocks noChangeArrowheads="1"/>
              </p:cNvSpPr>
              <p:nvPr/>
            </p:nvSpPr>
            <p:spPr bwMode="auto">
              <a:xfrm>
                <a:off x="1738313" y="27908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59" name="Rectangle 348"/>
              <p:cNvSpPr>
                <a:spLocks noChangeArrowheads="1"/>
              </p:cNvSpPr>
              <p:nvPr/>
            </p:nvSpPr>
            <p:spPr bwMode="auto">
              <a:xfrm>
                <a:off x="2195513" y="25622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60" name="Rectangle 349"/>
              <p:cNvSpPr>
                <a:spLocks noChangeArrowheads="1"/>
              </p:cNvSpPr>
              <p:nvPr/>
            </p:nvSpPr>
            <p:spPr bwMode="auto">
              <a:xfrm>
                <a:off x="1966913" y="27908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61" name="Rectangle 350"/>
              <p:cNvSpPr>
                <a:spLocks noChangeArrowheads="1"/>
              </p:cNvSpPr>
              <p:nvPr/>
            </p:nvSpPr>
            <p:spPr bwMode="auto">
              <a:xfrm>
                <a:off x="2195513" y="27908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62" name="Rectangle 351"/>
              <p:cNvSpPr>
                <a:spLocks noChangeArrowheads="1"/>
              </p:cNvSpPr>
              <p:nvPr/>
            </p:nvSpPr>
            <p:spPr bwMode="auto">
              <a:xfrm>
                <a:off x="1738313" y="30194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63" name="Rectangle 352"/>
              <p:cNvSpPr>
                <a:spLocks noChangeArrowheads="1"/>
              </p:cNvSpPr>
              <p:nvPr/>
            </p:nvSpPr>
            <p:spPr bwMode="auto">
              <a:xfrm>
                <a:off x="1966913" y="30194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64" name="Rectangle 353"/>
              <p:cNvSpPr>
                <a:spLocks noChangeArrowheads="1"/>
              </p:cNvSpPr>
              <p:nvPr/>
            </p:nvSpPr>
            <p:spPr bwMode="auto">
              <a:xfrm>
                <a:off x="2195513" y="30194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65" name="Rectangle 354"/>
              <p:cNvSpPr>
                <a:spLocks noChangeArrowheads="1"/>
              </p:cNvSpPr>
              <p:nvPr/>
            </p:nvSpPr>
            <p:spPr bwMode="auto">
              <a:xfrm>
                <a:off x="1738313" y="32480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66" name="Rectangle 355"/>
              <p:cNvSpPr>
                <a:spLocks noChangeArrowheads="1"/>
              </p:cNvSpPr>
              <p:nvPr/>
            </p:nvSpPr>
            <p:spPr bwMode="auto">
              <a:xfrm>
                <a:off x="1966913" y="32480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67" name="Rectangle 356"/>
              <p:cNvSpPr>
                <a:spLocks noChangeArrowheads="1"/>
              </p:cNvSpPr>
              <p:nvPr/>
            </p:nvSpPr>
            <p:spPr bwMode="auto">
              <a:xfrm>
                <a:off x="2195513" y="32480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68" name="Rectangle 357"/>
              <p:cNvSpPr>
                <a:spLocks noChangeArrowheads="1"/>
              </p:cNvSpPr>
              <p:nvPr/>
            </p:nvSpPr>
            <p:spPr bwMode="auto">
              <a:xfrm>
                <a:off x="1966913" y="34766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69" name="Rectangle 358"/>
              <p:cNvSpPr>
                <a:spLocks noChangeArrowheads="1"/>
              </p:cNvSpPr>
              <p:nvPr/>
            </p:nvSpPr>
            <p:spPr bwMode="auto">
              <a:xfrm>
                <a:off x="1738313" y="34766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70" name="Rectangle 359"/>
              <p:cNvSpPr>
                <a:spLocks noChangeArrowheads="1"/>
              </p:cNvSpPr>
              <p:nvPr/>
            </p:nvSpPr>
            <p:spPr bwMode="auto">
              <a:xfrm>
                <a:off x="2195513" y="34766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71" name="Rectangle 360"/>
              <p:cNvSpPr>
                <a:spLocks noChangeArrowheads="1"/>
              </p:cNvSpPr>
              <p:nvPr/>
            </p:nvSpPr>
            <p:spPr bwMode="auto">
              <a:xfrm>
                <a:off x="1738313" y="37052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72" name="Rectangle 361"/>
              <p:cNvSpPr>
                <a:spLocks noChangeArrowheads="1"/>
              </p:cNvSpPr>
              <p:nvPr/>
            </p:nvSpPr>
            <p:spPr bwMode="auto">
              <a:xfrm>
                <a:off x="2195513" y="37052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73" name="Rectangle 362"/>
              <p:cNvSpPr>
                <a:spLocks noChangeArrowheads="1"/>
              </p:cNvSpPr>
              <p:nvPr/>
            </p:nvSpPr>
            <p:spPr bwMode="auto">
              <a:xfrm>
                <a:off x="1966913" y="37052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74" name="Rectangle 363"/>
              <p:cNvSpPr>
                <a:spLocks noChangeArrowheads="1"/>
              </p:cNvSpPr>
              <p:nvPr/>
            </p:nvSpPr>
            <p:spPr bwMode="auto">
              <a:xfrm>
                <a:off x="1738313" y="39338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75" name="Rectangle 364"/>
              <p:cNvSpPr>
                <a:spLocks noChangeArrowheads="1"/>
              </p:cNvSpPr>
              <p:nvPr/>
            </p:nvSpPr>
            <p:spPr bwMode="auto">
              <a:xfrm>
                <a:off x="1966913" y="39338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76" name="Rectangle 365"/>
              <p:cNvSpPr>
                <a:spLocks noChangeArrowheads="1"/>
              </p:cNvSpPr>
              <p:nvPr/>
            </p:nvSpPr>
            <p:spPr bwMode="auto">
              <a:xfrm>
                <a:off x="2195513" y="39338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77" name="Rectangle 366"/>
              <p:cNvSpPr>
                <a:spLocks noChangeArrowheads="1"/>
              </p:cNvSpPr>
              <p:nvPr/>
            </p:nvSpPr>
            <p:spPr bwMode="auto">
              <a:xfrm>
                <a:off x="1738313" y="41624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78" name="Rectangle 367"/>
              <p:cNvSpPr>
                <a:spLocks noChangeArrowheads="1"/>
              </p:cNvSpPr>
              <p:nvPr/>
            </p:nvSpPr>
            <p:spPr bwMode="auto">
              <a:xfrm>
                <a:off x="1966913" y="41624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79" name="Rectangle 368"/>
              <p:cNvSpPr>
                <a:spLocks noChangeArrowheads="1"/>
              </p:cNvSpPr>
              <p:nvPr/>
            </p:nvSpPr>
            <p:spPr bwMode="auto">
              <a:xfrm>
                <a:off x="2195513" y="41624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80" name="AutoShape 369"/>
              <p:cNvSpPr>
                <a:spLocks noChangeArrowheads="1"/>
              </p:cNvSpPr>
              <p:nvPr/>
            </p:nvSpPr>
            <p:spPr bwMode="auto">
              <a:xfrm rot="-2237652">
                <a:off x="1241425" y="3221038"/>
                <a:ext cx="300038" cy="422275"/>
              </a:xfrm>
              <a:prstGeom prst="curvedLeftArrow">
                <a:avLst>
                  <a:gd name="adj1" fmla="val 28148"/>
                  <a:gd name="adj2" fmla="val 56296"/>
                  <a:gd name="adj3" fmla="val 33333"/>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81" name="Rectangle 370"/>
              <p:cNvSpPr>
                <a:spLocks noChangeArrowheads="1"/>
              </p:cNvSpPr>
              <p:nvPr/>
            </p:nvSpPr>
            <p:spPr bwMode="auto">
              <a:xfrm>
                <a:off x="2713038" y="25622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82" name="Rectangle 371"/>
              <p:cNvSpPr>
                <a:spLocks noChangeArrowheads="1"/>
              </p:cNvSpPr>
              <p:nvPr/>
            </p:nvSpPr>
            <p:spPr bwMode="auto">
              <a:xfrm>
                <a:off x="2941638" y="25622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83" name="Rectangle 372"/>
              <p:cNvSpPr>
                <a:spLocks noChangeArrowheads="1"/>
              </p:cNvSpPr>
              <p:nvPr/>
            </p:nvSpPr>
            <p:spPr bwMode="auto">
              <a:xfrm>
                <a:off x="2713038" y="27908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84" name="Rectangle 373"/>
              <p:cNvSpPr>
                <a:spLocks noChangeArrowheads="1"/>
              </p:cNvSpPr>
              <p:nvPr/>
            </p:nvSpPr>
            <p:spPr bwMode="auto">
              <a:xfrm>
                <a:off x="3170238" y="25622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85" name="Rectangle 374"/>
              <p:cNvSpPr>
                <a:spLocks noChangeArrowheads="1"/>
              </p:cNvSpPr>
              <p:nvPr/>
            </p:nvSpPr>
            <p:spPr bwMode="auto">
              <a:xfrm>
                <a:off x="3398838" y="25622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86" name="Rectangle 375"/>
              <p:cNvSpPr>
                <a:spLocks noChangeArrowheads="1"/>
              </p:cNvSpPr>
              <p:nvPr/>
            </p:nvSpPr>
            <p:spPr bwMode="auto">
              <a:xfrm>
                <a:off x="2941638" y="27908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87" name="Rectangle 376"/>
              <p:cNvSpPr>
                <a:spLocks noChangeArrowheads="1"/>
              </p:cNvSpPr>
              <p:nvPr/>
            </p:nvSpPr>
            <p:spPr bwMode="auto">
              <a:xfrm>
                <a:off x="3170238" y="27908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88" name="Rectangle 377"/>
              <p:cNvSpPr>
                <a:spLocks noChangeArrowheads="1"/>
              </p:cNvSpPr>
              <p:nvPr/>
            </p:nvSpPr>
            <p:spPr bwMode="auto">
              <a:xfrm>
                <a:off x="3398838" y="27908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89" name="Rectangle 378"/>
              <p:cNvSpPr>
                <a:spLocks noChangeArrowheads="1"/>
              </p:cNvSpPr>
              <p:nvPr/>
            </p:nvSpPr>
            <p:spPr bwMode="auto">
              <a:xfrm>
                <a:off x="2713038" y="30194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90" name="Rectangle 379"/>
              <p:cNvSpPr>
                <a:spLocks noChangeArrowheads="1"/>
              </p:cNvSpPr>
              <p:nvPr/>
            </p:nvSpPr>
            <p:spPr bwMode="auto">
              <a:xfrm>
                <a:off x="2941638" y="30194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91" name="Rectangle 380"/>
              <p:cNvSpPr>
                <a:spLocks noChangeArrowheads="1"/>
              </p:cNvSpPr>
              <p:nvPr/>
            </p:nvSpPr>
            <p:spPr bwMode="auto">
              <a:xfrm>
                <a:off x="3170238" y="30194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92" name="Rectangle 381"/>
              <p:cNvSpPr>
                <a:spLocks noChangeArrowheads="1"/>
              </p:cNvSpPr>
              <p:nvPr/>
            </p:nvSpPr>
            <p:spPr bwMode="auto">
              <a:xfrm>
                <a:off x="3398838" y="30194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93" name="Rectangle 382"/>
              <p:cNvSpPr>
                <a:spLocks noChangeArrowheads="1"/>
              </p:cNvSpPr>
              <p:nvPr/>
            </p:nvSpPr>
            <p:spPr bwMode="auto">
              <a:xfrm>
                <a:off x="3627438" y="25622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94" name="Rectangle 383"/>
              <p:cNvSpPr>
                <a:spLocks noChangeArrowheads="1"/>
              </p:cNvSpPr>
              <p:nvPr/>
            </p:nvSpPr>
            <p:spPr bwMode="auto">
              <a:xfrm>
                <a:off x="3627438" y="27908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95" name="Rectangle 384"/>
              <p:cNvSpPr>
                <a:spLocks noChangeArrowheads="1"/>
              </p:cNvSpPr>
              <p:nvPr/>
            </p:nvSpPr>
            <p:spPr bwMode="auto">
              <a:xfrm>
                <a:off x="3627438" y="30194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96" name="Rectangle 385"/>
              <p:cNvSpPr>
                <a:spLocks noChangeArrowheads="1"/>
              </p:cNvSpPr>
              <p:nvPr/>
            </p:nvSpPr>
            <p:spPr bwMode="auto">
              <a:xfrm>
                <a:off x="2713038" y="32480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97" name="Rectangle 386"/>
              <p:cNvSpPr>
                <a:spLocks noChangeArrowheads="1"/>
              </p:cNvSpPr>
              <p:nvPr/>
            </p:nvSpPr>
            <p:spPr bwMode="auto">
              <a:xfrm>
                <a:off x="2941638" y="32480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98" name="Rectangle 387"/>
              <p:cNvSpPr>
                <a:spLocks noChangeArrowheads="1"/>
              </p:cNvSpPr>
              <p:nvPr/>
            </p:nvSpPr>
            <p:spPr bwMode="auto">
              <a:xfrm>
                <a:off x="3170238" y="32480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799" name="Rectangle 388"/>
              <p:cNvSpPr>
                <a:spLocks noChangeArrowheads="1"/>
              </p:cNvSpPr>
              <p:nvPr/>
            </p:nvSpPr>
            <p:spPr bwMode="auto">
              <a:xfrm>
                <a:off x="3398838" y="32480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00" name="Rectangle 389"/>
              <p:cNvSpPr>
                <a:spLocks noChangeArrowheads="1"/>
              </p:cNvSpPr>
              <p:nvPr/>
            </p:nvSpPr>
            <p:spPr bwMode="auto">
              <a:xfrm>
                <a:off x="3627438" y="32480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01" name="Rectangle 390"/>
              <p:cNvSpPr>
                <a:spLocks noChangeArrowheads="1"/>
              </p:cNvSpPr>
              <p:nvPr/>
            </p:nvSpPr>
            <p:spPr bwMode="auto">
              <a:xfrm>
                <a:off x="2941638" y="34766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02" name="Rectangle 391"/>
              <p:cNvSpPr>
                <a:spLocks noChangeArrowheads="1"/>
              </p:cNvSpPr>
              <p:nvPr/>
            </p:nvSpPr>
            <p:spPr bwMode="auto">
              <a:xfrm>
                <a:off x="2713038" y="34766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03" name="Rectangle 392"/>
              <p:cNvSpPr>
                <a:spLocks noChangeArrowheads="1"/>
              </p:cNvSpPr>
              <p:nvPr/>
            </p:nvSpPr>
            <p:spPr bwMode="auto">
              <a:xfrm>
                <a:off x="3170238" y="34766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04" name="Rectangle 393"/>
              <p:cNvSpPr>
                <a:spLocks noChangeArrowheads="1"/>
              </p:cNvSpPr>
              <p:nvPr/>
            </p:nvSpPr>
            <p:spPr bwMode="auto">
              <a:xfrm>
                <a:off x="3398838" y="34766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05" name="Rectangle 394"/>
              <p:cNvSpPr>
                <a:spLocks noChangeArrowheads="1"/>
              </p:cNvSpPr>
              <p:nvPr/>
            </p:nvSpPr>
            <p:spPr bwMode="auto">
              <a:xfrm>
                <a:off x="3627438" y="3476625"/>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06" name="Rectangle 395"/>
              <p:cNvSpPr>
                <a:spLocks noChangeArrowheads="1"/>
              </p:cNvSpPr>
              <p:nvPr/>
            </p:nvSpPr>
            <p:spPr bwMode="auto">
              <a:xfrm>
                <a:off x="2713038" y="37052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07" name="Rectangle 396"/>
              <p:cNvSpPr>
                <a:spLocks noChangeArrowheads="1"/>
              </p:cNvSpPr>
              <p:nvPr/>
            </p:nvSpPr>
            <p:spPr bwMode="auto">
              <a:xfrm>
                <a:off x="3170238" y="37052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08" name="Rectangle 397"/>
              <p:cNvSpPr>
                <a:spLocks noChangeArrowheads="1"/>
              </p:cNvSpPr>
              <p:nvPr/>
            </p:nvSpPr>
            <p:spPr bwMode="auto">
              <a:xfrm>
                <a:off x="2941638" y="37052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09" name="Rectangle 398"/>
              <p:cNvSpPr>
                <a:spLocks noChangeArrowheads="1"/>
              </p:cNvSpPr>
              <p:nvPr/>
            </p:nvSpPr>
            <p:spPr bwMode="auto">
              <a:xfrm>
                <a:off x="3398838" y="37052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10" name="Rectangle 399"/>
              <p:cNvSpPr>
                <a:spLocks noChangeArrowheads="1"/>
              </p:cNvSpPr>
              <p:nvPr/>
            </p:nvSpPr>
            <p:spPr bwMode="auto">
              <a:xfrm>
                <a:off x="2713038" y="39338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11" name="Rectangle 400"/>
              <p:cNvSpPr>
                <a:spLocks noChangeArrowheads="1"/>
              </p:cNvSpPr>
              <p:nvPr/>
            </p:nvSpPr>
            <p:spPr bwMode="auto">
              <a:xfrm>
                <a:off x="3627438" y="37052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12" name="Rectangle 401"/>
              <p:cNvSpPr>
                <a:spLocks noChangeArrowheads="1"/>
              </p:cNvSpPr>
              <p:nvPr/>
            </p:nvSpPr>
            <p:spPr bwMode="auto">
              <a:xfrm>
                <a:off x="2941638" y="39338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13" name="Rectangle 402"/>
              <p:cNvSpPr>
                <a:spLocks noChangeArrowheads="1"/>
              </p:cNvSpPr>
              <p:nvPr/>
            </p:nvSpPr>
            <p:spPr bwMode="auto">
              <a:xfrm>
                <a:off x="3170238" y="39338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14" name="Rectangle 403"/>
              <p:cNvSpPr>
                <a:spLocks noChangeArrowheads="1"/>
              </p:cNvSpPr>
              <p:nvPr/>
            </p:nvSpPr>
            <p:spPr bwMode="auto">
              <a:xfrm>
                <a:off x="3398838" y="39338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15" name="Rectangle 404"/>
              <p:cNvSpPr>
                <a:spLocks noChangeArrowheads="1"/>
              </p:cNvSpPr>
              <p:nvPr/>
            </p:nvSpPr>
            <p:spPr bwMode="auto">
              <a:xfrm>
                <a:off x="3627438" y="39338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16" name="Rectangle 405"/>
              <p:cNvSpPr>
                <a:spLocks noChangeArrowheads="1"/>
              </p:cNvSpPr>
              <p:nvPr/>
            </p:nvSpPr>
            <p:spPr bwMode="auto">
              <a:xfrm>
                <a:off x="2713038" y="41624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17" name="Rectangle 406"/>
              <p:cNvSpPr>
                <a:spLocks noChangeArrowheads="1"/>
              </p:cNvSpPr>
              <p:nvPr/>
            </p:nvSpPr>
            <p:spPr bwMode="auto">
              <a:xfrm>
                <a:off x="2941638" y="41624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18" name="Rectangle 407"/>
              <p:cNvSpPr>
                <a:spLocks noChangeArrowheads="1"/>
              </p:cNvSpPr>
              <p:nvPr/>
            </p:nvSpPr>
            <p:spPr bwMode="auto">
              <a:xfrm>
                <a:off x="3170238" y="41624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19" name="Rectangle 408"/>
              <p:cNvSpPr>
                <a:spLocks noChangeArrowheads="1"/>
              </p:cNvSpPr>
              <p:nvPr/>
            </p:nvSpPr>
            <p:spPr bwMode="auto">
              <a:xfrm>
                <a:off x="3398838" y="41624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20" name="Rectangle 409"/>
              <p:cNvSpPr>
                <a:spLocks noChangeArrowheads="1"/>
              </p:cNvSpPr>
              <p:nvPr/>
            </p:nvSpPr>
            <p:spPr bwMode="auto">
              <a:xfrm>
                <a:off x="3627438" y="41624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21" name="Rectangle 410"/>
              <p:cNvSpPr>
                <a:spLocks noChangeArrowheads="1"/>
              </p:cNvSpPr>
              <p:nvPr/>
            </p:nvSpPr>
            <p:spPr bwMode="auto">
              <a:xfrm>
                <a:off x="3856038" y="27908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22" name="Rectangle 411"/>
              <p:cNvSpPr>
                <a:spLocks noChangeArrowheads="1"/>
              </p:cNvSpPr>
              <p:nvPr/>
            </p:nvSpPr>
            <p:spPr bwMode="auto">
              <a:xfrm>
                <a:off x="3856038" y="25622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23" name="Rectangle 412"/>
              <p:cNvSpPr>
                <a:spLocks noChangeArrowheads="1"/>
              </p:cNvSpPr>
              <p:nvPr/>
            </p:nvSpPr>
            <p:spPr bwMode="auto">
              <a:xfrm>
                <a:off x="3856038" y="30194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24" name="Rectangle 413"/>
              <p:cNvSpPr>
                <a:spLocks noChangeArrowheads="1"/>
              </p:cNvSpPr>
              <p:nvPr/>
            </p:nvSpPr>
            <p:spPr bwMode="auto">
              <a:xfrm>
                <a:off x="3856038" y="32480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25" name="Rectangle 414"/>
              <p:cNvSpPr>
                <a:spLocks noChangeArrowheads="1"/>
              </p:cNvSpPr>
              <p:nvPr/>
            </p:nvSpPr>
            <p:spPr bwMode="auto">
              <a:xfrm>
                <a:off x="3856038" y="34766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26" name="Rectangle 415"/>
              <p:cNvSpPr>
                <a:spLocks noChangeArrowheads="1"/>
              </p:cNvSpPr>
              <p:nvPr/>
            </p:nvSpPr>
            <p:spPr bwMode="auto">
              <a:xfrm>
                <a:off x="3856038" y="37052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27" name="Rectangle 416"/>
              <p:cNvSpPr>
                <a:spLocks noChangeArrowheads="1"/>
              </p:cNvSpPr>
              <p:nvPr/>
            </p:nvSpPr>
            <p:spPr bwMode="auto">
              <a:xfrm>
                <a:off x="3856038" y="39338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28" name="Rectangle 417"/>
              <p:cNvSpPr>
                <a:spLocks noChangeArrowheads="1"/>
              </p:cNvSpPr>
              <p:nvPr/>
            </p:nvSpPr>
            <p:spPr bwMode="auto">
              <a:xfrm>
                <a:off x="3856038" y="4162425"/>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29" name="Rectangle 418"/>
              <p:cNvSpPr>
                <a:spLocks noChangeArrowheads="1"/>
              </p:cNvSpPr>
              <p:nvPr/>
            </p:nvSpPr>
            <p:spPr bwMode="auto">
              <a:xfrm>
                <a:off x="4084638" y="25622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30" name="Rectangle 419"/>
              <p:cNvSpPr>
                <a:spLocks noChangeArrowheads="1"/>
              </p:cNvSpPr>
              <p:nvPr/>
            </p:nvSpPr>
            <p:spPr bwMode="auto">
              <a:xfrm>
                <a:off x="4313238" y="25622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31" name="Rectangle 420"/>
              <p:cNvSpPr>
                <a:spLocks noChangeArrowheads="1"/>
              </p:cNvSpPr>
              <p:nvPr/>
            </p:nvSpPr>
            <p:spPr bwMode="auto">
              <a:xfrm>
                <a:off x="4084638" y="27908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32" name="Rectangle 421"/>
              <p:cNvSpPr>
                <a:spLocks noChangeArrowheads="1"/>
              </p:cNvSpPr>
              <p:nvPr/>
            </p:nvSpPr>
            <p:spPr bwMode="auto">
              <a:xfrm>
                <a:off x="4541838" y="25622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33" name="Rectangle 422"/>
              <p:cNvSpPr>
                <a:spLocks noChangeArrowheads="1"/>
              </p:cNvSpPr>
              <p:nvPr/>
            </p:nvSpPr>
            <p:spPr bwMode="auto">
              <a:xfrm>
                <a:off x="4313238" y="27908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34" name="Rectangle 423"/>
              <p:cNvSpPr>
                <a:spLocks noChangeArrowheads="1"/>
              </p:cNvSpPr>
              <p:nvPr/>
            </p:nvSpPr>
            <p:spPr bwMode="auto">
              <a:xfrm>
                <a:off x="4541838" y="27908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35" name="Rectangle 424"/>
              <p:cNvSpPr>
                <a:spLocks noChangeArrowheads="1"/>
              </p:cNvSpPr>
              <p:nvPr/>
            </p:nvSpPr>
            <p:spPr bwMode="auto">
              <a:xfrm>
                <a:off x="4084638" y="30194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36" name="Rectangle 425"/>
              <p:cNvSpPr>
                <a:spLocks noChangeArrowheads="1"/>
              </p:cNvSpPr>
              <p:nvPr/>
            </p:nvSpPr>
            <p:spPr bwMode="auto">
              <a:xfrm>
                <a:off x="4313238" y="30194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37" name="Rectangle 426"/>
              <p:cNvSpPr>
                <a:spLocks noChangeArrowheads="1"/>
              </p:cNvSpPr>
              <p:nvPr/>
            </p:nvSpPr>
            <p:spPr bwMode="auto">
              <a:xfrm>
                <a:off x="4541838" y="30194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38" name="Rectangle 427"/>
              <p:cNvSpPr>
                <a:spLocks noChangeArrowheads="1"/>
              </p:cNvSpPr>
              <p:nvPr/>
            </p:nvSpPr>
            <p:spPr bwMode="auto">
              <a:xfrm>
                <a:off x="4084638" y="32480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39" name="Rectangle 428"/>
              <p:cNvSpPr>
                <a:spLocks noChangeArrowheads="1"/>
              </p:cNvSpPr>
              <p:nvPr/>
            </p:nvSpPr>
            <p:spPr bwMode="auto">
              <a:xfrm>
                <a:off x="4313238" y="32480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40" name="Rectangle 429"/>
              <p:cNvSpPr>
                <a:spLocks noChangeArrowheads="1"/>
              </p:cNvSpPr>
              <p:nvPr/>
            </p:nvSpPr>
            <p:spPr bwMode="auto">
              <a:xfrm>
                <a:off x="4541838" y="32480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41" name="Rectangle 430"/>
              <p:cNvSpPr>
                <a:spLocks noChangeArrowheads="1"/>
              </p:cNvSpPr>
              <p:nvPr/>
            </p:nvSpPr>
            <p:spPr bwMode="auto">
              <a:xfrm>
                <a:off x="4313238" y="34766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42" name="Rectangle 431"/>
              <p:cNvSpPr>
                <a:spLocks noChangeArrowheads="1"/>
              </p:cNvSpPr>
              <p:nvPr/>
            </p:nvSpPr>
            <p:spPr bwMode="auto">
              <a:xfrm>
                <a:off x="4084638" y="3476625"/>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43" name="Rectangle 432"/>
              <p:cNvSpPr>
                <a:spLocks noChangeArrowheads="1"/>
              </p:cNvSpPr>
              <p:nvPr/>
            </p:nvSpPr>
            <p:spPr bwMode="auto">
              <a:xfrm>
                <a:off x="4541838" y="34766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44" name="Rectangle 433"/>
              <p:cNvSpPr>
                <a:spLocks noChangeArrowheads="1"/>
              </p:cNvSpPr>
              <p:nvPr/>
            </p:nvSpPr>
            <p:spPr bwMode="auto">
              <a:xfrm>
                <a:off x="4084638" y="37052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45" name="Rectangle 434"/>
              <p:cNvSpPr>
                <a:spLocks noChangeArrowheads="1"/>
              </p:cNvSpPr>
              <p:nvPr/>
            </p:nvSpPr>
            <p:spPr bwMode="auto">
              <a:xfrm>
                <a:off x="4541838" y="37052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46" name="Rectangle 435"/>
              <p:cNvSpPr>
                <a:spLocks noChangeArrowheads="1"/>
              </p:cNvSpPr>
              <p:nvPr/>
            </p:nvSpPr>
            <p:spPr bwMode="auto">
              <a:xfrm>
                <a:off x="4313238" y="37052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47" name="Rectangle 436"/>
              <p:cNvSpPr>
                <a:spLocks noChangeArrowheads="1"/>
              </p:cNvSpPr>
              <p:nvPr/>
            </p:nvSpPr>
            <p:spPr bwMode="auto">
              <a:xfrm>
                <a:off x="4084638" y="39338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48" name="Rectangle 437"/>
              <p:cNvSpPr>
                <a:spLocks noChangeArrowheads="1"/>
              </p:cNvSpPr>
              <p:nvPr/>
            </p:nvSpPr>
            <p:spPr bwMode="auto">
              <a:xfrm>
                <a:off x="4313238" y="39338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49" name="Rectangle 438"/>
              <p:cNvSpPr>
                <a:spLocks noChangeArrowheads="1"/>
              </p:cNvSpPr>
              <p:nvPr/>
            </p:nvSpPr>
            <p:spPr bwMode="auto">
              <a:xfrm>
                <a:off x="4541838" y="39338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50" name="Rectangle 439"/>
              <p:cNvSpPr>
                <a:spLocks noChangeArrowheads="1"/>
              </p:cNvSpPr>
              <p:nvPr/>
            </p:nvSpPr>
            <p:spPr bwMode="auto">
              <a:xfrm>
                <a:off x="4084638" y="41624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51" name="Rectangle 440"/>
              <p:cNvSpPr>
                <a:spLocks noChangeArrowheads="1"/>
              </p:cNvSpPr>
              <p:nvPr/>
            </p:nvSpPr>
            <p:spPr bwMode="auto">
              <a:xfrm>
                <a:off x="4313238" y="41624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52" name="Rectangle 441"/>
              <p:cNvSpPr>
                <a:spLocks noChangeArrowheads="1"/>
              </p:cNvSpPr>
              <p:nvPr/>
            </p:nvSpPr>
            <p:spPr bwMode="auto">
              <a:xfrm>
                <a:off x="4541838" y="4162425"/>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53" name="Rectangle 443"/>
              <p:cNvSpPr>
                <a:spLocks noChangeArrowheads="1"/>
              </p:cNvSpPr>
              <p:nvPr/>
            </p:nvSpPr>
            <p:spPr bwMode="auto">
              <a:xfrm>
                <a:off x="2713038" y="4711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54" name="Rectangle 444"/>
              <p:cNvSpPr>
                <a:spLocks noChangeArrowheads="1"/>
              </p:cNvSpPr>
              <p:nvPr/>
            </p:nvSpPr>
            <p:spPr bwMode="auto">
              <a:xfrm>
                <a:off x="2941638" y="4711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55" name="Rectangle 445"/>
              <p:cNvSpPr>
                <a:spLocks noChangeArrowheads="1"/>
              </p:cNvSpPr>
              <p:nvPr/>
            </p:nvSpPr>
            <p:spPr bwMode="auto">
              <a:xfrm>
                <a:off x="2713038" y="4940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56" name="Rectangle 446"/>
              <p:cNvSpPr>
                <a:spLocks noChangeArrowheads="1"/>
              </p:cNvSpPr>
              <p:nvPr/>
            </p:nvSpPr>
            <p:spPr bwMode="auto">
              <a:xfrm>
                <a:off x="3170238" y="4711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57" name="Rectangle 447"/>
              <p:cNvSpPr>
                <a:spLocks noChangeArrowheads="1"/>
              </p:cNvSpPr>
              <p:nvPr/>
            </p:nvSpPr>
            <p:spPr bwMode="auto">
              <a:xfrm>
                <a:off x="3398838" y="4711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58" name="Rectangle 448"/>
              <p:cNvSpPr>
                <a:spLocks noChangeArrowheads="1"/>
              </p:cNvSpPr>
              <p:nvPr/>
            </p:nvSpPr>
            <p:spPr bwMode="auto">
              <a:xfrm>
                <a:off x="2941638" y="4940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59" name="Rectangle 449"/>
              <p:cNvSpPr>
                <a:spLocks noChangeArrowheads="1"/>
              </p:cNvSpPr>
              <p:nvPr/>
            </p:nvSpPr>
            <p:spPr bwMode="auto">
              <a:xfrm>
                <a:off x="3170238" y="4940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60" name="Rectangle 450"/>
              <p:cNvSpPr>
                <a:spLocks noChangeArrowheads="1"/>
              </p:cNvSpPr>
              <p:nvPr/>
            </p:nvSpPr>
            <p:spPr bwMode="auto">
              <a:xfrm>
                <a:off x="3398838" y="4940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61" name="Rectangle 451"/>
              <p:cNvSpPr>
                <a:spLocks noChangeArrowheads="1"/>
              </p:cNvSpPr>
              <p:nvPr/>
            </p:nvSpPr>
            <p:spPr bwMode="auto">
              <a:xfrm>
                <a:off x="2713038" y="5168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62" name="Rectangle 452"/>
              <p:cNvSpPr>
                <a:spLocks noChangeArrowheads="1"/>
              </p:cNvSpPr>
              <p:nvPr/>
            </p:nvSpPr>
            <p:spPr bwMode="auto">
              <a:xfrm>
                <a:off x="2941638" y="5168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63" name="Rectangle 453"/>
              <p:cNvSpPr>
                <a:spLocks noChangeArrowheads="1"/>
              </p:cNvSpPr>
              <p:nvPr/>
            </p:nvSpPr>
            <p:spPr bwMode="auto">
              <a:xfrm>
                <a:off x="3170238" y="5168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64" name="Rectangle 454"/>
              <p:cNvSpPr>
                <a:spLocks noChangeArrowheads="1"/>
              </p:cNvSpPr>
              <p:nvPr/>
            </p:nvSpPr>
            <p:spPr bwMode="auto">
              <a:xfrm>
                <a:off x="3398838" y="5168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65" name="Rectangle 455"/>
              <p:cNvSpPr>
                <a:spLocks noChangeArrowheads="1"/>
              </p:cNvSpPr>
              <p:nvPr/>
            </p:nvSpPr>
            <p:spPr bwMode="auto">
              <a:xfrm>
                <a:off x="3627438" y="4711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66" name="Rectangle 456"/>
              <p:cNvSpPr>
                <a:spLocks noChangeArrowheads="1"/>
              </p:cNvSpPr>
              <p:nvPr/>
            </p:nvSpPr>
            <p:spPr bwMode="auto">
              <a:xfrm>
                <a:off x="3627438" y="4940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67" name="Rectangle 457"/>
              <p:cNvSpPr>
                <a:spLocks noChangeArrowheads="1"/>
              </p:cNvSpPr>
              <p:nvPr/>
            </p:nvSpPr>
            <p:spPr bwMode="auto">
              <a:xfrm>
                <a:off x="3627438" y="5168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68" name="Rectangle 458"/>
              <p:cNvSpPr>
                <a:spLocks noChangeArrowheads="1"/>
              </p:cNvSpPr>
              <p:nvPr/>
            </p:nvSpPr>
            <p:spPr bwMode="auto">
              <a:xfrm>
                <a:off x="2713038" y="5397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69" name="Rectangle 459"/>
              <p:cNvSpPr>
                <a:spLocks noChangeArrowheads="1"/>
              </p:cNvSpPr>
              <p:nvPr/>
            </p:nvSpPr>
            <p:spPr bwMode="auto">
              <a:xfrm>
                <a:off x="2941638" y="5397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70" name="Rectangle 460"/>
              <p:cNvSpPr>
                <a:spLocks noChangeArrowheads="1"/>
              </p:cNvSpPr>
              <p:nvPr/>
            </p:nvSpPr>
            <p:spPr bwMode="auto">
              <a:xfrm>
                <a:off x="3170238" y="5397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71" name="Rectangle 461"/>
              <p:cNvSpPr>
                <a:spLocks noChangeArrowheads="1"/>
              </p:cNvSpPr>
              <p:nvPr/>
            </p:nvSpPr>
            <p:spPr bwMode="auto">
              <a:xfrm>
                <a:off x="3398838" y="5397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72" name="Rectangle 462"/>
              <p:cNvSpPr>
                <a:spLocks noChangeArrowheads="1"/>
              </p:cNvSpPr>
              <p:nvPr/>
            </p:nvSpPr>
            <p:spPr bwMode="auto">
              <a:xfrm>
                <a:off x="3627438" y="53975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73" name="Rectangle 463"/>
              <p:cNvSpPr>
                <a:spLocks noChangeArrowheads="1"/>
              </p:cNvSpPr>
              <p:nvPr/>
            </p:nvSpPr>
            <p:spPr bwMode="auto">
              <a:xfrm>
                <a:off x="2941638" y="5626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74" name="Rectangle 464"/>
              <p:cNvSpPr>
                <a:spLocks noChangeArrowheads="1"/>
              </p:cNvSpPr>
              <p:nvPr/>
            </p:nvSpPr>
            <p:spPr bwMode="auto">
              <a:xfrm>
                <a:off x="2713038" y="5626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75" name="Rectangle 465"/>
              <p:cNvSpPr>
                <a:spLocks noChangeArrowheads="1"/>
              </p:cNvSpPr>
              <p:nvPr/>
            </p:nvSpPr>
            <p:spPr bwMode="auto">
              <a:xfrm>
                <a:off x="3170238" y="5626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76" name="Rectangle 466"/>
              <p:cNvSpPr>
                <a:spLocks noChangeArrowheads="1"/>
              </p:cNvSpPr>
              <p:nvPr/>
            </p:nvSpPr>
            <p:spPr bwMode="auto">
              <a:xfrm>
                <a:off x="3398838" y="5626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77" name="Rectangle 467"/>
              <p:cNvSpPr>
                <a:spLocks noChangeArrowheads="1"/>
              </p:cNvSpPr>
              <p:nvPr/>
            </p:nvSpPr>
            <p:spPr bwMode="auto">
              <a:xfrm>
                <a:off x="3627438" y="5626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78" name="Rectangle 468"/>
              <p:cNvSpPr>
                <a:spLocks noChangeArrowheads="1"/>
              </p:cNvSpPr>
              <p:nvPr/>
            </p:nvSpPr>
            <p:spPr bwMode="auto">
              <a:xfrm>
                <a:off x="2713038" y="5854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79" name="Rectangle 469"/>
              <p:cNvSpPr>
                <a:spLocks noChangeArrowheads="1"/>
              </p:cNvSpPr>
              <p:nvPr/>
            </p:nvSpPr>
            <p:spPr bwMode="auto">
              <a:xfrm>
                <a:off x="3170238" y="5854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80" name="Rectangle 470"/>
              <p:cNvSpPr>
                <a:spLocks noChangeArrowheads="1"/>
              </p:cNvSpPr>
              <p:nvPr/>
            </p:nvSpPr>
            <p:spPr bwMode="auto">
              <a:xfrm>
                <a:off x="2941638" y="5854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81" name="Rectangle 471"/>
              <p:cNvSpPr>
                <a:spLocks noChangeArrowheads="1"/>
              </p:cNvSpPr>
              <p:nvPr/>
            </p:nvSpPr>
            <p:spPr bwMode="auto">
              <a:xfrm>
                <a:off x="3398838" y="5854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82" name="Rectangle 472"/>
              <p:cNvSpPr>
                <a:spLocks noChangeArrowheads="1"/>
              </p:cNvSpPr>
              <p:nvPr/>
            </p:nvSpPr>
            <p:spPr bwMode="auto">
              <a:xfrm>
                <a:off x="2713038" y="6083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83" name="Rectangle 473"/>
              <p:cNvSpPr>
                <a:spLocks noChangeArrowheads="1"/>
              </p:cNvSpPr>
              <p:nvPr/>
            </p:nvSpPr>
            <p:spPr bwMode="auto">
              <a:xfrm>
                <a:off x="3627438" y="5854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84" name="Rectangle 474"/>
              <p:cNvSpPr>
                <a:spLocks noChangeArrowheads="1"/>
              </p:cNvSpPr>
              <p:nvPr/>
            </p:nvSpPr>
            <p:spPr bwMode="auto">
              <a:xfrm>
                <a:off x="2941638" y="6083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85" name="Rectangle 475"/>
              <p:cNvSpPr>
                <a:spLocks noChangeArrowheads="1"/>
              </p:cNvSpPr>
              <p:nvPr/>
            </p:nvSpPr>
            <p:spPr bwMode="auto">
              <a:xfrm>
                <a:off x="3170238" y="6083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86" name="Rectangle 476"/>
              <p:cNvSpPr>
                <a:spLocks noChangeArrowheads="1"/>
              </p:cNvSpPr>
              <p:nvPr/>
            </p:nvSpPr>
            <p:spPr bwMode="auto">
              <a:xfrm>
                <a:off x="3398838" y="6083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87" name="Rectangle 477"/>
              <p:cNvSpPr>
                <a:spLocks noChangeArrowheads="1"/>
              </p:cNvSpPr>
              <p:nvPr/>
            </p:nvSpPr>
            <p:spPr bwMode="auto">
              <a:xfrm>
                <a:off x="3627438" y="6083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88" name="Rectangle 478"/>
              <p:cNvSpPr>
                <a:spLocks noChangeArrowheads="1"/>
              </p:cNvSpPr>
              <p:nvPr/>
            </p:nvSpPr>
            <p:spPr bwMode="auto">
              <a:xfrm>
                <a:off x="2713038" y="63119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89" name="Rectangle 479"/>
              <p:cNvSpPr>
                <a:spLocks noChangeArrowheads="1"/>
              </p:cNvSpPr>
              <p:nvPr/>
            </p:nvSpPr>
            <p:spPr bwMode="auto">
              <a:xfrm>
                <a:off x="2941638" y="63119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90" name="Rectangle 480"/>
              <p:cNvSpPr>
                <a:spLocks noChangeArrowheads="1"/>
              </p:cNvSpPr>
              <p:nvPr/>
            </p:nvSpPr>
            <p:spPr bwMode="auto">
              <a:xfrm>
                <a:off x="3170238" y="63119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91" name="Rectangle 481"/>
              <p:cNvSpPr>
                <a:spLocks noChangeArrowheads="1"/>
              </p:cNvSpPr>
              <p:nvPr/>
            </p:nvSpPr>
            <p:spPr bwMode="auto">
              <a:xfrm>
                <a:off x="3398838" y="63119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92" name="Rectangle 482"/>
              <p:cNvSpPr>
                <a:spLocks noChangeArrowheads="1"/>
              </p:cNvSpPr>
              <p:nvPr/>
            </p:nvSpPr>
            <p:spPr bwMode="auto">
              <a:xfrm>
                <a:off x="3627438" y="63119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93" name="Rectangle 483"/>
              <p:cNvSpPr>
                <a:spLocks noChangeArrowheads="1"/>
              </p:cNvSpPr>
              <p:nvPr/>
            </p:nvSpPr>
            <p:spPr bwMode="auto">
              <a:xfrm>
                <a:off x="3856038" y="4940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94" name="Rectangle 484"/>
              <p:cNvSpPr>
                <a:spLocks noChangeArrowheads="1"/>
              </p:cNvSpPr>
              <p:nvPr/>
            </p:nvSpPr>
            <p:spPr bwMode="auto">
              <a:xfrm>
                <a:off x="3856038" y="4711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95" name="Rectangle 485"/>
              <p:cNvSpPr>
                <a:spLocks noChangeArrowheads="1"/>
              </p:cNvSpPr>
              <p:nvPr/>
            </p:nvSpPr>
            <p:spPr bwMode="auto">
              <a:xfrm>
                <a:off x="3856038" y="5168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96" name="Rectangle 486"/>
              <p:cNvSpPr>
                <a:spLocks noChangeArrowheads="1"/>
              </p:cNvSpPr>
              <p:nvPr/>
            </p:nvSpPr>
            <p:spPr bwMode="auto">
              <a:xfrm>
                <a:off x="3856038" y="53975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97" name="Rectangle 487"/>
              <p:cNvSpPr>
                <a:spLocks noChangeArrowheads="1"/>
              </p:cNvSpPr>
              <p:nvPr/>
            </p:nvSpPr>
            <p:spPr bwMode="auto">
              <a:xfrm>
                <a:off x="3856038" y="5626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98" name="Rectangle 488"/>
              <p:cNvSpPr>
                <a:spLocks noChangeArrowheads="1"/>
              </p:cNvSpPr>
              <p:nvPr/>
            </p:nvSpPr>
            <p:spPr bwMode="auto">
              <a:xfrm>
                <a:off x="3856038" y="5854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899" name="Rectangle 489"/>
              <p:cNvSpPr>
                <a:spLocks noChangeArrowheads="1"/>
              </p:cNvSpPr>
              <p:nvPr/>
            </p:nvSpPr>
            <p:spPr bwMode="auto">
              <a:xfrm>
                <a:off x="3856038" y="6083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00" name="Rectangle 490"/>
              <p:cNvSpPr>
                <a:spLocks noChangeArrowheads="1"/>
              </p:cNvSpPr>
              <p:nvPr/>
            </p:nvSpPr>
            <p:spPr bwMode="auto">
              <a:xfrm>
                <a:off x="3856038" y="63119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01" name="Rectangle 491"/>
              <p:cNvSpPr>
                <a:spLocks noChangeArrowheads="1"/>
              </p:cNvSpPr>
              <p:nvPr/>
            </p:nvSpPr>
            <p:spPr bwMode="auto">
              <a:xfrm>
                <a:off x="4084638" y="4711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02" name="Rectangle 492"/>
              <p:cNvSpPr>
                <a:spLocks noChangeArrowheads="1"/>
              </p:cNvSpPr>
              <p:nvPr/>
            </p:nvSpPr>
            <p:spPr bwMode="auto">
              <a:xfrm>
                <a:off x="4313238" y="4711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03" name="Rectangle 493"/>
              <p:cNvSpPr>
                <a:spLocks noChangeArrowheads="1"/>
              </p:cNvSpPr>
              <p:nvPr/>
            </p:nvSpPr>
            <p:spPr bwMode="auto">
              <a:xfrm>
                <a:off x="4084638" y="4940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04" name="Rectangle 494"/>
              <p:cNvSpPr>
                <a:spLocks noChangeArrowheads="1"/>
              </p:cNvSpPr>
              <p:nvPr/>
            </p:nvSpPr>
            <p:spPr bwMode="auto">
              <a:xfrm>
                <a:off x="4541838" y="4711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05" name="Rectangle 495"/>
              <p:cNvSpPr>
                <a:spLocks noChangeArrowheads="1"/>
              </p:cNvSpPr>
              <p:nvPr/>
            </p:nvSpPr>
            <p:spPr bwMode="auto">
              <a:xfrm>
                <a:off x="4313238" y="4940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06" name="Rectangle 496"/>
              <p:cNvSpPr>
                <a:spLocks noChangeArrowheads="1"/>
              </p:cNvSpPr>
              <p:nvPr/>
            </p:nvSpPr>
            <p:spPr bwMode="auto">
              <a:xfrm>
                <a:off x="4541838" y="4940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07" name="Rectangle 497"/>
              <p:cNvSpPr>
                <a:spLocks noChangeArrowheads="1"/>
              </p:cNvSpPr>
              <p:nvPr/>
            </p:nvSpPr>
            <p:spPr bwMode="auto">
              <a:xfrm>
                <a:off x="4084638" y="5168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08" name="Rectangle 498"/>
              <p:cNvSpPr>
                <a:spLocks noChangeArrowheads="1"/>
              </p:cNvSpPr>
              <p:nvPr/>
            </p:nvSpPr>
            <p:spPr bwMode="auto">
              <a:xfrm>
                <a:off x="4313238" y="5168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09" name="Rectangle 499"/>
              <p:cNvSpPr>
                <a:spLocks noChangeArrowheads="1"/>
              </p:cNvSpPr>
              <p:nvPr/>
            </p:nvSpPr>
            <p:spPr bwMode="auto">
              <a:xfrm>
                <a:off x="4541838" y="5168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10" name="Rectangle 500"/>
              <p:cNvSpPr>
                <a:spLocks noChangeArrowheads="1"/>
              </p:cNvSpPr>
              <p:nvPr/>
            </p:nvSpPr>
            <p:spPr bwMode="auto">
              <a:xfrm>
                <a:off x="4084638" y="53975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11" name="Rectangle 501"/>
              <p:cNvSpPr>
                <a:spLocks noChangeArrowheads="1"/>
              </p:cNvSpPr>
              <p:nvPr/>
            </p:nvSpPr>
            <p:spPr bwMode="auto">
              <a:xfrm>
                <a:off x="4313238" y="53975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12" name="Rectangle 502"/>
              <p:cNvSpPr>
                <a:spLocks noChangeArrowheads="1"/>
              </p:cNvSpPr>
              <p:nvPr/>
            </p:nvSpPr>
            <p:spPr bwMode="auto">
              <a:xfrm>
                <a:off x="4541838" y="53975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13" name="Rectangle 503"/>
              <p:cNvSpPr>
                <a:spLocks noChangeArrowheads="1"/>
              </p:cNvSpPr>
              <p:nvPr/>
            </p:nvSpPr>
            <p:spPr bwMode="auto">
              <a:xfrm>
                <a:off x="4313238" y="5626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14" name="Rectangle 504"/>
              <p:cNvSpPr>
                <a:spLocks noChangeArrowheads="1"/>
              </p:cNvSpPr>
              <p:nvPr/>
            </p:nvSpPr>
            <p:spPr bwMode="auto">
              <a:xfrm>
                <a:off x="4084638" y="5626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15" name="Rectangle 505"/>
              <p:cNvSpPr>
                <a:spLocks noChangeArrowheads="1"/>
              </p:cNvSpPr>
              <p:nvPr/>
            </p:nvSpPr>
            <p:spPr bwMode="auto">
              <a:xfrm>
                <a:off x="4541838" y="5626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16" name="Rectangle 506"/>
              <p:cNvSpPr>
                <a:spLocks noChangeArrowheads="1"/>
              </p:cNvSpPr>
              <p:nvPr/>
            </p:nvSpPr>
            <p:spPr bwMode="auto">
              <a:xfrm>
                <a:off x="4084638" y="5854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17" name="Rectangle 507"/>
              <p:cNvSpPr>
                <a:spLocks noChangeArrowheads="1"/>
              </p:cNvSpPr>
              <p:nvPr/>
            </p:nvSpPr>
            <p:spPr bwMode="auto">
              <a:xfrm>
                <a:off x="4541838" y="5854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18" name="Rectangle 508"/>
              <p:cNvSpPr>
                <a:spLocks noChangeArrowheads="1"/>
              </p:cNvSpPr>
              <p:nvPr/>
            </p:nvSpPr>
            <p:spPr bwMode="auto">
              <a:xfrm>
                <a:off x="4313238" y="5854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19" name="Rectangle 509"/>
              <p:cNvSpPr>
                <a:spLocks noChangeArrowheads="1"/>
              </p:cNvSpPr>
              <p:nvPr/>
            </p:nvSpPr>
            <p:spPr bwMode="auto">
              <a:xfrm>
                <a:off x="4084638" y="60833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20" name="Rectangle 510"/>
              <p:cNvSpPr>
                <a:spLocks noChangeArrowheads="1"/>
              </p:cNvSpPr>
              <p:nvPr/>
            </p:nvSpPr>
            <p:spPr bwMode="auto">
              <a:xfrm>
                <a:off x="4313238" y="60833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21" name="Rectangle 511"/>
              <p:cNvSpPr>
                <a:spLocks noChangeArrowheads="1"/>
              </p:cNvSpPr>
              <p:nvPr/>
            </p:nvSpPr>
            <p:spPr bwMode="auto">
              <a:xfrm>
                <a:off x="4541838" y="60833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22" name="Rectangle 512"/>
              <p:cNvSpPr>
                <a:spLocks noChangeArrowheads="1"/>
              </p:cNvSpPr>
              <p:nvPr/>
            </p:nvSpPr>
            <p:spPr bwMode="auto">
              <a:xfrm>
                <a:off x="4084638" y="63119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23" name="Rectangle 513"/>
              <p:cNvSpPr>
                <a:spLocks noChangeArrowheads="1"/>
              </p:cNvSpPr>
              <p:nvPr/>
            </p:nvSpPr>
            <p:spPr bwMode="auto">
              <a:xfrm>
                <a:off x="4313238" y="63119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24" name="Rectangle 514"/>
              <p:cNvSpPr>
                <a:spLocks noChangeArrowheads="1"/>
              </p:cNvSpPr>
              <p:nvPr/>
            </p:nvSpPr>
            <p:spPr bwMode="auto">
              <a:xfrm>
                <a:off x="4541838" y="63119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25" name="AutoShape 515"/>
              <p:cNvSpPr>
                <a:spLocks noChangeArrowheads="1"/>
              </p:cNvSpPr>
              <p:nvPr/>
            </p:nvSpPr>
            <p:spPr bwMode="auto">
              <a:xfrm rot="-10488334">
                <a:off x="3494088" y="5627688"/>
                <a:ext cx="300037" cy="422275"/>
              </a:xfrm>
              <a:prstGeom prst="curvedLeftArrow">
                <a:avLst>
                  <a:gd name="adj1" fmla="val 28148"/>
                  <a:gd name="adj2" fmla="val 56296"/>
                  <a:gd name="adj3" fmla="val 33333"/>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26" name="Rectangle 516"/>
              <p:cNvSpPr>
                <a:spLocks noChangeArrowheads="1"/>
              </p:cNvSpPr>
              <p:nvPr/>
            </p:nvSpPr>
            <p:spPr bwMode="auto">
              <a:xfrm>
                <a:off x="5068888" y="4711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27" name="Rectangle 517"/>
              <p:cNvSpPr>
                <a:spLocks noChangeArrowheads="1"/>
              </p:cNvSpPr>
              <p:nvPr/>
            </p:nvSpPr>
            <p:spPr bwMode="auto">
              <a:xfrm>
                <a:off x="5297488" y="4711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28" name="Rectangle 518"/>
              <p:cNvSpPr>
                <a:spLocks noChangeArrowheads="1"/>
              </p:cNvSpPr>
              <p:nvPr/>
            </p:nvSpPr>
            <p:spPr bwMode="auto">
              <a:xfrm>
                <a:off x="5068888" y="4940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29" name="Rectangle 519"/>
              <p:cNvSpPr>
                <a:spLocks noChangeArrowheads="1"/>
              </p:cNvSpPr>
              <p:nvPr/>
            </p:nvSpPr>
            <p:spPr bwMode="auto">
              <a:xfrm>
                <a:off x="5526088" y="4711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30" name="Rectangle 520"/>
              <p:cNvSpPr>
                <a:spLocks noChangeArrowheads="1"/>
              </p:cNvSpPr>
              <p:nvPr/>
            </p:nvSpPr>
            <p:spPr bwMode="auto">
              <a:xfrm>
                <a:off x="5754688" y="4711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31" name="Rectangle 521"/>
              <p:cNvSpPr>
                <a:spLocks noChangeArrowheads="1"/>
              </p:cNvSpPr>
              <p:nvPr/>
            </p:nvSpPr>
            <p:spPr bwMode="auto">
              <a:xfrm>
                <a:off x="5297488" y="4940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32" name="Rectangle 522"/>
              <p:cNvSpPr>
                <a:spLocks noChangeArrowheads="1"/>
              </p:cNvSpPr>
              <p:nvPr/>
            </p:nvSpPr>
            <p:spPr bwMode="auto">
              <a:xfrm>
                <a:off x="5526088" y="4940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33" name="Rectangle 523"/>
              <p:cNvSpPr>
                <a:spLocks noChangeArrowheads="1"/>
              </p:cNvSpPr>
              <p:nvPr/>
            </p:nvSpPr>
            <p:spPr bwMode="auto">
              <a:xfrm>
                <a:off x="5754688" y="4940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34" name="Rectangle 524"/>
              <p:cNvSpPr>
                <a:spLocks noChangeArrowheads="1"/>
              </p:cNvSpPr>
              <p:nvPr/>
            </p:nvSpPr>
            <p:spPr bwMode="auto">
              <a:xfrm>
                <a:off x="5068888" y="5168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35" name="Rectangle 525"/>
              <p:cNvSpPr>
                <a:spLocks noChangeArrowheads="1"/>
              </p:cNvSpPr>
              <p:nvPr/>
            </p:nvSpPr>
            <p:spPr bwMode="auto">
              <a:xfrm>
                <a:off x="5297488" y="5168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36" name="Rectangle 526"/>
              <p:cNvSpPr>
                <a:spLocks noChangeArrowheads="1"/>
              </p:cNvSpPr>
              <p:nvPr/>
            </p:nvSpPr>
            <p:spPr bwMode="auto">
              <a:xfrm>
                <a:off x="5526088" y="5168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37" name="Rectangle 527"/>
              <p:cNvSpPr>
                <a:spLocks noChangeArrowheads="1"/>
              </p:cNvSpPr>
              <p:nvPr/>
            </p:nvSpPr>
            <p:spPr bwMode="auto">
              <a:xfrm>
                <a:off x="5754688" y="51689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38" name="Rectangle 528"/>
              <p:cNvSpPr>
                <a:spLocks noChangeArrowheads="1"/>
              </p:cNvSpPr>
              <p:nvPr/>
            </p:nvSpPr>
            <p:spPr bwMode="auto">
              <a:xfrm>
                <a:off x="5983288" y="47117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39" name="Rectangle 529"/>
              <p:cNvSpPr>
                <a:spLocks noChangeArrowheads="1"/>
              </p:cNvSpPr>
              <p:nvPr/>
            </p:nvSpPr>
            <p:spPr bwMode="auto">
              <a:xfrm>
                <a:off x="5983288" y="49403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40" name="Rectangle 530"/>
              <p:cNvSpPr>
                <a:spLocks noChangeArrowheads="1"/>
              </p:cNvSpPr>
              <p:nvPr/>
            </p:nvSpPr>
            <p:spPr bwMode="auto">
              <a:xfrm>
                <a:off x="5983288" y="5168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41" name="Rectangle 531"/>
              <p:cNvSpPr>
                <a:spLocks noChangeArrowheads="1"/>
              </p:cNvSpPr>
              <p:nvPr/>
            </p:nvSpPr>
            <p:spPr bwMode="auto">
              <a:xfrm>
                <a:off x="5068888" y="5397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42" name="Rectangle 532"/>
              <p:cNvSpPr>
                <a:spLocks noChangeArrowheads="1"/>
              </p:cNvSpPr>
              <p:nvPr/>
            </p:nvSpPr>
            <p:spPr bwMode="auto">
              <a:xfrm>
                <a:off x="5297488" y="5397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43" name="Rectangle 533"/>
              <p:cNvSpPr>
                <a:spLocks noChangeArrowheads="1"/>
              </p:cNvSpPr>
              <p:nvPr/>
            </p:nvSpPr>
            <p:spPr bwMode="auto">
              <a:xfrm>
                <a:off x="5526088" y="5397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44" name="Rectangle 534"/>
              <p:cNvSpPr>
                <a:spLocks noChangeArrowheads="1"/>
              </p:cNvSpPr>
              <p:nvPr/>
            </p:nvSpPr>
            <p:spPr bwMode="auto">
              <a:xfrm>
                <a:off x="5754688" y="53975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45" name="Rectangle 535"/>
              <p:cNvSpPr>
                <a:spLocks noChangeArrowheads="1"/>
              </p:cNvSpPr>
              <p:nvPr/>
            </p:nvSpPr>
            <p:spPr bwMode="auto">
              <a:xfrm>
                <a:off x="5983288" y="53975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46" name="Rectangle 536"/>
              <p:cNvSpPr>
                <a:spLocks noChangeArrowheads="1"/>
              </p:cNvSpPr>
              <p:nvPr/>
            </p:nvSpPr>
            <p:spPr bwMode="auto">
              <a:xfrm>
                <a:off x="5297488" y="5626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47" name="Rectangle 537"/>
              <p:cNvSpPr>
                <a:spLocks noChangeArrowheads="1"/>
              </p:cNvSpPr>
              <p:nvPr/>
            </p:nvSpPr>
            <p:spPr bwMode="auto">
              <a:xfrm>
                <a:off x="5068888" y="5626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48" name="Rectangle 538"/>
              <p:cNvSpPr>
                <a:spLocks noChangeArrowheads="1"/>
              </p:cNvSpPr>
              <p:nvPr/>
            </p:nvSpPr>
            <p:spPr bwMode="auto">
              <a:xfrm>
                <a:off x="5526088" y="562610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49" name="Rectangle 539"/>
              <p:cNvSpPr>
                <a:spLocks noChangeArrowheads="1"/>
              </p:cNvSpPr>
              <p:nvPr/>
            </p:nvSpPr>
            <p:spPr bwMode="auto">
              <a:xfrm>
                <a:off x="5754688" y="5626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50" name="Rectangle 540"/>
              <p:cNvSpPr>
                <a:spLocks noChangeArrowheads="1"/>
              </p:cNvSpPr>
              <p:nvPr/>
            </p:nvSpPr>
            <p:spPr bwMode="auto">
              <a:xfrm>
                <a:off x="5983288" y="56261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51" name="Rectangle 541"/>
              <p:cNvSpPr>
                <a:spLocks noChangeArrowheads="1"/>
              </p:cNvSpPr>
              <p:nvPr/>
            </p:nvSpPr>
            <p:spPr bwMode="auto">
              <a:xfrm>
                <a:off x="5068888" y="5854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52" name="Rectangle 542"/>
              <p:cNvSpPr>
                <a:spLocks noChangeArrowheads="1"/>
              </p:cNvSpPr>
              <p:nvPr/>
            </p:nvSpPr>
            <p:spPr bwMode="auto">
              <a:xfrm>
                <a:off x="5526088" y="5854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53" name="Rectangle 543"/>
              <p:cNvSpPr>
                <a:spLocks noChangeArrowheads="1"/>
              </p:cNvSpPr>
              <p:nvPr/>
            </p:nvSpPr>
            <p:spPr bwMode="auto">
              <a:xfrm>
                <a:off x="5297488" y="5854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54" name="Rectangle 544"/>
              <p:cNvSpPr>
                <a:spLocks noChangeArrowheads="1"/>
              </p:cNvSpPr>
              <p:nvPr/>
            </p:nvSpPr>
            <p:spPr bwMode="auto">
              <a:xfrm>
                <a:off x="5754688" y="5854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55" name="Rectangle 545"/>
              <p:cNvSpPr>
                <a:spLocks noChangeArrowheads="1"/>
              </p:cNvSpPr>
              <p:nvPr/>
            </p:nvSpPr>
            <p:spPr bwMode="auto">
              <a:xfrm>
                <a:off x="5068888" y="6083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56" name="Rectangle 546"/>
              <p:cNvSpPr>
                <a:spLocks noChangeArrowheads="1"/>
              </p:cNvSpPr>
              <p:nvPr/>
            </p:nvSpPr>
            <p:spPr bwMode="auto">
              <a:xfrm>
                <a:off x="5983288" y="58547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57" name="Rectangle 547"/>
              <p:cNvSpPr>
                <a:spLocks noChangeArrowheads="1"/>
              </p:cNvSpPr>
              <p:nvPr/>
            </p:nvSpPr>
            <p:spPr bwMode="auto">
              <a:xfrm>
                <a:off x="5297488" y="6083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58" name="Rectangle 548"/>
              <p:cNvSpPr>
                <a:spLocks noChangeArrowheads="1"/>
              </p:cNvSpPr>
              <p:nvPr/>
            </p:nvSpPr>
            <p:spPr bwMode="auto">
              <a:xfrm>
                <a:off x="5526088" y="6083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59" name="Rectangle 549"/>
              <p:cNvSpPr>
                <a:spLocks noChangeArrowheads="1"/>
              </p:cNvSpPr>
              <p:nvPr/>
            </p:nvSpPr>
            <p:spPr bwMode="auto">
              <a:xfrm>
                <a:off x="5754688" y="6083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60" name="Rectangle 550"/>
              <p:cNvSpPr>
                <a:spLocks noChangeArrowheads="1"/>
              </p:cNvSpPr>
              <p:nvPr/>
            </p:nvSpPr>
            <p:spPr bwMode="auto">
              <a:xfrm>
                <a:off x="5983288" y="6083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61" name="Rectangle 551"/>
              <p:cNvSpPr>
                <a:spLocks noChangeArrowheads="1"/>
              </p:cNvSpPr>
              <p:nvPr/>
            </p:nvSpPr>
            <p:spPr bwMode="auto">
              <a:xfrm>
                <a:off x="5068888" y="63119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62" name="Rectangle 552"/>
              <p:cNvSpPr>
                <a:spLocks noChangeArrowheads="1"/>
              </p:cNvSpPr>
              <p:nvPr/>
            </p:nvSpPr>
            <p:spPr bwMode="auto">
              <a:xfrm>
                <a:off x="5297488" y="63119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63" name="Rectangle 553"/>
              <p:cNvSpPr>
                <a:spLocks noChangeArrowheads="1"/>
              </p:cNvSpPr>
              <p:nvPr/>
            </p:nvSpPr>
            <p:spPr bwMode="auto">
              <a:xfrm>
                <a:off x="5526088" y="63119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64" name="Rectangle 554"/>
              <p:cNvSpPr>
                <a:spLocks noChangeArrowheads="1"/>
              </p:cNvSpPr>
              <p:nvPr/>
            </p:nvSpPr>
            <p:spPr bwMode="auto">
              <a:xfrm>
                <a:off x="5754688" y="63119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65" name="Rectangle 555"/>
              <p:cNvSpPr>
                <a:spLocks noChangeArrowheads="1"/>
              </p:cNvSpPr>
              <p:nvPr/>
            </p:nvSpPr>
            <p:spPr bwMode="auto">
              <a:xfrm>
                <a:off x="5983288" y="63119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66" name="Rectangle 556"/>
              <p:cNvSpPr>
                <a:spLocks noChangeArrowheads="1"/>
              </p:cNvSpPr>
              <p:nvPr/>
            </p:nvSpPr>
            <p:spPr bwMode="auto">
              <a:xfrm>
                <a:off x="6211888" y="4940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67" name="Rectangle 557"/>
              <p:cNvSpPr>
                <a:spLocks noChangeArrowheads="1"/>
              </p:cNvSpPr>
              <p:nvPr/>
            </p:nvSpPr>
            <p:spPr bwMode="auto">
              <a:xfrm>
                <a:off x="6211888" y="4711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68" name="Rectangle 558"/>
              <p:cNvSpPr>
                <a:spLocks noChangeArrowheads="1"/>
              </p:cNvSpPr>
              <p:nvPr/>
            </p:nvSpPr>
            <p:spPr bwMode="auto">
              <a:xfrm>
                <a:off x="6211888" y="5168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69" name="Rectangle 559"/>
              <p:cNvSpPr>
                <a:spLocks noChangeArrowheads="1"/>
              </p:cNvSpPr>
              <p:nvPr/>
            </p:nvSpPr>
            <p:spPr bwMode="auto">
              <a:xfrm>
                <a:off x="6211888" y="53975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70" name="Rectangle 560"/>
              <p:cNvSpPr>
                <a:spLocks noChangeArrowheads="1"/>
              </p:cNvSpPr>
              <p:nvPr/>
            </p:nvSpPr>
            <p:spPr bwMode="auto">
              <a:xfrm>
                <a:off x="6211888" y="5626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71" name="Rectangle 561"/>
              <p:cNvSpPr>
                <a:spLocks noChangeArrowheads="1"/>
              </p:cNvSpPr>
              <p:nvPr/>
            </p:nvSpPr>
            <p:spPr bwMode="auto">
              <a:xfrm>
                <a:off x="6211888" y="5854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72" name="Rectangle 562"/>
              <p:cNvSpPr>
                <a:spLocks noChangeArrowheads="1"/>
              </p:cNvSpPr>
              <p:nvPr/>
            </p:nvSpPr>
            <p:spPr bwMode="auto">
              <a:xfrm>
                <a:off x="6211888" y="60833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73" name="Rectangle 563"/>
              <p:cNvSpPr>
                <a:spLocks noChangeArrowheads="1"/>
              </p:cNvSpPr>
              <p:nvPr/>
            </p:nvSpPr>
            <p:spPr bwMode="auto">
              <a:xfrm>
                <a:off x="6211888" y="631190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74" name="Rectangle 564"/>
              <p:cNvSpPr>
                <a:spLocks noChangeArrowheads="1"/>
              </p:cNvSpPr>
              <p:nvPr/>
            </p:nvSpPr>
            <p:spPr bwMode="auto">
              <a:xfrm>
                <a:off x="6440488" y="4711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75" name="Rectangle 565"/>
              <p:cNvSpPr>
                <a:spLocks noChangeArrowheads="1"/>
              </p:cNvSpPr>
              <p:nvPr/>
            </p:nvSpPr>
            <p:spPr bwMode="auto">
              <a:xfrm>
                <a:off x="6669088" y="4711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76" name="Rectangle 566"/>
              <p:cNvSpPr>
                <a:spLocks noChangeArrowheads="1"/>
              </p:cNvSpPr>
              <p:nvPr/>
            </p:nvSpPr>
            <p:spPr bwMode="auto">
              <a:xfrm>
                <a:off x="6440488" y="4940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77" name="Rectangle 567"/>
              <p:cNvSpPr>
                <a:spLocks noChangeArrowheads="1"/>
              </p:cNvSpPr>
              <p:nvPr/>
            </p:nvSpPr>
            <p:spPr bwMode="auto">
              <a:xfrm>
                <a:off x="6897688" y="47117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78" name="Rectangle 568"/>
              <p:cNvSpPr>
                <a:spLocks noChangeArrowheads="1"/>
              </p:cNvSpPr>
              <p:nvPr/>
            </p:nvSpPr>
            <p:spPr bwMode="auto">
              <a:xfrm>
                <a:off x="6669088" y="4940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79" name="Rectangle 569"/>
              <p:cNvSpPr>
                <a:spLocks noChangeArrowheads="1"/>
              </p:cNvSpPr>
              <p:nvPr/>
            </p:nvSpPr>
            <p:spPr bwMode="auto">
              <a:xfrm>
                <a:off x="6897688" y="49403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80" name="Rectangle 570"/>
              <p:cNvSpPr>
                <a:spLocks noChangeArrowheads="1"/>
              </p:cNvSpPr>
              <p:nvPr/>
            </p:nvSpPr>
            <p:spPr bwMode="auto">
              <a:xfrm>
                <a:off x="6440488" y="5168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81" name="Rectangle 571"/>
              <p:cNvSpPr>
                <a:spLocks noChangeArrowheads="1"/>
              </p:cNvSpPr>
              <p:nvPr/>
            </p:nvSpPr>
            <p:spPr bwMode="auto">
              <a:xfrm>
                <a:off x="6669088" y="5168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82" name="Rectangle 572"/>
              <p:cNvSpPr>
                <a:spLocks noChangeArrowheads="1"/>
              </p:cNvSpPr>
              <p:nvPr/>
            </p:nvSpPr>
            <p:spPr bwMode="auto">
              <a:xfrm>
                <a:off x="6897688" y="51689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83" name="Rectangle 573"/>
              <p:cNvSpPr>
                <a:spLocks noChangeArrowheads="1"/>
              </p:cNvSpPr>
              <p:nvPr/>
            </p:nvSpPr>
            <p:spPr bwMode="auto">
              <a:xfrm>
                <a:off x="6440488" y="53975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84" name="Rectangle 574"/>
              <p:cNvSpPr>
                <a:spLocks noChangeArrowheads="1"/>
              </p:cNvSpPr>
              <p:nvPr/>
            </p:nvSpPr>
            <p:spPr bwMode="auto">
              <a:xfrm>
                <a:off x="6669088" y="53975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85" name="Rectangle 575"/>
              <p:cNvSpPr>
                <a:spLocks noChangeArrowheads="1"/>
              </p:cNvSpPr>
              <p:nvPr/>
            </p:nvSpPr>
            <p:spPr bwMode="auto">
              <a:xfrm>
                <a:off x="6897688" y="53975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86" name="Rectangle 576"/>
              <p:cNvSpPr>
                <a:spLocks noChangeArrowheads="1"/>
              </p:cNvSpPr>
              <p:nvPr/>
            </p:nvSpPr>
            <p:spPr bwMode="auto">
              <a:xfrm>
                <a:off x="6669088" y="5626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87" name="Rectangle 577"/>
              <p:cNvSpPr>
                <a:spLocks noChangeArrowheads="1"/>
              </p:cNvSpPr>
              <p:nvPr/>
            </p:nvSpPr>
            <p:spPr bwMode="auto">
              <a:xfrm>
                <a:off x="6440488" y="562610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88" name="Rectangle 578"/>
              <p:cNvSpPr>
                <a:spLocks noChangeArrowheads="1"/>
              </p:cNvSpPr>
              <p:nvPr/>
            </p:nvSpPr>
            <p:spPr bwMode="auto">
              <a:xfrm>
                <a:off x="6897688" y="56261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89" name="Rectangle 579"/>
              <p:cNvSpPr>
                <a:spLocks noChangeArrowheads="1"/>
              </p:cNvSpPr>
              <p:nvPr/>
            </p:nvSpPr>
            <p:spPr bwMode="auto">
              <a:xfrm>
                <a:off x="6440488" y="5854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90" name="Rectangle 580"/>
              <p:cNvSpPr>
                <a:spLocks noChangeArrowheads="1"/>
              </p:cNvSpPr>
              <p:nvPr/>
            </p:nvSpPr>
            <p:spPr bwMode="auto">
              <a:xfrm>
                <a:off x="6897688" y="5854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91" name="Rectangle 581"/>
              <p:cNvSpPr>
                <a:spLocks noChangeArrowheads="1"/>
              </p:cNvSpPr>
              <p:nvPr/>
            </p:nvSpPr>
            <p:spPr bwMode="auto">
              <a:xfrm>
                <a:off x="6669088" y="58547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92" name="Rectangle 582"/>
              <p:cNvSpPr>
                <a:spLocks noChangeArrowheads="1"/>
              </p:cNvSpPr>
              <p:nvPr/>
            </p:nvSpPr>
            <p:spPr bwMode="auto">
              <a:xfrm>
                <a:off x="6440488" y="60833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93" name="Rectangle 583"/>
              <p:cNvSpPr>
                <a:spLocks noChangeArrowheads="1"/>
              </p:cNvSpPr>
              <p:nvPr/>
            </p:nvSpPr>
            <p:spPr bwMode="auto">
              <a:xfrm>
                <a:off x="6669088" y="60833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94" name="Rectangle 584"/>
              <p:cNvSpPr>
                <a:spLocks noChangeArrowheads="1"/>
              </p:cNvSpPr>
              <p:nvPr/>
            </p:nvSpPr>
            <p:spPr bwMode="auto">
              <a:xfrm>
                <a:off x="6897688" y="60833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95" name="Rectangle 585"/>
              <p:cNvSpPr>
                <a:spLocks noChangeArrowheads="1"/>
              </p:cNvSpPr>
              <p:nvPr/>
            </p:nvSpPr>
            <p:spPr bwMode="auto">
              <a:xfrm>
                <a:off x="6440488" y="63119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96" name="Rectangle 586"/>
              <p:cNvSpPr>
                <a:spLocks noChangeArrowheads="1"/>
              </p:cNvSpPr>
              <p:nvPr/>
            </p:nvSpPr>
            <p:spPr bwMode="auto">
              <a:xfrm>
                <a:off x="6669088" y="63119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97" name="Rectangle 587"/>
              <p:cNvSpPr>
                <a:spLocks noChangeArrowheads="1"/>
              </p:cNvSpPr>
              <p:nvPr/>
            </p:nvSpPr>
            <p:spPr bwMode="auto">
              <a:xfrm>
                <a:off x="6897688" y="631190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98" name="Rectangle 589"/>
              <p:cNvSpPr>
                <a:spLocks noChangeArrowheads="1"/>
              </p:cNvSpPr>
              <p:nvPr/>
            </p:nvSpPr>
            <p:spPr bwMode="auto">
              <a:xfrm>
                <a:off x="5033963" y="25844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999" name="Rectangle 590"/>
              <p:cNvSpPr>
                <a:spLocks noChangeArrowheads="1"/>
              </p:cNvSpPr>
              <p:nvPr/>
            </p:nvSpPr>
            <p:spPr bwMode="auto">
              <a:xfrm>
                <a:off x="5262563" y="25844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00" name="Rectangle 591"/>
              <p:cNvSpPr>
                <a:spLocks noChangeArrowheads="1"/>
              </p:cNvSpPr>
              <p:nvPr/>
            </p:nvSpPr>
            <p:spPr bwMode="auto">
              <a:xfrm>
                <a:off x="5033963" y="28130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01" name="Rectangle 592"/>
              <p:cNvSpPr>
                <a:spLocks noChangeArrowheads="1"/>
              </p:cNvSpPr>
              <p:nvPr/>
            </p:nvSpPr>
            <p:spPr bwMode="auto">
              <a:xfrm>
                <a:off x="5491163" y="25844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02" name="Rectangle 593"/>
              <p:cNvSpPr>
                <a:spLocks noChangeArrowheads="1"/>
              </p:cNvSpPr>
              <p:nvPr/>
            </p:nvSpPr>
            <p:spPr bwMode="auto">
              <a:xfrm>
                <a:off x="5719763" y="25844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03" name="Rectangle 594"/>
              <p:cNvSpPr>
                <a:spLocks noChangeArrowheads="1"/>
              </p:cNvSpPr>
              <p:nvPr/>
            </p:nvSpPr>
            <p:spPr bwMode="auto">
              <a:xfrm>
                <a:off x="5262563" y="28130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04" name="Rectangle 595"/>
              <p:cNvSpPr>
                <a:spLocks noChangeArrowheads="1"/>
              </p:cNvSpPr>
              <p:nvPr/>
            </p:nvSpPr>
            <p:spPr bwMode="auto">
              <a:xfrm>
                <a:off x="5491163" y="28130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05" name="Rectangle 596"/>
              <p:cNvSpPr>
                <a:spLocks noChangeArrowheads="1"/>
              </p:cNvSpPr>
              <p:nvPr/>
            </p:nvSpPr>
            <p:spPr bwMode="auto">
              <a:xfrm>
                <a:off x="5719763" y="28130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06" name="Rectangle 597"/>
              <p:cNvSpPr>
                <a:spLocks noChangeArrowheads="1"/>
              </p:cNvSpPr>
              <p:nvPr/>
            </p:nvSpPr>
            <p:spPr bwMode="auto">
              <a:xfrm>
                <a:off x="5033963" y="30416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07" name="Rectangle 598"/>
              <p:cNvSpPr>
                <a:spLocks noChangeArrowheads="1"/>
              </p:cNvSpPr>
              <p:nvPr/>
            </p:nvSpPr>
            <p:spPr bwMode="auto">
              <a:xfrm>
                <a:off x="5262563" y="30416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08" name="Rectangle 599"/>
              <p:cNvSpPr>
                <a:spLocks noChangeArrowheads="1"/>
              </p:cNvSpPr>
              <p:nvPr/>
            </p:nvSpPr>
            <p:spPr bwMode="auto">
              <a:xfrm>
                <a:off x="5491163" y="30416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09" name="Rectangle 600"/>
              <p:cNvSpPr>
                <a:spLocks noChangeArrowheads="1"/>
              </p:cNvSpPr>
              <p:nvPr/>
            </p:nvSpPr>
            <p:spPr bwMode="auto">
              <a:xfrm>
                <a:off x="5719763" y="30416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10" name="Rectangle 601"/>
              <p:cNvSpPr>
                <a:spLocks noChangeArrowheads="1"/>
              </p:cNvSpPr>
              <p:nvPr/>
            </p:nvSpPr>
            <p:spPr bwMode="auto">
              <a:xfrm>
                <a:off x="5948363" y="25844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11" name="Rectangle 602"/>
              <p:cNvSpPr>
                <a:spLocks noChangeArrowheads="1"/>
              </p:cNvSpPr>
              <p:nvPr/>
            </p:nvSpPr>
            <p:spPr bwMode="auto">
              <a:xfrm>
                <a:off x="5948363" y="28130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12" name="Rectangle 603"/>
              <p:cNvSpPr>
                <a:spLocks noChangeArrowheads="1"/>
              </p:cNvSpPr>
              <p:nvPr/>
            </p:nvSpPr>
            <p:spPr bwMode="auto">
              <a:xfrm>
                <a:off x="5948363" y="30416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13" name="Rectangle 604"/>
              <p:cNvSpPr>
                <a:spLocks noChangeArrowheads="1"/>
              </p:cNvSpPr>
              <p:nvPr/>
            </p:nvSpPr>
            <p:spPr bwMode="auto">
              <a:xfrm>
                <a:off x="5033963" y="32702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14" name="Rectangle 605"/>
              <p:cNvSpPr>
                <a:spLocks noChangeArrowheads="1"/>
              </p:cNvSpPr>
              <p:nvPr/>
            </p:nvSpPr>
            <p:spPr bwMode="auto">
              <a:xfrm>
                <a:off x="5262563" y="32702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15" name="Rectangle 606"/>
              <p:cNvSpPr>
                <a:spLocks noChangeArrowheads="1"/>
              </p:cNvSpPr>
              <p:nvPr/>
            </p:nvSpPr>
            <p:spPr bwMode="auto">
              <a:xfrm>
                <a:off x="5491163" y="32702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16" name="Rectangle 607"/>
              <p:cNvSpPr>
                <a:spLocks noChangeArrowheads="1"/>
              </p:cNvSpPr>
              <p:nvPr/>
            </p:nvSpPr>
            <p:spPr bwMode="auto">
              <a:xfrm>
                <a:off x="5719763" y="32702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17" name="Rectangle 608"/>
              <p:cNvSpPr>
                <a:spLocks noChangeArrowheads="1"/>
              </p:cNvSpPr>
              <p:nvPr/>
            </p:nvSpPr>
            <p:spPr bwMode="auto">
              <a:xfrm>
                <a:off x="5948363" y="32702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18" name="Rectangle 609"/>
              <p:cNvSpPr>
                <a:spLocks noChangeArrowheads="1"/>
              </p:cNvSpPr>
              <p:nvPr/>
            </p:nvSpPr>
            <p:spPr bwMode="auto">
              <a:xfrm>
                <a:off x="5262563" y="34988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19" name="Rectangle 610"/>
              <p:cNvSpPr>
                <a:spLocks noChangeArrowheads="1"/>
              </p:cNvSpPr>
              <p:nvPr/>
            </p:nvSpPr>
            <p:spPr bwMode="auto">
              <a:xfrm>
                <a:off x="5033963" y="34988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20" name="Rectangle 611"/>
              <p:cNvSpPr>
                <a:spLocks noChangeArrowheads="1"/>
              </p:cNvSpPr>
              <p:nvPr/>
            </p:nvSpPr>
            <p:spPr bwMode="auto">
              <a:xfrm>
                <a:off x="5491163" y="34988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21" name="Rectangle 612"/>
              <p:cNvSpPr>
                <a:spLocks noChangeArrowheads="1"/>
              </p:cNvSpPr>
              <p:nvPr/>
            </p:nvSpPr>
            <p:spPr bwMode="auto">
              <a:xfrm>
                <a:off x="5719763" y="34988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22" name="Rectangle 613"/>
              <p:cNvSpPr>
                <a:spLocks noChangeArrowheads="1"/>
              </p:cNvSpPr>
              <p:nvPr/>
            </p:nvSpPr>
            <p:spPr bwMode="auto">
              <a:xfrm>
                <a:off x="5948363" y="3498850"/>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23" name="Rectangle 614"/>
              <p:cNvSpPr>
                <a:spLocks noChangeArrowheads="1"/>
              </p:cNvSpPr>
              <p:nvPr/>
            </p:nvSpPr>
            <p:spPr bwMode="auto">
              <a:xfrm>
                <a:off x="5033963" y="37274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24" name="Rectangle 615"/>
              <p:cNvSpPr>
                <a:spLocks noChangeArrowheads="1"/>
              </p:cNvSpPr>
              <p:nvPr/>
            </p:nvSpPr>
            <p:spPr bwMode="auto">
              <a:xfrm>
                <a:off x="5491163" y="37274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25" name="Rectangle 616"/>
              <p:cNvSpPr>
                <a:spLocks noChangeArrowheads="1"/>
              </p:cNvSpPr>
              <p:nvPr/>
            </p:nvSpPr>
            <p:spPr bwMode="auto">
              <a:xfrm>
                <a:off x="5262563" y="37274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26" name="Rectangle 617"/>
              <p:cNvSpPr>
                <a:spLocks noChangeArrowheads="1"/>
              </p:cNvSpPr>
              <p:nvPr/>
            </p:nvSpPr>
            <p:spPr bwMode="auto">
              <a:xfrm>
                <a:off x="5719763" y="37274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27" name="Rectangle 618"/>
              <p:cNvSpPr>
                <a:spLocks noChangeArrowheads="1"/>
              </p:cNvSpPr>
              <p:nvPr/>
            </p:nvSpPr>
            <p:spPr bwMode="auto">
              <a:xfrm>
                <a:off x="5033963" y="39560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28" name="Rectangle 619"/>
              <p:cNvSpPr>
                <a:spLocks noChangeArrowheads="1"/>
              </p:cNvSpPr>
              <p:nvPr/>
            </p:nvSpPr>
            <p:spPr bwMode="auto">
              <a:xfrm>
                <a:off x="5948363" y="37274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29" name="Rectangle 620"/>
              <p:cNvSpPr>
                <a:spLocks noChangeArrowheads="1"/>
              </p:cNvSpPr>
              <p:nvPr/>
            </p:nvSpPr>
            <p:spPr bwMode="auto">
              <a:xfrm>
                <a:off x="5262563" y="39560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30" name="Rectangle 621"/>
              <p:cNvSpPr>
                <a:spLocks noChangeArrowheads="1"/>
              </p:cNvSpPr>
              <p:nvPr/>
            </p:nvSpPr>
            <p:spPr bwMode="auto">
              <a:xfrm>
                <a:off x="5491163" y="39560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31" name="Rectangle 622"/>
              <p:cNvSpPr>
                <a:spLocks noChangeArrowheads="1"/>
              </p:cNvSpPr>
              <p:nvPr/>
            </p:nvSpPr>
            <p:spPr bwMode="auto">
              <a:xfrm>
                <a:off x="5719763" y="39560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32" name="Rectangle 623"/>
              <p:cNvSpPr>
                <a:spLocks noChangeArrowheads="1"/>
              </p:cNvSpPr>
              <p:nvPr/>
            </p:nvSpPr>
            <p:spPr bwMode="auto">
              <a:xfrm>
                <a:off x="5948363" y="39560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33" name="Rectangle 624"/>
              <p:cNvSpPr>
                <a:spLocks noChangeArrowheads="1"/>
              </p:cNvSpPr>
              <p:nvPr/>
            </p:nvSpPr>
            <p:spPr bwMode="auto">
              <a:xfrm>
                <a:off x="5033963" y="41846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34" name="Rectangle 625"/>
              <p:cNvSpPr>
                <a:spLocks noChangeArrowheads="1"/>
              </p:cNvSpPr>
              <p:nvPr/>
            </p:nvSpPr>
            <p:spPr bwMode="auto">
              <a:xfrm>
                <a:off x="5262563" y="41846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35" name="Rectangle 626"/>
              <p:cNvSpPr>
                <a:spLocks noChangeArrowheads="1"/>
              </p:cNvSpPr>
              <p:nvPr/>
            </p:nvSpPr>
            <p:spPr bwMode="auto">
              <a:xfrm>
                <a:off x="5491163" y="41846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36" name="Rectangle 627"/>
              <p:cNvSpPr>
                <a:spLocks noChangeArrowheads="1"/>
              </p:cNvSpPr>
              <p:nvPr/>
            </p:nvSpPr>
            <p:spPr bwMode="auto">
              <a:xfrm>
                <a:off x="5719763" y="41846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37" name="Rectangle 628"/>
              <p:cNvSpPr>
                <a:spLocks noChangeArrowheads="1"/>
              </p:cNvSpPr>
              <p:nvPr/>
            </p:nvSpPr>
            <p:spPr bwMode="auto">
              <a:xfrm>
                <a:off x="5948363" y="41846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38" name="Rectangle 629"/>
              <p:cNvSpPr>
                <a:spLocks noChangeArrowheads="1"/>
              </p:cNvSpPr>
              <p:nvPr/>
            </p:nvSpPr>
            <p:spPr bwMode="auto">
              <a:xfrm>
                <a:off x="6176963" y="28130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39" name="Rectangle 630"/>
              <p:cNvSpPr>
                <a:spLocks noChangeArrowheads="1"/>
              </p:cNvSpPr>
              <p:nvPr/>
            </p:nvSpPr>
            <p:spPr bwMode="auto">
              <a:xfrm>
                <a:off x="6176963" y="25844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40" name="Rectangle 631"/>
              <p:cNvSpPr>
                <a:spLocks noChangeArrowheads="1"/>
              </p:cNvSpPr>
              <p:nvPr/>
            </p:nvSpPr>
            <p:spPr bwMode="auto">
              <a:xfrm>
                <a:off x="6176963" y="30416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41" name="Rectangle 632"/>
              <p:cNvSpPr>
                <a:spLocks noChangeArrowheads="1"/>
              </p:cNvSpPr>
              <p:nvPr/>
            </p:nvSpPr>
            <p:spPr bwMode="auto">
              <a:xfrm>
                <a:off x="6176963" y="32702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42" name="Rectangle 633"/>
              <p:cNvSpPr>
                <a:spLocks noChangeArrowheads="1"/>
              </p:cNvSpPr>
              <p:nvPr/>
            </p:nvSpPr>
            <p:spPr bwMode="auto">
              <a:xfrm>
                <a:off x="6176963" y="34988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43" name="Rectangle 634"/>
              <p:cNvSpPr>
                <a:spLocks noChangeArrowheads="1"/>
              </p:cNvSpPr>
              <p:nvPr/>
            </p:nvSpPr>
            <p:spPr bwMode="auto">
              <a:xfrm>
                <a:off x="6176963" y="372745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44" name="Rectangle 635"/>
              <p:cNvSpPr>
                <a:spLocks noChangeArrowheads="1"/>
              </p:cNvSpPr>
              <p:nvPr/>
            </p:nvSpPr>
            <p:spPr bwMode="auto">
              <a:xfrm>
                <a:off x="6176963" y="39560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45" name="Rectangle 636"/>
              <p:cNvSpPr>
                <a:spLocks noChangeArrowheads="1"/>
              </p:cNvSpPr>
              <p:nvPr/>
            </p:nvSpPr>
            <p:spPr bwMode="auto">
              <a:xfrm>
                <a:off x="6176963" y="4184650"/>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46" name="Rectangle 637"/>
              <p:cNvSpPr>
                <a:spLocks noChangeArrowheads="1"/>
              </p:cNvSpPr>
              <p:nvPr/>
            </p:nvSpPr>
            <p:spPr bwMode="auto">
              <a:xfrm>
                <a:off x="6405563" y="25844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47" name="Rectangle 638"/>
              <p:cNvSpPr>
                <a:spLocks noChangeArrowheads="1"/>
              </p:cNvSpPr>
              <p:nvPr/>
            </p:nvSpPr>
            <p:spPr bwMode="auto">
              <a:xfrm>
                <a:off x="6634163" y="25844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48" name="Rectangle 639"/>
              <p:cNvSpPr>
                <a:spLocks noChangeArrowheads="1"/>
              </p:cNvSpPr>
              <p:nvPr/>
            </p:nvSpPr>
            <p:spPr bwMode="auto">
              <a:xfrm>
                <a:off x="6405563" y="28130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49" name="Rectangle 640"/>
              <p:cNvSpPr>
                <a:spLocks noChangeArrowheads="1"/>
              </p:cNvSpPr>
              <p:nvPr/>
            </p:nvSpPr>
            <p:spPr bwMode="auto">
              <a:xfrm>
                <a:off x="6862763" y="25844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50" name="Rectangle 641"/>
              <p:cNvSpPr>
                <a:spLocks noChangeArrowheads="1"/>
              </p:cNvSpPr>
              <p:nvPr/>
            </p:nvSpPr>
            <p:spPr bwMode="auto">
              <a:xfrm>
                <a:off x="6634163" y="28130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51" name="Rectangle 642"/>
              <p:cNvSpPr>
                <a:spLocks noChangeArrowheads="1"/>
              </p:cNvSpPr>
              <p:nvPr/>
            </p:nvSpPr>
            <p:spPr bwMode="auto">
              <a:xfrm>
                <a:off x="6862763" y="28130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52" name="Rectangle 643"/>
              <p:cNvSpPr>
                <a:spLocks noChangeArrowheads="1"/>
              </p:cNvSpPr>
              <p:nvPr/>
            </p:nvSpPr>
            <p:spPr bwMode="auto">
              <a:xfrm>
                <a:off x="6405563" y="30416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53" name="Rectangle 644"/>
              <p:cNvSpPr>
                <a:spLocks noChangeArrowheads="1"/>
              </p:cNvSpPr>
              <p:nvPr/>
            </p:nvSpPr>
            <p:spPr bwMode="auto">
              <a:xfrm>
                <a:off x="6634163" y="30416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54" name="Rectangle 645"/>
              <p:cNvSpPr>
                <a:spLocks noChangeArrowheads="1"/>
              </p:cNvSpPr>
              <p:nvPr/>
            </p:nvSpPr>
            <p:spPr bwMode="auto">
              <a:xfrm>
                <a:off x="6862763" y="30416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55" name="Rectangle 646"/>
              <p:cNvSpPr>
                <a:spLocks noChangeArrowheads="1"/>
              </p:cNvSpPr>
              <p:nvPr/>
            </p:nvSpPr>
            <p:spPr bwMode="auto">
              <a:xfrm>
                <a:off x="6405563" y="32702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56" name="Rectangle 647"/>
              <p:cNvSpPr>
                <a:spLocks noChangeArrowheads="1"/>
              </p:cNvSpPr>
              <p:nvPr/>
            </p:nvSpPr>
            <p:spPr bwMode="auto">
              <a:xfrm>
                <a:off x="6634163" y="327025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57" name="Rectangle 648"/>
              <p:cNvSpPr>
                <a:spLocks noChangeArrowheads="1"/>
              </p:cNvSpPr>
              <p:nvPr/>
            </p:nvSpPr>
            <p:spPr bwMode="auto">
              <a:xfrm>
                <a:off x="6862763" y="327025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58" name="Rectangle 649"/>
              <p:cNvSpPr>
                <a:spLocks noChangeArrowheads="1"/>
              </p:cNvSpPr>
              <p:nvPr/>
            </p:nvSpPr>
            <p:spPr bwMode="auto">
              <a:xfrm>
                <a:off x="6634163" y="349885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59" name="Rectangle 650"/>
              <p:cNvSpPr>
                <a:spLocks noChangeArrowheads="1"/>
              </p:cNvSpPr>
              <p:nvPr/>
            </p:nvSpPr>
            <p:spPr bwMode="auto">
              <a:xfrm>
                <a:off x="6405563" y="3498850"/>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60" name="Rectangle 651"/>
              <p:cNvSpPr>
                <a:spLocks noChangeArrowheads="1"/>
              </p:cNvSpPr>
              <p:nvPr/>
            </p:nvSpPr>
            <p:spPr bwMode="auto">
              <a:xfrm>
                <a:off x="6862763" y="349885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61" name="Rectangle 652"/>
              <p:cNvSpPr>
                <a:spLocks noChangeArrowheads="1"/>
              </p:cNvSpPr>
              <p:nvPr/>
            </p:nvSpPr>
            <p:spPr bwMode="auto">
              <a:xfrm>
                <a:off x="6405563" y="372745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62" name="Rectangle 653"/>
              <p:cNvSpPr>
                <a:spLocks noChangeArrowheads="1"/>
              </p:cNvSpPr>
              <p:nvPr/>
            </p:nvSpPr>
            <p:spPr bwMode="auto">
              <a:xfrm>
                <a:off x="6862763" y="372745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63" name="Rectangle 654"/>
              <p:cNvSpPr>
                <a:spLocks noChangeArrowheads="1"/>
              </p:cNvSpPr>
              <p:nvPr/>
            </p:nvSpPr>
            <p:spPr bwMode="auto">
              <a:xfrm>
                <a:off x="6634163" y="372745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64" name="Rectangle 655"/>
              <p:cNvSpPr>
                <a:spLocks noChangeArrowheads="1"/>
              </p:cNvSpPr>
              <p:nvPr/>
            </p:nvSpPr>
            <p:spPr bwMode="auto">
              <a:xfrm>
                <a:off x="6405563" y="395605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65" name="Rectangle 656"/>
              <p:cNvSpPr>
                <a:spLocks noChangeArrowheads="1"/>
              </p:cNvSpPr>
              <p:nvPr/>
            </p:nvSpPr>
            <p:spPr bwMode="auto">
              <a:xfrm>
                <a:off x="6634163" y="395605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66" name="Rectangle 657"/>
              <p:cNvSpPr>
                <a:spLocks noChangeArrowheads="1"/>
              </p:cNvSpPr>
              <p:nvPr/>
            </p:nvSpPr>
            <p:spPr bwMode="auto">
              <a:xfrm>
                <a:off x="6862763" y="395605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67" name="Rectangle 658"/>
              <p:cNvSpPr>
                <a:spLocks noChangeArrowheads="1"/>
              </p:cNvSpPr>
              <p:nvPr/>
            </p:nvSpPr>
            <p:spPr bwMode="auto">
              <a:xfrm>
                <a:off x="6405563" y="418465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68" name="Rectangle 659"/>
              <p:cNvSpPr>
                <a:spLocks noChangeArrowheads="1"/>
              </p:cNvSpPr>
              <p:nvPr/>
            </p:nvSpPr>
            <p:spPr bwMode="auto">
              <a:xfrm>
                <a:off x="6634163" y="418465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69" name="Rectangle 660"/>
              <p:cNvSpPr>
                <a:spLocks noChangeArrowheads="1"/>
              </p:cNvSpPr>
              <p:nvPr/>
            </p:nvSpPr>
            <p:spPr bwMode="auto">
              <a:xfrm>
                <a:off x="6862763" y="4184650"/>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70" name="AutoShape 661"/>
              <p:cNvSpPr>
                <a:spLocks noChangeArrowheads="1"/>
              </p:cNvSpPr>
              <p:nvPr/>
            </p:nvSpPr>
            <p:spPr bwMode="auto">
              <a:xfrm rot="-5544353">
                <a:off x="6052344" y="2583656"/>
                <a:ext cx="300038" cy="422275"/>
              </a:xfrm>
              <a:prstGeom prst="curvedLeftArrow">
                <a:avLst>
                  <a:gd name="adj1" fmla="val 28148"/>
                  <a:gd name="adj2" fmla="val 56296"/>
                  <a:gd name="adj3" fmla="val 33333"/>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71" name="Rectangle 662"/>
              <p:cNvSpPr>
                <a:spLocks noChangeArrowheads="1"/>
              </p:cNvSpPr>
              <p:nvPr/>
            </p:nvSpPr>
            <p:spPr bwMode="auto">
              <a:xfrm>
                <a:off x="366713" y="47228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72" name="Rectangle 663"/>
              <p:cNvSpPr>
                <a:spLocks noChangeArrowheads="1"/>
              </p:cNvSpPr>
              <p:nvPr/>
            </p:nvSpPr>
            <p:spPr bwMode="auto">
              <a:xfrm>
                <a:off x="595313" y="47228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73" name="Rectangle 664"/>
              <p:cNvSpPr>
                <a:spLocks noChangeArrowheads="1"/>
              </p:cNvSpPr>
              <p:nvPr/>
            </p:nvSpPr>
            <p:spPr bwMode="auto">
              <a:xfrm>
                <a:off x="366713" y="49514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74" name="Rectangle 665"/>
              <p:cNvSpPr>
                <a:spLocks noChangeArrowheads="1"/>
              </p:cNvSpPr>
              <p:nvPr/>
            </p:nvSpPr>
            <p:spPr bwMode="auto">
              <a:xfrm>
                <a:off x="823913" y="47228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75" name="Rectangle 666"/>
              <p:cNvSpPr>
                <a:spLocks noChangeArrowheads="1"/>
              </p:cNvSpPr>
              <p:nvPr/>
            </p:nvSpPr>
            <p:spPr bwMode="auto">
              <a:xfrm>
                <a:off x="1052513" y="47228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76" name="Rectangle 667"/>
              <p:cNvSpPr>
                <a:spLocks noChangeArrowheads="1"/>
              </p:cNvSpPr>
              <p:nvPr/>
            </p:nvSpPr>
            <p:spPr bwMode="auto">
              <a:xfrm>
                <a:off x="595313" y="49514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77" name="Rectangle 668"/>
              <p:cNvSpPr>
                <a:spLocks noChangeArrowheads="1"/>
              </p:cNvSpPr>
              <p:nvPr/>
            </p:nvSpPr>
            <p:spPr bwMode="auto">
              <a:xfrm>
                <a:off x="823913" y="49514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78" name="Rectangle 669"/>
              <p:cNvSpPr>
                <a:spLocks noChangeArrowheads="1"/>
              </p:cNvSpPr>
              <p:nvPr/>
            </p:nvSpPr>
            <p:spPr bwMode="auto">
              <a:xfrm>
                <a:off x="1052513" y="49514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79" name="Rectangle 670"/>
              <p:cNvSpPr>
                <a:spLocks noChangeArrowheads="1"/>
              </p:cNvSpPr>
              <p:nvPr/>
            </p:nvSpPr>
            <p:spPr bwMode="auto">
              <a:xfrm>
                <a:off x="366713" y="51800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80" name="Rectangle 671"/>
              <p:cNvSpPr>
                <a:spLocks noChangeArrowheads="1"/>
              </p:cNvSpPr>
              <p:nvPr/>
            </p:nvSpPr>
            <p:spPr bwMode="auto">
              <a:xfrm>
                <a:off x="595313" y="51800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81" name="Rectangle 672"/>
              <p:cNvSpPr>
                <a:spLocks noChangeArrowheads="1"/>
              </p:cNvSpPr>
              <p:nvPr/>
            </p:nvSpPr>
            <p:spPr bwMode="auto">
              <a:xfrm>
                <a:off x="823913" y="51800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82" name="Rectangle 673"/>
              <p:cNvSpPr>
                <a:spLocks noChangeArrowheads="1"/>
              </p:cNvSpPr>
              <p:nvPr/>
            </p:nvSpPr>
            <p:spPr bwMode="auto">
              <a:xfrm>
                <a:off x="1052513" y="51800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83" name="Rectangle 674"/>
              <p:cNvSpPr>
                <a:spLocks noChangeArrowheads="1"/>
              </p:cNvSpPr>
              <p:nvPr/>
            </p:nvSpPr>
            <p:spPr bwMode="auto">
              <a:xfrm>
                <a:off x="1281113" y="47228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84" name="Rectangle 675"/>
              <p:cNvSpPr>
                <a:spLocks noChangeArrowheads="1"/>
              </p:cNvSpPr>
              <p:nvPr/>
            </p:nvSpPr>
            <p:spPr bwMode="auto">
              <a:xfrm>
                <a:off x="1281113" y="49514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85" name="Rectangle 676"/>
              <p:cNvSpPr>
                <a:spLocks noChangeArrowheads="1"/>
              </p:cNvSpPr>
              <p:nvPr/>
            </p:nvSpPr>
            <p:spPr bwMode="auto">
              <a:xfrm>
                <a:off x="1281113" y="51800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86" name="Rectangle 677"/>
              <p:cNvSpPr>
                <a:spLocks noChangeArrowheads="1"/>
              </p:cNvSpPr>
              <p:nvPr/>
            </p:nvSpPr>
            <p:spPr bwMode="auto">
              <a:xfrm>
                <a:off x="366713" y="54086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87" name="Rectangle 678"/>
              <p:cNvSpPr>
                <a:spLocks noChangeArrowheads="1"/>
              </p:cNvSpPr>
              <p:nvPr/>
            </p:nvSpPr>
            <p:spPr bwMode="auto">
              <a:xfrm>
                <a:off x="595313" y="54086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88" name="Rectangle 679"/>
              <p:cNvSpPr>
                <a:spLocks noChangeArrowheads="1"/>
              </p:cNvSpPr>
              <p:nvPr/>
            </p:nvSpPr>
            <p:spPr bwMode="auto">
              <a:xfrm>
                <a:off x="823913" y="54086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89" name="Rectangle 680"/>
              <p:cNvSpPr>
                <a:spLocks noChangeArrowheads="1"/>
              </p:cNvSpPr>
              <p:nvPr/>
            </p:nvSpPr>
            <p:spPr bwMode="auto">
              <a:xfrm>
                <a:off x="1052513" y="54086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90" name="Rectangle 681"/>
              <p:cNvSpPr>
                <a:spLocks noChangeArrowheads="1"/>
              </p:cNvSpPr>
              <p:nvPr/>
            </p:nvSpPr>
            <p:spPr bwMode="auto">
              <a:xfrm>
                <a:off x="1281113" y="54086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91" name="Rectangle 682"/>
              <p:cNvSpPr>
                <a:spLocks noChangeArrowheads="1"/>
              </p:cNvSpPr>
              <p:nvPr/>
            </p:nvSpPr>
            <p:spPr bwMode="auto">
              <a:xfrm>
                <a:off x="595313" y="56372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92" name="Rectangle 683"/>
              <p:cNvSpPr>
                <a:spLocks noChangeArrowheads="1"/>
              </p:cNvSpPr>
              <p:nvPr/>
            </p:nvSpPr>
            <p:spPr bwMode="auto">
              <a:xfrm>
                <a:off x="366713" y="56372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93" name="Rectangle 684"/>
              <p:cNvSpPr>
                <a:spLocks noChangeArrowheads="1"/>
              </p:cNvSpPr>
              <p:nvPr/>
            </p:nvSpPr>
            <p:spPr bwMode="auto">
              <a:xfrm>
                <a:off x="823913" y="56372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94" name="Rectangle 685"/>
              <p:cNvSpPr>
                <a:spLocks noChangeArrowheads="1"/>
              </p:cNvSpPr>
              <p:nvPr/>
            </p:nvSpPr>
            <p:spPr bwMode="auto">
              <a:xfrm>
                <a:off x="1052513" y="56372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95" name="Rectangle 686"/>
              <p:cNvSpPr>
                <a:spLocks noChangeArrowheads="1"/>
              </p:cNvSpPr>
              <p:nvPr/>
            </p:nvSpPr>
            <p:spPr bwMode="auto">
              <a:xfrm>
                <a:off x="1281113" y="5637213"/>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96" name="Rectangle 687"/>
              <p:cNvSpPr>
                <a:spLocks noChangeArrowheads="1"/>
              </p:cNvSpPr>
              <p:nvPr/>
            </p:nvSpPr>
            <p:spPr bwMode="auto">
              <a:xfrm>
                <a:off x="366713" y="58658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97" name="Rectangle 688"/>
              <p:cNvSpPr>
                <a:spLocks noChangeArrowheads="1"/>
              </p:cNvSpPr>
              <p:nvPr/>
            </p:nvSpPr>
            <p:spPr bwMode="auto">
              <a:xfrm>
                <a:off x="823913" y="58658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98" name="Rectangle 689"/>
              <p:cNvSpPr>
                <a:spLocks noChangeArrowheads="1"/>
              </p:cNvSpPr>
              <p:nvPr/>
            </p:nvSpPr>
            <p:spPr bwMode="auto">
              <a:xfrm>
                <a:off x="595313" y="58658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099" name="Rectangle 690"/>
              <p:cNvSpPr>
                <a:spLocks noChangeArrowheads="1"/>
              </p:cNvSpPr>
              <p:nvPr/>
            </p:nvSpPr>
            <p:spPr bwMode="auto">
              <a:xfrm>
                <a:off x="1052513" y="58658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00" name="Rectangle 691"/>
              <p:cNvSpPr>
                <a:spLocks noChangeArrowheads="1"/>
              </p:cNvSpPr>
              <p:nvPr/>
            </p:nvSpPr>
            <p:spPr bwMode="auto">
              <a:xfrm>
                <a:off x="366713" y="60944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01" name="Rectangle 692"/>
              <p:cNvSpPr>
                <a:spLocks noChangeArrowheads="1"/>
              </p:cNvSpPr>
              <p:nvPr/>
            </p:nvSpPr>
            <p:spPr bwMode="auto">
              <a:xfrm>
                <a:off x="1281113" y="58658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02" name="Rectangle 693"/>
              <p:cNvSpPr>
                <a:spLocks noChangeArrowheads="1"/>
              </p:cNvSpPr>
              <p:nvPr/>
            </p:nvSpPr>
            <p:spPr bwMode="auto">
              <a:xfrm>
                <a:off x="595313" y="60944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03" name="Rectangle 694"/>
              <p:cNvSpPr>
                <a:spLocks noChangeArrowheads="1"/>
              </p:cNvSpPr>
              <p:nvPr/>
            </p:nvSpPr>
            <p:spPr bwMode="auto">
              <a:xfrm>
                <a:off x="823913" y="60944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04" name="Rectangle 695"/>
              <p:cNvSpPr>
                <a:spLocks noChangeArrowheads="1"/>
              </p:cNvSpPr>
              <p:nvPr/>
            </p:nvSpPr>
            <p:spPr bwMode="auto">
              <a:xfrm>
                <a:off x="1052513" y="60944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05" name="Rectangle 696"/>
              <p:cNvSpPr>
                <a:spLocks noChangeArrowheads="1"/>
              </p:cNvSpPr>
              <p:nvPr/>
            </p:nvSpPr>
            <p:spPr bwMode="auto">
              <a:xfrm>
                <a:off x="1281113" y="60944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06" name="Rectangle 697"/>
              <p:cNvSpPr>
                <a:spLocks noChangeArrowheads="1"/>
              </p:cNvSpPr>
              <p:nvPr/>
            </p:nvSpPr>
            <p:spPr bwMode="auto">
              <a:xfrm>
                <a:off x="366713" y="63230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07" name="Rectangle 698"/>
              <p:cNvSpPr>
                <a:spLocks noChangeArrowheads="1"/>
              </p:cNvSpPr>
              <p:nvPr/>
            </p:nvSpPr>
            <p:spPr bwMode="auto">
              <a:xfrm>
                <a:off x="595313" y="63230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08" name="Rectangle 699"/>
              <p:cNvSpPr>
                <a:spLocks noChangeArrowheads="1"/>
              </p:cNvSpPr>
              <p:nvPr/>
            </p:nvSpPr>
            <p:spPr bwMode="auto">
              <a:xfrm>
                <a:off x="823913" y="63230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09" name="Rectangle 700"/>
              <p:cNvSpPr>
                <a:spLocks noChangeArrowheads="1"/>
              </p:cNvSpPr>
              <p:nvPr/>
            </p:nvSpPr>
            <p:spPr bwMode="auto">
              <a:xfrm>
                <a:off x="1052513" y="63230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10" name="Rectangle 701"/>
              <p:cNvSpPr>
                <a:spLocks noChangeArrowheads="1"/>
              </p:cNvSpPr>
              <p:nvPr/>
            </p:nvSpPr>
            <p:spPr bwMode="auto">
              <a:xfrm>
                <a:off x="1281113" y="63230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11" name="Rectangle 702"/>
              <p:cNvSpPr>
                <a:spLocks noChangeArrowheads="1"/>
              </p:cNvSpPr>
              <p:nvPr/>
            </p:nvSpPr>
            <p:spPr bwMode="auto">
              <a:xfrm>
                <a:off x="1509713" y="49514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12" name="Rectangle 703"/>
              <p:cNvSpPr>
                <a:spLocks noChangeArrowheads="1"/>
              </p:cNvSpPr>
              <p:nvPr/>
            </p:nvSpPr>
            <p:spPr bwMode="auto">
              <a:xfrm>
                <a:off x="1509713" y="47228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13" name="Rectangle 704"/>
              <p:cNvSpPr>
                <a:spLocks noChangeArrowheads="1"/>
              </p:cNvSpPr>
              <p:nvPr/>
            </p:nvSpPr>
            <p:spPr bwMode="auto">
              <a:xfrm>
                <a:off x="1509713" y="51800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14" name="Rectangle 705"/>
              <p:cNvSpPr>
                <a:spLocks noChangeArrowheads="1"/>
              </p:cNvSpPr>
              <p:nvPr/>
            </p:nvSpPr>
            <p:spPr bwMode="auto">
              <a:xfrm>
                <a:off x="1509713" y="54086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15" name="Rectangle 706"/>
              <p:cNvSpPr>
                <a:spLocks noChangeArrowheads="1"/>
              </p:cNvSpPr>
              <p:nvPr/>
            </p:nvSpPr>
            <p:spPr bwMode="auto">
              <a:xfrm>
                <a:off x="1509713" y="56372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16" name="Rectangle 707"/>
              <p:cNvSpPr>
                <a:spLocks noChangeArrowheads="1"/>
              </p:cNvSpPr>
              <p:nvPr/>
            </p:nvSpPr>
            <p:spPr bwMode="auto">
              <a:xfrm>
                <a:off x="1509713" y="5865813"/>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17" name="Rectangle 708"/>
              <p:cNvSpPr>
                <a:spLocks noChangeArrowheads="1"/>
              </p:cNvSpPr>
              <p:nvPr/>
            </p:nvSpPr>
            <p:spPr bwMode="auto">
              <a:xfrm>
                <a:off x="1509713" y="60944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18" name="Rectangle 709"/>
              <p:cNvSpPr>
                <a:spLocks noChangeArrowheads="1"/>
              </p:cNvSpPr>
              <p:nvPr/>
            </p:nvSpPr>
            <p:spPr bwMode="auto">
              <a:xfrm>
                <a:off x="1509713" y="6323013"/>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19" name="Rectangle 710"/>
              <p:cNvSpPr>
                <a:spLocks noChangeArrowheads="1"/>
              </p:cNvSpPr>
              <p:nvPr/>
            </p:nvSpPr>
            <p:spPr bwMode="auto">
              <a:xfrm>
                <a:off x="1738313" y="47228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20" name="Rectangle 711"/>
              <p:cNvSpPr>
                <a:spLocks noChangeArrowheads="1"/>
              </p:cNvSpPr>
              <p:nvPr/>
            </p:nvSpPr>
            <p:spPr bwMode="auto">
              <a:xfrm>
                <a:off x="1966913" y="47228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21" name="Rectangle 712"/>
              <p:cNvSpPr>
                <a:spLocks noChangeArrowheads="1"/>
              </p:cNvSpPr>
              <p:nvPr/>
            </p:nvSpPr>
            <p:spPr bwMode="auto">
              <a:xfrm>
                <a:off x="1738313" y="49514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22" name="Rectangle 713"/>
              <p:cNvSpPr>
                <a:spLocks noChangeArrowheads="1"/>
              </p:cNvSpPr>
              <p:nvPr/>
            </p:nvSpPr>
            <p:spPr bwMode="auto">
              <a:xfrm>
                <a:off x="2195513" y="47228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23" name="Rectangle 714"/>
              <p:cNvSpPr>
                <a:spLocks noChangeArrowheads="1"/>
              </p:cNvSpPr>
              <p:nvPr/>
            </p:nvSpPr>
            <p:spPr bwMode="auto">
              <a:xfrm>
                <a:off x="1966913" y="49514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24" name="Rectangle 715"/>
              <p:cNvSpPr>
                <a:spLocks noChangeArrowheads="1"/>
              </p:cNvSpPr>
              <p:nvPr/>
            </p:nvSpPr>
            <p:spPr bwMode="auto">
              <a:xfrm>
                <a:off x="2195513" y="49514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25" name="Rectangle 716"/>
              <p:cNvSpPr>
                <a:spLocks noChangeArrowheads="1"/>
              </p:cNvSpPr>
              <p:nvPr/>
            </p:nvSpPr>
            <p:spPr bwMode="auto">
              <a:xfrm>
                <a:off x="1738313" y="51800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26" name="Rectangle 717"/>
              <p:cNvSpPr>
                <a:spLocks noChangeArrowheads="1"/>
              </p:cNvSpPr>
              <p:nvPr/>
            </p:nvSpPr>
            <p:spPr bwMode="auto">
              <a:xfrm>
                <a:off x="1966913" y="51800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27" name="Rectangle 718"/>
              <p:cNvSpPr>
                <a:spLocks noChangeArrowheads="1"/>
              </p:cNvSpPr>
              <p:nvPr/>
            </p:nvSpPr>
            <p:spPr bwMode="auto">
              <a:xfrm>
                <a:off x="2195513" y="51800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28" name="Rectangle 719"/>
              <p:cNvSpPr>
                <a:spLocks noChangeArrowheads="1"/>
              </p:cNvSpPr>
              <p:nvPr/>
            </p:nvSpPr>
            <p:spPr bwMode="auto">
              <a:xfrm>
                <a:off x="1738313" y="54086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29" name="Rectangle 720"/>
              <p:cNvSpPr>
                <a:spLocks noChangeArrowheads="1"/>
              </p:cNvSpPr>
              <p:nvPr/>
            </p:nvSpPr>
            <p:spPr bwMode="auto">
              <a:xfrm>
                <a:off x="1966913" y="5408613"/>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30" name="Rectangle 721"/>
              <p:cNvSpPr>
                <a:spLocks noChangeArrowheads="1"/>
              </p:cNvSpPr>
              <p:nvPr/>
            </p:nvSpPr>
            <p:spPr bwMode="auto">
              <a:xfrm>
                <a:off x="2195513" y="5408613"/>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31" name="Rectangle 722"/>
              <p:cNvSpPr>
                <a:spLocks noChangeArrowheads="1"/>
              </p:cNvSpPr>
              <p:nvPr/>
            </p:nvSpPr>
            <p:spPr bwMode="auto">
              <a:xfrm>
                <a:off x="1966913" y="5637213"/>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32" name="Rectangle 723"/>
              <p:cNvSpPr>
                <a:spLocks noChangeArrowheads="1"/>
              </p:cNvSpPr>
              <p:nvPr/>
            </p:nvSpPr>
            <p:spPr bwMode="auto">
              <a:xfrm>
                <a:off x="1738313" y="5637213"/>
                <a:ext cx="228600" cy="2286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33" name="Rectangle 724"/>
              <p:cNvSpPr>
                <a:spLocks noChangeArrowheads="1"/>
              </p:cNvSpPr>
              <p:nvPr/>
            </p:nvSpPr>
            <p:spPr bwMode="auto">
              <a:xfrm>
                <a:off x="2195513" y="5637213"/>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34" name="Rectangle 725"/>
              <p:cNvSpPr>
                <a:spLocks noChangeArrowheads="1"/>
              </p:cNvSpPr>
              <p:nvPr/>
            </p:nvSpPr>
            <p:spPr bwMode="auto">
              <a:xfrm>
                <a:off x="1738313" y="5865813"/>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35" name="Rectangle 726"/>
              <p:cNvSpPr>
                <a:spLocks noChangeArrowheads="1"/>
              </p:cNvSpPr>
              <p:nvPr/>
            </p:nvSpPr>
            <p:spPr bwMode="auto">
              <a:xfrm>
                <a:off x="2195513" y="5865813"/>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36" name="Rectangle 727"/>
              <p:cNvSpPr>
                <a:spLocks noChangeArrowheads="1"/>
              </p:cNvSpPr>
              <p:nvPr/>
            </p:nvSpPr>
            <p:spPr bwMode="auto">
              <a:xfrm>
                <a:off x="1966913" y="5865813"/>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37" name="Rectangle 728"/>
              <p:cNvSpPr>
                <a:spLocks noChangeArrowheads="1"/>
              </p:cNvSpPr>
              <p:nvPr/>
            </p:nvSpPr>
            <p:spPr bwMode="auto">
              <a:xfrm>
                <a:off x="1738313" y="6094413"/>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38" name="Rectangle 729"/>
              <p:cNvSpPr>
                <a:spLocks noChangeArrowheads="1"/>
              </p:cNvSpPr>
              <p:nvPr/>
            </p:nvSpPr>
            <p:spPr bwMode="auto">
              <a:xfrm>
                <a:off x="1966913" y="6094413"/>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39" name="Rectangle 730"/>
              <p:cNvSpPr>
                <a:spLocks noChangeArrowheads="1"/>
              </p:cNvSpPr>
              <p:nvPr/>
            </p:nvSpPr>
            <p:spPr bwMode="auto">
              <a:xfrm>
                <a:off x="2195513" y="6094413"/>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40" name="Rectangle 731"/>
              <p:cNvSpPr>
                <a:spLocks noChangeArrowheads="1"/>
              </p:cNvSpPr>
              <p:nvPr/>
            </p:nvSpPr>
            <p:spPr bwMode="auto">
              <a:xfrm>
                <a:off x="1738313" y="6323013"/>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41" name="Rectangle 732"/>
              <p:cNvSpPr>
                <a:spLocks noChangeArrowheads="1"/>
              </p:cNvSpPr>
              <p:nvPr/>
            </p:nvSpPr>
            <p:spPr bwMode="auto">
              <a:xfrm>
                <a:off x="1966913" y="6323013"/>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42" name="Rectangle 733"/>
              <p:cNvSpPr>
                <a:spLocks noChangeArrowheads="1"/>
              </p:cNvSpPr>
              <p:nvPr/>
            </p:nvSpPr>
            <p:spPr bwMode="auto">
              <a:xfrm>
                <a:off x="2195513" y="6323013"/>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143" name="Text Box 738"/>
              <p:cNvSpPr txBox="1">
                <a:spLocks noChangeArrowheads="1"/>
              </p:cNvSpPr>
              <p:nvPr/>
            </p:nvSpPr>
            <p:spPr bwMode="auto">
              <a:xfrm>
                <a:off x="634023" y="2225808"/>
                <a:ext cx="1633745" cy="31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solidFill>
                      <a:schemeClr val="accent2"/>
                    </a:solidFill>
                  </a:rPr>
                  <a:t>valid attempt</a:t>
                </a:r>
              </a:p>
            </p:txBody>
          </p:sp>
          <p:sp>
            <p:nvSpPr>
              <p:cNvPr id="21144" name="Text Box 739"/>
              <p:cNvSpPr txBox="1">
                <a:spLocks noChangeArrowheads="1"/>
              </p:cNvSpPr>
              <p:nvPr/>
            </p:nvSpPr>
            <p:spPr bwMode="auto">
              <a:xfrm>
                <a:off x="3237390" y="2247396"/>
                <a:ext cx="1633745" cy="31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solidFill>
                      <a:schemeClr val="accent2"/>
                    </a:solidFill>
                  </a:rPr>
                  <a:t>accept</a:t>
                </a:r>
                <a:endParaRPr lang="en-US" altLang="en-US" sz="1600">
                  <a:solidFill>
                    <a:schemeClr val="accent2"/>
                  </a:solidFill>
                </a:endParaRPr>
              </a:p>
            </p:txBody>
          </p:sp>
          <p:sp>
            <p:nvSpPr>
              <p:cNvPr id="21145" name="Text Box 741"/>
              <p:cNvSpPr txBox="1">
                <a:spLocks noChangeArrowheads="1"/>
              </p:cNvSpPr>
              <p:nvPr/>
            </p:nvSpPr>
            <p:spPr bwMode="auto">
              <a:xfrm>
                <a:off x="3006606" y="4374596"/>
                <a:ext cx="1635406" cy="31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solidFill>
                      <a:schemeClr val="accent2"/>
                    </a:solidFill>
                  </a:rPr>
                  <a:t>valid attempt</a:t>
                </a:r>
              </a:p>
            </p:txBody>
          </p:sp>
          <p:sp>
            <p:nvSpPr>
              <p:cNvPr id="21146" name="Text Box 742"/>
              <p:cNvSpPr txBox="1">
                <a:spLocks noChangeArrowheads="1"/>
              </p:cNvSpPr>
              <p:nvPr/>
            </p:nvSpPr>
            <p:spPr bwMode="auto">
              <a:xfrm>
                <a:off x="5540240" y="4387880"/>
                <a:ext cx="1632085" cy="31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solidFill>
                      <a:schemeClr val="accent2"/>
                    </a:solidFill>
                  </a:rPr>
                  <a:t>accept</a:t>
                </a:r>
                <a:endParaRPr lang="en-US" altLang="en-US" sz="1600">
                  <a:solidFill>
                    <a:schemeClr val="accent2"/>
                  </a:solidFill>
                </a:endParaRPr>
              </a:p>
            </p:txBody>
          </p:sp>
          <p:sp>
            <p:nvSpPr>
              <p:cNvPr id="21147" name="Text Box 743"/>
              <p:cNvSpPr txBox="1">
                <a:spLocks noChangeArrowheads="1"/>
              </p:cNvSpPr>
              <p:nvPr/>
            </p:nvSpPr>
            <p:spPr bwMode="auto">
              <a:xfrm>
                <a:off x="5228102" y="2247396"/>
                <a:ext cx="1635405" cy="31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solidFill>
                      <a:schemeClr val="accent2"/>
                    </a:solidFill>
                  </a:rPr>
                  <a:t>valid attempt</a:t>
                </a:r>
              </a:p>
            </p:txBody>
          </p:sp>
          <p:sp>
            <p:nvSpPr>
              <p:cNvPr id="21148" name="Text Box 744"/>
              <p:cNvSpPr txBox="1">
                <a:spLocks noChangeArrowheads="1"/>
              </p:cNvSpPr>
              <p:nvPr/>
            </p:nvSpPr>
            <p:spPr bwMode="auto">
              <a:xfrm>
                <a:off x="818317" y="4387880"/>
                <a:ext cx="1633746" cy="31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400">
                    <a:solidFill>
                      <a:schemeClr val="accent2"/>
                    </a:solidFill>
                  </a:rPr>
                  <a:t>reject</a:t>
                </a:r>
                <a:endParaRPr lang="en-US" altLang="en-US" sz="1600">
                  <a:solidFill>
                    <a:schemeClr val="accent2"/>
                  </a:solidFill>
                </a:endParaRPr>
              </a:p>
            </p:txBody>
          </p:sp>
        </p:grpSp>
      </p:grpSp>
      <p:sp>
        <p:nvSpPr>
          <p:cNvPr id="669"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a:solidFill>
                  <a:schemeClr val="bg1"/>
                </a:solidFill>
              </a:rPr>
              <a:t>More Detail on Pixel Copy Attempts</a:t>
            </a:r>
          </a:p>
        </p:txBody>
      </p:sp>
    </p:spTree>
    <p:extLst>
      <p:ext uri="{BB962C8B-B14F-4D97-AF65-F5344CB8AC3E}">
        <p14:creationId xmlns:p14="http://schemas.microsoft.com/office/powerpoint/2010/main" val="1869591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12700"/>
            <a:ext cx="9144000" cy="707886"/>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Predictions of Vascularized Tumor Growth Model (implemented in CompuCell3D)</a:t>
            </a:r>
            <a:endParaRPr lang="pl-PL" sz="2000" b="1" dirty="0">
              <a:solidFill>
                <a:schemeClr val="bg1"/>
              </a:solidFill>
            </a:endParaRPr>
          </a:p>
        </p:txBody>
      </p:sp>
      <p:pic>
        <p:nvPicPr>
          <p:cNvPr id="3" name="tumor_3D_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1043152"/>
            <a:ext cx="4572000" cy="4572000"/>
          </a:xfrm>
          <a:prstGeom prst="rect">
            <a:avLst/>
          </a:prstGeom>
        </p:spPr>
      </p:pic>
      <p:pic>
        <p:nvPicPr>
          <p:cNvPr id="4" name="tumor_3D_2.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72002" y="1197526"/>
            <a:ext cx="4572654" cy="4572654"/>
          </a:xfrm>
          <a:prstGeom prst="rect">
            <a:avLst/>
          </a:prstGeom>
        </p:spPr>
      </p:pic>
    </p:spTree>
    <p:extLst>
      <p:ext uri="{BB962C8B-B14F-4D97-AF65-F5344CB8AC3E}">
        <p14:creationId xmlns:p14="http://schemas.microsoft.com/office/powerpoint/2010/main" val="799379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6"/>
          <p:cNvSpPr txBox="1">
            <a:spLocks noChangeArrowheads="1"/>
          </p:cNvSpPr>
          <p:nvPr/>
        </p:nvSpPr>
        <p:spPr bwMode="auto">
          <a:xfrm>
            <a:off x="0" y="1270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Key challenge </a:t>
            </a:r>
            <a:r>
              <a:rPr lang="en-US" sz="2000" b="1" dirty="0">
                <a:solidFill>
                  <a:schemeClr val="bg1"/>
                </a:solidFill>
              </a:rPr>
              <a:t>in </a:t>
            </a:r>
            <a:r>
              <a:rPr lang="en-US" sz="2000" b="1" dirty="0" smtClean="0">
                <a:solidFill>
                  <a:schemeClr val="bg1"/>
                </a:solidFill>
              </a:rPr>
              <a:t>modeling many cells</a:t>
            </a:r>
            <a:endParaRPr lang="pl-PL" sz="2000" b="1" dirty="0">
              <a:solidFill>
                <a:schemeClr val="bg1"/>
              </a:solidFill>
            </a:endParaRPr>
          </a:p>
        </p:txBody>
      </p:sp>
      <p:pic>
        <p:nvPicPr>
          <p:cNvPr id="5125" name="Picture 7" descr="http://evolvingcreation.com/wp-content/uploads/2012/08/biological-ce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275" y="1290638"/>
            <a:ext cx="5791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
          <p:cNvSpPr txBox="1">
            <a:spLocks noChangeArrowheads="1"/>
          </p:cNvSpPr>
          <p:nvPr/>
        </p:nvSpPr>
        <p:spPr bwMode="auto">
          <a:xfrm>
            <a:off x="0" y="7239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How to simplify immense complexity of single cell? </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1270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Challenges in cell-based modeling</a:t>
            </a:r>
            <a:endParaRPr lang="pl-PL" sz="2000" b="1" dirty="0">
              <a:solidFill>
                <a:schemeClr val="bg1"/>
              </a:solidFill>
            </a:endParaRPr>
          </a:p>
        </p:txBody>
      </p:sp>
      <p:pic>
        <p:nvPicPr>
          <p:cNvPr id="3" name="Picture 7" descr="http://www.cellnetworks.uni-hd.de/77893/Fibroblast_cells_showing_cytoskele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13" y="1399875"/>
            <a:ext cx="257651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http://www.holisticeducator.com/Neur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900" y="1399875"/>
            <a:ext cx="2930525"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http://health.ucsd.edu/news/releases/PublishingImages/hepatocyt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88" y="3725563"/>
            <a:ext cx="2640012"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http://4.bp.blogspot.com/-oHvTJVbwfGc/TmPr3JO0CZI/AAAAAAAAJ2w/_CU1yXxZ9uk/s1600/white-red-blood-cell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4450" y="1399875"/>
            <a:ext cx="3190875"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http://www.udel.edu/biology/Wags/histopage/modelspage/smooth_muscle_fibe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7900" y="3725563"/>
            <a:ext cx="28035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ttp://4.bp.blogspot.com/_guSOnFRs_Ks/TNvGBA4mD9I/AAAAAAAAAQg/7mbC63TgBf0/s1600/muscl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4450" y="3725563"/>
            <a:ext cx="319087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27765" y="544010"/>
            <a:ext cx="8688469" cy="646331"/>
          </a:xfrm>
          <a:prstGeom prst="rect">
            <a:avLst/>
          </a:prstGeom>
          <a:noFill/>
        </p:spPr>
        <p:txBody>
          <a:bodyPr wrap="square" rtlCol="0">
            <a:spAutoFit/>
          </a:bodyPr>
          <a:lstStyle/>
          <a:p>
            <a:r>
              <a:rPr lang="en-US" dirty="0" smtClean="0"/>
              <a:t>Cells differ greatly in shape and function </a:t>
            </a:r>
          </a:p>
          <a:p>
            <a:r>
              <a:rPr lang="en-US" dirty="0" smtClean="0"/>
              <a:t>Hard to define a “universal” modeling representation</a:t>
            </a:r>
            <a:endParaRPr lang="en-US" dirty="0"/>
          </a:p>
        </p:txBody>
      </p:sp>
    </p:spTree>
    <p:extLst>
      <p:ext uri="{BB962C8B-B14F-4D97-AF65-F5344CB8AC3E}">
        <p14:creationId xmlns:p14="http://schemas.microsoft.com/office/powerpoint/2010/main" val="1415624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 y="495300"/>
            <a:ext cx="8724900" cy="369332"/>
          </a:xfrm>
          <a:prstGeom prst="rect">
            <a:avLst/>
          </a:prstGeom>
          <a:noFill/>
        </p:spPr>
        <p:txBody>
          <a:bodyPr wrap="square" rtlCol="0">
            <a:spAutoFit/>
          </a:bodyPr>
          <a:lstStyle/>
          <a:p>
            <a:r>
              <a:rPr lang="en-US" b="1" dirty="0" smtClean="0"/>
              <a:t>Depends on the questions </a:t>
            </a:r>
            <a:r>
              <a:rPr lang="en-US" dirty="0" smtClean="0"/>
              <a:t>we ask:</a:t>
            </a:r>
          </a:p>
        </p:txBody>
      </p:sp>
      <p:sp>
        <p:nvSpPr>
          <p:cNvPr id="4"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When must we represent individual cells?</a:t>
            </a:r>
            <a:endParaRPr lang="pl-PL" sz="2000" b="1" dirty="0">
              <a:solidFill>
                <a:schemeClr val="bg1"/>
              </a:solidFill>
            </a:endParaRPr>
          </a:p>
        </p:txBody>
      </p:sp>
      <p:sp>
        <p:nvSpPr>
          <p:cNvPr id="3" name="TextBox 2"/>
          <p:cNvSpPr txBox="1"/>
          <p:nvPr/>
        </p:nvSpPr>
        <p:spPr>
          <a:xfrm>
            <a:off x="4448175" y="1198036"/>
            <a:ext cx="4448175"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Need single-cell detail to study mechanics of cell-cell interaction</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50" y="1880235"/>
            <a:ext cx="215265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33425" y="4138344"/>
            <a:ext cx="3038475" cy="276999"/>
          </a:xfrm>
          <a:prstGeom prst="rect">
            <a:avLst/>
          </a:prstGeom>
          <a:noFill/>
        </p:spPr>
        <p:txBody>
          <a:bodyPr wrap="square" rtlCol="0">
            <a:spAutoFit/>
          </a:bodyPr>
          <a:lstStyle/>
          <a:p>
            <a:r>
              <a:rPr lang="en-US" sz="1200" dirty="0" smtClean="0"/>
              <a:t>Cardiac model, Andrew McCulloch</a:t>
            </a:r>
            <a:endParaRPr lang="en-US" sz="1200" dirty="0"/>
          </a:p>
        </p:txBody>
      </p:sp>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7001" y="2086777"/>
            <a:ext cx="2659223" cy="199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237001" y="4273151"/>
            <a:ext cx="3038475" cy="461665"/>
          </a:xfrm>
          <a:prstGeom prst="rect">
            <a:avLst/>
          </a:prstGeom>
          <a:noFill/>
        </p:spPr>
        <p:txBody>
          <a:bodyPr wrap="square" rtlCol="0">
            <a:spAutoFit/>
          </a:bodyPr>
          <a:lstStyle/>
          <a:p>
            <a:r>
              <a:rPr lang="en-US" sz="1200" dirty="0" smtClean="0"/>
              <a:t>Modeling cell rheology, Tim Newman, Sebastian </a:t>
            </a:r>
            <a:r>
              <a:rPr lang="en-US" sz="1200" dirty="0" err="1" smtClean="0"/>
              <a:t>Sandersius</a:t>
            </a:r>
            <a:endParaRPr lang="en-US" sz="1200" dirty="0"/>
          </a:p>
        </p:txBody>
      </p:sp>
      <p:sp>
        <p:nvSpPr>
          <p:cNvPr id="6" name="Rectangle 5"/>
          <p:cNvSpPr/>
          <p:nvPr/>
        </p:nvSpPr>
        <p:spPr>
          <a:xfrm>
            <a:off x="0" y="1215970"/>
            <a:ext cx="4572000" cy="646331"/>
          </a:xfrm>
          <a:prstGeom prst="rect">
            <a:avLst/>
          </a:prstGeom>
        </p:spPr>
        <p:txBody>
          <a:bodyPr>
            <a:spAutoFit/>
          </a:bodyPr>
          <a:lstStyle/>
          <a:p>
            <a:pPr marL="285750" indent="-285750">
              <a:buFont typeface="Arial" panose="020B0604020202020204" pitchFamily="34" charset="0"/>
              <a:buChar char="•"/>
            </a:pPr>
            <a:r>
              <a:rPr lang="en-US" dirty="0"/>
              <a:t>Continuum methods </a:t>
            </a:r>
            <a:r>
              <a:rPr lang="en-US" dirty="0" smtClean="0"/>
              <a:t>work well for a large, organized tissue like the heart</a:t>
            </a:r>
            <a:endParaRPr lang="en-US" dirty="0"/>
          </a:p>
        </p:txBody>
      </p:sp>
    </p:spTree>
    <p:extLst>
      <p:ext uri="{BB962C8B-B14F-4D97-AF65-F5344CB8AC3E}">
        <p14:creationId xmlns:p14="http://schemas.microsoft.com/office/powerpoint/2010/main" val="9043396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 y="495300"/>
            <a:ext cx="8724900" cy="3416320"/>
          </a:xfrm>
          <a:prstGeom prst="rect">
            <a:avLst/>
          </a:prstGeom>
          <a:noFill/>
        </p:spPr>
        <p:txBody>
          <a:bodyPr wrap="square" rtlCol="0">
            <a:spAutoFit/>
          </a:bodyPr>
          <a:lstStyle/>
          <a:p>
            <a:r>
              <a:rPr lang="en-US" b="1" u="sng" dirty="0" smtClean="0"/>
              <a:t>Key Features:</a:t>
            </a:r>
          </a:p>
          <a:p>
            <a:pPr marL="285750" indent="-285750">
              <a:buFont typeface="Arial" panose="020B0604020202020204" pitchFamily="34" charset="0"/>
              <a:buChar char="•"/>
            </a:pPr>
            <a:r>
              <a:rPr lang="en-US" b="1" dirty="0" smtClean="0"/>
              <a:t>Describe populations of cells</a:t>
            </a:r>
            <a:r>
              <a:rPr lang="en-US" dirty="0" smtClean="0"/>
              <a:t> rather than individual cells. Key concepts are cell density and flow of cells from one region to another</a:t>
            </a:r>
          </a:p>
          <a:p>
            <a:pPr marL="285750" indent="-285750">
              <a:buFont typeface="Arial" panose="020B0604020202020204" pitchFamily="34" charset="0"/>
              <a:buChar char="•"/>
            </a:pPr>
            <a:r>
              <a:rPr lang="en-US" b="1" dirty="0" smtClean="0"/>
              <a:t>Focus on tissue/organ scale</a:t>
            </a:r>
            <a:r>
              <a:rPr lang="en-US" dirty="0" smtClean="0"/>
              <a:t> phenomena rather than microscopic details of cell-cell interactions.</a:t>
            </a:r>
          </a:p>
          <a:p>
            <a:pPr marL="285750" indent="-285750">
              <a:buFont typeface="Arial" panose="020B0604020202020204" pitchFamily="34" charset="0"/>
              <a:buChar char="•"/>
            </a:pPr>
            <a:r>
              <a:rPr lang="en-US" b="1" dirty="0" smtClean="0"/>
              <a:t>Capable of modeling large structures, </a:t>
            </a:r>
            <a:r>
              <a:rPr lang="en-US" i="1" dirty="0" smtClean="0"/>
              <a:t>e.g.</a:t>
            </a:r>
            <a:r>
              <a:rPr lang="en-US" dirty="0" smtClean="0"/>
              <a:t> patient-calibrated model of </a:t>
            </a:r>
            <a:r>
              <a:rPr lang="en-US" dirty="0" err="1" smtClean="0"/>
              <a:t>glioma</a:t>
            </a:r>
            <a:r>
              <a:rPr lang="en-US" dirty="0" smtClean="0"/>
              <a:t> invasion</a:t>
            </a:r>
          </a:p>
          <a:p>
            <a:pPr marL="285750" indent="-285750">
              <a:buFont typeface="Arial" panose="020B0604020202020204" pitchFamily="34" charset="0"/>
              <a:buChar char="•"/>
            </a:pPr>
            <a:r>
              <a:rPr lang="en-US" dirty="0" smtClean="0"/>
              <a:t>Typically based on sets of 2-50 coupled PDE’s</a:t>
            </a:r>
          </a:p>
          <a:p>
            <a:pPr marL="285750" indent="-285750">
              <a:buFont typeface="Arial" panose="020B0604020202020204" pitchFamily="34" charset="0"/>
              <a:buChar char="•"/>
            </a:pPr>
            <a:r>
              <a:rPr lang="en-US" dirty="0" smtClean="0"/>
              <a:t>Require calibration, many parameters can be measured in the lab</a:t>
            </a:r>
          </a:p>
          <a:p>
            <a:pPr marL="285750" indent="-285750">
              <a:buFont typeface="Arial" panose="020B0604020202020204" pitchFamily="34" charset="0"/>
              <a:buChar char="•"/>
            </a:pPr>
            <a:r>
              <a:rPr lang="en-US" dirty="0" smtClean="0"/>
              <a:t>First Virtual Tissues used in clinical setting</a:t>
            </a:r>
          </a:p>
          <a:p>
            <a:pPr marL="285750" indent="-285750">
              <a:buFont typeface="Arial" panose="020B0604020202020204" pitchFamily="34" charset="0"/>
              <a:buChar char="•"/>
            </a:pPr>
            <a:r>
              <a:rPr lang="en-US" b="1" dirty="0" smtClean="0"/>
              <a:t>Software:</a:t>
            </a:r>
            <a:r>
              <a:rPr lang="en-US" dirty="0" smtClean="0"/>
              <a:t> FEM packages, various PDE-solvers, research codes</a:t>
            </a:r>
          </a:p>
          <a:p>
            <a:endParaRPr lang="en-US" dirty="0" smtClean="0"/>
          </a:p>
        </p:txBody>
      </p:sp>
      <p:sp>
        <p:nvSpPr>
          <p:cNvPr id="4"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Continuum tissue models</a:t>
            </a:r>
            <a:endParaRPr lang="pl-PL" sz="2000" b="1" dirty="0">
              <a:solidFill>
                <a:schemeClr val="bg1"/>
              </a:solidFill>
            </a:endParaRPr>
          </a:p>
        </p:txBody>
      </p:sp>
      <p:pic>
        <p:nvPicPr>
          <p:cNvPr id="6146" name="Picture 2" descr="http://c431376.r76.cf2.rackcdn.com/41858/fonc-03-00062-HTML-r1/image_m/fonc-03-00062-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3551237"/>
            <a:ext cx="6467475" cy="30861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19900" y="6410325"/>
            <a:ext cx="2247900" cy="307777"/>
          </a:xfrm>
          <a:prstGeom prst="rect">
            <a:avLst/>
          </a:prstGeom>
          <a:noFill/>
        </p:spPr>
        <p:txBody>
          <a:bodyPr wrap="square" rtlCol="0">
            <a:spAutoFit/>
          </a:bodyPr>
          <a:lstStyle/>
          <a:p>
            <a:r>
              <a:rPr lang="en-US" sz="1400" dirty="0" smtClean="0"/>
              <a:t>Kristen Swanson et al</a:t>
            </a:r>
            <a:endParaRPr lang="en-US" sz="1400" dirty="0"/>
          </a:p>
        </p:txBody>
      </p:sp>
    </p:spTree>
    <p:extLst>
      <p:ext uri="{BB962C8B-B14F-4D97-AF65-F5344CB8AC3E}">
        <p14:creationId xmlns:p14="http://schemas.microsoft.com/office/powerpoint/2010/main" val="4278453883"/>
      </p:ext>
    </p:extLst>
  </p:cSld>
  <p:clrMapOvr>
    <a:masterClrMapping/>
  </p:clrMapOvr>
  <p:timing>
    <p:tnLst>
      <p:par>
        <p:cTn id="1" dur="indefinite" restart="never" nodeType="tmRoot"/>
      </p:par>
    </p:tnLst>
  </p:timing>
</p:sld>
</file>

<file path=ppt/theme/theme1.xml><?xml version="1.0" encoding="utf-8"?>
<a:theme xmlns:a="http://schemas.openxmlformats.org/drawingml/2006/main" name="Biocomplexity">
  <a:themeElements>
    <a:clrScheme name="Biocomplexit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iocomplexit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iocomplexit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iocomplexit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iocomplexit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iocomplexit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iocomplexit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iocomplexit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iocomplexit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iocomplexit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iocomplexit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iocomplexit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iocomplexit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iocomplexit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56024</TotalTime>
  <Words>2993</Words>
  <Application>Microsoft Office PowerPoint</Application>
  <PresentationFormat>On-screen Show (4:3)</PresentationFormat>
  <Paragraphs>378</Paragraphs>
  <Slides>44</Slides>
  <Notes>2</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Biocomplexity</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multi-cell model</vt:lpstr>
      <vt:lpstr>PowerPoint Presentation</vt:lpstr>
      <vt:lpstr>PowerPoint Presentation</vt:lpstr>
    </vt:vector>
  </TitlesOfParts>
  <Company>Indiana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dc:creator>
  <cp:lastModifiedBy>m</cp:lastModifiedBy>
  <cp:revision>815</cp:revision>
  <dcterms:created xsi:type="dcterms:W3CDTF">2005-09-27T17:38:17Z</dcterms:created>
  <dcterms:modified xsi:type="dcterms:W3CDTF">2014-10-09T09:00:32Z</dcterms:modified>
</cp:coreProperties>
</file>