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72" r:id="rId3"/>
    <p:sldId id="268" r:id="rId4"/>
    <p:sldId id="257" r:id="rId5"/>
    <p:sldId id="259" r:id="rId6"/>
    <p:sldId id="273" r:id="rId7"/>
    <p:sldId id="274" r:id="rId8"/>
    <p:sldId id="383" r:id="rId9"/>
    <p:sldId id="354" r:id="rId10"/>
    <p:sldId id="353" r:id="rId11"/>
    <p:sldId id="266" r:id="rId12"/>
    <p:sldId id="258" r:id="rId13"/>
    <p:sldId id="271" r:id="rId14"/>
    <p:sldId id="260" r:id="rId15"/>
    <p:sldId id="267" r:id="rId16"/>
    <p:sldId id="270" r:id="rId17"/>
    <p:sldId id="275" r:id="rId18"/>
    <p:sldId id="263" r:id="rId19"/>
    <p:sldId id="361" r:id="rId20"/>
    <p:sldId id="362" r:id="rId21"/>
    <p:sldId id="367" r:id="rId22"/>
    <p:sldId id="369" r:id="rId23"/>
    <p:sldId id="370" r:id="rId24"/>
    <p:sldId id="371" r:id="rId25"/>
    <p:sldId id="368" r:id="rId26"/>
    <p:sldId id="364" r:id="rId27"/>
    <p:sldId id="372" r:id="rId28"/>
    <p:sldId id="395" r:id="rId29"/>
    <p:sldId id="377" r:id="rId30"/>
    <p:sldId id="374" r:id="rId31"/>
    <p:sldId id="322" r:id="rId32"/>
    <p:sldId id="325" r:id="rId33"/>
    <p:sldId id="326" r:id="rId34"/>
    <p:sldId id="327" r:id="rId35"/>
    <p:sldId id="328" r:id="rId36"/>
    <p:sldId id="329" r:id="rId37"/>
    <p:sldId id="330" r:id="rId38"/>
    <p:sldId id="379" r:id="rId39"/>
    <p:sldId id="381" r:id="rId40"/>
    <p:sldId id="376" r:id="rId41"/>
    <p:sldId id="378" r:id="rId42"/>
    <p:sldId id="382" r:id="rId43"/>
    <p:sldId id="387" r:id="rId44"/>
    <p:sldId id="389" r:id="rId45"/>
    <p:sldId id="388" r:id="rId46"/>
    <p:sldId id="384" r:id="rId47"/>
    <p:sldId id="385" r:id="rId48"/>
    <p:sldId id="391" r:id="rId49"/>
    <p:sldId id="334" r:id="rId50"/>
    <p:sldId id="392" r:id="rId51"/>
    <p:sldId id="335" r:id="rId52"/>
    <p:sldId id="336" r:id="rId53"/>
    <p:sldId id="337" r:id="rId54"/>
    <p:sldId id="394" r:id="rId55"/>
    <p:sldId id="393" r:id="rId56"/>
    <p:sldId id="344" r:id="rId57"/>
    <p:sldId id="345" r:id="rId58"/>
    <p:sldId id="346" r:id="rId59"/>
    <p:sldId id="347" r:id="rId60"/>
    <p:sldId id="352" r:id="rId61"/>
    <p:sldId id="350" r:id="rId62"/>
    <p:sldId id="349" r:id="rId63"/>
    <p:sldId id="365" r:id="rId64"/>
    <p:sldId id="366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8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D22F4F9-FC06-4E5D-B230-E7A94195677A}" type="datetimeFigureOut">
              <a:rPr lang="en-US"/>
              <a:pPr>
                <a:defRPr/>
              </a:pPr>
              <a:t>8/2/2012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2984208-D77B-4724-846E-817B978F4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25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423A11-96AA-462A-B76A-26FDB5748D2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7C15B6-B52E-4F91-B760-D046C0926AB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7D322E-5895-4227-8A26-396CB0C096D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0DAB4-5476-420D-943E-DB83ABA3ED2E}" type="datetimeFigureOut">
              <a:rPr lang="en-US"/>
              <a:pPr>
                <a:defRPr/>
              </a:pPr>
              <a:t>8/2/2012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56657-34CE-453F-BEF3-BFC92A6CD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27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EADF0-69A9-44CD-AEDB-C88FBE3AD486}" type="datetimeFigureOut">
              <a:rPr lang="en-US"/>
              <a:pPr>
                <a:defRPr/>
              </a:pPr>
              <a:t>8/2/2012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2306D-E925-4491-A625-C2755B84C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22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BF8A3-D772-49D0-8F15-A0AA55201E14}" type="datetimeFigureOut">
              <a:rPr lang="en-US"/>
              <a:pPr>
                <a:defRPr/>
              </a:pPr>
              <a:t>8/2/2012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CF677-7F84-4911-8467-C29187241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7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3D06D-61B8-4B7E-8C07-2FB87BDBB9FF}" type="datetimeFigureOut">
              <a:rPr lang="en-US"/>
              <a:pPr>
                <a:defRPr/>
              </a:pPr>
              <a:t>8/2/2012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31BEF-6295-455B-B552-30B1E2FF2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92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4537B-567D-4A86-9203-F1706C5A2C30}" type="datetimeFigureOut">
              <a:rPr lang="en-US"/>
              <a:pPr>
                <a:defRPr/>
              </a:pPr>
              <a:t>8/2/2012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59CDF-55CC-4956-B099-75226C22D0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41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5E683-B098-4195-A2C4-3A8B7E7FB970}" type="datetimeFigureOut">
              <a:rPr lang="en-US"/>
              <a:pPr>
                <a:defRPr/>
              </a:pPr>
              <a:t>8/2/2012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4F5FE-9582-4B5A-B2E4-132C8D171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48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33191-E740-4BFA-9F28-7D8A5D04D474}" type="datetimeFigureOut">
              <a:rPr lang="en-US"/>
              <a:pPr>
                <a:defRPr/>
              </a:pPr>
              <a:t>8/2/2012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BFAF4-7815-4333-80F5-B53DF62AF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0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F662D-CB49-4FFA-A158-DBFB56876249}" type="datetimeFigureOut">
              <a:rPr lang="en-US"/>
              <a:pPr>
                <a:defRPr/>
              </a:pPr>
              <a:t>8/2/2012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98439-5F17-45CD-92DE-8B8935A6E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0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5E82D-65FF-47A7-97AB-F3B6D9C6E3B6}" type="datetimeFigureOut">
              <a:rPr lang="en-US"/>
              <a:pPr>
                <a:defRPr/>
              </a:pPr>
              <a:t>8/2/2012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35C1B-A54D-4E69-8E42-0FAB078AE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12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970AA-D946-4712-AC82-CD8BFFBF3140}" type="datetimeFigureOut">
              <a:rPr lang="en-US"/>
              <a:pPr>
                <a:defRPr/>
              </a:pPr>
              <a:t>8/2/2012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399BC-E210-4767-B94B-F00285F5B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0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199FC-E928-4595-BCDC-9F2BC73D8BC8}" type="datetimeFigureOut">
              <a:rPr lang="en-US"/>
              <a:pPr>
                <a:defRPr/>
              </a:pPr>
              <a:t>8/2/2012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7B11E-DE3A-4F4E-96CC-CDBE0FA1F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2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DFD8DB-70AC-43E4-BCA7-C1685E7B8733}" type="datetimeFigureOut">
              <a:rPr lang="en-US"/>
              <a:pPr>
                <a:defRPr/>
              </a:pPr>
              <a:t>8/2/2012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B8DDBD-4750-4DEE-9651-346985DDE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ranode.com/products/index.php" TargetMode="External"/><Relationship Id="rId2" Type="http://schemas.openxmlformats.org/officeDocument/2006/relationships/hyperlink" Target="http://biospice.sf.net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bml.org/SBML_Software_Guide" TargetMode="External"/><Relationship Id="rId4" Type="http://schemas.openxmlformats.org/officeDocument/2006/relationships/hyperlink" Target="http://sbw.kgi.edu/sbwWiki/doku.php?id=sysbio:sbw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ys-bio.org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sbml.or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ys-bio.org/sbwWiki/tutorials/bloomington201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bi.nlm.nih.gov/pubmed/10712587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i.ac.uk/biomodels-main/submit" TargetMode="External"/><Relationship Id="rId2" Type="http://schemas.openxmlformats.org/officeDocument/2006/relationships/hyperlink" Target="http://www.sbml.org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sbml.org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9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0.bin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/>
          <a:p>
            <a:r>
              <a:rPr lang="en-US" i="1" smtClean="0"/>
              <a:t>Merging CompuCell3D and SBW/SBML </a:t>
            </a:r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55988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i="1" dirty="0" smtClean="0">
                <a:solidFill>
                  <a:schemeClr val="tx1"/>
                </a:solidFill>
              </a:rPr>
              <a:t>Julio M. Belmonte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Indiana University, Bloomington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How to add this into CompuCell?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pPr marL="514350" indent="-514350">
              <a:buFont typeface="Arial" charset="0"/>
              <a:buAutoNum type="arabicParenR"/>
            </a:pPr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r>
              <a:rPr lang="en-US" smtClean="0"/>
              <a:t>Just another Python class!</a:t>
            </a:r>
          </a:p>
          <a:p>
            <a:pPr marL="914400" lvl="1" indent="-514350"/>
            <a:r>
              <a:rPr lang="en-US" smtClean="0"/>
              <a:t>Too slow</a:t>
            </a:r>
          </a:p>
          <a:p>
            <a:pPr marL="1314450" lvl="2" indent="-514350"/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r>
              <a:rPr lang="en-US" smtClean="0"/>
              <a:t>C++ file to be wrapped into Python </a:t>
            </a:r>
          </a:p>
          <a:p>
            <a:pPr marL="914400" lvl="1" indent="-514350"/>
            <a:r>
              <a:rPr lang="en-US" smtClean="0"/>
              <a:t>Too complicated</a:t>
            </a:r>
          </a:p>
          <a:p>
            <a:pPr marL="1314450" lvl="2" indent="-514350"/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How to add this into CompuCell?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pPr marL="514350" indent="-514350">
              <a:buFont typeface="Arial" charset="0"/>
              <a:buAutoNum type="arabicParenR"/>
            </a:pPr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r>
              <a:rPr lang="en-US" smtClean="0"/>
              <a:t>Just another Python class!</a:t>
            </a:r>
          </a:p>
          <a:p>
            <a:pPr marL="914400" lvl="1" indent="-514350"/>
            <a:r>
              <a:rPr lang="en-US" smtClean="0"/>
              <a:t>Too slow</a:t>
            </a:r>
          </a:p>
          <a:p>
            <a:pPr marL="1314450" lvl="2" indent="-514350"/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r>
              <a:rPr lang="en-US" smtClean="0"/>
              <a:t>C++ file to be wrapped into Python </a:t>
            </a:r>
          </a:p>
          <a:p>
            <a:pPr marL="914400" lvl="1" indent="-514350"/>
            <a:r>
              <a:rPr lang="en-US" smtClean="0"/>
              <a:t>Too complicated</a:t>
            </a:r>
          </a:p>
          <a:p>
            <a:pPr marL="1314450" lvl="2" indent="-514350"/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r>
              <a:rPr lang="en-US" smtClean="0"/>
              <a:t>Import SBML </a:t>
            </a:r>
          </a:p>
          <a:p>
            <a:pPr marL="514350" indent="-514350">
              <a:buFont typeface="Arial" charset="0"/>
              <a:buAutoNum type="arabicParenR"/>
            </a:pPr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SBML – Systems Biology Markup Language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r>
              <a:rPr lang="en-US" smtClean="0"/>
              <a:t>Not a software!</a:t>
            </a:r>
          </a:p>
          <a:p>
            <a:pPr lvl="1"/>
            <a:endParaRPr lang="en-US" smtClean="0"/>
          </a:p>
          <a:p>
            <a:r>
              <a:rPr lang="en-US" smtClean="0"/>
              <a:t>Machine-readable format for representing subcellular models</a:t>
            </a:r>
          </a:p>
          <a:p>
            <a:pPr lvl="1"/>
            <a:endParaRPr lang="en-US" smtClean="0"/>
          </a:p>
          <a:p>
            <a:r>
              <a:rPr lang="en-US" smtClean="0"/>
              <a:t>Standard for storage and exchange of models</a:t>
            </a:r>
          </a:p>
          <a:p>
            <a:pPr lvl="1"/>
            <a:endParaRPr lang="en-US" smtClean="0"/>
          </a:p>
          <a:p>
            <a:r>
              <a:rPr lang="en-US" smtClean="0"/>
              <a:t>Implementation agnostic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SBML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r>
              <a:rPr lang="en-US" smtClean="0"/>
              <a:t>How does it work?</a:t>
            </a:r>
          </a:p>
          <a:p>
            <a:pPr lvl="3"/>
            <a:endParaRPr lang="en-US" smtClean="0"/>
          </a:p>
          <a:p>
            <a:pPr algn="ctr">
              <a:buFont typeface="Arial" charset="0"/>
              <a:buNone/>
            </a:pPr>
            <a:r>
              <a:rPr lang="en-US" smtClean="0"/>
              <a:t>Developer software (SBW/Jarnac)</a:t>
            </a:r>
          </a:p>
          <a:p>
            <a:pPr algn="ctr">
              <a:buFont typeface="Arial" charset="0"/>
              <a:buNone/>
            </a:pPr>
            <a:endParaRPr lang="en-US" sz="4000" smtClean="0"/>
          </a:p>
          <a:p>
            <a:pPr algn="ctr">
              <a:buFont typeface="Arial" charset="0"/>
              <a:buNone/>
            </a:pPr>
            <a:r>
              <a:rPr lang="en-US" smtClean="0"/>
              <a:t>SBML</a:t>
            </a:r>
          </a:p>
          <a:p>
            <a:pPr algn="ctr">
              <a:buFont typeface="Arial" charset="0"/>
              <a:buNone/>
            </a:pPr>
            <a:endParaRPr lang="en-US" sz="4000" smtClean="0"/>
          </a:p>
          <a:p>
            <a:pPr algn="ctr">
              <a:buFont typeface="Arial" charset="0"/>
              <a:buNone/>
            </a:pPr>
            <a:r>
              <a:rPr lang="en-US" smtClean="0"/>
              <a:t>Simulation software (CompuCell3D)</a:t>
            </a:r>
          </a:p>
        </p:txBody>
      </p:sp>
      <p:sp>
        <p:nvSpPr>
          <p:cNvPr id="4" name="Down Arrow 3"/>
          <p:cNvSpPr/>
          <p:nvPr/>
        </p:nvSpPr>
        <p:spPr>
          <a:xfrm>
            <a:off x="4572000" y="2743200"/>
            <a:ext cx="381000" cy="609600"/>
          </a:xfrm>
          <a:prstGeom prst="downArrow">
            <a:avLst/>
          </a:prstGeom>
          <a:solidFill>
            <a:schemeClr val="accent1">
              <a:alpha val="27000"/>
            </a:schemeClr>
          </a:solidFill>
          <a:ln>
            <a:solidFill>
              <a:schemeClr val="tx2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4572000" y="4038600"/>
            <a:ext cx="381000" cy="609600"/>
          </a:xfrm>
          <a:prstGeom prst="downArrow">
            <a:avLst/>
          </a:prstGeom>
          <a:solidFill>
            <a:schemeClr val="accent1">
              <a:alpha val="27000"/>
            </a:schemeClr>
          </a:solidFill>
          <a:ln>
            <a:solidFill>
              <a:schemeClr val="tx2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SBML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2374900" y="1231900"/>
          <a:ext cx="42545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3" imgW="850680" imgH="228600" progId="Equation.3">
                  <p:embed/>
                </p:oleObj>
              </mc:Choice>
              <mc:Fallback>
                <p:oleObj name="Equation" r:id="rId3" imgW="85068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4900" y="1231900"/>
                        <a:ext cx="425450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Content Placeholder 2"/>
          <p:cNvSpPr>
            <a:spLocks noGrp="1"/>
          </p:cNvSpPr>
          <p:nvPr>
            <p:ph idx="1"/>
          </p:nvPr>
        </p:nvSpPr>
        <p:spPr>
          <a:xfrm>
            <a:off x="2743200" y="2667000"/>
            <a:ext cx="3505200" cy="3352800"/>
          </a:xfrm>
        </p:spPr>
        <p:txBody>
          <a:bodyPr/>
          <a:lstStyle/>
          <a:p>
            <a:r>
              <a:rPr lang="en-US" smtClean="0"/>
              <a:t>Initial conditions:</a:t>
            </a:r>
          </a:p>
          <a:p>
            <a:pPr lvl="2"/>
            <a:endParaRPr lang="en-US" smtClean="0"/>
          </a:p>
          <a:p>
            <a:pPr lvl="2"/>
            <a:endParaRPr lang="en-US" smtClean="0"/>
          </a:p>
          <a:p>
            <a:pPr lvl="2"/>
            <a:endParaRPr lang="en-US" smtClean="0"/>
          </a:p>
          <a:p>
            <a:r>
              <a:rPr lang="en-US" smtClean="0"/>
              <a:t>Parameters:</a:t>
            </a:r>
          </a:p>
          <a:p>
            <a:endParaRPr lang="en-US" smtClean="0"/>
          </a:p>
        </p:txBody>
      </p:sp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3578225" y="3276600"/>
          <a:ext cx="17145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5" imgW="685800" imgH="228600" progId="Equation.3">
                  <p:embed/>
                </p:oleObj>
              </mc:Choice>
              <mc:Fallback>
                <p:oleObj name="Equation" r:id="rId5" imgW="68580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8225" y="3276600"/>
                        <a:ext cx="17145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6"/>
          <p:cNvGraphicFramePr>
            <a:graphicFrameLocks noChangeAspect="1"/>
          </p:cNvGraphicFramePr>
          <p:nvPr/>
        </p:nvGraphicFramePr>
        <p:xfrm>
          <a:off x="3495675" y="5181600"/>
          <a:ext cx="21907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7" imgW="876240" imgH="203040" progId="Equation.3">
                  <p:embed/>
                </p:oleObj>
              </mc:Choice>
              <mc:Fallback>
                <p:oleObj name="Equation" r:id="rId7" imgW="876240" imgH="203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5675" y="5181600"/>
                        <a:ext cx="219075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7"/>
          <p:cNvGraphicFramePr>
            <a:graphicFrameLocks noChangeAspect="1"/>
          </p:cNvGraphicFramePr>
          <p:nvPr/>
        </p:nvGraphicFramePr>
        <p:xfrm>
          <a:off x="3578225" y="3886200"/>
          <a:ext cx="17462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8225" y="3886200"/>
                        <a:ext cx="174625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52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SBML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5288"/>
            <a:ext cx="8686800" cy="6462712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&lt;?xml version="1.0" encoding="UTF-8"?&gt;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&lt;</a:t>
            </a:r>
            <a:r>
              <a:rPr lang="en-US" sz="4400" dirty="0" err="1" smtClean="0"/>
              <a:t>sbml</a:t>
            </a:r>
            <a:r>
              <a:rPr lang="en-US" sz="4400" dirty="0" smtClean="0"/>
              <a:t> </a:t>
            </a:r>
            <a:r>
              <a:rPr lang="en-US" sz="4400" dirty="0" err="1" smtClean="0"/>
              <a:t>xmlns</a:t>
            </a:r>
            <a:r>
              <a:rPr lang="en-US" sz="4400" dirty="0" smtClean="0"/>
              <a:t> = "http://www.sbml.org/sbml/level2" level = "2" version = "1"&gt;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&lt;model id = "cell"&gt;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   &lt;</a:t>
            </a:r>
            <a:r>
              <a:rPr lang="en-US" sz="4400" dirty="0" err="1" smtClean="0"/>
              <a:t>listOfCompartments</a:t>
            </a:r>
            <a:r>
              <a:rPr lang="en-US" sz="4400" dirty="0" smtClean="0"/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      &lt;compartment id = "compartment" size = "1"/&gt;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   &lt;/</a:t>
            </a:r>
            <a:r>
              <a:rPr lang="en-US" sz="4400" dirty="0" err="1" smtClean="0"/>
              <a:t>listOfCompartments</a:t>
            </a:r>
            <a:r>
              <a:rPr lang="en-US" sz="4400" dirty="0" smtClean="0"/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   </a:t>
            </a:r>
            <a:r>
              <a:rPr lang="en-US" sz="4400" dirty="0" smtClean="0">
                <a:solidFill>
                  <a:srgbClr val="FF0000"/>
                </a:solidFill>
              </a:rPr>
              <a:t>&lt;</a:t>
            </a:r>
            <a:r>
              <a:rPr lang="en-US" sz="4400" dirty="0" err="1" smtClean="0">
                <a:solidFill>
                  <a:srgbClr val="FF0000"/>
                </a:solidFill>
              </a:rPr>
              <a:t>listOfSpecies</a:t>
            </a:r>
            <a:r>
              <a:rPr lang="en-US" sz="4400" dirty="0" smtClean="0">
                <a:solidFill>
                  <a:srgbClr val="FF000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FF0000"/>
                </a:solidFill>
              </a:rPr>
              <a:t>            &lt;species id = "S1" </a:t>
            </a:r>
            <a:r>
              <a:rPr lang="en-US" sz="4400" dirty="0" err="1" smtClean="0">
                <a:solidFill>
                  <a:srgbClr val="FF0000"/>
                </a:solidFill>
              </a:rPr>
              <a:t>boundaryCondition</a:t>
            </a:r>
            <a:r>
              <a:rPr lang="en-US" sz="4400" dirty="0" smtClean="0">
                <a:solidFill>
                  <a:srgbClr val="FF0000"/>
                </a:solidFill>
              </a:rPr>
              <a:t> = "false" </a:t>
            </a:r>
            <a:r>
              <a:rPr lang="en-US" sz="4400" dirty="0" err="1" smtClean="0">
                <a:solidFill>
                  <a:srgbClr val="FF0000"/>
                </a:solidFill>
              </a:rPr>
              <a:t>initialConcentration</a:t>
            </a:r>
            <a:r>
              <a:rPr lang="en-US" sz="4400" dirty="0" smtClean="0">
                <a:solidFill>
                  <a:srgbClr val="FF0000"/>
                </a:solidFill>
              </a:rPr>
              <a:t> = “5.0" compartment = "compartment"/&gt;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FF0000"/>
                </a:solidFill>
              </a:rPr>
              <a:t>            &lt;species id = "S2" </a:t>
            </a:r>
            <a:r>
              <a:rPr lang="en-US" sz="4400" dirty="0" err="1" smtClean="0">
                <a:solidFill>
                  <a:srgbClr val="FF0000"/>
                </a:solidFill>
              </a:rPr>
              <a:t>boundaryCondition</a:t>
            </a:r>
            <a:r>
              <a:rPr lang="en-US" sz="4400" dirty="0" smtClean="0">
                <a:solidFill>
                  <a:srgbClr val="FF0000"/>
                </a:solidFill>
              </a:rPr>
              <a:t> = "false" </a:t>
            </a:r>
            <a:r>
              <a:rPr lang="en-US" sz="4400" dirty="0" err="1" smtClean="0">
                <a:solidFill>
                  <a:srgbClr val="FF0000"/>
                </a:solidFill>
              </a:rPr>
              <a:t>initialConcentration</a:t>
            </a:r>
            <a:r>
              <a:rPr lang="en-US" sz="4400" dirty="0" smtClean="0">
                <a:solidFill>
                  <a:srgbClr val="FF0000"/>
                </a:solidFill>
              </a:rPr>
              <a:t> = “0.0" compartment = "compartment"/&gt;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FF0000"/>
                </a:solidFill>
              </a:rPr>
              <a:t>      &lt;/</a:t>
            </a:r>
            <a:r>
              <a:rPr lang="en-US" sz="4400" dirty="0" err="1" smtClean="0">
                <a:solidFill>
                  <a:srgbClr val="FF0000"/>
                </a:solidFill>
              </a:rPr>
              <a:t>listOfSpecies</a:t>
            </a:r>
            <a:r>
              <a:rPr lang="en-US" sz="4400" dirty="0" smtClean="0">
                <a:solidFill>
                  <a:srgbClr val="FF000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   </a:t>
            </a:r>
            <a:r>
              <a:rPr lang="en-US" sz="4400" dirty="0" smtClean="0">
                <a:solidFill>
                  <a:srgbClr val="0070C0"/>
                </a:solidFill>
              </a:rPr>
              <a:t>&lt;</a:t>
            </a:r>
            <a:r>
              <a:rPr lang="en-US" sz="4400" dirty="0" err="1" smtClean="0">
                <a:solidFill>
                  <a:srgbClr val="0070C0"/>
                </a:solidFill>
              </a:rPr>
              <a:t>listOfParameters</a:t>
            </a:r>
            <a:r>
              <a:rPr lang="en-US" sz="4400" dirty="0" smtClean="0">
                <a:solidFill>
                  <a:srgbClr val="0070C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0070C0"/>
                </a:solidFill>
              </a:rPr>
              <a:t>         &lt;parameter id = "k1" value = "0.1"/&gt;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0070C0"/>
                </a:solidFill>
              </a:rPr>
              <a:t>      &lt;/</a:t>
            </a:r>
            <a:r>
              <a:rPr lang="en-US" sz="4400" dirty="0" err="1" smtClean="0">
                <a:solidFill>
                  <a:srgbClr val="0070C0"/>
                </a:solidFill>
              </a:rPr>
              <a:t>listOfParameters</a:t>
            </a:r>
            <a:r>
              <a:rPr lang="en-US" sz="4400" dirty="0" smtClean="0">
                <a:solidFill>
                  <a:srgbClr val="0070C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   &lt;</a:t>
            </a:r>
            <a:r>
              <a:rPr lang="en-US" sz="4400" dirty="0" err="1" smtClean="0"/>
              <a:t>listOfReactions</a:t>
            </a:r>
            <a:r>
              <a:rPr lang="en-US" sz="4400" dirty="0" smtClean="0"/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      &lt;reaction id = "_J1" reversible = "false"&gt;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         </a:t>
            </a:r>
            <a:r>
              <a:rPr lang="en-US" sz="4400" dirty="0" smtClean="0">
                <a:solidFill>
                  <a:srgbClr val="00B050"/>
                </a:solidFill>
              </a:rPr>
              <a:t>&lt;</a:t>
            </a:r>
            <a:r>
              <a:rPr lang="en-US" sz="4400" dirty="0" err="1" smtClean="0">
                <a:solidFill>
                  <a:srgbClr val="00B050"/>
                </a:solidFill>
              </a:rPr>
              <a:t>listOfReactants</a:t>
            </a:r>
            <a:r>
              <a:rPr lang="en-US" sz="4400" dirty="0" smtClean="0">
                <a:solidFill>
                  <a:srgbClr val="00B05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00B050"/>
                </a:solidFill>
              </a:rPr>
              <a:t>               &lt;</a:t>
            </a:r>
            <a:r>
              <a:rPr lang="en-US" sz="4400" dirty="0" err="1" smtClean="0">
                <a:solidFill>
                  <a:srgbClr val="00B050"/>
                </a:solidFill>
              </a:rPr>
              <a:t>speciesReference</a:t>
            </a:r>
            <a:r>
              <a:rPr lang="en-US" sz="4400" dirty="0" smtClean="0">
                <a:solidFill>
                  <a:srgbClr val="00B050"/>
                </a:solidFill>
              </a:rPr>
              <a:t> species = "S1" </a:t>
            </a:r>
            <a:r>
              <a:rPr lang="en-US" sz="4400" dirty="0" err="1" smtClean="0">
                <a:solidFill>
                  <a:srgbClr val="00B050"/>
                </a:solidFill>
              </a:rPr>
              <a:t>stoichiometry</a:t>
            </a:r>
            <a:r>
              <a:rPr lang="en-US" sz="4400" dirty="0" smtClean="0">
                <a:solidFill>
                  <a:srgbClr val="00B050"/>
                </a:solidFill>
              </a:rPr>
              <a:t> = "1"/&gt;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00B050"/>
                </a:solidFill>
              </a:rPr>
              <a:t>            &lt;/</a:t>
            </a:r>
            <a:r>
              <a:rPr lang="en-US" sz="4400" dirty="0" err="1" smtClean="0">
                <a:solidFill>
                  <a:srgbClr val="00B050"/>
                </a:solidFill>
              </a:rPr>
              <a:t>listOfReactants</a:t>
            </a:r>
            <a:r>
              <a:rPr lang="en-US" sz="4400" dirty="0" smtClean="0">
                <a:solidFill>
                  <a:srgbClr val="00B05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</a:rPr>
              <a:t>            &lt;</a:t>
            </a: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</a:rPr>
              <a:t>listOfProducts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</a:rPr>
              <a:t>               &lt;</a:t>
            </a: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</a:rPr>
              <a:t>speciesReference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</a:rPr>
              <a:t> species = "S2" </a:t>
            </a: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</a:rPr>
              <a:t>stoichiometry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</a:rPr>
              <a:t> = “2"/&gt;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</a:rPr>
              <a:t>            &lt;/</a:t>
            </a: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</a:rPr>
              <a:t>listOfProducts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            &lt;</a:t>
            </a:r>
            <a:r>
              <a:rPr lang="en-US" sz="4400" dirty="0" err="1" smtClean="0">
                <a:solidFill>
                  <a:srgbClr val="C00000"/>
                </a:solidFill>
              </a:rPr>
              <a:t>kineticLaw</a:t>
            </a:r>
            <a:r>
              <a:rPr lang="en-US" sz="4400" dirty="0" smtClean="0">
                <a:solidFill>
                  <a:srgbClr val="C0000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               &lt;math </a:t>
            </a:r>
            <a:r>
              <a:rPr lang="en-US" sz="4400" dirty="0" err="1" smtClean="0">
                <a:solidFill>
                  <a:srgbClr val="C00000"/>
                </a:solidFill>
              </a:rPr>
              <a:t>xmlns</a:t>
            </a:r>
            <a:r>
              <a:rPr lang="en-US" sz="4400" dirty="0" smtClean="0">
                <a:solidFill>
                  <a:srgbClr val="C00000"/>
                </a:solidFill>
              </a:rPr>
              <a:t> = "http://www.w3.org/1998/Math/MathML"&gt;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 smtClean="0">
                <a:solidFill>
                  <a:srgbClr val="C00000"/>
                </a:solidFill>
              </a:rPr>
              <a:t>                  &lt;apply&gt;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 smtClean="0">
                <a:solidFill>
                  <a:srgbClr val="C00000"/>
                </a:solidFill>
              </a:rPr>
              <a:t>                     &lt;times/&gt;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 smtClean="0">
                <a:solidFill>
                  <a:srgbClr val="C00000"/>
                </a:solidFill>
              </a:rPr>
              <a:t>                     &lt;ci&gt;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 smtClean="0">
                <a:solidFill>
                  <a:srgbClr val="C00000"/>
                </a:solidFill>
              </a:rPr>
              <a:t>                           k1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 smtClean="0">
                <a:solidFill>
                  <a:srgbClr val="C00000"/>
                </a:solidFill>
              </a:rPr>
              <a:t>                     &lt;/ci&gt;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 smtClean="0">
                <a:solidFill>
                  <a:srgbClr val="C00000"/>
                </a:solidFill>
              </a:rPr>
              <a:t>                     &lt;ci&gt;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 smtClean="0">
                <a:solidFill>
                  <a:srgbClr val="C00000"/>
                </a:solidFill>
              </a:rPr>
              <a:t>                           S1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 smtClean="0">
                <a:solidFill>
                  <a:srgbClr val="C00000"/>
                </a:solidFill>
              </a:rPr>
              <a:t>                     &lt;/ci&gt;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dirty="0" smtClean="0">
                <a:solidFill>
                  <a:srgbClr val="C00000"/>
                </a:solidFill>
              </a:rPr>
              <a:t>                  &lt;/apply&gt;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               &lt;/math&gt;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            &lt;/</a:t>
            </a:r>
            <a:r>
              <a:rPr lang="en-US" sz="4400" dirty="0" err="1" smtClean="0">
                <a:solidFill>
                  <a:srgbClr val="C00000"/>
                </a:solidFill>
              </a:rPr>
              <a:t>kineticLaw</a:t>
            </a:r>
            <a:r>
              <a:rPr lang="en-US" sz="4400" dirty="0" smtClean="0">
                <a:solidFill>
                  <a:srgbClr val="C00000"/>
                </a:solidFill>
              </a:rPr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      &lt;/reaction&gt;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   &lt;/</a:t>
            </a:r>
            <a:r>
              <a:rPr lang="en-US" sz="4400" dirty="0" err="1" smtClean="0"/>
              <a:t>listOfReactions</a:t>
            </a:r>
            <a:r>
              <a:rPr lang="en-US" sz="4400" dirty="0" smtClean="0"/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   &lt;/model&gt;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dirty="0" smtClean="0"/>
              <a:t>&lt;/</a:t>
            </a:r>
            <a:r>
              <a:rPr lang="en-US" sz="4400" dirty="0" err="1" smtClean="0"/>
              <a:t>sbml</a:t>
            </a:r>
            <a:r>
              <a:rPr lang="en-US" sz="4400" dirty="0" smtClean="0"/>
              <a:t>&gt;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953000" y="4114800"/>
          <a:ext cx="3340100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3" imgW="850680" imgH="228600" progId="Equation.3">
                  <p:embed/>
                </p:oleObj>
              </mc:Choice>
              <mc:Fallback>
                <p:oleObj name="Equation" r:id="rId3" imgW="85068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114800"/>
                        <a:ext cx="3340100" cy="896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7540625" y="1524000"/>
          <a:ext cx="1346200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5" imgW="685800" imgH="228600" progId="Equation.3">
                  <p:embed/>
                </p:oleObj>
              </mc:Choice>
              <mc:Fallback>
                <p:oleObj name="Equation" r:id="rId5" imgW="68580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0625" y="1524000"/>
                        <a:ext cx="1346200" cy="449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3275013" y="2122488"/>
          <a:ext cx="1719262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7" imgW="876240" imgH="203040" progId="Equation.3">
                  <p:embed/>
                </p:oleObj>
              </mc:Choice>
              <mc:Fallback>
                <p:oleObj name="Equation" r:id="rId7" imgW="87624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013" y="2122488"/>
                        <a:ext cx="1719262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7540625" y="1905000"/>
          <a:ext cx="1371600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0625" y="1905000"/>
                        <a:ext cx="1371600" cy="449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Brace 7"/>
          <p:cNvSpPr/>
          <p:nvPr/>
        </p:nvSpPr>
        <p:spPr>
          <a:xfrm>
            <a:off x="7159625" y="1439863"/>
            <a:ext cx="304800" cy="6096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2894013" y="2122488"/>
            <a:ext cx="304800" cy="457200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4495800" y="2698750"/>
            <a:ext cx="304800" cy="3763963"/>
          </a:xfrm>
          <a:prstGeom prst="rightBrace">
            <a:avLst>
              <a:gd name="adj1" fmla="val 208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SBML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257800"/>
          </a:xfrm>
        </p:spPr>
        <p:txBody>
          <a:bodyPr/>
          <a:lstStyle/>
          <a:p>
            <a:r>
              <a:rPr lang="en-US" smtClean="0"/>
              <a:t>Total number of known SBML-compatible software packages each year :</a:t>
            </a:r>
          </a:p>
          <a:p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endParaRPr lang="en-US" smtClean="0"/>
          </a:p>
        </p:txBody>
      </p:sp>
      <p:pic>
        <p:nvPicPr>
          <p:cNvPr id="1946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2503488"/>
            <a:ext cx="79946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How to write SBML?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5715000"/>
          </a:xfrm>
        </p:spPr>
        <p:txBody>
          <a:bodyPr/>
          <a:lstStyle/>
          <a:p>
            <a:r>
              <a:rPr lang="en-US" smtClean="0">
                <a:hlinkClick r:id="rId2" tooltip="http://biospice.sf.net/"/>
              </a:rPr>
              <a:t>Bio-Spice</a:t>
            </a:r>
            <a:r>
              <a:rPr lang="en-US" smtClean="0"/>
              <a:t> </a:t>
            </a:r>
          </a:p>
          <a:p>
            <a:pPr lvl="2"/>
            <a:r>
              <a:rPr lang="en-US" smtClean="0"/>
              <a:t>Large collection of tools, integrated via a "Dashboard." Free download (BSD), various platforms. </a:t>
            </a:r>
          </a:p>
          <a:p>
            <a:r>
              <a:rPr lang="en-US" smtClean="0">
                <a:hlinkClick r:id="rId3" tooltip="http://www.teranode.com/products/index.php"/>
              </a:rPr>
              <a:t>Teranode</a:t>
            </a:r>
            <a:r>
              <a:rPr lang="en-US" smtClean="0"/>
              <a:t> </a:t>
            </a:r>
          </a:p>
          <a:p>
            <a:pPr lvl="2"/>
            <a:r>
              <a:rPr lang="en-US" smtClean="0"/>
              <a:t>Suite of tools for model management, design, and simulation. (Linux/Mac/Windows) Commercial (30-day trial available). </a:t>
            </a:r>
          </a:p>
          <a:p>
            <a:r>
              <a:rPr lang="en-US" smtClean="0">
                <a:hlinkClick r:id="rId4" tooltip="http://sbw.kgi.edu/sbwWiki/doku.php?id=sysbio:sbw"/>
              </a:rPr>
              <a:t>SBW</a:t>
            </a:r>
            <a:r>
              <a:rPr lang="en-US" smtClean="0"/>
              <a:t> </a:t>
            </a:r>
          </a:p>
          <a:p>
            <a:pPr lvl="2"/>
            <a:r>
              <a:rPr lang="en-US" smtClean="0"/>
              <a:t>Systems Biology Workbench. </a:t>
            </a:r>
          </a:p>
          <a:p>
            <a:pPr lvl="3"/>
            <a:endParaRPr lang="en-US" smtClean="0"/>
          </a:p>
          <a:p>
            <a:r>
              <a:rPr lang="en-US" smtClean="0"/>
              <a:t>Check </a:t>
            </a:r>
            <a:r>
              <a:rPr lang="en-US" smtClean="0">
                <a:hlinkClick r:id="rId5"/>
              </a:rPr>
              <a:t>http://sbml.org/SBML_Software_Guide</a:t>
            </a:r>
            <a:endParaRPr lang="en-US" smtClean="0"/>
          </a:p>
          <a:p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SBW/Jarnac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5715000"/>
          </a:xfrm>
        </p:spPr>
        <p:txBody>
          <a:bodyPr/>
          <a:lstStyle/>
          <a:p>
            <a:r>
              <a:rPr lang="en-US" smtClean="0"/>
              <a:t>SBW - Systems Biology Workbench:</a:t>
            </a:r>
          </a:p>
          <a:p>
            <a:pPr lvl="1"/>
            <a:r>
              <a:rPr lang="en-US" smtClean="0"/>
              <a:t>Open-source software framework for systems biology</a:t>
            </a:r>
          </a:p>
          <a:p>
            <a:pPr lvl="1"/>
            <a:endParaRPr lang="en-US" smtClean="0"/>
          </a:p>
          <a:p>
            <a:r>
              <a:rPr lang="en-US" smtClean="0"/>
              <a:t>Jarnac:</a:t>
            </a:r>
          </a:p>
          <a:p>
            <a:pPr lvl="1"/>
            <a:r>
              <a:rPr lang="en-US" smtClean="0"/>
              <a:t>Software for writing and simulating reaction kinetics</a:t>
            </a:r>
          </a:p>
          <a:p>
            <a:pPr lvl="1"/>
            <a:r>
              <a:rPr lang="en-US" smtClean="0"/>
              <a:t>Easy to use</a:t>
            </a:r>
          </a:p>
          <a:p>
            <a:pPr lvl="1"/>
            <a:r>
              <a:rPr lang="en-US" smtClean="0"/>
              <a:t>Translate to SBML (C++, Matlab, Mathematica, etc..)</a:t>
            </a:r>
          </a:p>
          <a:p>
            <a:pPr lvl="1"/>
            <a:endParaRPr lang="en-US" smtClean="0"/>
          </a:p>
          <a:p>
            <a:r>
              <a:rPr lang="en-US" smtClean="0"/>
              <a:t>Download at: </a:t>
            </a:r>
            <a:r>
              <a:rPr lang="en-US" smtClean="0">
                <a:hlinkClick r:id="rId2"/>
              </a:rPr>
              <a:t>http://www.sys-bio.org/</a:t>
            </a: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Integration with CC3D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r>
              <a:rPr lang="en-US" smtClean="0"/>
              <a:t>Reaction kinetic models can be easily added in CC3D when in SBML format.</a:t>
            </a:r>
          </a:p>
          <a:p>
            <a:pPr lvl="2"/>
            <a:endParaRPr lang="en-US" smtClean="0"/>
          </a:p>
          <a:p>
            <a:r>
              <a:rPr lang="en-US" smtClean="0"/>
              <a:t>Once loaded, the model is converted into a set of ODEs and is solved by the BionetSolver library inside CC3D.</a:t>
            </a:r>
          </a:p>
          <a:p>
            <a:pPr lvl="2"/>
            <a:endParaRPr lang="en-US" smtClean="0"/>
          </a:p>
          <a:p>
            <a:r>
              <a:rPr lang="en-US" smtClean="0"/>
              <a:t>The commands used to load and manipulate the models inside CC3D are summarized on the “</a:t>
            </a:r>
            <a:r>
              <a:rPr lang="en-US" i="1" smtClean="0"/>
              <a:t>Quick Reference Guide</a:t>
            </a:r>
            <a:r>
              <a:rPr lang="en-US" smtClean="0"/>
              <a:t>” for Python in CC3D.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686800" cy="5734050"/>
          </a:xfrm>
        </p:spPr>
        <p:txBody>
          <a:bodyPr/>
          <a:lstStyle/>
          <a:p>
            <a:r>
              <a:rPr lang="en-US" smtClean="0"/>
              <a:t>Objectives</a:t>
            </a:r>
          </a:p>
          <a:p>
            <a:r>
              <a:rPr lang="en-US" smtClean="0"/>
              <a:t>Ways to add RK to CC3D</a:t>
            </a:r>
          </a:p>
          <a:p>
            <a:r>
              <a:rPr lang="en-US" smtClean="0"/>
              <a:t>SBML format</a:t>
            </a:r>
          </a:p>
          <a:p>
            <a:r>
              <a:rPr lang="en-US" smtClean="0"/>
              <a:t>Generating SBML using Jarnac</a:t>
            </a:r>
          </a:p>
          <a:p>
            <a:pPr lvl="2"/>
            <a:r>
              <a:rPr lang="en-US" smtClean="0"/>
              <a:t>Simple Oscillator</a:t>
            </a:r>
          </a:p>
          <a:p>
            <a:r>
              <a:rPr lang="en-US" smtClean="0"/>
              <a:t>Integrating with CC3D</a:t>
            </a:r>
          </a:p>
          <a:p>
            <a:pPr lvl="2"/>
            <a:r>
              <a:rPr lang="en-US" smtClean="0"/>
              <a:t>Bionet example – simple oscillator</a:t>
            </a:r>
          </a:p>
          <a:p>
            <a:pPr lvl="2"/>
            <a:r>
              <a:rPr lang="en-US" smtClean="0"/>
              <a:t>Adding Cell Cycle model from </a:t>
            </a:r>
            <a:r>
              <a:rPr lang="en-US" i="1" smtClean="0">
                <a:hlinkClick r:id="rId2" action="ppaction://hlinkfile"/>
              </a:rPr>
              <a:t>sbml.org</a:t>
            </a:r>
            <a:endParaRPr lang="en-US" i="1" smtClean="0"/>
          </a:p>
          <a:p>
            <a:pPr lvl="2"/>
            <a:r>
              <a:rPr lang="en-US" smtClean="0"/>
              <a:t>John Tyson’s Cell Cycle model</a:t>
            </a:r>
          </a:p>
          <a:p>
            <a:pPr lvl="2"/>
            <a:r>
              <a:rPr lang="en-US" smtClean="0"/>
              <a:t>Collier </a:t>
            </a:r>
            <a:r>
              <a:rPr lang="en-US" i="1" smtClean="0"/>
              <a:t>et al.</a:t>
            </a:r>
            <a:r>
              <a:rPr lang="en-US" smtClean="0"/>
              <a:t> Delta-Notch patterning model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1550"/>
          </a:xfrm>
        </p:spPr>
        <p:txBody>
          <a:bodyPr/>
          <a:lstStyle/>
          <a:p>
            <a:r>
              <a:rPr lang="en-US" smtClean="0"/>
              <a:t>Integration with CC3D</a:t>
            </a:r>
          </a:p>
        </p:txBody>
      </p:sp>
      <p:sp>
        <p:nvSpPr>
          <p:cNvPr id="23555" name="Rectangle 1"/>
          <p:cNvSpPr>
            <a:spLocks noChangeArrowheads="1"/>
          </p:cNvSpPr>
          <p:nvPr/>
        </p:nvSpPr>
        <p:spPr bwMode="auto">
          <a:xfrm>
            <a:off x="155575" y="838200"/>
            <a:ext cx="89884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57150"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import</a:t>
            </a:r>
            <a:r>
              <a:rPr lang="en-US" sz="1200">
                <a:latin typeface="Courier New" pitchFamily="49" charset="0"/>
                <a:ea typeface="Calibri" pitchFamily="34" charset="0"/>
                <a:cs typeface="Courier New" pitchFamily="49" charset="0"/>
              </a:rPr>
              <a:t> bionetAPI </a:t>
            </a:r>
            <a:r>
              <a:rPr lang="en-US" sz="1200" b="1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Import bionetAPI functions</a:t>
            </a:r>
            <a:r>
              <a:rPr lang="en-US" sz="1400" b="1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endParaRPr lang="en-US" sz="1000">
              <a:ea typeface="Calibri" pitchFamily="34" charset="0"/>
            </a:endParaRPr>
          </a:p>
          <a:p>
            <a:pPr indent="57150"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class</a:t>
            </a:r>
            <a:r>
              <a:rPr lang="en-US" sz="1200"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&lt;someClass&gt;</a:t>
            </a:r>
            <a:r>
              <a:rPr lang="en-US" sz="1200">
                <a:latin typeface="Courier New" pitchFamily="49" charset="0"/>
                <a:ea typeface="Calibri" pitchFamily="34" charset="0"/>
                <a:cs typeface="Courier New" pitchFamily="49" charset="0"/>
              </a:rPr>
              <a:t>(SteppableBasePy): </a:t>
            </a:r>
            <a:endParaRPr lang="en-US" sz="1000">
              <a:ea typeface="Calibri" pitchFamily="34" charset="0"/>
            </a:endParaRPr>
          </a:p>
          <a:p>
            <a:pPr indent="57150" eaLnBrk="0" hangingPunct="0"/>
            <a:r>
              <a:rPr lang="en-US" sz="1200">
                <a:latin typeface="Courier New" pitchFamily="49" charset="0"/>
                <a:ea typeface="Calibri" pitchFamily="34" charset="0"/>
                <a:cs typeface="Courier New" pitchFamily="49" charset="0"/>
              </a:rPr>
              <a:t>  </a:t>
            </a:r>
            <a:r>
              <a:rPr lang="en-US" sz="12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def</a:t>
            </a:r>
            <a:r>
              <a:rPr lang="en-US" sz="1200"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en-US" sz="1200">
                <a:solidFill>
                  <a:srgbClr val="FF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__init__</a:t>
            </a:r>
            <a:r>
              <a:rPr lang="en-US" sz="1200">
                <a:latin typeface="Courier New" pitchFamily="49" charset="0"/>
                <a:ea typeface="Calibri" pitchFamily="34" charset="0"/>
                <a:cs typeface="Courier New" pitchFamily="49" charset="0"/>
              </a:rPr>
              <a:t>(self,_simulator,_frequency=</a:t>
            </a:r>
            <a:r>
              <a:rPr lang="en-US" sz="1200" b="1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1</a:t>
            </a:r>
            <a:r>
              <a:rPr lang="en-US" sz="1200">
                <a:latin typeface="Courier New" pitchFamily="49" charset="0"/>
                <a:ea typeface="Calibri" pitchFamily="34" charset="0"/>
                <a:cs typeface="Courier New" pitchFamily="49" charset="0"/>
              </a:rPr>
              <a:t>):</a:t>
            </a:r>
            <a:endParaRPr lang="en-US" sz="1000">
              <a:ea typeface="Calibri" pitchFamily="34" charset="0"/>
            </a:endParaRPr>
          </a:p>
          <a:p>
            <a:pPr indent="57150" eaLnBrk="0" hangingPunct="0"/>
            <a:r>
              <a:rPr lang="en-US" sz="1200">
                <a:latin typeface="Courier New" pitchFamily="49" charset="0"/>
                <a:ea typeface="Calibri" pitchFamily="34" charset="0"/>
                <a:cs typeface="Courier New" pitchFamily="49" charset="0"/>
              </a:rPr>
              <a:t>    SteppableBasePy.__init__(self,_simulator,_frequency)</a:t>
            </a:r>
            <a:endParaRPr lang="en-US" sz="1000">
              <a:ea typeface="Calibri" pitchFamily="34" charset="0"/>
            </a:endParaRPr>
          </a:p>
          <a:p>
            <a:pPr indent="57150" eaLnBrk="0" hangingPunct="0"/>
            <a:r>
              <a:rPr lang="en-US" sz="1200">
                <a:latin typeface="Courier New" pitchFamily="49" charset="0"/>
                <a:ea typeface="Calibri" pitchFamily="34" charset="0"/>
                <a:cs typeface="Courier New" pitchFamily="49" charset="0"/>
              </a:rPr>
              <a:t>    bionetAPI.initializeBionetworkManager(self.simulator) </a:t>
            </a:r>
            <a:r>
              <a:rPr lang="en-US" sz="1200" b="1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Initialize bionet inside class</a:t>
            </a:r>
          </a:p>
          <a:p>
            <a:pPr indent="57150" eaLnBrk="0" hangingPunct="0"/>
            <a:r>
              <a:rPr lang="en-US" sz="1200"/>
              <a:t> </a:t>
            </a:r>
          </a:p>
          <a:p>
            <a:pPr indent="57150"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  def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 </a:t>
            </a:r>
            <a:r>
              <a:rPr lang="en-US" sz="1200">
                <a:solidFill>
                  <a:srgbClr val="FF00FF"/>
                </a:solidFill>
                <a:latin typeface="Courier New" pitchFamily="49" charset="0"/>
                <a:cs typeface="Calibri" pitchFamily="34" charset="0"/>
              </a:rPr>
              <a:t>start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(self):</a:t>
            </a:r>
            <a:endParaRPr lang="en-US" sz="1000"/>
          </a:p>
          <a:p>
            <a:pPr indent="57150"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# Load a specific subcellular SBML submodel</a:t>
            </a:r>
            <a:endParaRPr lang="en-US" sz="1000"/>
          </a:p>
          <a:p>
            <a:pPr indent="57150" eaLnBrk="0" hangingPunct="0"/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ModelName = 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sbmlModelName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&gt;    </a:t>
            </a:r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# Name of the model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ModelPath = 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sbmlModelPath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&gt;    </a:t>
            </a:r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# Path where the model is stored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ModelKey  = 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modelKey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         </a:t>
            </a:r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# Nickname of the model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IntegrationStep = 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timeStep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&gt;</a:t>
            </a:r>
            <a:r>
              <a:rPr lang="en-US" sz="12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   </a:t>
            </a:r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# Time step of integration</a:t>
            </a:r>
            <a:r>
              <a:rPr lang="en-US" sz="12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 </a:t>
            </a:r>
            <a:endParaRPr lang="en-US" sz="1000"/>
          </a:p>
          <a:p>
            <a:pPr indent="57150"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bionetAPI.loadSBMLModel( ModelName, ModelPath, ModelKey, IntegrationStep )</a:t>
            </a:r>
            <a:endParaRPr lang="en-US" sz="1000"/>
          </a:p>
          <a:p>
            <a:pPr indent="57150" eaLnBrk="0" hangingPunct="0"/>
            <a:endParaRPr lang="en-US" sz="600"/>
          </a:p>
          <a:p>
            <a:pPr indent="57150" eaLnBrk="0" hangingPunct="0"/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    # Add SBML submodel to a group of cells or a single cell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bionetAPI.addSBMLModelToTemplateLibrary(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&lt;sbmlModelName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, {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&lt;cellType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 or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 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&lt;cellId&gt;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})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>
                <a:latin typeface="Calibri" pitchFamily="34" charset="0"/>
                <a:cs typeface="Calibri" pitchFamily="34" charset="0"/>
              </a:rPr>
              <a:t>…</a:t>
            </a:r>
            <a:endParaRPr lang="en-US" sz="1000"/>
          </a:p>
          <a:p>
            <a:pPr indent="57150" eaLnBrk="0" hangingPunct="0"/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    # Modify the parameter value or molecular concentration of a cell (or group of cells)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bionetAPI.setBionetworkValue(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&lt;molecule/parameter&gt;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, 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&lt;value&gt;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, {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&lt;cellType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&gt; 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or 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&lt;cellId&gt;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})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>
                <a:latin typeface="Calibri" pitchFamily="34" charset="0"/>
                <a:cs typeface="Calibri" pitchFamily="34" charset="0"/>
              </a:rPr>
              <a:t>…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# Initialize model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bionetAPI.initializeBionetworks()</a:t>
            </a:r>
          </a:p>
          <a:p>
            <a:pPr indent="57150" eaLnBrk="0" hangingPunct="0"/>
            <a:endParaRPr lang="en-US" sz="1200"/>
          </a:p>
          <a:p>
            <a:pPr indent="57150"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  def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 </a:t>
            </a:r>
            <a:r>
              <a:rPr lang="en-US" sz="1200">
                <a:solidFill>
                  <a:srgbClr val="FF00FF"/>
                </a:solidFill>
                <a:latin typeface="Courier New" pitchFamily="49" charset="0"/>
                <a:cs typeface="Calibri" pitchFamily="34" charset="0"/>
              </a:rPr>
              <a:t>step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(self,mcs):</a:t>
            </a:r>
            <a:endParaRPr lang="en-US" sz="1000"/>
          </a:p>
          <a:p>
            <a:pPr indent="57150"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# Iterate the model (run it for the time step specified on the load command)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bionetAPI.timestepBionetworks()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>
                <a:latin typeface="Calibri" pitchFamily="34" charset="0"/>
                <a:cs typeface="Calibri" pitchFamily="34" charset="0"/>
              </a:rPr>
              <a:t>…</a:t>
            </a:r>
            <a:endParaRPr lang="en-US" sz="1000"/>
          </a:p>
          <a:p>
            <a:pPr indent="57150" eaLnBrk="0" hangingPunct="0"/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    # Get the parameter value or molecular concentration from a cell (or group of cells)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&lt;var&gt;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=bionetAPI.getBionetworkValue({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&lt;parameter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 or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 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&lt;molecule&gt;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},{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&lt;cellType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 or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 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&lt;cellId&gt;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})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>
                <a:latin typeface="Calibri" pitchFamily="34" charset="0"/>
                <a:cs typeface="Calibri" pitchFamily="34" charset="0"/>
              </a:rPr>
              <a:t>…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# Modify the parameter value or molecular concentration of a cell (or group of cells)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bionetAPI.setBionetworkValue(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&lt;molecule/parameter&gt;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, 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&lt;value&gt;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, {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&lt;cellType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&gt; 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or 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&lt;cellId&gt;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})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1550"/>
          </a:xfrm>
        </p:spPr>
        <p:txBody>
          <a:bodyPr/>
          <a:lstStyle/>
          <a:p>
            <a:r>
              <a:rPr lang="en-US" smtClean="0"/>
              <a:t>Integration with CC3D</a:t>
            </a:r>
          </a:p>
        </p:txBody>
      </p:sp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155575" y="838200"/>
            <a:ext cx="89884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57150"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import</a:t>
            </a:r>
            <a:r>
              <a:rPr lang="en-US" sz="1200">
                <a:latin typeface="Courier New" pitchFamily="49" charset="0"/>
                <a:ea typeface="Calibri" pitchFamily="34" charset="0"/>
                <a:cs typeface="Courier New" pitchFamily="49" charset="0"/>
              </a:rPr>
              <a:t> bionetAPI </a:t>
            </a:r>
            <a:r>
              <a:rPr lang="en-US" sz="1200" b="1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Import bionetAPI functions</a:t>
            </a:r>
            <a:r>
              <a:rPr lang="en-US" sz="1400" b="1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endParaRPr lang="en-US" sz="1000">
              <a:ea typeface="Calibri" pitchFamily="34" charset="0"/>
            </a:endParaRPr>
          </a:p>
          <a:p>
            <a:pPr indent="57150"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class</a:t>
            </a:r>
            <a:r>
              <a:rPr lang="en-US" sz="1200"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&lt;someClass&gt;</a:t>
            </a:r>
            <a:r>
              <a:rPr lang="en-US" sz="1200">
                <a:latin typeface="Courier New" pitchFamily="49" charset="0"/>
                <a:ea typeface="Calibri" pitchFamily="34" charset="0"/>
                <a:cs typeface="Courier New" pitchFamily="49" charset="0"/>
              </a:rPr>
              <a:t>(SteppableBasePy): </a:t>
            </a:r>
            <a:endParaRPr lang="en-US" sz="1000">
              <a:ea typeface="Calibri" pitchFamily="34" charset="0"/>
            </a:endParaRPr>
          </a:p>
          <a:p>
            <a:pPr indent="57150" eaLnBrk="0" hangingPunct="0"/>
            <a:r>
              <a:rPr lang="en-US" sz="1200">
                <a:latin typeface="Courier New" pitchFamily="49" charset="0"/>
                <a:ea typeface="Calibri" pitchFamily="34" charset="0"/>
                <a:cs typeface="Courier New" pitchFamily="49" charset="0"/>
              </a:rPr>
              <a:t>  </a:t>
            </a:r>
            <a:r>
              <a:rPr lang="en-US" sz="1200" b="1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def</a:t>
            </a:r>
            <a:r>
              <a:rPr lang="en-US" sz="1200"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en-US" sz="1200">
                <a:solidFill>
                  <a:srgbClr val="FF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__init__</a:t>
            </a:r>
            <a:r>
              <a:rPr lang="en-US" sz="1200">
                <a:latin typeface="Courier New" pitchFamily="49" charset="0"/>
                <a:ea typeface="Calibri" pitchFamily="34" charset="0"/>
                <a:cs typeface="Courier New" pitchFamily="49" charset="0"/>
              </a:rPr>
              <a:t>(self,_simulator,_frequency=</a:t>
            </a:r>
            <a:r>
              <a:rPr lang="en-US" sz="1200" b="1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1</a:t>
            </a:r>
            <a:r>
              <a:rPr lang="en-US" sz="1200">
                <a:latin typeface="Courier New" pitchFamily="49" charset="0"/>
                <a:ea typeface="Calibri" pitchFamily="34" charset="0"/>
                <a:cs typeface="Courier New" pitchFamily="49" charset="0"/>
              </a:rPr>
              <a:t>):</a:t>
            </a:r>
            <a:endParaRPr lang="en-US" sz="1000">
              <a:ea typeface="Calibri" pitchFamily="34" charset="0"/>
            </a:endParaRPr>
          </a:p>
          <a:p>
            <a:pPr indent="57150" eaLnBrk="0" hangingPunct="0"/>
            <a:r>
              <a:rPr lang="en-US" sz="1200">
                <a:latin typeface="Courier New" pitchFamily="49" charset="0"/>
                <a:ea typeface="Calibri" pitchFamily="34" charset="0"/>
                <a:cs typeface="Courier New" pitchFamily="49" charset="0"/>
              </a:rPr>
              <a:t>    SteppableBasePy.__init__(self,_simulator,_frequency)</a:t>
            </a:r>
            <a:endParaRPr lang="en-US" sz="1000">
              <a:ea typeface="Calibri" pitchFamily="34" charset="0"/>
            </a:endParaRPr>
          </a:p>
          <a:p>
            <a:pPr indent="57150" eaLnBrk="0" hangingPunct="0"/>
            <a:r>
              <a:rPr lang="en-US" sz="1200">
                <a:latin typeface="Courier New" pitchFamily="49" charset="0"/>
                <a:ea typeface="Calibri" pitchFamily="34" charset="0"/>
                <a:cs typeface="Courier New" pitchFamily="49" charset="0"/>
              </a:rPr>
              <a:t>    bionetAPI.initializeBionetworkManager(self.simulator) </a:t>
            </a:r>
            <a:r>
              <a:rPr lang="en-US" sz="1200" b="1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Initialize bionet inside class</a:t>
            </a:r>
          </a:p>
          <a:p>
            <a:pPr indent="57150" eaLnBrk="0" hangingPunct="0"/>
            <a:r>
              <a:rPr lang="en-US" sz="1200"/>
              <a:t> </a:t>
            </a:r>
          </a:p>
          <a:p>
            <a:pPr indent="57150"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  def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 </a:t>
            </a:r>
            <a:r>
              <a:rPr lang="en-US" sz="1200">
                <a:solidFill>
                  <a:srgbClr val="FF00FF"/>
                </a:solidFill>
                <a:latin typeface="Courier New" pitchFamily="49" charset="0"/>
                <a:cs typeface="Calibri" pitchFamily="34" charset="0"/>
              </a:rPr>
              <a:t>start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(self):</a:t>
            </a:r>
            <a:endParaRPr lang="en-US" sz="1000"/>
          </a:p>
          <a:p>
            <a:pPr indent="57150"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# Load a specific subcellular SBML submodel</a:t>
            </a:r>
            <a:endParaRPr lang="en-US" sz="1000"/>
          </a:p>
          <a:p>
            <a:pPr indent="57150" eaLnBrk="0" hangingPunct="0"/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ModelName = 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sbmlModelName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&gt;    </a:t>
            </a:r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# Name of the model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ModelPath = 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sbmlModelPath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&gt;    </a:t>
            </a:r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# Path where the model is stored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ModelKey  = 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modelKey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         </a:t>
            </a:r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# Nickname of the model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IntegrationStep = 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timeStep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&gt;</a:t>
            </a:r>
            <a:r>
              <a:rPr lang="en-US" sz="12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   </a:t>
            </a:r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# Time step of integration</a:t>
            </a:r>
            <a:r>
              <a:rPr lang="en-US" sz="12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 </a:t>
            </a:r>
            <a:endParaRPr lang="en-US" sz="1000"/>
          </a:p>
          <a:p>
            <a:pPr indent="57150"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bionetAPI.loadSBMLModel( ModelName, ModelPath, ModelKey, IntegrationStep )</a:t>
            </a:r>
            <a:endParaRPr lang="en-US" sz="1000"/>
          </a:p>
          <a:p>
            <a:pPr indent="57150" eaLnBrk="0" hangingPunct="0"/>
            <a:endParaRPr lang="en-US" sz="600"/>
          </a:p>
          <a:p>
            <a:pPr indent="57150" eaLnBrk="0" hangingPunct="0"/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    # Add SBML submodel to a group of cells or a single cell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bionetAPI.addSBMLModelToTemplateLibrary(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&lt;sbmlModelName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, {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&lt;cellType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 or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 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&lt;cellId&gt;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})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>
                <a:latin typeface="Calibri" pitchFamily="34" charset="0"/>
                <a:cs typeface="Calibri" pitchFamily="34" charset="0"/>
              </a:rPr>
              <a:t>…</a:t>
            </a:r>
            <a:endParaRPr lang="en-US" sz="1000"/>
          </a:p>
          <a:p>
            <a:pPr indent="57150" eaLnBrk="0" hangingPunct="0"/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    # Modify the parameter value or molecular concentration of a cell (or group of cells)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bionetAPI.setBionetworkValue(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&lt;molecule/parameter&gt;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, 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&lt;value&gt;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, {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&lt;cellType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&gt; 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or 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&lt;cellId&gt;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})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>
                <a:latin typeface="Calibri" pitchFamily="34" charset="0"/>
                <a:cs typeface="Calibri" pitchFamily="34" charset="0"/>
              </a:rPr>
              <a:t>…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# Initialize model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bionetAPI.initializeBionetworks()</a:t>
            </a:r>
          </a:p>
          <a:p>
            <a:pPr indent="57150" eaLnBrk="0" hangingPunct="0"/>
            <a:endParaRPr lang="en-US" sz="1200"/>
          </a:p>
          <a:p>
            <a:pPr indent="57150"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  def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 </a:t>
            </a:r>
            <a:r>
              <a:rPr lang="en-US" sz="1200">
                <a:solidFill>
                  <a:srgbClr val="FF00FF"/>
                </a:solidFill>
                <a:latin typeface="Courier New" pitchFamily="49" charset="0"/>
                <a:cs typeface="Calibri" pitchFamily="34" charset="0"/>
              </a:rPr>
              <a:t>step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(self,mcs):</a:t>
            </a:r>
            <a:endParaRPr lang="en-US" sz="1000"/>
          </a:p>
          <a:p>
            <a:pPr indent="57150"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# Iterate the model (run it for the time step specified on the load command)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bionetAPI.timestepBionetworks()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>
                <a:latin typeface="Calibri" pitchFamily="34" charset="0"/>
                <a:cs typeface="Calibri" pitchFamily="34" charset="0"/>
              </a:rPr>
              <a:t>…</a:t>
            </a:r>
            <a:endParaRPr lang="en-US" sz="1000"/>
          </a:p>
          <a:p>
            <a:pPr indent="57150" eaLnBrk="0" hangingPunct="0"/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    # Get the parameter value or molecular concentration from a cell (or group of cells)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&lt;var&gt;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=bionetAPI.getBionetworkValue({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&lt;parameter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 or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 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&lt;molecule&gt;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},{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&lt;cellType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 or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 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&lt;cellId&gt;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})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>
                <a:latin typeface="Calibri" pitchFamily="34" charset="0"/>
                <a:cs typeface="Calibri" pitchFamily="34" charset="0"/>
              </a:rPr>
              <a:t>…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</a:t>
            </a:r>
            <a:r>
              <a:rPr lang="en-US" sz="1200" b="1">
                <a:solidFill>
                  <a:srgbClr val="006600"/>
                </a:solidFill>
                <a:latin typeface="Courier New" pitchFamily="49" charset="0"/>
                <a:cs typeface="Calibri" pitchFamily="34" charset="0"/>
              </a:rPr>
              <a:t># Modify the parameter value or molecular concentration of a cell (or group of cells)</a:t>
            </a:r>
            <a:endParaRPr lang="en-US" sz="1000"/>
          </a:p>
          <a:p>
            <a:pPr indent="57150" eaLnBrk="0" hangingPunct="0"/>
            <a:r>
              <a:rPr lang="en-US" sz="1200">
                <a:latin typeface="Courier New" pitchFamily="49" charset="0"/>
                <a:cs typeface="Calibri" pitchFamily="34" charset="0"/>
              </a:rPr>
              <a:t>    bionetAPI.setBionetworkValue(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&lt;molecule/parameter&gt;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, 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&lt;value&gt;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, {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&lt;cellType</a:t>
            </a:r>
            <a:r>
              <a:rPr lang="en-US" sz="1200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&gt; 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or </a:t>
            </a:r>
            <a:r>
              <a:rPr lang="en-US" sz="1200" i="1">
                <a:solidFill>
                  <a:srgbClr val="7030A0"/>
                </a:solidFill>
                <a:latin typeface="Courier New" pitchFamily="49" charset="0"/>
                <a:cs typeface="Calibri" pitchFamily="34" charset="0"/>
              </a:rPr>
              <a:t>&lt;cellId&gt;</a:t>
            </a:r>
            <a:r>
              <a:rPr lang="en-US" sz="1200">
                <a:latin typeface="Courier New" pitchFamily="49" charset="0"/>
                <a:cs typeface="Calibri" pitchFamily="34" charset="0"/>
              </a:rPr>
              <a:t>})</a:t>
            </a:r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0" y="836613"/>
            <a:ext cx="252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0" y="1582738"/>
            <a:ext cx="252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582" name="TextBox 5"/>
          <p:cNvSpPr txBox="1">
            <a:spLocks noChangeArrowheads="1"/>
          </p:cNvSpPr>
          <p:nvPr/>
        </p:nvSpPr>
        <p:spPr bwMode="auto">
          <a:xfrm>
            <a:off x="0" y="2700338"/>
            <a:ext cx="250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0" y="3527425"/>
            <a:ext cx="250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584" name="TextBox 7"/>
          <p:cNvSpPr txBox="1">
            <a:spLocks noChangeArrowheads="1"/>
          </p:cNvSpPr>
          <p:nvPr/>
        </p:nvSpPr>
        <p:spPr bwMode="auto">
          <a:xfrm>
            <a:off x="0" y="4067175"/>
            <a:ext cx="250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585" name="TextBox 8"/>
          <p:cNvSpPr txBox="1">
            <a:spLocks noChangeArrowheads="1"/>
          </p:cNvSpPr>
          <p:nvPr/>
        </p:nvSpPr>
        <p:spPr bwMode="auto">
          <a:xfrm>
            <a:off x="0" y="4608513"/>
            <a:ext cx="250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Left Brace 9"/>
          <p:cNvSpPr/>
          <p:nvPr/>
        </p:nvSpPr>
        <p:spPr>
          <a:xfrm>
            <a:off x="431800" y="2384425"/>
            <a:ext cx="179388" cy="936625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15900" y="1773238"/>
            <a:ext cx="395288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15900" y="3716338"/>
            <a:ext cx="395288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15900" y="4257675"/>
            <a:ext cx="395288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15900" y="4797425"/>
            <a:ext cx="395288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15900" y="2852738"/>
            <a:ext cx="179388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84213" y="5624513"/>
            <a:ext cx="2808287" cy="0"/>
          </a:xfrm>
          <a:prstGeom prst="straightConnector1">
            <a:avLst/>
          </a:prstGeom>
          <a:ln w="190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mtClean="0"/>
              <a:t>First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4518025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MODEL: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200" dirty="0" smtClean="0"/>
              <a:t>2 cell types: 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Condensing 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/>
              <a:t>NonCondensing</a:t>
            </a:r>
            <a:endParaRPr lang="en-US" sz="2800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200" dirty="0" err="1" smtClean="0"/>
              <a:t>Condesing</a:t>
            </a:r>
            <a:r>
              <a:rPr lang="en-US" sz="3200" dirty="0" smtClean="0"/>
              <a:t> cells have stable volume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200" dirty="0" err="1" smtClean="0"/>
              <a:t>NonCondensing</a:t>
            </a:r>
            <a:r>
              <a:rPr lang="en-US" sz="3200" dirty="0" smtClean="0"/>
              <a:t> cells volume oscillate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200" dirty="0" smtClean="0"/>
              <a:t>Volume oscillation is driven by a </a:t>
            </a:r>
            <a:r>
              <a:rPr lang="en-US" sz="3200" dirty="0" err="1" smtClean="0"/>
              <a:t>subcellular</a:t>
            </a:r>
            <a:r>
              <a:rPr lang="en-US" sz="3200" dirty="0" smtClean="0"/>
              <a:t> model: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/>
              <a:t>Oscli.sbml</a:t>
            </a:r>
            <a:endParaRPr lang="en-US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 txBox="1">
            <a:spLocks/>
          </p:cNvSpPr>
          <p:nvPr/>
        </p:nvSpPr>
        <p:spPr bwMode="auto">
          <a:xfrm>
            <a:off x="457200" y="944563"/>
            <a:ext cx="8686800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3200" i="1"/>
              <a:t>Oscli.sbml</a:t>
            </a:r>
            <a:r>
              <a:rPr lang="en-US" sz="3200"/>
              <a:t>: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endParaRPr lang="en-US" sz="2800"/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sz="3200"/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sz="320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1520825"/>
            <a:ext cx="6053138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51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>
                <a:latin typeface="+mj-lt"/>
                <a:ea typeface="+mj-ea"/>
                <a:cs typeface="+mj-cs"/>
              </a:rPr>
              <a:t>First Example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 txBox="1">
            <a:spLocks/>
          </p:cNvSpPr>
          <p:nvPr/>
        </p:nvSpPr>
        <p:spPr bwMode="auto">
          <a:xfrm>
            <a:off x="457200" y="944563"/>
            <a:ext cx="8686800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3200"/>
              <a:t>Oscli.sbml: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endParaRPr lang="en-US" sz="2800"/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sz="3200"/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sz="320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6075"/>
            <a:ext cx="91440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mtClean="0"/>
              <a:t>First 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mtClean="0"/>
              <a:t>First Example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5715000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  <p:pic>
        <p:nvPicPr>
          <p:cNvPr id="2867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1773238"/>
            <a:ext cx="73882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Content Placeholder 2"/>
          <p:cNvSpPr txBox="1">
            <a:spLocks/>
          </p:cNvSpPr>
          <p:nvPr/>
        </p:nvSpPr>
        <p:spPr bwMode="auto">
          <a:xfrm>
            <a:off x="457200" y="981075"/>
            <a:ext cx="86868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3200"/>
              <a:t>On Twedit++, open the Project File BionetDemo:</a:t>
            </a:r>
            <a:endParaRPr lang="en-US" sz="2800"/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sz="3200"/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mtClean="0"/>
              <a:t>First Example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5715000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  <p:pic>
        <p:nvPicPr>
          <p:cNvPr id="2970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728663"/>
            <a:ext cx="7743825" cy="612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mtClean="0"/>
              <a:t>First Example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5715000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2205038"/>
            <a:ext cx="81534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Content Placeholder 2"/>
          <p:cNvSpPr txBox="1">
            <a:spLocks/>
          </p:cNvSpPr>
          <p:nvPr/>
        </p:nvSpPr>
        <p:spPr bwMode="auto">
          <a:xfrm>
            <a:off x="457200" y="1143000"/>
            <a:ext cx="8686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3200"/>
              <a:t>This is how we read concentration values:</a:t>
            </a:r>
            <a:endParaRPr lang="en-US" sz="2800"/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sz="3200"/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mtClean="0"/>
              <a:t>First Example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5715000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  <p:pic>
        <p:nvPicPr>
          <p:cNvPr id="4" name="BionetDem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52513"/>
            <a:ext cx="7643812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mtClean="0"/>
              <a:t>Exercises</a:t>
            </a:r>
          </a:p>
        </p:txBody>
      </p:sp>
      <p:sp>
        <p:nvSpPr>
          <p:cNvPr id="32771" name="Content Placeholder 2"/>
          <p:cNvSpPr txBox="1">
            <a:spLocks/>
          </p:cNvSpPr>
          <p:nvPr/>
        </p:nvSpPr>
        <p:spPr bwMode="auto">
          <a:xfrm>
            <a:off x="152400" y="1143000"/>
            <a:ext cx="89916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3200"/>
              <a:t>1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3200"/>
              <a:t>Change volume oscillation amplitude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3200"/>
              <a:t>Make Condensing cells oscillate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3200"/>
              <a:t>Make Condensing cells oscillate at opposite phase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2743200"/>
            <a:ext cx="24765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More on Reaction Kinetics Modeling</a:t>
            </a:r>
          </a:p>
        </p:txBody>
      </p:sp>
      <p:sp>
        <p:nvSpPr>
          <p:cNvPr id="8196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153400" cy="57150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Essential Mathematical Biology</a:t>
            </a:r>
          </a:p>
          <a:p>
            <a:pPr lvl="1">
              <a:buFont typeface="Arial" charset="0"/>
              <a:buNone/>
            </a:pPr>
            <a:r>
              <a:rPr lang="en-US" smtClean="0"/>
              <a:t>Nicholas Britton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		      Enzyme Kinetics for Systems Biology</a:t>
            </a:r>
          </a:p>
          <a:p>
            <a:pPr lvl="1">
              <a:buFont typeface="Arial" charset="0"/>
              <a:buNone/>
            </a:pPr>
            <a:r>
              <a:rPr lang="en-US" smtClean="0"/>
              <a:t>			Herbert Sauro</a:t>
            </a:r>
          </a:p>
          <a:p>
            <a:pPr lvl="1"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z="2800" smtClean="0"/>
          </a:p>
          <a:p>
            <a:pPr>
              <a:buFont typeface="Arial" charset="0"/>
              <a:buNone/>
            </a:pPr>
            <a:r>
              <a:rPr lang="en-US" sz="2800" smtClean="0">
                <a:hlinkClick r:id="rId3"/>
              </a:rPr>
              <a:t>www.sys-bio.org/sbwWiki/tutorials/bloomington2011</a:t>
            </a:r>
            <a:endParaRPr lang="en-US" sz="2800" smtClean="0"/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143000"/>
            <a:ext cx="1447800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mtClean="0"/>
              <a:t>Exercises</a:t>
            </a:r>
          </a:p>
        </p:txBody>
      </p:sp>
      <p:sp>
        <p:nvSpPr>
          <p:cNvPr id="33795" name="Content Placeholder 2"/>
          <p:cNvSpPr txBox="1">
            <a:spLocks/>
          </p:cNvSpPr>
          <p:nvPr/>
        </p:nvSpPr>
        <p:spPr bwMode="auto">
          <a:xfrm>
            <a:off x="152400" y="1143000"/>
            <a:ext cx="89916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3200"/>
              <a:t>1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3200"/>
              <a:t>Change volume oscillation amplitude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3200"/>
              <a:t>Make Condensing cells oscillate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3200"/>
              <a:t>Make Condensing cells oscillate at opposite phase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3200"/>
              <a:t>2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3200"/>
              <a:t>Replace SBML model with the one from Tuesday: </a:t>
            </a:r>
            <a:r>
              <a:rPr lang="en-US" sz="2000"/>
              <a:t>Boris Kholodenko, </a:t>
            </a:r>
            <a:r>
              <a:rPr lang="en-US" sz="2000">
                <a:hlinkClick r:id="rId2" tooltip="European journal of biochemistry / FEBS."/>
              </a:rPr>
              <a:t>Eur J Biochem.</a:t>
            </a:r>
            <a:r>
              <a:rPr lang="en-US" sz="2000"/>
              <a:t> 2000 Mar;267(6):1583-8</a:t>
            </a:r>
            <a:endParaRPr lang="en-US" sz="3200"/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874125" cy="5694362"/>
          </a:xfrm>
        </p:spPr>
        <p:txBody>
          <a:bodyPr/>
          <a:lstStyle/>
          <a:p>
            <a:r>
              <a:rPr lang="en-US" smtClean="0"/>
              <a:t>In our second example we will use a published model for the cell cycle.</a:t>
            </a:r>
          </a:p>
          <a:p>
            <a:pPr lvl="2"/>
            <a:endParaRPr lang="en-US" smtClean="0"/>
          </a:p>
          <a:p>
            <a:r>
              <a:rPr lang="en-US" smtClean="0"/>
              <a:t>The website </a:t>
            </a:r>
            <a:r>
              <a:rPr lang="en-US" smtClean="0">
                <a:hlinkClick r:id="rId2"/>
              </a:rPr>
              <a:t>www.sbml.org</a:t>
            </a:r>
            <a:r>
              <a:rPr lang="en-US" smtClean="0"/>
              <a:t> contains a repository of published models in SBML format.</a:t>
            </a:r>
          </a:p>
          <a:p>
            <a:pPr lvl="2"/>
            <a:endParaRPr lang="en-US" smtClean="0"/>
          </a:p>
          <a:p>
            <a:r>
              <a:rPr lang="en-US" smtClean="0"/>
              <a:t>If you wish to submit your own SBML to the repository, follow the instructions at: </a:t>
            </a:r>
            <a:r>
              <a:rPr lang="en-US" smtClean="0">
                <a:hlinkClick r:id="rId3"/>
              </a:rPr>
              <a:t>www.ebi.ac.uk/biomodels-main/submit</a:t>
            </a:r>
            <a:r>
              <a:rPr lang="en-US" smtClean="0"/>
              <a:t> </a:t>
            </a:r>
          </a:p>
          <a:p>
            <a:endParaRPr lang="en-US" smtClean="0"/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Second Example – Cell Cycle from web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152400" y="1052513"/>
            <a:ext cx="8991600" cy="5805487"/>
          </a:xfrm>
        </p:spPr>
        <p:txBody>
          <a:bodyPr/>
          <a:lstStyle/>
          <a:p>
            <a:r>
              <a:rPr lang="en-US" sz="2800" smtClean="0"/>
              <a:t>On </a:t>
            </a:r>
            <a:r>
              <a:rPr lang="en-US" sz="2800" smtClean="0">
                <a:hlinkClick r:id="rId2"/>
              </a:rPr>
              <a:t>www.sbml.org</a:t>
            </a:r>
            <a:r>
              <a:rPr lang="en-US" sz="2800" smtClean="0"/>
              <a:t>, click on the link “</a:t>
            </a:r>
            <a:r>
              <a:rPr lang="en-US" sz="2800" i="1" smtClean="0"/>
              <a:t>BioModels Database</a:t>
            </a:r>
            <a:r>
              <a:rPr lang="en-US" sz="2800" smtClean="0"/>
              <a:t>” and then on “</a:t>
            </a:r>
            <a:r>
              <a:rPr lang="en-US" sz="2800" i="1" smtClean="0"/>
              <a:t>Curated models</a:t>
            </a:r>
            <a:r>
              <a:rPr lang="en-US" sz="2800" smtClean="0"/>
              <a:t>”:</a:t>
            </a:r>
          </a:p>
          <a:p>
            <a:pPr lvl="2"/>
            <a:endParaRPr lang="en-US" smtClean="0"/>
          </a:p>
          <a:p>
            <a:endParaRPr lang="en-US" smtClean="0"/>
          </a:p>
        </p:txBody>
      </p:sp>
      <p:sp>
        <p:nvSpPr>
          <p:cNvPr id="3584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Second Example – Cell Cycle Model</a:t>
            </a: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276475"/>
            <a:ext cx="9182100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152400" y="873125"/>
            <a:ext cx="8991600" cy="5984875"/>
          </a:xfrm>
        </p:spPr>
        <p:txBody>
          <a:bodyPr/>
          <a:lstStyle/>
          <a:p>
            <a:r>
              <a:rPr lang="en-US" sz="2800" smtClean="0"/>
              <a:t>From the model list select the third one by clicking on the link under the column “BioModels ID”</a:t>
            </a:r>
          </a:p>
          <a:p>
            <a:pPr lvl="2"/>
            <a:endParaRPr lang="en-US" smtClean="0"/>
          </a:p>
          <a:p>
            <a:endParaRPr lang="en-US" smtClean="0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mtClean="0"/>
              <a:t>Second Example – Cell Cycle from web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892300"/>
            <a:ext cx="8480425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8991600" cy="5886450"/>
          </a:xfrm>
        </p:spPr>
        <p:txBody>
          <a:bodyPr/>
          <a:lstStyle/>
          <a:p>
            <a:r>
              <a:rPr lang="en-US" sz="2800" smtClean="0"/>
              <a:t>To download the model click on “Download SBML” and select “SBML L2 V4 (curated)”</a:t>
            </a:r>
          </a:p>
          <a:p>
            <a:pPr lvl="2"/>
            <a:endParaRPr lang="en-US" smtClean="0"/>
          </a:p>
          <a:p>
            <a:endParaRPr lang="en-US" smtClean="0"/>
          </a:p>
        </p:txBody>
      </p:sp>
      <p:sp>
        <p:nvSpPr>
          <p:cNvPr id="3789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mtClean="0"/>
              <a:t>Second Example – Cell Cycle from web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1892300"/>
            <a:ext cx="7292975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152400" y="855663"/>
            <a:ext cx="8991600" cy="6002337"/>
          </a:xfrm>
        </p:spPr>
        <p:txBody>
          <a:bodyPr/>
          <a:lstStyle/>
          <a:p>
            <a:r>
              <a:rPr lang="en-US" sz="2400" smtClean="0"/>
              <a:t>Save the file </a:t>
            </a:r>
            <a:r>
              <a:rPr lang="en-US" sz="2400" i="1" smtClean="0"/>
              <a:t>BIOMD0000000003.xml</a:t>
            </a:r>
            <a:r>
              <a:rPr lang="en-US" sz="2400" smtClean="0"/>
              <a:t> inside the directory </a:t>
            </a:r>
            <a:r>
              <a:rPr lang="en-US" sz="2400" i="1" smtClean="0"/>
              <a:t>CompuCell3D\</a:t>
            </a:r>
            <a:r>
              <a:rPr lang="en-US" sz="2400" i="1" smtClean="0">
                <a:solidFill>
                  <a:srgbClr val="FF0000"/>
                </a:solidFill>
              </a:rPr>
              <a:t>CellCycle\Simulation</a:t>
            </a:r>
            <a:r>
              <a:rPr lang="en-US" sz="2400" i="1" smtClean="0"/>
              <a:t>   </a:t>
            </a:r>
            <a:r>
              <a:rPr lang="en-US" sz="2400" u="sng" smtClean="0"/>
              <a:t>(Create the directories first)</a:t>
            </a:r>
            <a:endParaRPr lang="en-US" sz="2400" i="1" u="sng" smtClean="0"/>
          </a:p>
          <a:p>
            <a:pPr lvl="2"/>
            <a:endParaRPr lang="en-US" smtClean="0"/>
          </a:p>
          <a:p>
            <a:endParaRPr lang="en-US" smtClean="0"/>
          </a:p>
        </p:txBody>
      </p:sp>
      <p:sp>
        <p:nvSpPr>
          <p:cNvPr id="389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mtClean="0"/>
              <a:t>Second Example – Cell Cycle from web</a:t>
            </a:r>
          </a:p>
        </p:txBody>
      </p:sp>
      <p:pic>
        <p:nvPicPr>
          <p:cNvPr id="3891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971675"/>
            <a:ext cx="688657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8991600" cy="5886450"/>
          </a:xfrm>
        </p:spPr>
        <p:txBody>
          <a:bodyPr/>
          <a:lstStyle/>
          <a:p>
            <a:r>
              <a:rPr lang="en-US" sz="2400" smtClean="0"/>
              <a:t>This model is composed of 3 ODEs that forms an oscillating system:</a:t>
            </a:r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pPr lvl="2"/>
            <a:endParaRPr lang="en-US" sz="1600" smtClean="0"/>
          </a:p>
          <a:p>
            <a:pPr lvl="1"/>
            <a:r>
              <a:rPr lang="en-US" sz="2000" smtClean="0"/>
              <a:t>C	  : cyclin concentration</a:t>
            </a:r>
          </a:p>
          <a:p>
            <a:pPr lvl="1"/>
            <a:r>
              <a:rPr lang="en-US" sz="2000" smtClean="0"/>
              <a:t>M : fraction of active cdc2 kinase</a:t>
            </a:r>
          </a:p>
          <a:p>
            <a:pPr lvl="1"/>
            <a:r>
              <a:rPr lang="en-US" sz="2000" smtClean="0"/>
              <a:t>X	  : fraction of active cyclin protease </a:t>
            </a:r>
          </a:p>
          <a:p>
            <a:pPr lvl="2"/>
            <a:endParaRPr lang="en-US" smtClean="0"/>
          </a:p>
          <a:p>
            <a:endParaRPr lang="en-US" smtClean="0"/>
          </a:p>
        </p:txBody>
      </p:sp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mtClean="0"/>
              <a:t>Second Example – Cell Cycle from web</a:t>
            </a: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470025"/>
            <a:ext cx="3846512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8" y="1735138"/>
            <a:ext cx="5110162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8991600" cy="5886450"/>
          </a:xfrm>
        </p:spPr>
        <p:txBody>
          <a:bodyPr/>
          <a:lstStyle/>
          <a:p>
            <a:r>
              <a:rPr lang="en-US" sz="2800" smtClean="0"/>
              <a:t>Using Tweddit++ Wizard, create a new simulation:</a:t>
            </a:r>
            <a:endParaRPr lang="en-US" sz="3600" smtClean="0"/>
          </a:p>
          <a:p>
            <a:endParaRPr lang="en-US" smtClean="0"/>
          </a:p>
        </p:txBody>
      </p:sp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mtClean="0"/>
              <a:t>Second Example – Cell Cycle from web</a:t>
            </a: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495425"/>
            <a:ext cx="558165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3095625" y="3608388"/>
            <a:ext cx="684213" cy="360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195513" y="5876925"/>
            <a:ext cx="1008062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38" y="1479550"/>
            <a:ext cx="559593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8991600" cy="5886450"/>
          </a:xfrm>
        </p:spPr>
        <p:txBody>
          <a:bodyPr/>
          <a:lstStyle/>
          <a:p>
            <a:r>
              <a:rPr lang="en-US" sz="2800" smtClean="0"/>
              <a:t>Add cell type “Condensing”:</a:t>
            </a:r>
            <a:endParaRPr lang="en-US" sz="3600" smtClean="0"/>
          </a:p>
          <a:p>
            <a:endParaRPr lang="en-US" smtClean="0"/>
          </a:p>
        </p:txBody>
      </p:sp>
      <p:sp>
        <p:nvSpPr>
          <p:cNvPr id="4198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Second Example – Cell Cycle from web</a:t>
            </a:r>
          </a:p>
        </p:txBody>
      </p:sp>
      <p:sp>
        <p:nvSpPr>
          <p:cNvPr id="6" name="Oval 5"/>
          <p:cNvSpPr/>
          <p:nvPr/>
        </p:nvSpPr>
        <p:spPr>
          <a:xfrm>
            <a:off x="2843213" y="5949950"/>
            <a:ext cx="792162" cy="358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732588" y="5949950"/>
            <a:ext cx="971550" cy="323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8991600" cy="5886450"/>
          </a:xfrm>
        </p:spPr>
        <p:txBody>
          <a:bodyPr/>
          <a:lstStyle/>
          <a:p>
            <a:r>
              <a:rPr lang="en-US" sz="2800" smtClean="0"/>
              <a:t>Select Contact and VolumeLocalFlex</a:t>
            </a:r>
            <a:endParaRPr lang="en-US" sz="3600" smtClean="0"/>
          </a:p>
          <a:p>
            <a:endParaRPr lang="en-US" smtClean="0"/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Second Example – Cell Cycle from web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482725"/>
            <a:ext cx="5280025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2195513" y="2744788"/>
            <a:ext cx="684212" cy="360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887788" y="3068638"/>
            <a:ext cx="971550" cy="323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Cell-based modeling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r>
              <a:rPr lang="en-US" smtClean="0"/>
              <a:t>Cellular behaviors:</a:t>
            </a:r>
          </a:p>
          <a:p>
            <a:pPr lvl="2"/>
            <a:r>
              <a:rPr lang="en-US" smtClean="0"/>
              <a:t>Location</a:t>
            </a:r>
          </a:p>
          <a:p>
            <a:pPr lvl="2"/>
            <a:r>
              <a:rPr lang="en-US" smtClean="0"/>
              <a:t>Volume</a:t>
            </a:r>
          </a:p>
          <a:p>
            <a:pPr lvl="2"/>
            <a:r>
              <a:rPr lang="en-US" smtClean="0"/>
              <a:t>Shape</a:t>
            </a:r>
          </a:p>
          <a:p>
            <a:pPr lvl="2"/>
            <a:r>
              <a:rPr lang="en-US" smtClean="0"/>
              <a:t>Movement</a:t>
            </a:r>
          </a:p>
          <a:p>
            <a:pPr lvl="2"/>
            <a:r>
              <a:rPr lang="en-US" smtClean="0"/>
              <a:t>Adhesion</a:t>
            </a:r>
          </a:p>
          <a:p>
            <a:pPr lvl="2"/>
            <a:r>
              <a:rPr lang="en-US" smtClean="0"/>
              <a:t>Mitosis</a:t>
            </a:r>
          </a:p>
          <a:p>
            <a:pPr lvl="2"/>
            <a:r>
              <a:rPr lang="en-US" smtClean="0"/>
              <a:t>Death</a:t>
            </a:r>
          </a:p>
          <a:p>
            <a:pPr lvl="2"/>
            <a:r>
              <a:rPr lang="en-US" smtClean="0"/>
              <a:t>Differentiation</a:t>
            </a:r>
          </a:p>
          <a:p>
            <a:pPr lvl="2"/>
            <a:r>
              <a:rPr lang="en-US" smtClean="0"/>
              <a:t>Polarization</a:t>
            </a:r>
          </a:p>
          <a:p>
            <a:pPr lvl="2"/>
            <a:r>
              <a:rPr lang="en-US" smtClean="0"/>
              <a:t>Etc…</a:t>
            </a:r>
          </a:p>
          <a:p>
            <a:pPr lvl="1"/>
            <a:endParaRPr lang="en-US" smtClean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8" t="27083" r="20937" b="21875"/>
          <a:stretch>
            <a:fillRect/>
          </a:stretch>
        </p:blipFill>
        <p:spPr bwMode="auto">
          <a:xfrm>
            <a:off x="4343400" y="2044700"/>
            <a:ext cx="37338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8991600" cy="5886450"/>
          </a:xfrm>
        </p:spPr>
        <p:txBody>
          <a:bodyPr/>
          <a:lstStyle/>
          <a:p>
            <a:r>
              <a:rPr lang="en-US" sz="2800" smtClean="0"/>
              <a:t>Add a dictionary to the cells</a:t>
            </a:r>
          </a:p>
          <a:p>
            <a:endParaRPr lang="en-US" sz="2400" smtClean="0"/>
          </a:p>
        </p:txBody>
      </p:sp>
      <p:sp>
        <p:nvSpPr>
          <p:cNvPr id="4403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Second Example – Cell Cycle from web</a:t>
            </a: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484313"/>
            <a:ext cx="5257800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2195513" y="2565400"/>
            <a:ext cx="755650" cy="358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8991600" cy="5886450"/>
          </a:xfrm>
        </p:spPr>
        <p:txBody>
          <a:bodyPr/>
          <a:lstStyle/>
          <a:p>
            <a:r>
              <a:rPr lang="en-US" sz="2800" smtClean="0"/>
              <a:t>Your Steppable File will look like that:</a:t>
            </a:r>
            <a:endParaRPr lang="en-US" sz="3600" smtClean="0"/>
          </a:p>
          <a:p>
            <a:endParaRPr lang="en-US" smtClean="0"/>
          </a:p>
        </p:txBody>
      </p:sp>
      <p:sp>
        <p:nvSpPr>
          <p:cNvPr id="4505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Second Example – Cell Cycle from web</a:t>
            </a: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8163"/>
            <a:ext cx="9136063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873125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8991600" cy="5886450"/>
          </a:xfrm>
        </p:spPr>
        <p:txBody>
          <a:bodyPr/>
          <a:lstStyle/>
          <a:p>
            <a:r>
              <a:rPr lang="en-US" sz="2800" smtClean="0"/>
              <a:t>Add the BionetSolver:</a:t>
            </a:r>
            <a:endParaRPr lang="en-US" sz="3600" smtClean="0"/>
          </a:p>
          <a:p>
            <a:endParaRPr lang="en-US" smtClean="0"/>
          </a:p>
        </p:txBody>
      </p:sp>
      <p:sp>
        <p:nvSpPr>
          <p:cNvPr id="4608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Second Example – Cell Cycle from web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35038" y="2168525"/>
            <a:ext cx="14763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92275" y="3068638"/>
            <a:ext cx="48958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92275" y="3789363"/>
            <a:ext cx="197961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92275" y="3608388"/>
            <a:ext cx="21240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92275" y="4329113"/>
            <a:ext cx="3708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692275" y="4689475"/>
            <a:ext cx="71643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92275" y="5049838"/>
            <a:ext cx="5832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692275" y="5408613"/>
            <a:ext cx="30241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93" name="TextBox 22"/>
          <p:cNvSpPr txBox="1">
            <a:spLocks noChangeArrowheads="1"/>
          </p:cNvSpPr>
          <p:nvPr/>
        </p:nvSpPr>
        <p:spPr bwMode="auto">
          <a:xfrm>
            <a:off x="2411413" y="1916113"/>
            <a:ext cx="252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6094" name="TextBox 23"/>
          <p:cNvSpPr txBox="1">
            <a:spLocks noChangeArrowheads="1"/>
          </p:cNvSpPr>
          <p:nvPr/>
        </p:nvSpPr>
        <p:spPr bwMode="auto">
          <a:xfrm>
            <a:off x="1439863" y="2816225"/>
            <a:ext cx="252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6095" name="TextBox 24"/>
          <p:cNvSpPr txBox="1">
            <a:spLocks noChangeArrowheads="1"/>
          </p:cNvSpPr>
          <p:nvPr/>
        </p:nvSpPr>
        <p:spPr bwMode="auto">
          <a:xfrm>
            <a:off x="1187450" y="3933825"/>
            <a:ext cx="252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096" name="TextBox 25"/>
          <p:cNvSpPr txBox="1">
            <a:spLocks noChangeArrowheads="1"/>
          </p:cNvSpPr>
          <p:nvPr/>
        </p:nvSpPr>
        <p:spPr bwMode="auto">
          <a:xfrm>
            <a:off x="1439863" y="4760913"/>
            <a:ext cx="252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6097" name="TextBox 26"/>
          <p:cNvSpPr txBox="1">
            <a:spLocks noChangeArrowheads="1"/>
          </p:cNvSpPr>
          <p:nvPr/>
        </p:nvSpPr>
        <p:spPr bwMode="auto">
          <a:xfrm>
            <a:off x="1439863" y="5121275"/>
            <a:ext cx="252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8" name="Left Brace 27"/>
          <p:cNvSpPr/>
          <p:nvPr/>
        </p:nvSpPr>
        <p:spPr>
          <a:xfrm>
            <a:off x="1403350" y="3536950"/>
            <a:ext cx="215900" cy="1152525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Left Brace 28"/>
          <p:cNvSpPr/>
          <p:nvPr/>
        </p:nvSpPr>
        <p:spPr>
          <a:xfrm flipH="1">
            <a:off x="6659563" y="3824288"/>
            <a:ext cx="215900" cy="396875"/>
          </a:xfrm>
          <a:prstGeom prst="lef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1692275" y="3968750"/>
            <a:ext cx="82708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692275" y="4184650"/>
            <a:ext cx="489585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02" name="TextBox 34"/>
          <p:cNvSpPr txBox="1">
            <a:spLocks noChangeArrowheads="1"/>
          </p:cNvSpPr>
          <p:nvPr/>
        </p:nvSpPr>
        <p:spPr bwMode="auto">
          <a:xfrm>
            <a:off x="6696075" y="3851275"/>
            <a:ext cx="1836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>
                <a:solidFill>
                  <a:srgbClr val="0070C0"/>
                </a:solidFill>
              </a:rPr>
              <a:t>Python utilities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692275" y="4508500"/>
            <a:ext cx="197961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692275" y="5949950"/>
            <a:ext cx="28797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8991600" cy="5886450"/>
          </a:xfrm>
        </p:spPr>
        <p:txBody>
          <a:bodyPr/>
          <a:lstStyle/>
          <a:p>
            <a:r>
              <a:rPr lang="en-US" sz="2800" smtClean="0"/>
              <a:t>Create a visualization field for the fraction of Cdc2 kinase.</a:t>
            </a:r>
          </a:p>
          <a:p>
            <a:pPr>
              <a:buFont typeface="Arial" charset="0"/>
              <a:buNone/>
            </a:pPr>
            <a:endParaRPr lang="en-US" smtClean="0"/>
          </a:p>
        </p:txBody>
      </p:sp>
      <p:sp>
        <p:nvSpPr>
          <p:cNvPr id="4710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Second Example – Cell Cycle from web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1693863"/>
            <a:ext cx="659130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8991600" cy="5886450"/>
          </a:xfrm>
        </p:spPr>
        <p:txBody>
          <a:bodyPr/>
          <a:lstStyle/>
          <a:p>
            <a:r>
              <a:rPr lang="en-US" sz="2800" smtClean="0"/>
              <a:t>Create a visualization field for the fraction of Cdc2 kinase.</a:t>
            </a:r>
          </a:p>
          <a:p>
            <a:pPr>
              <a:buFont typeface="Arial" charset="0"/>
              <a:buNone/>
            </a:pPr>
            <a:endParaRPr lang="en-US" smtClean="0"/>
          </a:p>
        </p:txBody>
      </p:sp>
      <p:sp>
        <p:nvSpPr>
          <p:cNvPr id="4813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Second Example – Cell Cycle from web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736725"/>
            <a:ext cx="6064250" cy="494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2808288" y="3249613"/>
            <a:ext cx="1368425" cy="358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35150" y="4400550"/>
            <a:ext cx="936625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76713" y="5408613"/>
            <a:ext cx="1547812" cy="396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80175" y="3608388"/>
            <a:ext cx="863600" cy="360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8991600" cy="5886450"/>
          </a:xfrm>
        </p:spPr>
        <p:txBody>
          <a:bodyPr/>
          <a:lstStyle/>
          <a:p>
            <a:r>
              <a:rPr lang="en-US" sz="2800" smtClean="0"/>
              <a:t>Create a visualization field for the fraction of Cdc2 kinase.</a:t>
            </a:r>
          </a:p>
          <a:p>
            <a:pPr>
              <a:buFont typeface="Arial" charset="0"/>
              <a:buNone/>
            </a:pPr>
            <a:endParaRPr lang="en-US" smtClean="0"/>
          </a:p>
        </p:txBody>
      </p:sp>
      <p:sp>
        <p:nvSpPr>
          <p:cNvPr id="4915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Second Example – Cell Cycle from web</a:t>
            </a:r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4425"/>
            <a:ext cx="9144000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584325" y="3429000"/>
            <a:ext cx="741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16125" y="4689475"/>
            <a:ext cx="51117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16125" y="4905375"/>
            <a:ext cx="51117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19250" y="4076700"/>
            <a:ext cx="4932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8991600" cy="5886450"/>
          </a:xfrm>
        </p:spPr>
        <p:txBody>
          <a:bodyPr/>
          <a:lstStyle/>
          <a:p>
            <a:r>
              <a:rPr lang="en-US" sz="2400" smtClean="0"/>
              <a:t>Mitosis occur when fraction of active Cdc2 kinase (M) reaches 0.7.</a:t>
            </a:r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pPr lvl="2"/>
            <a:endParaRPr lang="en-US" sz="1600" smtClean="0"/>
          </a:p>
          <a:p>
            <a:pPr lvl="2"/>
            <a:endParaRPr lang="en-US" sz="1600" smtClean="0"/>
          </a:p>
          <a:p>
            <a:r>
              <a:rPr lang="en-US" sz="2400" smtClean="0"/>
              <a:t>To model this we need to track the concentration of M in each cell and check when it passes the 0.7 mark.</a:t>
            </a:r>
          </a:p>
          <a:p>
            <a:endParaRPr lang="en-US" smtClean="0"/>
          </a:p>
        </p:txBody>
      </p:sp>
      <p:sp>
        <p:nvSpPr>
          <p:cNvPr id="5017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mtClean="0"/>
              <a:t>Second Example – Cell Cycle from web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449388"/>
            <a:ext cx="6843712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464050" y="2600325"/>
            <a:ext cx="2592388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mtClean="0"/>
              <a:t>Second Example – Cell Cycle from web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152400" y="765175"/>
            <a:ext cx="8991600" cy="6092825"/>
          </a:xfrm>
        </p:spPr>
        <p:txBody>
          <a:bodyPr/>
          <a:lstStyle/>
          <a:p>
            <a:r>
              <a:rPr lang="en-US" sz="2800" smtClean="0"/>
              <a:t>Add a Steppable to divide cells based on the fraction of Cdc2 kinase:</a:t>
            </a:r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881188"/>
            <a:ext cx="6065838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/>
          <p:cNvSpPr/>
          <p:nvPr/>
        </p:nvSpPr>
        <p:spPr>
          <a:xfrm>
            <a:off x="2808288" y="3392488"/>
            <a:ext cx="684212" cy="360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700338" y="4545013"/>
            <a:ext cx="935037" cy="3603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80175" y="3752850"/>
            <a:ext cx="863600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665288"/>
            <a:ext cx="6973887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mtClean="0"/>
              <a:t>Second Example – Cell Cycle from web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9613" y="2276475"/>
            <a:ext cx="6156325" cy="7572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2229" name="Content Placeholder 2"/>
          <p:cNvSpPr>
            <a:spLocks noGrp="1"/>
          </p:cNvSpPr>
          <p:nvPr>
            <p:ph idx="1"/>
          </p:nvPr>
        </p:nvSpPr>
        <p:spPr>
          <a:xfrm>
            <a:off x="152400" y="765175"/>
            <a:ext cx="8991600" cy="6092825"/>
          </a:xfrm>
        </p:spPr>
        <p:txBody>
          <a:bodyPr/>
          <a:lstStyle/>
          <a:p>
            <a:r>
              <a:rPr lang="en-US" sz="2800" smtClean="0"/>
              <a:t>Add a Steppable to divide cells based on the fraction of Cdc2 kinase:</a:t>
            </a:r>
          </a:p>
          <a:p>
            <a:pPr>
              <a:buFont typeface="Arial" charset="0"/>
              <a:buNone/>
            </a:pPr>
            <a:endParaRPr lang="en-US" smtClean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804025" y="3897313"/>
            <a:ext cx="1189038" cy="0"/>
          </a:xfrm>
          <a:prstGeom prst="line">
            <a:avLst/>
          </a:prstGeom>
          <a:ln w="19050">
            <a:solidFill>
              <a:srgbClr val="FF000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735263" y="3968750"/>
            <a:ext cx="34210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4392613" y="4400550"/>
            <a:ext cx="1187450" cy="0"/>
          </a:xfrm>
          <a:prstGeom prst="line">
            <a:avLst/>
          </a:prstGeom>
          <a:ln w="19050">
            <a:solidFill>
              <a:srgbClr val="FF000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303463" y="5913438"/>
            <a:ext cx="5040312" cy="900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ontent Placeholder 2"/>
          <p:cNvSpPr>
            <a:spLocks noGrp="1"/>
          </p:cNvSpPr>
          <p:nvPr>
            <p:ph idx="1"/>
          </p:nvPr>
        </p:nvSpPr>
        <p:spPr>
          <a:xfrm>
            <a:off x="152400" y="873125"/>
            <a:ext cx="8991600" cy="5984875"/>
          </a:xfrm>
        </p:spPr>
        <p:txBody>
          <a:bodyPr/>
          <a:lstStyle/>
          <a:p>
            <a:r>
              <a:rPr lang="en-US" sz="2800" smtClean="0"/>
              <a:t>Open the model in CC3D, set the maximum concentration of the “M” field to 0.75, and run the simulation:</a:t>
            </a:r>
          </a:p>
          <a:p>
            <a:endParaRPr lang="en-US" sz="3600" smtClean="0"/>
          </a:p>
          <a:p>
            <a:endParaRPr lang="en-US" smtClean="0"/>
          </a:p>
        </p:txBody>
      </p:sp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mtClean="0"/>
              <a:t>Second Example – Cell Cycle from web</a:t>
            </a:r>
          </a:p>
        </p:txBody>
      </p:sp>
      <p:pic>
        <p:nvPicPr>
          <p:cNvPr id="7" name="CellCycle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800225"/>
            <a:ext cx="6745287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Subcellular modelling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915400" cy="5715000"/>
          </a:xfrm>
        </p:spPr>
        <p:txBody>
          <a:bodyPr/>
          <a:lstStyle/>
          <a:p>
            <a:r>
              <a:rPr lang="en-US" smtClean="0"/>
              <a:t>Biochemical Kinetics:</a:t>
            </a:r>
          </a:p>
          <a:p>
            <a:pPr lvl="1"/>
            <a:r>
              <a:rPr lang="en-US" smtClean="0"/>
              <a:t>Cell-Cycle</a:t>
            </a:r>
          </a:p>
          <a:p>
            <a:pPr lvl="1"/>
            <a:r>
              <a:rPr lang="en-US" smtClean="0"/>
              <a:t>Circadian rhythms</a:t>
            </a:r>
          </a:p>
          <a:p>
            <a:pPr lvl="1"/>
            <a:r>
              <a:rPr lang="en-US" smtClean="0"/>
              <a:t>Cardiac rhythms</a:t>
            </a:r>
          </a:p>
          <a:p>
            <a:pPr lvl="1"/>
            <a:r>
              <a:rPr lang="en-US" smtClean="0"/>
              <a:t>cAMP oscillations</a:t>
            </a:r>
          </a:p>
          <a:p>
            <a:pPr lvl="1"/>
            <a:r>
              <a:rPr lang="en-US" smtClean="0"/>
              <a:t>Delta-Notch patterning</a:t>
            </a:r>
          </a:p>
          <a:p>
            <a:pPr lvl="1"/>
            <a:r>
              <a:rPr lang="en-US" smtClean="0"/>
              <a:t>WNT pathway</a:t>
            </a:r>
          </a:p>
          <a:p>
            <a:pPr lvl="1"/>
            <a:r>
              <a:rPr lang="en-US" smtClean="0"/>
              <a:t>FGF pathway</a:t>
            </a:r>
          </a:p>
          <a:p>
            <a:pPr lvl="1"/>
            <a:r>
              <a:rPr lang="en-US" smtClean="0"/>
              <a:t>Etc…</a:t>
            </a:r>
          </a:p>
          <a:p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152400" y="873125"/>
            <a:ext cx="8991600" cy="5984875"/>
          </a:xfrm>
        </p:spPr>
        <p:txBody>
          <a:bodyPr/>
          <a:lstStyle/>
          <a:p>
            <a:r>
              <a:rPr lang="en-US" sz="3600" smtClean="0"/>
              <a:t>1</a:t>
            </a:r>
          </a:p>
          <a:p>
            <a:pPr lvl="1"/>
            <a:r>
              <a:rPr lang="en-US" smtClean="0"/>
              <a:t>Change the Volume plugin so that cells slowly grow back to the original target Volume after mitosis</a:t>
            </a:r>
          </a:p>
          <a:p>
            <a:pPr lvl="1"/>
            <a:endParaRPr lang="en-US" smtClean="0"/>
          </a:p>
          <a:p>
            <a:r>
              <a:rPr lang="en-US" smtClean="0"/>
              <a:t>2</a:t>
            </a:r>
          </a:p>
          <a:p>
            <a:pPr lvl="1"/>
            <a:r>
              <a:rPr lang="en-US" smtClean="0"/>
              <a:t>Add a second cell type (NonCondensing) with half of the cycle time</a:t>
            </a:r>
          </a:p>
          <a:p>
            <a:endParaRPr lang="en-US" smtClean="0"/>
          </a:p>
        </p:txBody>
      </p:sp>
      <p:sp>
        <p:nvSpPr>
          <p:cNvPr id="5427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mtClean="0"/>
              <a:t>Exercises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991600" cy="5694362"/>
          </a:xfrm>
        </p:spPr>
        <p:txBody>
          <a:bodyPr/>
          <a:lstStyle/>
          <a:p>
            <a:r>
              <a:rPr lang="en-US" smtClean="0"/>
              <a:t>In the last example all cells divide in synchrony.</a:t>
            </a:r>
          </a:p>
          <a:p>
            <a:pPr lvl="3"/>
            <a:endParaRPr lang="en-US" smtClean="0"/>
          </a:p>
          <a:p>
            <a:r>
              <a:rPr lang="en-US" smtClean="0"/>
              <a:t>The reason for this is the absence of any flow of information from the cell level to the subcellular level.</a:t>
            </a:r>
          </a:p>
          <a:p>
            <a:pPr lvl="3"/>
            <a:endParaRPr lang="en-US" smtClean="0"/>
          </a:p>
          <a:p>
            <a:r>
              <a:rPr lang="en-US" smtClean="0"/>
              <a:t>A more realistic model, where the cells do not maintain their cell cycle’s phase, is the one proposed by Tyson and Novak.</a:t>
            </a:r>
          </a:p>
          <a:p>
            <a:endParaRPr lang="en-US" smtClean="0"/>
          </a:p>
          <a:p>
            <a:endParaRPr lang="en-US" sz="2800" smtClean="0"/>
          </a:p>
          <a:p>
            <a:endParaRPr lang="en-US" sz="2800" smtClean="0"/>
          </a:p>
          <a:p>
            <a:endParaRPr lang="en-US" sz="3600" smtClean="0"/>
          </a:p>
          <a:p>
            <a:endParaRPr lang="en-US" smtClean="0"/>
          </a:p>
        </p:txBody>
      </p:sp>
      <p:sp>
        <p:nvSpPr>
          <p:cNvPr id="5529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Third Example – Tyson’s Cell Cycle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991600" cy="5694362"/>
          </a:xfrm>
        </p:spPr>
        <p:txBody>
          <a:bodyPr/>
          <a:lstStyle/>
          <a:p>
            <a:r>
              <a:rPr lang="en-US" smtClean="0"/>
              <a:t>This model has 5 variables, from which only the first 2 forms the core of the cell cycle oscillations:</a:t>
            </a:r>
          </a:p>
          <a:p>
            <a:endParaRPr lang="en-US" smtClean="0"/>
          </a:p>
          <a:p>
            <a:endParaRPr lang="en-US" smtClean="0"/>
          </a:p>
          <a:p>
            <a:endParaRPr lang="en-US" sz="2800" smtClean="0"/>
          </a:p>
          <a:p>
            <a:endParaRPr lang="en-US" sz="2800" smtClean="0"/>
          </a:p>
          <a:p>
            <a:endParaRPr lang="en-US" sz="3600" smtClean="0"/>
          </a:p>
          <a:p>
            <a:endParaRPr lang="en-US" smtClean="0"/>
          </a:p>
        </p:txBody>
      </p:sp>
      <p:sp>
        <p:nvSpPr>
          <p:cNvPr id="563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Third Example – Tyson’s Cell Cycle</a:t>
            </a:r>
          </a:p>
        </p:txBody>
      </p:sp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2408238"/>
            <a:ext cx="80264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7850" y="2354263"/>
            <a:ext cx="5837238" cy="15732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991600" cy="5694362"/>
          </a:xfrm>
        </p:spPr>
        <p:txBody>
          <a:bodyPr/>
          <a:lstStyle/>
          <a:p>
            <a:r>
              <a:rPr lang="en-US" sz="2800" smtClean="0"/>
              <a:t>The crucial difference from the previous model lies in the presence of the parameter “m”, which is the normalized total mass of the cell: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2"/>
            <a:endParaRPr lang="en-US" sz="2000" smtClean="0"/>
          </a:p>
          <a:p>
            <a:pPr lvl="2"/>
            <a:endParaRPr lang="en-US" sz="2000" smtClean="0"/>
          </a:p>
          <a:p>
            <a:r>
              <a:rPr lang="en-US" sz="2800" smtClean="0"/>
              <a:t>This parameter varies between ~0.5 (right after mitosis) and ~1 (at normal size) and corresponds in CC3D to the ratio of volume to the resting volume (initial volume):</a:t>
            </a:r>
          </a:p>
          <a:p>
            <a:endParaRPr lang="en-US" smtClean="0"/>
          </a:p>
        </p:txBody>
      </p:sp>
      <p:sp>
        <p:nvSpPr>
          <p:cNvPr id="307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Third Example – Tyson’s Cell Cycle</a:t>
            </a:r>
          </a:p>
        </p:txBody>
      </p:sp>
      <p:grpSp>
        <p:nvGrpSpPr>
          <p:cNvPr id="3077" name="Group 6"/>
          <p:cNvGrpSpPr>
            <a:grpSpLocks/>
          </p:cNvGrpSpPr>
          <p:nvPr/>
        </p:nvGrpSpPr>
        <p:grpSpPr bwMode="auto">
          <a:xfrm>
            <a:off x="1428750" y="2578100"/>
            <a:ext cx="6677025" cy="1657350"/>
            <a:chOff x="1233488" y="2731775"/>
            <a:chExt cx="6677025" cy="1657350"/>
          </a:xfrm>
        </p:grpSpPr>
        <p:pic>
          <p:nvPicPr>
            <p:cNvPr id="307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2731775"/>
              <a:ext cx="6677025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5416551" y="3658875"/>
              <a:ext cx="269875" cy="2698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932238" y="5746750"/>
          <a:ext cx="11636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4" imgW="393480" imgH="228600" progId="Equation.3">
                  <p:embed/>
                </p:oleObj>
              </mc:Choice>
              <mc:Fallback>
                <p:oleObj name="Equation" r:id="rId4" imgW="39348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2238" y="5746750"/>
                        <a:ext cx="1163637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991600" cy="5694362"/>
          </a:xfrm>
        </p:spPr>
        <p:txBody>
          <a:bodyPr/>
          <a:lstStyle/>
          <a:p>
            <a:r>
              <a:rPr lang="en-US" smtClean="0"/>
              <a:t>This time mitosis occur when the level of CycB drops below 0.1</a:t>
            </a: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Third Example – Tyson’s Cell Cycle</a:t>
            </a:r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2276475"/>
            <a:ext cx="50196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63825" y="6416675"/>
            <a:ext cx="2592388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152400" y="873125"/>
            <a:ext cx="8991600" cy="5984875"/>
          </a:xfrm>
        </p:spPr>
        <p:txBody>
          <a:bodyPr/>
          <a:lstStyle/>
          <a:p>
            <a:r>
              <a:rPr lang="en-US" sz="3600" smtClean="0"/>
              <a:t>1</a:t>
            </a:r>
          </a:p>
          <a:p>
            <a:pPr lvl="1"/>
            <a:r>
              <a:rPr lang="en-US" smtClean="0"/>
              <a:t>Download the paper by Tyson and Novak</a:t>
            </a:r>
          </a:p>
          <a:p>
            <a:pPr lvl="1"/>
            <a:r>
              <a:rPr lang="en-US" smtClean="0"/>
              <a:t>Code the first two ODEs in Jarnac and generate the SBML</a:t>
            </a:r>
          </a:p>
          <a:p>
            <a:pPr lvl="3"/>
            <a:endParaRPr lang="en-US" smtClean="0"/>
          </a:p>
          <a:p>
            <a:r>
              <a:rPr lang="en-US" smtClean="0"/>
              <a:t>2</a:t>
            </a:r>
          </a:p>
          <a:p>
            <a:pPr lvl="1"/>
            <a:r>
              <a:rPr lang="en-US" smtClean="0"/>
              <a:t>Using the code from the second example as a template, create a model that uses Tyson’s cell cycle</a:t>
            </a:r>
          </a:p>
          <a:p>
            <a:endParaRPr lang="en-US" smtClean="0"/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US" smtClean="0"/>
              <a:t>Exercises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152400" y="1016000"/>
            <a:ext cx="8991600" cy="5842000"/>
          </a:xfrm>
        </p:spPr>
        <p:txBody>
          <a:bodyPr/>
          <a:lstStyle/>
          <a:p>
            <a:r>
              <a:rPr lang="en-US" sz="2800" smtClean="0"/>
              <a:t>When we run this model we can see that due to the fluctuations in cell volume, the divisions get out of sync:</a:t>
            </a:r>
            <a:endParaRPr lang="en-US" sz="2400" smtClean="0"/>
          </a:p>
        </p:txBody>
      </p:sp>
      <p:sp>
        <p:nvSpPr>
          <p:cNvPr id="5939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Third Example – Tyson’s Cell Cycle</a:t>
            </a:r>
          </a:p>
        </p:txBody>
      </p:sp>
      <p:pic>
        <p:nvPicPr>
          <p:cNvPr id="5" name="CellCycleTys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43113"/>
            <a:ext cx="6419850" cy="48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991600" cy="5694362"/>
          </a:xfrm>
        </p:spPr>
        <p:txBody>
          <a:bodyPr/>
          <a:lstStyle/>
          <a:p>
            <a:r>
              <a:rPr lang="en-US" smtClean="0"/>
              <a:t>The third example (Tyson’s cell cycle model) illustrated how changes at the single cell level can affect the subcellular level (and in turn affect the cell behavior by initiating mitosis).</a:t>
            </a:r>
          </a:p>
          <a:p>
            <a:endParaRPr lang="en-US" smtClean="0"/>
          </a:p>
          <a:p>
            <a:r>
              <a:rPr lang="en-US" smtClean="0"/>
              <a:t>This last example will show how conditions external to the cell (the neighboring cells’ Delta) can affect the cell internal state (its Notch levels).</a:t>
            </a:r>
          </a:p>
          <a:p>
            <a:endParaRPr lang="en-US" sz="2800" smtClean="0"/>
          </a:p>
          <a:p>
            <a:endParaRPr lang="en-US" sz="2800" smtClean="0"/>
          </a:p>
          <a:p>
            <a:endParaRPr lang="en-US" sz="280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Fourth Example – Delta-Notch Patterning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991600" cy="5694362"/>
          </a:xfrm>
        </p:spPr>
        <p:txBody>
          <a:bodyPr/>
          <a:lstStyle/>
          <a:p>
            <a:r>
              <a:rPr lang="en-US" sz="2800" smtClean="0"/>
              <a:t>We will use the model published by Collier </a:t>
            </a:r>
            <a:r>
              <a:rPr lang="en-US" sz="2800" i="1" smtClean="0"/>
              <a:t>et al. </a:t>
            </a:r>
            <a:r>
              <a:rPr lang="en-US" sz="2800" smtClean="0"/>
              <a:t>in 1996:</a:t>
            </a:r>
          </a:p>
          <a:p>
            <a:endParaRPr lang="en-US" smtClean="0"/>
          </a:p>
          <a:p>
            <a:endParaRPr lang="en-US" smtClean="0"/>
          </a:p>
          <a:p>
            <a:pPr lvl="1"/>
            <a:endParaRPr lang="en-US" smtClean="0"/>
          </a:p>
          <a:p>
            <a:pPr lvl="2"/>
            <a:endParaRPr lang="en-US" smtClean="0"/>
          </a:p>
          <a:p>
            <a:pPr lvl="1"/>
            <a:r>
              <a:rPr lang="en-US" smtClean="0"/>
              <a:t> </a:t>
            </a:r>
          </a:p>
          <a:p>
            <a:pPr lvl="1"/>
            <a:r>
              <a:rPr lang="en-US" smtClean="0"/>
              <a:t>N : Notch </a:t>
            </a:r>
          </a:p>
          <a:p>
            <a:pPr lvl="1"/>
            <a:r>
              <a:rPr lang="en-US" smtClean="0"/>
              <a:t>D : Delta </a:t>
            </a:r>
          </a:p>
          <a:p>
            <a:pPr lvl="1"/>
            <a:r>
              <a:rPr lang="en-US" smtClean="0"/>
              <a:t>D: average Delta from neighbors</a:t>
            </a:r>
          </a:p>
          <a:p>
            <a:endParaRPr lang="en-US" sz="2800" smtClean="0"/>
          </a:p>
          <a:p>
            <a:endParaRPr lang="en-US" sz="2800" smtClean="0"/>
          </a:p>
          <a:p>
            <a:endParaRPr lang="en-US" sz="280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Fourth Example – Delta-Notch Patterning</a:t>
            </a:r>
          </a:p>
        </p:txBody>
      </p:sp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770063"/>
            <a:ext cx="4379912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4879975" y="1846263"/>
          <a:ext cx="3994150" cy="226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4" imgW="1511280" imgH="863280" progId="Equation.3">
                  <p:embed/>
                </p:oleObj>
              </mc:Choice>
              <mc:Fallback>
                <p:oleObj name="Equation" r:id="rId4" imgW="1511280" imgH="8632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9975" y="1846263"/>
                        <a:ext cx="3994150" cy="226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1000125" y="5464175"/>
            <a:ext cx="1539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152400" y="1163638"/>
            <a:ext cx="8991600" cy="5694362"/>
          </a:xfrm>
        </p:spPr>
        <p:txBody>
          <a:bodyPr/>
          <a:lstStyle/>
          <a:p>
            <a:r>
              <a:rPr lang="en-US" smtClean="0"/>
              <a:t>In this model, when a cell receives high levels of Delta from neighbors its Notch level becomes downregulated.</a:t>
            </a:r>
          </a:p>
          <a:p>
            <a:r>
              <a:rPr lang="en-US" smtClean="0"/>
              <a:t>This leads to the high/low Notch patterning shown by their simulations on an hexagonal lattice:</a:t>
            </a:r>
          </a:p>
          <a:p>
            <a:endParaRPr lang="en-US" sz="2800" smtClean="0"/>
          </a:p>
          <a:p>
            <a:endParaRPr lang="en-US" sz="2800" smtClean="0"/>
          </a:p>
          <a:p>
            <a:endParaRPr lang="en-US" sz="280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Fourth Example – Delta-Notch Patterning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3813175"/>
            <a:ext cx="4287838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Subcellular modelling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915400" cy="5715000"/>
          </a:xfrm>
        </p:spPr>
        <p:txBody>
          <a:bodyPr/>
          <a:lstStyle/>
          <a:p>
            <a:r>
              <a:rPr lang="en-US" smtClean="0"/>
              <a:t>Biochemical Kinetics:</a:t>
            </a:r>
          </a:p>
          <a:p>
            <a:pPr lvl="1"/>
            <a:r>
              <a:rPr lang="en-US" smtClean="0">
                <a:solidFill>
                  <a:srgbClr val="FF0000"/>
                </a:solidFill>
              </a:rPr>
              <a:t>Cell-Cycle</a:t>
            </a:r>
          </a:p>
          <a:p>
            <a:pPr lvl="1"/>
            <a:r>
              <a:rPr lang="en-US" smtClean="0"/>
              <a:t>Circadian rhythms</a:t>
            </a:r>
          </a:p>
          <a:p>
            <a:pPr lvl="1"/>
            <a:r>
              <a:rPr lang="en-US" smtClean="0"/>
              <a:t>Cardiac rhythms</a:t>
            </a:r>
          </a:p>
          <a:p>
            <a:pPr lvl="1"/>
            <a:r>
              <a:rPr lang="en-US" smtClean="0"/>
              <a:t>cAMP oscillations</a:t>
            </a:r>
          </a:p>
          <a:p>
            <a:pPr lvl="1"/>
            <a:r>
              <a:rPr lang="en-US" smtClean="0"/>
              <a:t>Delta-Notch patterning</a:t>
            </a:r>
          </a:p>
          <a:p>
            <a:pPr lvl="1"/>
            <a:r>
              <a:rPr lang="en-US" smtClean="0"/>
              <a:t>WNT pathway</a:t>
            </a:r>
          </a:p>
          <a:p>
            <a:pPr lvl="1"/>
            <a:r>
              <a:rPr lang="en-US" smtClean="0"/>
              <a:t>FGF pathway</a:t>
            </a:r>
          </a:p>
          <a:p>
            <a:pPr lvl="1"/>
            <a:r>
              <a:rPr lang="en-US" smtClean="0"/>
              <a:t>Etc…</a:t>
            </a:r>
          </a:p>
          <a:p>
            <a:endParaRPr lang="en-US" smtClean="0"/>
          </a:p>
          <a:p>
            <a:endParaRPr lang="en-US" smtClean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0" y="914400"/>
            <a:ext cx="2852738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ellCycle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3294063"/>
            <a:ext cx="4751387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668463"/>
            <a:ext cx="80676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152400" y="1181100"/>
            <a:ext cx="8991600" cy="5848350"/>
          </a:xfrm>
        </p:spPr>
        <p:txBody>
          <a:bodyPr/>
          <a:lstStyle/>
          <a:p>
            <a:r>
              <a:rPr lang="en-US" sz="2400" smtClean="0"/>
              <a:t>In CC3D we first loop over all cells’ neighbors and store their Delta:</a:t>
            </a:r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r>
              <a:rPr lang="en-US" sz="2400" smtClean="0"/>
              <a:t>Then we average it and use it as the new D parameter of that cell:</a:t>
            </a:r>
            <a:endParaRPr lang="en-US" sz="1600" smtClean="0"/>
          </a:p>
          <a:p>
            <a:r>
              <a:rPr lang="en-US" sz="2400" smtClean="0"/>
              <a:t>File:</a:t>
            </a:r>
          </a:p>
          <a:p>
            <a:pPr algn="ctr">
              <a:buFont typeface="Arial" charset="0"/>
              <a:buNone/>
            </a:pPr>
            <a:r>
              <a:rPr lang="en-US" sz="1800" i="1" smtClean="0"/>
              <a:t>CompuCell3D\Demos\BoolChapterDemos_ComputationalMethodsInCellBiology\DeltaNotch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Fourth Example – Delta-Notch Patterning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268538" y="3384550"/>
            <a:ext cx="63722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08175" y="4005263"/>
            <a:ext cx="46466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87563" y="3783013"/>
            <a:ext cx="61436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68538" y="3168650"/>
            <a:ext cx="498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84363" y="2324100"/>
            <a:ext cx="107473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78488" y="5229225"/>
            <a:ext cx="15398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2808288" y="3092450"/>
            <a:ext cx="6180137" cy="317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8988425" y="1449388"/>
            <a:ext cx="12700" cy="183356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>
            <a:off x="8847138" y="1449388"/>
            <a:ext cx="15398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0800000">
            <a:off x="3035300" y="2246313"/>
            <a:ext cx="5953125" cy="158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0800000">
            <a:off x="8675688" y="3284538"/>
            <a:ext cx="325437" cy="158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0800000" flipV="1">
            <a:off x="2735263" y="3708400"/>
            <a:ext cx="6253162" cy="0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0800000">
            <a:off x="6588125" y="3924300"/>
            <a:ext cx="2413000" cy="1588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V="1">
            <a:off x="8143875" y="4551363"/>
            <a:ext cx="1701800" cy="127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>
            <a:off x="8712200" y="5408613"/>
            <a:ext cx="2698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2852738"/>
            <a:ext cx="58674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152400" y="1123950"/>
            <a:ext cx="8991600" cy="5734050"/>
          </a:xfrm>
        </p:spPr>
        <p:txBody>
          <a:bodyPr/>
          <a:lstStyle/>
          <a:p>
            <a:r>
              <a:rPr lang="en-US" sz="2400" smtClean="0"/>
              <a:t>As an initial condition all cells start with random values of Delta and Notch around 0.9.</a:t>
            </a:r>
          </a:p>
          <a:p>
            <a:r>
              <a:rPr lang="en-US" sz="2400" smtClean="0"/>
              <a:t>To implement this we use the Python random function as shown below:</a:t>
            </a:r>
          </a:p>
          <a:p>
            <a:endParaRPr lang="en-US" sz="2800" smtClean="0"/>
          </a:p>
          <a:p>
            <a:endParaRPr lang="en-US" sz="2800" smtClean="0"/>
          </a:p>
          <a:p>
            <a:endParaRPr lang="en-US" sz="2800" smtClean="0"/>
          </a:p>
          <a:p>
            <a:endParaRPr lang="en-US" sz="2800" smtClean="0"/>
          </a:p>
          <a:p>
            <a:endParaRPr lang="en-US" sz="2800" smtClean="0"/>
          </a:p>
          <a:p>
            <a:pPr lvl="3"/>
            <a:endParaRPr lang="en-US" sz="1600" smtClean="0"/>
          </a:p>
          <a:p>
            <a:r>
              <a:rPr lang="en-US" sz="2400" smtClean="0"/>
              <a:t>File:</a:t>
            </a:r>
          </a:p>
          <a:p>
            <a:pPr algn="ctr">
              <a:buFont typeface="Arial" charset="0"/>
              <a:buNone/>
            </a:pPr>
            <a:r>
              <a:rPr lang="en-US" sz="1800" i="1" smtClean="0"/>
              <a:t>CompuCell3D\Demos\BoolChapterDemos_ComputationalMethodsInCellBiology\DeltaNotch</a:t>
            </a:r>
          </a:p>
          <a:p>
            <a:endParaRPr lang="en-US" sz="2800" smtClean="0"/>
          </a:p>
          <a:p>
            <a:endParaRPr lang="en-US" sz="280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Fourth Example – Delta-Notch Patterning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844800" y="4156075"/>
            <a:ext cx="25558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844800" y="3940175"/>
            <a:ext cx="25558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06663" y="3327400"/>
            <a:ext cx="12287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2"/>
          <p:cNvSpPr>
            <a:spLocks noGrp="1"/>
          </p:cNvSpPr>
          <p:nvPr>
            <p:ph idx="1"/>
          </p:nvPr>
        </p:nvSpPr>
        <p:spPr>
          <a:xfrm>
            <a:off x="152400" y="1009650"/>
            <a:ext cx="8991600" cy="5848350"/>
          </a:xfrm>
        </p:spPr>
        <p:txBody>
          <a:bodyPr/>
          <a:lstStyle/>
          <a:p>
            <a:r>
              <a:rPr lang="en-US" sz="2800" smtClean="0"/>
              <a:t>When we run this model we can see that first the Notch values go down before the pattern emerges:</a:t>
            </a:r>
            <a:endParaRPr lang="en-US" sz="240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Fourth Example – Delta-Notch Patterning</a:t>
            </a:r>
          </a:p>
        </p:txBody>
      </p:sp>
      <p:pic>
        <p:nvPicPr>
          <p:cNvPr id="6" name="DeltaNotc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962150"/>
            <a:ext cx="65278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152400" y="1009650"/>
            <a:ext cx="8991600" cy="5848350"/>
          </a:xfrm>
        </p:spPr>
        <p:txBody>
          <a:bodyPr/>
          <a:lstStyle/>
          <a:p>
            <a:r>
              <a:rPr lang="en-US" sz="2800" smtClean="0"/>
              <a:t>If we increase the level of membrane fluctuations the pattern will be disrupted :</a:t>
            </a:r>
            <a:endParaRPr lang="en-US" sz="240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Fourth Example – Delta-Notch Patterning</a:t>
            </a:r>
          </a:p>
        </p:txBody>
      </p:sp>
      <p:pic>
        <p:nvPicPr>
          <p:cNvPr id="5" name="DeltaNotch_temp3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1952625"/>
            <a:ext cx="65405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/>
          <p:cNvSpPr>
            <a:spLocks noGrp="1"/>
          </p:cNvSpPr>
          <p:nvPr>
            <p:ph idx="1"/>
          </p:nvPr>
        </p:nvSpPr>
        <p:spPr>
          <a:xfrm>
            <a:off x="152400" y="1009650"/>
            <a:ext cx="8991600" cy="5848350"/>
          </a:xfrm>
        </p:spPr>
        <p:txBody>
          <a:bodyPr/>
          <a:lstStyle/>
          <a:p>
            <a:r>
              <a:rPr lang="en-US" sz="2800" smtClean="0"/>
              <a:t>Below is a simulation with Tyson’s Cell Cycle and Collier’s Delta Notch models:</a:t>
            </a:r>
            <a:endParaRPr lang="en-US" sz="2400" smtClean="0"/>
          </a:p>
        </p:txBody>
      </p:sp>
      <p:sp>
        <p:nvSpPr>
          <p:cNvPr id="6656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Exercise – 2 SBML models</a:t>
            </a:r>
          </a:p>
        </p:txBody>
      </p:sp>
      <p:pic>
        <p:nvPicPr>
          <p:cNvPr id="6" name="CellCycleD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70088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Subcellular modelling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915400" cy="5715000"/>
          </a:xfrm>
        </p:spPr>
        <p:txBody>
          <a:bodyPr/>
          <a:lstStyle/>
          <a:p>
            <a:r>
              <a:rPr lang="en-US" smtClean="0"/>
              <a:t>Biochemical Kinetics:</a:t>
            </a:r>
          </a:p>
          <a:p>
            <a:pPr lvl="1"/>
            <a:r>
              <a:rPr lang="en-US" smtClean="0"/>
              <a:t>Cell-Cycle</a:t>
            </a:r>
          </a:p>
          <a:p>
            <a:pPr lvl="1"/>
            <a:r>
              <a:rPr lang="en-US" smtClean="0"/>
              <a:t>Circadian rhythms</a:t>
            </a:r>
          </a:p>
          <a:p>
            <a:pPr lvl="1"/>
            <a:r>
              <a:rPr lang="en-US" smtClean="0"/>
              <a:t>Cardiac rhythms</a:t>
            </a:r>
          </a:p>
          <a:p>
            <a:pPr lvl="1"/>
            <a:r>
              <a:rPr lang="en-US" smtClean="0"/>
              <a:t>cAMP oscillations</a:t>
            </a:r>
          </a:p>
          <a:p>
            <a:pPr lvl="1"/>
            <a:r>
              <a:rPr lang="en-US" smtClean="0">
                <a:solidFill>
                  <a:srgbClr val="FF0000"/>
                </a:solidFill>
              </a:rPr>
              <a:t>Delta-Notch patterning</a:t>
            </a:r>
          </a:p>
          <a:p>
            <a:pPr lvl="1"/>
            <a:r>
              <a:rPr lang="en-US" smtClean="0"/>
              <a:t>WNT pathway</a:t>
            </a:r>
          </a:p>
          <a:p>
            <a:pPr lvl="1"/>
            <a:r>
              <a:rPr lang="en-US" smtClean="0"/>
              <a:t>FGF pathway</a:t>
            </a:r>
          </a:p>
          <a:p>
            <a:pPr lvl="1"/>
            <a:r>
              <a:rPr lang="en-US" smtClean="0"/>
              <a:t>Etc…</a:t>
            </a:r>
          </a:p>
          <a:p>
            <a:endParaRPr lang="en-US" smtClean="0"/>
          </a:p>
          <a:p>
            <a:endParaRPr lang="en-US" smtClean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90600"/>
            <a:ext cx="3276600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DeltaNotc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5" y="3122613"/>
            <a:ext cx="4979988" cy="37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Multiscale model - Somitogenesis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915400" cy="5715000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pic>
        <p:nvPicPr>
          <p:cNvPr id="6" name="Somitogenesis-[Cells,Fgf8,Lfng]-HighR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263" y="981075"/>
            <a:ext cx="10304463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How to add this into CompuCell?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5000"/>
          </a:xfrm>
        </p:spPr>
        <p:txBody>
          <a:bodyPr/>
          <a:lstStyle/>
          <a:p>
            <a:pPr marL="514350" indent="-514350">
              <a:buFont typeface="Arial" charset="0"/>
              <a:buAutoNum type="arabicParenR"/>
            </a:pPr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r>
              <a:rPr lang="en-US" smtClean="0"/>
              <a:t>Just another Python class!</a:t>
            </a:r>
          </a:p>
          <a:p>
            <a:pPr marL="914400" lvl="1" indent="-514350"/>
            <a:r>
              <a:rPr lang="en-US" smtClean="0"/>
              <a:t>Too slow</a:t>
            </a:r>
          </a:p>
          <a:p>
            <a:pPr marL="1314450" lvl="2" indent="-514350"/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endParaRPr lang="en-US" smtClean="0"/>
          </a:p>
          <a:p>
            <a:pPr marL="514350" indent="-514350">
              <a:buFont typeface="Arial" charset="0"/>
              <a:buAutoNum type="arabicParenR"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7097</TotalTime>
  <Words>2368</Words>
  <Application>Microsoft Office PowerPoint</Application>
  <PresentationFormat>On-screen Show (4:3)</PresentationFormat>
  <Paragraphs>459</Paragraphs>
  <Slides>64</Slides>
  <Notes>3</Notes>
  <HiddenSlides>0</HiddenSlides>
  <MMClips>9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Calibri</vt:lpstr>
      <vt:lpstr>Arial</vt:lpstr>
      <vt:lpstr>Courier New</vt:lpstr>
      <vt:lpstr>Office Theme</vt:lpstr>
      <vt:lpstr>Microsoft Equation 3.0</vt:lpstr>
      <vt:lpstr>Merging CompuCell3D and SBW/SBML </vt:lpstr>
      <vt:lpstr>Outline</vt:lpstr>
      <vt:lpstr>More on Reaction Kinetics Modeling</vt:lpstr>
      <vt:lpstr>Cell-based modeling</vt:lpstr>
      <vt:lpstr>Subcellular modelling</vt:lpstr>
      <vt:lpstr>Subcellular modelling</vt:lpstr>
      <vt:lpstr>Subcellular modelling</vt:lpstr>
      <vt:lpstr>Multiscale model - Somitogenesis</vt:lpstr>
      <vt:lpstr>How to add this into CompuCell?</vt:lpstr>
      <vt:lpstr>How to add this into CompuCell?</vt:lpstr>
      <vt:lpstr>How to add this into CompuCell?</vt:lpstr>
      <vt:lpstr>SBML – Systems Biology Markup Language</vt:lpstr>
      <vt:lpstr>SBML</vt:lpstr>
      <vt:lpstr>SBML</vt:lpstr>
      <vt:lpstr>SBML</vt:lpstr>
      <vt:lpstr>SBML</vt:lpstr>
      <vt:lpstr>How to write SBML?</vt:lpstr>
      <vt:lpstr>SBW/Jarnac</vt:lpstr>
      <vt:lpstr>Integration with CC3D</vt:lpstr>
      <vt:lpstr>Integration with CC3D</vt:lpstr>
      <vt:lpstr>Integration with CC3D</vt:lpstr>
      <vt:lpstr>First Example</vt:lpstr>
      <vt:lpstr>PowerPoint Presentation</vt:lpstr>
      <vt:lpstr>First Example</vt:lpstr>
      <vt:lpstr>First Example</vt:lpstr>
      <vt:lpstr>First Example</vt:lpstr>
      <vt:lpstr>First Example</vt:lpstr>
      <vt:lpstr>First Example</vt:lpstr>
      <vt:lpstr>Exercises</vt:lpstr>
      <vt:lpstr>Exercises</vt:lpstr>
      <vt:lpstr>Second Example – Cell Cycle from web</vt:lpstr>
      <vt:lpstr>Second Example – Cell Cycle Model</vt:lpstr>
      <vt:lpstr>Second Example – Cell Cycle from web</vt:lpstr>
      <vt:lpstr>Second Example – Cell Cycle from web</vt:lpstr>
      <vt:lpstr>Second Example – Cell Cycle from web</vt:lpstr>
      <vt:lpstr>Second Example – Cell Cycle from web</vt:lpstr>
      <vt:lpstr>Second Example – Cell Cycle from web</vt:lpstr>
      <vt:lpstr>Second Example – Cell Cycle from web</vt:lpstr>
      <vt:lpstr>Second Example – Cell Cycle from web</vt:lpstr>
      <vt:lpstr>Second Example – Cell Cycle from web</vt:lpstr>
      <vt:lpstr>Second Example – Cell Cycle from web</vt:lpstr>
      <vt:lpstr>Second Example – Cell Cycle from web</vt:lpstr>
      <vt:lpstr>Second Example – Cell Cycle from web</vt:lpstr>
      <vt:lpstr>Second Example – Cell Cycle from web</vt:lpstr>
      <vt:lpstr>Second Example – Cell Cycle from web</vt:lpstr>
      <vt:lpstr>Second Example – Cell Cycle from web</vt:lpstr>
      <vt:lpstr>Second Example – Cell Cycle from web</vt:lpstr>
      <vt:lpstr>Second Example – Cell Cycle from web</vt:lpstr>
      <vt:lpstr>Second Example – Cell Cycle from web</vt:lpstr>
      <vt:lpstr>Exercises</vt:lpstr>
      <vt:lpstr>Third Example – Tyson’s Cell Cycle</vt:lpstr>
      <vt:lpstr>Third Example – Tyson’s Cell Cycle</vt:lpstr>
      <vt:lpstr>Third Example – Tyson’s Cell Cycle</vt:lpstr>
      <vt:lpstr>Third Example – Tyson’s Cell Cycle</vt:lpstr>
      <vt:lpstr>Exercises</vt:lpstr>
      <vt:lpstr>Third Example – Tyson’s Cell Cycle</vt:lpstr>
      <vt:lpstr>Fourth Example – Delta-Notch Patterning</vt:lpstr>
      <vt:lpstr>Fourth Example – Delta-Notch Patterning</vt:lpstr>
      <vt:lpstr>Fourth Example – Delta-Notch Patterning</vt:lpstr>
      <vt:lpstr>Fourth Example – Delta-Notch Patterning</vt:lpstr>
      <vt:lpstr>Fourth Example – Delta-Notch Patterning</vt:lpstr>
      <vt:lpstr>Fourth Example – Delta-Notch Patterning</vt:lpstr>
      <vt:lpstr>Fourth Example – Delta-Notch Patterning</vt:lpstr>
      <vt:lpstr>Exercise – 2 SBML models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Subcellular modeling in CompuCell3D – SBML/Jarnac</dc:title>
  <dc:creator>Julio Monti Belmonte</dc:creator>
  <cp:lastModifiedBy>JAG</cp:lastModifiedBy>
  <cp:revision>71</cp:revision>
  <dcterms:created xsi:type="dcterms:W3CDTF">2011-05-17T18:22:30Z</dcterms:created>
  <dcterms:modified xsi:type="dcterms:W3CDTF">2012-08-02T16:30:36Z</dcterms:modified>
</cp:coreProperties>
</file>