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72" r:id="rId3"/>
    <p:sldId id="268" r:id="rId4"/>
    <p:sldId id="257" r:id="rId5"/>
    <p:sldId id="259" r:id="rId6"/>
    <p:sldId id="273" r:id="rId7"/>
    <p:sldId id="274" r:id="rId8"/>
    <p:sldId id="354" r:id="rId9"/>
    <p:sldId id="353" r:id="rId10"/>
    <p:sldId id="266" r:id="rId11"/>
    <p:sldId id="258" r:id="rId12"/>
    <p:sldId id="271" r:id="rId13"/>
    <p:sldId id="260" r:id="rId14"/>
    <p:sldId id="267" r:id="rId15"/>
    <p:sldId id="270" r:id="rId16"/>
    <p:sldId id="275" r:id="rId17"/>
    <p:sldId id="263" r:id="rId18"/>
    <p:sldId id="361" r:id="rId19"/>
    <p:sldId id="362" r:id="rId20"/>
    <p:sldId id="363" r:id="rId21"/>
    <p:sldId id="364" r:id="rId22"/>
    <p:sldId id="293" r:id="rId23"/>
    <p:sldId id="294" r:id="rId24"/>
    <p:sldId id="355" r:id="rId25"/>
    <p:sldId id="295" r:id="rId26"/>
    <p:sldId id="296" r:id="rId27"/>
    <p:sldId id="357" r:id="rId28"/>
    <p:sldId id="358" r:id="rId29"/>
    <p:sldId id="359" r:id="rId30"/>
    <p:sldId id="360" r:id="rId31"/>
    <p:sldId id="300" r:id="rId32"/>
    <p:sldId id="323" r:id="rId33"/>
    <p:sldId id="302" r:id="rId34"/>
    <p:sldId id="301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4" r:id="rId54"/>
    <p:sldId id="322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4" r:id="rId74"/>
    <p:sldId id="345" r:id="rId75"/>
    <p:sldId id="346" r:id="rId76"/>
    <p:sldId id="347" r:id="rId77"/>
    <p:sldId id="352" r:id="rId78"/>
    <p:sldId id="350" r:id="rId79"/>
    <p:sldId id="349" r:id="rId80"/>
    <p:sldId id="365" r:id="rId81"/>
    <p:sldId id="36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FE595-9CDC-4B6F-91AD-CB22599A3AB7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F127-8BB0-40A7-B09C-31EF785F9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5F127-8BB0-40A7-B09C-31EF785F97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5F127-8BB0-40A7-B09C-31EF785F970D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5F127-8BB0-40A7-B09C-31EF785F970D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FBFC-7000-475E-BBF3-F00AAF3111EE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B46A-83E7-4504-A360-E5607D893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anode.com/products/index.php" TargetMode="External"/><Relationship Id="rId2" Type="http://schemas.openxmlformats.org/officeDocument/2006/relationships/hyperlink" Target="http://biospice.sf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bml.org/SBML_Software_Guide" TargetMode="External"/><Relationship Id="rId4" Type="http://schemas.openxmlformats.org/officeDocument/2006/relationships/hyperlink" Target="http://sbw.kgi.edu/sbwWiki/doku.php?id=sysbio:sb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s-bio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sbml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-bio.org/sbwWiki/tutorials/bloomington20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nferencias\CC3DWorkshop2011\SimpleOscillator1.wmv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nferencias\CC3DWorkshop2011\SimpleOscillator2.wmv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biomodels-main/submit" TargetMode="External"/><Relationship Id="rId2" Type="http://schemas.openxmlformats.org/officeDocument/2006/relationships/hyperlink" Target="http://www.sbml.org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nferencias\CC3DWorkshop2011\CellCycleTyson.wm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nferencias\CC3DWorkshop2011\CellCycle.wmv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nferencias\CC3DWorkshop2011\DeltaNotch.wmv" TargetMode="Externa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nferencias\CC3DWorkshop2011\CellCycleTyson.wmv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nferencias\CC3DWorkshop2011\DeltaNotch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nferencias\CC3DWorkshop2011\DeltaNotch_temp30.wmv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nferencias\CC3DWorkshop2011\CellCycleDN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en-US" i="1" dirty="0" smtClean="0"/>
              <a:t>Merging CompuCell3D and SBW/SBML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6583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Julio M. Belmonte</a:t>
            </a:r>
          </a:p>
          <a:p>
            <a:r>
              <a:rPr lang="en-US" dirty="0" smtClean="0"/>
              <a:t>Indiana University, Bloomington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How to add this into </a:t>
            </a:r>
            <a:r>
              <a:rPr lang="en-US" dirty="0" err="1" smtClean="0"/>
              <a:t>CompuCell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Just another Python class!</a:t>
            </a:r>
          </a:p>
          <a:p>
            <a:pPr marL="914400" lvl="1" indent="-514350"/>
            <a:r>
              <a:rPr lang="en-US" dirty="0" smtClean="0"/>
              <a:t>Too slow</a:t>
            </a:r>
          </a:p>
          <a:p>
            <a:pPr marL="1314450" lvl="2" indent="-514350"/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C++ file to be wrapped into Python </a:t>
            </a:r>
          </a:p>
          <a:p>
            <a:pPr marL="914400" lvl="1" indent="-514350"/>
            <a:r>
              <a:rPr lang="en-US" dirty="0" smtClean="0"/>
              <a:t>Too complicated</a:t>
            </a:r>
          </a:p>
          <a:p>
            <a:pPr marL="1314450" lvl="2" indent="-514350"/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Import SBML 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SBML – Systems Biology Markup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Not a software!</a:t>
            </a:r>
          </a:p>
          <a:p>
            <a:pPr lvl="1"/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achine-readable format for representing </a:t>
            </a:r>
            <a:r>
              <a:rPr lang="en-US" dirty="0" err="1" smtClean="0"/>
              <a:t>subcellular</a:t>
            </a:r>
            <a:r>
              <a:rPr lang="en-US" dirty="0" smtClean="0"/>
              <a:t> models</a:t>
            </a:r>
          </a:p>
          <a:p>
            <a:pPr lvl="1"/>
            <a:endParaRPr lang="en-US" dirty="0"/>
          </a:p>
          <a:p>
            <a:r>
              <a:rPr lang="en-US" dirty="0" smtClean="0"/>
              <a:t>Standard for storage and exchange of models</a:t>
            </a:r>
          </a:p>
          <a:p>
            <a:pPr lvl="1"/>
            <a:endParaRPr lang="en-US" dirty="0"/>
          </a:p>
          <a:p>
            <a:r>
              <a:rPr lang="en-US" dirty="0" smtClean="0"/>
              <a:t>Implementation agnostic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SBML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How does it work?</a:t>
            </a:r>
          </a:p>
          <a:p>
            <a:pPr lvl="3"/>
            <a:endParaRPr lang="en-US" dirty="0" smtClean="0"/>
          </a:p>
          <a:p>
            <a:pPr algn="ctr">
              <a:buNone/>
            </a:pPr>
            <a:r>
              <a:rPr lang="en-US" dirty="0" smtClean="0"/>
              <a:t>Developer software (SBW/</a:t>
            </a:r>
            <a:r>
              <a:rPr lang="en-US" dirty="0" err="1" smtClean="0"/>
              <a:t>Jarnac</a:t>
            </a:r>
            <a:r>
              <a:rPr lang="en-US" dirty="0" smtClean="0"/>
              <a:t>)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dirty="0" smtClean="0"/>
              <a:t>SBML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dirty="0" smtClean="0"/>
              <a:t>Simulation software (CompuCell3D)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572000" y="2743200"/>
            <a:ext cx="381000" cy="609600"/>
          </a:xfrm>
          <a:prstGeom prst="downArrow">
            <a:avLst/>
          </a:prstGeom>
          <a:solidFill>
            <a:schemeClr val="accent1">
              <a:alpha val="27000"/>
            </a:schemeClr>
          </a:solidFill>
          <a:ln>
            <a:solidFill>
              <a:schemeClr val="tx2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72000" y="4038600"/>
            <a:ext cx="381000" cy="609600"/>
          </a:xfrm>
          <a:prstGeom prst="downArrow">
            <a:avLst/>
          </a:prstGeom>
          <a:solidFill>
            <a:schemeClr val="accent1">
              <a:alpha val="27000"/>
            </a:schemeClr>
          </a:solidFill>
          <a:ln>
            <a:solidFill>
              <a:schemeClr val="tx2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SBML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74900" y="1231900"/>
          <a:ext cx="4254500" cy="1143000"/>
        </p:xfrm>
        <a:graphic>
          <a:graphicData uri="http://schemas.openxmlformats.org/presentationml/2006/ole">
            <p:oleObj spid="_x0000_s1027" name="Equation" r:id="rId3" imgW="850680" imgH="228600" progId="Equation.3">
              <p:embed/>
            </p:oleObj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3200" y="2667000"/>
            <a:ext cx="3505200" cy="3352800"/>
          </a:xfrm>
        </p:spPr>
        <p:txBody>
          <a:bodyPr/>
          <a:lstStyle/>
          <a:p>
            <a:r>
              <a:rPr lang="en-US" dirty="0" smtClean="0"/>
              <a:t>Initial conditions: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Parameters:</a:t>
            </a:r>
          </a:p>
          <a:p>
            <a:endParaRPr lang="en-US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577545" y="3276600"/>
          <a:ext cx="1714500" cy="571500"/>
        </p:xfrm>
        <a:graphic>
          <a:graphicData uri="http://schemas.openxmlformats.org/presentationml/2006/ole">
            <p:oleObj spid="_x0000_s1029" name="Equation" r:id="rId4" imgW="685800" imgH="2286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494995" y="5181600"/>
          <a:ext cx="2190750" cy="508000"/>
        </p:xfrm>
        <a:graphic>
          <a:graphicData uri="http://schemas.openxmlformats.org/presentationml/2006/ole">
            <p:oleObj spid="_x0000_s1030" name="Equation" r:id="rId5" imgW="876240" imgH="2030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577545" y="3886200"/>
          <a:ext cx="1746250" cy="571500"/>
        </p:xfrm>
        <a:graphic>
          <a:graphicData uri="http://schemas.openxmlformats.org/presentationml/2006/ole">
            <p:oleObj spid="_x0000_s1031" name="Equation" r:id="rId6" imgW="698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50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005"/>
            <a:ext cx="8686800" cy="64629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400" dirty="0" smtClean="0"/>
              <a:t>&lt;?xml version="1.0" encoding="UTF-8"?&gt;</a:t>
            </a:r>
          </a:p>
          <a:p>
            <a:pPr>
              <a:buNone/>
            </a:pPr>
            <a:r>
              <a:rPr lang="en-US" sz="4400" dirty="0" smtClean="0"/>
              <a:t>&lt;</a:t>
            </a:r>
            <a:r>
              <a:rPr lang="en-US" sz="4400" dirty="0" err="1" smtClean="0"/>
              <a:t>sbml</a:t>
            </a:r>
            <a:r>
              <a:rPr lang="en-US" sz="4400" dirty="0" smtClean="0"/>
              <a:t> </a:t>
            </a:r>
            <a:r>
              <a:rPr lang="en-US" sz="4400" dirty="0" err="1" smtClean="0"/>
              <a:t>xmlns</a:t>
            </a:r>
            <a:r>
              <a:rPr lang="en-US" sz="4400" dirty="0" smtClean="0"/>
              <a:t> = "http://www.sbml.org/sbml/level2" level = "2" version = "1"&gt;</a:t>
            </a:r>
          </a:p>
          <a:p>
            <a:pPr>
              <a:buNone/>
            </a:pPr>
            <a:r>
              <a:rPr lang="en-US" sz="4400" dirty="0" smtClean="0"/>
              <a:t>   &lt;model id = "cell"&gt;</a:t>
            </a:r>
          </a:p>
          <a:p>
            <a:pPr>
              <a:buNone/>
            </a:pPr>
            <a:r>
              <a:rPr lang="en-US" sz="4400" dirty="0" smtClean="0"/>
              <a:t>      &lt;</a:t>
            </a:r>
            <a:r>
              <a:rPr lang="en-US" sz="4400" dirty="0" err="1" smtClean="0"/>
              <a:t>listOfCompartments</a:t>
            </a:r>
            <a:r>
              <a:rPr lang="en-US" sz="4400" dirty="0" smtClean="0"/>
              <a:t>&gt;</a:t>
            </a:r>
          </a:p>
          <a:p>
            <a:pPr>
              <a:buNone/>
            </a:pPr>
            <a:r>
              <a:rPr lang="en-US" sz="4400" dirty="0" smtClean="0"/>
              <a:t>         &lt;compartment id = "compartment" size = "1"/&gt;</a:t>
            </a:r>
          </a:p>
          <a:p>
            <a:pPr>
              <a:buNone/>
            </a:pPr>
            <a:r>
              <a:rPr lang="en-US" sz="4400" dirty="0" smtClean="0"/>
              <a:t>      &lt;/</a:t>
            </a:r>
            <a:r>
              <a:rPr lang="en-US" sz="4400" dirty="0" err="1" smtClean="0"/>
              <a:t>listOfCompartments</a:t>
            </a:r>
            <a:r>
              <a:rPr lang="en-US" sz="4400" dirty="0" smtClean="0"/>
              <a:t>&gt;</a:t>
            </a:r>
          </a:p>
          <a:p>
            <a:pPr>
              <a:buNone/>
            </a:pPr>
            <a:r>
              <a:rPr lang="en-US" sz="4400" dirty="0" smtClean="0"/>
              <a:t>      </a:t>
            </a:r>
            <a:r>
              <a:rPr lang="en-US" sz="4400" dirty="0" smtClean="0">
                <a:solidFill>
                  <a:srgbClr val="FF0000"/>
                </a:solidFill>
              </a:rPr>
              <a:t>&lt;</a:t>
            </a:r>
            <a:r>
              <a:rPr lang="en-US" sz="4400" dirty="0" err="1" smtClean="0">
                <a:solidFill>
                  <a:srgbClr val="FF0000"/>
                </a:solidFill>
              </a:rPr>
              <a:t>listOfSpecies</a:t>
            </a:r>
            <a:r>
              <a:rPr lang="en-US" sz="4400" dirty="0" smtClean="0">
                <a:solidFill>
                  <a:srgbClr val="FF0000"/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           &lt;species id = "S1" </a:t>
            </a:r>
            <a:r>
              <a:rPr lang="en-US" sz="4400" dirty="0" err="1" smtClean="0">
                <a:solidFill>
                  <a:srgbClr val="FF0000"/>
                </a:solidFill>
              </a:rPr>
              <a:t>boundaryCondition</a:t>
            </a:r>
            <a:r>
              <a:rPr lang="en-US" sz="4400" dirty="0" smtClean="0">
                <a:solidFill>
                  <a:srgbClr val="FF0000"/>
                </a:solidFill>
              </a:rPr>
              <a:t> = "false" </a:t>
            </a:r>
            <a:r>
              <a:rPr lang="en-US" sz="4400" dirty="0" err="1" smtClean="0">
                <a:solidFill>
                  <a:srgbClr val="FF0000"/>
                </a:solidFill>
              </a:rPr>
              <a:t>initialConcentration</a:t>
            </a:r>
            <a:r>
              <a:rPr lang="en-US" sz="4400" dirty="0" smtClean="0">
                <a:solidFill>
                  <a:srgbClr val="FF0000"/>
                </a:solidFill>
              </a:rPr>
              <a:t> = “5.0" compartment = "compartment"/&gt;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           &lt;species id = "S2" </a:t>
            </a:r>
            <a:r>
              <a:rPr lang="en-US" sz="4400" dirty="0" err="1" smtClean="0">
                <a:solidFill>
                  <a:srgbClr val="FF0000"/>
                </a:solidFill>
              </a:rPr>
              <a:t>boundaryCondition</a:t>
            </a:r>
            <a:r>
              <a:rPr lang="en-US" sz="4400" dirty="0" smtClean="0">
                <a:solidFill>
                  <a:srgbClr val="FF0000"/>
                </a:solidFill>
              </a:rPr>
              <a:t> = "false" </a:t>
            </a:r>
            <a:r>
              <a:rPr lang="en-US" sz="4400" dirty="0" err="1" smtClean="0">
                <a:solidFill>
                  <a:srgbClr val="FF0000"/>
                </a:solidFill>
              </a:rPr>
              <a:t>initialConcentration</a:t>
            </a:r>
            <a:r>
              <a:rPr lang="en-US" sz="4400" dirty="0" smtClean="0">
                <a:solidFill>
                  <a:srgbClr val="FF0000"/>
                </a:solidFill>
              </a:rPr>
              <a:t> = “0.0" compartment = "compartment"/&gt;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     &lt;/</a:t>
            </a:r>
            <a:r>
              <a:rPr lang="en-US" sz="4400" dirty="0" err="1" smtClean="0">
                <a:solidFill>
                  <a:srgbClr val="FF0000"/>
                </a:solidFill>
              </a:rPr>
              <a:t>listOfSpecies</a:t>
            </a:r>
            <a:r>
              <a:rPr lang="en-US" sz="4400" dirty="0" smtClean="0">
                <a:solidFill>
                  <a:srgbClr val="FF0000"/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/>
              <a:t>      </a:t>
            </a:r>
            <a:r>
              <a:rPr lang="en-US" sz="4400" dirty="0" smtClean="0">
                <a:solidFill>
                  <a:srgbClr val="0070C0"/>
                </a:solidFill>
              </a:rPr>
              <a:t>&lt;</a:t>
            </a:r>
            <a:r>
              <a:rPr lang="en-US" sz="4400" dirty="0" err="1" smtClean="0">
                <a:solidFill>
                  <a:srgbClr val="0070C0"/>
                </a:solidFill>
              </a:rPr>
              <a:t>listOfParameters</a:t>
            </a:r>
            <a:r>
              <a:rPr lang="en-US" sz="4400" dirty="0" smtClean="0">
                <a:solidFill>
                  <a:srgbClr val="0070C0"/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         &lt;parameter id = "k1" value = "0.1"/&gt;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      &lt;/</a:t>
            </a:r>
            <a:r>
              <a:rPr lang="en-US" sz="4400" dirty="0" err="1" smtClean="0">
                <a:solidFill>
                  <a:srgbClr val="0070C0"/>
                </a:solidFill>
              </a:rPr>
              <a:t>listOfParameters</a:t>
            </a:r>
            <a:r>
              <a:rPr lang="en-US" sz="4400" dirty="0" smtClean="0">
                <a:solidFill>
                  <a:srgbClr val="0070C0"/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/>
              <a:t>      &lt;</a:t>
            </a:r>
            <a:r>
              <a:rPr lang="en-US" sz="4400" dirty="0" err="1" smtClean="0"/>
              <a:t>listOfReactions</a:t>
            </a:r>
            <a:r>
              <a:rPr lang="en-US" sz="4400" dirty="0" smtClean="0"/>
              <a:t>&gt;</a:t>
            </a:r>
          </a:p>
          <a:p>
            <a:pPr>
              <a:buNone/>
            </a:pPr>
            <a:r>
              <a:rPr lang="en-US" sz="4400" dirty="0" smtClean="0"/>
              <a:t>         &lt;reaction id = "_J1" reversible = "false"&gt;</a:t>
            </a:r>
          </a:p>
          <a:p>
            <a:pPr>
              <a:buNone/>
            </a:pPr>
            <a:r>
              <a:rPr lang="en-US" sz="4400" dirty="0" smtClean="0"/>
              <a:t>            </a:t>
            </a:r>
            <a:r>
              <a:rPr lang="en-US" sz="4400" dirty="0" smtClean="0">
                <a:solidFill>
                  <a:srgbClr val="00B050"/>
                </a:solidFill>
              </a:rPr>
              <a:t>&lt;</a:t>
            </a:r>
            <a:r>
              <a:rPr lang="en-US" sz="4400" dirty="0" err="1" smtClean="0">
                <a:solidFill>
                  <a:srgbClr val="00B050"/>
                </a:solidFill>
              </a:rPr>
              <a:t>listOfReactants</a:t>
            </a:r>
            <a:r>
              <a:rPr lang="en-US" sz="4400" dirty="0" smtClean="0">
                <a:solidFill>
                  <a:srgbClr val="00B050"/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00B050"/>
                </a:solidFill>
              </a:rPr>
              <a:t>               &lt;</a:t>
            </a:r>
            <a:r>
              <a:rPr lang="en-US" sz="4400" dirty="0" err="1" smtClean="0">
                <a:solidFill>
                  <a:srgbClr val="00B050"/>
                </a:solidFill>
              </a:rPr>
              <a:t>speciesReference</a:t>
            </a:r>
            <a:r>
              <a:rPr lang="en-US" sz="4400" dirty="0" smtClean="0">
                <a:solidFill>
                  <a:srgbClr val="00B050"/>
                </a:solidFill>
              </a:rPr>
              <a:t> species = "S1" </a:t>
            </a:r>
            <a:r>
              <a:rPr lang="en-US" sz="4400" dirty="0" err="1" smtClean="0">
                <a:solidFill>
                  <a:srgbClr val="00B050"/>
                </a:solidFill>
              </a:rPr>
              <a:t>stoichiometry</a:t>
            </a:r>
            <a:r>
              <a:rPr lang="en-US" sz="4400" dirty="0" smtClean="0">
                <a:solidFill>
                  <a:srgbClr val="00B050"/>
                </a:solidFill>
              </a:rPr>
              <a:t> = "1"/&gt;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00B050"/>
                </a:solidFill>
              </a:rPr>
              <a:t>            &lt;/</a:t>
            </a:r>
            <a:r>
              <a:rPr lang="en-US" sz="4400" dirty="0" err="1" smtClean="0">
                <a:solidFill>
                  <a:srgbClr val="00B050"/>
                </a:solidFill>
              </a:rPr>
              <a:t>listOfReactants</a:t>
            </a:r>
            <a:r>
              <a:rPr lang="en-US" sz="4400" dirty="0" smtClean="0">
                <a:solidFill>
                  <a:srgbClr val="00B050"/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            &lt;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</a:rPr>
              <a:t>listOfProducts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               &lt;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</a:rPr>
              <a:t>speciesReference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 species = "S2"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</a:rPr>
              <a:t>stoichiometry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 = “2"/&gt;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            &lt;/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</a:rPr>
              <a:t>listOfProducts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            &lt;</a:t>
            </a:r>
            <a:r>
              <a:rPr lang="en-US" sz="4400" dirty="0" err="1" smtClean="0">
                <a:solidFill>
                  <a:srgbClr val="C00000"/>
                </a:solidFill>
              </a:rPr>
              <a:t>kineticLaw</a:t>
            </a:r>
            <a:r>
              <a:rPr lang="en-US" sz="4400" dirty="0" smtClean="0">
                <a:solidFill>
                  <a:srgbClr val="C00000"/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               &lt;math </a:t>
            </a:r>
            <a:r>
              <a:rPr lang="en-US" sz="4400" dirty="0" err="1" smtClean="0">
                <a:solidFill>
                  <a:srgbClr val="C00000"/>
                </a:solidFill>
              </a:rPr>
              <a:t>xmlns</a:t>
            </a:r>
            <a:r>
              <a:rPr lang="en-US" sz="4400" dirty="0" smtClean="0">
                <a:solidFill>
                  <a:srgbClr val="C00000"/>
                </a:solidFill>
              </a:rPr>
              <a:t> = "http://www.w3.org/1998/Math/MathML"&gt;</a:t>
            </a:r>
          </a:p>
          <a:p>
            <a:pPr>
              <a:buNone/>
            </a:pPr>
            <a:r>
              <a:rPr lang="it-IT" sz="4400" dirty="0" smtClean="0">
                <a:solidFill>
                  <a:srgbClr val="C00000"/>
                </a:solidFill>
              </a:rPr>
              <a:t>                  &lt;apply&gt;</a:t>
            </a:r>
          </a:p>
          <a:p>
            <a:pPr>
              <a:buNone/>
            </a:pPr>
            <a:r>
              <a:rPr lang="it-IT" sz="4400" dirty="0" smtClean="0">
                <a:solidFill>
                  <a:srgbClr val="C00000"/>
                </a:solidFill>
              </a:rPr>
              <a:t>                     &lt;times/&gt;</a:t>
            </a:r>
          </a:p>
          <a:p>
            <a:pPr>
              <a:buNone/>
            </a:pPr>
            <a:r>
              <a:rPr lang="it-IT" sz="4400" dirty="0" smtClean="0">
                <a:solidFill>
                  <a:srgbClr val="C00000"/>
                </a:solidFill>
              </a:rPr>
              <a:t>                     &lt;ci&gt;</a:t>
            </a:r>
          </a:p>
          <a:p>
            <a:pPr>
              <a:buNone/>
            </a:pPr>
            <a:r>
              <a:rPr lang="it-IT" sz="4400" dirty="0" smtClean="0">
                <a:solidFill>
                  <a:srgbClr val="C00000"/>
                </a:solidFill>
              </a:rPr>
              <a:t>                           k1</a:t>
            </a:r>
          </a:p>
          <a:p>
            <a:pPr>
              <a:buNone/>
            </a:pPr>
            <a:r>
              <a:rPr lang="it-IT" sz="4400" dirty="0" smtClean="0">
                <a:solidFill>
                  <a:srgbClr val="C00000"/>
                </a:solidFill>
              </a:rPr>
              <a:t>                     &lt;/ci&gt;</a:t>
            </a:r>
          </a:p>
          <a:p>
            <a:pPr>
              <a:buNone/>
            </a:pPr>
            <a:r>
              <a:rPr lang="it-IT" sz="4400" dirty="0" smtClean="0">
                <a:solidFill>
                  <a:srgbClr val="C00000"/>
                </a:solidFill>
              </a:rPr>
              <a:t>                     &lt;ci&gt;</a:t>
            </a:r>
          </a:p>
          <a:p>
            <a:pPr>
              <a:buNone/>
            </a:pPr>
            <a:r>
              <a:rPr lang="it-IT" sz="4400" dirty="0" smtClean="0">
                <a:solidFill>
                  <a:srgbClr val="C00000"/>
                </a:solidFill>
              </a:rPr>
              <a:t>                           S1</a:t>
            </a:r>
          </a:p>
          <a:p>
            <a:pPr>
              <a:buNone/>
            </a:pPr>
            <a:r>
              <a:rPr lang="it-IT" sz="4400" dirty="0" smtClean="0">
                <a:solidFill>
                  <a:srgbClr val="C00000"/>
                </a:solidFill>
              </a:rPr>
              <a:t>                     &lt;/ci&gt;</a:t>
            </a:r>
          </a:p>
          <a:p>
            <a:pPr>
              <a:buNone/>
            </a:pPr>
            <a:r>
              <a:rPr lang="it-IT" sz="4400" dirty="0" smtClean="0">
                <a:solidFill>
                  <a:srgbClr val="C00000"/>
                </a:solidFill>
              </a:rPr>
              <a:t>                  &lt;/apply&gt;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               &lt;/math&gt;</a:t>
            </a:r>
          </a:p>
          <a:p>
            <a:pPr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            &lt;/</a:t>
            </a:r>
            <a:r>
              <a:rPr lang="en-US" sz="4400" dirty="0" err="1" smtClean="0">
                <a:solidFill>
                  <a:srgbClr val="C00000"/>
                </a:solidFill>
              </a:rPr>
              <a:t>kineticLaw</a:t>
            </a:r>
            <a:r>
              <a:rPr lang="en-US" sz="4400" dirty="0" smtClean="0">
                <a:solidFill>
                  <a:srgbClr val="C00000"/>
                </a:solidFill>
              </a:rPr>
              <a:t>&gt;</a:t>
            </a:r>
          </a:p>
          <a:p>
            <a:pPr>
              <a:buNone/>
            </a:pPr>
            <a:r>
              <a:rPr lang="en-US" sz="4400" dirty="0" smtClean="0"/>
              <a:t>         &lt;/reaction&gt;</a:t>
            </a:r>
          </a:p>
          <a:p>
            <a:pPr>
              <a:buNone/>
            </a:pPr>
            <a:r>
              <a:rPr lang="en-US" sz="4400" dirty="0" smtClean="0"/>
              <a:t>      &lt;/</a:t>
            </a:r>
            <a:r>
              <a:rPr lang="en-US" sz="4400" dirty="0" err="1" smtClean="0"/>
              <a:t>listOfReactions</a:t>
            </a:r>
            <a:r>
              <a:rPr lang="en-US" sz="4400" dirty="0" smtClean="0"/>
              <a:t>&gt;</a:t>
            </a:r>
          </a:p>
          <a:p>
            <a:pPr>
              <a:buNone/>
            </a:pPr>
            <a:r>
              <a:rPr lang="en-US" sz="4400" dirty="0" smtClean="0"/>
              <a:t>   &lt;/model&gt;</a:t>
            </a:r>
          </a:p>
          <a:p>
            <a:pPr>
              <a:buNone/>
            </a:pPr>
            <a:r>
              <a:rPr lang="en-US" sz="4400" dirty="0" smtClean="0"/>
              <a:t>&lt;/</a:t>
            </a:r>
            <a:r>
              <a:rPr lang="en-US" sz="4400" dirty="0" err="1" smtClean="0"/>
              <a:t>sbml</a:t>
            </a:r>
            <a:r>
              <a:rPr lang="en-US" sz="4400" dirty="0" smtClean="0"/>
              <a:t>&gt;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952390" y="4114800"/>
          <a:ext cx="3340100" cy="897340"/>
        </p:xfrm>
        <a:graphic>
          <a:graphicData uri="http://schemas.openxmlformats.org/presentationml/2006/ole">
            <p:oleObj spid="_x0000_s3074" name="Equation" r:id="rId3" imgW="850680" imgH="2286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540828" y="1523990"/>
          <a:ext cx="1346010" cy="448670"/>
        </p:xfrm>
        <a:graphic>
          <a:graphicData uri="http://schemas.openxmlformats.org/presentationml/2006/ole">
            <p:oleObj spid="_x0000_s3075" name="Equation" r:id="rId4" imgW="685800" imgH="2286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74553" y="2123230"/>
          <a:ext cx="1719902" cy="398818"/>
        </p:xfrm>
        <a:graphic>
          <a:graphicData uri="http://schemas.openxmlformats.org/presentationml/2006/ole">
            <p:oleObj spid="_x0000_s3076" name="Equation" r:id="rId5" imgW="87624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540828" y="1904990"/>
          <a:ext cx="1370937" cy="448670"/>
        </p:xfrm>
        <a:graphic>
          <a:graphicData uri="http://schemas.openxmlformats.org/presentationml/2006/ole">
            <p:oleObj spid="_x0000_s3077" name="Equation" r:id="rId6" imgW="698400" imgH="228600" progId="Equation.3">
              <p:embed/>
            </p:oleObj>
          </a:graphicData>
        </a:graphic>
      </p:graphicFrame>
      <p:sp>
        <p:nvSpPr>
          <p:cNvPr id="8" name="Right Brace 7"/>
          <p:cNvSpPr/>
          <p:nvPr/>
        </p:nvSpPr>
        <p:spPr>
          <a:xfrm>
            <a:off x="7159828" y="1439260"/>
            <a:ext cx="304800" cy="6096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893553" y="2123230"/>
            <a:ext cx="304800" cy="457200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495190" y="2699305"/>
            <a:ext cx="304800" cy="3763690"/>
          </a:xfrm>
          <a:prstGeom prst="rightBrace">
            <a:avLst>
              <a:gd name="adj1" fmla="val 208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SBML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257800"/>
          </a:xfrm>
        </p:spPr>
        <p:txBody>
          <a:bodyPr/>
          <a:lstStyle/>
          <a:p>
            <a:r>
              <a:rPr lang="en-US" dirty="0" smtClean="0"/>
              <a:t>Total number of known SBML-compatible software packages each year 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49" y="2438400"/>
            <a:ext cx="7252251" cy="291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How to write SBML?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tooltip="http://biospice.sf.net/"/>
              </a:rPr>
              <a:t>Bio-Spice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Large collection of tools, integrated via a "Dashboard." Free download (BSD), various platforms. </a:t>
            </a:r>
          </a:p>
          <a:p>
            <a:r>
              <a:rPr lang="en-US" dirty="0" err="1" smtClean="0">
                <a:hlinkClick r:id="rId3" tooltip="http://www.teranode.com/products/index.php"/>
              </a:rPr>
              <a:t>Teranode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Suite of tools for model management, design, and simulation. (Linux/Mac/Windows) Commercial (30-day trial available). </a:t>
            </a:r>
          </a:p>
          <a:p>
            <a:r>
              <a:rPr lang="en-US" dirty="0" smtClean="0">
                <a:hlinkClick r:id="rId4" tooltip="http://sbw.kgi.edu/sbwWiki/doku.php?id=sysbio:sbw"/>
              </a:rPr>
              <a:t>SBW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Systems Biology Workbench.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Check </a:t>
            </a:r>
            <a:r>
              <a:rPr lang="en-US" dirty="0" smtClean="0">
                <a:hlinkClick r:id="rId5"/>
              </a:rPr>
              <a:t>http://sbml.org/SBML_Software_Guide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SBW/</a:t>
            </a:r>
            <a:r>
              <a:rPr lang="en-US" dirty="0" err="1" smtClean="0"/>
              <a:t>Jarnac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/>
          <a:lstStyle/>
          <a:p>
            <a:r>
              <a:rPr lang="en-US" dirty="0" smtClean="0"/>
              <a:t>SBW - Systems Biology Workbench:</a:t>
            </a:r>
          </a:p>
          <a:p>
            <a:pPr lvl="1"/>
            <a:r>
              <a:rPr lang="en-US" dirty="0" smtClean="0"/>
              <a:t>Open-source software framework for systems biology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Jarnac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Software for writing and simulating reaction kinetics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Translate to SBML (C++, </a:t>
            </a:r>
            <a:r>
              <a:rPr lang="en-US" dirty="0" err="1" smtClean="0"/>
              <a:t>Matlab</a:t>
            </a:r>
            <a:r>
              <a:rPr lang="en-US" dirty="0" smtClean="0"/>
              <a:t>, </a:t>
            </a:r>
            <a:r>
              <a:rPr lang="en-US" dirty="0" err="1" smtClean="0"/>
              <a:t>Mathematica</a:t>
            </a:r>
            <a:r>
              <a:rPr lang="en-US" dirty="0" smtClean="0"/>
              <a:t>, etc..)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Download at: </a:t>
            </a:r>
            <a:r>
              <a:rPr lang="en-US" dirty="0" smtClean="0">
                <a:hlinkClick r:id="rId2"/>
              </a:rPr>
              <a:t>http://www.sys-bio.org/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Integration with CC3D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Reaction kinetic models can be easily added in CC3D when in SBML format.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Once loaded, the model is converted into a set of ODEs and is solved by the </a:t>
            </a:r>
            <a:r>
              <a:rPr lang="en-US" dirty="0" err="1" smtClean="0"/>
              <a:t>BionetSolver</a:t>
            </a:r>
            <a:r>
              <a:rPr lang="en-US" dirty="0" smtClean="0"/>
              <a:t> library inside CC3D.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commands used to load and manipulate the models inside CC4D are summarized on the “Quick Reference Guide” for Python in CC3D.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080"/>
          </a:xfrm>
        </p:spPr>
        <p:txBody>
          <a:bodyPr/>
          <a:lstStyle/>
          <a:p>
            <a:r>
              <a:rPr lang="en-US" dirty="0" smtClean="0"/>
              <a:t>Integration with CC3D</a:t>
            </a:r>
          </a:p>
        </p:txBody>
      </p:sp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155424" y="837909"/>
            <a:ext cx="898857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import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Import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functions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class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someClass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SteppableBasePy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def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__init__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self,_simulator,_frequency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SteppableBasePy.__init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__(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self,_simulator,_frequency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bionetAPI.initializeBionetworkManager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self.simulator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Initialize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inside class</a:t>
            </a: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def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start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(self):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Load a specific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subcellular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SBML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submodel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ModelName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sbmlModelName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Name of the model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ModelPath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sbmlModelPath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Path where the model is stored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ModelKey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modelKey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Nickname of the model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IntegrationStep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timeStep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Time step of integration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bionetAPI.loadSBMLModel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ModelName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ModelPath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ModelKey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IntegrationStep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# Add SBML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submodel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to a group of cells or a single cell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bionetAPI.addSBMLModelToTemplateLibrary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sbmlModelName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{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cellType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cellId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})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Courier New" pitchFamily="49" charset="0"/>
              </a:rPr>
              <a:t>…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# Modify the parameter value or molecular concentration of a cell (or group of cells)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bionetAPI.setBionetworkValue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&lt;molecule/parameter&gt;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&lt;value&gt;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{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cellType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or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cellId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})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Courier New" pitchFamily="49" charset="0"/>
              </a:rPr>
              <a:t>…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Initialize model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bionetAPI.initializeBionetworks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()</a:t>
            </a: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def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step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self,mcs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Iterate the model (run it for the time step specified on the load command)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bionetAPI.timestepBionetworks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Courier New" pitchFamily="49" charset="0"/>
              </a:rPr>
              <a:t>…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# Get the parameter value or molecular concentration from a cell (or group of cells)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var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bionetAPI.getBionetworkValue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({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&lt;parameter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&lt;molecule&gt;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},{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cellType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cellId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})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Courier New" pitchFamily="49" charset="0"/>
              </a:rPr>
              <a:t>…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# Modify the parameter value or molecular concentration of a cell (or group of cells)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bionetAPI.setBionetworkValue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&lt;molecule/parameter&gt;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&lt;value&gt;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{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cellType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or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cellId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})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00"/>
            <a:ext cx="8686800" cy="57333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Ways to add RK to CC3D</a:t>
            </a:r>
          </a:p>
          <a:p>
            <a:r>
              <a:rPr lang="en-US" dirty="0" smtClean="0"/>
              <a:t>SBML format</a:t>
            </a:r>
          </a:p>
          <a:p>
            <a:r>
              <a:rPr lang="en-US" dirty="0" smtClean="0"/>
              <a:t>Generating SBML using </a:t>
            </a:r>
            <a:r>
              <a:rPr lang="en-US" dirty="0" err="1" smtClean="0"/>
              <a:t>Jarnac</a:t>
            </a:r>
            <a:endParaRPr lang="en-US" dirty="0" smtClean="0"/>
          </a:p>
          <a:p>
            <a:pPr lvl="2"/>
            <a:r>
              <a:rPr lang="en-US" dirty="0" smtClean="0"/>
              <a:t>Simple Oscillator</a:t>
            </a:r>
          </a:p>
          <a:p>
            <a:r>
              <a:rPr lang="en-US" dirty="0" smtClean="0"/>
              <a:t>Integrating with CC3D</a:t>
            </a:r>
          </a:p>
          <a:p>
            <a:pPr lvl="2"/>
            <a:r>
              <a:rPr lang="en-US" dirty="0" smtClean="0"/>
              <a:t>Adding Simple Oscillator to CC3D</a:t>
            </a:r>
          </a:p>
          <a:p>
            <a:pPr lvl="2"/>
            <a:r>
              <a:rPr lang="en-US" dirty="0" smtClean="0"/>
              <a:t>Adding Cell Cycle model from </a:t>
            </a:r>
            <a:r>
              <a:rPr lang="en-US" i="1" dirty="0" smtClean="0">
                <a:hlinkClick r:id="rId2" action="ppaction://hlinkfile"/>
              </a:rPr>
              <a:t>sbml.org</a:t>
            </a:r>
            <a:endParaRPr lang="en-US" i="1" dirty="0" smtClean="0"/>
          </a:p>
          <a:p>
            <a:pPr lvl="2"/>
            <a:r>
              <a:rPr lang="en-US" dirty="0" smtClean="0"/>
              <a:t>John Tyson’s Cell Cycle model</a:t>
            </a:r>
          </a:p>
          <a:p>
            <a:pPr lvl="2"/>
            <a:r>
              <a:rPr lang="en-US" dirty="0" smtClean="0"/>
              <a:t>Collier </a:t>
            </a:r>
            <a:r>
              <a:rPr lang="en-US" i="1" dirty="0" smtClean="0"/>
              <a:t>et al.</a:t>
            </a:r>
            <a:r>
              <a:rPr lang="en-US" dirty="0" smtClean="0"/>
              <a:t> Delta-Notch patterning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45" y="1047890"/>
            <a:ext cx="8570874" cy="581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45" y="1047890"/>
            <a:ext cx="8570874" cy="581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74204" y="2584090"/>
            <a:ext cx="6069795" cy="427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There is no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sbml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directory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You will create 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Relaxation oscillator: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914400" y="2879498"/>
          <a:ext cx="7462838" cy="2969017"/>
        </p:xfrm>
        <a:graphic>
          <a:graphicData uri="http://schemas.openxmlformats.org/presentationml/2006/ole">
            <p:oleObj spid="_x0000_s49155" name="Equation" r:id="rId3" imgW="2298600" imgH="914400" progId="Equation.3">
              <p:embed/>
            </p:oleObj>
          </a:graphicData>
        </a:graphic>
      </p:graphicFrame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4385" y="1623965"/>
            <a:ext cx="63912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Load your old exercise in </a:t>
            </a:r>
            <a:r>
              <a:rPr lang="en-US" dirty="0" err="1" smtClean="0"/>
              <a:t>Jarnac</a:t>
            </a:r>
            <a:r>
              <a:rPr lang="en-US" dirty="0" smtClean="0"/>
              <a:t> </a:t>
            </a:r>
            <a:r>
              <a:rPr lang="en-US" dirty="0" err="1" smtClean="0"/>
              <a:t>Lite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don’t have it, it can be written as: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800" dirty="0" smtClean="0"/>
              <a:t>Note that           should be written as </a:t>
            </a:r>
            <a:r>
              <a:rPr lang="en-US" sz="2800" dirty="0" err="1" smtClean="0"/>
              <a:t>pow</a:t>
            </a:r>
            <a:r>
              <a:rPr lang="en-US" sz="2800" dirty="0" smtClean="0"/>
              <a:t>(V2,n)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7" y="2367080"/>
            <a:ext cx="9153127" cy="32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438400" y="5576951"/>
          <a:ext cx="582612" cy="655614"/>
        </p:xfrm>
        <a:graphic>
          <a:graphicData uri="http://schemas.openxmlformats.org/presentationml/2006/ole">
            <p:oleObj spid="_x0000_s50180" name="Equation" r:id="rId4" imgW="203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27" y="1777585"/>
            <a:ext cx="9153127" cy="32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Click on the Simulation Tool icon: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263290" y="2200040"/>
            <a:ext cx="576075" cy="537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parameter values give oscillations (set </a:t>
            </a:r>
            <a:r>
              <a:rPr lang="en-US" sz="2500" dirty="0" err="1" smtClean="0"/>
              <a:t>TimeEnd</a:t>
            </a:r>
            <a:r>
              <a:rPr lang="en-US" sz="2500" dirty="0" smtClean="0"/>
              <a:t> to 1000):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696" y="1676400"/>
            <a:ext cx="675850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Simple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6295"/>
            <a:ext cx="8686800" cy="57717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But the oscillations cease if </a:t>
            </a:r>
            <a:r>
              <a:rPr lang="en-US" sz="2800" i="1" dirty="0" smtClean="0"/>
              <a:t>n</a:t>
            </a:r>
            <a:r>
              <a:rPr lang="en-US" sz="2800" dirty="0" smtClean="0"/>
              <a:t> is changed to 2: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35201"/>
            <a:ext cx="9140859" cy="514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27" y="1777585"/>
            <a:ext cx="9153127" cy="32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Go back to </a:t>
            </a:r>
            <a:r>
              <a:rPr lang="en-US" dirty="0" err="1" smtClean="0"/>
              <a:t>Jarnac</a:t>
            </a:r>
            <a:r>
              <a:rPr lang="en-US" dirty="0" smtClean="0"/>
              <a:t> </a:t>
            </a:r>
            <a:r>
              <a:rPr lang="en-US" dirty="0" err="1" smtClean="0"/>
              <a:t>Lite</a:t>
            </a:r>
            <a:r>
              <a:rPr lang="en-US" dirty="0" smtClean="0"/>
              <a:t>, click on SBW: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693095" y="1931205"/>
            <a:ext cx="576075" cy="460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0" y="1776951"/>
            <a:ext cx="9147030" cy="32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Then click on Translate SBML </a:t>
            </a:r>
            <a:r>
              <a:rPr lang="en-US" dirty="0" smtClean="0">
                <a:sym typeface="Wingdings" pitchFamily="2" charset="2"/>
              </a:rPr>
              <a:t>--&gt; Any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846715" y="4350720"/>
            <a:ext cx="1613010" cy="38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956" y="987474"/>
            <a:ext cx="6309868" cy="587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307575" y="1700775"/>
            <a:ext cx="614480" cy="30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27432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More on Reaction Kinetics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71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Essential Mathematical Biology</a:t>
            </a:r>
          </a:p>
          <a:p>
            <a:pPr lvl="1">
              <a:buNone/>
            </a:pPr>
            <a:r>
              <a:rPr lang="en-US" dirty="0" smtClean="0"/>
              <a:t>Nicholas Britton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	      Enzyme Kinetics for Systems Biology</a:t>
            </a:r>
          </a:p>
          <a:p>
            <a:pPr lvl="1">
              <a:buNone/>
            </a:pPr>
            <a:r>
              <a:rPr lang="en-US" dirty="0" smtClean="0"/>
              <a:t>			Herbert </a:t>
            </a:r>
            <a:r>
              <a:rPr lang="en-US" dirty="0" err="1" smtClean="0"/>
              <a:t>Sauro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hlinkClick r:id="rId3"/>
              </a:rPr>
              <a:t>www.sys-bio.org/sbwWiki/tutorials/bloomington2011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1" y="1143000"/>
            <a:ext cx="1447800" cy="206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5865"/>
            <a:ext cx="8686800" cy="60021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Save it as “</a:t>
            </a:r>
            <a:r>
              <a:rPr lang="en-US" i="1" dirty="0" err="1" smtClean="0"/>
              <a:t>SimpleOscillator.sbml</a:t>
            </a:r>
            <a:r>
              <a:rPr lang="en-US" dirty="0" smtClean="0"/>
              <a:t>” inside:</a:t>
            </a:r>
          </a:p>
          <a:p>
            <a:pPr lvl="1">
              <a:spcBef>
                <a:spcPts val="0"/>
              </a:spcBef>
              <a:buNone/>
            </a:pPr>
            <a:r>
              <a:rPr lang="en-US" i="1" dirty="0" smtClean="0"/>
              <a:t>CompuCell3D\</a:t>
            </a:r>
            <a:r>
              <a:rPr lang="en-US" i="1" dirty="0" err="1" smtClean="0"/>
              <a:t>DemosBionetSolver</a:t>
            </a:r>
            <a:r>
              <a:rPr lang="en-US" i="1" dirty="0" smtClean="0"/>
              <a:t>\</a:t>
            </a:r>
            <a:r>
              <a:rPr lang="en-US" i="1" dirty="0" err="1" smtClean="0"/>
              <a:t>SimpleOscillator</a:t>
            </a:r>
            <a:endParaRPr lang="en-US" sz="24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686" y="1842883"/>
            <a:ext cx="6183929" cy="501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i="1" dirty="0" smtClean="0"/>
              <a:t>SimpleOscillator.py</a:t>
            </a:r>
            <a:r>
              <a:rPr lang="en-US" sz="2800" dirty="0" smtClean="0"/>
              <a:t> file contains the parameters of the cellular model.</a:t>
            </a:r>
          </a:p>
          <a:p>
            <a:r>
              <a:rPr lang="en-US" sz="2800" dirty="0" smtClean="0"/>
              <a:t>It is important to note that in this model there are 2 cell types: “</a:t>
            </a:r>
            <a:r>
              <a:rPr lang="en-US" sz="2800" dirty="0" err="1" smtClean="0"/>
              <a:t>TypeA</a:t>
            </a:r>
            <a:r>
              <a:rPr lang="en-US" sz="2800" dirty="0" smtClean="0"/>
              <a:t>” and “</a:t>
            </a:r>
            <a:r>
              <a:rPr lang="en-US" sz="2800" dirty="0" err="1" smtClean="0"/>
              <a:t>TypeB</a:t>
            </a:r>
            <a:r>
              <a:rPr lang="en-US" sz="2800" dirty="0" smtClean="0"/>
              <a:t>”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5" y="3083355"/>
            <a:ext cx="7980962" cy="373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i="1" dirty="0" smtClean="0"/>
              <a:t>SimpleOscillator.py</a:t>
            </a:r>
            <a:r>
              <a:rPr lang="en-US" sz="2800" dirty="0" smtClean="0"/>
              <a:t> file calls 3 </a:t>
            </a:r>
            <a:r>
              <a:rPr lang="en-US" sz="2800" dirty="0" err="1" smtClean="0"/>
              <a:t>steppables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InitCond</a:t>
            </a:r>
            <a:r>
              <a:rPr lang="en-US" sz="2400" dirty="0" smtClean="0"/>
              <a:t>:  where the initial conditions are set</a:t>
            </a:r>
          </a:p>
          <a:p>
            <a:pPr lvl="1"/>
            <a:r>
              <a:rPr lang="en-US" sz="2400" dirty="0" smtClean="0"/>
              <a:t>Oscillator:  where the SBML model will be loaded</a:t>
            </a:r>
          </a:p>
          <a:p>
            <a:pPr lvl="1"/>
            <a:r>
              <a:rPr lang="en-US" sz="2400" dirty="0" err="1" smtClean="0"/>
              <a:t>ExtraFields</a:t>
            </a:r>
            <a:r>
              <a:rPr lang="en-US" sz="2400" dirty="0" smtClean="0"/>
              <a:t>:  used to visualize one of the model’s variable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35" y="3044951"/>
            <a:ext cx="6535227" cy="3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Let’s open the </a:t>
            </a:r>
            <a:r>
              <a:rPr lang="en-US" sz="2800" i="1" dirty="0" smtClean="0"/>
              <a:t>SimpleOscillator_Step.py</a:t>
            </a:r>
            <a:r>
              <a:rPr lang="en-US" sz="2800" dirty="0" smtClean="0"/>
              <a:t> file and look at the beginning of the Oscillator </a:t>
            </a:r>
            <a:r>
              <a:rPr lang="en-US" sz="2800" dirty="0" err="1" smtClean="0"/>
              <a:t>steppable</a:t>
            </a:r>
            <a:r>
              <a:rPr lang="en-US" sz="2800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first thing to be done is to import the </a:t>
            </a:r>
            <a:r>
              <a:rPr lang="en-US" sz="2800" dirty="0" err="1" smtClean="0"/>
              <a:t>BionetSolver</a:t>
            </a:r>
            <a:r>
              <a:rPr lang="en-US" sz="2800" dirty="0" smtClean="0"/>
              <a:t> library by this command: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5120" y="2276850"/>
            <a:ext cx="14209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2382915" y="1854394"/>
            <a:ext cx="1843442" cy="345646"/>
          </a:xfrm>
          <a:prstGeom prst="bentConnector3">
            <a:avLst>
              <a:gd name="adj1" fmla="val -11487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Next, inside the </a:t>
            </a:r>
            <a:r>
              <a:rPr lang="en-US" sz="2800" dirty="0" err="1" smtClean="0"/>
              <a:t>steppable</a:t>
            </a:r>
            <a:r>
              <a:rPr lang="en-US" sz="2800" dirty="0" smtClean="0"/>
              <a:t>, we initialize the solver by using this command: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07575" y="3006545"/>
            <a:ext cx="44549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2805370" y="1854395"/>
            <a:ext cx="3072400" cy="1075340"/>
          </a:xfrm>
          <a:prstGeom prst="bentConnector3">
            <a:avLst>
              <a:gd name="adj1" fmla="val 113244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Once the </a:t>
            </a:r>
            <a:r>
              <a:rPr lang="en-US" sz="2800" dirty="0" err="1" smtClean="0"/>
              <a:t>BionetSolver</a:t>
            </a:r>
            <a:r>
              <a:rPr lang="en-US" sz="2800" dirty="0" smtClean="0"/>
              <a:t> is loaded and initialized, it is time to load the model: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07575" y="4542745"/>
            <a:ext cx="614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3304637" y="1854395"/>
            <a:ext cx="4224548" cy="2611540"/>
          </a:xfrm>
          <a:prstGeom prst="bentConnector3">
            <a:avLst>
              <a:gd name="adj1" fmla="val 130718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This takes 4 parameters:</a:t>
            </a:r>
          </a:p>
          <a:p>
            <a:pPr lvl="1"/>
            <a:r>
              <a:rPr lang="en-US" sz="2400" dirty="0" smtClean="0"/>
              <a:t>First is the model name: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3"/>
            <a:endParaRPr lang="en-US" sz="1600" dirty="0" smtClean="0"/>
          </a:p>
          <a:p>
            <a:pPr lvl="3"/>
            <a:endParaRPr lang="en-US" sz="1600" dirty="0" smtClean="0"/>
          </a:p>
          <a:p>
            <a:pPr lvl="3"/>
            <a:endParaRPr lang="en-US" sz="1600" dirty="0" smtClean="0"/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For convenience the name will be </a:t>
            </a:r>
            <a:r>
              <a:rPr lang="en-US" sz="2400" dirty="0" err="1" smtClean="0"/>
              <a:t>SimpleOscillator</a:t>
            </a:r>
            <a:r>
              <a:rPr lang="en-US" sz="2400" dirty="0" smtClean="0"/>
              <a:t>, but it can be anything.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30765" y="3774645"/>
            <a:ext cx="26499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3880711" y="3697835"/>
            <a:ext cx="21890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5167277" y="2795319"/>
            <a:ext cx="18050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V="1">
            <a:off x="3995929" y="1892800"/>
            <a:ext cx="2073866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takes 4 parameters:</a:t>
            </a:r>
          </a:p>
          <a:p>
            <a:pPr lvl="1"/>
            <a:r>
              <a:rPr lang="en-US" sz="2400" dirty="0" smtClean="0"/>
              <a:t>Second is the model pathway: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err="1" smtClean="0"/>
              <a:t>os.getcwd</a:t>
            </a:r>
            <a:r>
              <a:rPr lang="en-US" sz="2400" dirty="0" smtClean="0"/>
              <a:t>() gives the CompuCell3D root directory.</a:t>
            </a:r>
          </a:p>
          <a:p>
            <a:pPr lvl="1"/>
            <a:r>
              <a:rPr lang="en-US" sz="2400" dirty="0" smtClean="0"/>
              <a:t>Here it is crucial that the correct path and model name are given.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69170" y="4158695"/>
            <a:ext cx="72585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8642931" y="4081885"/>
            <a:ext cx="34564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7894035" y="2987342"/>
            <a:ext cx="218908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V="1">
            <a:off x="4764027" y="1892800"/>
            <a:ext cx="4224549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takes 4 parameters:</a:t>
            </a:r>
          </a:p>
          <a:p>
            <a:pPr lvl="1"/>
            <a:r>
              <a:rPr lang="en-US" sz="2400" dirty="0" smtClean="0"/>
              <a:t>Third is the model nickname: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This is used as an abbreviation of the model name when referring to parameters of this model.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69170" y="3966670"/>
            <a:ext cx="13825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728563" y="3889859"/>
            <a:ext cx="3264423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4994457" y="2891329"/>
            <a:ext cx="1997059" cy="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4610407" y="1892800"/>
            <a:ext cx="138257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Cell-based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Cellular behaviors:</a:t>
            </a:r>
          </a:p>
          <a:p>
            <a:pPr lvl="2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Volume</a:t>
            </a:r>
          </a:p>
          <a:p>
            <a:pPr lvl="2"/>
            <a:r>
              <a:rPr lang="en-US" dirty="0" smtClean="0"/>
              <a:t>Shape</a:t>
            </a:r>
          </a:p>
          <a:p>
            <a:pPr lvl="2"/>
            <a:r>
              <a:rPr lang="en-US" dirty="0" smtClean="0"/>
              <a:t>Movement</a:t>
            </a:r>
          </a:p>
          <a:p>
            <a:pPr lvl="2"/>
            <a:r>
              <a:rPr lang="en-US" dirty="0" smtClean="0"/>
              <a:t>Adhesion</a:t>
            </a:r>
          </a:p>
          <a:p>
            <a:pPr lvl="2"/>
            <a:r>
              <a:rPr lang="en-US" dirty="0" smtClean="0"/>
              <a:t>Mitosis</a:t>
            </a:r>
          </a:p>
          <a:p>
            <a:pPr lvl="2"/>
            <a:r>
              <a:rPr lang="en-US" dirty="0" smtClean="0"/>
              <a:t>Death</a:t>
            </a:r>
          </a:p>
          <a:p>
            <a:pPr lvl="2"/>
            <a:r>
              <a:rPr lang="en-US" dirty="0" smtClean="0"/>
              <a:t>Differentiation</a:t>
            </a:r>
          </a:p>
          <a:p>
            <a:pPr lvl="2"/>
            <a:r>
              <a:rPr lang="en-US" dirty="0" smtClean="0"/>
              <a:t>Polarization</a:t>
            </a:r>
          </a:p>
          <a:p>
            <a:pPr lvl="2"/>
            <a:r>
              <a:rPr lang="en-US" dirty="0" smtClean="0"/>
              <a:t>Etc…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8609" t="27083" r="20937" b="21875"/>
          <a:stretch>
            <a:fillRect/>
          </a:stretch>
        </p:blipFill>
        <p:spPr bwMode="auto">
          <a:xfrm>
            <a:off x="4343400" y="2044205"/>
            <a:ext cx="3733800" cy="351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takes 4 parameters:</a:t>
            </a:r>
          </a:p>
          <a:p>
            <a:pPr lvl="1"/>
            <a:r>
              <a:rPr lang="en-US" sz="2400" dirty="0" smtClean="0"/>
              <a:t>And the last one is the size of the integration step: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This specifies the correspondence between MCS and the unit of time of the model.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07575" y="4350720"/>
            <a:ext cx="17666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3151015" y="4272322"/>
            <a:ext cx="5760750" cy="15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721213" y="3083356"/>
            <a:ext cx="238110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7221945" y="1892800"/>
            <a:ext cx="16898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Now we have to add this model to the cells in our simulation: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The first line add the </a:t>
            </a:r>
            <a:r>
              <a:rPr lang="en-US" sz="2400" dirty="0" err="1" smtClean="0"/>
              <a:t>SimpleOscillator</a:t>
            </a:r>
            <a:r>
              <a:rPr lang="en-US" sz="2400" dirty="0" smtClean="0"/>
              <a:t> model to all cells of type “</a:t>
            </a:r>
            <a:r>
              <a:rPr lang="en-US" sz="2400" dirty="0" err="1" smtClean="0"/>
              <a:t>TypeA</a:t>
            </a:r>
            <a:r>
              <a:rPr lang="en-US" sz="2400" dirty="0" smtClean="0"/>
              <a:t>”, and the second to all cells of type “</a:t>
            </a:r>
            <a:r>
              <a:rPr lang="en-US" sz="2400" dirty="0" err="1" smtClean="0"/>
              <a:t>TypeB</a:t>
            </a:r>
            <a:r>
              <a:rPr lang="en-US" sz="2400" dirty="0" smtClean="0"/>
              <a:t>”.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07575" y="4926795"/>
            <a:ext cx="48390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6300225" y="5042010"/>
            <a:ext cx="261154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317959" y="3448202"/>
            <a:ext cx="3187614" cy="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V="1">
            <a:off x="2306105" y="1854395"/>
            <a:ext cx="6605660" cy="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07575" y="5118820"/>
            <a:ext cx="48390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084825"/>
            <a:ext cx="8286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Finally, we initialize the SBML model in each cell by using the following command: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4149545" y="5618085"/>
            <a:ext cx="476222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029922" y="3736240"/>
            <a:ext cx="3763689" cy="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4149545" y="1854395"/>
            <a:ext cx="47622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69170" y="5694895"/>
            <a:ext cx="28035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 the step function we create a dictionary where the two variables of the </a:t>
            </a:r>
            <a:r>
              <a:rPr lang="en-US" sz="2800" dirty="0" err="1" smtClean="0"/>
              <a:t>SimpleOscillator</a:t>
            </a:r>
            <a:r>
              <a:rPr lang="en-US" sz="2800" dirty="0" smtClean="0"/>
              <a:t> will be stored: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145" y="2545685"/>
            <a:ext cx="7143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877771" y="3657842"/>
            <a:ext cx="188184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857892" y="2756119"/>
            <a:ext cx="1803448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7413973" y="1854395"/>
            <a:ext cx="34564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1320" y="3736240"/>
            <a:ext cx="34180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21320" y="3966670"/>
            <a:ext cx="13057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21320" y="4197100"/>
            <a:ext cx="13057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extract the current value of a variable or parameter from the SBML model inside the cell, we use the command: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Where the first parameter indicate the model (by its nickname) followed by a underscore “_” and the name of the variable.</a:t>
            </a:r>
            <a:endParaRPr lang="en-US" dirty="0"/>
          </a:p>
          <a:p>
            <a:pPr lvl="1"/>
            <a:r>
              <a:rPr lang="en-US" sz="2400" dirty="0" smtClean="0"/>
              <a:t>The second parameter indicate the cell from which this information will be extracted.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145" y="2545685"/>
            <a:ext cx="7143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8203078" y="3889860"/>
            <a:ext cx="5166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913237" y="3083355"/>
            <a:ext cx="161301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2190892" y="2276850"/>
            <a:ext cx="65288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80710" y="3966670"/>
            <a:ext cx="42245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last command runs the SBML model inside each cell for one time step of integration: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If this command is not called, the ODE model will not run and all variables will stay at their initial values.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145" y="2545685"/>
            <a:ext cx="7143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032861" y="4504340"/>
            <a:ext cx="326442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972315" y="3179368"/>
            <a:ext cx="2649942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5263293" y="1854395"/>
            <a:ext cx="30339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37270" y="4581150"/>
            <a:ext cx="29571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Next, open the file </a:t>
            </a:r>
            <a:r>
              <a:rPr lang="en-US" i="1" dirty="0" smtClean="0"/>
              <a:t>SimpleOscillator.py</a:t>
            </a:r>
            <a:r>
              <a:rPr lang="en-US" dirty="0" smtClean="0"/>
              <a:t> on the CC3D player.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9485"/>
            <a:ext cx="8991600" cy="58485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Hit the “step” button, as indicated below, to run the simulation just one MCS.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1628"/>
            <a:ext cx="9144000" cy="50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9485"/>
            <a:ext cx="8991600" cy="58485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Click the indicated button to open a new graphics window and select </a:t>
            </a:r>
            <a:r>
              <a:rPr lang="en-US" sz="2400" i="1" dirty="0" smtClean="0"/>
              <a:t>V1</a:t>
            </a:r>
            <a:r>
              <a:rPr lang="en-US" sz="2400" dirty="0" smtClean="0"/>
              <a:t> in place of </a:t>
            </a:r>
            <a:r>
              <a:rPr lang="en-US" sz="2400" i="1" dirty="0" err="1" smtClean="0"/>
              <a:t>Cell_field</a:t>
            </a:r>
            <a:r>
              <a:rPr lang="en-US" sz="2400" dirty="0" smtClean="0"/>
              <a:t> in it: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5152"/>
            <a:ext cx="9144000" cy="505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9485"/>
            <a:ext cx="8991600" cy="58485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Next go to Tools -&gt; Configuration, and under “</a:t>
            </a:r>
            <a:r>
              <a:rPr lang="en-US" sz="2400" dirty="0" err="1" smtClean="0"/>
              <a:t>Colormap</a:t>
            </a:r>
            <a:r>
              <a:rPr lang="en-US" sz="2400" dirty="0" smtClean="0"/>
              <a:t> Plot”, fix the maximum range at 2.5: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15990"/>
            <a:ext cx="9144000" cy="50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Subcellular</a:t>
            </a:r>
            <a:r>
              <a:rPr lang="en-US" dirty="0" smtClean="0"/>
              <a:t>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r>
              <a:rPr lang="en-US" dirty="0" smtClean="0"/>
              <a:t>Biochemical Kinetics:</a:t>
            </a:r>
          </a:p>
          <a:p>
            <a:pPr lvl="1"/>
            <a:r>
              <a:rPr lang="en-US" dirty="0" smtClean="0"/>
              <a:t>Cell-Cycle</a:t>
            </a:r>
          </a:p>
          <a:p>
            <a:pPr lvl="1"/>
            <a:r>
              <a:rPr lang="en-US" dirty="0" smtClean="0"/>
              <a:t>Circadian rhythms</a:t>
            </a:r>
          </a:p>
          <a:p>
            <a:pPr lvl="1"/>
            <a:r>
              <a:rPr lang="en-US" dirty="0" smtClean="0"/>
              <a:t>Cardiac rhythms</a:t>
            </a:r>
          </a:p>
          <a:p>
            <a:pPr lvl="1"/>
            <a:r>
              <a:rPr lang="en-US" dirty="0" err="1" smtClean="0"/>
              <a:t>cAMP</a:t>
            </a:r>
            <a:r>
              <a:rPr lang="en-US" dirty="0" smtClean="0"/>
              <a:t> oscillations</a:t>
            </a:r>
          </a:p>
          <a:p>
            <a:pPr lvl="1"/>
            <a:r>
              <a:rPr lang="en-US" dirty="0" smtClean="0"/>
              <a:t>Delta-Notch patterning</a:t>
            </a:r>
          </a:p>
          <a:p>
            <a:pPr lvl="1"/>
            <a:r>
              <a:rPr lang="en-US" dirty="0" smtClean="0"/>
              <a:t>WNT pathway</a:t>
            </a:r>
          </a:p>
          <a:p>
            <a:pPr lvl="1"/>
            <a:r>
              <a:rPr lang="en-US" dirty="0" smtClean="0"/>
              <a:t>FGF pathway</a:t>
            </a:r>
          </a:p>
          <a:p>
            <a:pPr lvl="1"/>
            <a:r>
              <a:rPr lang="en-US" dirty="0" smtClean="0"/>
              <a:t>Etc…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9485"/>
            <a:ext cx="8991600" cy="58485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you run the simulation, the second graphics window should display an oscillating V1 concentration similar to this: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First Example – Simple Oscillator</a:t>
            </a:r>
          </a:p>
        </p:txBody>
      </p:sp>
      <p:pic>
        <p:nvPicPr>
          <p:cNvPr id="7" name="SimpleOscillator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23561" y="1844824"/>
            <a:ext cx="7872875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 the last example both cell types, “</a:t>
            </a:r>
            <a:r>
              <a:rPr lang="en-US" dirty="0" err="1" smtClean="0"/>
              <a:t>TypeA</a:t>
            </a:r>
            <a:r>
              <a:rPr lang="en-US" dirty="0" smtClean="0"/>
              <a:t>” and “</a:t>
            </a:r>
            <a:r>
              <a:rPr lang="en-US" dirty="0" err="1" smtClean="0"/>
              <a:t>TypeB</a:t>
            </a:r>
            <a:r>
              <a:rPr lang="en-US" dirty="0" smtClean="0"/>
              <a:t>”, had exactly the same oscillator with the same parameters and initial conditions.</a:t>
            </a:r>
          </a:p>
          <a:p>
            <a:endParaRPr lang="en-US" dirty="0" smtClean="0"/>
          </a:p>
          <a:p>
            <a:r>
              <a:rPr lang="en-US" dirty="0" smtClean="0"/>
              <a:t>In this second example we are going to assign the same SBML model to both cell types, but change the parameter “n” for one of them.</a:t>
            </a:r>
          </a:p>
          <a:p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Second Example – Simple Oscillator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20" y="2212710"/>
            <a:ext cx="82772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dirty="0" smtClean="0"/>
              <a:t>To do this, uncomment the following line from the </a:t>
            </a:r>
            <a:r>
              <a:rPr lang="en-US" dirty="0" err="1" smtClean="0"/>
              <a:t>steppable</a:t>
            </a:r>
            <a:r>
              <a:rPr lang="en-US" dirty="0" smtClean="0"/>
              <a:t> file </a:t>
            </a:r>
            <a:r>
              <a:rPr lang="en-US" i="1" dirty="0" smtClean="0"/>
              <a:t>SimpleOscillator_Step.py</a:t>
            </a:r>
            <a:r>
              <a:rPr lang="en-US" dirty="0" smtClean="0"/>
              <a:t>:</a:t>
            </a:r>
          </a:p>
          <a:p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Second Example – Simple Oscillator 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340104" y="5923736"/>
            <a:ext cx="3610067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6972316" y="3947469"/>
            <a:ext cx="3955711" cy="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7145136" y="1969610"/>
            <a:ext cx="1805035" cy="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45980" y="6040540"/>
            <a:ext cx="39173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a result, cells of type “</a:t>
            </a:r>
            <a:r>
              <a:rPr lang="en-US" sz="2800" dirty="0" err="1" smtClean="0"/>
              <a:t>TypeB</a:t>
            </a:r>
            <a:r>
              <a:rPr lang="en-US" sz="2800" dirty="0" smtClean="0"/>
              <a:t>” will cease to oscillate: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Second Example – Simple Oscillator 2</a:t>
            </a:r>
          </a:p>
        </p:txBody>
      </p:sp>
      <p:pic>
        <p:nvPicPr>
          <p:cNvPr id="7" name="SimpleOscillator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27811"/>
            <a:ext cx="7740860" cy="580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874580" cy="5694895"/>
          </a:xfrm>
        </p:spPr>
        <p:txBody>
          <a:bodyPr>
            <a:normAutofit/>
          </a:bodyPr>
          <a:lstStyle/>
          <a:p>
            <a:r>
              <a:rPr lang="en-US" dirty="0" smtClean="0"/>
              <a:t>In our third example, instead of building our own SBML model, we are going to use an existing one.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website </a:t>
            </a:r>
            <a:r>
              <a:rPr lang="en-US" dirty="0" smtClean="0">
                <a:hlinkClick r:id="rId2"/>
              </a:rPr>
              <a:t>www.sbml.org</a:t>
            </a:r>
            <a:r>
              <a:rPr lang="en-US" dirty="0" smtClean="0"/>
              <a:t> contains a repository of published models in SBML format.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If you wish to submit your own SBML to the repository, follow the instructions at: </a:t>
            </a:r>
            <a:r>
              <a:rPr lang="en-US" dirty="0" smtClean="0">
                <a:hlinkClick r:id="rId3"/>
              </a:rPr>
              <a:t>www.ebi.ac.uk/biomodels-main/submit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access the SBML model repository click on the link “</a:t>
            </a:r>
            <a:r>
              <a:rPr lang="en-US" sz="2800" dirty="0" err="1" smtClean="0"/>
              <a:t>BioModels</a:t>
            </a:r>
            <a:r>
              <a:rPr lang="en-US" sz="2800" dirty="0" smtClean="0"/>
              <a:t> Database” and then on “</a:t>
            </a:r>
            <a:r>
              <a:rPr lang="en-US" sz="2800" dirty="0" err="1" smtClean="0"/>
              <a:t>Curated</a:t>
            </a:r>
            <a:r>
              <a:rPr lang="en-US" sz="2800" dirty="0" smtClean="0"/>
              <a:t> models”: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95" y="2276850"/>
            <a:ext cx="9182195" cy="431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081"/>
            <a:ext cx="8991600" cy="5886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the model list select the third one by clicking on the link under the column “</a:t>
            </a:r>
            <a:r>
              <a:rPr lang="en-US" sz="2800" dirty="0" err="1" smtClean="0"/>
              <a:t>BioModels</a:t>
            </a:r>
            <a:r>
              <a:rPr lang="en-US" sz="2800" dirty="0" smtClean="0"/>
              <a:t> ID”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20" y="1892800"/>
            <a:ext cx="8479791" cy="495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081"/>
            <a:ext cx="8991600" cy="5886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download the model click on “Download SBML” and select “SBML L2 V4 (</a:t>
            </a:r>
            <a:r>
              <a:rPr lang="en-US" sz="2800" dirty="0" err="1" smtClean="0"/>
              <a:t>curated</a:t>
            </a:r>
            <a:r>
              <a:rPr lang="en-US" sz="2800" dirty="0" smtClean="0"/>
              <a:t>)”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877" y="1892800"/>
            <a:ext cx="7293598" cy="49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5865"/>
            <a:ext cx="8991600" cy="6002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Save the file </a:t>
            </a:r>
            <a:r>
              <a:rPr lang="en-US" sz="2400" i="1" dirty="0" smtClean="0"/>
              <a:t>BIOMD0000000003.xml</a:t>
            </a:r>
            <a:r>
              <a:rPr lang="en-US" sz="2400" dirty="0" smtClean="0"/>
              <a:t> inside the directory </a:t>
            </a:r>
            <a:r>
              <a:rPr lang="en-US" sz="2400" i="1" dirty="0" smtClean="0"/>
              <a:t>CompuCell3D\</a:t>
            </a:r>
            <a:r>
              <a:rPr lang="en-US" sz="2400" i="1" dirty="0" err="1" smtClean="0"/>
              <a:t>DemosBionetSolver</a:t>
            </a:r>
            <a:r>
              <a:rPr lang="en-US" sz="2400" i="1" dirty="0" smtClean="0"/>
              <a:t>\</a:t>
            </a:r>
            <a:r>
              <a:rPr lang="en-US" sz="2400" i="1" dirty="0" err="1" smtClean="0"/>
              <a:t>CellCycle</a:t>
            </a:r>
            <a:r>
              <a:rPr lang="en-US" sz="2400" i="1" dirty="0" smtClean="0"/>
              <a:t>\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170" y="1631756"/>
            <a:ext cx="6898305" cy="522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081"/>
            <a:ext cx="8991600" cy="5886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model is composed of 3 ODEs that forms an oscillating system: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C	  : </a:t>
            </a:r>
            <a:r>
              <a:rPr lang="en-US" sz="2000" dirty="0" err="1" smtClean="0"/>
              <a:t>cyclin</a:t>
            </a:r>
            <a:r>
              <a:rPr lang="en-US" sz="2000" dirty="0" smtClean="0"/>
              <a:t> concentration</a:t>
            </a:r>
          </a:p>
          <a:p>
            <a:pPr lvl="1"/>
            <a:r>
              <a:rPr lang="en-US" sz="2000" dirty="0" smtClean="0"/>
              <a:t>M : fraction of active cdc2 </a:t>
            </a:r>
            <a:r>
              <a:rPr lang="en-US" sz="2000" dirty="0" err="1" smtClean="0"/>
              <a:t>kinase</a:t>
            </a:r>
            <a:endParaRPr lang="en-US" sz="2000" dirty="0" smtClean="0"/>
          </a:p>
          <a:p>
            <a:pPr lvl="1"/>
            <a:r>
              <a:rPr lang="en-US" sz="2000" dirty="0" smtClean="0"/>
              <a:t>X	  : fraction of active </a:t>
            </a:r>
            <a:r>
              <a:rPr lang="en-US" sz="2000" dirty="0" err="1" smtClean="0"/>
              <a:t>cyclin</a:t>
            </a:r>
            <a:r>
              <a:rPr lang="en-US" sz="2000" dirty="0" smtClean="0"/>
              <a:t> protease 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24" y="1470345"/>
            <a:ext cx="3846311" cy="341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330" y="1735564"/>
            <a:ext cx="5109670" cy="303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Subcellular</a:t>
            </a:r>
            <a:r>
              <a:rPr lang="en-US" dirty="0" smtClean="0"/>
              <a:t>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r>
              <a:rPr lang="en-US" dirty="0" smtClean="0"/>
              <a:t>Biochemical Kinetics: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Cell-Cycle</a:t>
            </a:r>
          </a:p>
          <a:p>
            <a:pPr lvl="1"/>
            <a:r>
              <a:rPr lang="en-US" dirty="0" smtClean="0"/>
              <a:t>Circadian rhythms</a:t>
            </a:r>
          </a:p>
          <a:p>
            <a:pPr lvl="1"/>
            <a:r>
              <a:rPr lang="en-US" dirty="0" smtClean="0"/>
              <a:t>Cardiac rhythms</a:t>
            </a:r>
          </a:p>
          <a:p>
            <a:pPr lvl="1"/>
            <a:r>
              <a:rPr lang="en-US" dirty="0" err="1" smtClean="0"/>
              <a:t>cAMP</a:t>
            </a:r>
            <a:r>
              <a:rPr lang="en-US" dirty="0" smtClean="0"/>
              <a:t> oscillations</a:t>
            </a:r>
          </a:p>
          <a:p>
            <a:pPr lvl="1"/>
            <a:r>
              <a:rPr lang="en-US" dirty="0" smtClean="0"/>
              <a:t>Delta-Notch patterning</a:t>
            </a:r>
          </a:p>
          <a:p>
            <a:pPr lvl="1"/>
            <a:r>
              <a:rPr lang="en-US" dirty="0" smtClean="0"/>
              <a:t>WNT pathway</a:t>
            </a:r>
          </a:p>
          <a:p>
            <a:pPr lvl="1"/>
            <a:r>
              <a:rPr lang="en-US" dirty="0" smtClean="0"/>
              <a:t>FGF pathway</a:t>
            </a:r>
          </a:p>
          <a:p>
            <a:pPr lvl="1"/>
            <a:r>
              <a:rPr lang="en-US" dirty="0" smtClean="0"/>
              <a:t>Etc…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922" y="914400"/>
            <a:ext cx="2852930" cy="21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ellCycleTys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8492" y="3158971"/>
            <a:ext cx="4932040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081"/>
            <a:ext cx="8991600" cy="5886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model is implemented into CC3D in the same ways as in the first example, but this time we just have 1 cell type: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70" y="1958890"/>
            <a:ext cx="82200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According to the original paper, mitosis happens after the fraction of active cdc2 </a:t>
            </a:r>
            <a:r>
              <a:rPr lang="en-US" sz="2800" dirty="0" err="1" smtClean="0"/>
              <a:t>kinase</a:t>
            </a:r>
            <a:r>
              <a:rPr lang="en-US" sz="2800" dirty="0" smtClean="0"/>
              <a:t> (M) reaches its maximum at around 0.7. 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To implement this we store the value of M at each MCS and the previous MCS: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955" y="3851455"/>
            <a:ext cx="6762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285" y="3048165"/>
            <a:ext cx="64579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Then, inside the Mitosis </a:t>
            </a:r>
            <a:r>
              <a:rPr lang="en-US" sz="2800" dirty="0" err="1" smtClean="0"/>
              <a:t>steppable</a:t>
            </a:r>
            <a:r>
              <a:rPr lang="en-US" sz="2800" dirty="0" smtClean="0"/>
              <a:t>, we check if the cell’s internal fraction of M crosses the 0.7 threshold: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7145136" y="5042010"/>
            <a:ext cx="142098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V="1">
            <a:off x="6991517" y="3467404"/>
            <a:ext cx="314921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7452378" y="1892800"/>
            <a:ext cx="111374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50" y="269930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Inside the </a:t>
            </a:r>
            <a:r>
              <a:rPr lang="en-US" sz="2800" dirty="0" err="1" smtClean="0"/>
              <a:t>updateAtrributes</a:t>
            </a:r>
            <a:r>
              <a:rPr lang="en-US" sz="2800" dirty="0" smtClean="0"/>
              <a:t> function, we must copy the SBML model network from the parent to the child: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But before doing this, we must assign a cell type to the child cell: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7490780" y="4134625"/>
            <a:ext cx="107534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7452379" y="3006547"/>
            <a:ext cx="2227487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7913236" y="1892800"/>
            <a:ext cx="6528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8865" y="5387655"/>
            <a:ext cx="68360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8105262" y="4657959"/>
            <a:ext cx="145939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032863" y="3928265"/>
            <a:ext cx="3802092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Next, open the model in CC3D, set the maximum concentration of the “</a:t>
            </a:r>
            <a:r>
              <a:rPr lang="en-US" sz="2800" dirty="0" err="1" smtClean="0"/>
              <a:t>Colormap</a:t>
            </a:r>
            <a:r>
              <a:rPr lang="en-US" sz="2800" dirty="0" smtClean="0"/>
              <a:t> Plot” to 0.75, and run the simulation: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Third Example – Cell Cycle from web</a:t>
            </a:r>
          </a:p>
        </p:txBody>
      </p:sp>
      <p:pic>
        <p:nvPicPr>
          <p:cNvPr id="6" name="CellCyc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2132474"/>
            <a:ext cx="6300700" cy="472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dirty="0" smtClean="0"/>
              <a:t>In the last example all cells divided in synchrony.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reason for this is the absence of any flow of information from the cell level to the </a:t>
            </a:r>
            <a:r>
              <a:rPr lang="en-US" dirty="0" err="1" smtClean="0"/>
              <a:t>subcellular</a:t>
            </a:r>
            <a:r>
              <a:rPr lang="en-US" dirty="0" smtClean="0"/>
              <a:t> level that would alter the state of the cell cycle oscillations.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 more realistic model, where the cells do not maintain their cell cycle’s phase, is the one proposed by Tyson and Novak.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Fourth Example – Tyson’s Cell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dirty="0" smtClean="0"/>
              <a:t>This model has 5 variables, from which only the first 2 forms the core of the cell cycle oscillations: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Fourth Example – Tyson’s Cell Cycle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95" y="2407678"/>
            <a:ext cx="8026645" cy="378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7880" y="2353660"/>
            <a:ext cx="5837560" cy="1574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crucial difference from the previous model lies in the presence of the parameter “m”, which is the normalized total mass of the cell: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r>
              <a:rPr lang="en-US" sz="2800" dirty="0" smtClean="0"/>
              <a:t>This parameter varies between ~0.5 (right after mitosis) and ~1 (at normal size) and corresponds in CC3D to the ratio of volume to target volume: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Fourth Example – Tyson’s Cell Cycle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28235" y="2578155"/>
            <a:ext cx="6677025" cy="1657350"/>
            <a:chOff x="1233488" y="2731775"/>
            <a:chExt cx="6677025" cy="1657350"/>
          </a:xfrm>
        </p:grpSpPr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3488" y="2731775"/>
              <a:ext cx="667702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5416910" y="3659429"/>
              <a:ext cx="268835" cy="2688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3688685" y="5727716"/>
          <a:ext cx="1651415" cy="712740"/>
        </p:xfrm>
        <a:graphic>
          <a:graphicData uri="http://schemas.openxmlformats.org/presentationml/2006/ole">
            <p:oleObj spid="_x0000_s72707" name="Equation" r:id="rId4" imgW="5587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45" y="2193120"/>
            <a:ext cx="75628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</a:t>
            </a:r>
            <a:r>
              <a:rPr lang="en-US" sz="2800" dirty="0" err="1" smtClean="0"/>
              <a:t>steppable</a:t>
            </a:r>
            <a:r>
              <a:rPr lang="en-US" sz="2800" dirty="0" smtClean="0"/>
              <a:t> file, </a:t>
            </a:r>
            <a:r>
              <a:rPr lang="en-US" sz="2800" i="1" dirty="0" smtClean="0"/>
              <a:t>CellCycle_Tyson_Step.py</a:t>
            </a:r>
            <a:r>
              <a:rPr lang="en-US" sz="2800" dirty="0" smtClean="0"/>
              <a:t>, this</a:t>
            </a:r>
            <a:r>
              <a:rPr lang="en-US" sz="2800" dirty="0"/>
              <a:t> </a:t>
            </a:r>
            <a:r>
              <a:rPr lang="en-US" sz="2800" dirty="0" smtClean="0"/>
              <a:t>is implemented as: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Where “</a:t>
            </a:r>
            <a:r>
              <a:rPr lang="en-US" sz="2800" dirty="0" err="1" smtClean="0"/>
              <a:t>self.tV</a:t>
            </a:r>
            <a:r>
              <a:rPr lang="en-US" sz="2800" dirty="0" smtClean="0"/>
              <a:t>” is a variable which contains the original target volume of the cells and is passed into the </a:t>
            </a:r>
            <a:r>
              <a:rPr lang="en-US" sz="2800" dirty="0" err="1" smtClean="0"/>
              <a:t>steppable</a:t>
            </a:r>
            <a:r>
              <a:rPr lang="en-US" sz="2800" dirty="0" smtClean="0"/>
              <a:t> class from the main Python file.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Fourth Example – Tyson’s Cell Cycle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8258881" y="3275380"/>
            <a:ext cx="65288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8220478" y="2584090"/>
            <a:ext cx="1382578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035800" y="1892800"/>
            <a:ext cx="587596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0890" y="3390595"/>
            <a:ext cx="60295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790" y="2340805"/>
            <a:ext cx="6019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081"/>
            <a:ext cx="8991600" cy="5886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passage of variables is done in the following way: </a:t>
            </a:r>
          </a:p>
          <a:p>
            <a:pPr lvl="1"/>
            <a:r>
              <a:rPr lang="en-US" sz="2400" dirty="0" smtClean="0"/>
              <a:t>At the beginning of the </a:t>
            </a:r>
            <a:r>
              <a:rPr lang="en-US" sz="2400" i="1" dirty="0" smtClean="0"/>
              <a:t>CellCycle_Tyson.py</a:t>
            </a:r>
            <a:r>
              <a:rPr lang="en-US" sz="2400" dirty="0" smtClean="0"/>
              <a:t> file I declare and define global variables, from which </a:t>
            </a:r>
            <a:r>
              <a:rPr lang="en-US" sz="2400" dirty="0" err="1" smtClean="0"/>
              <a:t>tV</a:t>
            </a:r>
            <a:r>
              <a:rPr lang="en-US" sz="2400" dirty="0" smtClean="0"/>
              <a:t> – target volume – is one: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Fourth Example – Tyson’s Cell Cycle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2485" y="5234035"/>
            <a:ext cx="8065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19850" y="2929735"/>
            <a:ext cx="8449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Subcellular</a:t>
            </a:r>
            <a:r>
              <a:rPr lang="en-US" dirty="0" smtClean="0"/>
              <a:t>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r>
              <a:rPr lang="en-US" dirty="0" smtClean="0"/>
              <a:t>Biochemical Kinetics:</a:t>
            </a:r>
          </a:p>
          <a:p>
            <a:pPr lvl="1"/>
            <a:r>
              <a:rPr lang="en-US" dirty="0" smtClean="0"/>
              <a:t>Cell-Cycle</a:t>
            </a:r>
          </a:p>
          <a:p>
            <a:pPr lvl="1"/>
            <a:r>
              <a:rPr lang="en-US" dirty="0" smtClean="0"/>
              <a:t>Circadian rhythms</a:t>
            </a:r>
          </a:p>
          <a:p>
            <a:pPr lvl="1"/>
            <a:r>
              <a:rPr lang="en-US" dirty="0" smtClean="0"/>
              <a:t>Cardiac rhythms</a:t>
            </a:r>
          </a:p>
          <a:p>
            <a:pPr lvl="1"/>
            <a:r>
              <a:rPr lang="en-US" dirty="0" err="1" smtClean="0"/>
              <a:t>cAMP</a:t>
            </a:r>
            <a:r>
              <a:rPr lang="en-US" dirty="0" smtClean="0"/>
              <a:t> oscillations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Delta-Notch patterning</a:t>
            </a:r>
          </a:p>
          <a:p>
            <a:pPr lvl="1"/>
            <a:r>
              <a:rPr lang="en-US" dirty="0" smtClean="0"/>
              <a:t>WNT pathway</a:t>
            </a:r>
          </a:p>
          <a:p>
            <a:pPr lvl="1"/>
            <a:r>
              <a:rPr lang="en-US" dirty="0" smtClean="0"/>
              <a:t>FGF pathway</a:t>
            </a:r>
          </a:p>
          <a:p>
            <a:pPr lvl="1"/>
            <a:r>
              <a:rPr lang="en-US" dirty="0" smtClean="0"/>
              <a:t>Etc…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90600"/>
            <a:ext cx="3276600" cy="232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eltaNotc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6661" y="3123094"/>
            <a:ext cx="4979875" cy="373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081"/>
            <a:ext cx="8991600" cy="5886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passage of variables is done in the following way: </a:t>
            </a:r>
          </a:p>
          <a:p>
            <a:pPr lvl="1"/>
            <a:r>
              <a:rPr lang="en-US" sz="2400" dirty="0" smtClean="0"/>
              <a:t>Later, when the </a:t>
            </a:r>
            <a:r>
              <a:rPr lang="en-US" sz="2400" dirty="0" err="1" smtClean="0"/>
              <a:t>steppable</a:t>
            </a:r>
            <a:r>
              <a:rPr lang="en-US" sz="2400" dirty="0" smtClean="0"/>
              <a:t> is called, the variable is passed as an argument: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And in the </a:t>
            </a:r>
            <a:r>
              <a:rPr lang="en-US" sz="2400" i="1" dirty="0" smtClean="0"/>
              <a:t>CellCycle_Tyson_Step.py</a:t>
            </a:r>
            <a:r>
              <a:rPr lang="en-US" sz="2400" dirty="0" smtClean="0"/>
              <a:t> file, the argument is stored in the following way: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The storage of the parameter as </a:t>
            </a:r>
            <a:r>
              <a:rPr lang="en-US" sz="2400" dirty="0" err="1" smtClean="0"/>
              <a:t>self.tV</a:t>
            </a:r>
            <a:r>
              <a:rPr lang="en-US" sz="2400" dirty="0" smtClean="0"/>
              <a:t> is necessary for it to be accessible to all functions inside the class.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815" y="4161065"/>
            <a:ext cx="6210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650" y="2315255"/>
            <a:ext cx="5162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Fourth Example – Tyson’s Cell Cycle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00225" y="2929735"/>
            <a:ext cx="6528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23415" y="4849985"/>
            <a:ext cx="3456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13345" y="5502870"/>
            <a:ext cx="10753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24" y="971081"/>
            <a:ext cx="8988575" cy="5886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went through all this trouble because the right way to implement cell growth in CC3D is by gradual increases in its target volume after mitosis:</a:t>
            </a:r>
          </a:p>
          <a:p>
            <a:pPr lvl="2"/>
            <a:endParaRPr lang="en-US" sz="1600" dirty="0" smtClean="0"/>
          </a:p>
          <a:p>
            <a:pPr lvl="3"/>
            <a:endParaRPr lang="en-US" sz="12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If we keep the target volume (</a:t>
            </a:r>
            <a:r>
              <a:rPr lang="en-US" sz="2400" dirty="0" err="1" smtClean="0"/>
              <a:t>Vt</a:t>
            </a:r>
            <a:r>
              <a:rPr lang="en-US" sz="2400" dirty="0" smtClean="0"/>
              <a:t>) constant after mitosis, instead of resetting it to the actual cell volume (V), the difference between V and </a:t>
            </a:r>
            <a:r>
              <a:rPr lang="en-US" sz="2400" dirty="0" err="1" smtClean="0"/>
              <a:t>Vt</a:t>
            </a:r>
            <a:r>
              <a:rPr lang="en-US" sz="2400" dirty="0" smtClean="0"/>
              <a:t> would be too great, leading to unrealistic cell dynamics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725" y="2123230"/>
            <a:ext cx="38195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540" y="4417865"/>
            <a:ext cx="65151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Fourth Example – Tyson’s Cell Cycle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59725" y="6376520"/>
            <a:ext cx="39173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59725" y="6568545"/>
            <a:ext cx="37252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03900" y="2968140"/>
            <a:ext cx="23811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5925" y="3198570"/>
            <a:ext cx="21122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660" y="4197100"/>
            <a:ext cx="65055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6"/>
          </a:xfrm>
        </p:spPr>
        <p:txBody>
          <a:bodyPr>
            <a:normAutofit/>
          </a:bodyPr>
          <a:lstStyle/>
          <a:p>
            <a:r>
              <a:rPr lang="en-US" dirty="0" smtClean="0"/>
              <a:t>Back to Tyson’s cell cycle model. </a:t>
            </a:r>
          </a:p>
          <a:p>
            <a:r>
              <a:rPr lang="en-US" dirty="0" smtClean="0"/>
              <a:t>Here, the criteria for cell division is a low level of cycling B variable.</a:t>
            </a:r>
          </a:p>
          <a:p>
            <a:pPr lvl="1"/>
            <a:r>
              <a:rPr lang="en-US" dirty="0" smtClean="0"/>
              <a:t>Once cycling B drops below a concentration of 0.1 grams of protein per gram of total cell mass, the cell undergoes mitosis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Fourth Example – Tyson’s Cell Cycle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05370" y="5464465"/>
            <a:ext cx="4992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86295"/>
            <a:ext cx="8991600" cy="57717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we run this model we can see that due to the fluctuations in cell volume, the divisions get out of sync: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Fourth Example – Tyson’s Cell Cycle</a:t>
            </a:r>
          </a:p>
        </p:txBody>
      </p:sp>
      <p:pic>
        <p:nvPicPr>
          <p:cNvPr id="5" name="CellCycleTys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2042973"/>
            <a:ext cx="6420036" cy="481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6"/>
          </a:xfrm>
        </p:spPr>
        <p:txBody>
          <a:bodyPr>
            <a:normAutofit/>
          </a:bodyPr>
          <a:lstStyle/>
          <a:p>
            <a:r>
              <a:rPr lang="en-US" dirty="0" smtClean="0"/>
              <a:t>The fourth example (Tyson’s cell cycle model) illustrated how changes at the single cell level can affect the </a:t>
            </a:r>
            <a:r>
              <a:rPr lang="en-US" dirty="0" err="1" smtClean="0"/>
              <a:t>subcellular</a:t>
            </a:r>
            <a:r>
              <a:rPr lang="en-US" dirty="0" smtClean="0"/>
              <a:t> level (and in turn affect the cell behavior by initiating mitosis).</a:t>
            </a:r>
          </a:p>
          <a:p>
            <a:endParaRPr lang="en-US" dirty="0" smtClean="0"/>
          </a:p>
          <a:p>
            <a:r>
              <a:rPr lang="en-US" dirty="0" smtClean="0"/>
              <a:t>This last example will show how conditions external to the cell (the neighboring cells’ Delta) can affect the cell internal state (its Notch levels).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Fifth Example – Delta-Notch Patterning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will use the model published by Collier </a:t>
            </a:r>
            <a:r>
              <a:rPr lang="en-US" sz="2800" i="1" dirty="0" smtClean="0"/>
              <a:t>et al. </a:t>
            </a:r>
            <a:r>
              <a:rPr lang="en-US" sz="2800" dirty="0" smtClean="0"/>
              <a:t>in 1996: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 : Notch </a:t>
            </a:r>
          </a:p>
          <a:p>
            <a:pPr lvl="1"/>
            <a:r>
              <a:rPr lang="en-US" dirty="0" smtClean="0"/>
              <a:t>D : Delta </a:t>
            </a:r>
          </a:p>
          <a:p>
            <a:pPr lvl="1"/>
            <a:r>
              <a:rPr lang="en-US" dirty="0" smtClean="0"/>
              <a:t>D: average Delta from neighbors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Fifth Example – Delta-Notch Patterning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55" y="1769808"/>
            <a:ext cx="4379975" cy="242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879240" y="1846618"/>
          <a:ext cx="3994120" cy="2260448"/>
        </p:xfrm>
        <a:graphic>
          <a:graphicData uri="http://schemas.openxmlformats.org/presentationml/2006/ole">
            <p:oleObj spid="_x0000_s78852" name="Equation" r:id="rId4" imgW="1511280" imgH="86328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000335" y="5464465"/>
            <a:ext cx="1536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105"/>
            <a:ext cx="8991600" cy="5694896"/>
          </a:xfrm>
        </p:spPr>
        <p:txBody>
          <a:bodyPr>
            <a:normAutofit/>
          </a:bodyPr>
          <a:lstStyle/>
          <a:p>
            <a:r>
              <a:rPr lang="en-US" dirty="0" smtClean="0"/>
              <a:t>In this model, when a cell receives high levels of Delta from neighbors its Notch level becomes </a:t>
            </a:r>
            <a:r>
              <a:rPr lang="en-US" dirty="0" err="1" smtClean="0"/>
              <a:t>downregulated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leads to the high/low Notch patterning shown by their simulations on an hexagonal lattice: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Fifth Example – Delta-Notch Patterning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233" y="3813050"/>
            <a:ext cx="4288662" cy="3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0883"/>
            <a:ext cx="8991600" cy="58485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CC3D we first loop over all cells’ neighbors and store their Delta: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Then we average it and use it as the new D parameter of that cell: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15" y="1871611"/>
            <a:ext cx="82010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Fifth Example – Delta-Notch Patterning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03748" y="3816422"/>
            <a:ext cx="6336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7704" y="4437112"/>
            <a:ext cx="46470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87724" y="4214878"/>
            <a:ext cx="6144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7744" y="3600398"/>
            <a:ext cx="4992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83650" y="2755488"/>
            <a:ext cx="10753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78520" y="5697252"/>
            <a:ext cx="1536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807805" y="3525176"/>
            <a:ext cx="6180773" cy="32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7861118" y="2576238"/>
            <a:ext cx="2266834" cy="119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8834956" y="1448779"/>
            <a:ext cx="1536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035801" y="2678678"/>
            <a:ext cx="5952777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8676456" y="3717032"/>
            <a:ext cx="324036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2735797" y="4139656"/>
            <a:ext cx="6252781" cy="802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6588224" y="4356482"/>
            <a:ext cx="2412312" cy="1588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8142936" y="4983712"/>
            <a:ext cx="1703198" cy="1191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8712460" y="5841268"/>
            <a:ext cx="2688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912" y="3176972"/>
            <a:ext cx="5867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4700"/>
            <a:ext cx="8991600" cy="57333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an initial condition all cells start with random values of Delta and Notch around 0.9.</a:t>
            </a:r>
          </a:p>
          <a:p>
            <a:r>
              <a:rPr lang="en-US" sz="2800" dirty="0" smtClean="0"/>
              <a:t>To implement this we use the Python random function as shown below: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Fifth Example – Delta-Notch Patterning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845060" y="4480198"/>
            <a:ext cx="25562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45060" y="4264174"/>
            <a:ext cx="25562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06574" y="3652106"/>
            <a:ext cx="1228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9485"/>
            <a:ext cx="8991600" cy="58485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we run this model we can see that first the Notch values go down before the pattern emerges: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Fifth Example – Delta-Notch Patterning</a:t>
            </a:r>
          </a:p>
        </p:txBody>
      </p:sp>
      <p:pic>
        <p:nvPicPr>
          <p:cNvPr id="6" name="DeltaNotc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67644" y="1961964"/>
            <a:ext cx="6528048" cy="489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How to add this into </a:t>
            </a:r>
            <a:r>
              <a:rPr lang="en-US" dirty="0" err="1" smtClean="0"/>
              <a:t>CompuCell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Just another Python class!</a:t>
            </a:r>
          </a:p>
          <a:p>
            <a:pPr marL="914400" lvl="1" indent="-514350"/>
            <a:r>
              <a:rPr lang="en-US" dirty="0" smtClean="0"/>
              <a:t>Too slow</a:t>
            </a:r>
          </a:p>
          <a:p>
            <a:pPr marL="1314450" lvl="2" indent="-514350"/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9485"/>
            <a:ext cx="8991600" cy="58485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we increase the level of membrane fluctuations the pattern will be disrupted :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Fifth Example – Delta-Notch Patterning</a:t>
            </a:r>
          </a:p>
        </p:txBody>
      </p:sp>
      <p:pic>
        <p:nvPicPr>
          <p:cNvPr id="5" name="DeltaNotch_temp3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44151" y="1952836"/>
            <a:ext cx="6540218" cy="4905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9485"/>
            <a:ext cx="8991600" cy="58485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Below is a simulation with Tyson’s Cell Cycle and Collier’s Delta Notch models: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Sixth </a:t>
            </a:r>
            <a:r>
              <a:rPr lang="en-US" dirty="0" smtClean="0"/>
              <a:t>Example – </a:t>
            </a:r>
            <a:r>
              <a:rPr lang="en-US" dirty="0" smtClean="0"/>
              <a:t>2 ODE models</a:t>
            </a:r>
            <a:endParaRPr lang="en-US" dirty="0" smtClean="0"/>
          </a:p>
        </p:txBody>
      </p:sp>
      <p:pic>
        <p:nvPicPr>
          <p:cNvPr id="6" name="CellCycleD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934834"/>
            <a:ext cx="7416824" cy="5562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How to add this into </a:t>
            </a:r>
            <a:r>
              <a:rPr lang="en-US" dirty="0" err="1" smtClean="0"/>
              <a:t>CompuCell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Just another Python class!</a:t>
            </a:r>
          </a:p>
          <a:p>
            <a:pPr marL="914400" lvl="1" indent="-514350"/>
            <a:r>
              <a:rPr lang="en-US" dirty="0" smtClean="0"/>
              <a:t>Too slow</a:t>
            </a:r>
          </a:p>
          <a:p>
            <a:pPr marL="1314450" lvl="2" indent="-514350"/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C++ file to be wrapped into Python </a:t>
            </a:r>
          </a:p>
          <a:p>
            <a:pPr marL="914400" lvl="1" indent="-514350"/>
            <a:r>
              <a:rPr lang="en-US" dirty="0" smtClean="0"/>
              <a:t>Too complicated</a:t>
            </a:r>
          </a:p>
          <a:p>
            <a:pPr marL="1314450" lvl="2" indent="-514350"/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5552</TotalTime>
  <Words>2950</Words>
  <Application>Microsoft Office PowerPoint</Application>
  <PresentationFormat>On-screen Show (4:3)</PresentationFormat>
  <Paragraphs>589</Paragraphs>
  <Slides>81</Slides>
  <Notes>3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Equation</vt:lpstr>
      <vt:lpstr>Merging CompuCell3D and SBW/SBML </vt:lpstr>
      <vt:lpstr>Outline</vt:lpstr>
      <vt:lpstr>More on Reaction Kinetics Modeling</vt:lpstr>
      <vt:lpstr>Cell-based modeling</vt:lpstr>
      <vt:lpstr>Subcellular modelling</vt:lpstr>
      <vt:lpstr>Subcellular modelling</vt:lpstr>
      <vt:lpstr>Subcellular modelling</vt:lpstr>
      <vt:lpstr>How to add this into CompuCell?</vt:lpstr>
      <vt:lpstr>How to add this into CompuCell?</vt:lpstr>
      <vt:lpstr>How to add this into CompuCell?</vt:lpstr>
      <vt:lpstr>SBML – Systems Biology Markup Language</vt:lpstr>
      <vt:lpstr>SBML</vt:lpstr>
      <vt:lpstr>SBML</vt:lpstr>
      <vt:lpstr>SBML</vt:lpstr>
      <vt:lpstr>SBML</vt:lpstr>
      <vt:lpstr>How to write SBML?</vt:lpstr>
      <vt:lpstr>SBW/Jarnac</vt:lpstr>
      <vt:lpstr>Integration with CC3D</vt:lpstr>
      <vt:lpstr>Integration with CC3D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First Example – Simple Oscillator</vt:lpstr>
      <vt:lpstr>Second Example – Simple Oscillator 2</vt:lpstr>
      <vt:lpstr>Second Example – Simple Oscillator 2</vt:lpstr>
      <vt:lpstr>Second Example – Simple Oscillator 2</vt:lpstr>
      <vt:lpstr>Third Example – Cell Cycle from web</vt:lpstr>
      <vt:lpstr>Third Example – Cell Cycle from web</vt:lpstr>
      <vt:lpstr>Third Example – Cell Cycle from web</vt:lpstr>
      <vt:lpstr>Third Example – Cell Cycle from web</vt:lpstr>
      <vt:lpstr>Third Example – Cell Cycle from web</vt:lpstr>
      <vt:lpstr>Third Example – Cell Cycle from web</vt:lpstr>
      <vt:lpstr>Third Example – Cell Cycle from web</vt:lpstr>
      <vt:lpstr>Third Example – Cell Cycle from web</vt:lpstr>
      <vt:lpstr>Third Example – Cell Cycle from web</vt:lpstr>
      <vt:lpstr>Third Example – Cell Cycle from web</vt:lpstr>
      <vt:lpstr>Third Example – Cell Cycle from web</vt:lpstr>
      <vt:lpstr>Fourth Example – Tyson’s Cell Cycle</vt:lpstr>
      <vt:lpstr>Fourth Example – Tyson’s Cell Cycle</vt:lpstr>
      <vt:lpstr>Fourth Example – Tyson’s Cell Cycle</vt:lpstr>
      <vt:lpstr>Fourth Example – Tyson’s Cell Cycle</vt:lpstr>
      <vt:lpstr>Fourth Example – Tyson’s Cell Cycle</vt:lpstr>
      <vt:lpstr>Fourth Example – Tyson’s Cell Cycle</vt:lpstr>
      <vt:lpstr>Fourth Example – Tyson’s Cell Cycle</vt:lpstr>
      <vt:lpstr>Fourth Example – Tyson’s Cell Cycle</vt:lpstr>
      <vt:lpstr>Fourth Example – Tyson’s Cell Cycle</vt:lpstr>
      <vt:lpstr>Fifth Example – Delta-Notch Patterning</vt:lpstr>
      <vt:lpstr>Fifth Example – Delta-Notch Patterning</vt:lpstr>
      <vt:lpstr>Fifth Example – Delta-Notch Patterning</vt:lpstr>
      <vt:lpstr>Fifth Example – Delta-Notch Patterning</vt:lpstr>
      <vt:lpstr>Fifth Example – Delta-Notch Patterning</vt:lpstr>
      <vt:lpstr>Fifth Example – Delta-Notch Patterning</vt:lpstr>
      <vt:lpstr>Fifth Example – Delta-Notch Patterning</vt:lpstr>
      <vt:lpstr>Sixth Example – 2 ODE models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Subcellular modeling in CompuCell3D – SBML/Jarnac</dc:title>
  <dc:creator>Julio Monti Belmonte</dc:creator>
  <cp:lastModifiedBy>Julio Monti Belmonte</cp:lastModifiedBy>
  <cp:revision>46</cp:revision>
  <dcterms:created xsi:type="dcterms:W3CDTF">2011-05-17T18:22:30Z</dcterms:created>
  <dcterms:modified xsi:type="dcterms:W3CDTF">2011-08-18T17:43:08Z</dcterms:modified>
</cp:coreProperties>
</file>