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7086600" cy="9144000"/>
  <p:notesSz cx="7315200" cy="9601200"/>
  <p:defaultTextStyle>
    <a:defPPr marL="0" marR="0" indent="0" algn="l" defTabSz="592623" rtl="0" fontAlgn="auto" latinLnBrk="1" hangingPunct="0">
      <a:lnSpc>
        <a:spcPct val="100000"/>
      </a:lnSpc>
      <a:spcBef>
        <a:spcPts val="0"/>
      </a:spcBef>
      <a:spcAft>
        <a:spcPts val="0"/>
      </a:spcAft>
      <a:buClrTx/>
      <a:buSzTx/>
      <a:buFontTx/>
      <a:buNone/>
      <a:tabLst/>
      <a:defRPr kumimoji="0" sz="1167" b="0" i="0" u="none" strike="noStrike" cap="none" spc="0" normalizeH="0" baseline="0">
        <a:ln>
          <a:noFill/>
        </a:ln>
        <a:solidFill>
          <a:srgbClr val="000000"/>
        </a:solidFill>
        <a:effectLst/>
        <a:uFillTx/>
      </a:defRPr>
    </a:defPPr>
    <a:lvl1pPr marL="0" marR="0" indent="0" algn="l" defTabSz="592623" rtl="0" fontAlgn="auto" latinLnBrk="0" hangingPunct="0">
      <a:lnSpc>
        <a:spcPct val="100000"/>
      </a:lnSpc>
      <a:spcBef>
        <a:spcPts val="0"/>
      </a:spcBef>
      <a:spcAft>
        <a:spcPts val="0"/>
      </a:spcAft>
      <a:buClrTx/>
      <a:buSzTx/>
      <a:buFontTx/>
      <a:buNone/>
      <a:tabLst/>
      <a:defRPr kumimoji="0" sz="1167" b="0" i="0" u="none" strike="noStrike" cap="none" spc="0" normalizeH="0" baseline="0">
        <a:ln>
          <a:noFill/>
        </a:ln>
        <a:solidFill>
          <a:srgbClr val="000000"/>
        </a:solidFill>
        <a:effectLst/>
        <a:uFillTx/>
        <a:latin typeface="Arial"/>
        <a:ea typeface="Arial"/>
        <a:cs typeface="Arial"/>
        <a:sym typeface="Arial"/>
      </a:defRPr>
    </a:lvl1pPr>
    <a:lvl2pPr marL="0" marR="0" indent="296311" algn="l" defTabSz="592623" rtl="0" fontAlgn="auto" latinLnBrk="0" hangingPunct="0">
      <a:lnSpc>
        <a:spcPct val="100000"/>
      </a:lnSpc>
      <a:spcBef>
        <a:spcPts val="0"/>
      </a:spcBef>
      <a:spcAft>
        <a:spcPts val="0"/>
      </a:spcAft>
      <a:buClrTx/>
      <a:buSzTx/>
      <a:buFontTx/>
      <a:buNone/>
      <a:tabLst/>
      <a:defRPr kumimoji="0" sz="1167" b="0" i="0" u="none" strike="noStrike" cap="none" spc="0" normalizeH="0" baseline="0">
        <a:ln>
          <a:noFill/>
        </a:ln>
        <a:solidFill>
          <a:srgbClr val="000000"/>
        </a:solidFill>
        <a:effectLst/>
        <a:uFillTx/>
        <a:latin typeface="Arial"/>
        <a:ea typeface="Arial"/>
        <a:cs typeface="Arial"/>
        <a:sym typeface="Arial"/>
      </a:defRPr>
    </a:lvl2pPr>
    <a:lvl3pPr marL="0" marR="0" indent="592623" algn="l" defTabSz="592623" rtl="0" fontAlgn="auto" latinLnBrk="0" hangingPunct="0">
      <a:lnSpc>
        <a:spcPct val="100000"/>
      </a:lnSpc>
      <a:spcBef>
        <a:spcPts val="0"/>
      </a:spcBef>
      <a:spcAft>
        <a:spcPts val="0"/>
      </a:spcAft>
      <a:buClrTx/>
      <a:buSzTx/>
      <a:buFontTx/>
      <a:buNone/>
      <a:tabLst/>
      <a:defRPr kumimoji="0" sz="1167" b="0" i="0" u="none" strike="noStrike" cap="none" spc="0" normalizeH="0" baseline="0">
        <a:ln>
          <a:noFill/>
        </a:ln>
        <a:solidFill>
          <a:srgbClr val="000000"/>
        </a:solidFill>
        <a:effectLst/>
        <a:uFillTx/>
        <a:latin typeface="Arial"/>
        <a:ea typeface="Arial"/>
        <a:cs typeface="Arial"/>
        <a:sym typeface="Arial"/>
      </a:defRPr>
    </a:lvl3pPr>
    <a:lvl4pPr marL="0" marR="0" indent="888934" algn="l" defTabSz="592623" rtl="0" fontAlgn="auto" latinLnBrk="0" hangingPunct="0">
      <a:lnSpc>
        <a:spcPct val="100000"/>
      </a:lnSpc>
      <a:spcBef>
        <a:spcPts val="0"/>
      </a:spcBef>
      <a:spcAft>
        <a:spcPts val="0"/>
      </a:spcAft>
      <a:buClrTx/>
      <a:buSzTx/>
      <a:buFontTx/>
      <a:buNone/>
      <a:tabLst/>
      <a:defRPr kumimoji="0" sz="1167" b="0" i="0" u="none" strike="noStrike" cap="none" spc="0" normalizeH="0" baseline="0">
        <a:ln>
          <a:noFill/>
        </a:ln>
        <a:solidFill>
          <a:srgbClr val="000000"/>
        </a:solidFill>
        <a:effectLst/>
        <a:uFillTx/>
        <a:latin typeface="Arial"/>
        <a:ea typeface="Arial"/>
        <a:cs typeface="Arial"/>
        <a:sym typeface="Arial"/>
      </a:defRPr>
    </a:lvl4pPr>
    <a:lvl5pPr marL="0" marR="0" indent="1185245" algn="l" defTabSz="592623" rtl="0" fontAlgn="auto" latinLnBrk="0" hangingPunct="0">
      <a:lnSpc>
        <a:spcPct val="100000"/>
      </a:lnSpc>
      <a:spcBef>
        <a:spcPts val="0"/>
      </a:spcBef>
      <a:spcAft>
        <a:spcPts val="0"/>
      </a:spcAft>
      <a:buClrTx/>
      <a:buSzTx/>
      <a:buFontTx/>
      <a:buNone/>
      <a:tabLst/>
      <a:defRPr kumimoji="0" sz="1167" b="0" i="0" u="none" strike="noStrike" cap="none" spc="0" normalizeH="0" baseline="0">
        <a:ln>
          <a:noFill/>
        </a:ln>
        <a:solidFill>
          <a:srgbClr val="000000"/>
        </a:solidFill>
        <a:effectLst/>
        <a:uFillTx/>
        <a:latin typeface="Arial"/>
        <a:ea typeface="Arial"/>
        <a:cs typeface="Arial"/>
        <a:sym typeface="Arial"/>
      </a:defRPr>
    </a:lvl5pPr>
    <a:lvl6pPr marL="0" marR="0" indent="0" algn="l" defTabSz="592623" rtl="0" fontAlgn="auto" latinLnBrk="0" hangingPunct="0">
      <a:lnSpc>
        <a:spcPct val="100000"/>
      </a:lnSpc>
      <a:spcBef>
        <a:spcPts val="0"/>
      </a:spcBef>
      <a:spcAft>
        <a:spcPts val="0"/>
      </a:spcAft>
      <a:buClrTx/>
      <a:buSzTx/>
      <a:buFontTx/>
      <a:buNone/>
      <a:tabLst/>
      <a:defRPr kumimoji="0" sz="1167" b="0" i="0" u="none" strike="noStrike" cap="none" spc="0" normalizeH="0" baseline="0">
        <a:ln>
          <a:noFill/>
        </a:ln>
        <a:solidFill>
          <a:srgbClr val="000000"/>
        </a:solidFill>
        <a:effectLst/>
        <a:uFillTx/>
        <a:latin typeface="Arial"/>
        <a:ea typeface="Arial"/>
        <a:cs typeface="Arial"/>
        <a:sym typeface="Arial"/>
      </a:defRPr>
    </a:lvl6pPr>
    <a:lvl7pPr marL="0" marR="0" indent="0" algn="l" defTabSz="592623" rtl="0" fontAlgn="auto" latinLnBrk="0" hangingPunct="0">
      <a:lnSpc>
        <a:spcPct val="100000"/>
      </a:lnSpc>
      <a:spcBef>
        <a:spcPts val="0"/>
      </a:spcBef>
      <a:spcAft>
        <a:spcPts val="0"/>
      </a:spcAft>
      <a:buClrTx/>
      <a:buSzTx/>
      <a:buFontTx/>
      <a:buNone/>
      <a:tabLst/>
      <a:defRPr kumimoji="0" sz="1167" b="0" i="0" u="none" strike="noStrike" cap="none" spc="0" normalizeH="0" baseline="0">
        <a:ln>
          <a:noFill/>
        </a:ln>
        <a:solidFill>
          <a:srgbClr val="000000"/>
        </a:solidFill>
        <a:effectLst/>
        <a:uFillTx/>
        <a:latin typeface="Arial"/>
        <a:ea typeface="Arial"/>
        <a:cs typeface="Arial"/>
        <a:sym typeface="Arial"/>
      </a:defRPr>
    </a:lvl7pPr>
    <a:lvl8pPr marL="0" marR="0" indent="0" algn="l" defTabSz="592623" rtl="0" fontAlgn="auto" latinLnBrk="0" hangingPunct="0">
      <a:lnSpc>
        <a:spcPct val="100000"/>
      </a:lnSpc>
      <a:spcBef>
        <a:spcPts val="0"/>
      </a:spcBef>
      <a:spcAft>
        <a:spcPts val="0"/>
      </a:spcAft>
      <a:buClrTx/>
      <a:buSzTx/>
      <a:buFontTx/>
      <a:buNone/>
      <a:tabLst/>
      <a:defRPr kumimoji="0" sz="1167" b="0" i="0" u="none" strike="noStrike" cap="none" spc="0" normalizeH="0" baseline="0">
        <a:ln>
          <a:noFill/>
        </a:ln>
        <a:solidFill>
          <a:srgbClr val="000000"/>
        </a:solidFill>
        <a:effectLst/>
        <a:uFillTx/>
        <a:latin typeface="Arial"/>
        <a:ea typeface="Arial"/>
        <a:cs typeface="Arial"/>
        <a:sym typeface="Arial"/>
      </a:defRPr>
    </a:lvl8pPr>
    <a:lvl9pPr marL="0" marR="0" indent="0" algn="l" defTabSz="592623" rtl="0" fontAlgn="auto" latinLnBrk="0" hangingPunct="0">
      <a:lnSpc>
        <a:spcPct val="100000"/>
      </a:lnSpc>
      <a:spcBef>
        <a:spcPts val="0"/>
      </a:spcBef>
      <a:spcAft>
        <a:spcPts val="0"/>
      </a:spcAft>
      <a:buClrTx/>
      <a:buSzTx/>
      <a:buFontTx/>
      <a:buNone/>
      <a:tabLst/>
      <a:defRPr kumimoji="0" sz="1167"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66" d="100"/>
          <a:sy n="166" d="100"/>
        </p:scale>
        <p:origin x="-114" y="2892"/>
      </p:cViewPr>
      <p:guideLst>
        <p:guide orient="horz" pos="2880"/>
        <p:guide pos="22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2263775" y="720725"/>
            <a:ext cx="2787650" cy="3598863"/>
          </a:xfrm>
          <a:prstGeom prst="rect">
            <a:avLst/>
          </a:prstGeom>
        </p:spPr>
        <p:txBody>
          <a:bodyPr lIns="99075" tIns="49538" rIns="99075" bIns="49538"/>
          <a:lstStyle/>
          <a:p>
            <a:endParaRPr dirty="0"/>
          </a:p>
        </p:txBody>
      </p:sp>
      <p:sp>
        <p:nvSpPr>
          <p:cNvPr id="18" name="Shape 18"/>
          <p:cNvSpPr>
            <a:spLocks noGrp="1"/>
          </p:cNvSpPr>
          <p:nvPr>
            <p:ph type="body" sz="quarter" idx="1"/>
          </p:nvPr>
        </p:nvSpPr>
        <p:spPr>
          <a:xfrm>
            <a:off x="975361" y="4560570"/>
            <a:ext cx="5364480" cy="4320540"/>
          </a:xfrm>
          <a:prstGeom prst="rect">
            <a:avLst/>
          </a:prstGeom>
        </p:spPr>
        <p:txBody>
          <a:bodyPr lIns="99075" tIns="49538" rIns="99075" bIns="49538"/>
          <a:lstStyle/>
          <a:p>
            <a:endParaRPr/>
          </a:p>
        </p:txBody>
      </p:sp>
    </p:spTree>
    <p:extLst>
      <p:ext uri="{BB962C8B-B14F-4D97-AF65-F5344CB8AC3E}">
        <p14:creationId xmlns:p14="http://schemas.microsoft.com/office/powerpoint/2010/main" val="2583101272"/>
      </p:ext>
    </p:extLst>
  </p:cSld>
  <p:clrMap bg1="lt1" tx1="dk1" bg2="lt2" tx2="dk2" accent1="accent1" accent2="accent2" accent3="accent3" accent4="accent4" accent5="accent5" accent6="accent6" hlink="hlink" folHlink="folHlink"/>
  <p:notesStyle>
    <a:lvl1pPr latinLnBrk="0">
      <a:spcBef>
        <a:spcPts val="259"/>
      </a:spcBef>
      <a:defRPr sz="778">
        <a:latin typeface="+mn-lt"/>
        <a:ea typeface="+mn-ea"/>
        <a:cs typeface="+mn-cs"/>
        <a:sym typeface="Calibri"/>
      </a:defRPr>
    </a:lvl1pPr>
    <a:lvl2pPr indent="148156" latinLnBrk="0">
      <a:spcBef>
        <a:spcPts val="259"/>
      </a:spcBef>
      <a:defRPr sz="778">
        <a:latin typeface="+mn-lt"/>
        <a:ea typeface="+mn-ea"/>
        <a:cs typeface="+mn-cs"/>
        <a:sym typeface="Calibri"/>
      </a:defRPr>
    </a:lvl2pPr>
    <a:lvl3pPr indent="296311" latinLnBrk="0">
      <a:spcBef>
        <a:spcPts val="259"/>
      </a:spcBef>
      <a:defRPr sz="778">
        <a:latin typeface="+mn-lt"/>
        <a:ea typeface="+mn-ea"/>
        <a:cs typeface="+mn-cs"/>
        <a:sym typeface="Calibri"/>
      </a:defRPr>
    </a:lvl3pPr>
    <a:lvl4pPr indent="444467" latinLnBrk="0">
      <a:spcBef>
        <a:spcPts val="259"/>
      </a:spcBef>
      <a:defRPr sz="778">
        <a:latin typeface="+mn-lt"/>
        <a:ea typeface="+mn-ea"/>
        <a:cs typeface="+mn-cs"/>
        <a:sym typeface="Calibri"/>
      </a:defRPr>
    </a:lvl4pPr>
    <a:lvl5pPr indent="592623" latinLnBrk="0">
      <a:spcBef>
        <a:spcPts val="259"/>
      </a:spcBef>
      <a:defRPr sz="778">
        <a:latin typeface="+mn-lt"/>
        <a:ea typeface="+mn-ea"/>
        <a:cs typeface="+mn-cs"/>
        <a:sym typeface="Calibri"/>
      </a:defRPr>
    </a:lvl5pPr>
    <a:lvl6pPr indent="740778" latinLnBrk="0">
      <a:spcBef>
        <a:spcPts val="259"/>
      </a:spcBef>
      <a:defRPr sz="778">
        <a:latin typeface="+mn-lt"/>
        <a:ea typeface="+mn-ea"/>
        <a:cs typeface="+mn-cs"/>
        <a:sym typeface="Calibri"/>
      </a:defRPr>
    </a:lvl6pPr>
    <a:lvl7pPr indent="888934" latinLnBrk="0">
      <a:spcBef>
        <a:spcPts val="259"/>
      </a:spcBef>
      <a:defRPr sz="778">
        <a:latin typeface="+mn-lt"/>
        <a:ea typeface="+mn-ea"/>
        <a:cs typeface="+mn-cs"/>
        <a:sym typeface="Calibri"/>
      </a:defRPr>
    </a:lvl7pPr>
    <a:lvl8pPr indent="1037090" latinLnBrk="0">
      <a:spcBef>
        <a:spcPts val="259"/>
      </a:spcBef>
      <a:defRPr sz="778">
        <a:latin typeface="+mn-lt"/>
        <a:ea typeface="+mn-ea"/>
        <a:cs typeface="+mn-cs"/>
        <a:sym typeface="Calibri"/>
      </a:defRPr>
    </a:lvl8pPr>
    <a:lvl9pPr indent="1185245" latinLnBrk="0">
      <a:spcBef>
        <a:spcPts val="259"/>
      </a:spcBef>
      <a:defRPr sz="778">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54330" y="122766"/>
            <a:ext cx="6377940" cy="2010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0528" tIns="70528" rIns="70528" bIns="70528" anchor="ctr"/>
          <a:lstStyle/>
          <a:p>
            <a:r>
              <a:t>Title Text</a:t>
            </a:r>
          </a:p>
        </p:txBody>
      </p:sp>
      <p:sp>
        <p:nvSpPr>
          <p:cNvPr id="3" name="Body Level One…"/>
          <p:cNvSpPr txBox="1">
            <a:spLocks noGrp="1"/>
          </p:cNvSpPr>
          <p:nvPr>
            <p:ph type="body" idx="1"/>
          </p:nvPr>
        </p:nvSpPr>
        <p:spPr>
          <a:xfrm>
            <a:off x="354330" y="2133600"/>
            <a:ext cx="6377940" cy="7010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0528" tIns="70528" rIns="70528" bIns="7052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84236" y="8326967"/>
            <a:ext cx="347624" cy="354030"/>
          </a:xfrm>
          <a:prstGeom prst="rect">
            <a:avLst/>
          </a:prstGeom>
          <a:ln w="12700">
            <a:miter lim="400000"/>
          </a:ln>
        </p:spPr>
        <p:txBody>
          <a:bodyPr wrap="none" lIns="70528" tIns="70528" rIns="70528" bIns="70528">
            <a:spAutoFit/>
          </a:bodyPr>
          <a:lstStyle>
            <a:lvl1pPr algn="r">
              <a:defRPr sz="1332"/>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854534" rtl="0" latinLnBrk="0">
        <a:lnSpc>
          <a:spcPct val="100000"/>
        </a:lnSpc>
        <a:spcBef>
          <a:spcPts val="0"/>
        </a:spcBef>
        <a:spcAft>
          <a:spcPts val="0"/>
        </a:spcAft>
        <a:buClrTx/>
        <a:buSzTx/>
        <a:buFontTx/>
        <a:buNone/>
        <a:tabLst/>
        <a:defRPr sz="4117" b="0" i="0" u="none" strike="noStrike" cap="none" spc="0" baseline="0">
          <a:ln>
            <a:noFill/>
          </a:ln>
          <a:solidFill>
            <a:srgbClr val="000000"/>
          </a:solidFill>
          <a:uFillTx/>
          <a:latin typeface="Arial"/>
          <a:ea typeface="Arial"/>
          <a:cs typeface="Arial"/>
          <a:sym typeface="Arial"/>
        </a:defRPr>
      </a:lvl1pPr>
      <a:lvl2pPr marL="0" marR="0" indent="0" algn="ctr" defTabSz="854534" rtl="0" latinLnBrk="0">
        <a:lnSpc>
          <a:spcPct val="100000"/>
        </a:lnSpc>
        <a:spcBef>
          <a:spcPts val="0"/>
        </a:spcBef>
        <a:spcAft>
          <a:spcPts val="0"/>
        </a:spcAft>
        <a:buClrTx/>
        <a:buSzTx/>
        <a:buFontTx/>
        <a:buNone/>
        <a:tabLst/>
        <a:defRPr sz="4117" b="0" i="0" u="none" strike="noStrike" cap="none" spc="0" baseline="0">
          <a:ln>
            <a:noFill/>
          </a:ln>
          <a:solidFill>
            <a:srgbClr val="000000"/>
          </a:solidFill>
          <a:uFillTx/>
          <a:latin typeface="Arial"/>
          <a:ea typeface="Arial"/>
          <a:cs typeface="Arial"/>
          <a:sym typeface="Arial"/>
        </a:defRPr>
      </a:lvl2pPr>
      <a:lvl3pPr marL="0" marR="0" indent="0" algn="ctr" defTabSz="854534" rtl="0" latinLnBrk="0">
        <a:lnSpc>
          <a:spcPct val="100000"/>
        </a:lnSpc>
        <a:spcBef>
          <a:spcPts val="0"/>
        </a:spcBef>
        <a:spcAft>
          <a:spcPts val="0"/>
        </a:spcAft>
        <a:buClrTx/>
        <a:buSzTx/>
        <a:buFontTx/>
        <a:buNone/>
        <a:tabLst/>
        <a:defRPr sz="4117" b="0" i="0" u="none" strike="noStrike" cap="none" spc="0" baseline="0">
          <a:ln>
            <a:noFill/>
          </a:ln>
          <a:solidFill>
            <a:srgbClr val="000000"/>
          </a:solidFill>
          <a:uFillTx/>
          <a:latin typeface="Arial"/>
          <a:ea typeface="Arial"/>
          <a:cs typeface="Arial"/>
          <a:sym typeface="Arial"/>
        </a:defRPr>
      </a:lvl3pPr>
      <a:lvl4pPr marL="0" marR="0" indent="0" algn="ctr" defTabSz="854534" rtl="0" latinLnBrk="0">
        <a:lnSpc>
          <a:spcPct val="100000"/>
        </a:lnSpc>
        <a:spcBef>
          <a:spcPts val="0"/>
        </a:spcBef>
        <a:spcAft>
          <a:spcPts val="0"/>
        </a:spcAft>
        <a:buClrTx/>
        <a:buSzTx/>
        <a:buFontTx/>
        <a:buNone/>
        <a:tabLst/>
        <a:defRPr sz="4117" b="0" i="0" u="none" strike="noStrike" cap="none" spc="0" baseline="0">
          <a:ln>
            <a:noFill/>
          </a:ln>
          <a:solidFill>
            <a:srgbClr val="000000"/>
          </a:solidFill>
          <a:uFillTx/>
          <a:latin typeface="Arial"/>
          <a:ea typeface="Arial"/>
          <a:cs typeface="Arial"/>
          <a:sym typeface="Arial"/>
        </a:defRPr>
      </a:lvl4pPr>
      <a:lvl5pPr marL="0" marR="0" indent="0" algn="ctr" defTabSz="854534" rtl="0" latinLnBrk="0">
        <a:lnSpc>
          <a:spcPct val="100000"/>
        </a:lnSpc>
        <a:spcBef>
          <a:spcPts val="0"/>
        </a:spcBef>
        <a:spcAft>
          <a:spcPts val="0"/>
        </a:spcAft>
        <a:buClrTx/>
        <a:buSzTx/>
        <a:buFontTx/>
        <a:buNone/>
        <a:tabLst/>
        <a:defRPr sz="4117" b="0" i="0" u="none" strike="noStrike" cap="none" spc="0" baseline="0">
          <a:ln>
            <a:noFill/>
          </a:ln>
          <a:solidFill>
            <a:srgbClr val="000000"/>
          </a:solidFill>
          <a:uFillTx/>
          <a:latin typeface="Arial"/>
          <a:ea typeface="Arial"/>
          <a:cs typeface="Arial"/>
          <a:sym typeface="Arial"/>
        </a:defRPr>
      </a:lvl5pPr>
      <a:lvl6pPr marL="0" marR="0" indent="276835" algn="ctr" defTabSz="854534" rtl="0" latinLnBrk="0">
        <a:lnSpc>
          <a:spcPct val="100000"/>
        </a:lnSpc>
        <a:spcBef>
          <a:spcPts val="0"/>
        </a:spcBef>
        <a:spcAft>
          <a:spcPts val="0"/>
        </a:spcAft>
        <a:buClrTx/>
        <a:buSzTx/>
        <a:buFontTx/>
        <a:buNone/>
        <a:tabLst/>
        <a:defRPr sz="4117" b="0" i="0" u="none" strike="noStrike" cap="none" spc="0" baseline="0">
          <a:ln>
            <a:noFill/>
          </a:ln>
          <a:solidFill>
            <a:srgbClr val="000000"/>
          </a:solidFill>
          <a:uFillTx/>
          <a:latin typeface="Arial"/>
          <a:ea typeface="Arial"/>
          <a:cs typeface="Arial"/>
          <a:sym typeface="Arial"/>
        </a:defRPr>
      </a:lvl6pPr>
      <a:lvl7pPr marL="0" marR="0" indent="553669" algn="ctr" defTabSz="854534" rtl="0" latinLnBrk="0">
        <a:lnSpc>
          <a:spcPct val="100000"/>
        </a:lnSpc>
        <a:spcBef>
          <a:spcPts val="0"/>
        </a:spcBef>
        <a:spcAft>
          <a:spcPts val="0"/>
        </a:spcAft>
        <a:buClrTx/>
        <a:buSzTx/>
        <a:buFontTx/>
        <a:buNone/>
        <a:tabLst/>
        <a:defRPr sz="4117" b="0" i="0" u="none" strike="noStrike" cap="none" spc="0" baseline="0">
          <a:ln>
            <a:noFill/>
          </a:ln>
          <a:solidFill>
            <a:srgbClr val="000000"/>
          </a:solidFill>
          <a:uFillTx/>
          <a:latin typeface="Arial"/>
          <a:ea typeface="Arial"/>
          <a:cs typeface="Arial"/>
          <a:sym typeface="Arial"/>
        </a:defRPr>
      </a:lvl7pPr>
      <a:lvl8pPr marL="0" marR="0" indent="830504" algn="ctr" defTabSz="854534" rtl="0" latinLnBrk="0">
        <a:lnSpc>
          <a:spcPct val="100000"/>
        </a:lnSpc>
        <a:spcBef>
          <a:spcPts val="0"/>
        </a:spcBef>
        <a:spcAft>
          <a:spcPts val="0"/>
        </a:spcAft>
        <a:buClrTx/>
        <a:buSzTx/>
        <a:buFontTx/>
        <a:buNone/>
        <a:tabLst/>
        <a:defRPr sz="4117" b="0" i="0" u="none" strike="noStrike" cap="none" spc="0" baseline="0">
          <a:ln>
            <a:noFill/>
          </a:ln>
          <a:solidFill>
            <a:srgbClr val="000000"/>
          </a:solidFill>
          <a:uFillTx/>
          <a:latin typeface="Arial"/>
          <a:ea typeface="Arial"/>
          <a:cs typeface="Arial"/>
          <a:sym typeface="Arial"/>
        </a:defRPr>
      </a:lvl8pPr>
      <a:lvl9pPr marL="0" marR="0" indent="1107338" algn="ctr" defTabSz="854534" rtl="0" latinLnBrk="0">
        <a:lnSpc>
          <a:spcPct val="100000"/>
        </a:lnSpc>
        <a:spcBef>
          <a:spcPts val="0"/>
        </a:spcBef>
        <a:spcAft>
          <a:spcPts val="0"/>
        </a:spcAft>
        <a:buClrTx/>
        <a:buSzTx/>
        <a:buFontTx/>
        <a:buNone/>
        <a:tabLst/>
        <a:defRPr sz="4117" b="0" i="0" u="none" strike="noStrike" cap="none" spc="0" baseline="0">
          <a:ln>
            <a:noFill/>
          </a:ln>
          <a:solidFill>
            <a:srgbClr val="000000"/>
          </a:solidFill>
          <a:uFillTx/>
          <a:latin typeface="Arial"/>
          <a:ea typeface="Arial"/>
          <a:cs typeface="Arial"/>
          <a:sym typeface="Arial"/>
        </a:defRPr>
      </a:lvl9pPr>
    </p:titleStyle>
    <p:bodyStyle>
      <a:lvl1pPr marL="320090" marR="0" indent="-320090" algn="l" defTabSz="854534" rtl="0" latinLnBrk="0">
        <a:lnSpc>
          <a:spcPct val="100000"/>
        </a:lnSpc>
        <a:spcBef>
          <a:spcPts val="667"/>
        </a:spcBef>
        <a:spcAft>
          <a:spcPts val="0"/>
        </a:spcAft>
        <a:buClrTx/>
        <a:buSzPct val="100000"/>
        <a:buFontTx/>
        <a:buChar char="»"/>
        <a:tabLst/>
        <a:defRPr sz="2967" b="0" i="0" u="none" strike="noStrike" cap="none" spc="0" baseline="0">
          <a:ln>
            <a:noFill/>
          </a:ln>
          <a:solidFill>
            <a:srgbClr val="000000"/>
          </a:solidFill>
          <a:uFillTx/>
          <a:latin typeface="Arial"/>
          <a:ea typeface="Arial"/>
          <a:cs typeface="Arial"/>
          <a:sym typeface="Arial"/>
        </a:defRPr>
      </a:lvl1pPr>
      <a:lvl2pPr marL="731296" marR="0" indent="-304509" algn="l" defTabSz="854534" rtl="0" latinLnBrk="0">
        <a:lnSpc>
          <a:spcPct val="100000"/>
        </a:lnSpc>
        <a:spcBef>
          <a:spcPts val="667"/>
        </a:spcBef>
        <a:spcAft>
          <a:spcPts val="0"/>
        </a:spcAft>
        <a:buClrTx/>
        <a:buSzPct val="100000"/>
        <a:buFontTx/>
        <a:buChar char="–"/>
        <a:tabLst/>
        <a:defRPr sz="2967" b="0" i="0" u="none" strike="noStrike" cap="none" spc="0" baseline="0">
          <a:ln>
            <a:noFill/>
          </a:ln>
          <a:solidFill>
            <a:srgbClr val="000000"/>
          </a:solidFill>
          <a:uFillTx/>
          <a:latin typeface="Arial"/>
          <a:ea typeface="Arial"/>
          <a:cs typeface="Arial"/>
          <a:sym typeface="Arial"/>
        </a:defRPr>
      </a:lvl2pPr>
      <a:lvl3pPr marL="1137137" marR="0" indent="-282602" algn="l" defTabSz="854534" rtl="0" latinLnBrk="0">
        <a:lnSpc>
          <a:spcPct val="100000"/>
        </a:lnSpc>
        <a:spcBef>
          <a:spcPts val="667"/>
        </a:spcBef>
        <a:spcAft>
          <a:spcPts val="0"/>
        </a:spcAft>
        <a:buClrTx/>
        <a:buSzPct val="100000"/>
        <a:buFontTx/>
        <a:buChar char="•"/>
        <a:tabLst/>
        <a:defRPr sz="2967" b="0" i="0" u="none" strike="noStrike" cap="none" spc="0" baseline="0">
          <a:ln>
            <a:noFill/>
          </a:ln>
          <a:solidFill>
            <a:srgbClr val="000000"/>
          </a:solidFill>
          <a:uFillTx/>
          <a:latin typeface="Arial"/>
          <a:ea typeface="Arial"/>
          <a:cs typeface="Arial"/>
          <a:sym typeface="Arial"/>
        </a:defRPr>
      </a:lvl3pPr>
      <a:lvl4pPr marL="1618621" marR="0" indent="-337298" algn="l" defTabSz="854534" rtl="0" latinLnBrk="0">
        <a:lnSpc>
          <a:spcPct val="100000"/>
        </a:lnSpc>
        <a:spcBef>
          <a:spcPts val="667"/>
        </a:spcBef>
        <a:spcAft>
          <a:spcPts val="0"/>
        </a:spcAft>
        <a:buClrTx/>
        <a:buSzPct val="100000"/>
        <a:buFontTx/>
        <a:buChar char="–"/>
        <a:tabLst/>
        <a:defRPr sz="2967" b="0" i="0" u="none" strike="noStrike" cap="none" spc="0" baseline="0">
          <a:ln>
            <a:noFill/>
          </a:ln>
          <a:solidFill>
            <a:srgbClr val="000000"/>
          </a:solidFill>
          <a:uFillTx/>
          <a:latin typeface="Arial"/>
          <a:ea typeface="Arial"/>
          <a:cs typeface="Arial"/>
          <a:sym typeface="Arial"/>
        </a:defRPr>
      </a:lvl4pPr>
      <a:lvl5pPr marL="2289012" marR="0" indent="-580904" algn="l" defTabSz="854534" rtl="0" latinLnBrk="0">
        <a:lnSpc>
          <a:spcPct val="100000"/>
        </a:lnSpc>
        <a:spcBef>
          <a:spcPts val="667"/>
        </a:spcBef>
        <a:spcAft>
          <a:spcPts val="0"/>
        </a:spcAft>
        <a:buClrTx/>
        <a:buSzPct val="100000"/>
        <a:buFontTx/>
        <a:buChar char="»"/>
        <a:tabLst/>
        <a:defRPr sz="2967" b="0" i="0" u="none" strike="noStrike" cap="none" spc="0" baseline="0">
          <a:ln>
            <a:noFill/>
          </a:ln>
          <a:solidFill>
            <a:srgbClr val="000000"/>
          </a:solidFill>
          <a:uFillTx/>
          <a:latin typeface="Arial"/>
          <a:ea typeface="Arial"/>
          <a:cs typeface="Arial"/>
          <a:sym typeface="Arial"/>
        </a:defRPr>
      </a:lvl5pPr>
      <a:lvl6pPr marL="2565846" marR="0" indent="-580904" algn="l" defTabSz="854534" rtl="0" latinLnBrk="0">
        <a:lnSpc>
          <a:spcPct val="100000"/>
        </a:lnSpc>
        <a:spcBef>
          <a:spcPts val="667"/>
        </a:spcBef>
        <a:spcAft>
          <a:spcPts val="0"/>
        </a:spcAft>
        <a:buClrTx/>
        <a:buSzPct val="100000"/>
        <a:buFontTx/>
        <a:buChar char=""/>
        <a:tabLst/>
        <a:defRPr sz="2967" b="0" i="0" u="none" strike="noStrike" cap="none" spc="0" baseline="0">
          <a:ln>
            <a:noFill/>
          </a:ln>
          <a:solidFill>
            <a:srgbClr val="000000"/>
          </a:solidFill>
          <a:uFillTx/>
          <a:latin typeface="Arial"/>
          <a:ea typeface="Arial"/>
          <a:cs typeface="Arial"/>
          <a:sym typeface="Arial"/>
        </a:defRPr>
      </a:lvl6pPr>
      <a:lvl7pPr marL="2842681" marR="0" indent="-580904" algn="l" defTabSz="854534" rtl="0" latinLnBrk="0">
        <a:lnSpc>
          <a:spcPct val="100000"/>
        </a:lnSpc>
        <a:spcBef>
          <a:spcPts val="667"/>
        </a:spcBef>
        <a:spcAft>
          <a:spcPts val="0"/>
        </a:spcAft>
        <a:buClrTx/>
        <a:buSzPct val="100000"/>
        <a:buFontTx/>
        <a:buChar char=""/>
        <a:tabLst/>
        <a:defRPr sz="2967" b="0" i="0" u="none" strike="noStrike" cap="none" spc="0" baseline="0">
          <a:ln>
            <a:noFill/>
          </a:ln>
          <a:solidFill>
            <a:srgbClr val="000000"/>
          </a:solidFill>
          <a:uFillTx/>
          <a:latin typeface="Arial"/>
          <a:ea typeface="Arial"/>
          <a:cs typeface="Arial"/>
          <a:sym typeface="Arial"/>
        </a:defRPr>
      </a:lvl7pPr>
      <a:lvl8pPr marL="3119516" marR="0" indent="-580904" algn="l" defTabSz="854534" rtl="0" latinLnBrk="0">
        <a:lnSpc>
          <a:spcPct val="100000"/>
        </a:lnSpc>
        <a:spcBef>
          <a:spcPts val="667"/>
        </a:spcBef>
        <a:spcAft>
          <a:spcPts val="0"/>
        </a:spcAft>
        <a:buClrTx/>
        <a:buSzPct val="100000"/>
        <a:buFontTx/>
        <a:buChar char=""/>
        <a:tabLst/>
        <a:defRPr sz="2967" b="0" i="0" u="none" strike="noStrike" cap="none" spc="0" baseline="0">
          <a:ln>
            <a:noFill/>
          </a:ln>
          <a:solidFill>
            <a:srgbClr val="000000"/>
          </a:solidFill>
          <a:uFillTx/>
          <a:latin typeface="Arial"/>
          <a:ea typeface="Arial"/>
          <a:cs typeface="Arial"/>
          <a:sym typeface="Arial"/>
        </a:defRPr>
      </a:lvl8pPr>
      <a:lvl9pPr marL="3396350" marR="0" indent="-580904" algn="l" defTabSz="854534" rtl="0" latinLnBrk="0">
        <a:lnSpc>
          <a:spcPct val="100000"/>
        </a:lnSpc>
        <a:spcBef>
          <a:spcPts val="667"/>
        </a:spcBef>
        <a:spcAft>
          <a:spcPts val="0"/>
        </a:spcAft>
        <a:buClrTx/>
        <a:buSzPct val="100000"/>
        <a:buFontTx/>
        <a:buChar char=""/>
        <a:tabLst/>
        <a:defRPr sz="2967" b="0" i="0" u="none" strike="noStrike" cap="none" spc="0" baseline="0">
          <a:ln>
            <a:noFill/>
          </a:ln>
          <a:solidFill>
            <a:srgbClr val="000000"/>
          </a:solidFill>
          <a:uFillTx/>
          <a:latin typeface="Arial"/>
          <a:ea typeface="Arial"/>
          <a:cs typeface="Arial"/>
          <a:sym typeface="Arial"/>
        </a:defRPr>
      </a:lvl9pPr>
    </p:bodyStyle>
    <p:otherStyle>
      <a:lvl1pPr marL="0" marR="0" indent="0" algn="r" defTabSz="553669" rtl="0" latinLnBrk="0">
        <a:lnSpc>
          <a:spcPct val="100000"/>
        </a:lnSpc>
        <a:spcBef>
          <a:spcPts val="0"/>
        </a:spcBef>
        <a:spcAft>
          <a:spcPts val="0"/>
        </a:spcAft>
        <a:buClrTx/>
        <a:buSzTx/>
        <a:buFontTx/>
        <a:buNone/>
        <a:tabLst/>
        <a:defRPr sz="1332" b="0" i="0" u="none" strike="noStrike" cap="none" spc="0" baseline="0">
          <a:ln>
            <a:noFill/>
          </a:ln>
          <a:solidFill>
            <a:schemeClr val="tx1"/>
          </a:solidFill>
          <a:uFillTx/>
          <a:latin typeface="+mn-lt"/>
          <a:ea typeface="+mn-ea"/>
          <a:cs typeface="+mn-cs"/>
          <a:sym typeface="Arial"/>
        </a:defRPr>
      </a:lvl1pPr>
      <a:lvl2pPr marL="0" marR="0" indent="276835" algn="r" defTabSz="553669" rtl="0" latinLnBrk="0">
        <a:lnSpc>
          <a:spcPct val="100000"/>
        </a:lnSpc>
        <a:spcBef>
          <a:spcPts val="0"/>
        </a:spcBef>
        <a:spcAft>
          <a:spcPts val="0"/>
        </a:spcAft>
        <a:buClrTx/>
        <a:buSzTx/>
        <a:buFontTx/>
        <a:buNone/>
        <a:tabLst/>
        <a:defRPr sz="1332" b="0" i="0" u="none" strike="noStrike" cap="none" spc="0" baseline="0">
          <a:ln>
            <a:noFill/>
          </a:ln>
          <a:solidFill>
            <a:schemeClr val="tx1"/>
          </a:solidFill>
          <a:uFillTx/>
          <a:latin typeface="+mn-lt"/>
          <a:ea typeface="+mn-ea"/>
          <a:cs typeface="+mn-cs"/>
          <a:sym typeface="Arial"/>
        </a:defRPr>
      </a:lvl2pPr>
      <a:lvl3pPr marL="0" marR="0" indent="553669" algn="r" defTabSz="553669" rtl="0" latinLnBrk="0">
        <a:lnSpc>
          <a:spcPct val="100000"/>
        </a:lnSpc>
        <a:spcBef>
          <a:spcPts val="0"/>
        </a:spcBef>
        <a:spcAft>
          <a:spcPts val="0"/>
        </a:spcAft>
        <a:buClrTx/>
        <a:buSzTx/>
        <a:buFontTx/>
        <a:buNone/>
        <a:tabLst/>
        <a:defRPr sz="1332" b="0" i="0" u="none" strike="noStrike" cap="none" spc="0" baseline="0">
          <a:ln>
            <a:noFill/>
          </a:ln>
          <a:solidFill>
            <a:schemeClr val="tx1"/>
          </a:solidFill>
          <a:uFillTx/>
          <a:latin typeface="+mn-lt"/>
          <a:ea typeface="+mn-ea"/>
          <a:cs typeface="+mn-cs"/>
          <a:sym typeface="Arial"/>
        </a:defRPr>
      </a:lvl3pPr>
      <a:lvl4pPr marL="0" marR="0" indent="830504" algn="r" defTabSz="553669" rtl="0" latinLnBrk="0">
        <a:lnSpc>
          <a:spcPct val="100000"/>
        </a:lnSpc>
        <a:spcBef>
          <a:spcPts val="0"/>
        </a:spcBef>
        <a:spcAft>
          <a:spcPts val="0"/>
        </a:spcAft>
        <a:buClrTx/>
        <a:buSzTx/>
        <a:buFontTx/>
        <a:buNone/>
        <a:tabLst/>
        <a:defRPr sz="1332" b="0" i="0" u="none" strike="noStrike" cap="none" spc="0" baseline="0">
          <a:ln>
            <a:noFill/>
          </a:ln>
          <a:solidFill>
            <a:schemeClr val="tx1"/>
          </a:solidFill>
          <a:uFillTx/>
          <a:latin typeface="+mn-lt"/>
          <a:ea typeface="+mn-ea"/>
          <a:cs typeface="+mn-cs"/>
          <a:sym typeface="Arial"/>
        </a:defRPr>
      </a:lvl4pPr>
      <a:lvl5pPr marL="0" marR="0" indent="1107338" algn="r" defTabSz="553669" rtl="0" latinLnBrk="0">
        <a:lnSpc>
          <a:spcPct val="100000"/>
        </a:lnSpc>
        <a:spcBef>
          <a:spcPts val="0"/>
        </a:spcBef>
        <a:spcAft>
          <a:spcPts val="0"/>
        </a:spcAft>
        <a:buClrTx/>
        <a:buSzTx/>
        <a:buFontTx/>
        <a:buNone/>
        <a:tabLst/>
        <a:defRPr sz="1332" b="0" i="0" u="none" strike="noStrike" cap="none" spc="0" baseline="0">
          <a:ln>
            <a:noFill/>
          </a:ln>
          <a:solidFill>
            <a:schemeClr val="tx1"/>
          </a:solidFill>
          <a:uFillTx/>
          <a:latin typeface="+mn-lt"/>
          <a:ea typeface="+mn-ea"/>
          <a:cs typeface="+mn-cs"/>
          <a:sym typeface="Arial"/>
        </a:defRPr>
      </a:lvl5pPr>
      <a:lvl6pPr marL="0" marR="0" indent="0" algn="r" defTabSz="553669" rtl="0" latinLnBrk="0">
        <a:lnSpc>
          <a:spcPct val="100000"/>
        </a:lnSpc>
        <a:spcBef>
          <a:spcPts val="0"/>
        </a:spcBef>
        <a:spcAft>
          <a:spcPts val="0"/>
        </a:spcAft>
        <a:buClrTx/>
        <a:buSzTx/>
        <a:buFontTx/>
        <a:buNone/>
        <a:tabLst/>
        <a:defRPr sz="1332" b="0" i="0" u="none" strike="noStrike" cap="none" spc="0" baseline="0">
          <a:ln>
            <a:noFill/>
          </a:ln>
          <a:solidFill>
            <a:schemeClr val="tx1"/>
          </a:solidFill>
          <a:uFillTx/>
          <a:latin typeface="+mn-lt"/>
          <a:ea typeface="+mn-ea"/>
          <a:cs typeface="+mn-cs"/>
          <a:sym typeface="Arial"/>
        </a:defRPr>
      </a:lvl6pPr>
      <a:lvl7pPr marL="0" marR="0" indent="0" algn="r" defTabSz="553669" rtl="0" latinLnBrk="0">
        <a:lnSpc>
          <a:spcPct val="100000"/>
        </a:lnSpc>
        <a:spcBef>
          <a:spcPts val="0"/>
        </a:spcBef>
        <a:spcAft>
          <a:spcPts val="0"/>
        </a:spcAft>
        <a:buClrTx/>
        <a:buSzTx/>
        <a:buFontTx/>
        <a:buNone/>
        <a:tabLst/>
        <a:defRPr sz="1332" b="0" i="0" u="none" strike="noStrike" cap="none" spc="0" baseline="0">
          <a:ln>
            <a:noFill/>
          </a:ln>
          <a:solidFill>
            <a:schemeClr val="tx1"/>
          </a:solidFill>
          <a:uFillTx/>
          <a:latin typeface="+mn-lt"/>
          <a:ea typeface="+mn-ea"/>
          <a:cs typeface="+mn-cs"/>
          <a:sym typeface="Arial"/>
        </a:defRPr>
      </a:lvl7pPr>
      <a:lvl8pPr marL="0" marR="0" indent="0" algn="r" defTabSz="553669" rtl="0" latinLnBrk="0">
        <a:lnSpc>
          <a:spcPct val="100000"/>
        </a:lnSpc>
        <a:spcBef>
          <a:spcPts val="0"/>
        </a:spcBef>
        <a:spcAft>
          <a:spcPts val="0"/>
        </a:spcAft>
        <a:buClrTx/>
        <a:buSzTx/>
        <a:buFontTx/>
        <a:buNone/>
        <a:tabLst/>
        <a:defRPr sz="1332" b="0" i="0" u="none" strike="noStrike" cap="none" spc="0" baseline="0">
          <a:ln>
            <a:noFill/>
          </a:ln>
          <a:solidFill>
            <a:schemeClr val="tx1"/>
          </a:solidFill>
          <a:uFillTx/>
          <a:latin typeface="+mn-lt"/>
          <a:ea typeface="+mn-ea"/>
          <a:cs typeface="+mn-cs"/>
          <a:sym typeface="Arial"/>
        </a:defRPr>
      </a:lvl8pPr>
      <a:lvl9pPr marL="0" marR="0" indent="0" algn="r" defTabSz="553669" rtl="0" latinLnBrk="0">
        <a:lnSpc>
          <a:spcPct val="100000"/>
        </a:lnSpc>
        <a:spcBef>
          <a:spcPts val="0"/>
        </a:spcBef>
        <a:spcAft>
          <a:spcPts val="0"/>
        </a:spcAft>
        <a:buClrTx/>
        <a:buSzTx/>
        <a:buFontTx/>
        <a:buNone/>
        <a:tabLst/>
        <a:defRPr sz="1332"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tif"/><Relationship Id="rId13" Type="http://schemas.openxmlformats.org/officeDocument/2006/relationships/image" Target="../media/image10.png"/><Relationship Id="rId3" Type="http://schemas.openxmlformats.org/officeDocument/2006/relationships/hyperlink" Target="https://nanohub.org/resources/cc3dcovid19" TargetMode="External"/><Relationship Id="rId7" Type="http://schemas.openxmlformats.org/officeDocument/2006/relationships/image" Target="../media/image4.tif"/><Relationship Id="rId12" Type="http://schemas.openxmlformats.org/officeDocument/2006/relationships/image" Target="../media/image9.png"/><Relationship Id="rId2" Type="http://schemas.openxmlformats.org/officeDocument/2006/relationships/hyperlink" Target="https://bit.ly/2U0A8XI" TargetMode="External"/><Relationship Id="rId1" Type="http://schemas.openxmlformats.org/officeDocument/2006/relationships/slideLayout" Target="../slideLayouts/slideLayout1.xml"/><Relationship Id="rId6" Type="http://schemas.openxmlformats.org/officeDocument/2006/relationships/image" Target="../media/image3.tif"/><Relationship Id="rId11" Type="http://schemas.openxmlformats.org/officeDocument/2006/relationships/image" Target="../media/image8.png"/><Relationship Id="rId5" Type="http://schemas.openxmlformats.org/officeDocument/2006/relationships/image" Target="../media/image2.tif"/><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mailto:compucell3d.iu@gmail.com" TargetMode="Externa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B2"/>
        </a:solidFill>
        <a:effectLst/>
      </p:bgPr>
    </p:bg>
    <p:spTree>
      <p:nvGrpSpPr>
        <p:cNvPr id="1" name=""/>
        <p:cNvGrpSpPr/>
        <p:nvPr/>
      </p:nvGrpSpPr>
      <p:grpSpPr>
        <a:xfrm>
          <a:off x="0" y="0"/>
          <a:ext cx="0" cy="0"/>
          <a:chOff x="0" y="0"/>
          <a:chExt cx="0" cy="0"/>
        </a:xfrm>
      </p:grpSpPr>
      <p:sp>
        <p:nvSpPr>
          <p:cNvPr id="20" name="Background: Mechanistic modeling is an integral part of contemporary bioscience, used for hypothesis generation and testing, experiment design and interpretation and the design of therapeutic interventions. The CompuCell3D modeling environment allow researchers with modest programing experience to rapidly build and execute complex Virtual Tissue simulations of development, homeostasis, toxicity and disease in tissues, organs and organisms, covering sub-cellular, multi-cell and continuum tissue scales. Simulations written using these environments run on Windows, Mac and Linux, desktops. CompuCell3D is open source, allowing users to extend, improve, validate, modify and share the core software. For more information please visit: www.compucell3d.org…"/>
          <p:cNvSpPr txBox="1"/>
          <p:nvPr/>
        </p:nvSpPr>
        <p:spPr>
          <a:xfrm>
            <a:off x="1486752" y="1565970"/>
            <a:ext cx="5464927" cy="7140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681" rIns="27681">
            <a:spAutoFit/>
          </a:bodyPr>
          <a:lstStyle/>
          <a:p>
            <a:pPr algn="just" defTabSz="854534">
              <a:defRPr>
                <a:solidFill>
                  <a:srgbClr val="FF0000"/>
                </a:solidFill>
              </a:defRPr>
            </a:pPr>
            <a:r>
              <a:rPr sz="1000" b="1" dirty="0">
                <a:solidFill>
                  <a:srgbClr val="941751"/>
                </a:solidFill>
              </a:rPr>
              <a:t>Background</a:t>
            </a:r>
            <a:r>
              <a:rPr sz="1000" dirty="0">
                <a:solidFill>
                  <a:srgbClr val="941100"/>
                </a:solidFill>
              </a:rPr>
              <a:t>: </a:t>
            </a:r>
            <a:r>
              <a:rPr sz="1000" dirty="0">
                <a:solidFill>
                  <a:srgbClr val="002060"/>
                </a:solidFill>
              </a:rPr>
              <a:t>Mechanistic modeling is an integral part of contemporary bioscience, used for hypothesis generation and testing, experiment design and interpretation and the design of therapeutic interventions.</a:t>
            </a:r>
            <a:r>
              <a:rPr lang="en-US" sz="1000" dirty="0">
                <a:solidFill>
                  <a:srgbClr val="002060"/>
                </a:solidFill>
              </a:rPr>
              <a:t> The CompuCell3D modeling environment allow researchers with modest programing experience to rapidly build and execute complex Virtual Tissue simulations Motivated by the current SARS-CoV-2 pandemic, we will use the modeling of the spread of viral infection and immune cell response in a tissue to teach techniques which also apply to development, homeostasis, toxicology, cancer and developmental diseases and tissue engineering.</a:t>
            </a:r>
          </a:p>
          <a:p>
            <a:pPr algn="just" defTabSz="854534">
              <a:defRPr>
                <a:solidFill>
                  <a:srgbClr val="FF0000"/>
                </a:solidFill>
              </a:defRPr>
            </a:pPr>
            <a:endParaRPr sz="1000" dirty="0"/>
          </a:p>
          <a:p>
            <a:pPr algn="just" defTabSz="854534">
              <a:defRPr>
                <a:solidFill>
                  <a:srgbClr val="FF0000"/>
                </a:solidFill>
              </a:defRPr>
            </a:pPr>
            <a:r>
              <a:rPr sz="1000" b="1" dirty="0">
                <a:solidFill>
                  <a:srgbClr val="941100"/>
                </a:solidFill>
              </a:rPr>
              <a:t>Goal:</a:t>
            </a:r>
            <a:r>
              <a:rPr sz="1000" dirty="0"/>
              <a:t> </a:t>
            </a:r>
            <a:r>
              <a:rPr sz="1000" dirty="0">
                <a:solidFill>
                  <a:srgbClr val="002060"/>
                </a:solidFill>
              </a:rPr>
              <a:t>By the end of </a:t>
            </a:r>
            <a:r>
              <a:rPr lang="en-US" sz="1000" dirty="0">
                <a:solidFill>
                  <a:srgbClr val="002060"/>
                </a:solidFill>
              </a:rPr>
              <a:t>summer school and hackathon</a:t>
            </a:r>
            <a:r>
              <a:rPr sz="1000" dirty="0">
                <a:solidFill>
                  <a:srgbClr val="002060"/>
                </a:solidFill>
              </a:rPr>
              <a:t>, participants will have implemented a basic simulation of their particular biological problem of interest. Post-course support and collaboration will be available to continue simulation development</a:t>
            </a:r>
            <a:r>
              <a:rPr sz="1000" dirty="0">
                <a:solidFill>
                  <a:srgbClr val="F8FC4E"/>
                </a:solidFill>
              </a:rPr>
              <a:t>.</a:t>
            </a:r>
          </a:p>
          <a:p>
            <a:pPr algn="just" defTabSz="854534">
              <a:defRPr>
                <a:solidFill>
                  <a:srgbClr val="FF0000"/>
                </a:solidFill>
              </a:defRPr>
            </a:pPr>
            <a:endParaRPr sz="1000" dirty="0">
              <a:solidFill>
                <a:srgbClr val="F8FC4E"/>
              </a:solidFill>
            </a:endParaRPr>
          </a:p>
          <a:p>
            <a:pPr algn="just" defTabSz="854534">
              <a:defRPr>
                <a:solidFill>
                  <a:srgbClr val="FF0000"/>
                </a:solidFill>
              </a:defRPr>
            </a:pPr>
            <a:r>
              <a:rPr sz="1000" b="1" dirty="0">
                <a:solidFill>
                  <a:srgbClr val="941100"/>
                </a:solidFill>
              </a:rPr>
              <a:t>Topics: </a:t>
            </a:r>
            <a:r>
              <a:rPr sz="1000" dirty="0">
                <a:solidFill>
                  <a:srgbClr val="002060"/>
                </a:solidFill>
              </a:rPr>
              <a:t>Python scripting. Introduction to Virtual-Tissue simulations. </a:t>
            </a:r>
            <a:r>
              <a:rPr lang="en-US" sz="1000" dirty="0">
                <a:solidFill>
                  <a:srgbClr val="002060"/>
                </a:solidFill>
              </a:rPr>
              <a:t>Modeling infection, immune response, tissue damage and recovery in a tissue. </a:t>
            </a:r>
            <a:r>
              <a:rPr sz="1000" dirty="0">
                <a:solidFill>
                  <a:srgbClr val="002060"/>
                </a:solidFill>
              </a:rPr>
              <a:t>Extending CompuCell3D. Building a basic simulation of your system</a:t>
            </a:r>
            <a:r>
              <a:rPr lang="en-US" sz="1000" dirty="0">
                <a:solidFill>
                  <a:srgbClr val="002060"/>
                </a:solidFill>
              </a:rPr>
              <a:t> of interest.</a:t>
            </a:r>
            <a:endParaRPr sz="1000" dirty="0">
              <a:solidFill>
                <a:srgbClr val="002060"/>
              </a:solidFill>
            </a:endParaRPr>
          </a:p>
          <a:p>
            <a:pPr algn="just" defTabSz="854534">
              <a:defRPr>
                <a:solidFill>
                  <a:srgbClr val="FF0000"/>
                </a:solidFill>
              </a:defRPr>
            </a:pPr>
            <a:endParaRPr sz="1000" dirty="0">
              <a:solidFill>
                <a:srgbClr val="002060"/>
              </a:solidFill>
            </a:endParaRPr>
          </a:p>
          <a:p>
            <a:pPr algn="just" defTabSz="854534">
              <a:defRPr>
                <a:solidFill>
                  <a:srgbClr val="FF0000"/>
                </a:solidFill>
              </a:defRPr>
            </a:pPr>
            <a:r>
              <a:rPr sz="1000" b="1" dirty="0">
                <a:solidFill>
                  <a:srgbClr val="941100"/>
                </a:solidFill>
              </a:rPr>
              <a:t>Format:</a:t>
            </a:r>
            <a:r>
              <a:rPr sz="1000" dirty="0"/>
              <a:t> </a:t>
            </a:r>
            <a:r>
              <a:rPr lang="en-US" sz="1000" dirty="0"/>
              <a:t> </a:t>
            </a:r>
            <a:r>
              <a:rPr lang="en-US" sz="1000" dirty="0">
                <a:solidFill>
                  <a:srgbClr val="FF0000"/>
                </a:solidFill>
                <a:latin typeface="Arial" panose="020B0604020202020204" pitchFamily="34" charset="0"/>
                <a:cs typeface="Arial" panose="020B0604020202020204" pitchFamily="34" charset="0"/>
              </a:rPr>
              <a:t>Daily video tutorial (asynchronous) with live zoom support &amp; daily group discussion sections (zoom).</a:t>
            </a:r>
          </a:p>
          <a:p>
            <a:pPr algn="just" defTabSz="854534">
              <a:defRPr>
                <a:solidFill>
                  <a:srgbClr val="FF0000"/>
                </a:solidFill>
              </a:defRPr>
            </a:pPr>
            <a:endParaRPr lang="en-US" sz="1000" dirty="0"/>
          </a:p>
          <a:p>
            <a:pPr algn="just" defTabSz="854534">
              <a:defRPr>
                <a:solidFill>
                  <a:srgbClr val="FF0000"/>
                </a:solidFill>
              </a:defRPr>
            </a:pPr>
            <a:r>
              <a:rPr lang="en-US" sz="1050" dirty="0"/>
              <a:t>Summer school will be four days of lectures &amp; hands-on computer tutorials. This will be immediately followed by a modeling hackathon in which teams of advanced and beginner </a:t>
            </a:r>
            <a:r>
              <a:rPr lang="en-US" sz="1050" dirty="0">
                <a:solidFill>
                  <a:srgbClr val="FF0000"/>
                </a:solidFill>
                <a:latin typeface="Arial" panose="020B0604020202020204" pitchFamily="34" charset="0"/>
                <a:cs typeface="Arial" panose="020B0604020202020204" pitchFamily="34" charset="0"/>
              </a:rPr>
              <a:t>modelers develop research-grade models of biological systems.  Participants will be able to further customize models with their own data and publish.</a:t>
            </a:r>
          </a:p>
          <a:p>
            <a:pPr algn="just" defTabSz="854534">
              <a:defRPr>
                <a:solidFill>
                  <a:srgbClr val="FF0000"/>
                </a:solidFill>
              </a:defRPr>
            </a:pPr>
            <a:endParaRPr lang="en-US" sz="1000" b="1" dirty="0">
              <a:solidFill>
                <a:srgbClr val="941100"/>
              </a:solidFill>
            </a:endParaRPr>
          </a:p>
          <a:p>
            <a:pPr algn="just" defTabSz="854534">
              <a:defRPr>
                <a:solidFill>
                  <a:srgbClr val="FF0000"/>
                </a:solidFill>
              </a:defRPr>
            </a:pPr>
            <a:r>
              <a:rPr sz="1000" b="1" dirty="0">
                <a:solidFill>
                  <a:srgbClr val="941100"/>
                </a:solidFill>
              </a:rPr>
              <a:t>Instructors: </a:t>
            </a:r>
            <a:r>
              <a:rPr sz="1000" dirty="0">
                <a:solidFill>
                  <a:srgbClr val="081F5C"/>
                </a:solidFill>
              </a:rPr>
              <a:t>James A. Glazier (Indiana University), </a:t>
            </a:r>
            <a:r>
              <a:rPr lang="en-US" sz="1000" dirty="0">
                <a:solidFill>
                  <a:srgbClr val="081F5C"/>
                </a:solidFill>
              </a:rPr>
              <a:t>Julio Belmonte (North Carolina State University), Maciek Swat, Juliano Gianlupi (Indiana University), Andy Somogyi (Indiana University), James Sluka (Indiana University), Gilberto L Thomas (UFRGS), Bobby Madamanchi (Purdue University).</a:t>
            </a:r>
            <a:endParaRPr sz="1000" dirty="0">
              <a:solidFill>
                <a:srgbClr val="081F5C"/>
              </a:solidFill>
            </a:endParaRPr>
          </a:p>
          <a:p>
            <a:pPr algn="just" defTabSz="854534">
              <a:defRPr>
                <a:solidFill>
                  <a:srgbClr val="FF0000"/>
                </a:solidFill>
              </a:defRPr>
            </a:pPr>
            <a:endParaRPr sz="1000" dirty="0">
              <a:solidFill>
                <a:srgbClr val="002060"/>
              </a:solidFill>
            </a:endParaRPr>
          </a:p>
          <a:p>
            <a:pPr algn="just" defTabSz="854534">
              <a:defRPr>
                <a:solidFill>
                  <a:srgbClr val="FF0000"/>
                </a:solidFill>
              </a:defRPr>
            </a:pPr>
            <a:r>
              <a:rPr sz="1000" b="1" dirty="0">
                <a:solidFill>
                  <a:srgbClr val="941100"/>
                </a:solidFill>
              </a:rPr>
              <a:t>Target Audience:</a:t>
            </a:r>
            <a:r>
              <a:rPr sz="1000" dirty="0"/>
              <a:t> </a:t>
            </a:r>
            <a:r>
              <a:rPr sz="1000" dirty="0">
                <a:solidFill>
                  <a:srgbClr val="002060"/>
                </a:solidFill>
              </a:rPr>
              <a:t>Experimental Biologists, Medical Scientists, Biophysicists, Mathematical Biologists and Computational Biologists from advanced undergraduates to senior faculty, who </a:t>
            </a:r>
            <a:r>
              <a:rPr lang="en-US" sz="1000" dirty="0">
                <a:solidFill>
                  <a:srgbClr val="002060"/>
                </a:solidFill>
              </a:rPr>
              <a:t>want to </a:t>
            </a:r>
            <a:r>
              <a:rPr sz="1000" dirty="0">
                <a:solidFill>
                  <a:srgbClr val="002060"/>
                </a:solidFill>
              </a:rPr>
              <a:t>develop multi-scale Virtual-Tissue simulations, or learn how such simulations might help their research. No specific programming or mathematical experience is required. </a:t>
            </a:r>
          </a:p>
          <a:p>
            <a:pPr algn="just" defTabSz="854534">
              <a:defRPr>
                <a:solidFill>
                  <a:srgbClr val="FF0000"/>
                </a:solidFill>
              </a:defRPr>
            </a:pPr>
            <a:endParaRPr sz="1000" dirty="0">
              <a:solidFill>
                <a:srgbClr val="002060"/>
              </a:solidFill>
            </a:endParaRPr>
          </a:p>
          <a:p>
            <a:pPr algn="just" defTabSz="854534">
              <a:defRPr>
                <a:solidFill>
                  <a:srgbClr val="FF0000"/>
                </a:solidFill>
              </a:defRPr>
            </a:pPr>
            <a:r>
              <a:rPr sz="1000" b="1" dirty="0">
                <a:solidFill>
                  <a:srgbClr val="941100"/>
                </a:solidFill>
              </a:rPr>
              <a:t>Fees:</a:t>
            </a:r>
            <a:r>
              <a:rPr sz="1000" dirty="0"/>
              <a:t> </a:t>
            </a:r>
            <a:r>
              <a:rPr sz="1000" dirty="0">
                <a:solidFill>
                  <a:srgbClr val="002060"/>
                </a:solidFill>
              </a:rPr>
              <a:t>There is no registration fee. </a:t>
            </a:r>
            <a:endParaRPr lang="en-US" sz="1000" dirty="0">
              <a:solidFill>
                <a:srgbClr val="002060"/>
              </a:solidFill>
            </a:endParaRPr>
          </a:p>
          <a:p>
            <a:pPr algn="just" defTabSz="854534">
              <a:defRPr>
                <a:solidFill>
                  <a:srgbClr val="FF0000"/>
                </a:solidFill>
              </a:defRPr>
            </a:pPr>
            <a:endParaRPr sz="1000" dirty="0">
              <a:solidFill>
                <a:srgbClr val="66FFFF"/>
              </a:solidFill>
            </a:endParaRPr>
          </a:p>
          <a:p>
            <a:pPr algn="just" defTabSz="854534">
              <a:defRPr>
                <a:solidFill>
                  <a:srgbClr val="FF0000"/>
                </a:solidFill>
              </a:defRPr>
            </a:pPr>
            <a:r>
              <a:rPr sz="1000" b="1" dirty="0">
                <a:solidFill>
                  <a:srgbClr val="941100"/>
                </a:solidFill>
              </a:rPr>
              <a:t>Registration:</a:t>
            </a:r>
            <a:r>
              <a:rPr sz="1000" dirty="0">
                <a:solidFill>
                  <a:srgbClr val="941100"/>
                </a:solidFill>
              </a:rPr>
              <a:t> </a:t>
            </a:r>
            <a:r>
              <a:rPr sz="1000" dirty="0">
                <a:solidFill>
                  <a:srgbClr val="002060"/>
                </a:solidFill>
              </a:rPr>
              <a:t>Enrollment is limited and by application only. Kindly apply online</a:t>
            </a:r>
            <a:r>
              <a:rPr lang="en-US" sz="1000" dirty="0">
                <a:solidFill>
                  <a:srgbClr val="002060"/>
                </a:solidFill>
              </a:rPr>
              <a:t> at </a:t>
            </a:r>
            <a:r>
              <a:rPr lang="en-US" sz="1000" dirty="0">
                <a:solidFill>
                  <a:srgbClr val="002060"/>
                </a:solidFill>
                <a:hlinkClick r:id="rId2"/>
              </a:rPr>
              <a:t>https://bit.ly/2U0A8XI</a:t>
            </a:r>
            <a:r>
              <a:rPr lang="en-US" sz="1000" dirty="0">
                <a:solidFill>
                  <a:srgbClr val="002060"/>
                </a:solidFill>
              </a:rPr>
              <a:t> </a:t>
            </a:r>
            <a:r>
              <a:rPr sz="1000" dirty="0">
                <a:solidFill>
                  <a:srgbClr val="002060"/>
                </a:solidFill>
              </a:rPr>
              <a:t>with a c.v., a brief statement describing your current research interests and the specific problem you would like to model. Students should also include a letter of support from their current advisor. Please submit all application materials</a:t>
            </a:r>
            <a:r>
              <a:rPr sz="1000" dirty="0">
                <a:solidFill>
                  <a:srgbClr val="1F3A6A"/>
                </a:solidFill>
              </a:rPr>
              <a:t> by </a:t>
            </a:r>
            <a:r>
              <a:rPr lang="en-US" sz="1000" b="1" u="sng" dirty="0">
                <a:solidFill>
                  <a:srgbClr val="941100"/>
                </a:solidFill>
              </a:rPr>
              <a:t>June 15</a:t>
            </a:r>
            <a:r>
              <a:rPr lang="en-US" sz="1000" b="1" u="sng" baseline="30000" dirty="0">
                <a:solidFill>
                  <a:srgbClr val="941100"/>
                </a:solidFill>
              </a:rPr>
              <a:t>th</a:t>
            </a:r>
            <a:r>
              <a:rPr lang="en-US" sz="1000" b="1" u="sng" dirty="0">
                <a:solidFill>
                  <a:srgbClr val="941100"/>
                </a:solidFill>
              </a:rPr>
              <a:t>, 2020</a:t>
            </a:r>
            <a:r>
              <a:rPr sz="1000" dirty="0">
                <a:solidFill>
                  <a:srgbClr val="941100"/>
                </a:solidFill>
              </a:rPr>
              <a:t>.</a:t>
            </a:r>
            <a:endParaRPr sz="1000" dirty="0">
              <a:solidFill>
                <a:srgbClr val="FF2600"/>
              </a:solidFill>
            </a:endParaRPr>
          </a:p>
          <a:p>
            <a:pPr algn="just" defTabSz="854534">
              <a:defRPr>
                <a:solidFill>
                  <a:srgbClr val="FF0000"/>
                </a:solidFill>
              </a:defRPr>
            </a:pPr>
            <a:endParaRPr sz="920" dirty="0">
              <a:solidFill>
                <a:srgbClr val="66FFFF"/>
              </a:solidFill>
            </a:endParaRPr>
          </a:p>
          <a:p>
            <a:pPr defTabSz="854534">
              <a:defRPr>
                <a:solidFill>
                  <a:srgbClr val="FF0000"/>
                </a:solidFill>
              </a:defRPr>
            </a:pPr>
            <a:r>
              <a:rPr sz="920" b="1" dirty="0">
                <a:solidFill>
                  <a:srgbClr val="941100"/>
                </a:solidFill>
              </a:rPr>
              <a:t>For more information:</a:t>
            </a:r>
            <a:r>
              <a:rPr sz="920" dirty="0"/>
              <a:t> </a:t>
            </a:r>
            <a:r>
              <a:rPr lang="en-US" sz="920" dirty="0"/>
              <a:t>Try out the tissue infection model, please visit </a:t>
            </a:r>
            <a:r>
              <a:rPr lang="en-US" sz="920" dirty="0">
                <a:hlinkClick r:id="rId3"/>
              </a:rPr>
              <a:t>https://nanohub.org/resources/cc3dcovid19</a:t>
            </a:r>
            <a:r>
              <a:rPr lang="en-US" sz="920" dirty="0"/>
              <a:t> (free, but registration required), </a:t>
            </a:r>
          </a:p>
          <a:p>
            <a:pPr algn="just" defTabSz="854534">
              <a:defRPr>
                <a:solidFill>
                  <a:srgbClr val="FF0000"/>
                </a:solidFill>
              </a:defRPr>
            </a:pPr>
            <a:r>
              <a:rPr lang="en-US" sz="920" dirty="0">
                <a:solidFill>
                  <a:srgbClr val="081F5C"/>
                </a:solidFill>
              </a:rPr>
              <a:t>Email:</a:t>
            </a:r>
            <a:r>
              <a:rPr sz="920" dirty="0">
                <a:solidFill>
                  <a:srgbClr val="081F5C"/>
                </a:solidFill>
              </a:rPr>
              <a:t> </a:t>
            </a:r>
            <a:r>
              <a:rPr sz="920" dirty="0">
                <a:solidFill>
                  <a:srgbClr val="081F5C"/>
                </a:solidFill>
                <a:hlinkClick r:id="rId4"/>
              </a:rPr>
              <a:t>compucell3d.iu@gmail.com</a:t>
            </a:r>
            <a:r>
              <a:rPr lang="en-US" sz="920" dirty="0">
                <a:solidFill>
                  <a:srgbClr val="081F5C"/>
                </a:solidFill>
              </a:rPr>
              <a:t> | twitter: @compucell3d | website: www.compucell3d.org</a:t>
            </a:r>
            <a:endParaRPr sz="920" dirty="0">
              <a:solidFill>
                <a:srgbClr val="081F5C"/>
              </a:solidFill>
            </a:endParaRPr>
          </a:p>
        </p:txBody>
      </p:sp>
      <p:sp>
        <p:nvSpPr>
          <p:cNvPr id="21" name="13th User Training Workshop…"/>
          <p:cNvSpPr txBox="1"/>
          <p:nvPr/>
        </p:nvSpPr>
        <p:spPr>
          <a:xfrm>
            <a:off x="1567622" y="56179"/>
            <a:ext cx="5342122" cy="670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681" rIns="27681">
            <a:spAutoFit/>
          </a:bodyPr>
          <a:lstStyle/>
          <a:p>
            <a:pPr algn="ctr" defTabSz="276835">
              <a:defRPr sz="3100" b="1">
                <a:solidFill>
                  <a:srgbClr val="941100"/>
                </a:solidFill>
                <a:latin typeface="+mj-lt"/>
                <a:ea typeface="+mj-ea"/>
                <a:cs typeface="+mj-cs"/>
                <a:sym typeface="Helvetica"/>
              </a:defRPr>
            </a:pPr>
            <a:r>
              <a:rPr lang="en-US" sz="1878" dirty="0"/>
              <a:t>2020 </a:t>
            </a:r>
            <a:r>
              <a:rPr sz="1878" dirty="0"/>
              <a:t>Multi</a:t>
            </a:r>
            <a:r>
              <a:rPr lang="en-US" sz="1878" dirty="0"/>
              <a:t>cell</a:t>
            </a:r>
            <a:r>
              <a:rPr sz="1878" dirty="0"/>
              <a:t> Virtual Tissue </a:t>
            </a:r>
            <a:r>
              <a:rPr lang="en-US" sz="1878" dirty="0"/>
              <a:t>Modeling </a:t>
            </a:r>
            <a:br>
              <a:rPr lang="en-US" sz="1878" dirty="0"/>
            </a:br>
            <a:r>
              <a:rPr lang="en-US" sz="1878" u="sng" dirty="0"/>
              <a:t>ONLINE</a:t>
            </a:r>
            <a:r>
              <a:rPr lang="en-US" sz="1878" dirty="0"/>
              <a:t> Summer School &amp; Hackathon</a:t>
            </a:r>
            <a:endParaRPr lang="en-US" sz="1878" dirty="0">
              <a:solidFill>
                <a:srgbClr val="991F39"/>
              </a:solidFill>
              <a:effectLst>
                <a:outerShdw blurRad="12700" dist="25400" dir="2700000" rotWithShape="0">
                  <a:srgbClr val="000000"/>
                </a:outerShdw>
              </a:effectLst>
              <a:latin typeface="Arial Unicode MS"/>
              <a:ea typeface="Arial Unicode MS"/>
              <a:cs typeface="Arial Unicode MS"/>
              <a:sym typeface="Arial Unicode MS"/>
            </a:endParaRPr>
          </a:p>
        </p:txBody>
      </p:sp>
      <p:sp>
        <p:nvSpPr>
          <p:cNvPr id="22" name="Supported and funded by:"/>
          <p:cNvSpPr txBox="1"/>
          <p:nvPr/>
        </p:nvSpPr>
        <p:spPr>
          <a:xfrm>
            <a:off x="305959" y="8098135"/>
            <a:ext cx="2122290" cy="2009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681" rIns="27681">
            <a:spAutoFit/>
          </a:bodyPr>
          <a:lstStyle>
            <a:lvl1pPr>
              <a:spcBef>
                <a:spcPts val="1000"/>
              </a:spcBef>
              <a:defRPr>
                <a:solidFill>
                  <a:srgbClr val="941100"/>
                </a:solidFill>
              </a:defRPr>
            </a:lvl1pPr>
          </a:lstStyle>
          <a:p>
            <a:r>
              <a:rPr sz="706" dirty="0"/>
              <a:t>Supported and funded by:</a:t>
            </a:r>
          </a:p>
        </p:txBody>
      </p:sp>
      <p:sp>
        <p:nvSpPr>
          <p:cNvPr id="24" name="Somitogenesis"/>
          <p:cNvSpPr txBox="1"/>
          <p:nvPr/>
        </p:nvSpPr>
        <p:spPr>
          <a:xfrm>
            <a:off x="116272" y="3394353"/>
            <a:ext cx="1349527" cy="2050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681" tIns="27681" rIns="27681" bIns="27681" numCol="1" anchor="t">
            <a:spAutoFit/>
          </a:bodyPr>
          <a:lstStyle>
            <a:lvl1pPr algn="ctr">
              <a:defRPr sz="1600"/>
            </a:lvl1pPr>
          </a:lstStyle>
          <a:p>
            <a:r>
              <a:rPr lang="en-US" sz="969" dirty="0"/>
              <a:t>Viral Infection Modeling</a:t>
            </a:r>
            <a:endParaRPr sz="969" dirty="0"/>
          </a:p>
        </p:txBody>
      </p:sp>
      <p:sp>
        <p:nvSpPr>
          <p:cNvPr id="30" name="Biochemical Network Modeling"/>
          <p:cNvSpPr txBox="1"/>
          <p:nvPr/>
        </p:nvSpPr>
        <p:spPr>
          <a:xfrm>
            <a:off x="106046" y="6227739"/>
            <a:ext cx="1429871" cy="5033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681" tIns="27681" rIns="27681" bIns="27681" numCol="1" anchor="t">
            <a:spAutoFit/>
          </a:bodyPr>
          <a:lstStyle>
            <a:lvl1pPr algn="ctr">
              <a:defRPr sz="1600"/>
            </a:lvl1pPr>
          </a:lstStyle>
          <a:p>
            <a:r>
              <a:rPr sz="969" dirty="0"/>
              <a:t>Biochemical Network</a:t>
            </a:r>
            <a:r>
              <a:rPr lang="en-US" sz="969" dirty="0"/>
              <a:t>s and Viral Replication</a:t>
            </a:r>
            <a:r>
              <a:rPr sz="969" dirty="0"/>
              <a:t> Modeling</a:t>
            </a:r>
          </a:p>
        </p:txBody>
      </p:sp>
      <p:grpSp>
        <p:nvGrpSpPr>
          <p:cNvPr id="34" name="Group"/>
          <p:cNvGrpSpPr/>
          <p:nvPr/>
        </p:nvGrpSpPr>
        <p:grpSpPr>
          <a:xfrm>
            <a:off x="94493" y="1417074"/>
            <a:ext cx="1363454" cy="1031192"/>
            <a:chOff x="-316354" y="0"/>
            <a:chExt cx="2735710" cy="2069041"/>
          </a:xfrm>
        </p:grpSpPr>
        <p:pic>
          <p:nvPicPr>
            <p:cNvPr id="32" name="Image" descr="Image"/>
            <p:cNvPicPr>
              <a:picLocks noChangeAspect="1"/>
            </p:cNvPicPr>
            <p:nvPr/>
          </p:nvPicPr>
          <p:blipFill>
            <a:blip r:embed="rId5"/>
            <a:stretch>
              <a:fillRect/>
            </a:stretch>
          </p:blipFill>
          <p:spPr>
            <a:xfrm>
              <a:off x="80014" y="0"/>
              <a:ext cx="1942973" cy="1720189"/>
            </a:xfrm>
            <a:prstGeom prst="rect">
              <a:avLst/>
            </a:prstGeom>
            <a:ln w="12700" cap="flat">
              <a:noFill/>
              <a:miter lim="400000"/>
            </a:ln>
            <a:effectLst/>
          </p:spPr>
        </p:pic>
        <p:sp>
          <p:nvSpPr>
            <p:cNvPr id="33" name="Vascular Tumor Growth"/>
            <p:cNvSpPr txBox="1"/>
            <p:nvPr/>
          </p:nvSpPr>
          <p:spPr>
            <a:xfrm>
              <a:off x="-316354" y="1657754"/>
              <a:ext cx="2735710" cy="4112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681" tIns="27681" rIns="27681" bIns="27681" numCol="1" anchor="t">
              <a:spAutoFit/>
            </a:bodyPr>
            <a:lstStyle>
              <a:lvl1pPr algn="ctr">
                <a:defRPr sz="1600"/>
              </a:lvl1pPr>
            </a:lstStyle>
            <a:p>
              <a:r>
                <a:rPr sz="969" dirty="0"/>
                <a:t>Vascular Tumor Growth</a:t>
              </a:r>
            </a:p>
          </p:txBody>
        </p:sp>
      </p:grpSp>
      <p:pic>
        <p:nvPicPr>
          <p:cNvPr id="35" name="Image" descr="Image"/>
          <p:cNvPicPr>
            <a:picLocks noChangeAspect="1"/>
          </p:cNvPicPr>
          <p:nvPr/>
        </p:nvPicPr>
        <p:blipFill>
          <a:blip r:embed="rId6"/>
          <a:stretch>
            <a:fillRect/>
          </a:stretch>
        </p:blipFill>
        <p:spPr>
          <a:xfrm>
            <a:off x="5704942" y="8465289"/>
            <a:ext cx="451193" cy="451192"/>
          </a:xfrm>
          <a:prstGeom prst="rect">
            <a:avLst/>
          </a:prstGeom>
          <a:ln w="12700">
            <a:miter lim="400000"/>
          </a:ln>
        </p:spPr>
      </p:pic>
      <p:pic>
        <p:nvPicPr>
          <p:cNvPr id="36" name="Image" descr="Image"/>
          <p:cNvPicPr>
            <a:picLocks noChangeAspect="1"/>
          </p:cNvPicPr>
          <p:nvPr/>
        </p:nvPicPr>
        <p:blipFill>
          <a:blip r:embed="rId7"/>
          <a:stretch>
            <a:fillRect/>
          </a:stretch>
        </p:blipFill>
        <p:spPr>
          <a:xfrm>
            <a:off x="343416" y="8555140"/>
            <a:ext cx="3264168" cy="285147"/>
          </a:xfrm>
          <a:prstGeom prst="rect">
            <a:avLst/>
          </a:prstGeom>
          <a:ln w="12700">
            <a:miter lim="400000"/>
          </a:ln>
        </p:spPr>
      </p:pic>
      <p:pic>
        <p:nvPicPr>
          <p:cNvPr id="37" name="Image" descr="Image"/>
          <p:cNvPicPr>
            <a:picLocks noChangeAspect="1"/>
          </p:cNvPicPr>
          <p:nvPr/>
        </p:nvPicPr>
        <p:blipFill>
          <a:blip r:embed="rId8"/>
          <a:stretch>
            <a:fillRect/>
          </a:stretch>
        </p:blipFill>
        <p:spPr>
          <a:xfrm>
            <a:off x="3918673" y="8537939"/>
            <a:ext cx="1694401" cy="305893"/>
          </a:xfrm>
          <a:prstGeom prst="rect">
            <a:avLst/>
          </a:prstGeom>
          <a:ln w="12700">
            <a:miter lim="400000"/>
          </a:ln>
        </p:spPr>
      </p:pic>
      <p:grpSp>
        <p:nvGrpSpPr>
          <p:cNvPr id="5" name="Group 4"/>
          <p:cNvGrpSpPr/>
          <p:nvPr/>
        </p:nvGrpSpPr>
        <p:grpSpPr>
          <a:xfrm>
            <a:off x="175662" y="6752935"/>
            <a:ext cx="1429871" cy="1255578"/>
            <a:chOff x="137751" y="6740158"/>
            <a:chExt cx="1429871" cy="1255578"/>
          </a:xfrm>
        </p:grpSpPr>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272" y="6740158"/>
              <a:ext cx="1131959" cy="1078420"/>
            </a:xfrm>
            <a:prstGeom prst="rect">
              <a:avLst/>
            </a:prstGeom>
          </p:spPr>
        </p:pic>
        <p:sp>
          <p:nvSpPr>
            <p:cNvPr id="38" name="Biochemical Network Modeling"/>
            <p:cNvSpPr txBox="1"/>
            <p:nvPr/>
          </p:nvSpPr>
          <p:spPr>
            <a:xfrm>
              <a:off x="137751" y="7641547"/>
              <a:ext cx="1429871" cy="3541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681" tIns="27681" rIns="27681" bIns="27681" numCol="1" anchor="t">
              <a:spAutoFit/>
            </a:bodyPr>
            <a:lstStyle>
              <a:lvl1pPr algn="ctr">
                <a:defRPr sz="1600"/>
              </a:lvl1pPr>
            </a:lstStyle>
            <a:p>
              <a:r>
                <a:rPr lang="en-US" sz="969" dirty="0"/>
                <a:t>Cell </a:t>
              </a:r>
              <a:r>
                <a:rPr sz="969" dirty="0"/>
                <a:t>M</a:t>
              </a:r>
              <a:r>
                <a:rPr lang="en-US" sz="969" dirty="0"/>
                <a:t>igration </a:t>
              </a:r>
            </a:p>
            <a:p>
              <a:r>
                <a:rPr lang="en-US" sz="969" dirty="0"/>
                <a:t>M</a:t>
              </a:r>
              <a:r>
                <a:rPr sz="969" dirty="0"/>
                <a:t>odeling</a:t>
              </a:r>
            </a:p>
          </p:txBody>
        </p:sp>
      </p:grpSp>
      <p:sp>
        <p:nvSpPr>
          <p:cNvPr id="2" name="Rectangle 1">
            <a:extLst>
              <a:ext uri="{FF2B5EF4-FFF2-40B4-BE49-F238E27FC236}">
                <a16:creationId xmlns:a16="http://schemas.microsoft.com/office/drawing/2014/main" xmlns="" id="{D7C8461C-E676-44CE-A939-9C800C105B2F}"/>
              </a:ext>
            </a:extLst>
          </p:cNvPr>
          <p:cNvSpPr/>
          <p:nvPr/>
        </p:nvSpPr>
        <p:spPr>
          <a:xfrm>
            <a:off x="1567622" y="708745"/>
            <a:ext cx="5342122" cy="928459"/>
          </a:xfrm>
          <a:prstGeom prst="rect">
            <a:avLst/>
          </a:prstGeom>
        </p:spPr>
        <p:txBody>
          <a:bodyPr wrap="square">
            <a:spAutoFit/>
          </a:bodyPr>
          <a:lstStyle/>
          <a:p>
            <a:pPr algn="ctr" defTabSz="854534">
              <a:spcBef>
                <a:spcPts val="1090"/>
              </a:spcBef>
              <a:defRPr sz="2400">
                <a:solidFill>
                  <a:srgbClr val="011993"/>
                </a:solidFill>
              </a:defRPr>
            </a:pPr>
            <a:r>
              <a:rPr lang="en-US" sz="1200" dirty="0"/>
              <a:t>Summer School: August 3</a:t>
            </a:r>
            <a:r>
              <a:rPr lang="en-US" sz="1200" baseline="30000" dirty="0"/>
              <a:t>rd</a:t>
            </a:r>
            <a:r>
              <a:rPr lang="en-US" sz="1200" dirty="0"/>
              <a:t> – 6</a:t>
            </a:r>
            <a:r>
              <a:rPr lang="en-US" sz="1200" baseline="30000" dirty="0"/>
              <a:t>th</a:t>
            </a:r>
            <a:r>
              <a:rPr lang="en-US" sz="1200" dirty="0"/>
              <a:t>, 2020 (Monday – Thursday)</a:t>
            </a:r>
          </a:p>
          <a:p>
            <a:pPr algn="ctr" defTabSz="854534">
              <a:spcBef>
                <a:spcPts val="1090"/>
              </a:spcBef>
              <a:defRPr sz="2400">
                <a:solidFill>
                  <a:srgbClr val="011993"/>
                </a:solidFill>
              </a:defRPr>
            </a:pPr>
            <a:r>
              <a:rPr lang="en-US" sz="1200" dirty="0"/>
              <a:t>Model-Building Hackathon: Aug. 7</a:t>
            </a:r>
            <a:r>
              <a:rPr lang="en-US" sz="1200" baseline="30000" dirty="0"/>
              <a:t>th</a:t>
            </a:r>
            <a:r>
              <a:rPr lang="en-US" sz="1200" dirty="0"/>
              <a:t> – 9</a:t>
            </a:r>
            <a:r>
              <a:rPr lang="en-US" sz="1200" baseline="30000" dirty="0"/>
              <a:t>th</a:t>
            </a:r>
            <a:r>
              <a:rPr lang="en-US" sz="1200" dirty="0"/>
              <a:t>, 2020 (Friday – Sunday)</a:t>
            </a:r>
          </a:p>
          <a:p>
            <a:pPr algn="ctr" defTabSz="854534">
              <a:spcBef>
                <a:spcPts val="1090"/>
              </a:spcBef>
              <a:defRPr sz="2400">
                <a:solidFill>
                  <a:srgbClr val="011993"/>
                </a:solidFill>
              </a:defRPr>
            </a:pPr>
            <a:r>
              <a:rPr lang="en-US" sz="1200" dirty="0"/>
              <a:t>Indiana University, Bloomington, IN, USA</a:t>
            </a:r>
          </a:p>
        </p:txBody>
      </p:sp>
      <p:pic>
        <p:nvPicPr>
          <p:cNvPr id="39" name="Picture 6" descr="Image result for nsf logo">
            <a:extLst>
              <a:ext uri="{FF2B5EF4-FFF2-40B4-BE49-F238E27FC236}">
                <a16:creationId xmlns:a16="http://schemas.microsoft.com/office/drawing/2014/main" xmlns="" id="{741C9CC0-771E-48AC-B1C7-C340473BFCA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59781" y="8321511"/>
            <a:ext cx="549963" cy="549963"/>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xmlns="" id="{6832DA1F-8DC3-4A3A-82F2-9E42E936E720}"/>
              </a:ext>
            </a:extLst>
          </p:cNvPr>
          <p:cNvSpPr/>
          <p:nvPr/>
        </p:nvSpPr>
        <p:spPr>
          <a:xfrm>
            <a:off x="1" y="8871474"/>
            <a:ext cx="7086599" cy="261610"/>
          </a:xfrm>
          <a:prstGeom prst="rect">
            <a:avLst/>
          </a:prstGeom>
        </p:spPr>
        <p:txBody>
          <a:bodyPr wrap="square">
            <a:spAutoFit/>
          </a:bodyPr>
          <a:lstStyle/>
          <a:p>
            <a:r>
              <a:rPr lang="en-US" sz="1100" b="1" dirty="0"/>
              <a:t>Support: </a:t>
            </a:r>
            <a:r>
              <a:rPr lang="en-US" sz="1100" dirty="0"/>
              <a:t>NIH U24 EB028887, NIH R01 GM122424, NIH R01 GM123032, NIH P41 GM109824, NSF 1720625</a:t>
            </a:r>
          </a:p>
        </p:txBody>
      </p:sp>
      <p:pic>
        <p:nvPicPr>
          <p:cNvPr id="41" name="Picture 14" descr="Image result for Compucell3d logo">
            <a:extLst>
              <a:ext uri="{FF2B5EF4-FFF2-40B4-BE49-F238E27FC236}">
                <a16:creationId xmlns:a16="http://schemas.microsoft.com/office/drawing/2014/main" xmlns="" id="{42BAAD47-851A-412B-A33E-86D6FB31662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622" y="103952"/>
            <a:ext cx="1088707" cy="10887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2"/>
          <a:stretch>
            <a:fillRect/>
          </a:stretch>
        </p:blipFill>
        <p:spPr>
          <a:xfrm>
            <a:off x="315806" y="106809"/>
            <a:ext cx="1085850" cy="1085850"/>
          </a:xfrm>
          <a:prstGeom prst="rect">
            <a:avLst/>
          </a:prstGeom>
        </p:spPr>
      </p:pic>
      <p:pic>
        <p:nvPicPr>
          <p:cNvPr id="43" name="Picture 2">
            <a:extLst>
              <a:ext uri="{FF2B5EF4-FFF2-40B4-BE49-F238E27FC236}">
                <a16:creationId xmlns:a16="http://schemas.microsoft.com/office/drawing/2014/main" xmlns="" id="{88708CD7-213F-4074-8B44-E0001EFFA0E9}"/>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29274" b="69620"/>
          <a:stretch/>
        </p:blipFill>
        <p:spPr bwMode="auto">
          <a:xfrm>
            <a:off x="88794" y="2525454"/>
            <a:ext cx="1331168" cy="81371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a:extLst>
              <a:ext uri="{FF2B5EF4-FFF2-40B4-BE49-F238E27FC236}">
                <a16:creationId xmlns:a16="http://schemas.microsoft.com/office/drawing/2014/main" xmlns="" id="{DEC5DECB-8601-4FDB-AE76-425B98B7F70A}"/>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1805" t="4059" r="546" b="38329"/>
          <a:stretch/>
        </p:blipFill>
        <p:spPr bwMode="auto">
          <a:xfrm>
            <a:off x="501007" y="4992965"/>
            <a:ext cx="603958" cy="111907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a:extLst>
              <a:ext uri="{FF2B5EF4-FFF2-40B4-BE49-F238E27FC236}">
                <a16:creationId xmlns:a16="http://schemas.microsoft.com/office/drawing/2014/main" xmlns="" id="{1073F45E-73E6-43A7-ACAA-E4AFD4DE7B8A}"/>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3419" r="29894" b="27878"/>
          <a:stretch/>
        </p:blipFill>
        <p:spPr bwMode="auto">
          <a:xfrm>
            <a:off x="134922" y="3633523"/>
            <a:ext cx="1261342" cy="1099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theme/theme1.xml><?xml version="1.0" encoding="utf-8"?>
<a:theme xmlns:a="http://schemas.openxmlformats.org/drawingml/2006/main" name="1_Default Design">
  <a:themeElements>
    <a:clrScheme name="1_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1_Default Design">
      <a:majorFont>
        <a:latin typeface="Helvetica"/>
        <a:ea typeface="Helvetica"/>
        <a:cs typeface="Helvetica"/>
      </a:majorFont>
      <a:minorFont>
        <a:latin typeface="Calibri"/>
        <a:ea typeface="Calibri"/>
        <a:cs typeface="Calibri"/>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Design">
  <a:themeElements>
    <a:clrScheme name="1_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1_Default Design">
      <a:majorFont>
        <a:latin typeface="Helvetica"/>
        <a:ea typeface="Helvetica"/>
        <a:cs typeface="Helvetica"/>
      </a:majorFont>
      <a:minorFont>
        <a:latin typeface="Calibri"/>
        <a:ea typeface="Calibri"/>
        <a:cs typeface="Calibri"/>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404</TotalTime>
  <Words>535</Words>
  <Application>Microsoft Office PowerPoint</Application>
  <PresentationFormat>Custom</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1_Default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Ferrari Gianlupi, Juliano</dc:creator>
  <cp:lastModifiedBy>Jim Sluka</cp:lastModifiedBy>
  <cp:revision>31</cp:revision>
  <cp:lastPrinted>2019-03-11T16:26:40Z</cp:lastPrinted>
  <dcterms:modified xsi:type="dcterms:W3CDTF">2020-06-01T19:37:33Z</dcterms:modified>
</cp:coreProperties>
</file>