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6"/>
  </p:notesMasterIdLst>
  <p:handoutMasterIdLst>
    <p:handoutMasterId r:id="rId37"/>
  </p:handoutMasterIdLst>
  <p:sldIdLst>
    <p:sldId id="256" r:id="rId2"/>
    <p:sldId id="263" r:id="rId3"/>
    <p:sldId id="260" r:id="rId4"/>
    <p:sldId id="297" r:id="rId5"/>
    <p:sldId id="298" r:id="rId6"/>
    <p:sldId id="261" r:id="rId7"/>
    <p:sldId id="299" r:id="rId8"/>
    <p:sldId id="269" r:id="rId9"/>
    <p:sldId id="268" r:id="rId10"/>
    <p:sldId id="270" r:id="rId11"/>
    <p:sldId id="296" r:id="rId12"/>
    <p:sldId id="301" r:id="rId13"/>
    <p:sldId id="271" r:id="rId14"/>
    <p:sldId id="272" r:id="rId15"/>
    <p:sldId id="302" r:id="rId16"/>
    <p:sldId id="274" r:id="rId17"/>
    <p:sldId id="281" r:id="rId18"/>
    <p:sldId id="282" r:id="rId19"/>
    <p:sldId id="283" r:id="rId20"/>
    <p:sldId id="284" r:id="rId21"/>
    <p:sldId id="285" r:id="rId22"/>
    <p:sldId id="303" r:id="rId23"/>
    <p:sldId id="276" r:id="rId24"/>
    <p:sldId id="289" r:id="rId25"/>
    <p:sldId id="286" r:id="rId26"/>
    <p:sldId id="290" r:id="rId27"/>
    <p:sldId id="280" r:id="rId28"/>
    <p:sldId id="291" r:id="rId29"/>
    <p:sldId id="292" r:id="rId30"/>
    <p:sldId id="305" r:id="rId31"/>
    <p:sldId id="306" r:id="rId32"/>
    <p:sldId id="295" r:id="rId33"/>
    <p:sldId id="267" r:id="rId34"/>
    <p:sldId id="294" r:id="rId35"/>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D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35" autoAdjust="0"/>
  </p:normalViewPr>
  <p:slideViewPr>
    <p:cSldViewPr showGuides="1">
      <p:cViewPr>
        <p:scale>
          <a:sx n="44" d="100"/>
          <a:sy n="44" d="100"/>
        </p:scale>
        <p:origin x="-1140" y="-22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ames%20Sluka\Dropbox\Liver_Multiscale_Hepatotoxicity\Michealis-Menten%20gut%20adsorption%20data\Prescott_data_digitizatio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James%20Sluka\Dropbox\Liver_Multiscale_Hepatotoxicity\Michealis-Menten%20gut%20adsorption%20data\Prescott_data_digitizat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98132707312121"/>
          <c:y val="5.1355268156288256E-2"/>
          <c:w val="0.7839062283072703"/>
          <c:h val="0.8040653127764632"/>
        </c:manualLayout>
      </c:layout>
      <c:scatterChart>
        <c:scatterStyle val="smoothMarker"/>
        <c:varyColors val="0"/>
        <c:ser>
          <c:idx val="0"/>
          <c:order val="0"/>
          <c:tx>
            <c:strRef>
              <c:f>Sheet1!$B$23</c:f>
              <c:strCache>
                <c:ptCount val="1"/>
                <c:pt idx="0">
                  <c:v>Plasma APAP (ug/ml)</c:v>
                </c:pt>
              </c:strCache>
            </c:strRef>
          </c:tx>
          <c:spPr>
            <a:ln w="15875">
              <a:solidFill>
                <a:schemeClr val="tx1"/>
              </a:solidFill>
            </a:ln>
          </c:spPr>
          <c:marker>
            <c:symbol val="circle"/>
            <c:size val="5"/>
            <c:spPr>
              <a:solidFill>
                <a:schemeClr val="bg1"/>
              </a:solidFill>
              <a:ln>
                <a:solidFill>
                  <a:schemeClr val="tx1"/>
                </a:solidFill>
              </a:ln>
            </c:spPr>
          </c:marker>
          <c:xVal>
            <c:numRef>
              <c:f>Sheet1!$A$25:$A$42</c:f>
              <c:numCache>
                <c:formatCode>General</c:formatCode>
                <c:ptCount val="18"/>
                <c:pt idx="0">
                  <c:v>0.16400000000000001</c:v>
                </c:pt>
                <c:pt idx="1">
                  <c:v>0.21</c:v>
                </c:pt>
                <c:pt idx="2">
                  <c:v>0.25700000000000001</c:v>
                </c:pt>
                <c:pt idx="3">
                  <c:v>0.28899999999999998</c:v>
                </c:pt>
                <c:pt idx="4">
                  <c:v>0.32900000000000001</c:v>
                </c:pt>
                <c:pt idx="5">
                  <c:v>0.436</c:v>
                </c:pt>
                <c:pt idx="6">
                  <c:v>0.51900000000000002</c:v>
                </c:pt>
                <c:pt idx="7">
                  <c:v>0.58499999999999996</c:v>
                </c:pt>
                <c:pt idx="8">
                  <c:v>0.73499999999999999</c:v>
                </c:pt>
                <c:pt idx="9">
                  <c:v>0.9</c:v>
                </c:pt>
                <c:pt idx="10">
                  <c:v>1.0660000000000001</c:v>
                </c:pt>
                <c:pt idx="11">
                  <c:v>1.3140000000000001</c:v>
                </c:pt>
                <c:pt idx="12">
                  <c:v>1.5629999999999999</c:v>
                </c:pt>
                <c:pt idx="13">
                  <c:v>2.0510000000000002</c:v>
                </c:pt>
                <c:pt idx="14">
                  <c:v>3.0190000000000001</c:v>
                </c:pt>
                <c:pt idx="15">
                  <c:v>4.0129999999999999</c:v>
                </c:pt>
                <c:pt idx="16">
                  <c:v>5.0060000000000002</c:v>
                </c:pt>
                <c:pt idx="17">
                  <c:v>5.9989999999999997</c:v>
                </c:pt>
              </c:numCache>
            </c:numRef>
          </c:xVal>
          <c:yVal>
            <c:numRef>
              <c:f>Sheet1!$B$25:$B$42</c:f>
              <c:numCache>
                <c:formatCode>General</c:formatCode>
                <c:ptCount val="18"/>
                <c:pt idx="0">
                  <c:v>1.292</c:v>
                </c:pt>
                <c:pt idx="1">
                  <c:v>3.4449999999999998</c:v>
                </c:pt>
                <c:pt idx="2">
                  <c:v>6.024</c:v>
                </c:pt>
                <c:pt idx="3">
                  <c:v>8.4540000000000006</c:v>
                </c:pt>
                <c:pt idx="4">
                  <c:v>11.077999999999999</c:v>
                </c:pt>
                <c:pt idx="5">
                  <c:v>10.877000000000001</c:v>
                </c:pt>
                <c:pt idx="6">
                  <c:v>10.63</c:v>
                </c:pt>
                <c:pt idx="7">
                  <c:v>10.154</c:v>
                </c:pt>
                <c:pt idx="8">
                  <c:v>8.6110000000000007</c:v>
                </c:pt>
                <c:pt idx="9">
                  <c:v>8.2249999999999996</c:v>
                </c:pt>
                <c:pt idx="10">
                  <c:v>7.6440000000000001</c:v>
                </c:pt>
                <c:pt idx="11">
                  <c:v>6.7850000000000001</c:v>
                </c:pt>
                <c:pt idx="12">
                  <c:v>6.0789999999999997</c:v>
                </c:pt>
                <c:pt idx="13">
                  <c:v>5.274</c:v>
                </c:pt>
                <c:pt idx="14">
                  <c:v>3.7069999999999999</c:v>
                </c:pt>
                <c:pt idx="15">
                  <c:v>2.5230000000000001</c:v>
                </c:pt>
                <c:pt idx="16">
                  <c:v>1.847</c:v>
                </c:pt>
                <c:pt idx="17">
                  <c:v>1.391</c:v>
                </c:pt>
              </c:numCache>
            </c:numRef>
          </c:yVal>
          <c:smooth val="1"/>
        </c:ser>
        <c:dLbls>
          <c:showLegendKey val="0"/>
          <c:showVal val="0"/>
          <c:showCatName val="0"/>
          <c:showSerName val="0"/>
          <c:showPercent val="0"/>
          <c:showBubbleSize val="0"/>
        </c:dLbls>
        <c:axId val="31455872"/>
        <c:axId val="31567872"/>
      </c:scatterChart>
      <c:valAx>
        <c:axId val="31455872"/>
        <c:scaling>
          <c:orientation val="minMax"/>
          <c:max val="6"/>
          <c:min val="0"/>
        </c:scaling>
        <c:delete val="0"/>
        <c:axPos val="b"/>
        <c:title>
          <c:tx>
            <c:rich>
              <a:bodyPr/>
              <a:lstStyle/>
              <a:p>
                <a:pPr>
                  <a:defRPr/>
                </a:pPr>
                <a:r>
                  <a:rPr lang="en-US" dirty="0"/>
                  <a:t>Time</a:t>
                </a:r>
                <a:r>
                  <a:rPr lang="en-US" baseline="0" dirty="0"/>
                  <a:t> (hr)</a:t>
                </a:r>
                <a:endParaRPr lang="en-US" dirty="0"/>
              </a:p>
            </c:rich>
          </c:tx>
          <c:layout>
            <c:manualLayout>
              <c:xMode val="edge"/>
              <c:yMode val="edge"/>
              <c:x val="0.47690730785115515"/>
              <c:y val="0.91116611591047414"/>
            </c:manualLayout>
          </c:layout>
          <c:overlay val="0"/>
        </c:title>
        <c:numFmt formatCode="General" sourceLinked="1"/>
        <c:majorTickMark val="in"/>
        <c:minorTickMark val="in"/>
        <c:tickLblPos val="nextTo"/>
        <c:crossAx val="31567872"/>
        <c:crosses val="autoZero"/>
        <c:crossBetween val="midCat"/>
        <c:majorUnit val="2"/>
        <c:minorUnit val="1"/>
      </c:valAx>
      <c:valAx>
        <c:axId val="31567872"/>
        <c:scaling>
          <c:orientation val="minMax"/>
          <c:max val="12"/>
          <c:min val="0"/>
        </c:scaling>
        <c:delete val="0"/>
        <c:axPos val="l"/>
        <c:majorGridlines>
          <c:spPr>
            <a:ln>
              <a:prstDash val="dash"/>
            </a:ln>
          </c:spPr>
        </c:majorGridlines>
        <c:title>
          <c:tx>
            <c:rich>
              <a:bodyPr rot="-5400000" vert="horz"/>
              <a:lstStyle/>
              <a:p>
                <a:pPr>
                  <a:defRPr/>
                </a:pPr>
                <a:r>
                  <a:rPr lang="en-US" dirty="0"/>
                  <a:t>Plasma</a:t>
                </a:r>
                <a:r>
                  <a:rPr lang="en-US" baseline="0" dirty="0"/>
                  <a:t> APAP (ug/ml)</a:t>
                </a:r>
                <a:endParaRPr lang="en-US" dirty="0"/>
              </a:p>
            </c:rich>
          </c:tx>
          <c:layout>
            <c:manualLayout>
              <c:xMode val="edge"/>
              <c:yMode val="edge"/>
              <c:x val="1.7765088872654738E-2"/>
              <c:y val="0.2006709598090631"/>
            </c:manualLayout>
          </c:layout>
          <c:overlay val="0"/>
        </c:title>
        <c:numFmt formatCode="General" sourceLinked="1"/>
        <c:majorTickMark val="cross"/>
        <c:minorTickMark val="in"/>
        <c:tickLblPos val="nextTo"/>
        <c:crossAx val="31455872"/>
        <c:crosses val="autoZero"/>
        <c:crossBetween val="midCat"/>
        <c:majorUnit val="2"/>
        <c:minorUnit val="0.5"/>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98132707312121"/>
          <c:y val="5.1355268156288256E-2"/>
          <c:w val="0.7839062283072703"/>
          <c:h val="0.8040653127764632"/>
        </c:manualLayout>
      </c:layout>
      <c:scatterChart>
        <c:scatterStyle val="smoothMarker"/>
        <c:varyColors val="0"/>
        <c:ser>
          <c:idx val="1"/>
          <c:order val="0"/>
          <c:tx>
            <c:strRef>
              <c:f>Sheet1!$B$23</c:f>
              <c:strCache>
                <c:ptCount val="1"/>
                <c:pt idx="0">
                  <c:v>Plasma APAP (ug/ml)</c:v>
                </c:pt>
              </c:strCache>
            </c:strRef>
          </c:tx>
          <c:spPr>
            <a:ln w="12700">
              <a:solidFill>
                <a:schemeClr val="tx1"/>
              </a:solidFill>
            </a:ln>
          </c:spPr>
          <c:marker>
            <c:symbol val="circle"/>
            <c:size val="7"/>
            <c:spPr>
              <a:solidFill>
                <a:schemeClr val="bg1"/>
              </a:solidFill>
            </c:spPr>
          </c:marker>
          <c:xVal>
            <c:numRef>
              <c:f>Sheet1!$A$24:$A$30</c:f>
              <c:numCache>
                <c:formatCode>General</c:formatCode>
                <c:ptCount val="7"/>
                <c:pt idx="0">
                  <c:v>0</c:v>
                </c:pt>
                <c:pt idx="1">
                  <c:v>0.16400000000000001</c:v>
                </c:pt>
                <c:pt idx="2">
                  <c:v>0.21</c:v>
                </c:pt>
                <c:pt idx="3">
                  <c:v>0.25700000000000001</c:v>
                </c:pt>
                <c:pt idx="4">
                  <c:v>0.28899999999999998</c:v>
                </c:pt>
                <c:pt idx="5">
                  <c:v>0.32900000000000001</c:v>
                </c:pt>
                <c:pt idx="6">
                  <c:v>0.436</c:v>
                </c:pt>
              </c:numCache>
            </c:numRef>
          </c:xVal>
          <c:yVal>
            <c:numRef>
              <c:f>Sheet1!$B$24:$B$30</c:f>
              <c:numCache>
                <c:formatCode>General</c:formatCode>
                <c:ptCount val="7"/>
                <c:pt idx="0">
                  <c:v>0</c:v>
                </c:pt>
                <c:pt idx="1">
                  <c:v>1.292</c:v>
                </c:pt>
                <c:pt idx="2">
                  <c:v>3.4449999999999998</c:v>
                </c:pt>
                <c:pt idx="3">
                  <c:v>6.024</c:v>
                </c:pt>
                <c:pt idx="4">
                  <c:v>8.4540000000000006</c:v>
                </c:pt>
                <c:pt idx="5">
                  <c:v>11.077999999999999</c:v>
                </c:pt>
                <c:pt idx="6">
                  <c:v>10.877000000000001</c:v>
                </c:pt>
              </c:numCache>
            </c:numRef>
          </c:yVal>
          <c:smooth val="0"/>
        </c:ser>
        <c:ser>
          <c:idx val="0"/>
          <c:order val="1"/>
          <c:tx>
            <c:strRef>
              <c:f>Sheet1!$B$23</c:f>
              <c:strCache>
                <c:ptCount val="1"/>
                <c:pt idx="0">
                  <c:v>Plasma APAP (ug/ml)</c:v>
                </c:pt>
              </c:strCache>
            </c:strRef>
          </c:tx>
          <c:spPr>
            <a:ln w="15875">
              <a:solidFill>
                <a:schemeClr val="tx1"/>
              </a:solidFill>
            </a:ln>
          </c:spPr>
          <c:marker>
            <c:symbol val="circle"/>
            <c:size val="5"/>
            <c:spPr>
              <a:solidFill>
                <a:srgbClr val="FF0000"/>
              </a:solidFill>
              <a:ln>
                <a:solidFill>
                  <a:schemeClr val="tx1"/>
                </a:solidFill>
              </a:ln>
            </c:spPr>
          </c:marker>
          <c:trendline>
            <c:spPr>
              <a:ln>
                <a:solidFill>
                  <a:srgbClr val="FF0000"/>
                </a:solidFill>
              </a:ln>
            </c:spPr>
            <c:trendlineType val="linear"/>
            <c:forward val="5.000000000000001E-2"/>
            <c:backward val="5.000000000000001E-2"/>
            <c:dispRSqr val="1"/>
            <c:dispEq val="1"/>
            <c:trendlineLbl>
              <c:layout>
                <c:manualLayout>
                  <c:x val="0.21173009272723206"/>
                  <c:y val="0.51296192224777004"/>
                </c:manualLayout>
              </c:layout>
              <c:numFmt formatCode="General" sourceLinked="0"/>
              <c:spPr>
                <a:solidFill>
                  <a:schemeClr val="bg1"/>
                </a:solidFill>
              </c:spPr>
            </c:trendlineLbl>
          </c:trendline>
          <c:xVal>
            <c:numRef>
              <c:f>Sheet1!$A$25:$A$29</c:f>
              <c:numCache>
                <c:formatCode>General</c:formatCode>
                <c:ptCount val="5"/>
                <c:pt idx="0">
                  <c:v>0.16400000000000001</c:v>
                </c:pt>
                <c:pt idx="1">
                  <c:v>0.21</c:v>
                </c:pt>
                <c:pt idx="2">
                  <c:v>0.25700000000000001</c:v>
                </c:pt>
                <c:pt idx="3">
                  <c:v>0.28899999999999998</c:v>
                </c:pt>
                <c:pt idx="4">
                  <c:v>0.32900000000000001</c:v>
                </c:pt>
              </c:numCache>
            </c:numRef>
          </c:xVal>
          <c:yVal>
            <c:numRef>
              <c:f>Sheet1!$B$25:$B$29</c:f>
              <c:numCache>
                <c:formatCode>General</c:formatCode>
                <c:ptCount val="5"/>
                <c:pt idx="0">
                  <c:v>1.292</c:v>
                </c:pt>
                <c:pt idx="1">
                  <c:v>3.4449999999999998</c:v>
                </c:pt>
                <c:pt idx="2">
                  <c:v>6.024</c:v>
                </c:pt>
                <c:pt idx="3">
                  <c:v>8.4540000000000006</c:v>
                </c:pt>
                <c:pt idx="4">
                  <c:v>11.077999999999999</c:v>
                </c:pt>
              </c:numCache>
            </c:numRef>
          </c:yVal>
          <c:smooth val="1"/>
        </c:ser>
        <c:dLbls>
          <c:showLegendKey val="0"/>
          <c:showVal val="0"/>
          <c:showCatName val="0"/>
          <c:showSerName val="0"/>
          <c:showPercent val="0"/>
          <c:showBubbleSize val="0"/>
        </c:dLbls>
        <c:axId val="31749248"/>
        <c:axId val="31751168"/>
      </c:scatterChart>
      <c:valAx>
        <c:axId val="31749248"/>
        <c:scaling>
          <c:orientation val="minMax"/>
          <c:max val="0.5"/>
          <c:min val="0"/>
        </c:scaling>
        <c:delete val="0"/>
        <c:axPos val="b"/>
        <c:title>
          <c:tx>
            <c:rich>
              <a:bodyPr/>
              <a:lstStyle/>
              <a:p>
                <a:pPr>
                  <a:defRPr/>
                </a:pPr>
                <a:r>
                  <a:rPr lang="en-US" dirty="0"/>
                  <a:t>Time</a:t>
                </a:r>
                <a:r>
                  <a:rPr lang="en-US" baseline="0" dirty="0"/>
                  <a:t> (hr)</a:t>
                </a:r>
                <a:endParaRPr lang="en-US" dirty="0"/>
              </a:p>
            </c:rich>
          </c:tx>
          <c:layout>
            <c:manualLayout>
              <c:xMode val="edge"/>
              <c:yMode val="edge"/>
              <c:x val="0.4635896708127335"/>
              <c:y val="0.92504276813352471"/>
            </c:manualLayout>
          </c:layout>
          <c:overlay val="0"/>
        </c:title>
        <c:numFmt formatCode="General" sourceLinked="1"/>
        <c:majorTickMark val="cross"/>
        <c:minorTickMark val="in"/>
        <c:tickLblPos val="nextTo"/>
        <c:crossAx val="31751168"/>
        <c:crosses val="autoZero"/>
        <c:crossBetween val="midCat"/>
        <c:majorUnit val="0.1"/>
        <c:minorUnit val="2.5000000000000005E-2"/>
      </c:valAx>
      <c:valAx>
        <c:axId val="31751168"/>
        <c:scaling>
          <c:orientation val="minMax"/>
          <c:max val="12"/>
          <c:min val="0"/>
        </c:scaling>
        <c:delete val="0"/>
        <c:axPos val="l"/>
        <c:majorGridlines>
          <c:spPr>
            <a:ln>
              <a:prstDash val="dash"/>
            </a:ln>
          </c:spPr>
        </c:majorGridlines>
        <c:title>
          <c:tx>
            <c:rich>
              <a:bodyPr rot="-5400000" vert="horz"/>
              <a:lstStyle/>
              <a:p>
                <a:pPr>
                  <a:defRPr/>
                </a:pPr>
                <a:r>
                  <a:rPr lang="en-US" dirty="0"/>
                  <a:t>Plasma</a:t>
                </a:r>
                <a:r>
                  <a:rPr lang="en-US" baseline="0" dirty="0"/>
                  <a:t> APAP (ug/ml)</a:t>
                </a:r>
                <a:endParaRPr lang="en-US" dirty="0"/>
              </a:p>
            </c:rich>
          </c:tx>
          <c:layout>
            <c:manualLayout>
              <c:xMode val="edge"/>
              <c:yMode val="edge"/>
              <c:x val="1.7765088872654738E-2"/>
              <c:y val="0.2006709598090631"/>
            </c:manualLayout>
          </c:layout>
          <c:overlay val="0"/>
        </c:title>
        <c:numFmt formatCode="General" sourceLinked="1"/>
        <c:majorTickMark val="cross"/>
        <c:minorTickMark val="in"/>
        <c:tickLblPos val="nextTo"/>
        <c:crossAx val="31749248"/>
        <c:crosses val="autoZero"/>
        <c:crossBetween val="midCat"/>
        <c:majorUnit val="2"/>
        <c:minorUnit val="0.5"/>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 Id="rId5" Type="http://schemas.openxmlformats.org/officeDocument/2006/relationships/image" Target="../media/image10.wmf"/><Relationship Id="rId4"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fld id="{D7956EF5-AE0A-4DF1-AEFE-801E42B11E65}" type="datetimeFigureOut">
              <a:rPr lang="en-US" smtClean="0"/>
              <a:t>10/9/2015</a:t>
            </a:fld>
            <a:endParaRPr lang="en-US" dirty="0"/>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49918B2D-B268-417F-AB9C-D4179B770FF3}" type="slidenum">
              <a:rPr lang="en-US" smtClean="0"/>
              <a:t>‹#›</a:t>
            </a:fld>
            <a:endParaRPr lang="en-US" dirty="0"/>
          </a:p>
        </p:txBody>
      </p:sp>
    </p:spTree>
    <p:extLst>
      <p:ext uri="{BB962C8B-B14F-4D97-AF65-F5344CB8AC3E}">
        <p14:creationId xmlns:p14="http://schemas.microsoft.com/office/powerpoint/2010/main" val="165939333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17AEBB07-9E29-4D7D-AB03-EC524C545ED6}" type="datetimeFigureOut">
              <a:rPr lang="en-US" smtClean="0"/>
              <a:t>10/9/2015</a:t>
            </a:fld>
            <a:endParaRPr lang="en-US" dirty="0"/>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A8FF8570-E1AC-44E4-9CED-3E430B567CE0}" type="slidenum">
              <a:rPr lang="en-US" smtClean="0"/>
              <a:t>‹#›</a:t>
            </a:fld>
            <a:endParaRPr lang="en-US" dirty="0"/>
          </a:p>
        </p:txBody>
      </p:sp>
    </p:spTree>
    <p:extLst>
      <p:ext uri="{BB962C8B-B14F-4D97-AF65-F5344CB8AC3E}">
        <p14:creationId xmlns:p14="http://schemas.microsoft.com/office/powerpoint/2010/main" val="237607690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30 minutes</a:t>
            </a:r>
            <a:endParaRPr lang="en-US" dirty="0"/>
          </a:p>
        </p:txBody>
      </p:sp>
      <p:sp>
        <p:nvSpPr>
          <p:cNvPr id="4" name="Date Placeholder 3"/>
          <p:cNvSpPr>
            <a:spLocks noGrp="1"/>
          </p:cNvSpPr>
          <p:nvPr>
            <p:ph type="dt" idx="10"/>
          </p:nvPr>
        </p:nvSpPr>
        <p:spPr/>
        <p:txBody>
          <a:bodyPr/>
          <a:lstStyle/>
          <a:p>
            <a:fld id="{49651605-992C-409E-B5E9-A164C6BEE3E4}" type="datetime1">
              <a:rPr lang="en-US" smtClean="0"/>
              <a:t>10/9/2015</a:t>
            </a:fld>
            <a:endParaRPr lang="en-US" dirty="0"/>
          </a:p>
        </p:txBody>
      </p:sp>
      <p:sp>
        <p:nvSpPr>
          <p:cNvPr id="5" name="Slide Number Placeholder 4"/>
          <p:cNvSpPr>
            <a:spLocks noGrp="1"/>
          </p:cNvSpPr>
          <p:nvPr>
            <p:ph type="sldNum" sz="quarter" idx="11"/>
          </p:nvPr>
        </p:nvSpPr>
        <p:spPr/>
        <p:txBody>
          <a:bodyPr/>
          <a:lstStyle/>
          <a:p>
            <a:fld id="{A8FF8570-E1AC-44E4-9CED-3E430B567CE0}" type="slidenum">
              <a:rPr lang="en-US" smtClean="0"/>
              <a:t>1</a:t>
            </a:fld>
            <a:endParaRPr lang="en-US" dirty="0"/>
          </a:p>
        </p:txBody>
      </p:sp>
    </p:spTree>
    <p:extLst>
      <p:ext uri="{BB962C8B-B14F-4D97-AF65-F5344CB8AC3E}">
        <p14:creationId xmlns:p14="http://schemas.microsoft.com/office/powerpoint/2010/main" val="708834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IIRC, did not allow BW or dose to change. The outlier “individual” has slow APAP uptake into the Hepatocytes, somewhat slower clearance rate and somewhat slower metabolic rate.</a:t>
            </a:r>
            <a:endParaRPr lang="en-US" dirty="0"/>
          </a:p>
        </p:txBody>
      </p:sp>
      <p:sp>
        <p:nvSpPr>
          <p:cNvPr id="4" name="Date Placeholder 3"/>
          <p:cNvSpPr>
            <a:spLocks noGrp="1"/>
          </p:cNvSpPr>
          <p:nvPr>
            <p:ph type="dt" idx="10"/>
          </p:nvPr>
        </p:nvSpPr>
        <p:spPr/>
        <p:txBody>
          <a:bodyPr/>
          <a:lstStyle/>
          <a:p>
            <a:fld id="{06D72C46-5948-425A-B80A-B4D2F872A862}" type="datetime1">
              <a:rPr lang="en-US" smtClean="0"/>
              <a:t>10/9/2015</a:t>
            </a:fld>
            <a:endParaRPr lang="en-US" dirty="0"/>
          </a:p>
        </p:txBody>
      </p:sp>
      <p:sp>
        <p:nvSpPr>
          <p:cNvPr id="5" name="Slide Number Placeholder 4"/>
          <p:cNvSpPr>
            <a:spLocks noGrp="1"/>
          </p:cNvSpPr>
          <p:nvPr>
            <p:ph type="sldNum" sz="quarter" idx="11"/>
          </p:nvPr>
        </p:nvSpPr>
        <p:spPr/>
        <p:txBody>
          <a:bodyPr/>
          <a:lstStyle/>
          <a:p>
            <a:fld id="{A8FF8570-E1AC-44E4-9CED-3E430B567CE0}" type="slidenum">
              <a:rPr lang="en-US" smtClean="0"/>
              <a:t>32</a:t>
            </a:fld>
            <a:endParaRPr lang="en-US" dirty="0"/>
          </a:p>
        </p:txBody>
      </p:sp>
    </p:spTree>
    <p:extLst>
      <p:ext uri="{BB962C8B-B14F-4D97-AF65-F5344CB8AC3E}">
        <p14:creationId xmlns:p14="http://schemas.microsoft.com/office/powerpoint/2010/main" val="1059644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 Ontology (GO) might not be a</a:t>
            </a:r>
            <a:r>
              <a:rPr lang="en-US" baseline="0" dirty="0" smtClean="0"/>
              <a:t> good representative for a descriptive language that is biologically rich but without math/computational info.</a:t>
            </a:r>
            <a:endParaRPr lang="en-US" dirty="0"/>
          </a:p>
        </p:txBody>
      </p:sp>
      <p:sp>
        <p:nvSpPr>
          <p:cNvPr id="4" name="Slide Number Placeholder 3"/>
          <p:cNvSpPr>
            <a:spLocks noGrp="1"/>
          </p:cNvSpPr>
          <p:nvPr>
            <p:ph type="sldNum" sz="quarter" idx="10"/>
          </p:nvPr>
        </p:nvSpPr>
        <p:spPr/>
        <p:txBody>
          <a:bodyPr/>
          <a:lstStyle/>
          <a:p>
            <a:fld id="{1DC27953-75EE-4344-938F-28D2BA16C420}" type="slidenum">
              <a:rPr lang="en-US" smtClean="0"/>
              <a:t>34</a:t>
            </a:fld>
            <a:endParaRPr lang="en-US" dirty="0"/>
          </a:p>
        </p:txBody>
      </p:sp>
    </p:spTree>
    <p:extLst>
      <p:ext uri="{BB962C8B-B14F-4D97-AF65-F5344CB8AC3E}">
        <p14:creationId xmlns:p14="http://schemas.microsoft.com/office/powerpoint/2010/main" val="3566032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Should have FEM/FEA scale</a:t>
            </a:r>
            <a:endParaRPr lang="en-US" dirty="0"/>
          </a:p>
        </p:txBody>
      </p:sp>
      <p:sp>
        <p:nvSpPr>
          <p:cNvPr id="4" name="Date Placeholder 3"/>
          <p:cNvSpPr>
            <a:spLocks noGrp="1"/>
          </p:cNvSpPr>
          <p:nvPr>
            <p:ph type="dt" idx="10"/>
          </p:nvPr>
        </p:nvSpPr>
        <p:spPr/>
        <p:txBody>
          <a:bodyPr/>
          <a:lstStyle/>
          <a:p>
            <a:fld id="{EDF93E22-64F2-476E-BF13-04E0B90A9658}" type="datetime1">
              <a:rPr lang="en-US" smtClean="0"/>
              <a:t>10/9/2015</a:t>
            </a:fld>
            <a:endParaRPr lang="en-US" dirty="0"/>
          </a:p>
        </p:txBody>
      </p:sp>
      <p:sp>
        <p:nvSpPr>
          <p:cNvPr id="5" name="Slide Number Placeholder 4"/>
          <p:cNvSpPr>
            <a:spLocks noGrp="1"/>
          </p:cNvSpPr>
          <p:nvPr>
            <p:ph type="sldNum" sz="quarter" idx="11"/>
          </p:nvPr>
        </p:nvSpPr>
        <p:spPr/>
        <p:txBody>
          <a:bodyPr/>
          <a:lstStyle/>
          <a:p>
            <a:fld id="{A8FF8570-E1AC-44E4-9CED-3E430B567CE0}" type="slidenum">
              <a:rPr lang="en-US" smtClean="0"/>
              <a:t>8</a:t>
            </a:fld>
            <a:endParaRPr lang="en-US" dirty="0"/>
          </a:p>
        </p:txBody>
      </p:sp>
    </p:spTree>
    <p:extLst>
      <p:ext uri="{BB962C8B-B14F-4D97-AF65-F5344CB8AC3E}">
        <p14:creationId xmlns:p14="http://schemas.microsoft.com/office/powerpoint/2010/main" val="1521028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APAP_pulse_10sec.mp4</a:t>
            </a:r>
            <a:endParaRPr lang="en-US" dirty="0"/>
          </a:p>
        </p:txBody>
      </p:sp>
      <p:sp>
        <p:nvSpPr>
          <p:cNvPr id="4" name="Date Placeholder 3"/>
          <p:cNvSpPr>
            <a:spLocks noGrp="1"/>
          </p:cNvSpPr>
          <p:nvPr>
            <p:ph type="dt" idx="10"/>
          </p:nvPr>
        </p:nvSpPr>
        <p:spPr/>
        <p:txBody>
          <a:bodyPr/>
          <a:lstStyle/>
          <a:p>
            <a:fld id="{3A9AA296-6309-456E-AF3E-77EA5708DBEE}" type="datetime1">
              <a:rPr lang="en-US" smtClean="0"/>
              <a:t>10/9/2015</a:t>
            </a:fld>
            <a:endParaRPr lang="en-US" dirty="0"/>
          </a:p>
        </p:txBody>
      </p:sp>
      <p:sp>
        <p:nvSpPr>
          <p:cNvPr id="5" name="Slide Number Placeholder 4"/>
          <p:cNvSpPr>
            <a:spLocks noGrp="1"/>
          </p:cNvSpPr>
          <p:nvPr>
            <p:ph type="sldNum" sz="quarter" idx="11"/>
          </p:nvPr>
        </p:nvSpPr>
        <p:spPr/>
        <p:txBody>
          <a:bodyPr/>
          <a:lstStyle/>
          <a:p>
            <a:fld id="{A8FF8570-E1AC-44E4-9CED-3E430B567CE0}" type="slidenum">
              <a:rPr lang="en-US" smtClean="0"/>
              <a:t>22</a:t>
            </a:fld>
            <a:endParaRPr lang="en-US" dirty="0"/>
          </a:p>
        </p:txBody>
      </p:sp>
    </p:spTree>
    <p:extLst>
      <p:ext uri="{BB962C8B-B14F-4D97-AF65-F5344CB8AC3E}">
        <p14:creationId xmlns:p14="http://schemas.microsoft.com/office/powerpoint/2010/main" val="826653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PBPK to CC3D coupling is via concentration, an</a:t>
            </a:r>
            <a:r>
              <a:rPr lang="en-US" baseline="0" dirty="0" smtClean="0"/>
              <a:t> intensive property (scale insensitive)</a:t>
            </a:r>
            <a:endParaRPr lang="en-US" dirty="0"/>
          </a:p>
        </p:txBody>
      </p:sp>
      <p:sp>
        <p:nvSpPr>
          <p:cNvPr id="4" name="Date Placeholder 3"/>
          <p:cNvSpPr>
            <a:spLocks noGrp="1"/>
          </p:cNvSpPr>
          <p:nvPr>
            <p:ph type="dt" idx="10"/>
          </p:nvPr>
        </p:nvSpPr>
        <p:spPr/>
        <p:txBody>
          <a:bodyPr/>
          <a:lstStyle/>
          <a:p>
            <a:fld id="{BC1B8DB1-FB74-486D-9DD4-2D5559650B0E}" type="datetime1">
              <a:rPr lang="en-US" smtClean="0"/>
              <a:t>10/9/2015</a:t>
            </a:fld>
            <a:endParaRPr lang="en-US" dirty="0"/>
          </a:p>
        </p:txBody>
      </p:sp>
      <p:sp>
        <p:nvSpPr>
          <p:cNvPr id="5" name="Slide Number Placeholder 4"/>
          <p:cNvSpPr>
            <a:spLocks noGrp="1"/>
          </p:cNvSpPr>
          <p:nvPr>
            <p:ph type="sldNum" sz="quarter" idx="11"/>
          </p:nvPr>
        </p:nvSpPr>
        <p:spPr/>
        <p:txBody>
          <a:bodyPr/>
          <a:lstStyle/>
          <a:p>
            <a:fld id="{A8FF8570-E1AC-44E4-9CED-3E430B567CE0}" type="slidenum">
              <a:rPr lang="en-US" smtClean="0"/>
              <a:t>23</a:t>
            </a:fld>
            <a:endParaRPr lang="en-US" dirty="0"/>
          </a:p>
        </p:txBody>
      </p:sp>
    </p:spTree>
    <p:extLst>
      <p:ext uri="{BB962C8B-B14F-4D97-AF65-F5344CB8AC3E}">
        <p14:creationId xmlns:p14="http://schemas.microsoft.com/office/powerpoint/2010/main" val="2623365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Static image</a:t>
            </a:r>
            <a:endParaRPr lang="en-US" dirty="0"/>
          </a:p>
        </p:txBody>
      </p:sp>
      <p:sp>
        <p:nvSpPr>
          <p:cNvPr id="4" name="Date Placeholder 3"/>
          <p:cNvSpPr>
            <a:spLocks noGrp="1"/>
          </p:cNvSpPr>
          <p:nvPr>
            <p:ph type="dt" idx="10"/>
          </p:nvPr>
        </p:nvSpPr>
        <p:spPr/>
        <p:txBody>
          <a:bodyPr/>
          <a:lstStyle/>
          <a:p>
            <a:fld id="{87553C84-5973-4C94-B404-5F88D08AF44D}" type="datetime1">
              <a:rPr lang="en-US" smtClean="0"/>
              <a:t>10/9/2015</a:t>
            </a:fld>
            <a:endParaRPr lang="en-US" dirty="0"/>
          </a:p>
        </p:txBody>
      </p:sp>
      <p:sp>
        <p:nvSpPr>
          <p:cNvPr id="5" name="Slide Number Placeholder 4"/>
          <p:cNvSpPr>
            <a:spLocks noGrp="1"/>
          </p:cNvSpPr>
          <p:nvPr>
            <p:ph type="sldNum" sz="quarter" idx="11"/>
          </p:nvPr>
        </p:nvSpPr>
        <p:spPr/>
        <p:txBody>
          <a:bodyPr/>
          <a:lstStyle/>
          <a:p>
            <a:fld id="{A8FF8570-E1AC-44E4-9CED-3E430B567CE0}" type="slidenum">
              <a:rPr lang="en-US" smtClean="0"/>
              <a:t>25</a:t>
            </a:fld>
            <a:endParaRPr lang="en-US" dirty="0"/>
          </a:p>
        </p:txBody>
      </p:sp>
    </p:spTree>
    <p:extLst>
      <p:ext uri="{BB962C8B-B14F-4D97-AF65-F5344CB8AC3E}">
        <p14:creationId xmlns:p14="http://schemas.microsoft.com/office/powerpoint/2010/main" val="536410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Complete_8hr.wmv</a:t>
            </a:r>
          </a:p>
          <a:p>
            <a:r>
              <a:rPr lang="en-US" dirty="0" smtClean="0"/>
              <a:t>Dots in top graph are human ADME data</a:t>
            </a:r>
            <a:endParaRPr lang="en-US" dirty="0"/>
          </a:p>
        </p:txBody>
      </p:sp>
      <p:sp>
        <p:nvSpPr>
          <p:cNvPr id="4" name="Date Placeholder 3"/>
          <p:cNvSpPr>
            <a:spLocks noGrp="1"/>
          </p:cNvSpPr>
          <p:nvPr>
            <p:ph type="dt" idx="10"/>
          </p:nvPr>
        </p:nvSpPr>
        <p:spPr/>
        <p:txBody>
          <a:bodyPr/>
          <a:lstStyle/>
          <a:p>
            <a:fld id="{AA53F0B9-47F8-4D12-9AB5-60E45B59C88D}" type="datetime1">
              <a:rPr lang="en-US" smtClean="0"/>
              <a:t>10/9/2015</a:t>
            </a:fld>
            <a:endParaRPr lang="en-US" dirty="0"/>
          </a:p>
        </p:txBody>
      </p:sp>
      <p:sp>
        <p:nvSpPr>
          <p:cNvPr id="5" name="Slide Number Placeholder 4"/>
          <p:cNvSpPr>
            <a:spLocks noGrp="1"/>
          </p:cNvSpPr>
          <p:nvPr>
            <p:ph type="sldNum" sz="quarter" idx="11"/>
          </p:nvPr>
        </p:nvSpPr>
        <p:spPr/>
        <p:txBody>
          <a:bodyPr/>
          <a:lstStyle/>
          <a:p>
            <a:fld id="{A8FF8570-E1AC-44E4-9CED-3E430B567CE0}" type="slidenum">
              <a:rPr lang="en-US" smtClean="0"/>
              <a:t>26</a:t>
            </a:fld>
            <a:endParaRPr lang="en-US" dirty="0"/>
          </a:p>
        </p:txBody>
      </p:sp>
    </p:spTree>
    <p:extLst>
      <p:ext uri="{BB962C8B-B14F-4D97-AF65-F5344CB8AC3E}">
        <p14:creationId xmlns:p14="http://schemas.microsoft.com/office/powerpoint/2010/main" val="3791083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Could argue that I</a:t>
            </a:r>
            <a:r>
              <a:rPr lang="en-US" baseline="0" dirty="0" smtClean="0"/>
              <a:t> am overfitting the data (the data isn’t THAT good)</a:t>
            </a:r>
            <a:endParaRPr lang="en-US" dirty="0"/>
          </a:p>
        </p:txBody>
      </p:sp>
      <p:sp>
        <p:nvSpPr>
          <p:cNvPr id="4" name="Date Placeholder 3"/>
          <p:cNvSpPr>
            <a:spLocks noGrp="1"/>
          </p:cNvSpPr>
          <p:nvPr>
            <p:ph type="dt" idx="10"/>
          </p:nvPr>
        </p:nvSpPr>
        <p:spPr/>
        <p:txBody>
          <a:bodyPr/>
          <a:lstStyle/>
          <a:p>
            <a:fld id="{003A4D1B-FA57-4D09-A00C-06D7E54BE132}" type="datetime1">
              <a:rPr lang="en-US" smtClean="0"/>
              <a:t>10/9/2015</a:t>
            </a:fld>
            <a:endParaRPr lang="en-US" dirty="0"/>
          </a:p>
        </p:txBody>
      </p:sp>
      <p:sp>
        <p:nvSpPr>
          <p:cNvPr id="5" name="Slide Number Placeholder 4"/>
          <p:cNvSpPr>
            <a:spLocks noGrp="1"/>
          </p:cNvSpPr>
          <p:nvPr>
            <p:ph type="sldNum" sz="quarter" idx="11"/>
          </p:nvPr>
        </p:nvSpPr>
        <p:spPr/>
        <p:txBody>
          <a:bodyPr/>
          <a:lstStyle/>
          <a:p>
            <a:fld id="{A8FF8570-E1AC-44E4-9CED-3E430B567CE0}" type="slidenum">
              <a:rPr lang="en-US" smtClean="0"/>
              <a:t>29</a:t>
            </a:fld>
            <a:endParaRPr lang="en-US" dirty="0"/>
          </a:p>
        </p:txBody>
      </p:sp>
    </p:spTree>
    <p:extLst>
      <p:ext uri="{BB962C8B-B14F-4D97-AF65-F5344CB8AC3E}">
        <p14:creationId xmlns:p14="http://schemas.microsoft.com/office/powerpoint/2010/main" val="3787900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PlaceHolder 1"/>
          <p:cNvSpPr>
            <a:spLocks noGrp="1"/>
          </p:cNvSpPr>
          <p:nvPr>
            <p:ph type="body"/>
          </p:nvPr>
        </p:nvSpPr>
        <p:spPr>
          <a:xfrm>
            <a:off x="929640" y="3373824"/>
            <a:ext cx="7436144" cy="2759724"/>
          </a:xfrm>
          <a:prstGeom prst="rect">
            <a:avLst/>
          </a:prstGeom>
        </p:spPr>
        <p:txBody>
          <a:bodyPr lIns="0" tIns="0" rIns="0" bIns="0"/>
          <a:lstStyle/>
          <a:p>
            <a:r>
              <a:rPr lang="en-US" dirty="0" smtClean="0"/>
              <a:t>Shown</a:t>
            </a:r>
            <a:r>
              <a:rPr lang="en-US" baseline="0" dirty="0" smtClean="0"/>
              <a:t> here is the vasculature in a single-layer lobule from a top view. Each vessel segment is defined as a unique node. Neighboring segments together form edges linking two nodes.</a:t>
            </a:r>
          </a:p>
          <a:p>
            <a:r>
              <a:rPr lang="en-US" baseline="0" dirty="0" smtClean="0"/>
              <a:t>Xiao Fu</a:t>
            </a:r>
            <a:endParaRPr lang="en-US" dirty="0" smtClean="0"/>
          </a:p>
        </p:txBody>
      </p:sp>
      <p:sp>
        <p:nvSpPr>
          <p:cNvPr id="165" name="CustomShape 2"/>
          <p:cNvSpPr/>
          <p:nvPr/>
        </p:nvSpPr>
        <p:spPr>
          <a:xfrm>
            <a:off x="5266008" y="6658776"/>
            <a:ext cx="4027464" cy="351072"/>
          </a:xfrm>
          <a:prstGeom prst="rect">
            <a:avLst/>
          </a:prstGeom>
          <a:noFill/>
          <a:ln>
            <a:noFill/>
          </a:ln>
        </p:spPr>
        <p:txBody>
          <a:bodyPr lIns="91710" tIns="45855" rIns="91710" bIns="45855" anchor="b"/>
          <a:lstStyle/>
          <a:p>
            <a:pPr>
              <a:lnSpc>
                <a:spcPct val="100000"/>
              </a:lnSpc>
            </a:pPr>
            <a:fld id="{DD7734DF-02F5-4ACF-81E5-D05345156A5C}" type="slidenum">
              <a:rPr lang="en-US" sz="1200">
                <a:solidFill>
                  <a:srgbClr val="000000"/>
                </a:solidFill>
                <a:latin typeface="Verdana"/>
              </a:rPr>
              <a:t>30</a:t>
            </a:fld>
            <a:endParaRPr/>
          </a:p>
        </p:txBody>
      </p:sp>
    </p:spTree>
    <p:extLst>
      <p:ext uri="{BB962C8B-B14F-4D97-AF65-F5344CB8AC3E}">
        <p14:creationId xmlns:p14="http://schemas.microsoft.com/office/powerpoint/2010/main" val="3022757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PlaceHolder 1"/>
          <p:cNvSpPr>
            <a:spLocks noGrp="1"/>
          </p:cNvSpPr>
          <p:nvPr>
            <p:ph type="body"/>
          </p:nvPr>
        </p:nvSpPr>
        <p:spPr>
          <a:xfrm>
            <a:off x="929640" y="3373824"/>
            <a:ext cx="7436144" cy="2759724"/>
          </a:xfrm>
          <a:prstGeom prst="rect">
            <a:avLst/>
          </a:prstGeom>
        </p:spPr>
        <p:txBody>
          <a:bodyPr lIns="0" tIns="0" rIns="0" bIns="0"/>
          <a:lstStyle/>
          <a:p>
            <a:r>
              <a:rPr lang="en-US" dirty="0" smtClean="0"/>
              <a:t>Kirchhoff's Law and fluid dynamics laws</a:t>
            </a:r>
          </a:p>
          <a:p>
            <a:r>
              <a:rPr lang="en-US" dirty="0" smtClean="0"/>
              <a:t>Xiao Fu</a:t>
            </a:r>
            <a:endParaRPr dirty="0"/>
          </a:p>
        </p:txBody>
      </p:sp>
      <p:sp>
        <p:nvSpPr>
          <p:cNvPr id="173" name="CustomShape 2"/>
          <p:cNvSpPr/>
          <p:nvPr/>
        </p:nvSpPr>
        <p:spPr>
          <a:xfrm>
            <a:off x="5266008" y="6658776"/>
            <a:ext cx="4027464" cy="351072"/>
          </a:xfrm>
          <a:prstGeom prst="rect">
            <a:avLst/>
          </a:prstGeom>
          <a:noFill/>
          <a:ln>
            <a:noFill/>
          </a:ln>
        </p:spPr>
        <p:txBody>
          <a:bodyPr lIns="91710" tIns="45855" rIns="91710" bIns="45855" anchor="b"/>
          <a:lstStyle/>
          <a:p>
            <a:pPr>
              <a:lnSpc>
                <a:spcPct val="100000"/>
              </a:lnSpc>
            </a:pPr>
            <a:fld id="{1C82BB86-46F3-47C0-A8CB-5ACB15BEBC0F}" type="slidenum">
              <a:rPr lang="en-US" sz="1200">
                <a:solidFill>
                  <a:srgbClr val="000000"/>
                </a:solidFill>
                <a:latin typeface="Verdana"/>
              </a:rPr>
              <a:t>31</a:t>
            </a:fld>
            <a:endParaRPr/>
          </a:p>
        </p:txBody>
      </p:sp>
    </p:spTree>
    <p:extLst>
      <p:ext uri="{BB962C8B-B14F-4D97-AF65-F5344CB8AC3E}">
        <p14:creationId xmlns:p14="http://schemas.microsoft.com/office/powerpoint/2010/main" val="703038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2004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429768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9778FF38-490E-4CBC-8A71-B255FE36DA51}" type="slidenum">
              <a:rPr lang="en-US" smtClean="0"/>
              <a:t>‹#›</a:t>
            </a:fld>
            <a:endParaRPr lang="en-US" dirty="0"/>
          </a:p>
        </p:txBody>
      </p:sp>
    </p:spTree>
    <p:extLst>
      <p:ext uri="{BB962C8B-B14F-4D97-AF65-F5344CB8AC3E}">
        <p14:creationId xmlns:p14="http://schemas.microsoft.com/office/powerpoint/2010/main" val="4768625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9778FF38-490E-4CBC-8A71-B255FE36DA51}" type="slidenum">
              <a:rPr lang="en-US" smtClean="0"/>
              <a:t>‹#›</a:t>
            </a:fld>
            <a:endParaRPr lang="en-US" dirty="0"/>
          </a:p>
        </p:txBody>
      </p:sp>
    </p:spTree>
    <p:extLst>
      <p:ext uri="{BB962C8B-B14F-4D97-AF65-F5344CB8AC3E}">
        <p14:creationId xmlns:p14="http://schemas.microsoft.com/office/powerpoint/2010/main" val="328664545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778FF38-490E-4CBC-8A71-B255FE36DA51}" type="slidenum">
              <a:rPr lang="en-US" smtClean="0"/>
              <a:t>‹#›</a:t>
            </a:fld>
            <a:endParaRPr lang="en-US" dirty="0"/>
          </a:p>
        </p:txBody>
      </p:sp>
    </p:spTree>
    <p:extLst>
      <p:ext uri="{BB962C8B-B14F-4D97-AF65-F5344CB8AC3E}">
        <p14:creationId xmlns:p14="http://schemas.microsoft.com/office/powerpoint/2010/main" val="82153601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8382000" y="6356351"/>
            <a:ext cx="533400" cy="349250"/>
          </a:xfrm>
          <a:prstGeom prst="rect">
            <a:avLst/>
          </a:prstGeom>
        </p:spPr>
        <p:txBody>
          <a:bodyPr vert="horz" lIns="91440" tIns="45720" rIns="91440" bIns="45720" rtlCol="0" anchor="ctr"/>
          <a:lstStyle>
            <a:lvl1pPr algn="r">
              <a:defRPr sz="1200">
                <a:solidFill>
                  <a:srgbClr val="0070C0"/>
                </a:solidFill>
              </a:defRPr>
            </a:lvl1pPr>
          </a:lstStyle>
          <a:p>
            <a:fld id="{9778FF38-490E-4CBC-8A71-B255FE36DA51}" type="slidenum">
              <a:rPr lang="en-US" smtClean="0"/>
              <a:pPr/>
              <a:t>‹#›</a:t>
            </a:fld>
            <a:endParaRPr lang="en-US" dirty="0"/>
          </a:p>
        </p:txBody>
      </p:sp>
      <p:sp>
        <p:nvSpPr>
          <p:cNvPr id="8" name="TextBox 7"/>
          <p:cNvSpPr txBox="1"/>
          <p:nvPr userDrawn="1"/>
        </p:nvSpPr>
        <p:spPr>
          <a:xfrm>
            <a:off x="457200" y="6392477"/>
            <a:ext cx="361830" cy="276999"/>
          </a:xfrm>
          <a:prstGeom prst="rect">
            <a:avLst/>
          </a:prstGeom>
          <a:noFill/>
        </p:spPr>
        <p:txBody>
          <a:bodyPr wrap="none" rtlCol="0">
            <a:spAutoFit/>
          </a:bodyPr>
          <a:lstStyle/>
          <a:p>
            <a:r>
              <a:rPr lang="en-US" sz="1200" dirty="0" smtClean="0">
                <a:solidFill>
                  <a:srgbClr val="0070C0"/>
                </a:solidFill>
              </a:rPr>
              <a:t>jps</a:t>
            </a:r>
            <a:endParaRPr lang="en-US" sz="1200" dirty="0">
              <a:solidFill>
                <a:srgbClr val="0070C0"/>
              </a:solidFill>
            </a:endParaRPr>
          </a:p>
        </p:txBody>
      </p:sp>
      <p:pic>
        <p:nvPicPr>
          <p:cNvPr id="9" name="Picture 4" descr="redblackblockiu"/>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1487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rgbClr val="0070C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0.wmf"/></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0.png"/><Relationship Id="rId4"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2.png"/><Relationship Id="rId4" Type="http://schemas.openxmlformats.org/officeDocument/2006/relationships/notesSlide" Target="../notesSlides/notesSlide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5.png"/><Relationship Id="rId7" Type="http://schemas.openxmlformats.org/officeDocument/2006/relationships/image" Target="../media/image19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80.png"/><Relationship Id="rId5" Type="http://schemas.openxmlformats.org/officeDocument/2006/relationships/image" Target="../media/image170.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2.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8" Type="http://schemas.openxmlformats.org/officeDocument/2006/relationships/image" Target="../media/image8.wmf"/><Relationship Id="rId13" Type="http://schemas.openxmlformats.org/officeDocument/2006/relationships/image" Target="../media/image11.png"/><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10.wmf"/><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7.w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9.wmf"/><Relationship Id="rId4" Type="http://schemas.openxmlformats.org/officeDocument/2006/relationships/image" Target="../media/image6.wmf"/><Relationship Id="rId9" Type="http://schemas.openxmlformats.org/officeDocument/2006/relationships/oleObject" Target="../embeddings/oleObject5.bin"/><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image" Target="../media/image16.emf"/><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1524000"/>
            <a:ext cx="7543800" cy="4724400"/>
          </a:xfrm>
        </p:spPr>
        <p:txBody>
          <a:bodyPr>
            <a:noAutofit/>
          </a:bodyPr>
          <a:lstStyle/>
          <a:p>
            <a:pPr marL="342900" indent="-342900" algn="l">
              <a:buFont typeface="Wingdings" panose="05000000000000000000" pitchFamily="2" charset="2"/>
              <a:buChar char="Ø"/>
            </a:pPr>
            <a:r>
              <a:rPr lang="en-US" sz="2000" dirty="0" smtClean="0"/>
              <a:t>A </a:t>
            </a:r>
            <a:r>
              <a:rPr lang="en-US" sz="2000" dirty="0"/>
              <a:t>Liver-centric Multiscale Modeling Framework for </a:t>
            </a:r>
            <a:r>
              <a:rPr lang="en-US" sz="2000" dirty="0" smtClean="0"/>
              <a:t>Xenobiotics</a:t>
            </a:r>
          </a:p>
          <a:p>
            <a:pPr marL="342900" indent="-342900" algn="l">
              <a:buFont typeface="Wingdings" panose="05000000000000000000" pitchFamily="2" charset="2"/>
              <a:buChar char="Ø"/>
            </a:pPr>
            <a:r>
              <a:rPr lang="en-US" sz="2000" dirty="0"/>
              <a:t>Leveraging SBML models for subcellular and whole-body </a:t>
            </a:r>
            <a:r>
              <a:rPr lang="en-US" sz="2000" dirty="0" smtClean="0"/>
              <a:t>scales</a:t>
            </a:r>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endParaRPr lang="en-US" sz="2000" dirty="0"/>
          </a:p>
          <a:p>
            <a:r>
              <a:rPr lang="en-US" sz="2000" dirty="0" smtClean="0"/>
              <a:t>This presentation is based on the work of;</a:t>
            </a:r>
          </a:p>
          <a:p>
            <a:r>
              <a:rPr lang="en-US" sz="2000" dirty="0"/>
              <a:t>James P. </a:t>
            </a:r>
            <a:r>
              <a:rPr lang="en-US" sz="2000" smtClean="0"/>
              <a:t>Sluka*, </a:t>
            </a:r>
            <a:r>
              <a:rPr lang="en-US" sz="2000" dirty="0"/>
              <a:t>Xiao </a:t>
            </a:r>
            <a:r>
              <a:rPr lang="en-US" sz="2000" dirty="0" smtClean="0"/>
              <a:t>Fu, </a:t>
            </a:r>
            <a:r>
              <a:rPr lang="en-US" sz="2000" dirty="0"/>
              <a:t>Maciej </a:t>
            </a:r>
            <a:r>
              <a:rPr lang="en-US" sz="2000" dirty="0" smtClean="0"/>
              <a:t>Swat, </a:t>
            </a:r>
            <a:r>
              <a:rPr lang="en-US" sz="2000" dirty="0"/>
              <a:t>Julio M. </a:t>
            </a:r>
            <a:r>
              <a:rPr lang="en-US" sz="2000" dirty="0" smtClean="0"/>
              <a:t>Belmonte,</a:t>
            </a:r>
            <a:endParaRPr lang="en-US" sz="2000" dirty="0"/>
          </a:p>
          <a:p>
            <a:r>
              <a:rPr lang="en-US" sz="2000" dirty="0"/>
              <a:t>Alin </a:t>
            </a:r>
            <a:r>
              <a:rPr lang="en-US" sz="2000" dirty="0" smtClean="0"/>
              <a:t>Cosmanescu, </a:t>
            </a:r>
            <a:r>
              <a:rPr lang="en-US" sz="2000" dirty="0"/>
              <a:t>Sherry G. </a:t>
            </a:r>
            <a:r>
              <a:rPr lang="en-US" sz="2000" dirty="0" smtClean="0"/>
              <a:t>Clendenon, </a:t>
            </a:r>
            <a:r>
              <a:rPr lang="en-US" sz="2000" dirty="0"/>
              <a:t>John F. </a:t>
            </a:r>
            <a:r>
              <a:rPr lang="en-US" sz="2000" dirty="0" smtClean="0"/>
              <a:t>Wambaugh</a:t>
            </a:r>
            <a:r>
              <a:rPr lang="en-US" sz="2000" baseline="30000" dirty="0" smtClean="0"/>
              <a:t>†</a:t>
            </a:r>
            <a:r>
              <a:rPr lang="en-US" sz="2000" dirty="0" smtClean="0"/>
              <a:t> </a:t>
            </a:r>
            <a:br>
              <a:rPr lang="en-US" sz="2000" dirty="0" smtClean="0"/>
            </a:br>
            <a:r>
              <a:rPr lang="en-US" sz="2000" dirty="0" smtClean="0"/>
              <a:t>and </a:t>
            </a:r>
            <a:r>
              <a:rPr lang="en-US" sz="2000" dirty="0"/>
              <a:t>James A. </a:t>
            </a:r>
            <a:r>
              <a:rPr lang="en-US" sz="2000" dirty="0" smtClean="0"/>
              <a:t>Glazier</a:t>
            </a:r>
          </a:p>
          <a:p>
            <a:endParaRPr lang="en-US" sz="2000" dirty="0"/>
          </a:p>
          <a:p>
            <a:r>
              <a:rPr lang="en-US" sz="2000" dirty="0" smtClean="0"/>
              <a:t>Biocomplexity Institute, Indiana University</a:t>
            </a:r>
          </a:p>
          <a:p>
            <a:r>
              <a:rPr lang="en-US" sz="2000" baseline="30000" dirty="0"/>
              <a:t>† </a:t>
            </a:r>
            <a:r>
              <a:rPr lang="en-US" sz="2000" dirty="0" smtClean="0"/>
              <a:t>US Environmental Protection Agency</a:t>
            </a:r>
          </a:p>
          <a:p>
            <a:endParaRPr lang="en-US" sz="2000" dirty="0"/>
          </a:p>
          <a:p>
            <a:r>
              <a:rPr lang="en-US" sz="1600" dirty="0" smtClean="0"/>
              <a:t>10 September 2015</a:t>
            </a:r>
          </a:p>
        </p:txBody>
      </p:sp>
      <p:sp>
        <p:nvSpPr>
          <p:cNvPr id="2" name="Title 1"/>
          <p:cNvSpPr>
            <a:spLocks noGrp="1"/>
          </p:cNvSpPr>
          <p:nvPr>
            <p:ph type="title"/>
          </p:nvPr>
        </p:nvSpPr>
        <p:spPr>
          <a:xfrm>
            <a:off x="457200" y="304800"/>
            <a:ext cx="8229600" cy="1143000"/>
          </a:xfrm>
        </p:spPr>
        <p:txBody>
          <a:bodyPr>
            <a:normAutofit/>
          </a:bodyPr>
          <a:lstStyle/>
          <a:p>
            <a:r>
              <a:rPr lang="en-US" dirty="0" smtClean="0"/>
              <a:t>Multiscale Models in CompuCell3D</a:t>
            </a:r>
            <a:endParaRPr lang="en-US" dirty="0"/>
          </a:p>
        </p:txBody>
      </p:sp>
    </p:spTree>
    <p:extLst>
      <p:ext uri="{BB962C8B-B14F-4D97-AF65-F5344CB8AC3E}">
        <p14:creationId xmlns:p14="http://schemas.microsoft.com/office/powerpoint/2010/main" val="25295007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Divide </a:t>
            </a:r>
            <a:r>
              <a:rPr lang="en-US" dirty="0"/>
              <a:t>and </a:t>
            </a:r>
            <a:r>
              <a:rPr lang="en-US" strike="sngStrike" dirty="0" smtClean="0"/>
              <a:t>Conquer</a:t>
            </a:r>
            <a:r>
              <a:rPr lang="en-US" dirty="0" smtClean="0"/>
              <a:t> Build</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4140" y="1600200"/>
            <a:ext cx="3915720" cy="4525963"/>
          </a:xfrm>
        </p:spPr>
      </p:pic>
      <p:sp>
        <p:nvSpPr>
          <p:cNvPr id="4" name="Slide Number Placeholder 3"/>
          <p:cNvSpPr>
            <a:spLocks noGrp="1"/>
          </p:cNvSpPr>
          <p:nvPr>
            <p:ph type="sldNum" sz="quarter" idx="12"/>
          </p:nvPr>
        </p:nvSpPr>
        <p:spPr/>
        <p:txBody>
          <a:bodyPr/>
          <a:lstStyle/>
          <a:p>
            <a:fld id="{9778FF38-490E-4CBC-8A71-B255FE36DA51}" type="slidenum">
              <a:rPr lang="en-US" smtClean="0"/>
              <a:t>10</a:t>
            </a:fld>
            <a:endParaRPr lang="en-US" dirty="0"/>
          </a:p>
        </p:txBody>
      </p:sp>
    </p:spTree>
    <p:extLst>
      <p:ext uri="{BB962C8B-B14F-4D97-AF65-F5344CB8AC3E}">
        <p14:creationId xmlns:p14="http://schemas.microsoft.com/office/powerpoint/2010/main" val="328723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Divide </a:t>
            </a:r>
            <a:r>
              <a:rPr lang="en-US" dirty="0"/>
              <a:t>and </a:t>
            </a:r>
            <a:r>
              <a:rPr lang="en-US" strike="sngStrike" dirty="0" smtClean="0"/>
              <a:t>Conquer</a:t>
            </a:r>
            <a:r>
              <a:rPr lang="en-US" dirty="0" smtClean="0"/>
              <a:t> Build</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4140" y="1600200"/>
            <a:ext cx="3915720" cy="4525963"/>
          </a:xfrm>
        </p:spPr>
      </p:pic>
      <p:sp>
        <p:nvSpPr>
          <p:cNvPr id="4" name="Slide Number Placeholder 3"/>
          <p:cNvSpPr>
            <a:spLocks noGrp="1"/>
          </p:cNvSpPr>
          <p:nvPr>
            <p:ph type="sldNum" sz="quarter" idx="12"/>
          </p:nvPr>
        </p:nvSpPr>
        <p:spPr/>
        <p:txBody>
          <a:bodyPr/>
          <a:lstStyle/>
          <a:p>
            <a:fld id="{9778FF38-490E-4CBC-8A71-B255FE36DA51}" type="slidenum">
              <a:rPr lang="en-US" smtClean="0"/>
              <a:t>11</a:t>
            </a:fld>
            <a:endParaRPr lang="en-US" dirty="0"/>
          </a:p>
        </p:txBody>
      </p:sp>
      <p:sp>
        <p:nvSpPr>
          <p:cNvPr id="8" name="Left Arrow 7"/>
          <p:cNvSpPr/>
          <p:nvPr/>
        </p:nvSpPr>
        <p:spPr>
          <a:xfrm>
            <a:off x="6553199" y="2133600"/>
            <a:ext cx="1858201" cy="990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SBML</a:t>
            </a:r>
            <a:endParaRPr lang="en-US" dirty="0"/>
          </a:p>
        </p:txBody>
      </p:sp>
      <p:sp>
        <p:nvSpPr>
          <p:cNvPr id="9" name="Left Arrow 8"/>
          <p:cNvSpPr/>
          <p:nvPr/>
        </p:nvSpPr>
        <p:spPr>
          <a:xfrm>
            <a:off x="6553199" y="3505200"/>
            <a:ext cx="1858201" cy="990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CompuCell3D</a:t>
            </a:r>
            <a:endParaRPr lang="en-US" dirty="0"/>
          </a:p>
        </p:txBody>
      </p:sp>
      <p:sp>
        <p:nvSpPr>
          <p:cNvPr id="10" name="Left Arrow 9"/>
          <p:cNvSpPr/>
          <p:nvPr/>
        </p:nvSpPr>
        <p:spPr>
          <a:xfrm>
            <a:off x="6553199" y="4876800"/>
            <a:ext cx="1858201" cy="990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SBML</a:t>
            </a:r>
            <a:endParaRPr lang="en-US" dirty="0"/>
          </a:p>
        </p:txBody>
      </p:sp>
    </p:spTree>
    <p:extLst>
      <p:ext uri="{BB962C8B-B14F-4D97-AF65-F5344CB8AC3E}">
        <p14:creationId xmlns:p14="http://schemas.microsoft.com/office/powerpoint/2010/main" val="6769669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a:t>
            </a:r>
            <a:r>
              <a:rPr lang="en-US" dirty="0" smtClean="0"/>
              <a:t>Acetaminophen (APAP)?*</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sz="3800" dirty="0" smtClean="0"/>
              <a:t>APAP</a:t>
            </a:r>
            <a:r>
              <a:rPr lang="en-US" sz="3800" dirty="0"/>
              <a:t>:</a:t>
            </a:r>
          </a:p>
          <a:p>
            <a:r>
              <a:rPr lang="en-US" dirty="0"/>
              <a:t>Is a leading cause of acute liver failure in the US.</a:t>
            </a:r>
          </a:p>
          <a:p>
            <a:r>
              <a:rPr lang="en-US" dirty="0"/>
              <a:t>The therapeutic index (ratio of toxic </a:t>
            </a:r>
            <a:r>
              <a:rPr lang="en-US" dirty="0" smtClean="0"/>
              <a:t>to </a:t>
            </a:r>
            <a:r>
              <a:rPr lang="en-US" dirty="0"/>
              <a:t>therapeutic </a:t>
            </a:r>
            <a:r>
              <a:rPr lang="en-US" dirty="0" smtClean="0"/>
              <a:t>doses) </a:t>
            </a:r>
            <a:r>
              <a:rPr lang="en-US" dirty="0"/>
              <a:t>is unusually small for an over the counter </a:t>
            </a:r>
            <a:r>
              <a:rPr lang="en-US" dirty="0" smtClean="0"/>
              <a:t>medication.</a:t>
            </a:r>
            <a:endParaRPr lang="en-US" dirty="0"/>
          </a:p>
          <a:p>
            <a:r>
              <a:rPr lang="en-US" dirty="0"/>
              <a:t>Is included in many formulations and often a patient isn’t aware that the use of </a:t>
            </a:r>
            <a:r>
              <a:rPr lang="en-US" dirty="0" smtClean="0"/>
              <a:t>APAP, in </a:t>
            </a:r>
            <a:r>
              <a:rPr lang="en-US" dirty="0"/>
              <a:t>conjunction with a prescribed pain killer (like Percocet</a:t>
            </a:r>
            <a:r>
              <a:rPr lang="en-US" dirty="0" smtClean="0"/>
              <a:t>), </a:t>
            </a:r>
            <a:r>
              <a:rPr lang="en-US" dirty="0"/>
              <a:t>leads to </a:t>
            </a:r>
            <a:r>
              <a:rPr lang="en-US" dirty="0" smtClean="0"/>
              <a:t>high and perhaps lethal </a:t>
            </a:r>
            <a:r>
              <a:rPr lang="en-US" dirty="0"/>
              <a:t>APAP doses</a:t>
            </a:r>
            <a:r>
              <a:rPr lang="en-US" dirty="0" smtClean="0"/>
              <a:t>.</a:t>
            </a:r>
          </a:p>
          <a:p>
            <a:r>
              <a:rPr lang="en-US" dirty="0" smtClean="0"/>
              <a:t>Is often used as the “poster child” compound for </a:t>
            </a:r>
            <a:r>
              <a:rPr lang="en-US" i="1" dirty="0" smtClean="0"/>
              <a:t>Drug Induced Liver Injury</a:t>
            </a:r>
            <a:r>
              <a:rPr lang="en-US" dirty="0" smtClean="0"/>
              <a:t> (DILI) studies.</a:t>
            </a:r>
          </a:p>
          <a:p>
            <a:endParaRPr lang="en-US" dirty="0" smtClean="0"/>
          </a:p>
          <a:p>
            <a:pPr marL="0" indent="0">
              <a:buNone/>
            </a:pPr>
            <a:r>
              <a:rPr lang="en-US" sz="2600" dirty="0" smtClean="0"/>
              <a:t>* Paracetamol </a:t>
            </a:r>
            <a:r>
              <a:rPr lang="en-US" sz="2600" dirty="0"/>
              <a:t>in the EU</a:t>
            </a:r>
          </a:p>
          <a:p>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12</a:t>
            </a:fld>
            <a:endParaRPr lang="en-US" dirty="0"/>
          </a:p>
        </p:txBody>
      </p:sp>
    </p:spTree>
    <p:extLst>
      <p:ext uri="{BB962C8B-B14F-4D97-AF65-F5344CB8AC3E}">
        <p14:creationId xmlns:p14="http://schemas.microsoft.com/office/powerpoint/2010/main" val="3745898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Subcellular reaction kinetic model for APAP metabolism: Chemistry</a:t>
            </a:r>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13</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361254516"/>
              </p:ext>
            </p:extLst>
          </p:nvPr>
        </p:nvGraphicFramePr>
        <p:xfrm>
          <a:off x="1143000" y="1600200"/>
          <a:ext cx="6861171" cy="4876800"/>
        </p:xfrm>
        <a:graphic>
          <a:graphicData uri="http://schemas.openxmlformats.org/presentationml/2006/ole">
            <mc:AlternateContent xmlns:mc="http://schemas.openxmlformats.org/markup-compatibility/2006">
              <mc:Choice xmlns:v="urn:schemas-microsoft-com:vml" Requires="v">
                <p:oleObj spid="_x0000_s2074" name="CS ChemDraw Drawing" r:id="rId3" imgW="4078440" imgH="2898720" progId="ChemDraw.Document.6.0">
                  <p:embed/>
                </p:oleObj>
              </mc:Choice>
              <mc:Fallback>
                <p:oleObj name="CS ChemDraw Drawing" r:id="rId3" imgW="4078440" imgH="2898720" progId="ChemDraw.Document.6.0">
                  <p:embed/>
                  <p:pic>
                    <p:nvPicPr>
                      <p:cNvPr id="0" name=""/>
                      <p:cNvPicPr/>
                      <p:nvPr/>
                    </p:nvPicPr>
                    <p:blipFill>
                      <a:blip r:embed="rId4"/>
                      <a:stretch>
                        <a:fillRect/>
                      </a:stretch>
                    </p:blipFill>
                    <p:spPr>
                      <a:xfrm>
                        <a:off x="1143000" y="1600200"/>
                        <a:ext cx="6861171" cy="4876800"/>
                      </a:xfrm>
                      <a:prstGeom prst="rect">
                        <a:avLst/>
                      </a:prstGeom>
                    </p:spPr>
                  </p:pic>
                </p:oleObj>
              </mc:Fallback>
            </mc:AlternateContent>
          </a:graphicData>
        </a:graphic>
      </p:graphicFrame>
    </p:spTree>
    <p:extLst>
      <p:ext uri="{BB962C8B-B14F-4D97-AF65-F5344CB8AC3E}">
        <p14:creationId xmlns:p14="http://schemas.microsoft.com/office/powerpoint/2010/main" val="3804261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Subcellular reaction kinetic model for APAP </a:t>
            </a:r>
            <a:r>
              <a:rPr lang="en-US" dirty="0" smtClean="0"/>
              <a:t>metabolism: Equations</a:t>
            </a:r>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14</a:t>
            </a:fld>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054" t="35824" r="15953" b="16703"/>
          <a:stretch/>
        </p:blipFill>
        <p:spPr bwMode="auto">
          <a:xfrm>
            <a:off x="762000" y="1783080"/>
            <a:ext cx="7680960" cy="3291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03873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Autofit/>
          </a:bodyPr>
          <a:lstStyle/>
          <a:p>
            <a:r>
              <a:rPr lang="en-US" sz="3200" dirty="0"/>
              <a:t>Subcellular reaction kinetic model for </a:t>
            </a:r>
            <a:r>
              <a:rPr lang="en-US" sz="3200" dirty="0" smtClean="0"/>
              <a:t/>
            </a:r>
            <a:br>
              <a:rPr lang="en-US" sz="3200" dirty="0" smtClean="0"/>
            </a:br>
            <a:r>
              <a:rPr lang="en-US" sz="3200" dirty="0" smtClean="0"/>
              <a:t>APAP metabolism:</a:t>
            </a:r>
            <a:br>
              <a:rPr lang="en-US" sz="3200" dirty="0" smtClean="0"/>
            </a:br>
            <a:r>
              <a:rPr lang="en-US" sz="3200" dirty="0" smtClean="0"/>
              <a:t>SBML model executed in COPASI</a:t>
            </a:r>
            <a:endParaRPr lang="en-US" sz="32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1874837"/>
            <a:ext cx="6084729" cy="4525963"/>
          </a:xfrm>
        </p:spPr>
      </p:pic>
      <p:sp>
        <p:nvSpPr>
          <p:cNvPr id="4" name="Slide Number Placeholder 3"/>
          <p:cNvSpPr>
            <a:spLocks noGrp="1"/>
          </p:cNvSpPr>
          <p:nvPr>
            <p:ph type="sldNum" sz="quarter" idx="12"/>
          </p:nvPr>
        </p:nvSpPr>
        <p:spPr/>
        <p:txBody>
          <a:bodyPr/>
          <a:lstStyle/>
          <a:p>
            <a:fld id="{9778FF38-490E-4CBC-8A71-B255FE36DA51}" type="slidenum">
              <a:rPr lang="en-US" smtClean="0"/>
              <a:t>15</a:t>
            </a:fld>
            <a:endParaRPr lang="en-US" dirty="0"/>
          </a:p>
        </p:txBody>
      </p:sp>
      <p:sp>
        <p:nvSpPr>
          <p:cNvPr id="3" name="Right Brace 2"/>
          <p:cNvSpPr/>
          <p:nvPr/>
        </p:nvSpPr>
        <p:spPr>
          <a:xfrm>
            <a:off x="7157165" y="4648200"/>
            <a:ext cx="381000" cy="762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7543800" y="4562773"/>
            <a:ext cx="1453435" cy="954107"/>
          </a:xfrm>
          <a:prstGeom prst="rect">
            <a:avLst/>
          </a:prstGeom>
          <a:noFill/>
        </p:spPr>
        <p:txBody>
          <a:bodyPr wrap="square" rtlCol="0">
            <a:spAutoFit/>
          </a:bodyPr>
          <a:lstStyle/>
          <a:p>
            <a:r>
              <a:rPr lang="en-US" sz="1400" dirty="0" smtClean="0"/>
              <a:t>This ratio is known from human ADME studies</a:t>
            </a:r>
            <a:endParaRPr lang="en-US" sz="1400" dirty="0"/>
          </a:p>
        </p:txBody>
      </p:sp>
    </p:spTree>
    <p:extLst>
      <p:ext uri="{BB962C8B-B14F-4D97-AF65-F5344CB8AC3E}">
        <p14:creationId xmlns:p14="http://schemas.microsoft.com/office/powerpoint/2010/main" val="25483112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778FF38-490E-4CBC-8A71-B255FE36DA51}" type="slidenum">
              <a:rPr lang="en-US" smtClean="0"/>
              <a:t>16</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976" y="1390650"/>
            <a:ext cx="6264048"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0"/>
            <a:ext cx="8229600" cy="1706562"/>
          </a:xfrm>
        </p:spPr>
        <p:txBody>
          <a:bodyPr>
            <a:normAutofit/>
          </a:bodyPr>
          <a:lstStyle/>
          <a:p>
            <a:r>
              <a:rPr lang="en-US" sz="3600" dirty="0" smtClean="0"/>
              <a:t>Whole-Body </a:t>
            </a:r>
            <a:r>
              <a:rPr lang="en-US" sz="3600" dirty="0"/>
              <a:t>Physiologically </a:t>
            </a:r>
            <a:r>
              <a:rPr lang="en-US" sz="3600" dirty="0" smtClean="0"/>
              <a:t>Based </a:t>
            </a:r>
            <a:r>
              <a:rPr lang="en-US" sz="3600" dirty="0" err="1" smtClean="0"/>
              <a:t>PharmacoKinetic</a:t>
            </a:r>
            <a:r>
              <a:rPr lang="en-US" sz="3600" dirty="0" smtClean="0"/>
              <a:t> (PBPK) model</a:t>
            </a:r>
            <a:endParaRPr lang="en-US" sz="3600" dirty="0"/>
          </a:p>
        </p:txBody>
      </p:sp>
    </p:spTree>
    <p:extLst>
      <p:ext uri="{BB962C8B-B14F-4D97-AF65-F5344CB8AC3E}">
        <p14:creationId xmlns:p14="http://schemas.microsoft.com/office/powerpoint/2010/main" val="4072982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Whole-Body PBPK model: Equations</a:t>
            </a:r>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17</a:t>
            </a:fld>
            <a:endParaRPr lang="en-US"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061" t="18461" r="25936" b="9011"/>
          <a:stretch/>
        </p:blipFill>
        <p:spPr bwMode="auto">
          <a:xfrm>
            <a:off x="1981200" y="1310640"/>
            <a:ext cx="519684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404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392602"/>
            <a:ext cx="5791200" cy="4017598"/>
          </a:xfrm>
          <a:prstGeom prst="rect">
            <a:avLst/>
          </a:prstGeom>
        </p:spPr>
      </p:pic>
      <p:sp>
        <p:nvSpPr>
          <p:cNvPr id="2" name="Title 1"/>
          <p:cNvSpPr>
            <a:spLocks noGrp="1"/>
          </p:cNvSpPr>
          <p:nvPr>
            <p:ph type="title"/>
          </p:nvPr>
        </p:nvSpPr>
        <p:spPr/>
        <p:txBody>
          <a:bodyPr>
            <a:normAutofit fontScale="90000"/>
          </a:bodyPr>
          <a:lstStyle/>
          <a:p>
            <a:r>
              <a:rPr lang="en-US" dirty="0" smtClean="0"/>
              <a:t>Whole-Body PBPK model:</a:t>
            </a:r>
            <a:br>
              <a:rPr lang="en-US" dirty="0" smtClean="0"/>
            </a:br>
            <a:r>
              <a:rPr lang="en-US" dirty="0" smtClean="0"/>
              <a:t>SBML </a:t>
            </a:r>
            <a:r>
              <a:rPr lang="en-US" dirty="0"/>
              <a:t>model executed in </a:t>
            </a:r>
            <a:r>
              <a:rPr lang="en-US" dirty="0" smtClean="0"/>
              <a:t>COPASI</a:t>
            </a:r>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18</a:t>
            </a:fld>
            <a:endParaRPr lang="en-US" dirty="0"/>
          </a:p>
        </p:txBody>
      </p:sp>
      <p:sp>
        <p:nvSpPr>
          <p:cNvPr id="6" name="TextBox 5"/>
          <p:cNvSpPr txBox="1"/>
          <p:nvPr/>
        </p:nvSpPr>
        <p:spPr>
          <a:xfrm>
            <a:off x="1219200" y="5486400"/>
            <a:ext cx="7010400" cy="1200329"/>
          </a:xfrm>
          <a:prstGeom prst="rect">
            <a:avLst/>
          </a:prstGeom>
          <a:noFill/>
        </p:spPr>
        <p:txBody>
          <a:bodyPr wrap="square" rtlCol="0">
            <a:spAutoFit/>
          </a:bodyPr>
          <a:lstStyle/>
          <a:p>
            <a:r>
              <a:rPr lang="en-US" dirty="0"/>
              <a:t>Plasma </a:t>
            </a:r>
            <a:r>
              <a:rPr lang="en-US" dirty="0" smtClean="0"/>
              <a:t>concentration of APAP following a simulated 1.4g dose in a 70Kg individual (line).  Open </a:t>
            </a:r>
            <a:r>
              <a:rPr lang="en-US" dirty="0"/>
              <a:t>symbols are averages for 9 Caucasian subjects, </a:t>
            </a:r>
            <a:r>
              <a:rPr lang="en-US" dirty="0" smtClean="0"/>
              <a:t>average body </a:t>
            </a:r>
            <a:r>
              <a:rPr lang="en-US" dirty="0"/>
              <a:t>weight </a:t>
            </a:r>
            <a:r>
              <a:rPr lang="en-US" dirty="0" smtClean="0"/>
              <a:t>68Kg. (Note that this model includes a single first order ODE for APAP metabolism within the liver compartment.)</a:t>
            </a:r>
            <a:endParaRPr lang="en-US" dirty="0"/>
          </a:p>
        </p:txBody>
      </p:sp>
    </p:spTree>
    <p:extLst>
      <p:ext uri="{BB962C8B-B14F-4D97-AF65-F5344CB8AC3E}">
        <p14:creationId xmlns:p14="http://schemas.microsoft.com/office/powerpoint/2010/main" val="218404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Tissue (multicell) scale model</a:t>
            </a:r>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19</a:t>
            </a:fld>
            <a:endParaRPr lang="en-US" dirty="0"/>
          </a:p>
        </p:txBody>
      </p:sp>
      <p:grpSp>
        <p:nvGrpSpPr>
          <p:cNvPr id="5" name="Group 4"/>
          <p:cNvGrpSpPr/>
          <p:nvPr/>
        </p:nvGrpSpPr>
        <p:grpSpPr>
          <a:xfrm>
            <a:off x="741973" y="4378661"/>
            <a:ext cx="8097227" cy="1488739"/>
            <a:chOff x="2026845" y="2945154"/>
            <a:chExt cx="5350605" cy="983751"/>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9366" t="36045" r="9368" b="35964"/>
            <a:stretch/>
          </p:blipFill>
          <p:spPr>
            <a:xfrm>
              <a:off x="2961983" y="2945154"/>
              <a:ext cx="3220035" cy="970499"/>
            </a:xfrm>
            <a:prstGeom prst="rect">
              <a:avLst/>
            </a:prstGeom>
          </p:spPr>
        </p:pic>
        <p:sp>
          <p:nvSpPr>
            <p:cNvPr id="7" name="TextBox 6"/>
            <p:cNvSpPr txBox="1"/>
            <p:nvPr/>
          </p:nvSpPr>
          <p:spPr>
            <a:xfrm>
              <a:off x="2026845" y="3147795"/>
              <a:ext cx="800333" cy="400110"/>
            </a:xfrm>
            <a:prstGeom prst="rect">
              <a:avLst/>
            </a:prstGeom>
            <a:noFill/>
          </p:spPr>
          <p:txBody>
            <a:bodyPr wrap="square" rtlCol="0">
              <a:spAutoFit/>
            </a:bodyPr>
            <a:lstStyle/>
            <a:p>
              <a:pPr algn="ctr">
                <a:lnSpc>
                  <a:spcPts val="1200"/>
                </a:lnSpc>
              </a:pPr>
              <a:r>
                <a:rPr lang="en-US" sz="1200" dirty="0" smtClean="0">
                  <a:latin typeface="Arial" panose="020B0604020202020204" pitchFamily="34" charset="0"/>
                  <a:cs typeface="Arial" panose="020B0604020202020204" pitchFamily="34" charset="0"/>
                </a:rPr>
                <a:t>Venous Flow</a:t>
              </a:r>
              <a:endParaRPr lang="en-US" sz="1200" dirty="0">
                <a:latin typeface="Arial" panose="020B0604020202020204" pitchFamily="34" charset="0"/>
                <a:cs typeface="Arial" panose="020B0604020202020204" pitchFamily="34" charset="0"/>
              </a:endParaRPr>
            </a:p>
          </p:txBody>
        </p:sp>
        <p:cxnSp>
          <p:nvCxnSpPr>
            <p:cNvPr id="8" name="Straight Connector 7"/>
            <p:cNvCxnSpPr/>
            <p:nvPr/>
          </p:nvCxnSpPr>
          <p:spPr>
            <a:xfrm flipH="1">
              <a:off x="2209800" y="3499590"/>
              <a:ext cx="914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026845" y="3528795"/>
              <a:ext cx="800333" cy="400110"/>
            </a:xfrm>
            <a:prstGeom prst="rect">
              <a:avLst/>
            </a:prstGeom>
            <a:noFill/>
          </p:spPr>
          <p:txBody>
            <a:bodyPr wrap="square" rtlCol="0">
              <a:spAutoFit/>
            </a:bodyPr>
            <a:lstStyle/>
            <a:p>
              <a:pPr algn="ctr">
                <a:lnSpc>
                  <a:spcPts val="1200"/>
                </a:lnSpc>
              </a:pPr>
              <a:r>
                <a:rPr lang="en-US" sz="1200" dirty="0" smtClean="0">
                  <a:latin typeface="Arial" panose="020B0604020202020204" pitchFamily="34" charset="0"/>
                  <a:cs typeface="Arial" panose="020B0604020202020204" pitchFamily="34" charset="0"/>
                </a:rPr>
                <a:t>Arterial</a:t>
              </a:r>
              <a:br>
                <a:rPr lang="en-US" sz="1200" dirty="0" smtClean="0">
                  <a:latin typeface="Arial" panose="020B0604020202020204" pitchFamily="34" charset="0"/>
                  <a:cs typeface="Arial" panose="020B0604020202020204" pitchFamily="34" charset="0"/>
                </a:rPr>
              </a:br>
              <a:r>
                <a:rPr lang="en-US" sz="1200" dirty="0" smtClean="0">
                  <a:latin typeface="Arial" panose="020B0604020202020204" pitchFamily="34" charset="0"/>
                  <a:cs typeface="Arial" panose="020B0604020202020204" pitchFamily="34" charset="0"/>
                </a:rPr>
                <a:t>Flow</a:t>
              </a:r>
              <a:endParaRPr lang="en-US" sz="1200" dirty="0">
                <a:latin typeface="Arial" panose="020B0604020202020204" pitchFamily="34" charset="0"/>
                <a:cs typeface="Arial" panose="020B0604020202020204" pitchFamily="34" charset="0"/>
              </a:endParaRPr>
            </a:p>
          </p:txBody>
        </p:sp>
        <p:sp>
          <p:nvSpPr>
            <p:cNvPr id="10" name="Right Arrow 9"/>
            <p:cNvSpPr/>
            <p:nvPr/>
          </p:nvSpPr>
          <p:spPr>
            <a:xfrm rot="690241">
              <a:off x="2689035" y="3316756"/>
              <a:ext cx="266933" cy="10887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p:cNvSpPr/>
            <p:nvPr/>
          </p:nvSpPr>
          <p:spPr>
            <a:xfrm rot="20142856">
              <a:off x="2688800" y="3555276"/>
              <a:ext cx="266933" cy="10887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6356338" y="3011759"/>
              <a:ext cx="852798" cy="192360"/>
            </a:xfrm>
            <a:prstGeom prst="rect">
              <a:avLst/>
            </a:prstGeom>
            <a:noFill/>
          </p:spPr>
          <p:txBody>
            <a:bodyPr wrap="none" lIns="0" tIns="0" rIns="0" bIns="0" rtlCol="0" anchor="ctr" anchorCtr="0">
              <a:spAutoFit/>
            </a:bodyPr>
            <a:lstStyle/>
            <a:p>
              <a:pPr>
                <a:lnSpc>
                  <a:spcPts val="1500"/>
                </a:lnSpc>
              </a:pPr>
              <a:r>
                <a:rPr lang="en-US" sz="1200" dirty="0" smtClean="0">
                  <a:latin typeface="Arial" panose="020B0604020202020204" pitchFamily="34" charset="0"/>
                  <a:cs typeface="Arial" panose="020B0604020202020204" pitchFamily="34" charset="0"/>
                </a:rPr>
                <a:t>Hepatocytes</a:t>
              </a:r>
              <a:endParaRPr lang="en-US" sz="1200" dirty="0">
                <a:latin typeface="Arial" panose="020B0604020202020204" pitchFamily="34" charset="0"/>
                <a:cs typeface="Arial" panose="020B0604020202020204" pitchFamily="34" charset="0"/>
              </a:endParaRPr>
            </a:p>
          </p:txBody>
        </p:sp>
        <p:sp>
          <p:nvSpPr>
            <p:cNvPr id="13" name="TextBox 12"/>
            <p:cNvSpPr txBox="1"/>
            <p:nvPr/>
          </p:nvSpPr>
          <p:spPr>
            <a:xfrm>
              <a:off x="6356337" y="3332820"/>
              <a:ext cx="1021113" cy="192360"/>
            </a:xfrm>
            <a:prstGeom prst="rect">
              <a:avLst/>
            </a:prstGeom>
            <a:noFill/>
          </p:spPr>
          <p:txBody>
            <a:bodyPr wrap="none" lIns="0" tIns="0" rIns="0" bIns="0" rtlCol="0" anchor="ctr" anchorCtr="0">
              <a:spAutoFit/>
            </a:bodyPr>
            <a:lstStyle/>
            <a:p>
              <a:pPr>
                <a:lnSpc>
                  <a:spcPts val="1500"/>
                </a:lnSpc>
              </a:pPr>
              <a:r>
                <a:rPr lang="en-US" sz="1200" dirty="0" smtClean="0">
                  <a:latin typeface="Arial" panose="020B0604020202020204" pitchFamily="34" charset="0"/>
                  <a:cs typeface="Arial" panose="020B0604020202020204" pitchFamily="34" charset="0"/>
                </a:rPr>
                <a:t>Red Blood Cell</a:t>
              </a:r>
              <a:endParaRPr lang="en-US" sz="1200" dirty="0">
                <a:latin typeface="Arial" panose="020B0604020202020204" pitchFamily="34" charset="0"/>
                <a:cs typeface="Arial" panose="020B0604020202020204" pitchFamily="34" charset="0"/>
              </a:endParaRPr>
            </a:p>
          </p:txBody>
        </p:sp>
        <p:sp>
          <p:nvSpPr>
            <p:cNvPr id="14" name="TextBox 13"/>
            <p:cNvSpPr txBox="1"/>
            <p:nvPr/>
          </p:nvSpPr>
          <p:spPr>
            <a:xfrm>
              <a:off x="6356338" y="3653881"/>
              <a:ext cx="981038" cy="192360"/>
            </a:xfrm>
            <a:prstGeom prst="rect">
              <a:avLst/>
            </a:prstGeom>
            <a:noFill/>
          </p:spPr>
          <p:txBody>
            <a:bodyPr wrap="none" lIns="0" tIns="0" rIns="0" bIns="0" rtlCol="0" anchor="ctr" anchorCtr="0">
              <a:spAutoFit/>
            </a:bodyPr>
            <a:lstStyle/>
            <a:p>
              <a:pPr>
                <a:lnSpc>
                  <a:spcPts val="1500"/>
                </a:lnSpc>
              </a:pPr>
              <a:r>
                <a:rPr lang="en-US" sz="1200" dirty="0" smtClean="0">
                  <a:latin typeface="Arial" panose="020B0604020202020204" pitchFamily="34" charset="0"/>
                  <a:cs typeface="Arial" panose="020B0604020202020204" pitchFamily="34" charset="0"/>
                </a:rPr>
                <a:t>Serum Portion</a:t>
              </a:r>
              <a:endParaRPr lang="en-US" sz="1200" dirty="0">
                <a:latin typeface="Arial" panose="020B0604020202020204" pitchFamily="34" charset="0"/>
                <a:cs typeface="Arial" panose="020B0604020202020204" pitchFamily="34" charset="0"/>
              </a:endParaRPr>
            </a:p>
          </p:txBody>
        </p:sp>
        <p:sp>
          <p:nvSpPr>
            <p:cNvPr id="15" name="Right Arrow 14"/>
            <p:cNvSpPr/>
            <p:nvPr/>
          </p:nvSpPr>
          <p:spPr>
            <a:xfrm rot="10800000">
              <a:off x="6044921" y="3370905"/>
              <a:ext cx="301748" cy="137330"/>
            </a:xfrm>
            <a:prstGeom prst="rightArrow">
              <a:avLst/>
            </a:prstGeom>
            <a:solidFill>
              <a:srgbClr val="C0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p:cNvSpPr/>
            <p:nvPr/>
          </p:nvSpPr>
          <p:spPr>
            <a:xfrm rot="13264047">
              <a:off x="6083567" y="3569956"/>
              <a:ext cx="248575" cy="137330"/>
            </a:xfrm>
            <a:prstGeom prst="rightArrow">
              <a:avLst/>
            </a:prstGeom>
            <a:solidFill>
              <a:srgbClr val="C0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6"/>
            <p:cNvSpPr/>
            <p:nvPr/>
          </p:nvSpPr>
          <p:spPr>
            <a:xfrm rot="10800000">
              <a:off x="6044921" y="3048001"/>
              <a:ext cx="301748" cy="137330"/>
            </a:xfrm>
            <a:prstGeom prst="rightArrow">
              <a:avLst/>
            </a:prstGeom>
            <a:solidFill>
              <a:srgbClr val="C0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Picture 17"/>
          <p:cNvPicPr>
            <a:picLocks noChangeAspect="1"/>
          </p:cNvPicPr>
          <p:nvPr/>
        </p:nvPicPr>
        <p:blipFill>
          <a:blip r:embed="rId3"/>
          <a:stretch>
            <a:fillRect/>
          </a:stretch>
        </p:blipFill>
        <p:spPr>
          <a:xfrm>
            <a:off x="3020854" y="1219200"/>
            <a:ext cx="3102292" cy="2594730"/>
          </a:xfrm>
          <a:prstGeom prst="rect">
            <a:avLst/>
          </a:prstGeom>
        </p:spPr>
      </p:pic>
      <p:sp>
        <p:nvSpPr>
          <p:cNvPr id="24" name="Left Brace 23"/>
          <p:cNvSpPr/>
          <p:nvPr/>
        </p:nvSpPr>
        <p:spPr>
          <a:xfrm rot="5400000">
            <a:off x="4310824" y="1432752"/>
            <a:ext cx="503303" cy="5105400"/>
          </a:xfrm>
          <a:prstGeom prst="leftBrace">
            <a:avLst>
              <a:gd name="adj1" fmla="val 46183"/>
              <a:gd name="adj2" fmla="val 50000"/>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610212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a:t>
            </a:r>
            <a:r>
              <a:rPr lang="en-US" dirty="0" smtClean="0"/>
              <a:t>Workflow</a:t>
            </a:r>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2</a:t>
            </a:fld>
            <a:endParaRPr lang="en-US" dirty="0"/>
          </a:p>
        </p:txBody>
      </p:sp>
      <p:grpSp>
        <p:nvGrpSpPr>
          <p:cNvPr id="27" name="Group 26"/>
          <p:cNvGrpSpPr/>
          <p:nvPr/>
        </p:nvGrpSpPr>
        <p:grpSpPr>
          <a:xfrm>
            <a:off x="1219200" y="1628775"/>
            <a:ext cx="6332414" cy="4467225"/>
            <a:chOff x="737393" y="1628775"/>
            <a:chExt cx="6332414" cy="4467225"/>
          </a:xfrm>
        </p:grpSpPr>
        <p:sp>
          <p:nvSpPr>
            <p:cNvPr id="7" name="Curved Right Arrow 6"/>
            <p:cNvSpPr/>
            <p:nvPr/>
          </p:nvSpPr>
          <p:spPr>
            <a:xfrm rot="10800000" flipH="1">
              <a:off x="2743201" y="3867792"/>
              <a:ext cx="482338" cy="782925"/>
            </a:xfrm>
            <a:prstGeom prst="curvedRightArrow">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8" name="Curved Right Arrow 7"/>
            <p:cNvSpPr/>
            <p:nvPr/>
          </p:nvSpPr>
          <p:spPr>
            <a:xfrm rot="10800000" flipH="1">
              <a:off x="1295400" y="2248670"/>
              <a:ext cx="1917844" cy="3124202"/>
            </a:xfrm>
            <a:prstGeom prst="curvedRightArrow">
              <a:avLst>
                <a:gd name="adj1" fmla="val 14060"/>
                <a:gd name="adj2" fmla="val 28363"/>
                <a:gd name="adj3" fmla="val 19617"/>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9" name="TextBox 8"/>
            <p:cNvSpPr txBox="1"/>
            <p:nvPr/>
          </p:nvSpPr>
          <p:spPr>
            <a:xfrm>
              <a:off x="2008630" y="4107418"/>
              <a:ext cx="1065869" cy="276999"/>
            </a:xfrm>
            <a:prstGeom prst="rect">
              <a:avLst/>
            </a:prstGeom>
            <a:solidFill>
              <a:schemeClr val="bg1"/>
            </a:solidFill>
          </p:spPr>
          <p:txBody>
            <a:bodyPr wrap="none" lIns="0" tIns="0" rIns="0" bIns="0" rtlCol="0">
              <a:spAutoFit/>
            </a:bodyPr>
            <a:lstStyle/>
            <a:p>
              <a:r>
                <a:rPr lang="en-US" i="1" dirty="0"/>
                <a:t>V</a:t>
              </a:r>
              <a:r>
                <a:rPr lang="en-US" i="1" dirty="0" smtClean="0"/>
                <a:t>erification</a:t>
              </a:r>
              <a:endParaRPr lang="en-US" i="1" dirty="0"/>
            </a:p>
          </p:txBody>
        </p:sp>
        <p:sp>
          <p:nvSpPr>
            <p:cNvPr id="10" name="TextBox 9"/>
            <p:cNvSpPr txBox="1"/>
            <p:nvPr/>
          </p:nvSpPr>
          <p:spPr>
            <a:xfrm>
              <a:off x="737393" y="3683128"/>
              <a:ext cx="948914" cy="276999"/>
            </a:xfrm>
            <a:prstGeom prst="rect">
              <a:avLst/>
            </a:prstGeom>
            <a:solidFill>
              <a:schemeClr val="bg1"/>
            </a:solidFill>
          </p:spPr>
          <p:txBody>
            <a:bodyPr wrap="none" lIns="0" tIns="0" rIns="0" bIns="0" rtlCol="0">
              <a:spAutoFit/>
            </a:bodyPr>
            <a:lstStyle/>
            <a:p>
              <a:r>
                <a:rPr lang="en-US" i="1" dirty="0"/>
                <a:t>V</a:t>
              </a:r>
              <a:r>
                <a:rPr lang="en-US" i="1" dirty="0" smtClean="0"/>
                <a:t>alidation</a:t>
              </a:r>
              <a:endParaRPr lang="en-US" i="1" dirty="0"/>
            </a:p>
          </p:txBody>
        </p:sp>
        <p:grpSp>
          <p:nvGrpSpPr>
            <p:cNvPr id="11" name="Group 10"/>
            <p:cNvGrpSpPr/>
            <p:nvPr/>
          </p:nvGrpSpPr>
          <p:grpSpPr>
            <a:xfrm>
              <a:off x="3331150" y="1628775"/>
              <a:ext cx="2764850" cy="4467225"/>
              <a:chOff x="3331150" y="1628775"/>
              <a:chExt cx="2764850" cy="4467225"/>
            </a:xfrm>
          </p:grpSpPr>
          <p:sp>
            <p:nvSpPr>
              <p:cNvPr id="12" name="Rectangle 11"/>
              <p:cNvSpPr/>
              <p:nvPr/>
            </p:nvSpPr>
            <p:spPr>
              <a:xfrm>
                <a:off x="3331150" y="2324872"/>
                <a:ext cx="1756978" cy="41832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b="1" dirty="0" smtClean="0"/>
                  <a:t>Biological</a:t>
                </a:r>
                <a:br>
                  <a:rPr lang="en-US" sz="1400" b="1" dirty="0" smtClean="0"/>
                </a:br>
                <a:r>
                  <a:rPr lang="en-US" sz="1400" b="1" dirty="0" smtClean="0"/>
                  <a:t>Observations</a:t>
                </a:r>
                <a:endParaRPr lang="en-US" sz="1400" b="1" dirty="0"/>
              </a:p>
            </p:txBody>
          </p:sp>
          <p:sp>
            <p:nvSpPr>
              <p:cNvPr id="13" name="Rectangle 12"/>
              <p:cNvSpPr/>
              <p:nvPr/>
            </p:nvSpPr>
            <p:spPr>
              <a:xfrm>
                <a:off x="3331150" y="2991751"/>
                <a:ext cx="1756978" cy="41832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BioModel</a:t>
                </a:r>
                <a:endParaRPr lang="en-US" sz="1400" b="1" dirty="0"/>
              </a:p>
            </p:txBody>
          </p:sp>
          <p:sp>
            <p:nvSpPr>
              <p:cNvPr id="14" name="Rectangle 13"/>
              <p:cNvSpPr/>
              <p:nvPr/>
            </p:nvSpPr>
            <p:spPr>
              <a:xfrm>
                <a:off x="3331150" y="4325509"/>
                <a:ext cx="1756978" cy="41832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b="1" dirty="0" smtClean="0"/>
                  <a:t>Computational</a:t>
                </a:r>
                <a:br>
                  <a:rPr lang="en-US" sz="1400" b="1" dirty="0" smtClean="0"/>
                </a:br>
                <a:r>
                  <a:rPr lang="en-US" sz="1400" b="1" dirty="0" smtClean="0"/>
                  <a:t>Model</a:t>
                </a:r>
                <a:endParaRPr lang="en-US" sz="1400" b="1" dirty="0"/>
              </a:p>
            </p:txBody>
          </p:sp>
          <p:sp>
            <p:nvSpPr>
              <p:cNvPr id="15" name="Rectangle 14"/>
              <p:cNvSpPr/>
              <p:nvPr/>
            </p:nvSpPr>
            <p:spPr>
              <a:xfrm>
                <a:off x="3331150" y="4992388"/>
                <a:ext cx="1756978" cy="41832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Simulation</a:t>
                </a:r>
                <a:endParaRPr lang="en-US" sz="1400" b="1" dirty="0"/>
              </a:p>
            </p:txBody>
          </p:sp>
          <p:sp>
            <p:nvSpPr>
              <p:cNvPr id="16" name="Rectangle 15"/>
              <p:cNvSpPr/>
              <p:nvPr/>
            </p:nvSpPr>
            <p:spPr>
              <a:xfrm>
                <a:off x="3331150" y="5677672"/>
                <a:ext cx="1756978" cy="41832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Prediction</a:t>
                </a:r>
              </a:p>
            </p:txBody>
          </p:sp>
          <p:sp>
            <p:nvSpPr>
              <p:cNvPr id="17" name="Curved Right Arrow 16"/>
              <p:cNvSpPr/>
              <p:nvPr/>
            </p:nvSpPr>
            <p:spPr>
              <a:xfrm rot="10800000">
                <a:off x="5150730" y="1628775"/>
                <a:ext cx="945270" cy="4353696"/>
              </a:xfrm>
              <a:prstGeom prst="curvedRightArrow">
                <a:avLst/>
              </a:prstGeom>
              <a:solidFill>
                <a:srgbClr val="FF9797"/>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18" name="Rectangle 17"/>
              <p:cNvSpPr/>
              <p:nvPr/>
            </p:nvSpPr>
            <p:spPr>
              <a:xfrm>
                <a:off x="3331150" y="3658630"/>
                <a:ext cx="1756978" cy="41832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b="1" dirty="0" smtClean="0"/>
                  <a:t>Mathematical</a:t>
                </a:r>
                <a:br>
                  <a:rPr lang="en-US" sz="1400" b="1" dirty="0" smtClean="0"/>
                </a:br>
                <a:r>
                  <a:rPr lang="en-US" sz="1400" b="1" dirty="0" smtClean="0"/>
                  <a:t>Model</a:t>
                </a:r>
                <a:endParaRPr lang="en-US" sz="1400" b="1" dirty="0"/>
              </a:p>
            </p:txBody>
          </p:sp>
          <p:sp>
            <p:nvSpPr>
              <p:cNvPr id="19" name="Down Arrow 18"/>
              <p:cNvSpPr/>
              <p:nvPr/>
            </p:nvSpPr>
            <p:spPr>
              <a:xfrm>
                <a:off x="4095339" y="2743200"/>
                <a:ext cx="228600" cy="2485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Down Arrow 19"/>
              <p:cNvSpPr/>
              <p:nvPr/>
            </p:nvSpPr>
            <p:spPr>
              <a:xfrm>
                <a:off x="4095339" y="3410079"/>
                <a:ext cx="228600" cy="2485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Down Arrow 20"/>
              <p:cNvSpPr/>
              <p:nvPr/>
            </p:nvSpPr>
            <p:spPr>
              <a:xfrm>
                <a:off x="4095339" y="4076958"/>
                <a:ext cx="228600" cy="2485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Down Arrow 21"/>
              <p:cNvSpPr/>
              <p:nvPr/>
            </p:nvSpPr>
            <p:spPr>
              <a:xfrm>
                <a:off x="4095339" y="4743837"/>
                <a:ext cx="228600" cy="2485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Down Arrow 22"/>
              <p:cNvSpPr/>
              <p:nvPr/>
            </p:nvSpPr>
            <p:spPr>
              <a:xfrm>
                <a:off x="4095339" y="5410716"/>
                <a:ext cx="228600" cy="2485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Down Arrow 23"/>
              <p:cNvSpPr/>
              <p:nvPr/>
            </p:nvSpPr>
            <p:spPr>
              <a:xfrm>
                <a:off x="4114800" y="2047875"/>
                <a:ext cx="228600" cy="2485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3338524" y="1628775"/>
                <a:ext cx="1756978" cy="41832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b="1" dirty="0" smtClean="0"/>
                  <a:t>Biological</a:t>
                </a:r>
                <a:br>
                  <a:rPr lang="en-US" sz="1400" b="1" dirty="0" smtClean="0"/>
                </a:br>
                <a:r>
                  <a:rPr lang="en-US" sz="1400" b="1" dirty="0" smtClean="0"/>
                  <a:t>Experiments</a:t>
                </a:r>
                <a:endParaRPr lang="en-US" sz="1400" b="1" dirty="0"/>
              </a:p>
            </p:txBody>
          </p:sp>
        </p:grpSp>
        <p:sp>
          <p:nvSpPr>
            <p:cNvPr id="26" name="TextBox 25"/>
            <p:cNvSpPr txBox="1"/>
            <p:nvPr/>
          </p:nvSpPr>
          <p:spPr>
            <a:xfrm>
              <a:off x="5562600" y="3733800"/>
              <a:ext cx="1507207" cy="276999"/>
            </a:xfrm>
            <a:prstGeom prst="rect">
              <a:avLst/>
            </a:prstGeom>
            <a:solidFill>
              <a:schemeClr val="bg1"/>
            </a:solidFill>
          </p:spPr>
          <p:txBody>
            <a:bodyPr wrap="none" lIns="0" tIns="0" rIns="0" bIns="0" rtlCol="0">
              <a:spAutoFit/>
            </a:bodyPr>
            <a:lstStyle/>
            <a:p>
              <a:r>
                <a:rPr lang="en-US" i="1" dirty="0" smtClean="0"/>
                <a:t>New Knowledge</a:t>
              </a:r>
              <a:endParaRPr lang="en-US" i="1" dirty="0"/>
            </a:p>
          </p:txBody>
        </p:sp>
      </p:grpSp>
    </p:spTree>
    <p:extLst>
      <p:ext uri="{BB962C8B-B14F-4D97-AF65-F5344CB8AC3E}">
        <p14:creationId xmlns:p14="http://schemas.microsoft.com/office/powerpoint/2010/main" val="1317380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Tissue scale model</a:t>
            </a:r>
            <a:r>
              <a:rPr lang="en-US" dirty="0" smtClean="0"/>
              <a:t>:</a:t>
            </a:r>
            <a:br>
              <a:rPr lang="en-US" dirty="0" smtClean="0"/>
            </a:br>
            <a:r>
              <a:rPr lang="en-US" dirty="0" smtClean="0"/>
              <a:t>Diffusion and transfer</a:t>
            </a:r>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20</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924" y="1828800"/>
            <a:ext cx="4190476" cy="1809524"/>
          </a:xfrm>
          <a:prstGeom prst="rect">
            <a:avLst/>
          </a:prstGeom>
        </p:spPr>
      </p:pic>
      <p:sp>
        <p:nvSpPr>
          <p:cNvPr id="5" name="TextBox 4"/>
          <p:cNvSpPr txBox="1"/>
          <p:nvPr/>
        </p:nvSpPr>
        <p:spPr>
          <a:xfrm>
            <a:off x="838200" y="4038600"/>
            <a:ext cx="7543801" cy="2062103"/>
          </a:xfrm>
          <a:prstGeom prst="rect">
            <a:avLst/>
          </a:prstGeom>
          <a:noFill/>
        </p:spPr>
        <p:txBody>
          <a:bodyPr wrap="square" rtlCol="0">
            <a:spAutoFit/>
          </a:bodyPr>
          <a:lstStyle/>
          <a:p>
            <a:r>
              <a:rPr lang="en-US" sz="1600" dirty="0"/>
              <a:t>The </a:t>
            </a:r>
            <a:r>
              <a:rPr lang="en-US" sz="1600" dirty="0" smtClean="0"/>
              <a:t>diffusion (PDE) </a:t>
            </a:r>
            <a:r>
              <a:rPr lang="en-US" sz="1600" dirty="0"/>
              <a:t>model for the multicell scale sinusoid model. Transfer between each of the </a:t>
            </a:r>
            <a:r>
              <a:rPr lang="en-US" sz="1600" dirty="0" smtClean="0"/>
              <a:t>three cell</a:t>
            </a:r>
            <a:r>
              <a:rPr lang="en-US" sz="1600" dirty="0"/>
              <a:t>, or pseudo-cell, types is described by this transfer map. Subscripts indicate that there are multiple </a:t>
            </a:r>
            <a:r>
              <a:rPr lang="en-US" sz="1600" dirty="0" smtClean="0"/>
              <a:t>cells of </a:t>
            </a:r>
            <a:r>
              <a:rPr lang="en-US" sz="1600" dirty="0"/>
              <a:t>each of the types and transfer is calculated between all pairs of cells that are in contact at a </a:t>
            </a:r>
            <a:r>
              <a:rPr lang="en-US" sz="1600" dirty="0" smtClean="0"/>
              <a:t>particular instant</a:t>
            </a:r>
            <a:r>
              <a:rPr lang="en-US" sz="1600" dirty="0"/>
              <a:t>. The paired arrows represent passive transport that equilibrates across pairs of cell types </a:t>
            </a:r>
            <a:r>
              <a:rPr lang="en-US" sz="1600" dirty="0" smtClean="0"/>
              <a:t>if they are in </a:t>
            </a:r>
            <a:r>
              <a:rPr lang="en-US" sz="1600" dirty="0"/>
              <a:t>contact. Looped arrows represent passive transport between adjacent cells of the same type. The </a:t>
            </a:r>
            <a:r>
              <a:rPr lang="en-US" sz="1600" dirty="0" smtClean="0"/>
              <a:t>single arrow </a:t>
            </a:r>
            <a:r>
              <a:rPr lang="en-US" sz="1600" dirty="0"/>
              <a:t>labeled "Active Transport" represents the Michaelis-Menten modeled </a:t>
            </a:r>
            <a:r>
              <a:rPr lang="en-US" sz="1600" dirty="0" smtClean="0"/>
              <a:t>import of </a:t>
            </a:r>
            <a:r>
              <a:rPr lang="en-US" sz="1600" dirty="0"/>
              <a:t>APAP from </a:t>
            </a:r>
            <a:r>
              <a:rPr lang="en-US" sz="1600" dirty="0" smtClean="0"/>
              <a:t>serum into </a:t>
            </a:r>
            <a:r>
              <a:rPr lang="en-US" sz="1600" dirty="0"/>
              <a:t>hepatocytes.</a:t>
            </a:r>
          </a:p>
        </p:txBody>
      </p:sp>
    </p:spTree>
    <p:extLst>
      <p:ext uri="{BB962C8B-B14F-4D97-AF65-F5344CB8AC3E}">
        <p14:creationId xmlns:p14="http://schemas.microsoft.com/office/powerpoint/2010/main" val="1750942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Tissue scale model</a:t>
            </a:r>
            <a:r>
              <a:rPr lang="en-US" dirty="0" smtClean="0"/>
              <a:t>: </a:t>
            </a:r>
            <a:br>
              <a:rPr lang="en-US" dirty="0" smtClean="0"/>
            </a:br>
            <a:r>
              <a:rPr lang="en-US" dirty="0" smtClean="0"/>
              <a:t>Model </a:t>
            </a:r>
            <a:r>
              <a:rPr lang="en-US" dirty="0"/>
              <a:t>in </a:t>
            </a:r>
            <a:r>
              <a:rPr lang="en-US" dirty="0" smtClean="0"/>
              <a:t>CompuCell3D</a:t>
            </a:r>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21</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1473200"/>
            <a:ext cx="3810000" cy="5080000"/>
          </a:xfrm>
          <a:prstGeom prst="rect">
            <a:avLst/>
          </a:prstGeom>
        </p:spPr>
      </p:pic>
      <p:sp>
        <p:nvSpPr>
          <p:cNvPr id="7" name="TextBox 6"/>
          <p:cNvSpPr txBox="1"/>
          <p:nvPr/>
        </p:nvSpPr>
        <p:spPr>
          <a:xfrm>
            <a:off x="6400800" y="3200400"/>
            <a:ext cx="2438400" cy="1524000"/>
          </a:xfrm>
          <a:prstGeom prst="rect">
            <a:avLst/>
          </a:prstGeom>
          <a:noFill/>
        </p:spPr>
        <p:txBody>
          <a:bodyPr wrap="square" rtlCol="0">
            <a:noAutofit/>
          </a:bodyPr>
          <a:lstStyle/>
          <a:p>
            <a:r>
              <a:rPr lang="en-US" dirty="0" smtClean="0"/>
              <a:t>Simulation of a two second pulse of APAP being carried through the multicell sinusoid model.</a:t>
            </a:r>
            <a:endParaRPr lang="en-US" dirty="0"/>
          </a:p>
        </p:txBody>
      </p:sp>
    </p:spTree>
    <p:extLst>
      <p:ext uri="{BB962C8B-B14F-4D97-AF65-F5344CB8AC3E}">
        <p14:creationId xmlns:p14="http://schemas.microsoft.com/office/powerpoint/2010/main" val="3225272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78FF38-490E-4CBC-8A71-B255FE36DA51}" type="slidenum">
              <a:rPr lang="en-US" smtClean="0"/>
              <a:t>22</a:t>
            </a:fld>
            <a:endParaRPr lang="en-US" dirty="0"/>
          </a:p>
        </p:txBody>
      </p:sp>
      <p:sp>
        <p:nvSpPr>
          <p:cNvPr id="6" name="Rectangle 5"/>
          <p:cNvSpPr/>
          <p:nvPr/>
        </p:nvSpPr>
        <p:spPr>
          <a:xfrm>
            <a:off x="0" y="0"/>
            <a:ext cx="92202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PAP_pulse_10se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2405" y="838200"/>
            <a:ext cx="8495390" cy="4772691"/>
          </a:xfrm>
          <a:prstGeom prst="rect">
            <a:avLst/>
          </a:prstGeom>
        </p:spPr>
      </p:pic>
    </p:spTree>
    <p:extLst>
      <p:ext uri="{BB962C8B-B14F-4D97-AF65-F5344CB8AC3E}">
        <p14:creationId xmlns:p14="http://schemas.microsoft.com/office/powerpoint/2010/main" val="5159973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62200"/>
            <a:ext cx="3200400" cy="2011362"/>
          </a:xfrm>
        </p:spPr>
        <p:txBody>
          <a:bodyPr>
            <a:normAutofit fontScale="90000"/>
          </a:bodyPr>
          <a:lstStyle/>
          <a:p>
            <a:r>
              <a:rPr lang="en-US" dirty="0" smtClean="0"/>
              <a:t>Complete Multiscale</a:t>
            </a:r>
            <a:br>
              <a:rPr lang="en-US" dirty="0" smtClean="0"/>
            </a:br>
            <a:r>
              <a:rPr lang="en-US" dirty="0" smtClean="0"/>
              <a:t>Model</a:t>
            </a:r>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23</a:t>
            </a:fld>
            <a:endParaRPr lang="en-US" dirty="0"/>
          </a:p>
        </p:txBody>
      </p:sp>
      <p:grpSp>
        <p:nvGrpSpPr>
          <p:cNvPr id="11" name="Group 10"/>
          <p:cNvGrpSpPr/>
          <p:nvPr/>
        </p:nvGrpSpPr>
        <p:grpSpPr>
          <a:xfrm>
            <a:off x="3028335" y="228600"/>
            <a:ext cx="2909341" cy="6400800"/>
            <a:chOff x="4114800" y="228600"/>
            <a:chExt cx="2909341" cy="6400800"/>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594"/>
            <a:stretch/>
          </p:blipFill>
          <p:spPr bwMode="auto">
            <a:xfrm>
              <a:off x="4114800" y="228600"/>
              <a:ext cx="2909341"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Multiply 7"/>
            <p:cNvSpPr/>
            <p:nvPr/>
          </p:nvSpPr>
          <p:spPr>
            <a:xfrm>
              <a:off x="6096000" y="2362200"/>
              <a:ext cx="457200" cy="381000"/>
            </a:xfrm>
            <a:prstGeom prst="mathMultiply">
              <a:avLst/>
            </a:prstGeom>
            <a:solidFill>
              <a:srgbClr val="FF0000">
                <a:alpha val="6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Multiply 8"/>
            <p:cNvSpPr/>
            <p:nvPr/>
          </p:nvSpPr>
          <p:spPr>
            <a:xfrm>
              <a:off x="5455920" y="2095500"/>
              <a:ext cx="533400" cy="571500"/>
            </a:xfrm>
            <a:prstGeom prst="mathMultiply">
              <a:avLst/>
            </a:prstGeom>
            <a:solidFill>
              <a:srgbClr val="FF0000">
                <a:alpha val="6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p:cNvSpPr txBox="1"/>
          <p:nvPr/>
        </p:nvSpPr>
        <p:spPr>
          <a:xfrm>
            <a:off x="6000135" y="895171"/>
            <a:ext cx="2009333" cy="1200329"/>
          </a:xfrm>
          <a:prstGeom prst="rect">
            <a:avLst/>
          </a:prstGeom>
          <a:noFill/>
        </p:spPr>
        <p:txBody>
          <a:bodyPr wrap="none" rtlCol="0">
            <a:spAutoFit/>
          </a:bodyPr>
          <a:lstStyle/>
          <a:p>
            <a:r>
              <a:rPr lang="en-US" i="1" dirty="0" smtClean="0"/>
              <a:t>Replicates for; </a:t>
            </a:r>
          </a:p>
          <a:p>
            <a:pPr marL="233363" indent="-231775">
              <a:buFont typeface="+mj-lt"/>
              <a:buAutoNum type="arabicPeriod"/>
            </a:pPr>
            <a:r>
              <a:rPr lang="en-US" i="1" dirty="0" smtClean="0"/>
              <a:t>APAP</a:t>
            </a:r>
          </a:p>
          <a:p>
            <a:pPr marL="233363" indent="-231775">
              <a:buFont typeface="+mj-lt"/>
              <a:buAutoNum type="arabicPeriod"/>
            </a:pPr>
            <a:r>
              <a:rPr lang="en-US" i="1" dirty="0" smtClean="0"/>
              <a:t>APA-Glucuronide</a:t>
            </a:r>
            <a:endParaRPr lang="en-US" i="1" dirty="0"/>
          </a:p>
          <a:p>
            <a:pPr marL="233363" indent="-231775">
              <a:buFont typeface="+mj-lt"/>
              <a:buAutoNum type="arabicPeriod"/>
            </a:pPr>
            <a:r>
              <a:rPr lang="en-US" i="1" dirty="0" smtClean="0"/>
              <a:t>APAP-Sulfate</a:t>
            </a:r>
            <a:endParaRPr lang="en-US" i="1" dirty="0"/>
          </a:p>
        </p:txBody>
      </p:sp>
      <p:sp>
        <p:nvSpPr>
          <p:cNvPr id="12" name="TextBox 11"/>
          <p:cNvSpPr txBox="1"/>
          <p:nvPr/>
        </p:nvSpPr>
        <p:spPr>
          <a:xfrm>
            <a:off x="6000135" y="4971365"/>
            <a:ext cx="2819399" cy="1477328"/>
          </a:xfrm>
          <a:prstGeom prst="rect">
            <a:avLst/>
          </a:prstGeom>
          <a:noFill/>
        </p:spPr>
        <p:txBody>
          <a:bodyPr wrap="square" rtlCol="0">
            <a:spAutoFit/>
          </a:bodyPr>
          <a:lstStyle/>
          <a:p>
            <a:pPr marL="239713" indent="-225425">
              <a:buFont typeface="+mj-lt"/>
              <a:buAutoNum type="arabicPeriod"/>
            </a:pPr>
            <a:r>
              <a:rPr lang="en-US" i="1" dirty="0" smtClean="0"/>
              <a:t>Replicate </a:t>
            </a:r>
            <a:r>
              <a:rPr lang="en-US" i="1" dirty="0"/>
              <a:t>in each of  the 20 hepatocytes</a:t>
            </a:r>
          </a:p>
          <a:p>
            <a:pPr marL="239713" indent="-225425">
              <a:buFont typeface="+mj-lt"/>
              <a:buAutoNum type="arabicPeriod"/>
            </a:pPr>
            <a:r>
              <a:rPr lang="en-US" i="1" dirty="0"/>
              <a:t>“Well stirred” </a:t>
            </a:r>
            <a:r>
              <a:rPr lang="en-US" i="1" dirty="0" smtClean="0"/>
              <a:t>containers</a:t>
            </a:r>
          </a:p>
          <a:p>
            <a:pPr marL="239713" indent="-225425">
              <a:buFont typeface="+mj-lt"/>
              <a:buAutoNum type="arabicPeriod"/>
            </a:pPr>
            <a:r>
              <a:rPr lang="en-US" i="1" dirty="0" smtClean="0"/>
              <a:t>Converts APAP to the three metabolites</a:t>
            </a:r>
            <a:endParaRPr lang="en-US" i="1" dirty="0"/>
          </a:p>
        </p:txBody>
      </p:sp>
      <p:sp>
        <p:nvSpPr>
          <p:cNvPr id="13" name="TextBox 12"/>
          <p:cNvSpPr txBox="1"/>
          <p:nvPr/>
        </p:nvSpPr>
        <p:spPr>
          <a:xfrm>
            <a:off x="6000135" y="2971800"/>
            <a:ext cx="2469522" cy="1200329"/>
          </a:xfrm>
          <a:prstGeom prst="rect">
            <a:avLst/>
          </a:prstGeom>
          <a:noFill/>
        </p:spPr>
        <p:txBody>
          <a:bodyPr wrap="none" rtlCol="0">
            <a:spAutoFit/>
          </a:bodyPr>
          <a:lstStyle/>
          <a:p>
            <a:r>
              <a:rPr lang="en-US" i="1" dirty="0" smtClean="0"/>
              <a:t>Three diffusing species; </a:t>
            </a:r>
          </a:p>
          <a:p>
            <a:pPr marL="233363" indent="-231775">
              <a:buFont typeface="+mj-lt"/>
              <a:buAutoNum type="arabicPeriod"/>
            </a:pPr>
            <a:r>
              <a:rPr lang="en-US" i="1" dirty="0" smtClean="0"/>
              <a:t>APAP</a:t>
            </a:r>
          </a:p>
          <a:p>
            <a:pPr marL="233363" indent="-231775">
              <a:buFont typeface="+mj-lt"/>
              <a:buAutoNum type="arabicPeriod"/>
            </a:pPr>
            <a:r>
              <a:rPr lang="en-US" i="1" dirty="0" smtClean="0"/>
              <a:t>APA-Glucuronide</a:t>
            </a:r>
            <a:endParaRPr lang="en-US" i="1" dirty="0"/>
          </a:p>
          <a:p>
            <a:pPr marL="233363" indent="-231775">
              <a:buFont typeface="+mj-lt"/>
              <a:buAutoNum type="arabicPeriod"/>
            </a:pPr>
            <a:r>
              <a:rPr lang="en-US" i="1" dirty="0" smtClean="0"/>
              <a:t>APAP-Sulfate</a:t>
            </a:r>
            <a:endParaRPr lang="en-US" i="1" dirty="0"/>
          </a:p>
        </p:txBody>
      </p:sp>
    </p:spTree>
    <p:extLst>
      <p:ext uri="{BB962C8B-B14F-4D97-AF65-F5344CB8AC3E}">
        <p14:creationId xmlns:p14="http://schemas.microsoft.com/office/powerpoint/2010/main" val="1089907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Multiscale model</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dirty="0"/>
              <a:t>In a simulation step, the CC3D script sequences both the calculations it carries out directly as well </a:t>
            </a:r>
            <a:r>
              <a:rPr lang="en-US" dirty="0" smtClean="0"/>
              <a:t>as time </a:t>
            </a:r>
            <a:r>
              <a:rPr lang="en-US" dirty="0"/>
              <a:t>stepping the linked SBML models. </a:t>
            </a:r>
            <a:endParaRPr lang="en-US" dirty="0" smtClean="0"/>
          </a:p>
          <a:p>
            <a:pPr marL="0" indent="0">
              <a:buNone/>
            </a:pPr>
            <a:r>
              <a:rPr lang="en-US" dirty="0" smtClean="0"/>
              <a:t>A computational </a:t>
            </a:r>
            <a:r>
              <a:rPr lang="en-US" dirty="0"/>
              <a:t>time step cycle consists of:</a:t>
            </a:r>
          </a:p>
          <a:p>
            <a:pPr marL="514350" indent="-225425">
              <a:buFont typeface="+mj-lt"/>
              <a:buAutoNum type="arabicPeriod"/>
            </a:pPr>
            <a:r>
              <a:rPr lang="en-US" dirty="0" smtClean="0"/>
              <a:t>Time </a:t>
            </a:r>
            <a:r>
              <a:rPr lang="en-US" dirty="0"/>
              <a:t>step the PBPK models updating the quantities of APAP, APAPG and APAPS in each </a:t>
            </a:r>
            <a:r>
              <a:rPr lang="en-US" dirty="0" smtClean="0"/>
              <a:t>compartment of </a:t>
            </a:r>
            <a:r>
              <a:rPr lang="en-US" dirty="0"/>
              <a:t>the PBPK module.</a:t>
            </a:r>
          </a:p>
          <a:p>
            <a:pPr marL="514350" indent="-225425">
              <a:buFont typeface="+mj-lt"/>
              <a:buAutoNum type="arabicPeriod"/>
            </a:pPr>
            <a:r>
              <a:rPr lang="en-US" dirty="0" smtClean="0"/>
              <a:t>Fetch </a:t>
            </a:r>
            <a:r>
              <a:rPr lang="en-US" dirty="0"/>
              <a:t>the quantities of APAP within </a:t>
            </a:r>
            <a:r>
              <a:rPr lang="en-US" dirty="0" smtClean="0"/>
              <a:t>"CArt</a:t>
            </a:r>
            <a:r>
              <a:rPr lang="en-US" dirty="0"/>
              <a:t>" and </a:t>
            </a:r>
            <a:r>
              <a:rPr lang="en-US" dirty="0" smtClean="0"/>
              <a:t>"CGut</a:t>
            </a:r>
            <a:r>
              <a:rPr lang="en-US" dirty="0"/>
              <a:t>" compartments of the PBPK model </a:t>
            </a:r>
            <a:r>
              <a:rPr lang="en-US" dirty="0" smtClean="0"/>
              <a:t>and calculate </a:t>
            </a:r>
            <a:r>
              <a:rPr lang="en-US" dirty="0"/>
              <a:t>the concentration of APAP </a:t>
            </a:r>
            <a:r>
              <a:rPr lang="en-US" dirty="0" smtClean="0"/>
              <a:t>entering the </a:t>
            </a:r>
            <a:r>
              <a:rPr lang="en-US" dirty="0"/>
              <a:t>inlet side of the tissue-level (CC3D) sinusoid module.</a:t>
            </a:r>
          </a:p>
          <a:p>
            <a:pPr marL="514350" indent="-225425">
              <a:buFont typeface="+mj-lt"/>
              <a:buAutoNum type="arabicPeriod"/>
            </a:pPr>
            <a:r>
              <a:rPr lang="en-US" dirty="0" smtClean="0"/>
              <a:t>The </a:t>
            </a:r>
            <a:r>
              <a:rPr lang="en-US" dirty="0"/>
              <a:t>CC3D model creates blood portions and RBCs representing venous and arterial </a:t>
            </a:r>
            <a:r>
              <a:rPr lang="en-US" dirty="0" smtClean="0"/>
              <a:t>flow </a:t>
            </a:r>
            <a:r>
              <a:rPr lang="en-US" dirty="0"/>
              <a:t>that </a:t>
            </a:r>
            <a:r>
              <a:rPr lang="en-US" dirty="0" smtClean="0"/>
              <a:t>contain the </a:t>
            </a:r>
            <a:r>
              <a:rPr lang="en-US" dirty="0"/>
              <a:t>amount of APAP (or APAPG or APAPS) based on the blood concentrations in the two blood </a:t>
            </a:r>
            <a:r>
              <a:rPr lang="en-US" dirty="0" smtClean="0"/>
              <a:t>flows in </a:t>
            </a:r>
            <a:r>
              <a:rPr lang="en-US" dirty="0"/>
              <a:t>the whole-body PBPK models.</a:t>
            </a:r>
          </a:p>
          <a:p>
            <a:pPr marL="514350" indent="-225425">
              <a:buFont typeface="+mj-lt"/>
              <a:buAutoNum type="arabicPeriod"/>
            </a:pPr>
            <a:r>
              <a:rPr lang="en-US" dirty="0" smtClean="0"/>
              <a:t>The </a:t>
            </a:r>
            <a:r>
              <a:rPr lang="en-US" dirty="0"/>
              <a:t>CC3D model then simulates blood </a:t>
            </a:r>
            <a:r>
              <a:rPr lang="en-US" dirty="0" smtClean="0"/>
              <a:t>flow </a:t>
            </a:r>
            <a:r>
              <a:rPr lang="en-US" dirty="0"/>
              <a:t>for a short period of time </a:t>
            </a:r>
            <a:r>
              <a:rPr lang="en-US" dirty="0" smtClean="0"/>
              <a:t>.</a:t>
            </a:r>
            <a:endParaRPr lang="en-US" dirty="0"/>
          </a:p>
          <a:p>
            <a:pPr marL="514350" indent="-225425">
              <a:buFont typeface="+mj-lt"/>
              <a:buAutoNum type="arabicPeriod"/>
            </a:pPr>
            <a:r>
              <a:rPr lang="en-US" dirty="0" smtClean="0"/>
              <a:t>Numerically </a:t>
            </a:r>
            <a:r>
              <a:rPr lang="en-US" dirty="0"/>
              <a:t>integrate the transfer of drug molecules at the interface of blood (serum </a:t>
            </a:r>
            <a:r>
              <a:rPr lang="en-US" dirty="0" smtClean="0"/>
              <a:t>portions and </a:t>
            </a:r>
            <a:r>
              <a:rPr lang="en-US" dirty="0"/>
              <a:t>RBCs) and hepatocytes.</a:t>
            </a:r>
          </a:p>
          <a:p>
            <a:pPr marL="514350" indent="-225425">
              <a:buFont typeface="+mj-lt"/>
              <a:buAutoNum type="arabicPeriod"/>
            </a:pPr>
            <a:r>
              <a:rPr lang="en-US" dirty="0" smtClean="0"/>
              <a:t>Time </a:t>
            </a:r>
            <a:r>
              <a:rPr lang="en-US" dirty="0"/>
              <a:t>steps the subcellular SBML models within each hepatocyte, which </a:t>
            </a:r>
            <a:r>
              <a:rPr lang="en-US" dirty="0" smtClean="0"/>
              <a:t>generates new </a:t>
            </a:r>
            <a:r>
              <a:rPr lang="en-US" dirty="0"/>
              <a:t>values for the per-cell concentrations of APAP and </a:t>
            </a:r>
            <a:r>
              <a:rPr lang="en-US" dirty="0" smtClean="0"/>
              <a:t>metabolites</a:t>
            </a:r>
            <a:r>
              <a:rPr lang="en-US" dirty="0"/>
              <a:t>.</a:t>
            </a:r>
          </a:p>
          <a:p>
            <a:pPr marL="514350" indent="-225425">
              <a:buFont typeface="+mj-lt"/>
              <a:buAutoNum type="arabicPeriod"/>
            </a:pPr>
            <a:r>
              <a:rPr lang="en-US" dirty="0" smtClean="0"/>
              <a:t>At </a:t>
            </a:r>
            <a:r>
              <a:rPr lang="en-US" dirty="0"/>
              <a:t>the central vein terminus of the sinusoid the APAP (and metabolites) are returned to the </a:t>
            </a:r>
            <a:r>
              <a:rPr lang="en-US" dirty="0" smtClean="0"/>
              <a:t>"CVen" compartment exit </a:t>
            </a:r>
            <a:r>
              <a:rPr lang="en-US" dirty="0"/>
              <a:t>of the PBPK module.</a:t>
            </a:r>
          </a:p>
        </p:txBody>
      </p:sp>
      <p:sp>
        <p:nvSpPr>
          <p:cNvPr id="4" name="Slide Number Placeholder 3"/>
          <p:cNvSpPr>
            <a:spLocks noGrp="1"/>
          </p:cNvSpPr>
          <p:nvPr>
            <p:ph type="sldNum" sz="quarter" idx="12"/>
          </p:nvPr>
        </p:nvSpPr>
        <p:spPr/>
        <p:txBody>
          <a:bodyPr/>
          <a:lstStyle/>
          <a:p>
            <a:fld id="{9778FF38-490E-4CBC-8A71-B255FE36DA51}" type="slidenum">
              <a:rPr lang="en-US" smtClean="0"/>
              <a:t>24</a:t>
            </a:fld>
            <a:endParaRPr lang="en-US" dirty="0"/>
          </a:p>
        </p:txBody>
      </p:sp>
    </p:spTree>
    <p:extLst>
      <p:ext uri="{BB962C8B-B14F-4D97-AF65-F5344CB8AC3E}">
        <p14:creationId xmlns:p14="http://schemas.microsoft.com/office/powerpoint/2010/main" val="4064998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Complete Multiscale model</a:t>
            </a:r>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25</a:t>
            </a:fld>
            <a:endParaRPr lang="en-US"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79" t="4860" r="2350" b="1442"/>
          <a:stretch/>
        </p:blipFill>
        <p:spPr bwMode="auto">
          <a:xfrm>
            <a:off x="2575560" y="990601"/>
            <a:ext cx="4358640" cy="5553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71137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9778FF38-490E-4CBC-8A71-B255FE36DA51}" type="slidenum">
              <a:rPr lang="en-US" smtClean="0"/>
              <a:t>26</a:t>
            </a:fld>
            <a:endParaRPr lang="en-US" dirty="0"/>
          </a:p>
        </p:txBody>
      </p:sp>
      <p:pic>
        <p:nvPicPr>
          <p:cNvPr id="5" name="Complete_8h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95525" y="571500"/>
            <a:ext cx="4552950" cy="5715000"/>
          </a:xfrm>
          <a:prstGeom prst="rect">
            <a:avLst/>
          </a:prstGeom>
        </p:spPr>
      </p:pic>
    </p:spTree>
    <p:extLst>
      <p:ext uri="{BB962C8B-B14F-4D97-AF65-F5344CB8AC3E}">
        <p14:creationId xmlns:p14="http://schemas.microsoft.com/office/powerpoint/2010/main" val="41543180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Advantages of using existing tools </a:t>
            </a:r>
            <a:br>
              <a:rPr lang="en-US" dirty="0" smtClean="0"/>
            </a:br>
            <a:r>
              <a:rPr lang="en-US" dirty="0" smtClean="0"/>
              <a:t>and standards</a:t>
            </a:r>
            <a:endParaRPr lang="en-US" dirty="0"/>
          </a:p>
        </p:txBody>
      </p:sp>
      <p:sp>
        <p:nvSpPr>
          <p:cNvPr id="3" name="Content Placeholder 2"/>
          <p:cNvSpPr>
            <a:spLocks noGrp="1"/>
          </p:cNvSpPr>
          <p:nvPr>
            <p:ph idx="1"/>
          </p:nvPr>
        </p:nvSpPr>
        <p:spPr>
          <a:xfrm>
            <a:off x="838200" y="1600200"/>
            <a:ext cx="7848600" cy="4525963"/>
          </a:xfrm>
        </p:spPr>
        <p:txBody>
          <a:bodyPr/>
          <a:lstStyle/>
          <a:p>
            <a:r>
              <a:rPr lang="en-US" dirty="0" smtClean="0"/>
              <a:t>Can use existing tools for model--</a:t>
            </a:r>
          </a:p>
          <a:p>
            <a:pPr lvl="1"/>
            <a:r>
              <a:rPr lang="en-US" dirty="0" smtClean="0"/>
              <a:t>creation</a:t>
            </a:r>
          </a:p>
          <a:p>
            <a:pPr lvl="1"/>
            <a:r>
              <a:rPr lang="en-US" dirty="0" smtClean="0"/>
              <a:t>execution</a:t>
            </a:r>
          </a:p>
          <a:p>
            <a:pPr lvl="1"/>
            <a:r>
              <a:rPr lang="en-US" dirty="0" smtClean="0"/>
              <a:t>parameter fitting</a:t>
            </a:r>
          </a:p>
          <a:p>
            <a:pPr lvl="1"/>
            <a:r>
              <a:rPr lang="en-US" i="1" dirty="0" smtClean="0"/>
              <a:t>etc</a:t>
            </a:r>
            <a:r>
              <a:rPr lang="en-US" dirty="0" smtClean="0"/>
              <a:t>.</a:t>
            </a:r>
          </a:p>
          <a:p>
            <a:r>
              <a:rPr lang="en-US" dirty="0" smtClean="0"/>
              <a:t>Can re-use existing models</a:t>
            </a:r>
          </a:p>
          <a:p>
            <a:r>
              <a:rPr lang="en-US" dirty="0" smtClean="0"/>
              <a:t>Can use the well developed annotation standards for the SBML models</a:t>
            </a:r>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27</a:t>
            </a:fld>
            <a:endParaRPr lang="en-US" dirty="0"/>
          </a:p>
        </p:txBody>
      </p:sp>
    </p:spTree>
    <p:extLst>
      <p:ext uri="{BB962C8B-B14F-4D97-AF65-F5344CB8AC3E}">
        <p14:creationId xmlns:p14="http://schemas.microsoft.com/office/powerpoint/2010/main" val="3639802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Modify, and partially tune the </a:t>
            </a:r>
            <a:br>
              <a:rPr lang="en-US" dirty="0" smtClean="0"/>
            </a:br>
            <a:r>
              <a:rPr lang="en-US" dirty="0" smtClean="0"/>
              <a:t>whole-body model</a:t>
            </a:r>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28</a:t>
            </a:fld>
            <a:endParaRPr lang="en-US" dirty="0"/>
          </a:p>
        </p:txBody>
      </p:sp>
      <p:graphicFrame>
        <p:nvGraphicFramePr>
          <p:cNvPr id="5" name="Chart 4"/>
          <p:cNvGraphicFramePr>
            <a:graphicFrameLocks/>
          </p:cNvGraphicFramePr>
          <p:nvPr>
            <p:extLst>
              <p:ext uri="{D42A27DB-BD31-4B8C-83A1-F6EECF244321}">
                <p14:modId xmlns:p14="http://schemas.microsoft.com/office/powerpoint/2010/main" val="894172032"/>
              </p:ext>
            </p:extLst>
          </p:nvPr>
        </p:nvGraphicFramePr>
        <p:xfrm>
          <a:off x="2819400" y="2359781"/>
          <a:ext cx="2886000" cy="27456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ext uri="{D42A27DB-BD31-4B8C-83A1-F6EECF244321}">
                <p14:modId xmlns:p14="http://schemas.microsoft.com/office/powerpoint/2010/main" val="2934722451"/>
              </p:ext>
            </p:extLst>
          </p:nvPr>
        </p:nvGraphicFramePr>
        <p:xfrm>
          <a:off x="5825936" y="2359781"/>
          <a:ext cx="2860864" cy="274561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402080" y="6096000"/>
            <a:ext cx="6330003" cy="523220"/>
          </a:xfrm>
          <a:prstGeom prst="rect">
            <a:avLst/>
          </a:prstGeom>
          <a:noFill/>
        </p:spPr>
        <p:txBody>
          <a:bodyPr wrap="none" rtlCol="0">
            <a:spAutoFit/>
          </a:bodyPr>
          <a:lstStyle/>
          <a:p>
            <a:r>
              <a:rPr lang="en-US" sz="1400" dirty="0" smtClean="0"/>
              <a:t>Data from: Prescott</a:t>
            </a:r>
            <a:r>
              <a:rPr lang="en-US" sz="1400" dirty="0"/>
              <a:t>, L. F. </a:t>
            </a:r>
            <a:r>
              <a:rPr lang="en-US" sz="1400" dirty="0" smtClean="0"/>
              <a:t>“Kinetics </a:t>
            </a:r>
            <a:r>
              <a:rPr lang="en-US" sz="1400" dirty="0"/>
              <a:t>and metabolism of paracetamol and phenacetin</a:t>
            </a:r>
            <a:r>
              <a:rPr lang="en-US" sz="1400" dirty="0" smtClean="0"/>
              <a:t>.” </a:t>
            </a:r>
          </a:p>
          <a:p>
            <a:r>
              <a:rPr lang="en-US" sz="1400" dirty="0" smtClean="0"/>
              <a:t>Br</a:t>
            </a:r>
            <a:r>
              <a:rPr lang="en-US" sz="1400" dirty="0"/>
              <a:t>. J. Clin. Pharmacol. 10 Suppl 2, 291S–298S (1980</a:t>
            </a:r>
            <a:r>
              <a:rPr lang="en-US" sz="1400" dirty="0" smtClean="0"/>
              <a:t>).</a:t>
            </a:r>
            <a:endParaRPr lang="en-US" sz="1400" dirty="0"/>
          </a:p>
        </p:txBody>
      </p:sp>
      <p:sp>
        <p:nvSpPr>
          <p:cNvPr id="9" name="TextBox 8"/>
          <p:cNvSpPr txBox="1"/>
          <p:nvPr/>
        </p:nvSpPr>
        <p:spPr>
          <a:xfrm>
            <a:off x="2895600" y="2057400"/>
            <a:ext cx="5867400" cy="307777"/>
          </a:xfrm>
          <a:prstGeom prst="rect">
            <a:avLst/>
          </a:prstGeom>
          <a:noFill/>
        </p:spPr>
        <p:txBody>
          <a:bodyPr wrap="square" rtlCol="0">
            <a:spAutoFit/>
          </a:bodyPr>
          <a:lstStyle/>
          <a:p>
            <a:r>
              <a:rPr lang="en-US" sz="1400" dirty="0" smtClean="0"/>
              <a:t>ADME averages </a:t>
            </a:r>
            <a:r>
              <a:rPr lang="en-US" sz="1400" dirty="0"/>
              <a:t>from 4 health </a:t>
            </a:r>
            <a:r>
              <a:rPr lang="en-US" sz="1400" dirty="0" smtClean="0"/>
              <a:t>fasted adults </a:t>
            </a:r>
            <a:r>
              <a:rPr lang="en-US" sz="1400" dirty="0"/>
              <a:t>given </a:t>
            </a:r>
            <a:r>
              <a:rPr lang="en-US" sz="1400" dirty="0" smtClean="0"/>
              <a:t>12mg/kg </a:t>
            </a:r>
            <a:r>
              <a:rPr lang="en-US" sz="1400" dirty="0"/>
              <a:t>orally as a </a:t>
            </a:r>
            <a:r>
              <a:rPr lang="en-US" sz="1400" dirty="0" smtClean="0"/>
              <a:t>solution.</a:t>
            </a:r>
            <a:endParaRPr lang="en-US" sz="1400" dirty="0"/>
          </a:p>
        </p:txBody>
      </p:sp>
      <p:grpSp>
        <p:nvGrpSpPr>
          <p:cNvPr id="13" name="Group 12"/>
          <p:cNvGrpSpPr/>
          <p:nvPr/>
        </p:nvGrpSpPr>
        <p:grpSpPr>
          <a:xfrm>
            <a:off x="381000" y="2499360"/>
            <a:ext cx="2362200" cy="2072640"/>
            <a:chOff x="457200" y="2499360"/>
            <a:chExt cx="2186722" cy="1828800"/>
          </a:xfrm>
        </p:grpSpPr>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499360"/>
              <a:ext cx="2186722"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11"/>
            <p:cNvSpPr/>
            <p:nvPr/>
          </p:nvSpPr>
          <p:spPr>
            <a:xfrm>
              <a:off x="840115" y="3505151"/>
              <a:ext cx="914048" cy="400099"/>
            </a:xfrm>
            <a:custGeom>
              <a:avLst/>
              <a:gdLst>
                <a:gd name="connsiteX0" fmla="*/ 0 w 1066800"/>
                <a:gd name="connsiteY0" fmla="*/ 304800 h 609600"/>
                <a:gd name="connsiteX1" fmla="*/ 533400 w 1066800"/>
                <a:gd name="connsiteY1" fmla="*/ 0 h 609600"/>
                <a:gd name="connsiteX2" fmla="*/ 1066800 w 1066800"/>
                <a:gd name="connsiteY2" fmla="*/ 304800 h 609600"/>
                <a:gd name="connsiteX3" fmla="*/ 533400 w 1066800"/>
                <a:gd name="connsiteY3" fmla="*/ 609600 h 609600"/>
                <a:gd name="connsiteX4" fmla="*/ 0 w 1066800"/>
                <a:gd name="connsiteY4" fmla="*/ 304800 h 609600"/>
                <a:gd name="connsiteX0" fmla="*/ 0 w 1003300"/>
                <a:gd name="connsiteY0" fmla="*/ 298456 h 609612"/>
                <a:gd name="connsiteX1" fmla="*/ 469900 w 1003300"/>
                <a:gd name="connsiteY1" fmla="*/ 6 h 609612"/>
                <a:gd name="connsiteX2" fmla="*/ 1003300 w 1003300"/>
                <a:gd name="connsiteY2" fmla="*/ 304806 h 609612"/>
                <a:gd name="connsiteX3" fmla="*/ 469900 w 1003300"/>
                <a:gd name="connsiteY3" fmla="*/ 609606 h 609612"/>
                <a:gd name="connsiteX4" fmla="*/ 0 w 1003300"/>
                <a:gd name="connsiteY4" fmla="*/ 298456 h 609612"/>
                <a:gd name="connsiteX0" fmla="*/ 43 w 1003343"/>
                <a:gd name="connsiteY0" fmla="*/ 298454 h 400908"/>
                <a:gd name="connsiteX1" fmla="*/ 469943 w 1003343"/>
                <a:gd name="connsiteY1" fmla="*/ 4 h 400908"/>
                <a:gd name="connsiteX2" fmla="*/ 1003343 w 1003343"/>
                <a:gd name="connsiteY2" fmla="*/ 304804 h 400908"/>
                <a:gd name="connsiteX3" fmla="*/ 495343 w 1003343"/>
                <a:gd name="connsiteY3" fmla="*/ 368304 h 400908"/>
                <a:gd name="connsiteX4" fmla="*/ 43 w 1003343"/>
                <a:gd name="connsiteY4" fmla="*/ 298454 h 400908"/>
                <a:gd name="connsiteX0" fmla="*/ 43 w 1003343"/>
                <a:gd name="connsiteY0" fmla="*/ 298454 h 434283"/>
                <a:gd name="connsiteX1" fmla="*/ 469943 w 1003343"/>
                <a:gd name="connsiteY1" fmla="*/ 4 h 434283"/>
                <a:gd name="connsiteX2" fmla="*/ 1003343 w 1003343"/>
                <a:gd name="connsiteY2" fmla="*/ 304804 h 434283"/>
                <a:gd name="connsiteX3" fmla="*/ 495343 w 1003343"/>
                <a:gd name="connsiteY3" fmla="*/ 368304 h 434283"/>
                <a:gd name="connsiteX4" fmla="*/ 43 w 1003343"/>
                <a:gd name="connsiteY4" fmla="*/ 298454 h 434283"/>
                <a:gd name="connsiteX0" fmla="*/ 11797 w 1015097"/>
                <a:gd name="connsiteY0" fmla="*/ 222255 h 358084"/>
                <a:gd name="connsiteX1" fmla="*/ 227697 w 1015097"/>
                <a:gd name="connsiteY1" fmla="*/ 5 h 358084"/>
                <a:gd name="connsiteX2" fmla="*/ 1015097 w 1015097"/>
                <a:gd name="connsiteY2" fmla="*/ 228605 h 358084"/>
                <a:gd name="connsiteX3" fmla="*/ 507097 w 1015097"/>
                <a:gd name="connsiteY3" fmla="*/ 292105 h 358084"/>
                <a:gd name="connsiteX4" fmla="*/ 11797 w 1015097"/>
                <a:gd name="connsiteY4" fmla="*/ 222255 h 358084"/>
                <a:gd name="connsiteX0" fmla="*/ 13582 w 993069"/>
                <a:gd name="connsiteY0" fmla="*/ 193838 h 326459"/>
                <a:gd name="connsiteX1" fmla="*/ 205669 w 993069"/>
                <a:gd name="connsiteY1" fmla="*/ 163 h 326459"/>
                <a:gd name="connsiteX2" fmla="*/ 993069 w 993069"/>
                <a:gd name="connsiteY2" fmla="*/ 228763 h 326459"/>
                <a:gd name="connsiteX3" fmla="*/ 485069 w 993069"/>
                <a:gd name="connsiteY3" fmla="*/ 292263 h 326459"/>
                <a:gd name="connsiteX4" fmla="*/ 13582 w 993069"/>
                <a:gd name="connsiteY4" fmla="*/ 193838 h 326459"/>
                <a:gd name="connsiteX0" fmla="*/ 13582 w 1009626"/>
                <a:gd name="connsiteY0" fmla="*/ 193838 h 318307"/>
                <a:gd name="connsiteX1" fmla="*/ 205669 w 1009626"/>
                <a:gd name="connsiteY1" fmla="*/ 163 h 318307"/>
                <a:gd name="connsiteX2" fmla="*/ 993069 w 1009626"/>
                <a:gd name="connsiteY2" fmla="*/ 228763 h 318307"/>
                <a:gd name="connsiteX3" fmla="*/ 721608 w 1009626"/>
                <a:gd name="connsiteY3" fmla="*/ 314488 h 318307"/>
                <a:gd name="connsiteX4" fmla="*/ 485069 w 1009626"/>
                <a:gd name="connsiteY4" fmla="*/ 292263 h 318307"/>
                <a:gd name="connsiteX5" fmla="*/ 13582 w 1009626"/>
                <a:gd name="connsiteY5" fmla="*/ 193838 h 318307"/>
                <a:gd name="connsiteX0" fmla="*/ 13582 w 1010351"/>
                <a:gd name="connsiteY0" fmla="*/ 193838 h 368180"/>
                <a:gd name="connsiteX1" fmla="*/ 205669 w 1010351"/>
                <a:gd name="connsiteY1" fmla="*/ 163 h 368180"/>
                <a:gd name="connsiteX2" fmla="*/ 993069 w 1010351"/>
                <a:gd name="connsiteY2" fmla="*/ 228763 h 368180"/>
                <a:gd name="connsiteX3" fmla="*/ 735895 w 1010351"/>
                <a:gd name="connsiteY3" fmla="*/ 366875 h 368180"/>
                <a:gd name="connsiteX4" fmla="*/ 485069 w 1010351"/>
                <a:gd name="connsiteY4" fmla="*/ 292263 h 368180"/>
                <a:gd name="connsiteX5" fmla="*/ 13582 w 1010351"/>
                <a:gd name="connsiteY5" fmla="*/ 193838 h 368180"/>
                <a:gd name="connsiteX0" fmla="*/ 12479 w 938263"/>
                <a:gd name="connsiteY0" fmla="*/ 193725 h 368067"/>
                <a:gd name="connsiteX1" fmla="*/ 204566 w 938263"/>
                <a:gd name="connsiteY1" fmla="*/ 50 h 368067"/>
                <a:gd name="connsiteX2" fmla="*/ 915766 w 938263"/>
                <a:gd name="connsiteY2" fmla="*/ 176263 h 368067"/>
                <a:gd name="connsiteX3" fmla="*/ 734792 w 938263"/>
                <a:gd name="connsiteY3" fmla="*/ 366762 h 368067"/>
                <a:gd name="connsiteX4" fmla="*/ 483966 w 938263"/>
                <a:gd name="connsiteY4" fmla="*/ 292150 h 368067"/>
                <a:gd name="connsiteX5" fmla="*/ 12479 w 938263"/>
                <a:gd name="connsiteY5" fmla="*/ 193725 h 368067"/>
                <a:gd name="connsiteX0" fmla="*/ 12479 w 952202"/>
                <a:gd name="connsiteY0" fmla="*/ 193725 h 396291"/>
                <a:gd name="connsiteX1" fmla="*/ 204566 w 952202"/>
                <a:gd name="connsiteY1" fmla="*/ 50 h 396291"/>
                <a:gd name="connsiteX2" fmla="*/ 915766 w 952202"/>
                <a:gd name="connsiteY2" fmla="*/ 176263 h 396291"/>
                <a:gd name="connsiteX3" fmla="*/ 834805 w 952202"/>
                <a:gd name="connsiteY3" fmla="*/ 395337 h 396291"/>
                <a:gd name="connsiteX4" fmla="*/ 483966 w 952202"/>
                <a:gd name="connsiteY4" fmla="*/ 292150 h 396291"/>
                <a:gd name="connsiteX5" fmla="*/ 12479 w 952202"/>
                <a:gd name="connsiteY5" fmla="*/ 193725 h 396291"/>
                <a:gd name="connsiteX0" fmla="*/ 12479 w 952202"/>
                <a:gd name="connsiteY0" fmla="*/ 193725 h 395337"/>
                <a:gd name="connsiteX1" fmla="*/ 204566 w 952202"/>
                <a:gd name="connsiteY1" fmla="*/ 50 h 395337"/>
                <a:gd name="connsiteX2" fmla="*/ 915766 w 952202"/>
                <a:gd name="connsiteY2" fmla="*/ 176263 h 395337"/>
                <a:gd name="connsiteX3" fmla="*/ 834805 w 952202"/>
                <a:gd name="connsiteY3" fmla="*/ 395337 h 395337"/>
                <a:gd name="connsiteX4" fmla="*/ 483966 w 952202"/>
                <a:gd name="connsiteY4" fmla="*/ 292150 h 395337"/>
                <a:gd name="connsiteX5" fmla="*/ 12479 w 952202"/>
                <a:gd name="connsiteY5" fmla="*/ 193725 h 395337"/>
                <a:gd name="connsiteX0" fmla="*/ 12479 w 947341"/>
                <a:gd name="connsiteY0" fmla="*/ 193725 h 395337"/>
                <a:gd name="connsiteX1" fmla="*/ 204566 w 947341"/>
                <a:gd name="connsiteY1" fmla="*/ 50 h 395337"/>
                <a:gd name="connsiteX2" fmla="*/ 915766 w 947341"/>
                <a:gd name="connsiteY2" fmla="*/ 176263 h 395337"/>
                <a:gd name="connsiteX3" fmla="*/ 834805 w 947341"/>
                <a:gd name="connsiteY3" fmla="*/ 395337 h 395337"/>
                <a:gd name="connsiteX4" fmla="*/ 483966 w 947341"/>
                <a:gd name="connsiteY4" fmla="*/ 292150 h 395337"/>
                <a:gd name="connsiteX5" fmla="*/ 12479 w 947341"/>
                <a:gd name="connsiteY5" fmla="*/ 193725 h 395337"/>
                <a:gd name="connsiteX0" fmla="*/ 12479 w 916312"/>
                <a:gd name="connsiteY0" fmla="*/ 193725 h 395337"/>
                <a:gd name="connsiteX1" fmla="*/ 204566 w 916312"/>
                <a:gd name="connsiteY1" fmla="*/ 50 h 395337"/>
                <a:gd name="connsiteX2" fmla="*/ 915766 w 916312"/>
                <a:gd name="connsiteY2" fmla="*/ 176263 h 395337"/>
                <a:gd name="connsiteX3" fmla="*/ 834805 w 916312"/>
                <a:gd name="connsiteY3" fmla="*/ 395337 h 395337"/>
                <a:gd name="connsiteX4" fmla="*/ 483966 w 916312"/>
                <a:gd name="connsiteY4" fmla="*/ 292150 h 395337"/>
                <a:gd name="connsiteX5" fmla="*/ 12479 w 916312"/>
                <a:gd name="connsiteY5" fmla="*/ 193725 h 395337"/>
                <a:gd name="connsiteX0" fmla="*/ 13217 w 907525"/>
                <a:gd name="connsiteY0" fmla="*/ 193725 h 395337"/>
                <a:gd name="connsiteX1" fmla="*/ 195779 w 907525"/>
                <a:gd name="connsiteY1" fmla="*/ 50 h 395337"/>
                <a:gd name="connsiteX2" fmla="*/ 906979 w 907525"/>
                <a:gd name="connsiteY2" fmla="*/ 176263 h 395337"/>
                <a:gd name="connsiteX3" fmla="*/ 826018 w 907525"/>
                <a:gd name="connsiteY3" fmla="*/ 395337 h 395337"/>
                <a:gd name="connsiteX4" fmla="*/ 475179 w 907525"/>
                <a:gd name="connsiteY4" fmla="*/ 292150 h 395337"/>
                <a:gd name="connsiteX5" fmla="*/ 13217 w 907525"/>
                <a:gd name="connsiteY5" fmla="*/ 193725 h 395337"/>
                <a:gd name="connsiteX0" fmla="*/ 9712 w 904020"/>
                <a:gd name="connsiteY0" fmla="*/ 193725 h 395337"/>
                <a:gd name="connsiteX1" fmla="*/ 192274 w 904020"/>
                <a:gd name="connsiteY1" fmla="*/ 50 h 395337"/>
                <a:gd name="connsiteX2" fmla="*/ 903474 w 904020"/>
                <a:gd name="connsiteY2" fmla="*/ 176263 h 395337"/>
                <a:gd name="connsiteX3" fmla="*/ 822513 w 904020"/>
                <a:gd name="connsiteY3" fmla="*/ 395337 h 395337"/>
                <a:gd name="connsiteX4" fmla="*/ 471674 w 904020"/>
                <a:gd name="connsiteY4" fmla="*/ 292150 h 395337"/>
                <a:gd name="connsiteX5" fmla="*/ 9712 w 904020"/>
                <a:gd name="connsiteY5" fmla="*/ 193725 h 395337"/>
                <a:gd name="connsiteX0" fmla="*/ 18724 w 913032"/>
                <a:gd name="connsiteY0" fmla="*/ 193725 h 395337"/>
                <a:gd name="connsiteX1" fmla="*/ 201286 w 913032"/>
                <a:gd name="connsiteY1" fmla="*/ 50 h 395337"/>
                <a:gd name="connsiteX2" fmla="*/ 912486 w 913032"/>
                <a:gd name="connsiteY2" fmla="*/ 176263 h 395337"/>
                <a:gd name="connsiteX3" fmla="*/ 831525 w 913032"/>
                <a:gd name="connsiteY3" fmla="*/ 395337 h 395337"/>
                <a:gd name="connsiteX4" fmla="*/ 480686 w 913032"/>
                <a:gd name="connsiteY4" fmla="*/ 292150 h 395337"/>
                <a:gd name="connsiteX5" fmla="*/ 18724 w 913032"/>
                <a:gd name="connsiteY5" fmla="*/ 193725 h 395337"/>
                <a:gd name="connsiteX0" fmla="*/ 18724 w 913032"/>
                <a:gd name="connsiteY0" fmla="*/ 193725 h 395337"/>
                <a:gd name="connsiteX1" fmla="*/ 201286 w 913032"/>
                <a:gd name="connsiteY1" fmla="*/ 50 h 395337"/>
                <a:gd name="connsiteX2" fmla="*/ 912486 w 913032"/>
                <a:gd name="connsiteY2" fmla="*/ 176263 h 395337"/>
                <a:gd name="connsiteX3" fmla="*/ 831525 w 913032"/>
                <a:gd name="connsiteY3" fmla="*/ 395337 h 395337"/>
                <a:gd name="connsiteX4" fmla="*/ 480686 w 913032"/>
                <a:gd name="connsiteY4" fmla="*/ 292150 h 395337"/>
                <a:gd name="connsiteX5" fmla="*/ 18724 w 913032"/>
                <a:gd name="connsiteY5" fmla="*/ 193725 h 395337"/>
                <a:gd name="connsiteX0" fmla="*/ 18724 w 913032"/>
                <a:gd name="connsiteY0" fmla="*/ 193725 h 395337"/>
                <a:gd name="connsiteX1" fmla="*/ 201286 w 913032"/>
                <a:gd name="connsiteY1" fmla="*/ 50 h 395337"/>
                <a:gd name="connsiteX2" fmla="*/ 912486 w 913032"/>
                <a:gd name="connsiteY2" fmla="*/ 176263 h 395337"/>
                <a:gd name="connsiteX3" fmla="*/ 831525 w 913032"/>
                <a:gd name="connsiteY3" fmla="*/ 395337 h 395337"/>
                <a:gd name="connsiteX4" fmla="*/ 480686 w 913032"/>
                <a:gd name="connsiteY4" fmla="*/ 292150 h 395337"/>
                <a:gd name="connsiteX5" fmla="*/ 18724 w 913032"/>
                <a:gd name="connsiteY5" fmla="*/ 193725 h 395337"/>
                <a:gd name="connsiteX0" fmla="*/ 18724 w 913032"/>
                <a:gd name="connsiteY0" fmla="*/ 193725 h 396675"/>
                <a:gd name="connsiteX1" fmla="*/ 201286 w 913032"/>
                <a:gd name="connsiteY1" fmla="*/ 50 h 396675"/>
                <a:gd name="connsiteX2" fmla="*/ 912486 w 913032"/>
                <a:gd name="connsiteY2" fmla="*/ 176263 h 396675"/>
                <a:gd name="connsiteX3" fmla="*/ 831525 w 913032"/>
                <a:gd name="connsiteY3" fmla="*/ 395337 h 396675"/>
                <a:gd name="connsiteX4" fmla="*/ 480686 w 913032"/>
                <a:gd name="connsiteY4" fmla="*/ 292150 h 396675"/>
                <a:gd name="connsiteX5" fmla="*/ 18724 w 913032"/>
                <a:gd name="connsiteY5" fmla="*/ 193725 h 396675"/>
                <a:gd name="connsiteX0" fmla="*/ 18724 w 919137"/>
                <a:gd name="connsiteY0" fmla="*/ 193725 h 400473"/>
                <a:gd name="connsiteX1" fmla="*/ 201286 w 919137"/>
                <a:gd name="connsiteY1" fmla="*/ 50 h 400473"/>
                <a:gd name="connsiteX2" fmla="*/ 912486 w 919137"/>
                <a:gd name="connsiteY2" fmla="*/ 176263 h 400473"/>
                <a:gd name="connsiteX3" fmla="*/ 879150 w 919137"/>
                <a:gd name="connsiteY3" fmla="*/ 400099 h 400473"/>
                <a:gd name="connsiteX4" fmla="*/ 480686 w 919137"/>
                <a:gd name="connsiteY4" fmla="*/ 292150 h 400473"/>
                <a:gd name="connsiteX5" fmla="*/ 18724 w 919137"/>
                <a:gd name="connsiteY5" fmla="*/ 193725 h 400473"/>
                <a:gd name="connsiteX0" fmla="*/ 18724 w 914048"/>
                <a:gd name="connsiteY0" fmla="*/ 193725 h 400473"/>
                <a:gd name="connsiteX1" fmla="*/ 201286 w 914048"/>
                <a:gd name="connsiteY1" fmla="*/ 50 h 400473"/>
                <a:gd name="connsiteX2" fmla="*/ 912486 w 914048"/>
                <a:gd name="connsiteY2" fmla="*/ 176263 h 400473"/>
                <a:gd name="connsiteX3" fmla="*/ 879150 w 914048"/>
                <a:gd name="connsiteY3" fmla="*/ 400099 h 400473"/>
                <a:gd name="connsiteX4" fmla="*/ 480686 w 914048"/>
                <a:gd name="connsiteY4" fmla="*/ 292150 h 400473"/>
                <a:gd name="connsiteX5" fmla="*/ 18724 w 914048"/>
                <a:gd name="connsiteY5" fmla="*/ 193725 h 400473"/>
                <a:gd name="connsiteX0" fmla="*/ 18724 w 914048"/>
                <a:gd name="connsiteY0" fmla="*/ 193725 h 400099"/>
                <a:gd name="connsiteX1" fmla="*/ 201286 w 914048"/>
                <a:gd name="connsiteY1" fmla="*/ 50 h 400099"/>
                <a:gd name="connsiteX2" fmla="*/ 912486 w 914048"/>
                <a:gd name="connsiteY2" fmla="*/ 176263 h 400099"/>
                <a:gd name="connsiteX3" fmla="*/ 879150 w 914048"/>
                <a:gd name="connsiteY3" fmla="*/ 400099 h 400099"/>
                <a:gd name="connsiteX4" fmla="*/ 480686 w 914048"/>
                <a:gd name="connsiteY4" fmla="*/ 292150 h 400099"/>
                <a:gd name="connsiteX5" fmla="*/ 18724 w 914048"/>
                <a:gd name="connsiteY5" fmla="*/ 193725 h 4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048" h="400099">
                  <a:moveTo>
                    <a:pt x="18724" y="193725"/>
                  </a:moveTo>
                  <a:cubicBezTo>
                    <a:pt x="-42130" y="116466"/>
                    <a:pt x="52326" y="2960"/>
                    <a:pt x="201286" y="50"/>
                  </a:cubicBezTo>
                  <a:cubicBezTo>
                    <a:pt x="350246" y="-2860"/>
                    <a:pt x="826496" y="123876"/>
                    <a:pt x="912486" y="176263"/>
                  </a:cubicBezTo>
                  <a:cubicBezTo>
                    <a:pt x="917514" y="276275"/>
                    <a:pt x="911429" y="332366"/>
                    <a:pt x="879150" y="400099"/>
                  </a:cubicBezTo>
                  <a:cubicBezTo>
                    <a:pt x="551596" y="386870"/>
                    <a:pt x="478040" y="425765"/>
                    <a:pt x="480686" y="292150"/>
                  </a:cubicBezTo>
                  <a:cubicBezTo>
                    <a:pt x="354744" y="263310"/>
                    <a:pt x="79578" y="270984"/>
                    <a:pt x="18724" y="193725"/>
                  </a:cubicBezTo>
                  <a:close/>
                </a:path>
              </a:pathLst>
            </a:custGeom>
            <a:solidFill>
              <a:srgbClr val="FF00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5843547" y="5105400"/>
            <a:ext cx="1524000" cy="461665"/>
          </a:xfrm>
          <a:prstGeom prst="rect">
            <a:avLst/>
          </a:prstGeom>
          <a:noFill/>
        </p:spPr>
        <p:txBody>
          <a:bodyPr wrap="square" rtlCol="0">
            <a:spAutoFit/>
          </a:bodyPr>
          <a:lstStyle/>
          <a:p>
            <a:pPr algn="ctr"/>
            <a:r>
              <a:rPr lang="en-US" sz="1200" dirty="0" smtClean="0"/>
              <a:t>Gastric emptying</a:t>
            </a:r>
            <a:br>
              <a:rPr lang="en-US" sz="1200" dirty="0" smtClean="0"/>
            </a:br>
            <a:r>
              <a:rPr lang="en-US" sz="1200" dirty="0" smtClean="0"/>
              <a:t>(9 minutes)</a:t>
            </a:r>
            <a:endParaRPr lang="en-US" sz="1200" dirty="0"/>
          </a:p>
        </p:txBody>
      </p:sp>
      <p:sp>
        <p:nvSpPr>
          <p:cNvPr id="15" name="Right Brace 14"/>
          <p:cNvSpPr/>
          <p:nvPr/>
        </p:nvSpPr>
        <p:spPr>
          <a:xfrm rot="5400000">
            <a:off x="6501101" y="4748501"/>
            <a:ext cx="180398" cy="685800"/>
          </a:xfrm>
          <a:prstGeom prst="rightBrace">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3745370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Modify, and partially tune the </a:t>
            </a:r>
            <a:br>
              <a:rPr lang="en-US" dirty="0" smtClean="0"/>
            </a:br>
            <a:r>
              <a:rPr lang="en-US" dirty="0" smtClean="0"/>
              <a:t>whole-body model</a:t>
            </a:r>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29</a:t>
            </a:fld>
            <a:endParaRPr lang="en-US" dirty="0"/>
          </a:p>
        </p:txBody>
      </p:sp>
      <p:sp>
        <p:nvSpPr>
          <p:cNvPr id="9" name="TextBox 8"/>
          <p:cNvSpPr txBox="1"/>
          <p:nvPr/>
        </p:nvSpPr>
        <p:spPr>
          <a:xfrm>
            <a:off x="814689" y="1770993"/>
            <a:ext cx="7514621" cy="707886"/>
          </a:xfrm>
          <a:prstGeom prst="rect">
            <a:avLst/>
          </a:prstGeom>
          <a:noFill/>
        </p:spPr>
        <p:txBody>
          <a:bodyPr wrap="none" rtlCol="0">
            <a:spAutoFit/>
          </a:bodyPr>
          <a:lstStyle/>
          <a:p>
            <a:r>
              <a:rPr lang="en-US" sz="2000" dirty="0" smtClean="0"/>
              <a:t>Modify the whole-body PBPK model replacing the first order gut </a:t>
            </a:r>
          </a:p>
          <a:p>
            <a:r>
              <a:rPr lang="en-US" sz="2000" dirty="0" smtClean="0"/>
              <a:t>absorption ODE (left) with a Michaelis-Menten (saturable) ODE (right).</a:t>
            </a:r>
            <a:endParaRPr lang="en-US" sz="2000" dirty="0"/>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9328"/>
          <a:stretch/>
        </p:blipFill>
        <p:spPr>
          <a:xfrm>
            <a:off x="577837" y="2827305"/>
            <a:ext cx="3697734" cy="251460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b="9133"/>
          <a:stretch/>
        </p:blipFill>
        <p:spPr>
          <a:xfrm>
            <a:off x="4845037" y="2819400"/>
            <a:ext cx="3689363" cy="2514315"/>
          </a:xfrm>
          <a:prstGeom prst="rect">
            <a:avLst/>
          </a:prstGeom>
        </p:spPr>
      </p:pic>
    </p:spTree>
    <p:extLst>
      <p:ext uri="{BB962C8B-B14F-4D97-AF65-F5344CB8AC3E}">
        <p14:creationId xmlns:p14="http://schemas.microsoft.com/office/powerpoint/2010/main" val="2724479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Cellular Potts </a:t>
            </a:r>
            <a:r>
              <a:rPr lang="en-US" dirty="0" smtClean="0"/>
              <a:t>Model (CPM)</a:t>
            </a:r>
            <a:r>
              <a:rPr lang="en-US" dirty="0"/>
              <a:t/>
            </a:r>
            <a:br>
              <a:rPr lang="en-US" dirty="0"/>
            </a:br>
            <a:r>
              <a:rPr lang="en-US" sz="3100" dirty="0"/>
              <a:t>(aka Glazier-Graner-Hogeweg </a:t>
            </a:r>
            <a:r>
              <a:rPr lang="en-US" sz="3100" dirty="0" smtClean="0"/>
              <a:t>Model</a:t>
            </a:r>
            <a:r>
              <a:rPr lang="en-US" sz="3100" dirty="0"/>
              <a:t>)</a:t>
            </a:r>
            <a:endParaRPr lang="en-US" dirty="0"/>
          </a:p>
        </p:txBody>
      </p:sp>
      <p:sp>
        <p:nvSpPr>
          <p:cNvPr id="3" name="Content Placeholder 2"/>
          <p:cNvSpPr>
            <a:spLocks noGrp="1"/>
          </p:cNvSpPr>
          <p:nvPr>
            <p:ph idx="1"/>
          </p:nvPr>
        </p:nvSpPr>
        <p:spPr>
          <a:xfrm>
            <a:off x="1447800" y="1600200"/>
            <a:ext cx="6629400" cy="4525963"/>
          </a:xfrm>
        </p:spPr>
        <p:txBody>
          <a:bodyPr/>
          <a:lstStyle/>
          <a:p>
            <a:r>
              <a:rPr lang="en-US" dirty="0" smtClean="0"/>
              <a:t>Energy formalism</a:t>
            </a:r>
          </a:p>
          <a:p>
            <a:r>
              <a:rPr lang="en-US" dirty="0" smtClean="0"/>
              <a:t>Cell lattice</a:t>
            </a:r>
          </a:p>
          <a:p>
            <a:r>
              <a:rPr lang="en-US" dirty="0" smtClean="0"/>
              <a:t>Thermodynamic trajectory </a:t>
            </a:r>
            <a:br>
              <a:rPr lang="en-US" dirty="0" smtClean="0"/>
            </a:br>
            <a:r>
              <a:rPr lang="en-US" dirty="0" smtClean="0"/>
              <a:t>(not an energy minimization)</a:t>
            </a:r>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3</a:t>
            </a:fld>
            <a:endParaRPr lang="en-US" dirty="0"/>
          </a:p>
        </p:txBody>
      </p:sp>
    </p:spTree>
    <p:extLst>
      <p:ext uri="{BB962C8B-B14F-4D97-AF65-F5344CB8AC3E}">
        <p14:creationId xmlns:p14="http://schemas.microsoft.com/office/powerpoint/2010/main" val="416165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stomShape 1"/>
          <p:cNvSpPr/>
          <p:nvPr/>
        </p:nvSpPr>
        <p:spPr>
          <a:xfrm>
            <a:off x="1485810" y="857250"/>
            <a:ext cx="6171660" cy="545940"/>
          </a:xfrm>
          <a:prstGeom prst="rect">
            <a:avLst/>
          </a:prstGeom>
          <a:noFill/>
          <a:ln>
            <a:noFill/>
          </a:ln>
        </p:spPr>
      </p:sp>
      <p:sp>
        <p:nvSpPr>
          <p:cNvPr id="108" name="CustomShape 2"/>
          <p:cNvSpPr/>
          <p:nvPr/>
        </p:nvSpPr>
        <p:spPr>
          <a:xfrm>
            <a:off x="1142910" y="1403730"/>
            <a:ext cx="6857460" cy="3382290"/>
          </a:xfrm>
          <a:prstGeom prst="rect">
            <a:avLst/>
          </a:prstGeom>
          <a:noFill/>
          <a:ln>
            <a:noFill/>
          </a:ln>
        </p:spPr>
      </p:sp>
      <p:sp>
        <p:nvSpPr>
          <p:cNvPr id="113" name="TextShape 4"/>
          <p:cNvSpPr txBox="1"/>
          <p:nvPr/>
        </p:nvSpPr>
        <p:spPr>
          <a:xfrm>
            <a:off x="457110" y="2060640"/>
            <a:ext cx="8229330" cy="2982960"/>
          </a:xfrm>
          <a:prstGeom prst="rect">
            <a:avLst/>
          </a:prstGeom>
        </p:spPr>
        <p:txBody>
          <a:bodyPr lIns="0" tIns="0" rIns="0" bIns="0" anchor="ctr"/>
          <a:lstStyle/>
          <a:p>
            <a:pPr algn="ctr"/>
            <a:endParaRPr sz="135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4606" t="16354" r="14522" b="16333"/>
          <a:stretch/>
        </p:blipFill>
        <p:spPr>
          <a:xfrm>
            <a:off x="1199984" y="1534000"/>
            <a:ext cx="5106050" cy="5106049"/>
          </a:xfrm>
          <a:prstGeom prst="rect">
            <a:avLst/>
          </a:prstGeom>
        </p:spPr>
      </p:pic>
      <p:cxnSp>
        <p:nvCxnSpPr>
          <p:cNvPr id="5" name="Straight Arrow Connector 4"/>
          <p:cNvCxnSpPr>
            <a:stCxn id="18" idx="3"/>
          </p:cNvCxnSpPr>
          <p:nvPr/>
        </p:nvCxnSpPr>
        <p:spPr>
          <a:xfrm flipV="1">
            <a:off x="768490" y="2110844"/>
            <a:ext cx="1953623" cy="11266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7" name="Straight Arrow Connector 6"/>
          <p:cNvCxnSpPr/>
          <p:nvPr/>
        </p:nvCxnSpPr>
        <p:spPr>
          <a:xfrm flipV="1">
            <a:off x="934467" y="2865387"/>
            <a:ext cx="1178823" cy="26982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4" name="Straight Arrow Connector 13"/>
          <p:cNvCxnSpPr/>
          <p:nvPr/>
        </p:nvCxnSpPr>
        <p:spPr>
          <a:xfrm flipV="1">
            <a:off x="918963" y="4132540"/>
            <a:ext cx="2771318" cy="81668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6" name="Straight Arrow Connector 15"/>
          <p:cNvCxnSpPr/>
          <p:nvPr/>
        </p:nvCxnSpPr>
        <p:spPr>
          <a:xfrm flipV="1">
            <a:off x="861352" y="3668813"/>
            <a:ext cx="1869420" cy="44270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8" name="Rectangle 17"/>
          <p:cNvSpPr/>
          <p:nvPr/>
        </p:nvSpPr>
        <p:spPr>
          <a:xfrm>
            <a:off x="187561" y="1981133"/>
            <a:ext cx="580929" cy="484748"/>
          </a:xfrm>
          <a:prstGeom prst="rect">
            <a:avLst/>
          </a:prstGeom>
          <a:noFill/>
        </p:spPr>
        <p:txBody>
          <a:bodyPr wrap="none" lIns="68580" tIns="34290" rIns="68580" bIns="34290">
            <a:spAutoFit/>
          </a:bodyPr>
          <a:lstStyle/>
          <a:p>
            <a:pPr algn="ctr"/>
            <a:r>
              <a:rPr lang="en-US" sz="2700" dirty="0">
                <a:ln w="0"/>
                <a:effectLst>
                  <a:outerShdw blurRad="38100" dist="19050" dir="2700000" algn="tl" rotWithShape="0">
                    <a:schemeClr val="dk1">
                      <a:alpha val="40000"/>
                    </a:schemeClr>
                  </a:outerShdw>
                </a:effectLst>
              </a:rPr>
              <a:t>PT</a:t>
            </a:r>
          </a:p>
        </p:txBody>
      </p:sp>
      <p:sp>
        <p:nvSpPr>
          <p:cNvPr id="25" name="Rectangle 24"/>
          <p:cNvSpPr/>
          <p:nvPr/>
        </p:nvSpPr>
        <p:spPr>
          <a:xfrm>
            <a:off x="52908" y="2888076"/>
            <a:ext cx="850234" cy="484748"/>
          </a:xfrm>
          <a:prstGeom prst="rect">
            <a:avLst/>
          </a:prstGeom>
          <a:noFill/>
        </p:spPr>
        <p:txBody>
          <a:bodyPr wrap="none" lIns="68580" tIns="34290" rIns="68580" bIns="34290">
            <a:spAutoFit/>
          </a:bodyPr>
          <a:lstStyle/>
          <a:p>
            <a:pPr algn="ctr"/>
            <a:r>
              <a:rPr lang="en-US" sz="2700" dirty="0">
                <a:ln w="0"/>
                <a:effectLst>
                  <a:outerShdw blurRad="38100" dist="19050" dir="2700000" algn="tl" rotWithShape="0">
                    <a:schemeClr val="dk1">
                      <a:alpha val="40000"/>
                    </a:schemeClr>
                  </a:outerShdw>
                </a:effectLst>
              </a:rPr>
              <a:t>CAP</a:t>
            </a:r>
          </a:p>
        </p:txBody>
      </p:sp>
      <p:sp>
        <p:nvSpPr>
          <p:cNvPr id="26" name="Rectangle 25"/>
          <p:cNvSpPr/>
          <p:nvPr/>
        </p:nvSpPr>
        <p:spPr>
          <a:xfrm>
            <a:off x="122468" y="3791500"/>
            <a:ext cx="715582" cy="484748"/>
          </a:xfrm>
          <a:prstGeom prst="rect">
            <a:avLst/>
          </a:prstGeom>
          <a:noFill/>
        </p:spPr>
        <p:txBody>
          <a:bodyPr wrap="none" lIns="68580" tIns="34290" rIns="68580" bIns="34290">
            <a:spAutoFit/>
          </a:bodyPr>
          <a:lstStyle/>
          <a:p>
            <a:pPr algn="ctr"/>
            <a:r>
              <a:rPr lang="en-US" sz="2700" dirty="0">
                <a:ln w="0"/>
                <a:effectLst>
                  <a:outerShdw blurRad="38100" dist="19050" dir="2700000" algn="tl" rotWithShape="0">
                    <a:schemeClr val="dk1">
                      <a:alpha val="40000"/>
                    </a:schemeClr>
                  </a:outerShdw>
                </a:effectLst>
              </a:rPr>
              <a:t>SIN</a:t>
            </a:r>
          </a:p>
        </p:txBody>
      </p:sp>
      <p:sp>
        <p:nvSpPr>
          <p:cNvPr id="27" name="Rectangle 26"/>
          <p:cNvSpPr/>
          <p:nvPr/>
        </p:nvSpPr>
        <p:spPr>
          <a:xfrm>
            <a:off x="171072" y="4706847"/>
            <a:ext cx="619400" cy="484748"/>
          </a:xfrm>
          <a:prstGeom prst="rect">
            <a:avLst/>
          </a:prstGeom>
          <a:noFill/>
        </p:spPr>
        <p:txBody>
          <a:bodyPr wrap="none" lIns="68580" tIns="34290" rIns="68580" bIns="34290">
            <a:spAutoFit/>
          </a:bodyPr>
          <a:lstStyle/>
          <a:p>
            <a:pPr algn="ctr"/>
            <a:r>
              <a:rPr lang="en-US" sz="2700" dirty="0">
                <a:ln w="0"/>
                <a:effectLst>
                  <a:outerShdw blurRad="38100" dist="19050" dir="2700000" algn="tl" rotWithShape="0">
                    <a:schemeClr val="dk1">
                      <a:alpha val="40000"/>
                    </a:schemeClr>
                  </a:outerShdw>
                </a:effectLst>
              </a:rPr>
              <a:t>CV</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5812" y="3464462"/>
            <a:ext cx="2129135" cy="857370"/>
          </a:xfrm>
          <a:prstGeom prst="rect">
            <a:avLst/>
          </a:prstGeom>
        </p:spPr>
      </p:pic>
      <p:sp>
        <p:nvSpPr>
          <p:cNvPr id="15" name="Rectangle 14"/>
          <p:cNvSpPr/>
          <p:nvPr/>
        </p:nvSpPr>
        <p:spPr>
          <a:xfrm>
            <a:off x="4638488" y="3791501"/>
            <a:ext cx="190711" cy="17723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Isosceles Triangle 16"/>
          <p:cNvSpPr/>
          <p:nvPr/>
        </p:nvSpPr>
        <p:spPr>
          <a:xfrm rot="16200000">
            <a:off x="5335458" y="2997648"/>
            <a:ext cx="794096" cy="1804964"/>
          </a:xfrm>
          <a:prstGeom prst="triangle">
            <a:avLst>
              <a:gd name="adj" fmla="val 50650"/>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28" name="Rectangle 27"/>
              <p:cNvSpPr/>
              <p:nvPr/>
            </p:nvSpPr>
            <p:spPr>
              <a:xfrm>
                <a:off x="6504472" y="3890166"/>
                <a:ext cx="810098" cy="484748"/>
              </a:xfrm>
              <a:prstGeom prst="rect">
                <a:avLst/>
              </a:prstGeom>
              <a:noFill/>
            </p:spPr>
            <p:txBody>
              <a:bodyPr wrap="square" lIns="68580" tIns="34290" rIns="68580" bIns="34290">
                <a:spAutoFit/>
              </a:bodyPr>
              <a:lstStyle/>
              <a:p>
                <a:pPr algn="ctr"/>
                <a14:m>
                  <m:oMathPara xmlns:m="http://schemas.openxmlformats.org/officeDocument/2006/math">
                    <m:oMathParaPr>
                      <m:jc m:val="centerGroup"/>
                    </m:oMathParaPr>
                    <m:oMath xmlns:m="http://schemas.openxmlformats.org/officeDocument/2006/math">
                      <m:r>
                        <a:rPr lang="en-US" sz="27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mbria Math" panose="02040503050406030204" pitchFamily="18" charset="0"/>
                        </a:rPr>
                        <m:t>𝒊</m:t>
                      </m:r>
                    </m:oMath>
                  </m:oMathPara>
                </a14:m>
                <a:endParaRPr lang="en-US" sz="405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mc:Choice>
        <mc:Fallback xmlns="">
          <p:sp>
            <p:nvSpPr>
              <p:cNvPr id="28" name="Rectangle 27"/>
              <p:cNvSpPr>
                <a:spLocks noRot="1" noChangeAspect="1" noMove="1" noResize="1" noEditPoints="1" noAdjustHandles="1" noChangeArrowheads="1" noChangeShapeType="1" noTextEdit="1"/>
              </p:cNvSpPr>
              <p:nvPr/>
            </p:nvSpPr>
            <p:spPr>
              <a:xfrm>
                <a:off x="6504472" y="3890166"/>
                <a:ext cx="810098" cy="484748"/>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7037630" y="3726362"/>
                <a:ext cx="810098" cy="484748"/>
              </a:xfrm>
              <a:prstGeom prst="rect">
                <a:avLst/>
              </a:prstGeom>
              <a:noFill/>
            </p:spPr>
            <p:txBody>
              <a:bodyPr wrap="square" lIns="68580" tIns="34290" rIns="68580" bIns="34290">
                <a:spAutoFit/>
              </a:bodyPr>
              <a:lstStyle/>
              <a:p>
                <a:pPr algn="ctr"/>
                <a14:m>
                  <m:oMathPara xmlns:m="http://schemas.openxmlformats.org/officeDocument/2006/math">
                    <m:oMathParaPr>
                      <m:jc m:val="centerGroup"/>
                    </m:oMathParaPr>
                    <m:oMath xmlns:m="http://schemas.openxmlformats.org/officeDocument/2006/math">
                      <m:r>
                        <a:rPr lang="en-US" sz="27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mbria Math" panose="02040503050406030204" pitchFamily="18" charset="0"/>
                        </a:rPr>
                        <m:t>𝒋</m:t>
                      </m:r>
                    </m:oMath>
                  </m:oMathPara>
                </a14:m>
                <a:endParaRPr lang="en-US" sz="405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mc:Choice>
        <mc:Fallback xmlns="">
          <p:sp>
            <p:nvSpPr>
              <p:cNvPr id="29" name="Rectangle 28"/>
              <p:cNvSpPr>
                <a:spLocks noRot="1" noChangeAspect="1" noMove="1" noResize="1" noEditPoints="1" noAdjustHandles="1" noChangeArrowheads="1" noChangeShapeType="1" noTextEdit="1"/>
              </p:cNvSpPr>
              <p:nvPr/>
            </p:nvSpPr>
            <p:spPr>
              <a:xfrm>
                <a:off x="7037630" y="3726362"/>
                <a:ext cx="810098" cy="484748"/>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7595321" y="3715720"/>
                <a:ext cx="810098" cy="484748"/>
              </a:xfrm>
              <a:prstGeom prst="rect">
                <a:avLst/>
              </a:prstGeom>
              <a:noFill/>
            </p:spPr>
            <p:txBody>
              <a:bodyPr wrap="square" lIns="68580" tIns="34290" rIns="68580" bIns="34290">
                <a:spAutoFit/>
              </a:bodyPr>
              <a:lstStyle/>
              <a:p>
                <a:pPr algn="ctr"/>
                <a14:m>
                  <m:oMathPara xmlns:m="http://schemas.openxmlformats.org/officeDocument/2006/math">
                    <m:oMathParaPr>
                      <m:jc m:val="centerGroup"/>
                    </m:oMathParaPr>
                    <m:oMath xmlns:m="http://schemas.openxmlformats.org/officeDocument/2006/math">
                      <m:r>
                        <a:rPr lang="en-US" sz="27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mbria Math" panose="02040503050406030204" pitchFamily="18" charset="0"/>
                        </a:rPr>
                        <m:t>𝒌</m:t>
                      </m:r>
                    </m:oMath>
                  </m:oMathPara>
                </a14:m>
                <a:endParaRPr lang="en-US" sz="405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mc:Choice>
        <mc:Fallback xmlns="">
          <p:sp>
            <p:nvSpPr>
              <p:cNvPr id="30" name="Rectangle 29"/>
              <p:cNvSpPr>
                <a:spLocks noRot="1" noChangeAspect="1" noMove="1" noResize="1" noEditPoints="1" noAdjustHandles="1" noChangeArrowheads="1" noChangeShapeType="1" noTextEdit="1"/>
              </p:cNvSpPr>
              <p:nvPr/>
            </p:nvSpPr>
            <p:spPr>
              <a:xfrm>
                <a:off x="7595321" y="3715720"/>
                <a:ext cx="810098" cy="484748"/>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8149286" y="3715720"/>
                <a:ext cx="810098" cy="484748"/>
              </a:xfrm>
              <a:prstGeom prst="rect">
                <a:avLst/>
              </a:prstGeom>
              <a:noFill/>
            </p:spPr>
            <p:txBody>
              <a:bodyPr wrap="square" lIns="68580" tIns="34290" rIns="68580" bIns="34290">
                <a:spAutoFit/>
              </a:bodyPr>
              <a:lstStyle/>
              <a:p>
                <a:pPr algn="ctr"/>
                <a14:m>
                  <m:oMathPara xmlns:m="http://schemas.openxmlformats.org/officeDocument/2006/math">
                    <m:oMathParaPr>
                      <m:jc m:val="centerGroup"/>
                    </m:oMathParaPr>
                    <m:oMath xmlns:m="http://schemas.openxmlformats.org/officeDocument/2006/math">
                      <m:r>
                        <a:rPr lang="en-US" sz="27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mbria Math" panose="02040503050406030204" pitchFamily="18" charset="0"/>
                        </a:rPr>
                        <m:t>𝒍</m:t>
                      </m:r>
                    </m:oMath>
                  </m:oMathPara>
                </a14:m>
                <a:endParaRPr lang="en-US" sz="405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mc:Choice>
        <mc:Fallback xmlns="">
          <p:sp>
            <p:nvSpPr>
              <p:cNvPr id="31" name="Rectangle 30"/>
              <p:cNvSpPr>
                <a:spLocks noRot="1" noChangeAspect="1" noMove="1" noResize="1" noEditPoints="1" noAdjustHandles="1" noChangeArrowheads="1" noChangeShapeType="1" noTextEdit="1"/>
              </p:cNvSpPr>
              <p:nvPr/>
            </p:nvSpPr>
            <p:spPr>
              <a:xfrm>
                <a:off x="8149286" y="3715720"/>
                <a:ext cx="810098" cy="484748"/>
              </a:xfrm>
              <a:prstGeom prst="rect">
                <a:avLst/>
              </a:prstGeom>
              <a:blipFill rotWithShape="0">
                <a:blip r:embed="rId8"/>
                <a:stretch>
                  <a:fillRect/>
                </a:stretch>
              </a:blipFill>
            </p:spPr>
            <p:txBody>
              <a:bodyPr/>
              <a:lstStyle/>
              <a:p>
                <a:r>
                  <a:rPr lang="en-US">
                    <a:noFill/>
                  </a:rPr>
                  <a:t> </a:t>
                </a:r>
              </a:p>
            </p:txBody>
          </p:sp>
        </mc:Fallback>
      </mc:AlternateContent>
      <p:sp>
        <p:nvSpPr>
          <p:cNvPr id="19" name="TextBox 18"/>
          <p:cNvSpPr txBox="1"/>
          <p:nvPr/>
        </p:nvSpPr>
        <p:spPr>
          <a:xfrm>
            <a:off x="6587055" y="2644914"/>
            <a:ext cx="2294555" cy="707886"/>
          </a:xfrm>
          <a:prstGeom prst="rect">
            <a:avLst/>
          </a:prstGeom>
          <a:noFill/>
        </p:spPr>
        <p:txBody>
          <a:bodyPr wrap="square" rtlCol="0">
            <a:spAutoFit/>
          </a:bodyPr>
          <a:lstStyle/>
          <a:p>
            <a:r>
              <a:rPr lang="en-US" sz="2000" dirty="0">
                <a:cs typeface="Times New Roman" panose="02020603050405020304" pitchFamily="18" charset="0"/>
              </a:rPr>
              <a:t>Definition of nodes and edges:</a:t>
            </a:r>
          </a:p>
        </p:txBody>
      </p:sp>
      <p:sp>
        <p:nvSpPr>
          <p:cNvPr id="2" name="Title 1"/>
          <p:cNvSpPr>
            <a:spLocks noGrp="1"/>
          </p:cNvSpPr>
          <p:nvPr>
            <p:ph type="title"/>
          </p:nvPr>
        </p:nvSpPr>
        <p:spPr/>
        <p:txBody>
          <a:bodyPr>
            <a:normAutofit fontScale="90000"/>
          </a:bodyPr>
          <a:lstStyle/>
          <a:p>
            <a:r>
              <a:rPr lang="en-US" sz="4000" dirty="0" smtClean="0"/>
              <a:t>More realistic (and more computationally complex) liver lobule model </a:t>
            </a:r>
            <a:endParaRPr lang="en-US" sz="4000" dirty="0"/>
          </a:p>
        </p:txBody>
      </p:sp>
    </p:spTree>
    <p:extLst>
      <p:ext uri="{BB962C8B-B14F-4D97-AF65-F5344CB8AC3E}">
        <p14:creationId xmlns:p14="http://schemas.microsoft.com/office/powerpoint/2010/main" val="301742742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CustomShape 2"/>
          <p:cNvSpPr/>
          <p:nvPr/>
        </p:nvSpPr>
        <p:spPr>
          <a:xfrm>
            <a:off x="1142910" y="1403730"/>
            <a:ext cx="6857460" cy="3382290"/>
          </a:xfrm>
          <a:prstGeom prst="rect">
            <a:avLst/>
          </a:prstGeom>
          <a:noFill/>
          <a:ln>
            <a:noFill/>
          </a:ln>
        </p:spPr>
      </p:sp>
      <p:sp>
        <p:nvSpPr>
          <p:cNvPr id="138" name="TextShape 4"/>
          <p:cNvSpPr txBox="1"/>
          <p:nvPr/>
        </p:nvSpPr>
        <p:spPr>
          <a:xfrm>
            <a:off x="457110" y="2060640"/>
            <a:ext cx="8229330" cy="2982960"/>
          </a:xfrm>
          <a:prstGeom prst="rect">
            <a:avLst/>
          </a:prstGeom>
        </p:spPr>
        <p:txBody>
          <a:bodyPr lIns="0" tIns="0" rIns="0" bIns="0" anchor="ctr"/>
          <a:lstStyle/>
          <a:p>
            <a:pPr algn="ctr"/>
            <a:endParaRPr sz="135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0445" r="11246" b="5838"/>
          <a:stretch/>
        </p:blipFill>
        <p:spPr>
          <a:xfrm>
            <a:off x="311489" y="2075121"/>
            <a:ext cx="4118393" cy="409015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0483" r="9798" b="5800"/>
          <a:stretch/>
        </p:blipFill>
        <p:spPr>
          <a:xfrm>
            <a:off x="4886677" y="2075121"/>
            <a:ext cx="4185587" cy="4090152"/>
          </a:xfrm>
          <a:prstGeom prst="rect">
            <a:avLst/>
          </a:prstGeom>
        </p:spPr>
      </p:pic>
      <p:sp>
        <p:nvSpPr>
          <p:cNvPr id="2" name="Title 1"/>
          <p:cNvSpPr>
            <a:spLocks noGrp="1"/>
          </p:cNvSpPr>
          <p:nvPr>
            <p:ph type="title"/>
          </p:nvPr>
        </p:nvSpPr>
        <p:spPr/>
        <p:txBody>
          <a:bodyPr>
            <a:noAutofit/>
          </a:bodyPr>
          <a:lstStyle/>
          <a:p>
            <a:r>
              <a:rPr lang="en-US" sz="3600" dirty="0"/>
              <a:t>Results </a:t>
            </a:r>
            <a:r>
              <a:rPr lang="en-US" sz="3600" dirty="0" smtClean="0"/>
              <a:t>for </a:t>
            </a:r>
            <a:r>
              <a:rPr lang="en-US" sz="3600" dirty="0"/>
              <a:t>constant pressure condition: </a:t>
            </a:r>
            <a:br>
              <a:rPr lang="en-US" sz="3600" dirty="0"/>
            </a:br>
            <a:r>
              <a:rPr lang="en-US" sz="3600" dirty="0"/>
              <a:t>Pressure and Flow Profiles</a:t>
            </a:r>
          </a:p>
        </p:txBody>
      </p:sp>
      <mc:AlternateContent xmlns:mc="http://schemas.openxmlformats.org/markup-compatibility/2006" xmlns:a14="http://schemas.microsoft.com/office/drawing/2010/main">
        <mc:Choice Requires="a14">
          <p:sp>
            <p:nvSpPr>
              <p:cNvPr id="9" name="TextBox 8"/>
              <p:cNvSpPr txBox="1"/>
              <p:nvPr/>
            </p:nvSpPr>
            <p:spPr>
              <a:xfrm>
                <a:off x="1314482" y="1488620"/>
                <a:ext cx="2803353" cy="461665"/>
              </a:xfrm>
              <a:prstGeom prst="rect">
                <a:avLst/>
              </a:prstGeom>
              <a:noFill/>
            </p:spPr>
            <p:txBody>
              <a:bodyPr wrap="square" rtlCol="0">
                <a:spAutoFit/>
              </a:bodyPr>
              <a:lstStyle/>
              <a:p>
                <a:r>
                  <a:rPr lang="en-US" sz="2400" dirty="0" smtClean="0">
                    <a:cs typeface="Times New Roman" panose="02020603050405020304" pitchFamily="18" charset="0"/>
                  </a:rPr>
                  <a:t>Pressure (</a:t>
                </a:r>
                <a14:m>
                  <m:oMath xmlns:m="http://schemas.openxmlformats.org/officeDocument/2006/math">
                    <m:r>
                      <a:rPr lang="en-US" sz="2400" i="1" smtClean="0">
                        <a:solidFill>
                          <a:schemeClr val="tx1"/>
                        </a:solidFill>
                        <a:latin typeface="Cambria Math"/>
                        <a:ea typeface="Cambria Math" panose="02040503050406030204" pitchFamily="18" charset="0"/>
                      </a:rPr>
                      <m:t>𝑚𝑚</m:t>
                    </m:r>
                    <m:sSub>
                      <m:sSubPr>
                        <m:ctrlPr>
                          <a:rPr lang="en-US" sz="2400" i="1">
                            <a:solidFill>
                              <a:schemeClr val="tx1"/>
                            </a:solidFill>
                            <a:latin typeface="Cambria Math"/>
                            <a:ea typeface="Cambria Math" panose="02040503050406030204" pitchFamily="18" charset="0"/>
                          </a:rPr>
                        </m:ctrlPr>
                      </m:sSubPr>
                      <m:e>
                        <m:r>
                          <a:rPr lang="en-US" sz="2400" i="1">
                            <a:solidFill>
                              <a:schemeClr val="tx1"/>
                            </a:solidFill>
                            <a:latin typeface="Cambria Math"/>
                            <a:ea typeface="Cambria Math" panose="02040503050406030204" pitchFamily="18" charset="0"/>
                          </a:rPr>
                          <m:t>𝐻</m:t>
                        </m:r>
                      </m:e>
                      <m:sub>
                        <m:r>
                          <a:rPr lang="en-US" sz="2400" i="1">
                            <a:solidFill>
                              <a:schemeClr val="tx1"/>
                            </a:solidFill>
                            <a:latin typeface="Cambria Math"/>
                            <a:ea typeface="Cambria Math" panose="02040503050406030204" pitchFamily="18" charset="0"/>
                          </a:rPr>
                          <m:t>2</m:t>
                        </m:r>
                      </m:sub>
                    </m:sSub>
                  </m:oMath>
                </a14:m>
                <a:r>
                  <a:rPr lang="en-US" sz="2400" dirty="0">
                    <a:solidFill>
                      <a:schemeClr val="tx1"/>
                    </a:solidFill>
                  </a:rPr>
                  <a:t>O </a:t>
                </a:r>
                <a:r>
                  <a:rPr lang="en-US" sz="2400" dirty="0" smtClean="0">
                    <a:cs typeface="Times New Roman" panose="02020603050405020304" pitchFamily="18" charset="0"/>
                  </a:rPr>
                  <a:t>)</a:t>
                </a:r>
                <a:endParaRPr lang="en-US" sz="2400" dirty="0">
                  <a:cs typeface="Times New Roman" panose="020206030504050203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314482" y="1488620"/>
                <a:ext cx="2803353" cy="461665"/>
              </a:xfrm>
              <a:prstGeom prst="rect">
                <a:avLst/>
              </a:prstGeom>
              <a:blipFill rotWithShape="1">
                <a:blip r:embed="rId5"/>
                <a:stretch>
                  <a:fillRect l="-3486"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5514667" y="1488620"/>
                <a:ext cx="2929606" cy="470000"/>
              </a:xfrm>
              <a:prstGeom prst="rect">
                <a:avLst/>
              </a:prstGeom>
              <a:noFill/>
            </p:spPr>
            <p:txBody>
              <a:bodyPr wrap="square" rtlCol="0">
                <a:spAutoFit/>
              </a:bodyPr>
              <a:lstStyle/>
              <a:p>
                <a:r>
                  <a:rPr lang="en-US" sz="2400" dirty="0" smtClean="0">
                    <a:cs typeface="Times New Roman" panose="02020603050405020304" pitchFamily="18" charset="0"/>
                  </a:rPr>
                  <a:t>Flow Rate</a:t>
                </a:r>
                <a:r>
                  <a:rPr lang="en-US" sz="2400" dirty="0">
                    <a:solidFill>
                      <a:srgbClr val="FF0000"/>
                    </a:solidFill>
                    <a:ea typeface="Cambria Math" panose="02040503050406030204" pitchFamily="18" charset="0"/>
                  </a:rPr>
                  <a:t> </a:t>
                </a:r>
                <a14:m>
                  <m:oMath xmlns:m="http://schemas.openxmlformats.org/officeDocument/2006/math">
                    <m:r>
                      <a:rPr lang="en-US" sz="2400" b="0" i="0" smtClean="0">
                        <a:solidFill>
                          <a:schemeClr val="tx1"/>
                        </a:solidFill>
                        <a:latin typeface="Cambria Math"/>
                        <a:ea typeface="Cambria Math" panose="02040503050406030204" pitchFamily="18" charset="0"/>
                      </a:rPr>
                      <m:t>(</m:t>
                    </m:r>
                    <m:r>
                      <a:rPr lang="en-US" sz="2400" i="1">
                        <a:solidFill>
                          <a:schemeClr val="tx1"/>
                        </a:solidFill>
                        <a:latin typeface="Cambria Math"/>
                        <a:ea typeface="Cambria Math" panose="02040503050406030204" pitchFamily="18" charset="0"/>
                      </a:rPr>
                      <m:t>𝑝𝐿</m:t>
                    </m:r>
                    <m:r>
                      <a:rPr lang="en-US" sz="2400" i="1" smtClean="0">
                        <a:solidFill>
                          <a:schemeClr val="tx1"/>
                        </a:solidFill>
                        <a:latin typeface="Cambria Math"/>
                        <a:ea typeface="Cambria Math" panose="02040503050406030204" pitchFamily="18" charset="0"/>
                      </a:rPr>
                      <m:t>∙</m:t>
                    </m:r>
                    <m:sSup>
                      <m:sSupPr>
                        <m:ctrlPr>
                          <a:rPr lang="en-US" sz="2400" i="1" smtClean="0">
                            <a:solidFill>
                              <a:schemeClr val="tx1"/>
                            </a:solidFill>
                            <a:latin typeface="Cambria Math"/>
                            <a:ea typeface="Cambria Math" panose="02040503050406030204" pitchFamily="18" charset="0"/>
                          </a:rPr>
                        </m:ctrlPr>
                      </m:sSupPr>
                      <m:e>
                        <m:r>
                          <a:rPr lang="en-US" sz="2400" b="0" i="1" smtClean="0">
                            <a:solidFill>
                              <a:schemeClr val="tx1"/>
                            </a:solidFill>
                            <a:latin typeface="Cambria Math"/>
                            <a:ea typeface="Cambria Math" panose="02040503050406030204" pitchFamily="18" charset="0"/>
                          </a:rPr>
                          <m:t>𝑠</m:t>
                        </m:r>
                      </m:e>
                      <m:sup>
                        <m:r>
                          <a:rPr lang="en-US" sz="2400" b="0" i="1" smtClean="0">
                            <a:solidFill>
                              <a:schemeClr val="tx1"/>
                            </a:solidFill>
                            <a:latin typeface="Cambria Math"/>
                            <a:ea typeface="Cambria Math" panose="02040503050406030204" pitchFamily="18" charset="0"/>
                          </a:rPr>
                          <m:t>−1</m:t>
                        </m:r>
                      </m:sup>
                    </m:sSup>
                    <m:r>
                      <a:rPr lang="en-US" sz="2400" b="0" i="1" smtClean="0">
                        <a:solidFill>
                          <a:schemeClr val="tx1"/>
                        </a:solidFill>
                        <a:latin typeface="Cambria Math"/>
                        <a:ea typeface="Cambria Math" panose="02040503050406030204" pitchFamily="18" charset="0"/>
                      </a:rPr>
                      <m:t>)</m:t>
                    </m:r>
                  </m:oMath>
                </a14:m>
                <a:endParaRPr lang="en-US" sz="2400" dirty="0">
                  <a:solidFill>
                    <a:schemeClr val="tx1"/>
                  </a:solidFill>
                  <a:cs typeface="Times New Roman" panose="020206030504050203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5514667" y="1488620"/>
                <a:ext cx="2929606" cy="470000"/>
              </a:xfrm>
              <a:prstGeom prst="rect">
                <a:avLst/>
              </a:prstGeom>
              <a:blipFill rotWithShape="1">
                <a:blip r:embed="rId6"/>
                <a:stretch>
                  <a:fillRect l="-3333" t="-7792" b="-29870"/>
                </a:stretch>
              </a:blipFill>
            </p:spPr>
            <p:txBody>
              <a:bodyPr/>
              <a:lstStyle/>
              <a:p>
                <a:r>
                  <a:rPr lang="en-US">
                    <a:noFill/>
                  </a:rPr>
                  <a:t> </a:t>
                </a:r>
              </a:p>
            </p:txBody>
          </p:sp>
        </mc:Fallback>
      </mc:AlternateContent>
    </p:spTree>
    <p:extLst>
      <p:ext uri="{BB962C8B-B14F-4D97-AF65-F5344CB8AC3E}">
        <p14:creationId xmlns:p14="http://schemas.microsoft.com/office/powerpoint/2010/main" val="325701030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Population modeling</a:t>
            </a:r>
            <a:endParaRPr lang="en-US" dirty="0"/>
          </a:p>
        </p:txBody>
      </p:sp>
      <p:sp>
        <p:nvSpPr>
          <p:cNvPr id="3" name="Slide Number Placeholder 2"/>
          <p:cNvSpPr>
            <a:spLocks noGrp="1"/>
          </p:cNvSpPr>
          <p:nvPr>
            <p:ph type="sldNum" sz="quarter" idx="12"/>
          </p:nvPr>
        </p:nvSpPr>
        <p:spPr/>
        <p:txBody>
          <a:bodyPr/>
          <a:lstStyle/>
          <a:p>
            <a:fld id="{9778FF38-490E-4CBC-8A71-B255FE36DA51}" type="slidenum">
              <a:rPr lang="en-US" smtClean="0"/>
              <a:t>32</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6152" y="2193388"/>
            <a:ext cx="4748048" cy="3512682"/>
          </a:xfrm>
          <a:prstGeom prst="rect">
            <a:avLst/>
          </a:prstGeom>
        </p:spPr>
      </p:pic>
      <p:sp>
        <p:nvSpPr>
          <p:cNvPr id="6" name="TextBox 5"/>
          <p:cNvSpPr txBox="1"/>
          <p:nvPr/>
        </p:nvSpPr>
        <p:spPr>
          <a:xfrm>
            <a:off x="685800" y="1182469"/>
            <a:ext cx="7848600" cy="1015663"/>
          </a:xfrm>
          <a:prstGeom prst="rect">
            <a:avLst/>
          </a:prstGeom>
          <a:noFill/>
        </p:spPr>
        <p:txBody>
          <a:bodyPr wrap="square" rtlCol="0">
            <a:spAutoFit/>
          </a:bodyPr>
          <a:lstStyle/>
          <a:p>
            <a:r>
              <a:rPr lang="en-US" dirty="0" smtClean="0"/>
              <a:t>Assumed that each parameter in the multi-scale model is selected from a +/- 25% normal distribution about the parameter’s best fit value. </a:t>
            </a:r>
          </a:p>
          <a:p>
            <a:r>
              <a:rPr lang="en-US" dirty="0" smtClean="0"/>
              <a:t>                               </a:t>
            </a:r>
            <a:r>
              <a:rPr lang="en-US" sz="2400" dirty="0" smtClean="0"/>
              <a:t>Results for 839 simulated individuals</a:t>
            </a:r>
            <a:endParaRPr lang="en-US" sz="2400" dirty="0"/>
          </a:p>
        </p:txBody>
      </p:sp>
      <p:sp>
        <p:nvSpPr>
          <p:cNvPr id="7" name="TextBox 6"/>
          <p:cNvSpPr txBox="1"/>
          <p:nvPr/>
        </p:nvSpPr>
        <p:spPr>
          <a:xfrm>
            <a:off x="914400" y="5706070"/>
            <a:ext cx="7620000" cy="923330"/>
          </a:xfrm>
          <a:prstGeom prst="rect">
            <a:avLst/>
          </a:prstGeom>
          <a:noFill/>
        </p:spPr>
        <p:txBody>
          <a:bodyPr wrap="square" rtlCol="0">
            <a:spAutoFit/>
          </a:bodyPr>
          <a:lstStyle/>
          <a:p>
            <a:r>
              <a:rPr lang="en-US" dirty="0"/>
              <a:t>Comparison of the average response (closed symbols) of the </a:t>
            </a:r>
            <a:r>
              <a:rPr lang="en-US" dirty="0" smtClean="0"/>
              <a:t>simulated population with the </a:t>
            </a:r>
            <a:r>
              <a:rPr lang="en-US" dirty="0"/>
              <a:t>simulated individual from the population that deviates </a:t>
            </a:r>
            <a:r>
              <a:rPr lang="en-US" dirty="0" smtClean="0"/>
              <a:t>the most from </a:t>
            </a:r>
            <a:r>
              <a:rPr lang="en-US" dirty="0"/>
              <a:t>the population average (</a:t>
            </a:r>
            <a:r>
              <a:rPr lang="en-US" dirty="0" smtClean="0"/>
              <a:t>open symbols).</a:t>
            </a:r>
            <a:endParaRPr lang="en-US" dirty="0"/>
          </a:p>
        </p:txBody>
      </p:sp>
    </p:spTree>
    <p:extLst>
      <p:ext uri="{BB962C8B-B14F-4D97-AF65-F5344CB8AC3E}">
        <p14:creationId xmlns:p14="http://schemas.microsoft.com/office/powerpoint/2010/main" val="1330127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a:xfrm>
            <a:off x="2057400" y="1600200"/>
            <a:ext cx="5410200" cy="4525963"/>
          </a:xfrm>
        </p:spPr>
        <p:txBody>
          <a:bodyPr>
            <a:normAutofit/>
          </a:bodyPr>
          <a:lstStyle/>
          <a:p>
            <a:pPr marL="0" indent="0">
              <a:buNone/>
            </a:pPr>
            <a:r>
              <a:rPr lang="en-US" dirty="0" smtClean="0"/>
              <a:t>Support</a:t>
            </a:r>
            <a:r>
              <a:rPr lang="en-US" dirty="0"/>
              <a:t>: </a:t>
            </a:r>
            <a:endParaRPr lang="en-US" dirty="0" smtClean="0"/>
          </a:p>
          <a:p>
            <a:pPr lvl="1"/>
            <a:r>
              <a:rPr lang="en-US" dirty="0" smtClean="0"/>
              <a:t>US EPA</a:t>
            </a:r>
          </a:p>
          <a:p>
            <a:pPr lvl="1"/>
            <a:r>
              <a:rPr lang="en-US" dirty="0" smtClean="0"/>
              <a:t>NIH/NIGMS (including a U01)</a:t>
            </a:r>
          </a:p>
          <a:p>
            <a:pPr lvl="1"/>
            <a:r>
              <a:rPr lang="en-US" dirty="0" smtClean="0"/>
              <a:t>Indiana University </a:t>
            </a:r>
          </a:p>
          <a:p>
            <a:pPr lvl="1"/>
            <a:r>
              <a:rPr lang="en-US" dirty="0" smtClean="0"/>
              <a:t>NSF </a:t>
            </a:r>
          </a:p>
          <a:p>
            <a:pPr lvl="1"/>
            <a:r>
              <a:rPr lang="en-US" dirty="0" smtClean="0"/>
              <a:t>Falk Fund</a:t>
            </a:r>
            <a:endParaRPr lang="en-US" dirty="0"/>
          </a:p>
          <a:p>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33</a:t>
            </a:fld>
            <a:endParaRPr lang="en-US" dirty="0"/>
          </a:p>
        </p:txBody>
      </p:sp>
    </p:spTree>
    <p:extLst>
      <p:ext uri="{BB962C8B-B14F-4D97-AF65-F5344CB8AC3E}">
        <p14:creationId xmlns:p14="http://schemas.microsoft.com/office/powerpoint/2010/main" val="1117711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286001" y="1524000"/>
            <a:ext cx="4584890" cy="4456471"/>
          </a:xfrm>
          <a:prstGeom prst="rect">
            <a:avLst/>
          </a:prstGeom>
          <a:gradFill flip="none" rotWithShape="1">
            <a:gsLst>
              <a:gs pos="0">
                <a:schemeClr val="accent1">
                  <a:tint val="66000"/>
                  <a:satMod val="160000"/>
                </a:schemeClr>
              </a:gs>
              <a:gs pos="47000">
                <a:srgbClr val="FF7D7D"/>
              </a:gs>
              <a:gs pos="90000">
                <a:schemeClr val="bg1"/>
              </a:gs>
              <a:gs pos="100000">
                <a:schemeClr val="bg1"/>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Autofit/>
          </a:bodyPr>
          <a:lstStyle/>
          <a:p>
            <a:r>
              <a:rPr lang="en-US" sz="2800" dirty="0" smtClean="0"/>
              <a:t>Description of the</a:t>
            </a:r>
            <a:br>
              <a:rPr lang="en-US" sz="2800" dirty="0" smtClean="0"/>
            </a:br>
            <a:r>
              <a:rPr lang="en-US" sz="2800" dirty="0" smtClean="0"/>
              <a:t>Biology </a:t>
            </a:r>
            <a:r>
              <a:rPr lang="en-US" sz="2800" i="1" dirty="0" smtClean="0"/>
              <a:t>versus</a:t>
            </a:r>
            <a:r>
              <a:rPr lang="en-US" sz="2800" dirty="0" smtClean="0"/>
              <a:t> the Math/Code</a:t>
            </a:r>
            <a:endParaRPr lang="en-US" sz="2800" dirty="0"/>
          </a:p>
        </p:txBody>
      </p:sp>
      <p:grpSp>
        <p:nvGrpSpPr>
          <p:cNvPr id="6" name="Group 5"/>
          <p:cNvGrpSpPr/>
          <p:nvPr/>
        </p:nvGrpSpPr>
        <p:grpSpPr>
          <a:xfrm>
            <a:off x="2209800" y="1548580"/>
            <a:ext cx="4660069" cy="4515407"/>
            <a:chOff x="1809134" y="1563329"/>
            <a:chExt cx="4660069" cy="4515407"/>
          </a:xfrm>
        </p:grpSpPr>
        <p:sp>
          <p:nvSpPr>
            <p:cNvPr id="4" name="Right Arrow 3"/>
            <p:cNvSpPr/>
            <p:nvPr/>
          </p:nvSpPr>
          <p:spPr>
            <a:xfrm rot="16200000">
              <a:off x="-350275" y="3722738"/>
              <a:ext cx="4471220" cy="1524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Arrow 4"/>
            <p:cNvSpPr/>
            <p:nvPr/>
          </p:nvSpPr>
          <p:spPr>
            <a:xfrm>
              <a:off x="1848759" y="5926335"/>
              <a:ext cx="4620444" cy="1524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p:cNvSpPr txBox="1"/>
          <p:nvPr/>
        </p:nvSpPr>
        <p:spPr>
          <a:xfrm>
            <a:off x="1942048" y="6096000"/>
            <a:ext cx="5525552" cy="461665"/>
          </a:xfrm>
          <a:prstGeom prst="rect">
            <a:avLst/>
          </a:prstGeom>
          <a:noFill/>
        </p:spPr>
        <p:txBody>
          <a:bodyPr wrap="none" rtlCol="0">
            <a:spAutoFit/>
          </a:bodyPr>
          <a:lstStyle/>
          <a:p>
            <a:r>
              <a:rPr lang="en-US" sz="2400" dirty="0" smtClean="0"/>
              <a:t>Mathematical / Computational Description</a:t>
            </a:r>
            <a:endParaRPr lang="en-US" sz="2400" dirty="0"/>
          </a:p>
        </p:txBody>
      </p:sp>
      <p:sp>
        <p:nvSpPr>
          <p:cNvPr id="8" name="TextBox 7"/>
          <p:cNvSpPr txBox="1"/>
          <p:nvPr/>
        </p:nvSpPr>
        <p:spPr>
          <a:xfrm>
            <a:off x="533400" y="3048000"/>
            <a:ext cx="1752600" cy="830997"/>
          </a:xfrm>
          <a:prstGeom prst="rect">
            <a:avLst/>
          </a:prstGeom>
          <a:noFill/>
        </p:spPr>
        <p:txBody>
          <a:bodyPr wrap="square" rtlCol="0">
            <a:spAutoFit/>
          </a:bodyPr>
          <a:lstStyle/>
          <a:p>
            <a:pPr algn="ctr"/>
            <a:r>
              <a:rPr lang="en-US" sz="2400" dirty="0" smtClean="0"/>
              <a:t>Biological Description</a:t>
            </a:r>
            <a:endParaRPr lang="en-US" sz="2400" dirty="0"/>
          </a:p>
        </p:txBody>
      </p:sp>
      <p:sp>
        <p:nvSpPr>
          <p:cNvPr id="10" name="TextBox 9"/>
          <p:cNvSpPr txBox="1"/>
          <p:nvPr/>
        </p:nvSpPr>
        <p:spPr>
          <a:xfrm>
            <a:off x="6869869" y="1524000"/>
            <a:ext cx="946093" cy="307777"/>
          </a:xfrm>
          <a:prstGeom prst="rect">
            <a:avLst/>
          </a:prstGeom>
          <a:noFill/>
        </p:spPr>
        <p:txBody>
          <a:bodyPr wrap="none" rtlCol="0">
            <a:spAutoFit/>
          </a:bodyPr>
          <a:lstStyle/>
          <a:p>
            <a:r>
              <a:rPr lang="en-US" sz="1400" i="1" dirty="0" smtClean="0"/>
              <a:t>e.g., SBML</a:t>
            </a:r>
            <a:endParaRPr lang="en-US" sz="1400" i="1" dirty="0"/>
          </a:p>
        </p:txBody>
      </p:sp>
      <p:sp>
        <p:nvSpPr>
          <p:cNvPr id="11" name="Oval 10"/>
          <p:cNvSpPr/>
          <p:nvPr/>
        </p:nvSpPr>
        <p:spPr>
          <a:xfrm>
            <a:off x="6541578" y="5601041"/>
            <a:ext cx="195447" cy="195447"/>
          </a:xfrm>
          <a:prstGeom prst="ellipse">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6541578" y="1566617"/>
            <a:ext cx="195447" cy="195447"/>
          </a:xfrm>
          <a:prstGeom prst="ellipse">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6869869" y="5559623"/>
            <a:ext cx="1359731" cy="307777"/>
          </a:xfrm>
          <a:prstGeom prst="rect">
            <a:avLst/>
          </a:prstGeom>
          <a:noFill/>
        </p:spPr>
        <p:txBody>
          <a:bodyPr wrap="none" rtlCol="0">
            <a:spAutoFit/>
          </a:bodyPr>
          <a:lstStyle/>
          <a:p>
            <a:r>
              <a:rPr lang="en-US" sz="1400" i="1" dirty="0" smtClean="0"/>
              <a:t>MATLAB, C++, …</a:t>
            </a:r>
            <a:endParaRPr lang="en-US" sz="1400" i="1" dirty="0"/>
          </a:p>
        </p:txBody>
      </p:sp>
      <p:sp>
        <p:nvSpPr>
          <p:cNvPr id="13" name="Oval 12"/>
          <p:cNvSpPr/>
          <p:nvPr/>
        </p:nvSpPr>
        <p:spPr>
          <a:xfrm>
            <a:off x="2438400" y="1593287"/>
            <a:ext cx="195447" cy="195447"/>
          </a:xfrm>
          <a:prstGeom prst="ellipse">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599436" y="1542636"/>
            <a:ext cx="1653081" cy="523220"/>
          </a:xfrm>
          <a:prstGeom prst="rect">
            <a:avLst/>
          </a:prstGeom>
          <a:noFill/>
        </p:spPr>
        <p:txBody>
          <a:bodyPr wrap="none" rtlCol="0">
            <a:spAutoFit/>
          </a:bodyPr>
          <a:lstStyle/>
          <a:p>
            <a:r>
              <a:rPr lang="en-US" sz="1400" i="1" dirty="0" smtClean="0"/>
              <a:t>e.g., Gene Ontology,</a:t>
            </a:r>
            <a:br>
              <a:rPr lang="en-US" sz="1400" i="1" dirty="0" smtClean="0"/>
            </a:br>
            <a:r>
              <a:rPr lang="en-US" sz="1400" i="1" dirty="0" smtClean="0"/>
              <a:t>KEGG Pathway</a:t>
            </a:r>
            <a:endParaRPr lang="en-US" sz="1400" i="1" dirty="0"/>
          </a:p>
        </p:txBody>
      </p:sp>
      <p:sp>
        <p:nvSpPr>
          <p:cNvPr id="16" name="TextBox 15"/>
          <p:cNvSpPr txBox="1"/>
          <p:nvPr/>
        </p:nvSpPr>
        <p:spPr>
          <a:xfrm>
            <a:off x="6869869" y="3439180"/>
            <a:ext cx="1164101" cy="523220"/>
          </a:xfrm>
          <a:prstGeom prst="rect">
            <a:avLst/>
          </a:prstGeom>
          <a:noFill/>
        </p:spPr>
        <p:txBody>
          <a:bodyPr wrap="none" rtlCol="0">
            <a:spAutoFit/>
          </a:bodyPr>
          <a:lstStyle/>
          <a:p>
            <a:r>
              <a:rPr lang="en-US" sz="1400" i="1" dirty="0" smtClean="0"/>
              <a:t>e.g., FEBio, </a:t>
            </a:r>
          </a:p>
          <a:p>
            <a:r>
              <a:rPr lang="en-US" sz="1400" i="1" dirty="0" smtClean="0"/>
              <a:t>CompuCell3D</a:t>
            </a:r>
            <a:endParaRPr lang="en-US" sz="1400" i="1" dirty="0"/>
          </a:p>
        </p:txBody>
      </p:sp>
      <p:sp>
        <p:nvSpPr>
          <p:cNvPr id="17" name="Oval 16"/>
          <p:cNvSpPr/>
          <p:nvPr/>
        </p:nvSpPr>
        <p:spPr>
          <a:xfrm>
            <a:off x="6541578" y="3603067"/>
            <a:ext cx="195447" cy="195447"/>
          </a:xfrm>
          <a:prstGeom prst="ellipse">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837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 y="400050"/>
            <a:ext cx="5822730" cy="6186309"/>
          </a:xfrm>
          <a:prstGeom prst="rect">
            <a:avLst/>
          </a:prstGeom>
          <a:noFill/>
        </p:spPr>
        <p:txBody>
          <a:bodyPr wrap="square" rtlCol="0">
            <a:spAutoFit/>
          </a:bodyPr>
          <a:lstStyle/>
          <a:p>
            <a:pPr marL="285750" indent="-285750" fontAlgn="base">
              <a:spcBef>
                <a:spcPct val="0"/>
              </a:spcBef>
              <a:spcAft>
                <a:spcPct val="0"/>
              </a:spcAft>
              <a:buFont typeface="Arial" panose="020B0604020202020204" pitchFamily="34" charset="0"/>
              <a:buChar char="•"/>
            </a:pPr>
            <a:r>
              <a:rPr lang="en-US" dirty="0">
                <a:solidFill>
                  <a:srgbClr val="000000"/>
                </a:solidFill>
              </a:rPr>
              <a:t>Developed by James Glazier and Francois </a:t>
            </a:r>
            <a:r>
              <a:rPr lang="en-US" dirty="0" err="1">
                <a:solidFill>
                  <a:srgbClr val="000000"/>
                </a:solidFill>
              </a:rPr>
              <a:t>Graner</a:t>
            </a:r>
            <a:endParaRPr lang="en-US" dirty="0">
              <a:solidFill>
                <a:srgbClr val="000000"/>
              </a:solidFill>
            </a:endParaRPr>
          </a:p>
          <a:p>
            <a:pPr marL="285750" indent="-285750" fontAlgn="base">
              <a:spcBef>
                <a:spcPct val="0"/>
              </a:spcBef>
              <a:spcAft>
                <a:spcPct val="0"/>
              </a:spcAft>
              <a:buFont typeface="Arial" panose="020B0604020202020204" pitchFamily="34" charset="0"/>
              <a:buChar char="•"/>
            </a:pPr>
            <a:r>
              <a:rPr lang="en-US" dirty="0">
                <a:solidFill>
                  <a:srgbClr val="000000"/>
                </a:solidFill>
              </a:rPr>
              <a:t>Represents single </a:t>
            </a:r>
            <a:r>
              <a:rPr lang="en-US" b="1" dirty="0" smtClean="0">
                <a:solidFill>
                  <a:srgbClr val="000000"/>
                </a:solidFill>
              </a:rPr>
              <a:t>cell </a:t>
            </a:r>
            <a:r>
              <a:rPr lang="en-US" b="1" dirty="0">
                <a:solidFill>
                  <a:srgbClr val="000000"/>
                </a:solidFill>
              </a:rPr>
              <a:t>as a collection of pixels on a lattice</a:t>
            </a:r>
            <a:r>
              <a:rPr lang="en-US" dirty="0">
                <a:solidFill>
                  <a:srgbClr val="000000"/>
                </a:solidFill>
              </a:rPr>
              <a:t> (regular or irregular</a:t>
            </a:r>
            <a:r>
              <a:rPr lang="en-US" dirty="0" smtClean="0">
                <a:solidFill>
                  <a:srgbClr val="000000"/>
                </a:solidFill>
              </a:rPr>
              <a:t>) in 2D or 3D.</a:t>
            </a:r>
            <a:endParaRPr lang="en-US" dirty="0">
              <a:solidFill>
                <a:srgbClr val="000000"/>
              </a:solidFill>
            </a:endParaRPr>
          </a:p>
          <a:p>
            <a:pPr marL="285750" indent="-285750" fontAlgn="base">
              <a:spcBef>
                <a:spcPct val="0"/>
              </a:spcBef>
              <a:spcAft>
                <a:spcPct val="0"/>
              </a:spcAft>
              <a:buFont typeface="Arial" panose="020B0604020202020204" pitchFamily="34" charset="0"/>
              <a:buChar char="•"/>
            </a:pPr>
            <a:r>
              <a:rPr lang="en-US" b="1" dirty="0">
                <a:solidFill>
                  <a:srgbClr val="000000"/>
                </a:solidFill>
              </a:rPr>
              <a:t>Physics based</a:t>
            </a:r>
            <a:r>
              <a:rPr lang="en-US" dirty="0">
                <a:solidFill>
                  <a:srgbClr val="000000"/>
                </a:solidFill>
              </a:rPr>
              <a:t>.</a:t>
            </a:r>
          </a:p>
          <a:p>
            <a:pPr marL="285750" indent="-285750" fontAlgn="base">
              <a:spcBef>
                <a:spcPct val="0"/>
              </a:spcBef>
              <a:spcAft>
                <a:spcPct val="0"/>
              </a:spcAft>
              <a:buFont typeface="Arial" panose="020B0604020202020204" pitchFamily="34" charset="0"/>
              <a:buChar char="•"/>
            </a:pPr>
            <a:r>
              <a:rPr lang="en-US" dirty="0">
                <a:solidFill>
                  <a:srgbClr val="000000"/>
                </a:solidFill>
              </a:rPr>
              <a:t>Uses </a:t>
            </a:r>
            <a:r>
              <a:rPr lang="en-US" b="1" dirty="0">
                <a:solidFill>
                  <a:srgbClr val="000000"/>
                </a:solidFill>
              </a:rPr>
              <a:t>energy formalism</a:t>
            </a:r>
            <a:r>
              <a:rPr lang="en-US" dirty="0">
                <a:solidFill>
                  <a:srgbClr val="000000"/>
                </a:solidFill>
              </a:rPr>
              <a:t> to describe cell properties (usually in the form of constraints), cell-cell interactions and cells’ behaviors.</a:t>
            </a:r>
          </a:p>
          <a:p>
            <a:pPr marL="285750" indent="-285750" fontAlgn="base">
              <a:spcBef>
                <a:spcPct val="0"/>
              </a:spcBef>
              <a:spcAft>
                <a:spcPct val="0"/>
              </a:spcAft>
              <a:buFont typeface="Arial" panose="020B0604020202020204" pitchFamily="34" charset="0"/>
              <a:buChar char="•"/>
            </a:pPr>
            <a:r>
              <a:rPr lang="en-US" b="1" dirty="0">
                <a:solidFill>
                  <a:srgbClr val="000000"/>
                </a:solidFill>
              </a:rPr>
              <a:t>Stochastic</a:t>
            </a:r>
            <a:r>
              <a:rPr lang="en-US" dirty="0">
                <a:solidFill>
                  <a:srgbClr val="000000"/>
                </a:solidFill>
              </a:rPr>
              <a:t> not, deterministic</a:t>
            </a:r>
          </a:p>
          <a:p>
            <a:pPr marL="285750" indent="-285750" fontAlgn="base">
              <a:spcBef>
                <a:spcPct val="0"/>
              </a:spcBef>
              <a:spcAft>
                <a:spcPct val="0"/>
              </a:spcAft>
              <a:buFont typeface="Arial" panose="020B0604020202020204" pitchFamily="34" charset="0"/>
              <a:buChar char="•"/>
            </a:pPr>
            <a:r>
              <a:rPr lang="en-US" dirty="0">
                <a:solidFill>
                  <a:srgbClr val="000000"/>
                </a:solidFill>
              </a:rPr>
              <a:t>Very simple and intuitive. Mathematical complexity does not go beyond understanding second order polynomials. </a:t>
            </a:r>
          </a:p>
          <a:p>
            <a:pPr marL="285750" indent="-285750" fontAlgn="base">
              <a:spcBef>
                <a:spcPct val="0"/>
              </a:spcBef>
              <a:spcAft>
                <a:spcPct val="0"/>
              </a:spcAft>
              <a:buFont typeface="Arial" panose="020B0604020202020204" pitchFamily="34" charset="0"/>
              <a:buChar char="•"/>
            </a:pPr>
            <a:r>
              <a:rPr lang="en-US" b="1" dirty="0">
                <a:solidFill>
                  <a:srgbClr val="000000"/>
                </a:solidFill>
              </a:rPr>
              <a:t>Capable of representing cellular and subcellular structures</a:t>
            </a:r>
          </a:p>
          <a:p>
            <a:pPr marL="285750" indent="-285750" fontAlgn="base">
              <a:spcBef>
                <a:spcPct val="0"/>
              </a:spcBef>
              <a:spcAft>
                <a:spcPct val="0"/>
              </a:spcAft>
              <a:buFont typeface="Arial" panose="020B0604020202020204" pitchFamily="34" charset="0"/>
              <a:buChar char="•"/>
            </a:pPr>
            <a:r>
              <a:rPr lang="en-US" dirty="0" smtClean="0">
                <a:solidFill>
                  <a:srgbClr val="000000"/>
                </a:solidFill>
              </a:rPr>
              <a:t>Relatively fast </a:t>
            </a:r>
            <a:r>
              <a:rPr lang="en-US" dirty="0">
                <a:solidFill>
                  <a:srgbClr val="000000"/>
                </a:solidFill>
              </a:rPr>
              <a:t>up to 10^5 cells on a single CPU. </a:t>
            </a:r>
          </a:p>
          <a:p>
            <a:pPr marL="285750" indent="-285750" fontAlgn="base">
              <a:spcBef>
                <a:spcPct val="0"/>
              </a:spcBef>
              <a:spcAft>
                <a:spcPct val="0"/>
              </a:spcAft>
              <a:buFont typeface="Arial" panose="020B0604020202020204" pitchFamily="34" charset="0"/>
              <a:buChar char="•"/>
            </a:pPr>
            <a:r>
              <a:rPr lang="en-US" dirty="0">
                <a:solidFill>
                  <a:srgbClr val="000000"/>
                </a:solidFill>
              </a:rPr>
              <a:t>Used </a:t>
            </a:r>
            <a:r>
              <a:rPr lang="en-US" dirty="0" smtClean="0">
                <a:solidFill>
                  <a:srgbClr val="000000"/>
                </a:solidFill>
              </a:rPr>
              <a:t>by </a:t>
            </a:r>
            <a:r>
              <a:rPr lang="en-US" dirty="0">
                <a:solidFill>
                  <a:srgbClr val="000000"/>
                </a:solidFill>
              </a:rPr>
              <a:t>many labs around the world. </a:t>
            </a:r>
          </a:p>
          <a:p>
            <a:pPr marL="285750" indent="-285750" fontAlgn="base">
              <a:spcBef>
                <a:spcPct val="0"/>
              </a:spcBef>
              <a:spcAft>
                <a:spcPct val="0"/>
              </a:spcAft>
              <a:buFont typeface="Arial" panose="020B0604020202020204" pitchFamily="34" charset="0"/>
              <a:buChar char="•"/>
            </a:pPr>
            <a:r>
              <a:rPr lang="en-US" b="1" dirty="0">
                <a:solidFill>
                  <a:srgbClr val="000000"/>
                </a:solidFill>
              </a:rPr>
              <a:t>Drawbacks</a:t>
            </a:r>
            <a:r>
              <a:rPr lang="en-US" dirty="0">
                <a:solidFill>
                  <a:srgbClr val="000000"/>
                </a:solidFill>
              </a:rPr>
              <a:t>: Time has to be converted from simulation unit to physical unit. Lattice granularity determines level of details of simulated objects. Simulation parameters are not independent –changing one of them triggers changes in others</a:t>
            </a:r>
          </a:p>
          <a:p>
            <a:pPr marL="285750" indent="-285750" fontAlgn="base">
              <a:spcBef>
                <a:spcPct val="0"/>
              </a:spcBef>
              <a:spcAft>
                <a:spcPct val="0"/>
              </a:spcAft>
              <a:buFont typeface="Arial" panose="020B0604020202020204" pitchFamily="34" charset="0"/>
              <a:buChar char="•"/>
            </a:pPr>
            <a:r>
              <a:rPr lang="en-US" dirty="0">
                <a:solidFill>
                  <a:srgbClr val="000000"/>
                </a:solidFill>
              </a:rPr>
              <a:t> </a:t>
            </a:r>
            <a:r>
              <a:rPr lang="en-US" b="1" dirty="0">
                <a:solidFill>
                  <a:srgbClr val="000000"/>
                </a:solidFill>
              </a:rPr>
              <a:t>Software: </a:t>
            </a:r>
            <a:r>
              <a:rPr lang="en-US" dirty="0">
                <a:solidFill>
                  <a:srgbClr val="000000"/>
                </a:solidFill>
              </a:rPr>
              <a:t>CompuCell3D, Chaste, </a:t>
            </a:r>
            <a:r>
              <a:rPr lang="en-US" dirty="0" err="1">
                <a:solidFill>
                  <a:srgbClr val="000000"/>
                </a:solidFill>
              </a:rPr>
              <a:t>Simmune</a:t>
            </a:r>
            <a:r>
              <a:rPr lang="en-US" dirty="0">
                <a:solidFill>
                  <a:srgbClr val="000000"/>
                </a:solidFill>
              </a:rPr>
              <a:t>, </a:t>
            </a:r>
            <a:r>
              <a:rPr lang="en-US" dirty="0" smtClean="0">
                <a:solidFill>
                  <a:srgbClr val="000000"/>
                </a:solidFill>
              </a:rPr>
              <a:t>Morpheus, </a:t>
            </a:r>
            <a:r>
              <a:rPr lang="en-US" dirty="0">
                <a:solidFill>
                  <a:srgbClr val="000000"/>
                </a:solidFill>
              </a:rPr>
              <a:t>Tissue Simulation Toolkit</a:t>
            </a:r>
          </a:p>
          <a:p>
            <a:pPr fontAlgn="base">
              <a:spcBef>
                <a:spcPct val="0"/>
              </a:spcBef>
              <a:spcAft>
                <a:spcPct val="0"/>
              </a:spcAft>
            </a:pPr>
            <a:r>
              <a:rPr lang="en-US" dirty="0">
                <a:solidFill>
                  <a:srgbClr val="000000"/>
                </a:solidFill>
              </a:rPr>
              <a:t> </a:t>
            </a:r>
          </a:p>
        </p:txBody>
      </p:sp>
      <p:sp>
        <p:nvSpPr>
          <p:cNvPr id="4" name="Text Box 6"/>
          <p:cNvSpPr txBox="1">
            <a:spLocks noChangeArrowheads="1"/>
          </p:cNvSpPr>
          <p:nvPr/>
        </p:nvSpPr>
        <p:spPr bwMode="auto">
          <a:xfrm>
            <a:off x="0" y="0"/>
            <a:ext cx="9144000" cy="4000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sz="2000" b="1" dirty="0" smtClean="0">
                <a:solidFill>
                  <a:srgbClr val="FFFFFF"/>
                </a:solidFill>
              </a:rPr>
              <a:t>Cellular Potts Model</a:t>
            </a:r>
            <a:endParaRPr lang="pl-PL" sz="2000" b="1" dirty="0">
              <a:solidFill>
                <a:srgbClr val="FFFFFF"/>
              </a:solidFill>
            </a:endParaRPr>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2310" y="657225"/>
            <a:ext cx="1765931"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Object 2"/>
          <p:cNvGraphicFramePr>
            <a:graphicFrameLocks noChangeAspect="1"/>
          </p:cNvGraphicFramePr>
          <p:nvPr>
            <p:extLst>
              <p:ext uri="{D42A27DB-BD31-4B8C-83A1-F6EECF244321}">
                <p14:modId xmlns:p14="http://schemas.microsoft.com/office/powerpoint/2010/main" val="2065058829"/>
              </p:ext>
            </p:extLst>
          </p:nvPr>
        </p:nvGraphicFramePr>
        <p:xfrm>
          <a:off x="5736709" y="2447924"/>
          <a:ext cx="3407291" cy="1576967"/>
        </p:xfrm>
        <a:graphic>
          <a:graphicData uri="http://schemas.openxmlformats.org/presentationml/2006/ole">
            <mc:AlternateContent xmlns:mc="http://schemas.openxmlformats.org/markup-compatibility/2006">
              <mc:Choice xmlns:v="urn:schemas-microsoft-com:vml" Requires="v">
                <p:oleObj spid="_x0000_s4109" name="Equation" r:id="rId4" imgW="3174840" imgH="1498320" progId="Equation.DSMT4">
                  <p:embed/>
                </p:oleObj>
              </mc:Choice>
              <mc:Fallback>
                <p:oleObj name="Equation" r:id="rId4" imgW="3174840" imgH="149832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6709" y="2447924"/>
                        <a:ext cx="3407291" cy="1576967"/>
                      </a:xfrm>
                      <a:prstGeom prst="rect">
                        <a:avLst/>
                      </a:prstGeom>
                      <a:noFill/>
                      <a:ln>
                        <a:noFill/>
                      </a:ln>
                    </p:spPr>
                  </p:pic>
                </p:oleObj>
              </mc:Fallback>
            </mc:AlternateContent>
          </a:graphicData>
        </a:graphic>
      </p:graphicFrame>
      <p:pic>
        <p:nvPicPr>
          <p:cNvPr id="10" name="Picture 8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2357" y="4024892"/>
            <a:ext cx="2889233" cy="715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22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0641" y="4609691"/>
            <a:ext cx="2252663" cy="2105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72796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Box 2"/>
          <p:cNvSpPr txBox="1">
            <a:spLocks noChangeArrowheads="1"/>
          </p:cNvSpPr>
          <p:nvPr/>
        </p:nvSpPr>
        <p:spPr bwMode="auto">
          <a:xfrm>
            <a:off x="101600" y="749300"/>
            <a:ext cx="891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Energy formalism of the CPM allows implementing cellular behaviors as additive terms of the Hamiltonian:</a:t>
            </a:r>
          </a:p>
        </p:txBody>
      </p:sp>
      <p:graphicFrame>
        <p:nvGraphicFramePr>
          <p:cNvPr id="21508" name="Object 3"/>
          <p:cNvGraphicFramePr>
            <a:graphicFrameLocks noChangeAspect="1"/>
          </p:cNvGraphicFramePr>
          <p:nvPr>
            <p:extLst>
              <p:ext uri="{D42A27DB-BD31-4B8C-83A1-F6EECF244321}">
                <p14:modId xmlns:p14="http://schemas.microsoft.com/office/powerpoint/2010/main" val="649126245"/>
              </p:ext>
            </p:extLst>
          </p:nvPr>
        </p:nvGraphicFramePr>
        <p:xfrm>
          <a:off x="990600" y="1981994"/>
          <a:ext cx="2687638" cy="525462"/>
        </p:xfrm>
        <a:graphic>
          <a:graphicData uri="http://schemas.openxmlformats.org/presentationml/2006/ole">
            <mc:AlternateContent xmlns:mc="http://schemas.openxmlformats.org/markup-compatibility/2006">
              <mc:Choice xmlns:v="urn:schemas-microsoft-com:vml" Requires="v">
                <p:oleObj spid="_x0000_s3131" name="Equation" r:id="rId3" imgW="1206500" imgH="241300" progId="Equation.DSMT4">
                  <p:embed/>
                </p:oleObj>
              </mc:Choice>
              <mc:Fallback>
                <p:oleObj name="Equation" r:id="rId3" imgW="1206500" imgH="2413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981994"/>
                        <a:ext cx="268763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509" name="Object 4"/>
          <p:cNvGraphicFramePr>
            <a:graphicFrameLocks noChangeAspect="1"/>
          </p:cNvGraphicFramePr>
          <p:nvPr>
            <p:extLst>
              <p:ext uri="{D42A27DB-BD31-4B8C-83A1-F6EECF244321}">
                <p14:modId xmlns:p14="http://schemas.microsoft.com/office/powerpoint/2010/main" val="3354320872"/>
              </p:ext>
            </p:extLst>
          </p:nvPr>
        </p:nvGraphicFramePr>
        <p:xfrm>
          <a:off x="990600" y="3479006"/>
          <a:ext cx="4868862" cy="508000"/>
        </p:xfrm>
        <a:graphic>
          <a:graphicData uri="http://schemas.openxmlformats.org/presentationml/2006/ole">
            <mc:AlternateContent xmlns:mc="http://schemas.openxmlformats.org/markup-compatibility/2006">
              <mc:Choice xmlns:v="urn:schemas-microsoft-com:vml" Requires="v">
                <p:oleObj spid="_x0000_s3132" name="Equation" r:id="rId5" imgW="2171700" imgH="228600" progId="Equation.DSMT4">
                  <p:embed/>
                </p:oleObj>
              </mc:Choice>
              <mc:Fallback>
                <p:oleObj name="Equation" r:id="rId5" imgW="217170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3479006"/>
                        <a:ext cx="48688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510" name="Object 5"/>
          <p:cNvGraphicFramePr>
            <a:graphicFrameLocks noChangeAspect="1"/>
          </p:cNvGraphicFramePr>
          <p:nvPr>
            <p:extLst>
              <p:ext uri="{D42A27DB-BD31-4B8C-83A1-F6EECF244321}">
                <p14:modId xmlns:p14="http://schemas.microsoft.com/office/powerpoint/2010/main" val="1969151891"/>
              </p:ext>
            </p:extLst>
          </p:nvPr>
        </p:nvGraphicFramePr>
        <p:xfrm>
          <a:off x="990600" y="4070350"/>
          <a:ext cx="6359525" cy="730250"/>
        </p:xfrm>
        <a:graphic>
          <a:graphicData uri="http://schemas.openxmlformats.org/presentationml/2006/ole">
            <mc:AlternateContent xmlns:mc="http://schemas.openxmlformats.org/markup-compatibility/2006">
              <mc:Choice xmlns:v="urn:schemas-microsoft-com:vml" Requires="v">
                <p:oleObj spid="_x0000_s3133" name="Equation" r:id="rId7" imgW="2413000" imgH="279400" progId="Equation.3">
                  <p:embed/>
                </p:oleObj>
              </mc:Choice>
              <mc:Fallback>
                <p:oleObj name="Equation" r:id="rId7" imgW="2413000" imgH="279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4070350"/>
                        <a:ext cx="63595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511" name="Object 6"/>
          <p:cNvGraphicFramePr>
            <a:graphicFrameLocks noChangeAspect="1"/>
          </p:cNvGraphicFramePr>
          <p:nvPr>
            <p:extLst>
              <p:ext uri="{D42A27DB-BD31-4B8C-83A1-F6EECF244321}">
                <p14:modId xmlns:p14="http://schemas.microsoft.com/office/powerpoint/2010/main" val="3599541542"/>
              </p:ext>
            </p:extLst>
          </p:nvPr>
        </p:nvGraphicFramePr>
        <p:xfrm>
          <a:off x="990600" y="4883944"/>
          <a:ext cx="4259262" cy="750887"/>
        </p:xfrm>
        <a:graphic>
          <a:graphicData uri="http://schemas.openxmlformats.org/presentationml/2006/ole">
            <mc:AlternateContent xmlns:mc="http://schemas.openxmlformats.org/markup-compatibility/2006">
              <mc:Choice xmlns:v="urn:schemas-microsoft-com:vml" Requires="v">
                <p:oleObj spid="_x0000_s3134" name="Equation" r:id="rId9" imgW="1714500" imgH="304800" progId="Equation.DSMT4">
                  <p:embed/>
                </p:oleObj>
              </mc:Choice>
              <mc:Fallback>
                <p:oleObj name="Equation" r:id="rId9" imgW="1714500" imgH="3048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4883944"/>
                        <a:ext cx="4259262"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512" name="Object 6"/>
          <p:cNvGraphicFramePr>
            <a:graphicFrameLocks noChangeAspect="1"/>
          </p:cNvGraphicFramePr>
          <p:nvPr>
            <p:extLst>
              <p:ext uri="{D42A27DB-BD31-4B8C-83A1-F6EECF244321}">
                <p14:modId xmlns:p14="http://schemas.microsoft.com/office/powerpoint/2010/main" val="2271947483"/>
              </p:ext>
            </p:extLst>
          </p:nvPr>
        </p:nvGraphicFramePr>
        <p:xfrm>
          <a:off x="990600" y="2590800"/>
          <a:ext cx="5527675" cy="804862"/>
        </p:xfrm>
        <a:graphic>
          <a:graphicData uri="http://schemas.openxmlformats.org/presentationml/2006/ole">
            <mc:AlternateContent xmlns:mc="http://schemas.openxmlformats.org/markup-compatibility/2006">
              <mc:Choice xmlns:v="urn:schemas-microsoft-com:vml" Requires="v">
                <p:oleObj spid="_x0000_s3135" name="Equation" r:id="rId11" imgW="2425700" imgH="355600" progId="Equation.DSMT4">
                  <p:embed/>
                </p:oleObj>
              </mc:Choice>
              <mc:Fallback>
                <p:oleObj name="Equation" r:id="rId11" imgW="2425700" imgH="3556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0600" y="2590800"/>
                        <a:ext cx="5527675"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Text Box 6"/>
          <p:cNvSpPr txBox="1">
            <a:spLocks noChangeArrowheads="1"/>
          </p:cNvSpPr>
          <p:nvPr/>
        </p:nvSpPr>
        <p:spPr bwMode="auto">
          <a:xfrm>
            <a:off x="0" y="0"/>
            <a:ext cx="9144000" cy="4000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a:solidFill>
                  <a:schemeClr val="bg1"/>
                </a:solidFill>
              </a:rPr>
              <a:t>Focusing on </a:t>
            </a:r>
            <a:r>
              <a:rPr lang="en-US" sz="2000" b="1" dirty="0" smtClean="0">
                <a:solidFill>
                  <a:schemeClr val="bg1"/>
                </a:solidFill>
              </a:rPr>
              <a:t>observable cellular </a:t>
            </a:r>
            <a:r>
              <a:rPr lang="en-US" sz="2000" b="1" dirty="0">
                <a:solidFill>
                  <a:schemeClr val="bg1"/>
                </a:solidFill>
              </a:rPr>
              <a:t>behaviors</a:t>
            </a:r>
          </a:p>
        </p:txBody>
      </p:sp>
      <p:cxnSp>
        <p:nvCxnSpPr>
          <p:cNvPr id="3" name="Straight Connector 2"/>
          <p:cNvCxnSpPr/>
          <p:nvPr/>
        </p:nvCxnSpPr>
        <p:spPr>
          <a:xfrm>
            <a:off x="533400" y="5715000"/>
            <a:ext cx="7467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13835" y="4953000"/>
            <a:ext cx="389850" cy="584775"/>
          </a:xfrm>
          <a:prstGeom prst="rect">
            <a:avLst/>
          </a:prstGeom>
          <a:noFill/>
        </p:spPr>
        <p:txBody>
          <a:bodyPr wrap="none" rtlCol="0">
            <a:spAutoFit/>
          </a:bodyPr>
          <a:lstStyle/>
          <a:p>
            <a:r>
              <a:rPr lang="en-US" sz="3200" dirty="0" smtClean="0"/>
              <a:t>+</a:t>
            </a:r>
            <a:endParaRPr lang="en-US" sz="3200" dirty="0"/>
          </a:p>
        </p:txBody>
      </p:sp>
      <mc:AlternateContent xmlns:mc="http://schemas.openxmlformats.org/markup-compatibility/2006" xmlns:a14="http://schemas.microsoft.com/office/drawing/2010/main">
        <mc:Choice Requires="a14">
          <p:sp>
            <p:nvSpPr>
              <p:cNvPr id="6" name="TextBox 5"/>
              <p:cNvSpPr txBox="1"/>
              <p:nvPr/>
            </p:nvSpPr>
            <p:spPr>
              <a:xfrm>
                <a:off x="940556" y="5867400"/>
                <a:ext cx="134972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a:rPr>
                          </m:ctrlPr>
                        </m:sSubPr>
                        <m:e>
                          <m:r>
                            <a:rPr lang="en-US" sz="2800" i="1" smtClean="0">
                              <a:latin typeface="Cambria Math"/>
                              <a:ea typeface="Cambria Math"/>
                            </a:rPr>
                            <m:t>∆</m:t>
                          </m:r>
                          <m:r>
                            <a:rPr lang="en-US" sz="2800" b="0" i="1" smtClean="0">
                              <a:latin typeface="Cambria Math"/>
                            </a:rPr>
                            <m:t>𝐸</m:t>
                          </m:r>
                        </m:e>
                        <m:sub>
                          <m:r>
                            <a:rPr lang="en-US" sz="2800" b="0" i="1" smtClean="0">
                              <a:latin typeface="Cambria Math"/>
                            </a:rPr>
                            <m:t>𝑡𝑜𝑡𝑎𝑙</m:t>
                          </m:r>
                        </m:sub>
                      </m:sSub>
                    </m:oMath>
                  </m:oMathPara>
                </a14:m>
                <a:endParaRPr lang="en-US"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940556" y="5867400"/>
                <a:ext cx="1349728" cy="523220"/>
              </a:xfrm>
              <a:prstGeom prst="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362200" y="5867400"/>
                <a:ext cx="5425909" cy="646331"/>
              </a:xfrm>
              <a:prstGeom prst="rect">
                <a:avLst/>
              </a:prstGeom>
              <a:noFill/>
            </p:spPr>
            <p:txBody>
              <a:bodyPr wrap="none" rtlCol="0">
                <a:spAutoFit/>
              </a:bodyPr>
              <a:lstStyle/>
              <a:p>
                <a:r>
                  <a:rPr lang="en-US" dirty="0" smtClean="0"/>
                  <a:t>If </a:t>
                </a:r>
                <a14:m>
                  <m:oMath xmlns:m="http://schemas.openxmlformats.org/officeDocument/2006/math">
                    <m:sSub>
                      <m:sSubPr>
                        <m:ctrlPr>
                          <a:rPr lang="en-US" i="1">
                            <a:latin typeface="Cambria Math"/>
                          </a:rPr>
                        </m:ctrlPr>
                      </m:sSubPr>
                      <m:e>
                        <m:r>
                          <a:rPr lang="en-US" i="1">
                            <a:latin typeface="Cambria Math"/>
                            <a:ea typeface="Cambria Math"/>
                          </a:rPr>
                          <m:t>∆</m:t>
                        </m:r>
                        <m:r>
                          <a:rPr lang="en-US" i="1">
                            <a:latin typeface="Cambria Math"/>
                          </a:rPr>
                          <m:t>𝐸</m:t>
                        </m:r>
                      </m:e>
                      <m:sub>
                        <m:r>
                          <a:rPr lang="en-US" i="1">
                            <a:latin typeface="Cambria Math"/>
                          </a:rPr>
                          <m:t>𝑡𝑜𝑡𝑎𝑙</m:t>
                        </m:r>
                      </m:sub>
                    </m:sSub>
                    <m:r>
                      <a:rPr lang="en-US" b="0" i="0" smtClean="0">
                        <a:latin typeface="Cambria Math"/>
                      </a:rPr>
                      <m:t>&lt;0 </m:t>
                    </m:r>
                    <m:r>
                      <m:rPr>
                        <m:sty m:val="p"/>
                      </m:rPr>
                      <a:rPr lang="en-US" b="0" i="0" smtClean="0">
                        <a:latin typeface="Cambria Math"/>
                      </a:rPr>
                      <m:t>always</m:t>
                    </m:r>
                    <m:r>
                      <a:rPr lang="en-US" b="0" i="0" smtClean="0">
                        <a:latin typeface="Cambria Math"/>
                      </a:rPr>
                      <m:t> </m:t>
                    </m:r>
                    <m:r>
                      <m:rPr>
                        <m:sty m:val="p"/>
                      </m:rPr>
                      <a:rPr lang="en-US" b="0" i="0" smtClean="0">
                        <a:latin typeface="Cambria Math"/>
                      </a:rPr>
                      <m:t>accept</m:t>
                    </m:r>
                    <m:r>
                      <a:rPr lang="en-US" b="0" i="0" smtClean="0">
                        <a:latin typeface="Cambria Math"/>
                      </a:rPr>
                      <m:t> </m:t>
                    </m:r>
                    <m:r>
                      <m:rPr>
                        <m:sty m:val="p"/>
                      </m:rPr>
                      <a:rPr lang="en-US" b="0" i="0" smtClean="0">
                        <a:latin typeface="Cambria Math"/>
                      </a:rPr>
                      <m:t>the</m:t>
                    </m:r>
                    <m:r>
                      <a:rPr lang="en-US" b="0" i="0" smtClean="0">
                        <a:latin typeface="Cambria Math"/>
                      </a:rPr>
                      <m:t> </m:t>
                    </m:r>
                    <m:r>
                      <m:rPr>
                        <m:sty m:val="p"/>
                      </m:rPr>
                      <a:rPr lang="en-US" b="0" i="0" smtClean="0">
                        <a:latin typeface="Cambria Math"/>
                      </a:rPr>
                      <m:t>change</m:t>
                    </m:r>
                  </m:oMath>
                </a14:m>
                <a:endParaRPr lang="en-US" b="0" dirty="0" smtClean="0"/>
              </a:p>
              <a:p>
                <a:r>
                  <a:rPr lang="en-US" dirty="0" smtClean="0"/>
                  <a:t>Else: accept the change using a </a:t>
                </a:r>
                <a:r>
                  <a:rPr lang="en-US" i="1" dirty="0" smtClean="0"/>
                  <a:t>Boltzmann's factor</a:t>
                </a:r>
                <a:r>
                  <a:rPr lang="en-US" dirty="0" smtClean="0"/>
                  <a:t>, </a:t>
                </a:r>
                <a:r>
                  <a:rPr lang="en-US" dirty="0"/>
                  <a:t>e</a:t>
                </a:r>
                <a:r>
                  <a:rPr lang="en-US" baseline="30000" dirty="0"/>
                  <a:t>-E/</a:t>
                </a:r>
                <a:r>
                  <a:rPr lang="en-US" baseline="30000" dirty="0" err="1"/>
                  <a:t>kT</a:t>
                </a:r>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2362200" y="5867400"/>
                <a:ext cx="5425909" cy="646331"/>
              </a:xfrm>
              <a:prstGeom prst="rect">
                <a:avLst/>
              </a:prstGeom>
              <a:blipFill rotWithShape="1">
                <a:blip r:embed="rId14"/>
                <a:stretch>
                  <a:fillRect l="-1011" t="-4717" b="-13208"/>
                </a:stretch>
              </a:blipFill>
            </p:spPr>
            <p:txBody>
              <a:bodyPr/>
              <a:lstStyle/>
              <a:p>
                <a:r>
                  <a:rPr lang="en-US">
                    <a:noFill/>
                  </a:rPr>
                  <a:t> </a:t>
                </a:r>
              </a:p>
            </p:txBody>
          </p:sp>
        </mc:Fallback>
      </mc:AlternateContent>
    </p:spTree>
    <p:extLst>
      <p:ext uri="{BB962C8B-B14F-4D97-AF65-F5344CB8AC3E}">
        <p14:creationId xmlns:p14="http://schemas.microsoft.com/office/powerpoint/2010/main" val="2441958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Cellular Potts </a:t>
            </a:r>
            <a:r>
              <a:rPr lang="en-US" dirty="0" smtClean="0"/>
              <a:t>Model implemented in CompuCell3D (CC3D)</a:t>
            </a:r>
            <a:endParaRPr lang="en-US" dirty="0"/>
          </a:p>
        </p:txBody>
      </p:sp>
      <p:sp>
        <p:nvSpPr>
          <p:cNvPr id="3" name="Content Placeholder 2"/>
          <p:cNvSpPr>
            <a:spLocks noGrp="1"/>
          </p:cNvSpPr>
          <p:nvPr>
            <p:ph idx="1"/>
          </p:nvPr>
        </p:nvSpPr>
        <p:spPr/>
        <p:txBody>
          <a:bodyPr/>
          <a:lstStyle/>
          <a:p>
            <a:r>
              <a:rPr lang="en-US" dirty="0" smtClean="0"/>
              <a:t>A library of Python/C++ modules that implement the CPM.</a:t>
            </a:r>
          </a:p>
          <a:p>
            <a:r>
              <a:rPr lang="en-US" dirty="0" smtClean="0"/>
              <a:t>Core CPM modules coded in C++ for speed. </a:t>
            </a:r>
          </a:p>
          <a:p>
            <a:r>
              <a:rPr lang="en-US" dirty="0" smtClean="0"/>
              <a:t>A helper app’s for:</a:t>
            </a:r>
          </a:p>
          <a:p>
            <a:pPr lvl="1"/>
            <a:r>
              <a:rPr lang="en-US" dirty="0" smtClean="0"/>
              <a:t>building models (</a:t>
            </a:r>
            <a:r>
              <a:rPr lang="en-US" i="1" dirty="0" smtClean="0"/>
              <a:t>Twedit++</a:t>
            </a:r>
            <a:r>
              <a:rPr lang="en-US" dirty="0" smtClean="0"/>
              <a:t>) </a:t>
            </a:r>
            <a:endParaRPr lang="en-US" dirty="0"/>
          </a:p>
          <a:p>
            <a:pPr lvl="1"/>
            <a:r>
              <a:rPr lang="en-US" dirty="0" smtClean="0"/>
              <a:t>execution GUI (</a:t>
            </a:r>
            <a:r>
              <a:rPr lang="en-US" i="1" dirty="0" smtClean="0"/>
              <a:t>Player</a:t>
            </a:r>
            <a:r>
              <a:rPr lang="en-US" dirty="0" smtClean="0"/>
              <a:t>)</a:t>
            </a:r>
          </a:p>
          <a:p>
            <a:r>
              <a:rPr lang="en-US" dirty="0" smtClean="0"/>
              <a:t>Ability to import, control and run SBML models</a:t>
            </a:r>
            <a:endParaRPr lang="en-US" dirty="0"/>
          </a:p>
        </p:txBody>
      </p:sp>
      <p:sp>
        <p:nvSpPr>
          <p:cNvPr id="4" name="Slide Number Placeholder 3"/>
          <p:cNvSpPr>
            <a:spLocks noGrp="1"/>
          </p:cNvSpPr>
          <p:nvPr>
            <p:ph type="sldNum" sz="quarter" idx="12"/>
          </p:nvPr>
        </p:nvSpPr>
        <p:spPr/>
        <p:txBody>
          <a:bodyPr/>
          <a:lstStyle/>
          <a:p>
            <a:fld id="{9778FF38-490E-4CBC-8A71-B255FE36DA51}" type="slidenum">
              <a:rPr lang="en-US" smtClean="0"/>
              <a:t>6</a:t>
            </a:fld>
            <a:endParaRPr lang="en-US" dirty="0"/>
          </a:p>
        </p:txBody>
      </p:sp>
    </p:spTree>
    <p:extLst>
      <p:ext uri="{BB962C8B-B14F-4D97-AF65-F5344CB8AC3E}">
        <p14:creationId xmlns:p14="http://schemas.microsoft.com/office/powerpoint/2010/main" val="24858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6"/>
          <p:cNvSpPr txBox="1">
            <a:spLocks noChangeArrowheads="1"/>
          </p:cNvSpPr>
          <p:nvPr/>
        </p:nvSpPr>
        <p:spPr bwMode="auto">
          <a:xfrm>
            <a:off x="0" y="12700"/>
            <a:ext cx="9144000" cy="40005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smtClean="0">
                <a:solidFill>
                  <a:schemeClr val="bg1"/>
                </a:solidFill>
              </a:rPr>
              <a:t>CompuCell3D (batteries included)</a:t>
            </a:r>
            <a:endParaRPr lang="pl-PL" sz="2000" b="1" dirty="0">
              <a:solidFill>
                <a:schemeClr val="bg1"/>
              </a:solidFill>
            </a:endParaRPr>
          </a:p>
        </p:txBody>
      </p:sp>
      <p:sp>
        <p:nvSpPr>
          <p:cNvPr id="2" name="TextBox 1"/>
          <p:cNvSpPr txBox="1"/>
          <p:nvPr/>
        </p:nvSpPr>
        <p:spPr>
          <a:xfrm>
            <a:off x="0" y="480200"/>
            <a:ext cx="9070428" cy="2031325"/>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Cross-platform,</a:t>
            </a:r>
            <a:r>
              <a:rPr lang="en-US" dirty="0" smtClean="0"/>
              <a:t> </a:t>
            </a:r>
            <a:r>
              <a:rPr lang="en-US" b="1" dirty="0" smtClean="0"/>
              <a:t>open-source environment for building</a:t>
            </a:r>
            <a:r>
              <a:rPr lang="en-US" b="1" dirty="0"/>
              <a:t> </a:t>
            </a:r>
            <a:r>
              <a:rPr lang="en-US" b="1" dirty="0" smtClean="0"/>
              <a:t>and running multi-cell multi-scale simulations of tissues and organs</a:t>
            </a:r>
            <a:r>
              <a:rPr lang="en-US" dirty="0" smtClean="0"/>
              <a:t> </a:t>
            </a:r>
          </a:p>
          <a:p>
            <a:pPr marL="285750" indent="-285750">
              <a:buFont typeface="Arial" panose="020B0604020202020204" pitchFamily="34" charset="0"/>
              <a:buChar char="•"/>
            </a:pPr>
            <a:r>
              <a:rPr lang="en-US" dirty="0" smtClean="0"/>
              <a:t>Written in </a:t>
            </a:r>
            <a:r>
              <a:rPr lang="en-US" b="1" dirty="0" smtClean="0"/>
              <a:t>C++ </a:t>
            </a:r>
            <a:r>
              <a:rPr lang="en-US" dirty="0" smtClean="0"/>
              <a:t>and </a:t>
            </a:r>
            <a:r>
              <a:rPr lang="en-US" b="1" dirty="0" smtClean="0"/>
              <a:t>Python</a:t>
            </a:r>
          </a:p>
          <a:p>
            <a:pPr marL="285750" indent="-285750">
              <a:buFont typeface="Arial" panose="020B0604020202020204" pitchFamily="34" charset="0"/>
              <a:buChar char="•"/>
            </a:pPr>
            <a:r>
              <a:rPr lang="en-US" dirty="0" smtClean="0"/>
              <a:t>Describes models using combination of </a:t>
            </a:r>
            <a:r>
              <a:rPr lang="en-US" b="1" dirty="0" smtClean="0"/>
              <a:t>XML</a:t>
            </a:r>
            <a:r>
              <a:rPr lang="en-US" dirty="0" smtClean="0"/>
              <a:t> and/or </a:t>
            </a:r>
            <a:r>
              <a:rPr lang="en-US" b="1" dirty="0" smtClean="0"/>
              <a:t>Python</a:t>
            </a:r>
          </a:p>
          <a:p>
            <a:pPr marL="285750" indent="-285750">
              <a:buFont typeface="Arial" panose="020B0604020202020204" pitchFamily="34" charset="0"/>
              <a:buChar char="•"/>
            </a:pPr>
            <a:r>
              <a:rPr lang="en-US" b="1" dirty="0" smtClean="0"/>
              <a:t>Parallel implementation</a:t>
            </a:r>
            <a:r>
              <a:rPr lang="en-US" dirty="0" smtClean="0"/>
              <a:t> on GPU’s and multi-core machines</a:t>
            </a:r>
          </a:p>
          <a:p>
            <a:pPr marL="285750" indent="-285750">
              <a:buFont typeface="Arial" panose="020B0604020202020204" pitchFamily="34" charset="0"/>
              <a:buChar char="•"/>
            </a:pPr>
            <a:r>
              <a:rPr lang="en-US" dirty="0" smtClean="0"/>
              <a:t>Simulation-wizards, simulation editors, graphical interfaces, visualization tools, SBML solvers, and FE solvers (experimental support) included</a:t>
            </a:r>
          </a:p>
        </p:txBody>
      </p:sp>
      <p:pic>
        <p:nvPicPr>
          <p:cNvPr id="5" name="Picture 2" descr="C:\Users\m\Pictures\twed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572858"/>
            <a:ext cx="4480206" cy="291764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511525"/>
            <a:ext cx="3426594" cy="2030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8" name="Picture 2" descr="C:\Users\m\Pictures\CompuCell3D_running_dem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0161" y="3487760"/>
            <a:ext cx="3416517" cy="24579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B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8648" y="4791056"/>
            <a:ext cx="2356289" cy="19608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3404" y="6044625"/>
            <a:ext cx="5135396" cy="584775"/>
          </a:xfrm>
          <a:prstGeom prst="rect">
            <a:avLst/>
          </a:prstGeom>
          <a:noFill/>
        </p:spPr>
        <p:txBody>
          <a:bodyPr wrap="square" rtlCol="0">
            <a:spAutoFit/>
          </a:bodyPr>
          <a:lstStyle/>
          <a:p>
            <a:r>
              <a:rPr lang="en-US" sz="1600" dirty="0" smtClean="0"/>
              <a:t>SBML tools can be used to generate SBML models that CC3D would run inside each cell </a:t>
            </a:r>
            <a:endParaRPr lang="en-US" sz="1600" dirty="0"/>
          </a:p>
        </p:txBody>
      </p:sp>
      <p:sp>
        <p:nvSpPr>
          <p:cNvPr id="8" name="Right Arrow 7"/>
          <p:cNvSpPr/>
          <p:nvPr/>
        </p:nvSpPr>
        <p:spPr>
          <a:xfrm>
            <a:off x="5108027" y="6192382"/>
            <a:ext cx="630621" cy="3468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884" y="4648200"/>
            <a:ext cx="1630116" cy="1460312"/>
          </a:xfrm>
          <a:prstGeom prst="rect">
            <a:avLst/>
          </a:prstGeom>
          <a:noFill/>
          <a:ln>
            <a:noFill/>
          </a:ln>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41451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Biological scales and common computational modalities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76265" y="1600200"/>
            <a:ext cx="2767335" cy="4953000"/>
          </a:xfrm>
        </p:spPr>
      </p:pic>
      <p:sp>
        <p:nvSpPr>
          <p:cNvPr id="4" name="Slide Number Placeholder 3"/>
          <p:cNvSpPr>
            <a:spLocks noGrp="1"/>
          </p:cNvSpPr>
          <p:nvPr>
            <p:ph type="sldNum" sz="quarter" idx="12"/>
          </p:nvPr>
        </p:nvSpPr>
        <p:spPr/>
        <p:txBody>
          <a:bodyPr/>
          <a:lstStyle/>
          <a:p>
            <a:fld id="{9778FF38-490E-4CBC-8A71-B255FE36DA51}" type="slidenum">
              <a:rPr lang="en-US" smtClean="0"/>
              <a:t>8</a:t>
            </a:fld>
            <a:endParaRPr lang="en-US" dirty="0"/>
          </a:p>
        </p:txBody>
      </p:sp>
    </p:spTree>
    <p:extLst>
      <p:ext uri="{BB962C8B-B14F-4D97-AF65-F5344CB8AC3E}">
        <p14:creationId xmlns:p14="http://schemas.microsoft.com/office/powerpoint/2010/main" val="3721240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76500"/>
            <a:ext cx="2895600" cy="1905000"/>
          </a:xfrm>
        </p:spPr>
        <p:txBody>
          <a:bodyPr>
            <a:normAutofit/>
          </a:bodyPr>
          <a:lstStyle/>
          <a:p>
            <a:r>
              <a:rPr lang="en-US" sz="3200" dirty="0" smtClean="0"/>
              <a:t>A multiscale, liver-centric model</a:t>
            </a:r>
            <a:endParaRPr lang="en-US" sz="3200" dirty="0"/>
          </a:p>
        </p:txBody>
      </p:sp>
      <p:sp>
        <p:nvSpPr>
          <p:cNvPr id="4" name="Slide Number Placeholder 3"/>
          <p:cNvSpPr>
            <a:spLocks noGrp="1"/>
          </p:cNvSpPr>
          <p:nvPr>
            <p:ph type="sldNum" sz="quarter" idx="12"/>
          </p:nvPr>
        </p:nvSpPr>
        <p:spPr/>
        <p:txBody>
          <a:bodyPr/>
          <a:lstStyle/>
          <a:p>
            <a:fld id="{9778FF38-490E-4CBC-8A71-B255FE36DA51}" type="slidenum">
              <a:rPr lang="en-US" smtClean="0"/>
              <a:t>9</a:t>
            </a:fld>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9106" b="5875"/>
          <a:stretch/>
        </p:blipFill>
        <p:spPr bwMode="auto">
          <a:xfrm>
            <a:off x="3505200" y="123074"/>
            <a:ext cx="2058851" cy="6506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flipV="1">
            <a:off x="4439012" y="1066800"/>
            <a:ext cx="19414" cy="1981200"/>
          </a:xfrm>
          <a:prstGeom prst="line">
            <a:avLst/>
          </a:prstGeom>
          <a:ln w="28575">
            <a:solidFill>
              <a:srgbClr val="FF0000"/>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4383155" y="3810000"/>
            <a:ext cx="38826" cy="1219200"/>
          </a:xfrm>
          <a:prstGeom prst="line">
            <a:avLst/>
          </a:prstGeom>
          <a:ln w="28575">
            <a:solidFill>
              <a:srgbClr val="FF0000"/>
            </a:solidFill>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60740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TotalTime>
  <Words>1546</Words>
  <Application>Microsoft Office PowerPoint</Application>
  <PresentationFormat>On-screen Show (4:3)</PresentationFormat>
  <Paragraphs>229</Paragraphs>
  <Slides>34</Slides>
  <Notes>11</Notes>
  <HiddenSlides>0</HiddenSlides>
  <MMClips>2</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34</vt:i4>
      </vt:variant>
    </vt:vector>
  </HeadingPairs>
  <TitlesOfParts>
    <vt:vector size="37" baseType="lpstr">
      <vt:lpstr>Office Theme</vt:lpstr>
      <vt:lpstr>Equation</vt:lpstr>
      <vt:lpstr>CS ChemDraw Drawing</vt:lpstr>
      <vt:lpstr>Multiscale Models in CompuCell3D</vt:lpstr>
      <vt:lpstr>Modeling Workflow</vt:lpstr>
      <vt:lpstr>Cellular Potts Model (CPM) (aka Glazier-Graner-Hogeweg Model)</vt:lpstr>
      <vt:lpstr>PowerPoint Presentation</vt:lpstr>
      <vt:lpstr>PowerPoint Presentation</vt:lpstr>
      <vt:lpstr>Cellular Potts Model implemented in CompuCell3D (CC3D)</vt:lpstr>
      <vt:lpstr>PowerPoint Presentation</vt:lpstr>
      <vt:lpstr>Biological scales and common computational modalities</vt:lpstr>
      <vt:lpstr>A multiscale, liver-centric model</vt:lpstr>
      <vt:lpstr>Divide and Conquer Build</vt:lpstr>
      <vt:lpstr>Divide and Conquer Build</vt:lpstr>
      <vt:lpstr>Why Acetaminophen (APAP)?*</vt:lpstr>
      <vt:lpstr>Subcellular reaction kinetic model for APAP metabolism: Chemistry</vt:lpstr>
      <vt:lpstr>Subcellular reaction kinetic model for APAP metabolism: Equations</vt:lpstr>
      <vt:lpstr>Subcellular reaction kinetic model for  APAP metabolism: SBML model executed in COPASI</vt:lpstr>
      <vt:lpstr>Whole-Body Physiologically Based PharmacoKinetic (PBPK) model</vt:lpstr>
      <vt:lpstr>Whole-Body PBPK model: Equations</vt:lpstr>
      <vt:lpstr>Whole-Body PBPK model: SBML model executed in COPASI</vt:lpstr>
      <vt:lpstr>Tissue (multicell) scale model</vt:lpstr>
      <vt:lpstr>Tissue scale model: Diffusion and transfer</vt:lpstr>
      <vt:lpstr>Tissue scale model:  Model in CompuCell3D</vt:lpstr>
      <vt:lpstr>PowerPoint Presentation</vt:lpstr>
      <vt:lpstr>Complete Multiscale Model</vt:lpstr>
      <vt:lpstr>Complete Multiscale model</vt:lpstr>
      <vt:lpstr>Complete Multiscale model</vt:lpstr>
      <vt:lpstr>PowerPoint Presentation</vt:lpstr>
      <vt:lpstr>Advantages of using existing tools  and standards</vt:lpstr>
      <vt:lpstr>Modify, and partially tune the  whole-body model</vt:lpstr>
      <vt:lpstr>Modify, and partially tune the  whole-body model</vt:lpstr>
      <vt:lpstr>More realistic (and more computationally complex) liver lobule model </vt:lpstr>
      <vt:lpstr>Results for constant pressure condition:  Pressure and Flow Profiles</vt:lpstr>
      <vt:lpstr>Population modeling</vt:lpstr>
      <vt:lpstr>Acknowledgments</vt:lpstr>
      <vt:lpstr>Description of the Biology versus the Math/Code</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Multiscale Models in CompuCell3D</dc:title>
  <dc:creator>James Sluka</dc:creator>
  <cp:lastModifiedBy>James Sluka</cp:lastModifiedBy>
  <cp:revision>45</cp:revision>
  <cp:lastPrinted>2015-09-03T21:25:39Z</cp:lastPrinted>
  <dcterms:created xsi:type="dcterms:W3CDTF">2015-08-31T18:54:05Z</dcterms:created>
  <dcterms:modified xsi:type="dcterms:W3CDTF">2015-10-09T16:16:03Z</dcterms:modified>
</cp:coreProperties>
</file>