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84" r:id="rId4"/>
    <p:sldId id="277" r:id="rId5"/>
    <p:sldId id="261" r:id="rId6"/>
    <p:sldId id="260" r:id="rId7"/>
    <p:sldId id="283" r:id="rId8"/>
    <p:sldId id="285" r:id="rId9"/>
    <p:sldId id="27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9"/>
    <p:restoredTop sz="92336"/>
  </p:normalViewPr>
  <p:slideViewPr>
    <p:cSldViewPr>
      <p:cViewPr varScale="1">
        <p:scale>
          <a:sx n="86" d="100"/>
          <a:sy n="86" d="100"/>
        </p:scale>
        <p:origin x="1888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32B95-7944-B247-BB25-ABA597FA950A}" type="datetimeFigureOut">
              <a:rPr lang="en-US" smtClean="0"/>
              <a:t>7/26/20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E65EC-A226-574A-BC48-706845F5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Elaborate on sequence types -- </a:t>
            </a:r>
            <a:r>
              <a:rPr lang="en-US" dirty="0" err="1"/>
              <a:t>losts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E65EC-A226-574A-BC48-706845F588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4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Elaborate on sequence types -- </a:t>
            </a:r>
            <a:r>
              <a:rPr lang="en-US" dirty="0" err="1"/>
              <a:t>losts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E65EC-A226-574A-BC48-706845F588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80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E65EC-A226-574A-BC48-706845F588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7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Numeric solutions are always approximate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E65EC-A226-574A-BC48-706845F5888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914146"/>
            <a:ext cx="207772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259" y="2037283"/>
            <a:ext cx="6130290" cy="1450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" y="6400800"/>
            <a:ext cx="9142095" cy="457200"/>
          </a:xfrm>
          <a:custGeom>
            <a:avLst/>
            <a:gdLst/>
            <a:ahLst/>
            <a:cxnLst/>
            <a:rect l="l" t="t" r="r" b="b"/>
            <a:pathLst>
              <a:path w="9142095" h="457200">
                <a:moveTo>
                  <a:pt x="0" y="457200"/>
                </a:moveTo>
                <a:lnTo>
                  <a:pt x="9141714" y="457200"/>
                </a:lnTo>
                <a:lnTo>
                  <a:pt x="9141714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/>
          <p:nvPr/>
        </p:nvSpPr>
        <p:spPr>
          <a:xfrm>
            <a:off x="0" y="6334505"/>
            <a:ext cx="9142095" cy="64135"/>
          </a:xfrm>
          <a:custGeom>
            <a:avLst/>
            <a:gdLst/>
            <a:ahLst/>
            <a:cxnLst/>
            <a:rect l="l" t="t" r="r" b="b"/>
            <a:pathLst>
              <a:path w="9142095" h="64135">
                <a:moveTo>
                  <a:pt x="0" y="64008"/>
                </a:moveTo>
                <a:lnTo>
                  <a:pt x="9141714" y="64008"/>
                </a:lnTo>
                <a:lnTo>
                  <a:pt x="914171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01700" y="629158"/>
            <a:ext cx="7371080" cy="936795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 marR="5080">
              <a:lnSpc>
                <a:spcPts val="6120"/>
              </a:lnSpc>
              <a:spcBef>
                <a:spcPts val="1205"/>
              </a:spcBef>
            </a:pPr>
            <a:r>
              <a:rPr lang="en-US" sz="6000" spc="-150" dirty="0">
                <a:solidFill>
                  <a:srgbClr val="252525"/>
                </a:solidFill>
              </a:rPr>
              <a:t>Sequence Types</a:t>
            </a:r>
            <a:endParaRPr sz="6000" spc="-1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38989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50" dirty="0"/>
              <a:t>Strings vs Lists</a:t>
            </a:r>
            <a:endParaRPr spc="-1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658514"/>
            <a:ext cx="6419215" cy="1095375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35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strings are “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immutable</a:t>
            </a:r>
            <a:r>
              <a:rPr sz="2600" spc="-150" dirty="0">
                <a:latin typeface="Arial"/>
                <a:cs typeface="Arial"/>
              </a:rPr>
              <a:t>”  – cannot be modified</a:t>
            </a:r>
            <a:endParaRPr sz="2600" spc="-15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1155"/>
              </a:spcBef>
            </a:pPr>
            <a:r>
              <a:rPr sz="2400" spc="-150" dirty="0">
                <a:latin typeface="Courier New"/>
                <a:cs typeface="Courier New"/>
              </a:rPr>
              <a:t>s = "hello"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6019" y="2868929"/>
            <a:ext cx="3493770" cy="85153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spc="-150" dirty="0">
                <a:latin typeface="Courier New"/>
                <a:cs typeface="Courier New"/>
              </a:rPr>
              <a:t>s[0] = 'y'</a:t>
            </a:r>
            <a:endParaRPr sz="24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400" spc="-150" dirty="0">
                <a:latin typeface="Courier New"/>
                <a:cs typeface="Courier New"/>
              </a:rPr>
              <a:t>s = 'y'+s[1:len(s)]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2767" y="2868929"/>
            <a:ext cx="3123565" cy="1263166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lang="en-US" sz="2400" dirty="0">
                <a:latin typeface="Arial"/>
                <a:cs typeface="Arial"/>
              </a:rPr>
              <a:t>→</a:t>
            </a:r>
            <a:r>
              <a:rPr sz="2400" spc="-150" dirty="0">
                <a:latin typeface="Arial"/>
                <a:cs typeface="Arial"/>
              </a:rPr>
              <a:t> gives an error</a:t>
            </a: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lang="en-US" sz="2400" dirty="0">
                <a:latin typeface="Arial"/>
                <a:cs typeface="Arial"/>
              </a:rPr>
              <a:t>→</a:t>
            </a:r>
            <a:r>
              <a:rPr sz="2400" spc="-150" dirty="0">
                <a:latin typeface="Arial"/>
                <a:cs typeface="Arial"/>
              </a:rPr>
              <a:t> is allowed,</a:t>
            </a:r>
          </a:p>
          <a:p>
            <a:pPr marL="353695">
              <a:lnSpc>
                <a:spcPct val="100000"/>
              </a:lnSpc>
              <a:spcBef>
                <a:spcPts val="75"/>
              </a:spcBef>
            </a:pPr>
            <a:r>
              <a:rPr sz="2400" spc="-150" dirty="0">
                <a:latin typeface="Arial"/>
                <a:cs typeface="Arial"/>
              </a:rPr>
              <a:t>s bound to new object</a:t>
            </a:r>
          </a:p>
        </p:txBody>
      </p:sp>
      <p:sp>
        <p:nvSpPr>
          <p:cNvPr id="7" name="object 7"/>
          <p:cNvSpPr/>
          <p:nvPr/>
        </p:nvSpPr>
        <p:spPr>
          <a:xfrm>
            <a:off x="3055261" y="4246461"/>
            <a:ext cx="2061288" cy="2008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8" name="object 8"/>
          <p:cNvSpPr/>
          <p:nvPr/>
        </p:nvSpPr>
        <p:spPr>
          <a:xfrm>
            <a:off x="1179957" y="5819775"/>
            <a:ext cx="560070" cy="323215"/>
          </a:xfrm>
          <a:custGeom>
            <a:avLst/>
            <a:gdLst/>
            <a:ahLst/>
            <a:cxnLst/>
            <a:rect l="l" t="t" r="r" b="b"/>
            <a:pathLst>
              <a:path w="560069" h="323214">
                <a:moveTo>
                  <a:pt x="506222" y="0"/>
                </a:moveTo>
                <a:lnTo>
                  <a:pt x="53848" y="0"/>
                </a:lnTo>
                <a:lnTo>
                  <a:pt x="32886" y="4231"/>
                </a:lnTo>
                <a:lnTo>
                  <a:pt x="15770" y="15770"/>
                </a:lnTo>
                <a:lnTo>
                  <a:pt x="4231" y="32886"/>
                </a:lnTo>
                <a:lnTo>
                  <a:pt x="0" y="53848"/>
                </a:lnTo>
                <a:lnTo>
                  <a:pt x="0" y="269240"/>
                </a:lnTo>
                <a:lnTo>
                  <a:pt x="4231" y="290201"/>
                </a:lnTo>
                <a:lnTo>
                  <a:pt x="15770" y="307317"/>
                </a:lnTo>
                <a:lnTo>
                  <a:pt x="32886" y="318856"/>
                </a:lnTo>
                <a:lnTo>
                  <a:pt x="53848" y="323088"/>
                </a:lnTo>
                <a:lnTo>
                  <a:pt x="506222" y="323088"/>
                </a:lnTo>
                <a:lnTo>
                  <a:pt x="527173" y="318856"/>
                </a:lnTo>
                <a:lnTo>
                  <a:pt x="544290" y="307317"/>
                </a:lnTo>
                <a:lnTo>
                  <a:pt x="555835" y="290201"/>
                </a:lnTo>
                <a:lnTo>
                  <a:pt x="560070" y="269240"/>
                </a:lnTo>
                <a:lnTo>
                  <a:pt x="560070" y="53848"/>
                </a:lnTo>
                <a:lnTo>
                  <a:pt x="555835" y="32886"/>
                </a:lnTo>
                <a:lnTo>
                  <a:pt x="544290" y="15770"/>
                </a:lnTo>
                <a:lnTo>
                  <a:pt x="527173" y="4231"/>
                </a:lnTo>
                <a:lnTo>
                  <a:pt x="50622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9" name="object 9"/>
          <p:cNvSpPr/>
          <p:nvPr/>
        </p:nvSpPr>
        <p:spPr>
          <a:xfrm>
            <a:off x="1179957" y="5819775"/>
            <a:ext cx="560070" cy="323215"/>
          </a:xfrm>
          <a:custGeom>
            <a:avLst/>
            <a:gdLst/>
            <a:ahLst/>
            <a:cxnLst/>
            <a:rect l="l" t="t" r="r" b="b"/>
            <a:pathLst>
              <a:path w="560069" h="323214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506222" y="0"/>
                </a:lnTo>
                <a:lnTo>
                  <a:pt x="527173" y="4231"/>
                </a:lnTo>
                <a:lnTo>
                  <a:pt x="544290" y="15770"/>
                </a:lnTo>
                <a:lnTo>
                  <a:pt x="555835" y="32886"/>
                </a:lnTo>
                <a:lnTo>
                  <a:pt x="560070" y="53848"/>
                </a:lnTo>
                <a:lnTo>
                  <a:pt x="560070" y="269240"/>
                </a:lnTo>
                <a:lnTo>
                  <a:pt x="555835" y="290201"/>
                </a:lnTo>
                <a:lnTo>
                  <a:pt x="544290" y="307317"/>
                </a:lnTo>
                <a:lnTo>
                  <a:pt x="527173" y="318856"/>
                </a:lnTo>
                <a:lnTo>
                  <a:pt x="506222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ln w="16002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0" name="object 10"/>
          <p:cNvSpPr txBox="1"/>
          <p:nvPr/>
        </p:nvSpPr>
        <p:spPr>
          <a:xfrm>
            <a:off x="1378458" y="5804915"/>
            <a:ext cx="163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0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endParaRPr sz="1800" spc="-15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16248" y="4789551"/>
            <a:ext cx="1108075" cy="257175"/>
          </a:xfrm>
          <a:custGeom>
            <a:avLst/>
            <a:gdLst/>
            <a:ahLst/>
            <a:cxnLst/>
            <a:rect l="l" t="t" r="r" b="b"/>
            <a:pathLst>
              <a:path w="1108075" h="257175">
                <a:moveTo>
                  <a:pt x="1065149" y="0"/>
                </a:moveTo>
                <a:lnTo>
                  <a:pt x="42799" y="0"/>
                </a:lnTo>
                <a:lnTo>
                  <a:pt x="26146" y="3365"/>
                </a:lnTo>
                <a:lnTo>
                  <a:pt x="12541" y="12541"/>
                </a:lnTo>
                <a:lnTo>
                  <a:pt x="3365" y="26146"/>
                </a:lnTo>
                <a:lnTo>
                  <a:pt x="0" y="42799"/>
                </a:lnTo>
                <a:lnTo>
                  <a:pt x="0" y="213995"/>
                </a:lnTo>
                <a:lnTo>
                  <a:pt x="3365" y="230647"/>
                </a:lnTo>
                <a:lnTo>
                  <a:pt x="12541" y="244252"/>
                </a:lnTo>
                <a:lnTo>
                  <a:pt x="26146" y="253428"/>
                </a:lnTo>
                <a:lnTo>
                  <a:pt x="42799" y="256794"/>
                </a:lnTo>
                <a:lnTo>
                  <a:pt x="1065149" y="256794"/>
                </a:lnTo>
                <a:lnTo>
                  <a:pt x="1081801" y="253428"/>
                </a:lnTo>
                <a:lnTo>
                  <a:pt x="1095406" y="244252"/>
                </a:lnTo>
                <a:lnTo>
                  <a:pt x="1104582" y="230647"/>
                </a:lnTo>
                <a:lnTo>
                  <a:pt x="1107948" y="213995"/>
                </a:lnTo>
                <a:lnTo>
                  <a:pt x="1107948" y="42799"/>
                </a:lnTo>
                <a:lnTo>
                  <a:pt x="1104582" y="26146"/>
                </a:lnTo>
                <a:lnTo>
                  <a:pt x="1095406" y="12541"/>
                </a:lnTo>
                <a:lnTo>
                  <a:pt x="1081801" y="3365"/>
                </a:lnTo>
                <a:lnTo>
                  <a:pt x="1065149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2" name="object 12"/>
          <p:cNvSpPr/>
          <p:nvPr/>
        </p:nvSpPr>
        <p:spPr>
          <a:xfrm>
            <a:off x="3516248" y="4789551"/>
            <a:ext cx="1108075" cy="257175"/>
          </a:xfrm>
          <a:custGeom>
            <a:avLst/>
            <a:gdLst/>
            <a:ahLst/>
            <a:cxnLst/>
            <a:rect l="l" t="t" r="r" b="b"/>
            <a:pathLst>
              <a:path w="1108075" h="257175">
                <a:moveTo>
                  <a:pt x="0" y="42799"/>
                </a:moveTo>
                <a:lnTo>
                  <a:pt x="3365" y="26146"/>
                </a:lnTo>
                <a:lnTo>
                  <a:pt x="12541" y="12541"/>
                </a:lnTo>
                <a:lnTo>
                  <a:pt x="26146" y="3365"/>
                </a:lnTo>
                <a:lnTo>
                  <a:pt x="42799" y="0"/>
                </a:lnTo>
                <a:lnTo>
                  <a:pt x="1065149" y="0"/>
                </a:lnTo>
                <a:lnTo>
                  <a:pt x="1081801" y="3365"/>
                </a:lnTo>
                <a:lnTo>
                  <a:pt x="1095406" y="12541"/>
                </a:lnTo>
                <a:lnTo>
                  <a:pt x="1104582" y="26146"/>
                </a:lnTo>
                <a:lnTo>
                  <a:pt x="1107948" y="42799"/>
                </a:lnTo>
                <a:lnTo>
                  <a:pt x="1107948" y="213995"/>
                </a:lnTo>
                <a:lnTo>
                  <a:pt x="1104582" y="230647"/>
                </a:lnTo>
                <a:lnTo>
                  <a:pt x="1095406" y="244252"/>
                </a:lnTo>
                <a:lnTo>
                  <a:pt x="1081801" y="253428"/>
                </a:lnTo>
                <a:lnTo>
                  <a:pt x="1065149" y="256794"/>
                </a:lnTo>
                <a:lnTo>
                  <a:pt x="42799" y="256794"/>
                </a:lnTo>
                <a:lnTo>
                  <a:pt x="26146" y="253428"/>
                </a:lnTo>
                <a:lnTo>
                  <a:pt x="12541" y="244252"/>
                </a:lnTo>
                <a:lnTo>
                  <a:pt x="3365" y="230647"/>
                </a:lnTo>
                <a:lnTo>
                  <a:pt x="0" y="213995"/>
                </a:lnTo>
                <a:lnTo>
                  <a:pt x="0" y="42799"/>
                </a:lnTo>
                <a:close/>
              </a:path>
            </a:pathLst>
          </a:custGeom>
          <a:ln w="16002">
            <a:solidFill>
              <a:srgbClr val="6C2522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3" name="object 13"/>
          <p:cNvSpPr txBox="1"/>
          <p:nvPr/>
        </p:nvSpPr>
        <p:spPr>
          <a:xfrm>
            <a:off x="3524250" y="4797552"/>
            <a:ext cx="1092200" cy="207749"/>
          </a:xfrm>
          <a:prstGeom prst="rect">
            <a:avLst/>
          </a:prstGeom>
          <a:solidFill>
            <a:srgbClr val="943734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625"/>
              </a:lnSpc>
            </a:pPr>
            <a:r>
              <a:rPr sz="1400" spc="-150" dirty="0">
                <a:solidFill>
                  <a:srgbClr val="FFFFFF"/>
                </a:solidFill>
                <a:latin typeface="Courier New"/>
                <a:cs typeface="Courier New"/>
              </a:rPr>
              <a:t>"hello"</a:t>
            </a:r>
            <a:endParaRPr sz="1400" spc="-15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39645" y="4874514"/>
            <a:ext cx="1776730" cy="1121410"/>
          </a:xfrm>
          <a:custGeom>
            <a:avLst/>
            <a:gdLst/>
            <a:ahLst/>
            <a:cxnLst/>
            <a:rect l="l" t="t" r="r" b="b"/>
            <a:pathLst>
              <a:path w="1776729" h="1121410">
                <a:moveTo>
                  <a:pt x="873760" y="1092276"/>
                </a:moveTo>
                <a:lnTo>
                  <a:pt x="0" y="1092276"/>
                </a:lnTo>
                <a:lnTo>
                  <a:pt x="0" y="1121232"/>
                </a:lnTo>
                <a:lnTo>
                  <a:pt x="896238" y="1121232"/>
                </a:lnTo>
                <a:lnTo>
                  <a:pt x="902716" y="1114755"/>
                </a:lnTo>
                <a:lnTo>
                  <a:pt x="902716" y="1106754"/>
                </a:lnTo>
                <a:lnTo>
                  <a:pt x="873760" y="1106754"/>
                </a:lnTo>
                <a:lnTo>
                  <a:pt x="873760" y="1092276"/>
                </a:lnTo>
                <a:close/>
              </a:path>
              <a:path w="1776729" h="1121410">
                <a:moveTo>
                  <a:pt x="1689735" y="28956"/>
                </a:moveTo>
                <a:lnTo>
                  <a:pt x="880363" y="28956"/>
                </a:lnTo>
                <a:lnTo>
                  <a:pt x="873760" y="35433"/>
                </a:lnTo>
                <a:lnTo>
                  <a:pt x="873760" y="1106754"/>
                </a:lnTo>
                <a:lnTo>
                  <a:pt x="888238" y="1092276"/>
                </a:lnTo>
                <a:lnTo>
                  <a:pt x="902716" y="1092276"/>
                </a:lnTo>
                <a:lnTo>
                  <a:pt x="902716" y="57912"/>
                </a:lnTo>
                <a:lnTo>
                  <a:pt x="888238" y="57912"/>
                </a:lnTo>
                <a:lnTo>
                  <a:pt x="902716" y="43434"/>
                </a:lnTo>
                <a:lnTo>
                  <a:pt x="1689735" y="43434"/>
                </a:lnTo>
                <a:lnTo>
                  <a:pt x="1689735" y="28956"/>
                </a:lnTo>
                <a:close/>
              </a:path>
              <a:path w="1776729" h="1121410">
                <a:moveTo>
                  <a:pt x="902716" y="1092276"/>
                </a:moveTo>
                <a:lnTo>
                  <a:pt x="888238" y="1092276"/>
                </a:lnTo>
                <a:lnTo>
                  <a:pt x="873760" y="1106754"/>
                </a:lnTo>
                <a:lnTo>
                  <a:pt x="902716" y="1106754"/>
                </a:lnTo>
                <a:lnTo>
                  <a:pt x="902716" y="1092276"/>
                </a:lnTo>
                <a:close/>
              </a:path>
              <a:path w="1776729" h="1121410">
                <a:moveTo>
                  <a:pt x="1689735" y="0"/>
                </a:moveTo>
                <a:lnTo>
                  <a:pt x="1689735" y="86868"/>
                </a:lnTo>
                <a:lnTo>
                  <a:pt x="1747646" y="57912"/>
                </a:lnTo>
                <a:lnTo>
                  <a:pt x="1704213" y="57912"/>
                </a:lnTo>
                <a:lnTo>
                  <a:pt x="1704213" y="28956"/>
                </a:lnTo>
                <a:lnTo>
                  <a:pt x="1747646" y="28956"/>
                </a:lnTo>
                <a:lnTo>
                  <a:pt x="1689735" y="0"/>
                </a:lnTo>
                <a:close/>
              </a:path>
              <a:path w="1776729" h="1121410">
                <a:moveTo>
                  <a:pt x="902716" y="43434"/>
                </a:moveTo>
                <a:lnTo>
                  <a:pt x="888238" y="57912"/>
                </a:lnTo>
                <a:lnTo>
                  <a:pt x="902716" y="57912"/>
                </a:lnTo>
                <a:lnTo>
                  <a:pt x="902716" y="43434"/>
                </a:lnTo>
                <a:close/>
              </a:path>
              <a:path w="1776729" h="1121410">
                <a:moveTo>
                  <a:pt x="1689735" y="43434"/>
                </a:moveTo>
                <a:lnTo>
                  <a:pt x="902716" y="43434"/>
                </a:lnTo>
                <a:lnTo>
                  <a:pt x="902716" y="57912"/>
                </a:lnTo>
                <a:lnTo>
                  <a:pt x="1689735" y="57912"/>
                </a:lnTo>
                <a:lnTo>
                  <a:pt x="1689735" y="43434"/>
                </a:lnTo>
                <a:close/>
              </a:path>
              <a:path w="1776729" h="1121410">
                <a:moveTo>
                  <a:pt x="1747646" y="28956"/>
                </a:moveTo>
                <a:lnTo>
                  <a:pt x="1704213" y="28956"/>
                </a:lnTo>
                <a:lnTo>
                  <a:pt x="1704213" y="57912"/>
                </a:lnTo>
                <a:lnTo>
                  <a:pt x="1747646" y="57912"/>
                </a:lnTo>
                <a:lnTo>
                  <a:pt x="1776602" y="43434"/>
                </a:lnTo>
                <a:lnTo>
                  <a:pt x="1747646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5" name="object 15"/>
          <p:cNvSpPr/>
          <p:nvPr/>
        </p:nvSpPr>
        <p:spPr>
          <a:xfrm>
            <a:off x="3552825" y="5398389"/>
            <a:ext cx="1108075" cy="257175"/>
          </a:xfrm>
          <a:custGeom>
            <a:avLst/>
            <a:gdLst/>
            <a:ahLst/>
            <a:cxnLst/>
            <a:rect l="l" t="t" r="r" b="b"/>
            <a:pathLst>
              <a:path w="1108075" h="257175">
                <a:moveTo>
                  <a:pt x="1065149" y="0"/>
                </a:moveTo>
                <a:lnTo>
                  <a:pt x="42799" y="0"/>
                </a:lnTo>
                <a:lnTo>
                  <a:pt x="26146" y="3365"/>
                </a:lnTo>
                <a:lnTo>
                  <a:pt x="12541" y="12541"/>
                </a:lnTo>
                <a:lnTo>
                  <a:pt x="3365" y="26146"/>
                </a:lnTo>
                <a:lnTo>
                  <a:pt x="0" y="42798"/>
                </a:lnTo>
                <a:lnTo>
                  <a:pt x="0" y="213994"/>
                </a:lnTo>
                <a:lnTo>
                  <a:pt x="3365" y="230653"/>
                </a:lnTo>
                <a:lnTo>
                  <a:pt x="12541" y="244257"/>
                </a:lnTo>
                <a:lnTo>
                  <a:pt x="26146" y="253430"/>
                </a:lnTo>
                <a:lnTo>
                  <a:pt x="42799" y="256793"/>
                </a:lnTo>
                <a:lnTo>
                  <a:pt x="1065149" y="256793"/>
                </a:lnTo>
                <a:lnTo>
                  <a:pt x="1081801" y="253430"/>
                </a:lnTo>
                <a:lnTo>
                  <a:pt x="1095406" y="244257"/>
                </a:lnTo>
                <a:lnTo>
                  <a:pt x="1104582" y="230653"/>
                </a:lnTo>
                <a:lnTo>
                  <a:pt x="1107948" y="213994"/>
                </a:lnTo>
                <a:lnTo>
                  <a:pt x="1107948" y="42798"/>
                </a:lnTo>
                <a:lnTo>
                  <a:pt x="1104582" y="26146"/>
                </a:lnTo>
                <a:lnTo>
                  <a:pt x="1095406" y="12541"/>
                </a:lnTo>
                <a:lnTo>
                  <a:pt x="1081801" y="3365"/>
                </a:lnTo>
                <a:lnTo>
                  <a:pt x="1065149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6" name="object 16"/>
          <p:cNvSpPr/>
          <p:nvPr/>
        </p:nvSpPr>
        <p:spPr>
          <a:xfrm>
            <a:off x="3552825" y="5398389"/>
            <a:ext cx="1108075" cy="257175"/>
          </a:xfrm>
          <a:custGeom>
            <a:avLst/>
            <a:gdLst/>
            <a:ahLst/>
            <a:cxnLst/>
            <a:rect l="l" t="t" r="r" b="b"/>
            <a:pathLst>
              <a:path w="1108075" h="257175">
                <a:moveTo>
                  <a:pt x="0" y="42798"/>
                </a:moveTo>
                <a:lnTo>
                  <a:pt x="3365" y="26146"/>
                </a:lnTo>
                <a:lnTo>
                  <a:pt x="12541" y="12541"/>
                </a:lnTo>
                <a:lnTo>
                  <a:pt x="26146" y="3365"/>
                </a:lnTo>
                <a:lnTo>
                  <a:pt x="42799" y="0"/>
                </a:lnTo>
                <a:lnTo>
                  <a:pt x="1065149" y="0"/>
                </a:lnTo>
                <a:lnTo>
                  <a:pt x="1081801" y="3365"/>
                </a:lnTo>
                <a:lnTo>
                  <a:pt x="1095406" y="12541"/>
                </a:lnTo>
                <a:lnTo>
                  <a:pt x="1104582" y="26146"/>
                </a:lnTo>
                <a:lnTo>
                  <a:pt x="1107948" y="42798"/>
                </a:lnTo>
                <a:lnTo>
                  <a:pt x="1107948" y="213994"/>
                </a:lnTo>
                <a:lnTo>
                  <a:pt x="1104582" y="230653"/>
                </a:lnTo>
                <a:lnTo>
                  <a:pt x="1095406" y="244257"/>
                </a:lnTo>
                <a:lnTo>
                  <a:pt x="1081801" y="253430"/>
                </a:lnTo>
                <a:lnTo>
                  <a:pt x="1065149" y="256793"/>
                </a:lnTo>
                <a:lnTo>
                  <a:pt x="42799" y="256793"/>
                </a:lnTo>
                <a:lnTo>
                  <a:pt x="26146" y="253430"/>
                </a:lnTo>
                <a:lnTo>
                  <a:pt x="12541" y="244257"/>
                </a:lnTo>
                <a:lnTo>
                  <a:pt x="3365" y="230653"/>
                </a:lnTo>
                <a:lnTo>
                  <a:pt x="0" y="213994"/>
                </a:lnTo>
                <a:lnTo>
                  <a:pt x="0" y="42798"/>
                </a:lnTo>
                <a:close/>
              </a:path>
            </a:pathLst>
          </a:custGeom>
          <a:ln w="16002">
            <a:solidFill>
              <a:srgbClr val="6C2522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7" name="object 17"/>
          <p:cNvSpPr txBox="1"/>
          <p:nvPr/>
        </p:nvSpPr>
        <p:spPr>
          <a:xfrm>
            <a:off x="3560826" y="5406390"/>
            <a:ext cx="1092200" cy="207749"/>
          </a:xfrm>
          <a:prstGeom prst="rect">
            <a:avLst/>
          </a:prstGeom>
          <a:solidFill>
            <a:srgbClr val="943734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625"/>
              </a:lnSpc>
            </a:pPr>
            <a:r>
              <a:rPr sz="1400" spc="-150" dirty="0">
                <a:solidFill>
                  <a:srgbClr val="FFFFFF"/>
                </a:solidFill>
                <a:latin typeface="Courier New"/>
                <a:cs typeface="Courier New"/>
              </a:rPr>
              <a:t>"yello"</a:t>
            </a:r>
            <a:endParaRPr sz="1400" spc="-150">
              <a:latin typeface="Courier New"/>
              <a:cs typeface="Courier Ne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39645" y="5483352"/>
            <a:ext cx="1813560" cy="512445"/>
          </a:xfrm>
          <a:custGeom>
            <a:avLst/>
            <a:gdLst/>
            <a:ahLst/>
            <a:cxnLst/>
            <a:rect l="l" t="t" r="r" b="b"/>
            <a:pathLst>
              <a:path w="1813560" h="512445">
                <a:moveTo>
                  <a:pt x="878459" y="483349"/>
                </a:moveTo>
                <a:lnTo>
                  <a:pt x="0" y="483349"/>
                </a:lnTo>
                <a:lnTo>
                  <a:pt x="0" y="512305"/>
                </a:lnTo>
                <a:lnTo>
                  <a:pt x="900938" y="512305"/>
                </a:lnTo>
                <a:lnTo>
                  <a:pt x="907415" y="505828"/>
                </a:lnTo>
                <a:lnTo>
                  <a:pt x="907415" y="497827"/>
                </a:lnTo>
                <a:lnTo>
                  <a:pt x="878459" y="497827"/>
                </a:lnTo>
                <a:lnTo>
                  <a:pt x="878459" y="483349"/>
                </a:lnTo>
                <a:close/>
              </a:path>
              <a:path w="1813560" h="512445">
                <a:moveTo>
                  <a:pt x="1726311" y="28956"/>
                </a:moveTo>
                <a:lnTo>
                  <a:pt x="884936" y="28956"/>
                </a:lnTo>
                <a:lnTo>
                  <a:pt x="878459" y="35433"/>
                </a:lnTo>
                <a:lnTo>
                  <a:pt x="878459" y="497827"/>
                </a:lnTo>
                <a:lnTo>
                  <a:pt x="892937" y="483349"/>
                </a:lnTo>
                <a:lnTo>
                  <a:pt x="907415" y="483349"/>
                </a:lnTo>
                <a:lnTo>
                  <a:pt x="907415" y="57912"/>
                </a:lnTo>
                <a:lnTo>
                  <a:pt x="892937" y="57912"/>
                </a:lnTo>
                <a:lnTo>
                  <a:pt x="907415" y="43434"/>
                </a:lnTo>
                <a:lnTo>
                  <a:pt x="1726311" y="43434"/>
                </a:lnTo>
                <a:lnTo>
                  <a:pt x="1726311" y="28956"/>
                </a:lnTo>
                <a:close/>
              </a:path>
              <a:path w="1813560" h="512445">
                <a:moveTo>
                  <a:pt x="907415" y="483349"/>
                </a:moveTo>
                <a:lnTo>
                  <a:pt x="892937" y="483349"/>
                </a:lnTo>
                <a:lnTo>
                  <a:pt x="878459" y="497827"/>
                </a:lnTo>
                <a:lnTo>
                  <a:pt x="907415" y="497827"/>
                </a:lnTo>
                <a:lnTo>
                  <a:pt x="907415" y="483349"/>
                </a:lnTo>
                <a:close/>
              </a:path>
              <a:path w="1813560" h="512445">
                <a:moveTo>
                  <a:pt x="1726311" y="0"/>
                </a:moveTo>
                <a:lnTo>
                  <a:pt x="1726311" y="86868"/>
                </a:lnTo>
                <a:lnTo>
                  <a:pt x="1784223" y="57912"/>
                </a:lnTo>
                <a:lnTo>
                  <a:pt x="1740789" y="57912"/>
                </a:lnTo>
                <a:lnTo>
                  <a:pt x="1740789" y="28956"/>
                </a:lnTo>
                <a:lnTo>
                  <a:pt x="1784223" y="28956"/>
                </a:lnTo>
                <a:lnTo>
                  <a:pt x="1726311" y="0"/>
                </a:lnTo>
                <a:close/>
              </a:path>
              <a:path w="1813560" h="512445">
                <a:moveTo>
                  <a:pt x="907415" y="43434"/>
                </a:moveTo>
                <a:lnTo>
                  <a:pt x="892937" y="57912"/>
                </a:lnTo>
                <a:lnTo>
                  <a:pt x="907415" y="57912"/>
                </a:lnTo>
                <a:lnTo>
                  <a:pt x="907415" y="43434"/>
                </a:lnTo>
                <a:close/>
              </a:path>
              <a:path w="1813560" h="512445">
                <a:moveTo>
                  <a:pt x="1726311" y="43434"/>
                </a:moveTo>
                <a:lnTo>
                  <a:pt x="907415" y="43434"/>
                </a:lnTo>
                <a:lnTo>
                  <a:pt x="907415" y="57912"/>
                </a:lnTo>
                <a:lnTo>
                  <a:pt x="1726311" y="57912"/>
                </a:lnTo>
                <a:lnTo>
                  <a:pt x="1726311" y="43434"/>
                </a:lnTo>
                <a:close/>
              </a:path>
              <a:path w="1813560" h="512445">
                <a:moveTo>
                  <a:pt x="1784223" y="28956"/>
                </a:moveTo>
                <a:lnTo>
                  <a:pt x="1740789" y="28956"/>
                </a:lnTo>
                <a:lnTo>
                  <a:pt x="1740789" y="57912"/>
                </a:lnTo>
                <a:lnTo>
                  <a:pt x="1784223" y="57912"/>
                </a:lnTo>
                <a:lnTo>
                  <a:pt x="1813179" y="43434"/>
                </a:lnTo>
                <a:lnTo>
                  <a:pt x="1784223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9" name="object 19"/>
          <p:cNvSpPr/>
          <p:nvPr/>
        </p:nvSpPr>
        <p:spPr>
          <a:xfrm>
            <a:off x="2790951" y="4763896"/>
            <a:ext cx="307340" cy="307975"/>
          </a:xfrm>
          <a:custGeom>
            <a:avLst/>
            <a:gdLst/>
            <a:ahLst/>
            <a:cxnLst/>
            <a:rect l="l" t="t" r="r" b="b"/>
            <a:pathLst>
              <a:path w="307339" h="307975">
                <a:moveTo>
                  <a:pt x="15875" y="8509"/>
                </a:moveTo>
                <a:lnTo>
                  <a:pt x="0" y="25400"/>
                </a:lnTo>
                <a:lnTo>
                  <a:pt x="138430" y="155321"/>
                </a:lnTo>
                <a:lnTo>
                  <a:pt x="8509" y="293878"/>
                </a:lnTo>
                <a:lnTo>
                  <a:pt x="23113" y="307467"/>
                </a:lnTo>
                <a:lnTo>
                  <a:pt x="153035" y="169037"/>
                </a:lnTo>
                <a:lnTo>
                  <a:pt x="186907" y="169037"/>
                </a:lnTo>
                <a:lnTo>
                  <a:pt x="168910" y="152146"/>
                </a:lnTo>
                <a:lnTo>
                  <a:pt x="181771" y="138430"/>
                </a:lnTo>
                <a:lnTo>
                  <a:pt x="154305" y="138430"/>
                </a:lnTo>
                <a:lnTo>
                  <a:pt x="15875" y="8509"/>
                </a:lnTo>
                <a:close/>
              </a:path>
              <a:path w="307339" h="307975">
                <a:moveTo>
                  <a:pt x="186907" y="169037"/>
                </a:moveTo>
                <a:lnTo>
                  <a:pt x="153035" y="169037"/>
                </a:lnTo>
                <a:lnTo>
                  <a:pt x="291592" y="298958"/>
                </a:lnTo>
                <a:lnTo>
                  <a:pt x="307340" y="282067"/>
                </a:lnTo>
                <a:lnTo>
                  <a:pt x="186907" y="169037"/>
                </a:lnTo>
                <a:close/>
              </a:path>
              <a:path w="307339" h="307975">
                <a:moveTo>
                  <a:pt x="284226" y="0"/>
                </a:moveTo>
                <a:lnTo>
                  <a:pt x="154305" y="138430"/>
                </a:lnTo>
                <a:lnTo>
                  <a:pt x="181771" y="138430"/>
                </a:lnTo>
                <a:lnTo>
                  <a:pt x="298831" y="13589"/>
                </a:lnTo>
                <a:lnTo>
                  <a:pt x="28422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0" name="object 20"/>
          <p:cNvSpPr/>
          <p:nvPr/>
        </p:nvSpPr>
        <p:spPr>
          <a:xfrm>
            <a:off x="2790951" y="4763896"/>
            <a:ext cx="307340" cy="307975"/>
          </a:xfrm>
          <a:custGeom>
            <a:avLst/>
            <a:gdLst/>
            <a:ahLst/>
            <a:cxnLst/>
            <a:rect l="l" t="t" r="r" b="b"/>
            <a:pathLst>
              <a:path w="307339" h="307975">
                <a:moveTo>
                  <a:pt x="15875" y="8509"/>
                </a:moveTo>
                <a:lnTo>
                  <a:pt x="154305" y="138430"/>
                </a:lnTo>
                <a:lnTo>
                  <a:pt x="284226" y="0"/>
                </a:lnTo>
                <a:lnTo>
                  <a:pt x="298831" y="13589"/>
                </a:lnTo>
                <a:lnTo>
                  <a:pt x="168910" y="152146"/>
                </a:lnTo>
                <a:lnTo>
                  <a:pt x="307340" y="282067"/>
                </a:lnTo>
                <a:lnTo>
                  <a:pt x="291592" y="298958"/>
                </a:lnTo>
                <a:lnTo>
                  <a:pt x="153035" y="169037"/>
                </a:lnTo>
                <a:lnTo>
                  <a:pt x="23113" y="307467"/>
                </a:lnTo>
                <a:lnTo>
                  <a:pt x="8509" y="293878"/>
                </a:lnTo>
                <a:lnTo>
                  <a:pt x="138430" y="155321"/>
                </a:lnTo>
                <a:lnTo>
                  <a:pt x="0" y="25400"/>
                </a:lnTo>
                <a:lnTo>
                  <a:pt x="15875" y="8509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10</a:t>
            </a:fld>
            <a:endParaRPr sz="1050" spc="-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5346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for LOOPS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11</a:t>
            </a:fld>
            <a:endParaRPr sz="1050" spc="-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814576"/>
            <a:ext cx="7900034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298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50" dirty="0">
                <a:latin typeface="Courier New"/>
                <a:cs typeface="Courier New"/>
              </a:rPr>
              <a:t>for </a:t>
            </a:r>
            <a:r>
              <a:rPr sz="2600" spc="-150" dirty="0">
                <a:latin typeface="Arial"/>
                <a:cs typeface="Arial"/>
              </a:rPr>
              <a:t>loops have a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loop variable </a:t>
            </a:r>
            <a:r>
              <a:rPr sz="2600" spc="-150" dirty="0">
                <a:latin typeface="Arial"/>
                <a:cs typeface="Arial"/>
              </a:rPr>
              <a:t>that iterates over a set of</a:t>
            </a:r>
            <a:r>
              <a:rPr lang="en-US" sz="2600" spc="-150" dirty="0">
                <a:latin typeface="Arial"/>
                <a:cs typeface="Arial"/>
              </a:rPr>
              <a:t> </a:t>
            </a:r>
            <a:r>
              <a:rPr sz="2600" spc="-150" dirty="0">
                <a:latin typeface="Arial"/>
                <a:cs typeface="Arial"/>
              </a:rPr>
              <a:t>values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259" y="2707385"/>
            <a:ext cx="3679190" cy="745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5"/>
              </a:lnSpc>
              <a:spcBef>
                <a:spcPts val="100"/>
              </a:spcBef>
            </a:pPr>
            <a:r>
              <a:rPr sz="2400" spc="-150" dirty="0">
                <a:latin typeface="Courier New"/>
                <a:cs typeface="Courier New"/>
              </a:rPr>
              <a:t>for var in range(4):</a:t>
            </a:r>
            <a:endParaRPr sz="2400" spc="-150">
              <a:latin typeface="Courier New"/>
              <a:cs typeface="Courier New"/>
            </a:endParaRPr>
          </a:p>
          <a:p>
            <a:pPr marL="742315">
              <a:lnSpc>
                <a:spcPts val="2835"/>
              </a:lnSpc>
            </a:pPr>
            <a:r>
              <a:rPr sz="2400" spc="-150" dirty="0">
                <a:latin typeface="Courier New"/>
                <a:cs typeface="Courier New"/>
              </a:rPr>
              <a:t>&lt;expressions&gt;</a:t>
            </a:r>
            <a:endParaRPr sz="24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0084" y="2713786"/>
            <a:ext cx="4097020" cy="1127937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250"/>
              </a:spcBef>
              <a:tabLst>
                <a:tab pos="473709" algn="l"/>
              </a:tabLst>
            </a:pPr>
            <a:r>
              <a:rPr lang="en-US" sz="2400" dirty="0">
                <a:latin typeface="Arial"/>
                <a:cs typeface="Arial"/>
              </a:rPr>
              <a:t>→ </a:t>
            </a:r>
            <a:r>
              <a:rPr sz="2200" spc="-150" dirty="0">
                <a:latin typeface="Arial"/>
                <a:cs typeface="Arial"/>
              </a:rPr>
              <a:t>	</a:t>
            </a:r>
            <a:r>
              <a:rPr sz="2200" spc="-150" dirty="0">
                <a:latin typeface="Courier New"/>
                <a:cs typeface="Courier New"/>
              </a:rPr>
              <a:t>var </a:t>
            </a:r>
            <a:r>
              <a:rPr sz="2200" spc="-150" dirty="0">
                <a:latin typeface="Arial"/>
                <a:cs typeface="Arial"/>
              </a:rPr>
              <a:t>iterates over values 0,1,2,3</a:t>
            </a:r>
          </a:p>
          <a:p>
            <a:pPr marL="405130" marR="22225" indent="-393065">
              <a:lnSpc>
                <a:spcPts val="2480"/>
              </a:lnSpc>
              <a:spcBef>
                <a:spcPts val="365"/>
              </a:spcBef>
            </a:pPr>
            <a:r>
              <a:rPr lang="en-US" sz="240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expressions inside loop  executed with each value for  </a:t>
            </a:r>
            <a:r>
              <a:rPr sz="2200" spc="-150" dirty="0">
                <a:latin typeface="Courier New"/>
                <a:cs typeface="Courier New"/>
              </a:rPr>
              <a:t>var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0259" y="3996690"/>
            <a:ext cx="8298815" cy="2056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50"/>
              </a:lnSpc>
              <a:spcBef>
                <a:spcPts val="100"/>
              </a:spcBef>
              <a:tabLst>
                <a:tab pos="4653280" algn="l"/>
              </a:tabLst>
            </a:pPr>
            <a:r>
              <a:rPr sz="2400" spc="-150" dirty="0">
                <a:latin typeface="Courier New"/>
                <a:cs typeface="Courier New"/>
              </a:rPr>
              <a:t>for var in range(4,6): </a:t>
            </a:r>
            <a:r>
              <a:rPr lang="en-US" sz="2400" dirty="0">
                <a:latin typeface="Arial"/>
                <a:cs typeface="Arial"/>
              </a:rPr>
              <a:t>→ </a:t>
            </a:r>
            <a:r>
              <a:rPr sz="2200" spc="-150" dirty="0">
                <a:latin typeface="Arial"/>
                <a:cs typeface="Arial"/>
              </a:rPr>
              <a:t>	</a:t>
            </a:r>
            <a:r>
              <a:rPr sz="2200" spc="-150" dirty="0">
                <a:latin typeface="Courier New"/>
                <a:cs typeface="Courier New"/>
              </a:rPr>
              <a:t>var </a:t>
            </a:r>
            <a:r>
              <a:rPr sz="2200" spc="-150" dirty="0">
                <a:latin typeface="Arial"/>
                <a:cs typeface="Arial"/>
              </a:rPr>
              <a:t>iterates over values 4,5</a:t>
            </a:r>
          </a:p>
          <a:p>
            <a:pPr marL="742315">
              <a:lnSpc>
                <a:spcPts val="2750"/>
              </a:lnSpc>
            </a:pPr>
            <a:r>
              <a:rPr sz="2400" spc="-150" dirty="0">
                <a:latin typeface="Courier New"/>
                <a:cs typeface="Courier New"/>
              </a:rPr>
              <a:t>&lt;expressions&gt;</a:t>
            </a:r>
          </a:p>
          <a:p>
            <a:pPr>
              <a:lnSpc>
                <a:spcPct val="100000"/>
              </a:lnSpc>
            </a:pPr>
            <a:endParaRPr sz="2700" spc="-150" dirty="0">
              <a:latin typeface="Times"/>
              <a:cs typeface="Times"/>
            </a:endParaRPr>
          </a:p>
          <a:p>
            <a:pPr marL="104139" marR="5080" indent="-91440">
              <a:lnSpc>
                <a:spcPts val="2810"/>
              </a:lnSpc>
              <a:spcBef>
                <a:spcPts val="153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50" dirty="0">
                <a:latin typeface="Courier New"/>
                <a:cs typeface="Courier New"/>
              </a:rPr>
              <a:t>range </a:t>
            </a:r>
            <a:r>
              <a:rPr sz="2600" spc="-150" dirty="0">
                <a:latin typeface="Arial"/>
                <a:cs typeface="Arial"/>
              </a:rPr>
              <a:t>is a way to iterate over numbers, but a for loop  variable can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iterate over any set of values</a:t>
            </a:r>
            <a:r>
              <a:rPr sz="2600" spc="-150" dirty="0">
                <a:latin typeface="Arial"/>
                <a:cs typeface="Arial"/>
              </a:rPr>
              <a:t>,  not just numbers!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66421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STRINGS  AND LOOPS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12</a:t>
            </a:fld>
            <a:endParaRPr sz="1050" spc="-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89025"/>
            <a:ext cx="6426200" cy="222304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86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these two code snippets do the same thing</a:t>
            </a: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000" spc="-150" dirty="0">
                <a:latin typeface="Courier New"/>
                <a:cs typeface="Courier New"/>
              </a:rPr>
              <a:t>s = "abcdefgh"</a:t>
            </a: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000" spc="-150" dirty="0">
                <a:latin typeface="Courier New"/>
                <a:cs typeface="Courier New"/>
              </a:rPr>
              <a:t>for index in range(len(s)):</a:t>
            </a:r>
          </a:p>
          <a:p>
            <a:pPr marL="1231900" marR="5080" indent="-610235">
              <a:lnSpc>
                <a:spcPts val="3350"/>
              </a:lnSpc>
              <a:spcBef>
                <a:spcPts val="235"/>
              </a:spcBef>
            </a:pPr>
            <a:r>
              <a:rPr sz="2000" spc="-150" dirty="0">
                <a:latin typeface="Courier New"/>
                <a:cs typeface="Courier New"/>
              </a:rPr>
              <a:t>if s[index] == 'i' or s[index] == 'u':  print("There is an i or u")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91209" y="4956635"/>
          <a:ext cx="5397702" cy="111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ts val="2065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for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65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char in</a:t>
                      </a:r>
                      <a:r>
                        <a:rPr sz="20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s: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"/>
                        <a:cs typeface="Time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"/>
                        <a:cs typeface="Time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0" indent="-6102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if char == 'i' or</a:t>
                      </a:r>
                      <a:r>
                        <a:rPr sz="20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char</a:t>
                      </a:r>
                      <a:endParaRPr sz="2000">
                        <a:latin typeface="Courier New"/>
                        <a:cs typeface="Courier New"/>
                      </a:endParaRPr>
                    </a:p>
                    <a:p>
                      <a:pPr marL="685800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print("There is</a:t>
                      </a:r>
                      <a:r>
                        <a:rPr sz="20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an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==</a:t>
                      </a:r>
                      <a:r>
                        <a:rPr sz="2000" spc="-8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'u':</a:t>
                      </a:r>
                      <a:endParaRPr sz="2000" dirty="0">
                        <a:latin typeface="Courier New"/>
                        <a:cs typeface="Courier New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i or</a:t>
                      </a:r>
                      <a:r>
                        <a:rPr sz="2000" spc="-7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u")</a:t>
                      </a:r>
                      <a:endParaRPr sz="2000" dirty="0">
                        <a:latin typeface="Courier New"/>
                        <a:cs typeface="Courier New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395477"/>
            <a:ext cx="51943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CODE EXAMPLE: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259" y="1851914"/>
            <a:ext cx="7129780" cy="8976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0" dirty="0">
                <a:latin typeface="Courier New"/>
                <a:cs typeface="Courier New"/>
              </a:rPr>
              <a:t>an_letters = "aefhilmnorsxAEFHILMNORSX"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 spc="-150" dirty="0">
              <a:latin typeface="Times"/>
              <a:cs typeface="Times"/>
            </a:endParaRPr>
          </a:p>
          <a:p>
            <a:pPr marL="12700" marR="5080">
              <a:lnSpc>
                <a:spcPct val="100000"/>
              </a:lnSpc>
            </a:pPr>
            <a:r>
              <a:rPr sz="1800" spc="-150" dirty="0">
                <a:latin typeface="Courier New"/>
                <a:cs typeface="Courier New"/>
              </a:rPr>
              <a:t>word = </a:t>
            </a:r>
            <a:r>
              <a:rPr lang="en-US" sz="1800" spc="-150" dirty="0">
                <a:latin typeface="Courier New"/>
                <a:cs typeface="Courier New"/>
              </a:rPr>
              <a:t>”</a:t>
            </a:r>
            <a:r>
              <a:rPr lang="en-US" sz="1800" spc="-150" dirty="0" err="1">
                <a:latin typeface="Courier New"/>
                <a:cs typeface="Courier New"/>
              </a:rPr>
              <a:t>w!o%r?d</a:t>
            </a:r>
            <a:r>
              <a:rPr lang="en-US" sz="1800" spc="-150" dirty="0">
                <a:latin typeface="Courier New"/>
                <a:cs typeface="Courier New"/>
              </a:rPr>
              <a:t>”</a:t>
            </a:r>
            <a:endParaRPr sz="1800" spc="-150"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3224022"/>
            <a:ext cx="27584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0" dirty="0">
                <a:latin typeface="Courier New"/>
                <a:cs typeface="Courier New"/>
              </a:rPr>
              <a:t>i = 0</a:t>
            </a:r>
            <a:endParaRPr sz="1800" spc="-150">
              <a:latin typeface="Courier New"/>
              <a:cs typeface="Courier New"/>
            </a:endParaRPr>
          </a:p>
          <a:p>
            <a:pPr marL="558800" marR="5080" indent="-546735">
              <a:lnSpc>
                <a:spcPct val="100000"/>
              </a:lnSpc>
            </a:pPr>
            <a:r>
              <a:rPr sz="1800" spc="-150" dirty="0">
                <a:latin typeface="Courier New"/>
                <a:cs typeface="Courier New"/>
              </a:rPr>
              <a:t>while i &lt; len(word):  char = word[i]</a:t>
            </a:r>
            <a:endParaRPr sz="1800" spc="-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4046982"/>
            <a:ext cx="6718300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sz="1800" spc="-150" dirty="0">
                <a:latin typeface="Courier New"/>
                <a:cs typeface="Courier New"/>
              </a:rPr>
              <a:t>if char in </a:t>
            </a:r>
            <a:r>
              <a:rPr sz="1800" spc="-150" dirty="0" err="1">
                <a:latin typeface="Courier New"/>
                <a:cs typeface="Courier New"/>
              </a:rPr>
              <a:t>an_letters</a:t>
            </a:r>
            <a:r>
              <a:rPr sz="1800" spc="-150" dirty="0">
                <a:latin typeface="Courier New"/>
                <a:cs typeface="Courier New"/>
              </a:rPr>
              <a:t>:</a:t>
            </a:r>
            <a:endParaRPr lang="en-US" sz="1800" spc="-150" dirty="0">
              <a:latin typeface="Courier New"/>
              <a:cs typeface="Courier New"/>
            </a:endParaRPr>
          </a:p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lang="en-US" spc="-150" dirty="0">
                <a:latin typeface="Courier New"/>
                <a:cs typeface="Courier New"/>
              </a:rPr>
              <a:t>    print(char + “is a letter")</a:t>
            </a:r>
            <a:endParaRPr lang="en-US" sz="1800" spc="-150" dirty="0">
              <a:latin typeface="Courier New"/>
              <a:cs typeface="Courier New"/>
            </a:endParaRPr>
          </a:p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lang="en-US" spc="-150" dirty="0">
                <a:latin typeface="Courier New"/>
                <a:cs typeface="Courier New"/>
              </a:rPr>
              <a:t>else:</a:t>
            </a:r>
          </a:p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lang="en-US" spc="-150" dirty="0">
                <a:latin typeface="Courier New"/>
                <a:cs typeface="Courier New"/>
              </a:rPr>
              <a:t>    print(char + “is not a letter”)</a:t>
            </a:r>
          </a:p>
          <a:p>
            <a:pPr marL="558800">
              <a:spcBef>
                <a:spcPts val="100"/>
              </a:spcBef>
            </a:pPr>
            <a:r>
              <a:rPr sz="1800" spc="-150" dirty="0" err="1">
                <a:latin typeface="Courier New"/>
                <a:cs typeface="Courier New"/>
              </a:rPr>
              <a:t>i</a:t>
            </a:r>
            <a:r>
              <a:rPr sz="1800" spc="-150" dirty="0">
                <a:latin typeface="Courier New"/>
                <a:cs typeface="Courier New"/>
              </a:rPr>
              <a:t> += 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49748" y="3214497"/>
            <a:ext cx="4075429" cy="520655"/>
          </a:xfrm>
          <a:prstGeom prst="rect">
            <a:avLst/>
          </a:prstGeom>
          <a:ln w="16001">
            <a:solidFill>
              <a:srgbClr val="00AF50"/>
            </a:solidFill>
          </a:ln>
        </p:spPr>
        <p:txBody>
          <a:bodyPr vert="horz" wrap="square" lIns="0" tIns="1803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420"/>
              </a:spcBef>
            </a:pPr>
            <a:r>
              <a:rPr sz="2200" spc="-150" dirty="0">
                <a:solidFill>
                  <a:srgbClr val="00AF50"/>
                </a:solidFill>
                <a:latin typeface="Courier New"/>
                <a:cs typeface="Courier New"/>
              </a:rPr>
              <a:t>for char in word:</a:t>
            </a:r>
            <a:endParaRPr sz="2200" spc="-15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6180" y="3214497"/>
            <a:ext cx="4074795" cy="871219"/>
          </a:xfrm>
          <a:custGeom>
            <a:avLst/>
            <a:gdLst/>
            <a:ahLst/>
            <a:cxnLst/>
            <a:rect l="l" t="t" r="r" b="b"/>
            <a:pathLst>
              <a:path w="4074795" h="871220">
                <a:moveTo>
                  <a:pt x="0" y="870965"/>
                </a:moveTo>
                <a:lnTo>
                  <a:pt x="4074414" y="870965"/>
                </a:lnTo>
                <a:lnTo>
                  <a:pt x="4074414" y="0"/>
                </a:lnTo>
                <a:lnTo>
                  <a:pt x="0" y="0"/>
                </a:lnTo>
                <a:lnTo>
                  <a:pt x="0" y="870965"/>
                </a:lnTo>
                <a:close/>
              </a:path>
            </a:pathLst>
          </a:custGeom>
          <a:ln w="1600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0" name="object 10"/>
          <p:cNvSpPr/>
          <p:nvPr/>
        </p:nvSpPr>
        <p:spPr>
          <a:xfrm>
            <a:off x="686180" y="5191125"/>
            <a:ext cx="4074795" cy="262255"/>
          </a:xfrm>
          <a:custGeom>
            <a:avLst/>
            <a:gdLst/>
            <a:ahLst/>
            <a:cxnLst/>
            <a:rect l="l" t="t" r="r" b="b"/>
            <a:pathLst>
              <a:path w="4074795" h="262254">
                <a:moveTo>
                  <a:pt x="0" y="262128"/>
                </a:moveTo>
                <a:lnTo>
                  <a:pt x="4074414" y="262128"/>
                </a:lnTo>
                <a:lnTo>
                  <a:pt x="4074414" y="0"/>
                </a:lnTo>
                <a:lnTo>
                  <a:pt x="0" y="0"/>
                </a:lnTo>
                <a:lnTo>
                  <a:pt x="0" y="262128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1" name="object 11"/>
          <p:cNvSpPr/>
          <p:nvPr/>
        </p:nvSpPr>
        <p:spPr>
          <a:xfrm>
            <a:off x="3373628" y="3108325"/>
            <a:ext cx="947419" cy="947419"/>
          </a:xfrm>
          <a:custGeom>
            <a:avLst/>
            <a:gdLst/>
            <a:ahLst/>
            <a:cxnLst/>
            <a:rect l="l" t="t" r="r" b="b"/>
            <a:pathLst>
              <a:path w="947420" h="947420">
                <a:moveTo>
                  <a:pt x="614463" y="545211"/>
                </a:moveTo>
                <a:lnTo>
                  <a:pt x="472694" y="545211"/>
                </a:lnTo>
                <a:lnTo>
                  <a:pt x="865251" y="946912"/>
                </a:lnTo>
                <a:lnTo>
                  <a:pt x="937768" y="876046"/>
                </a:lnTo>
                <a:lnTo>
                  <a:pt x="614463" y="545211"/>
                </a:lnTo>
                <a:close/>
              </a:path>
              <a:path w="947420" h="947420">
                <a:moveTo>
                  <a:pt x="81661" y="0"/>
                </a:moveTo>
                <a:lnTo>
                  <a:pt x="9144" y="70865"/>
                </a:lnTo>
                <a:lnTo>
                  <a:pt x="401701" y="472694"/>
                </a:lnTo>
                <a:lnTo>
                  <a:pt x="0" y="865251"/>
                </a:lnTo>
                <a:lnTo>
                  <a:pt x="70866" y="937768"/>
                </a:lnTo>
                <a:lnTo>
                  <a:pt x="472694" y="545211"/>
                </a:lnTo>
                <a:lnTo>
                  <a:pt x="614463" y="545211"/>
                </a:lnTo>
                <a:lnTo>
                  <a:pt x="545211" y="474345"/>
                </a:lnTo>
                <a:lnTo>
                  <a:pt x="619417" y="401828"/>
                </a:lnTo>
                <a:lnTo>
                  <a:pt x="474345" y="401828"/>
                </a:lnTo>
                <a:lnTo>
                  <a:pt x="81661" y="0"/>
                </a:lnTo>
                <a:close/>
              </a:path>
              <a:path w="947420" h="947420">
                <a:moveTo>
                  <a:pt x="876046" y="9144"/>
                </a:moveTo>
                <a:lnTo>
                  <a:pt x="474345" y="401828"/>
                </a:lnTo>
                <a:lnTo>
                  <a:pt x="619417" y="401828"/>
                </a:lnTo>
                <a:lnTo>
                  <a:pt x="946912" y="81788"/>
                </a:lnTo>
                <a:lnTo>
                  <a:pt x="876046" y="91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2" name="object 12"/>
          <p:cNvSpPr/>
          <p:nvPr/>
        </p:nvSpPr>
        <p:spPr>
          <a:xfrm>
            <a:off x="3373628" y="3108325"/>
            <a:ext cx="947419" cy="947419"/>
          </a:xfrm>
          <a:custGeom>
            <a:avLst/>
            <a:gdLst/>
            <a:ahLst/>
            <a:cxnLst/>
            <a:rect l="l" t="t" r="r" b="b"/>
            <a:pathLst>
              <a:path w="947420" h="947420">
                <a:moveTo>
                  <a:pt x="81661" y="0"/>
                </a:moveTo>
                <a:lnTo>
                  <a:pt x="474345" y="401828"/>
                </a:lnTo>
                <a:lnTo>
                  <a:pt x="876046" y="9144"/>
                </a:lnTo>
                <a:lnTo>
                  <a:pt x="946912" y="81788"/>
                </a:lnTo>
                <a:lnTo>
                  <a:pt x="545211" y="474345"/>
                </a:lnTo>
                <a:lnTo>
                  <a:pt x="937768" y="876046"/>
                </a:lnTo>
                <a:lnTo>
                  <a:pt x="865251" y="946912"/>
                </a:lnTo>
                <a:lnTo>
                  <a:pt x="472694" y="545211"/>
                </a:lnTo>
                <a:lnTo>
                  <a:pt x="70866" y="937768"/>
                </a:lnTo>
                <a:lnTo>
                  <a:pt x="0" y="865251"/>
                </a:lnTo>
                <a:lnTo>
                  <a:pt x="401701" y="472694"/>
                </a:lnTo>
                <a:lnTo>
                  <a:pt x="9144" y="70866"/>
                </a:lnTo>
                <a:lnTo>
                  <a:pt x="81661" y="0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3" name="object 13"/>
          <p:cNvSpPr/>
          <p:nvPr/>
        </p:nvSpPr>
        <p:spPr>
          <a:xfrm>
            <a:off x="849515" y="5124323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69" h="394970">
                <a:moveTo>
                  <a:pt x="256288" y="227329"/>
                </a:moveTo>
                <a:lnTo>
                  <a:pt x="197116" y="227329"/>
                </a:lnTo>
                <a:lnTo>
                  <a:pt x="360832" y="394843"/>
                </a:lnTo>
                <a:lnTo>
                  <a:pt x="391083" y="365252"/>
                </a:lnTo>
                <a:lnTo>
                  <a:pt x="256288" y="227329"/>
                </a:lnTo>
                <a:close/>
              </a:path>
              <a:path w="394969" h="394970">
                <a:moveTo>
                  <a:pt x="34074" y="0"/>
                </a:moveTo>
                <a:lnTo>
                  <a:pt x="3822" y="29591"/>
                </a:lnTo>
                <a:lnTo>
                  <a:pt x="167538" y="197104"/>
                </a:lnTo>
                <a:lnTo>
                  <a:pt x="0" y="360807"/>
                </a:lnTo>
                <a:lnTo>
                  <a:pt x="29578" y="391033"/>
                </a:lnTo>
                <a:lnTo>
                  <a:pt x="197116" y="227329"/>
                </a:lnTo>
                <a:lnTo>
                  <a:pt x="256288" y="227329"/>
                </a:lnTo>
                <a:lnTo>
                  <a:pt x="227368" y="197739"/>
                </a:lnTo>
                <a:lnTo>
                  <a:pt x="258302" y="167513"/>
                </a:lnTo>
                <a:lnTo>
                  <a:pt x="197802" y="167513"/>
                </a:lnTo>
                <a:lnTo>
                  <a:pt x="34074" y="0"/>
                </a:lnTo>
                <a:close/>
              </a:path>
              <a:path w="394969" h="394970">
                <a:moveTo>
                  <a:pt x="365340" y="3810"/>
                </a:moveTo>
                <a:lnTo>
                  <a:pt x="197802" y="167513"/>
                </a:lnTo>
                <a:lnTo>
                  <a:pt x="258302" y="167513"/>
                </a:lnTo>
                <a:lnTo>
                  <a:pt x="394906" y="34036"/>
                </a:lnTo>
                <a:lnTo>
                  <a:pt x="365340" y="381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4" name="object 14"/>
          <p:cNvSpPr/>
          <p:nvPr/>
        </p:nvSpPr>
        <p:spPr>
          <a:xfrm>
            <a:off x="849515" y="5124323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69" h="394970">
                <a:moveTo>
                  <a:pt x="34074" y="0"/>
                </a:moveTo>
                <a:lnTo>
                  <a:pt x="197802" y="167513"/>
                </a:lnTo>
                <a:lnTo>
                  <a:pt x="365340" y="3810"/>
                </a:lnTo>
                <a:lnTo>
                  <a:pt x="394906" y="34036"/>
                </a:lnTo>
                <a:lnTo>
                  <a:pt x="227368" y="197739"/>
                </a:lnTo>
                <a:lnTo>
                  <a:pt x="391083" y="365252"/>
                </a:lnTo>
                <a:lnTo>
                  <a:pt x="360832" y="394843"/>
                </a:lnTo>
                <a:lnTo>
                  <a:pt x="197116" y="227329"/>
                </a:lnTo>
                <a:lnTo>
                  <a:pt x="29578" y="391033"/>
                </a:lnTo>
                <a:lnTo>
                  <a:pt x="0" y="360807"/>
                </a:lnTo>
                <a:lnTo>
                  <a:pt x="167538" y="197104"/>
                </a:lnTo>
                <a:lnTo>
                  <a:pt x="3822" y="29591"/>
                </a:lnTo>
                <a:lnTo>
                  <a:pt x="34074" y="0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5" name="object 15"/>
          <p:cNvSpPr/>
          <p:nvPr/>
        </p:nvSpPr>
        <p:spPr>
          <a:xfrm>
            <a:off x="7891018" y="3561714"/>
            <a:ext cx="344805" cy="321945"/>
          </a:xfrm>
          <a:custGeom>
            <a:avLst/>
            <a:gdLst/>
            <a:ahLst/>
            <a:cxnLst/>
            <a:rect l="l" t="t" r="r" b="b"/>
            <a:pathLst>
              <a:path w="344804" h="321945">
                <a:moveTo>
                  <a:pt x="73659" y="0"/>
                </a:moveTo>
                <a:lnTo>
                  <a:pt x="0" y="84074"/>
                </a:lnTo>
                <a:lnTo>
                  <a:pt x="271144" y="321437"/>
                </a:lnTo>
                <a:lnTo>
                  <a:pt x="344804" y="237363"/>
                </a:lnTo>
                <a:lnTo>
                  <a:pt x="7365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6" name="object 16"/>
          <p:cNvSpPr/>
          <p:nvPr/>
        </p:nvSpPr>
        <p:spPr>
          <a:xfrm>
            <a:off x="7891018" y="3561714"/>
            <a:ext cx="344805" cy="321945"/>
          </a:xfrm>
          <a:custGeom>
            <a:avLst/>
            <a:gdLst/>
            <a:ahLst/>
            <a:cxnLst/>
            <a:rect l="l" t="t" r="r" b="b"/>
            <a:pathLst>
              <a:path w="344804" h="321945">
                <a:moveTo>
                  <a:pt x="73659" y="0"/>
                </a:moveTo>
                <a:lnTo>
                  <a:pt x="344804" y="237363"/>
                </a:lnTo>
                <a:lnTo>
                  <a:pt x="271144" y="321437"/>
                </a:lnTo>
                <a:lnTo>
                  <a:pt x="0" y="84074"/>
                </a:lnTo>
                <a:lnTo>
                  <a:pt x="73659" y="0"/>
                </a:lnTo>
                <a:close/>
              </a:path>
            </a:pathLst>
          </a:custGeom>
          <a:ln w="1587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7" name="object 17"/>
          <p:cNvSpPr/>
          <p:nvPr/>
        </p:nvSpPr>
        <p:spPr>
          <a:xfrm>
            <a:off x="8094726" y="3272282"/>
            <a:ext cx="483234" cy="619125"/>
          </a:xfrm>
          <a:custGeom>
            <a:avLst/>
            <a:gdLst/>
            <a:ahLst/>
            <a:cxnLst/>
            <a:rect l="l" t="t" r="r" b="b"/>
            <a:pathLst>
              <a:path w="483234" h="619125">
                <a:moveTo>
                  <a:pt x="394462" y="0"/>
                </a:moveTo>
                <a:lnTo>
                  <a:pt x="0" y="556260"/>
                </a:lnTo>
                <a:lnTo>
                  <a:pt x="88773" y="619125"/>
                </a:lnTo>
                <a:lnTo>
                  <a:pt x="483234" y="62865"/>
                </a:lnTo>
                <a:lnTo>
                  <a:pt x="39446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8" name="object 18"/>
          <p:cNvSpPr/>
          <p:nvPr/>
        </p:nvSpPr>
        <p:spPr>
          <a:xfrm>
            <a:off x="8094726" y="3272282"/>
            <a:ext cx="483234" cy="619125"/>
          </a:xfrm>
          <a:custGeom>
            <a:avLst/>
            <a:gdLst/>
            <a:ahLst/>
            <a:cxnLst/>
            <a:rect l="l" t="t" r="r" b="b"/>
            <a:pathLst>
              <a:path w="483234" h="619125">
                <a:moveTo>
                  <a:pt x="0" y="556260"/>
                </a:moveTo>
                <a:lnTo>
                  <a:pt x="394462" y="0"/>
                </a:lnTo>
                <a:lnTo>
                  <a:pt x="483234" y="62865"/>
                </a:lnTo>
                <a:lnTo>
                  <a:pt x="88773" y="619125"/>
                </a:lnTo>
                <a:lnTo>
                  <a:pt x="0" y="556260"/>
                </a:lnTo>
                <a:close/>
              </a:path>
            </a:pathLst>
          </a:custGeom>
          <a:ln w="1587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26846"/>
            <a:ext cx="748157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sz="3200" spc="-150" dirty="0"/>
              <a:t>EXERCISE</a:t>
            </a:r>
            <a:r>
              <a:rPr lang="en-US" sz="3200" spc="-150" dirty="0"/>
              <a:t>: printing the common letters in a string</a:t>
            </a:r>
            <a:r>
              <a:rPr sz="3200" spc="-150" dirty="0"/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14</a:t>
            </a:fld>
            <a:endParaRPr spc="-15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2057400"/>
            <a:ext cx="10314942" cy="4013919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2000" spc="-150" dirty="0">
                <a:latin typeface="Courier New"/>
                <a:cs typeface="Courier New"/>
              </a:rPr>
              <a:t>s1 = "</a:t>
            </a:r>
            <a:r>
              <a:rPr lang="en-US" sz="2000" spc="-150" dirty="0">
                <a:latin typeface="Courier New"/>
                <a:cs typeface="Courier New"/>
              </a:rPr>
              <a:t>this is a string</a:t>
            </a:r>
            <a:r>
              <a:rPr sz="2000" spc="-150" dirty="0">
                <a:latin typeface="Courier New"/>
                <a:cs typeface="Courier New"/>
              </a:rPr>
              <a:t>"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000" spc="-150" dirty="0">
                <a:latin typeface="Courier New"/>
                <a:cs typeface="Courier New"/>
              </a:rPr>
              <a:t>s2 = "</a:t>
            </a:r>
            <a:r>
              <a:rPr lang="en-US" sz="2000" spc="-150" dirty="0" err="1">
                <a:latin typeface="Courier New"/>
                <a:cs typeface="Courier New"/>
              </a:rPr>
              <a:t>xyz</a:t>
            </a:r>
            <a:r>
              <a:rPr lang="en-US" sz="2000" spc="-150" dirty="0">
                <a:latin typeface="Courier New"/>
                <a:cs typeface="Courier New"/>
              </a:rPr>
              <a:t> are letters</a:t>
            </a:r>
            <a:r>
              <a:rPr sz="2000" spc="-150" dirty="0">
                <a:latin typeface="Courier New"/>
                <a:cs typeface="Courier New"/>
              </a:rPr>
              <a:t>"</a:t>
            </a: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sz="2000" spc="-150" dirty="0">
                <a:latin typeface="Courier New"/>
                <a:cs typeface="Courier New"/>
              </a:rPr>
              <a:t>for char1 in s1:</a:t>
            </a:r>
            <a:endParaRPr lang="en-US" sz="2000" spc="-150" dirty="0">
              <a:latin typeface="Courier New"/>
              <a:cs typeface="Courier New"/>
            </a:endParaRP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lang="en-US" sz="2000" spc="-150" dirty="0">
                <a:latin typeface="Courier New"/>
                <a:cs typeface="Courier New"/>
              </a:rPr>
              <a:t>    </a:t>
            </a:r>
            <a:r>
              <a:rPr sz="2000" spc="-150" dirty="0">
                <a:latin typeface="Courier New"/>
                <a:cs typeface="Courier New"/>
              </a:rPr>
              <a:t>for char2 in s2:</a:t>
            </a:r>
            <a:r>
              <a:rPr lang="en-US" sz="2000" spc="-150" dirty="0">
                <a:latin typeface="Courier New"/>
                <a:cs typeface="Courier New"/>
              </a:rPr>
              <a:t> </a:t>
            </a: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lang="en-US" sz="2000" spc="-150" dirty="0">
                <a:latin typeface="Courier New"/>
                <a:cs typeface="Courier New"/>
              </a:rPr>
              <a:t>       </a:t>
            </a:r>
            <a:r>
              <a:rPr sz="2000" spc="-150" dirty="0">
                <a:latin typeface="Courier New"/>
                <a:cs typeface="Courier New"/>
              </a:rPr>
              <a:t>if char1 ==</a:t>
            </a:r>
            <a:r>
              <a:rPr lang="en-US" sz="2000" spc="-150" dirty="0">
                <a:latin typeface="Courier New"/>
                <a:cs typeface="Courier New"/>
              </a:rPr>
              <a:t> char2: </a:t>
            </a: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lang="en-US" sz="2000" spc="-150" dirty="0">
                <a:latin typeface="Courier New"/>
                <a:cs typeface="Courier New"/>
              </a:rPr>
              <a:t>          </a:t>
            </a:r>
            <a:r>
              <a:rPr sz="2000" spc="-150" dirty="0">
                <a:latin typeface="Courier New"/>
                <a:cs typeface="Courier New"/>
              </a:rPr>
              <a:t>print("common</a:t>
            </a:r>
            <a:r>
              <a:rPr lang="en-US" sz="2000" spc="-150" dirty="0">
                <a:latin typeface="Courier New"/>
                <a:cs typeface="Courier New"/>
              </a:rPr>
              <a:t> letter: “ + char1)</a:t>
            </a: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lang="en-US" sz="2000" spc="-150" dirty="0">
                <a:latin typeface="Courier New"/>
                <a:cs typeface="Courier New"/>
              </a:rPr>
              <a:t>       else:</a:t>
            </a: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lang="en-US" sz="2000" spc="-150" dirty="0">
                <a:latin typeface="Courier New"/>
                <a:cs typeface="Courier New"/>
              </a:rPr>
              <a:t>          print(uncommon letters: “ char1 + char2)</a:t>
            </a:r>
            <a:endParaRPr sz="2000" spc="-150" dirty="0">
              <a:latin typeface="Courier New"/>
              <a:cs typeface="Courier New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6271CBC3-9A72-EE41-81AE-21BA321B52AB}"/>
              </a:ext>
            </a:extLst>
          </p:cNvPr>
          <p:cNvSpPr/>
          <p:nvPr/>
        </p:nvSpPr>
        <p:spPr>
          <a:xfrm>
            <a:off x="681227" y="205740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46823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GUESS-AND-CHECK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15</a:t>
            </a:fld>
            <a:endParaRPr spc="-1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818385"/>
            <a:ext cx="7559675" cy="3593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the process below also called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exhaustive enumeration</a:t>
            </a:r>
            <a:endParaRPr sz="2600" spc="-15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buClr>
                <a:srgbClr val="585858"/>
              </a:buClr>
              <a:buFont typeface="Arial"/>
              <a:buChar char="▪"/>
            </a:pPr>
            <a:endParaRPr sz="3000" spc="-150">
              <a:latin typeface="Times"/>
              <a:cs typeface="Times"/>
            </a:endParaRPr>
          </a:p>
          <a:p>
            <a:pPr marL="238125" indent="-225425">
              <a:lnSpc>
                <a:spcPct val="100000"/>
              </a:lnSpc>
              <a:spcBef>
                <a:spcPts val="22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given a problem…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you are able to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guess  a value </a:t>
            </a:r>
            <a:r>
              <a:rPr sz="2600" spc="-150" dirty="0">
                <a:latin typeface="Arial"/>
                <a:cs typeface="Arial"/>
              </a:rPr>
              <a:t>for solution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you are able to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check  if the solution is correct</a:t>
            </a:r>
            <a:endParaRPr sz="2600" spc="-150">
              <a:latin typeface="Arial Black"/>
              <a:cs typeface="Arial Black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keep guessing until find solution or guessed all values</a:t>
            </a:r>
            <a:endParaRPr sz="2600" spc="-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82423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GUESS-AND-CHECK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16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914146"/>
            <a:ext cx="2903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4520" algn="l"/>
              </a:tabLst>
            </a:pPr>
            <a:r>
              <a:rPr sz="4800" spc="-150" dirty="0">
                <a:latin typeface="Arial"/>
                <a:cs typeface="Arial"/>
              </a:rPr>
              <a:t>– cube	root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259" y="1678284"/>
            <a:ext cx="7340600" cy="1834514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000" spc="-5" dirty="0">
                <a:latin typeface="Courier New"/>
                <a:cs typeface="Courier New"/>
              </a:rPr>
              <a:t>cube </a:t>
            </a:r>
            <a:r>
              <a:rPr sz="2000" dirty="0">
                <a:latin typeface="Courier New"/>
                <a:cs typeface="Courier New"/>
              </a:rPr>
              <a:t>=</a:t>
            </a:r>
            <a:r>
              <a:rPr sz="2000" spc="-95" dirty="0">
                <a:latin typeface="Courier New"/>
                <a:cs typeface="Courier New"/>
              </a:rPr>
              <a:t> </a:t>
            </a:r>
            <a:r>
              <a:rPr sz="2000" dirty="0">
                <a:latin typeface="Courier New"/>
                <a:cs typeface="Courier New"/>
              </a:rPr>
              <a:t>8</a:t>
            </a:r>
            <a:endParaRPr sz="2000">
              <a:latin typeface="Courier New"/>
              <a:cs typeface="Courier New"/>
            </a:endParaRPr>
          </a:p>
          <a:p>
            <a:pPr marL="622300" marR="3204845" indent="-609600">
              <a:lnSpc>
                <a:spcPts val="3560"/>
              </a:lnSpc>
              <a:spcBef>
                <a:spcPts val="305"/>
              </a:spcBef>
            </a:pPr>
            <a:r>
              <a:rPr sz="2000" spc="-5" dirty="0">
                <a:latin typeface="Courier New"/>
                <a:cs typeface="Courier New"/>
              </a:rPr>
              <a:t>for guess in range(cube+1):  if guess**3 ==</a:t>
            </a:r>
            <a:r>
              <a:rPr sz="2000" spc="-3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cube:</a:t>
            </a:r>
            <a:endParaRPr sz="2000">
              <a:latin typeface="Courier New"/>
              <a:cs typeface="Courier New"/>
            </a:endParaRPr>
          </a:p>
          <a:p>
            <a:pPr marL="1231900">
              <a:lnSpc>
                <a:spcPct val="100000"/>
              </a:lnSpc>
              <a:spcBef>
                <a:spcPts val="840"/>
              </a:spcBef>
            </a:pPr>
            <a:r>
              <a:rPr sz="2000" spc="-5" dirty="0">
                <a:latin typeface="Courier New"/>
                <a:cs typeface="Courier New"/>
              </a:rPr>
              <a:t>print("Cube root of", cube, "is",</a:t>
            </a:r>
            <a:r>
              <a:rPr sz="2000" spc="5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guess)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793750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50" dirty="0"/>
              <a:t>GUESS-AND-CHECK</a:t>
            </a:r>
            <a:r>
              <a:rPr lang="en-US" spc="-150" dirty="0"/>
              <a:t> </a:t>
            </a:r>
            <a:br>
              <a:rPr lang="en-US" spc="-150" dirty="0"/>
            </a:br>
            <a:r>
              <a:rPr lang="en-US" spc="-280" dirty="0"/>
              <a:t>–</a:t>
            </a:r>
            <a:r>
              <a:rPr lang="en-US" spc="-350" dirty="0"/>
              <a:t> </a:t>
            </a:r>
            <a:r>
              <a:rPr lang="en-US" spc="-409" dirty="0"/>
              <a:t>c</a:t>
            </a:r>
            <a:r>
              <a:rPr lang="en-US" spc="-229" dirty="0"/>
              <a:t>ub</a:t>
            </a:r>
            <a:r>
              <a:rPr lang="en-US" spc="-300" dirty="0"/>
              <a:t>e</a:t>
            </a:r>
            <a:r>
              <a:rPr lang="en-US" dirty="0"/>
              <a:t>	</a:t>
            </a:r>
            <a:r>
              <a:rPr lang="en-US" spc="-90" dirty="0"/>
              <a:t>r</a:t>
            </a:r>
            <a:r>
              <a:rPr lang="en-US" spc="-225" dirty="0"/>
              <a:t>oo</a:t>
            </a:r>
            <a:r>
              <a:rPr lang="en-US" spc="235" dirty="0"/>
              <a:t>t</a:t>
            </a:r>
            <a:br>
              <a:rPr lang="en-US" dirty="0"/>
            </a:br>
            <a:endParaRPr spc="-15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17</a:t>
            </a:fld>
            <a:endParaRPr spc="-55" dirty="0"/>
          </a:p>
        </p:txBody>
      </p:sp>
      <p:sp>
        <p:nvSpPr>
          <p:cNvPr id="5" name="object 5"/>
          <p:cNvSpPr txBox="1"/>
          <p:nvPr/>
        </p:nvSpPr>
        <p:spPr>
          <a:xfrm>
            <a:off x="810259" y="1678284"/>
            <a:ext cx="8255634" cy="454787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000" spc="-5" dirty="0">
                <a:latin typeface="Courier New"/>
                <a:cs typeface="Courier New"/>
              </a:rPr>
              <a:t>cube </a:t>
            </a:r>
            <a:r>
              <a:rPr sz="2000" dirty="0">
                <a:latin typeface="Courier New"/>
                <a:cs typeface="Courier New"/>
              </a:rPr>
              <a:t>=</a:t>
            </a:r>
            <a:r>
              <a:rPr sz="2000" spc="-100" dirty="0">
                <a:latin typeface="Courier New"/>
                <a:cs typeface="Courier New"/>
              </a:rPr>
              <a:t> </a:t>
            </a:r>
            <a:r>
              <a:rPr sz="2000" dirty="0">
                <a:latin typeface="Courier New"/>
                <a:cs typeface="Courier New"/>
              </a:rPr>
              <a:t>8</a:t>
            </a:r>
          </a:p>
          <a:p>
            <a:pPr marL="622300" marR="3357879" indent="-609600">
              <a:lnSpc>
                <a:spcPts val="3560"/>
              </a:lnSpc>
              <a:spcBef>
                <a:spcPts val="305"/>
              </a:spcBef>
            </a:pPr>
            <a:r>
              <a:rPr sz="2000" spc="-5" dirty="0">
                <a:latin typeface="Courier New"/>
                <a:cs typeface="Courier New"/>
              </a:rPr>
              <a:t>for guess in range(abs(cube)+1):  if guess**3 &gt;=</a:t>
            </a:r>
            <a:r>
              <a:rPr sz="2000" spc="-1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abs(cube):</a:t>
            </a:r>
            <a:endParaRPr sz="2000" dirty="0">
              <a:latin typeface="Courier New"/>
              <a:cs typeface="Courier New"/>
            </a:endParaRPr>
          </a:p>
          <a:p>
            <a:pPr marL="1231900">
              <a:lnSpc>
                <a:spcPct val="100000"/>
              </a:lnSpc>
              <a:spcBef>
                <a:spcPts val="840"/>
              </a:spcBef>
            </a:pPr>
            <a:r>
              <a:rPr sz="2000" spc="-5" dirty="0">
                <a:latin typeface="Courier New"/>
                <a:cs typeface="Courier New"/>
              </a:rPr>
              <a:t>break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000" spc="-5" dirty="0">
                <a:latin typeface="Courier New"/>
                <a:cs typeface="Courier New"/>
              </a:rPr>
              <a:t>if guess**3 !=</a:t>
            </a:r>
            <a:r>
              <a:rPr sz="2000" spc="-1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abs(cube):</a:t>
            </a:r>
            <a:endParaRPr sz="2000" dirty="0">
              <a:latin typeface="Courier New"/>
              <a:cs typeface="Courier New"/>
            </a:endParaRPr>
          </a:p>
          <a:p>
            <a:pPr marL="12700" marR="2138680" indent="609600">
              <a:lnSpc>
                <a:spcPct val="148200"/>
              </a:lnSpc>
              <a:spcBef>
                <a:spcPts val="5"/>
              </a:spcBef>
            </a:pPr>
            <a:r>
              <a:rPr sz="2000" spc="-5" dirty="0">
                <a:latin typeface="Courier New"/>
                <a:cs typeface="Courier New"/>
              </a:rPr>
              <a:t>print(cube, 'is not a perfect cube')  else:</a:t>
            </a:r>
            <a:endParaRPr sz="2000" dirty="0">
              <a:latin typeface="Courier New"/>
              <a:cs typeface="Courier New"/>
            </a:endParaRPr>
          </a:p>
          <a:p>
            <a:pPr marL="622300">
              <a:lnSpc>
                <a:spcPct val="100000"/>
              </a:lnSpc>
              <a:spcBef>
                <a:spcPts val="1155"/>
              </a:spcBef>
            </a:pPr>
            <a:r>
              <a:rPr sz="2000" spc="-5" dirty="0">
                <a:latin typeface="Courier New"/>
                <a:cs typeface="Courier New"/>
              </a:rPr>
              <a:t>if cube &lt;</a:t>
            </a:r>
            <a:r>
              <a:rPr sz="2000" spc="-6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0:</a:t>
            </a:r>
            <a:endParaRPr sz="2000" dirty="0">
              <a:latin typeface="Courier New"/>
              <a:cs typeface="Courier New"/>
            </a:endParaRPr>
          </a:p>
          <a:p>
            <a:pPr marL="1231900">
              <a:lnSpc>
                <a:spcPct val="100000"/>
              </a:lnSpc>
              <a:spcBef>
                <a:spcPts val="1160"/>
              </a:spcBef>
            </a:pPr>
            <a:r>
              <a:rPr sz="2000" spc="-5" dirty="0">
                <a:latin typeface="Courier New"/>
                <a:cs typeface="Courier New"/>
              </a:rPr>
              <a:t>guess =</a:t>
            </a:r>
            <a:r>
              <a:rPr sz="2000" spc="-5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-guess</a:t>
            </a:r>
            <a:endParaRPr sz="2000" dirty="0">
              <a:latin typeface="Courier New"/>
              <a:cs typeface="Courier New"/>
            </a:endParaRPr>
          </a:p>
          <a:p>
            <a:pPr marL="622300">
              <a:lnSpc>
                <a:spcPct val="100000"/>
              </a:lnSpc>
              <a:spcBef>
                <a:spcPts val="1155"/>
              </a:spcBef>
            </a:pPr>
            <a:r>
              <a:rPr sz="2000" spc="-5" dirty="0">
                <a:latin typeface="Courier New"/>
                <a:cs typeface="Courier New"/>
              </a:rPr>
              <a:t>print('Cube root of '+str(cube)+' is</a:t>
            </a:r>
            <a:r>
              <a:rPr sz="2000" spc="8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'+str(guess))</a:t>
            </a:r>
            <a:endParaRPr sz="20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80899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>
                <a:latin typeface="Arial" panose="020B0604020202020204" pitchFamily="34" charset="0"/>
                <a:cs typeface="Arial" panose="020B0604020202020204" pitchFamily="34" charset="0"/>
              </a:rPr>
              <a:t>APPROXIMATE SOLUTIONS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>
                <a:latin typeface="Arial" panose="020B0604020202020204" pitchFamily="34" charset="0"/>
                <a:cs typeface="Arial" panose="020B0604020202020204" pitchFamily="34" charset="0"/>
              </a:rPr>
              <a:t>6.0001 LECTURE 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438390" cy="377411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enough </a:t>
            </a: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start with a guess and increment by some </a:t>
            </a:r>
            <a:r>
              <a:rPr sz="26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value</a:t>
            </a:r>
            <a:endParaRPr sz="26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2420" indent="-299720">
              <a:lnSpc>
                <a:spcPts val="3245"/>
              </a:lnSpc>
              <a:spcBef>
                <a:spcPts val="980"/>
              </a:spcBef>
              <a:buClr>
                <a:srgbClr val="585858"/>
              </a:buClr>
              <a:buChar char="▪"/>
              <a:tabLst>
                <a:tab pos="312420" algn="l"/>
                <a:tab pos="313055" algn="l"/>
              </a:tabLst>
            </a:pP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keep guessing if |guess</a:t>
            </a:r>
            <a:r>
              <a:rPr sz="2550" spc="-150" baseline="26143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800" spc="-150" dirty="0">
                <a:latin typeface="Arial" panose="020B0604020202020204" pitchFamily="34" charset="0"/>
                <a:cs typeface="Arial" panose="020B0604020202020204" pitchFamily="34" charset="0"/>
              </a:rPr>
              <a:t>cube</a:t>
            </a: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| &gt;= epsilon</a:t>
            </a:r>
          </a:p>
          <a:p>
            <a:pPr marL="253365">
              <a:lnSpc>
                <a:spcPts val="3005"/>
              </a:lnSpc>
            </a:pP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for some </a:t>
            </a:r>
            <a:r>
              <a:rPr sz="26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epsilon</a:t>
            </a:r>
            <a:endParaRPr sz="26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26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125" indent="-225425">
              <a:lnSpc>
                <a:spcPct val="100000"/>
              </a:lnSpc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decreasing increment size </a:t>
            </a:r>
            <a:r>
              <a:rPr lang="en-US" sz="2600" spc="-15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 slower program</a:t>
            </a:r>
          </a:p>
          <a:p>
            <a:pPr marL="238125" indent="-225425">
              <a:lnSpc>
                <a:spcPct val="100000"/>
              </a:lnSpc>
              <a:spcBef>
                <a:spcPts val="1090"/>
              </a:spcBef>
              <a:buClr>
                <a:srgbClr val="585858"/>
              </a:buClr>
              <a:buChar char="▪"/>
              <a:tabLst>
                <a:tab pos="238760" algn="l"/>
                <a:tab pos="3744595" algn="l"/>
              </a:tabLst>
            </a:pP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increasing epsilon	</a:t>
            </a:r>
            <a:r>
              <a:rPr lang="en-US" sz="2600" spc="-150" dirty="0"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sz="2600" spc="-150" dirty="0">
                <a:latin typeface="Arial" panose="020B0604020202020204" pitchFamily="34" charset="0"/>
                <a:cs typeface="Arial" panose="020B0604020202020204" pitchFamily="34" charset="0"/>
              </a:rPr>
              <a:t> less accurate answer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06451" y="1789537"/>
            <a:ext cx="8178419" cy="403892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cube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27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epsilon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0.01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guess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0.0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increment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0.0001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 err="1">
                <a:solidFill>
                  <a:srgbClr val="000000"/>
                </a:solidFill>
                <a:latin typeface="Menlo-Regular" panose="020B0609030804020204" pitchFamily="49" charset="0"/>
              </a:rPr>
              <a:t>num_guesses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abs(guess**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- cube) &gt;= epsilon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guess &lt;= cube :    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guess += increment    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 panose="020B0609030804020204" pitchFamily="49" charset="0"/>
              </a:rPr>
              <a:t>num_guesses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+=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(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'</a:t>
            </a:r>
            <a:r>
              <a:rPr lang="en-US" sz="1600" dirty="0" err="1">
                <a:solidFill>
                  <a:srgbClr val="1C00CF"/>
                </a:solidFill>
                <a:latin typeface="Menlo-Regular" panose="020B0609030804020204" pitchFamily="49" charset="0"/>
              </a:rPr>
              <a:t>num_guesses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 ='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 panose="020B0609030804020204" pitchFamily="49" charset="0"/>
              </a:rPr>
              <a:t>num_guesses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   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abs(guess**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- cube) &gt;= epsilon:    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	   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(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'Failed on cube root of'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, cube)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   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:    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      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(guess,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'is close to the cube root of'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, cube)</a:t>
            </a:r>
            <a:endParaRPr sz="1600" spc="-150" dirty="0">
              <a:latin typeface="Courier New"/>
              <a:cs typeface="Courier New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99" y="291845"/>
            <a:ext cx="808697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APPROXIMATE SOLUTION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1700" y="914146"/>
            <a:ext cx="54991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50" dirty="0">
                <a:latin typeface="Arial"/>
                <a:cs typeface="Arial"/>
              </a:rPr>
              <a:t>– cube root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19</a:t>
            </a:fld>
            <a:endParaRPr spc="-1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58039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50" dirty="0"/>
              <a:t>Sequence Types</a:t>
            </a:r>
            <a:endParaRPr spc="-15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endParaRPr sz="1050" spc="-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485380" cy="2768707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z="2600" spc="-150" dirty="0">
                <a:latin typeface="Arial"/>
                <a:cs typeface="Arial"/>
              </a:rPr>
              <a:t>Ordered 1D collections of objects</a:t>
            </a:r>
          </a:p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z="2600" spc="-150" dirty="0">
                <a:latin typeface="Arial"/>
                <a:cs typeface="Arial"/>
              </a:rPr>
              <a:t>Common examples are strings, lists, tuples</a:t>
            </a:r>
          </a:p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z="2600" spc="-150" dirty="0">
                <a:latin typeface="Arial"/>
                <a:cs typeface="Arial"/>
              </a:rPr>
              <a:t>Use the “…”, [1, 2, 3], or (1, 2, 3) syntax to make them.  </a:t>
            </a:r>
          </a:p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z="2600" spc="-150" dirty="0">
                <a:latin typeface="Arial"/>
                <a:cs typeface="Arial"/>
              </a:rPr>
              <a:t>We use the same set of operations to act on them.</a:t>
            </a:r>
          </a:p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endParaRPr sz="2600" spc="-1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669239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BISECTION SEARCH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4624705" cy="162877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half interval each iteration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new guess is halfway in between</a:t>
            </a:r>
            <a:endParaRPr sz="2600" spc="-15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to illustrate, let’s play a game!</a:t>
            </a:r>
            <a:endParaRPr sz="2600" spc="-1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759" y="3549015"/>
            <a:ext cx="8558022" cy="332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6" name="object 6"/>
          <p:cNvSpPr/>
          <p:nvPr/>
        </p:nvSpPr>
        <p:spPr>
          <a:xfrm>
            <a:off x="357759" y="3549015"/>
            <a:ext cx="8558530" cy="333375"/>
          </a:xfrm>
          <a:custGeom>
            <a:avLst/>
            <a:gdLst/>
            <a:ahLst/>
            <a:cxnLst/>
            <a:rect l="l" t="t" r="r" b="b"/>
            <a:pathLst>
              <a:path w="8558530" h="333375">
                <a:moveTo>
                  <a:pt x="0" y="332994"/>
                </a:moveTo>
                <a:lnTo>
                  <a:pt x="8558022" y="332994"/>
                </a:lnTo>
                <a:lnTo>
                  <a:pt x="8558022" y="0"/>
                </a:lnTo>
                <a:lnTo>
                  <a:pt x="0" y="0"/>
                </a:lnTo>
                <a:lnTo>
                  <a:pt x="0" y="332994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7" name="object 7"/>
          <p:cNvSpPr/>
          <p:nvPr/>
        </p:nvSpPr>
        <p:spPr>
          <a:xfrm>
            <a:off x="4524755" y="3854958"/>
            <a:ext cx="228600" cy="548640"/>
          </a:xfrm>
          <a:custGeom>
            <a:avLst/>
            <a:gdLst/>
            <a:ahLst/>
            <a:cxnLst/>
            <a:rect l="l" t="t" r="r" b="b"/>
            <a:pathLst>
              <a:path w="228600" h="548639">
                <a:moveTo>
                  <a:pt x="152400" y="190499"/>
                </a:moveTo>
                <a:lnTo>
                  <a:pt x="76200" y="190499"/>
                </a:lnTo>
                <a:lnTo>
                  <a:pt x="76200" y="548639"/>
                </a:lnTo>
                <a:lnTo>
                  <a:pt x="152400" y="548639"/>
                </a:lnTo>
                <a:lnTo>
                  <a:pt x="152400" y="190499"/>
                </a:lnTo>
                <a:close/>
              </a:path>
              <a:path w="228600" h="548639">
                <a:moveTo>
                  <a:pt x="114300" y="0"/>
                </a:moveTo>
                <a:lnTo>
                  <a:pt x="0" y="228599"/>
                </a:lnTo>
                <a:lnTo>
                  <a:pt x="76200" y="228599"/>
                </a:lnTo>
                <a:lnTo>
                  <a:pt x="76200" y="190499"/>
                </a:lnTo>
                <a:lnTo>
                  <a:pt x="209550" y="190499"/>
                </a:lnTo>
                <a:lnTo>
                  <a:pt x="114300" y="0"/>
                </a:lnTo>
                <a:close/>
              </a:path>
              <a:path w="228600" h="548639">
                <a:moveTo>
                  <a:pt x="209550" y="190499"/>
                </a:moveTo>
                <a:lnTo>
                  <a:pt x="152400" y="190499"/>
                </a:lnTo>
                <a:lnTo>
                  <a:pt x="152400" y="228599"/>
                </a:lnTo>
                <a:lnTo>
                  <a:pt x="228600" y="228599"/>
                </a:lnTo>
                <a:lnTo>
                  <a:pt x="209550" y="190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8" name="object 8"/>
          <p:cNvSpPr/>
          <p:nvPr/>
        </p:nvSpPr>
        <p:spPr>
          <a:xfrm>
            <a:off x="4864608" y="4037838"/>
            <a:ext cx="993140" cy="368935"/>
          </a:xfrm>
          <a:custGeom>
            <a:avLst/>
            <a:gdLst/>
            <a:ahLst/>
            <a:cxnLst/>
            <a:rect l="l" t="t" r="r" b="b"/>
            <a:pathLst>
              <a:path w="993139" h="368935">
                <a:moveTo>
                  <a:pt x="0" y="368807"/>
                </a:moveTo>
                <a:lnTo>
                  <a:pt x="992886" y="368807"/>
                </a:lnTo>
                <a:lnTo>
                  <a:pt x="992886" y="0"/>
                </a:lnTo>
                <a:lnTo>
                  <a:pt x="0" y="0"/>
                </a:lnTo>
                <a:lnTo>
                  <a:pt x="0" y="368807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9" name="object 9"/>
          <p:cNvSpPr txBox="1"/>
          <p:nvPr/>
        </p:nvSpPr>
        <p:spPr>
          <a:xfrm>
            <a:off x="4864608" y="4037838"/>
            <a:ext cx="993140" cy="269304"/>
          </a:xfrm>
          <a:prstGeom prst="rect">
            <a:avLst/>
          </a:prstGeom>
          <a:ln w="762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3975">
              <a:lnSpc>
                <a:spcPts val="2145"/>
              </a:lnSpc>
            </a:pPr>
            <a:r>
              <a:rPr sz="1800" b="1" spc="-150" dirty="0">
                <a:latin typeface="Arial Black"/>
                <a:cs typeface="Arial Black"/>
              </a:rPr>
              <a:t>GUESS</a:t>
            </a:r>
            <a:endParaRPr sz="1800" spc="-150"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99432" y="4406645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605789" y="0"/>
                </a:moveTo>
                <a:lnTo>
                  <a:pt x="0" y="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1" name="object 11"/>
          <p:cNvSpPr/>
          <p:nvPr/>
        </p:nvSpPr>
        <p:spPr>
          <a:xfrm>
            <a:off x="357759" y="4566284"/>
            <a:ext cx="4321302" cy="3329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2" name="object 12"/>
          <p:cNvSpPr/>
          <p:nvPr/>
        </p:nvSpPr>
        <p:spPr>
          <a:xfrm>
            <a:off x="357759" y="4566284"/>
            <a:ext cx="4321810" cy="333375"/>
          </a:xfrm>
          <a:custGeom>
            <a:avLst/>
            <a:gdLst/>
            <a:ahLst/>
            <a:cxnLst/>
            <a:rect l="l" t="t" r="r" b="b"/>
            <a:pathLst>
              <a:path w="4321810" h="333375">
                <a:moveTo>
                  <a:pt x="0" y="332994"/>
                </a:moveTo>
                <a:lnTo>
                  <a:pt x="4321302" y="332994"/>
                </a:lnTo>
                <a:lnTo>
                  <a:pt x="4321302" y="0"/>
                </a:lnTo>
                <a:lnTo>
                  <a:pt x="0" y="0"/>
                </a:lnTo>
                <a:lnTo>
                  <a:pt x="0" y="332994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3" name="object 13"/>
          <p:cNvSpPr/>
          <p:nvPr/>
        </p:nvSpPr>
        <p:spPr>
          <a:xfrm>
            <a:off x="2424683" y="4912614"/>
            <a:ext cx="228600" cy="548640"/>
          </a:xfrm>
          <a:custGeom>
            <a:avLst/>
            <a:gdLst/>
            <a:ahLst/>
            <a:cxnLst/>
            <a:rect l="l" t="t" r="r" b="b"/>
            <a:pathLst>
              <a:path w="228600" h="548639">
                <a:moveTo>
                  <a:pt x="152400" y="190500"/>
                </a:moveTo>
                <a:lnTo>
                  <a:pt x="76200" y="190500"/>
                </a:lnTo>
                <a:lnTo>
                  <a:pt x="76200" y="548640"/>
                </a:lnTo>
                <a:lnTo>
                  <a:pt x="152400" y="548640"/>
                </a:lnTo>
                <a:lnTo>
                  <a:pt x="152400" y="190500"/>
                </a:lnTo>
                <a:close/>
              </a:path>
              <a:path w="228600" h="548639">
                <a:moveTo>
                  <a:pt x="114300" y="0"/>
                </a:moveTo>
                <a:lnTo>
                  <a:pt x="0" y="228600"/>
                </a:lnTo>
                <a:lnTo>
                  <a:pt x="76200" y="228600"/>
                </a:lnTo>
                <a:lnTo>
                  <a:pt x="76200" y="190500"/>
                </a:lnTo>
                <a:lnTo>
                  <a:pt x="209550" y="190500"/>
                </a:lnTo>
                <a:lnTo>
                  <a:pt x="114300" y="0"/>
                </a:lnTo>
                <a:close/>
              </a:path>
              <a:path w="228600" h="548639">
                <a:moveTo>
                  <a:pt x="209550" y="190500"/>
                </a:moveTo>
                <a:lnTo>
                  <a:pt x="152400" y="190500"/>
                </a:lnTo>
                <a:lnTo>
                  <a:pt x="152400" y="228600"/>
                </a:lnTo>
                <a:lnTo>
                  <a:pt x="228600" y="228600"/>
                </a:lnTo>
                <a:lnTo>
                  <a:pt x="209550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4" name="object 14"/>
          <p:cNvSpPr/>
          <p:nvPr/>
        </p:nvSpPr>
        <p:spPr>
          <a:xfrm>
            <a:off x="2764535" y="5094732"/>
            <a:ext cx="993140" cy="369570"/>
          </a:xfrm>
          <a:custGeom>
            <a:avLst/>
            <a:gdLst/>
            <a:ahLst/>
            <a:cxnLst/>
            <a:rect l="l" t="t" r="r" b="b"/>
            <a:pathLst>
              <a:path w="993139" h="369570">
                <a:moveTo>
                  <a:pt x="0" y="369570"/>
                </a:moveTo>
                <a:lnTo>
                  <a:pt x="992886" y="369570"/>
                </a:lnTo>
                <a:lnTo>
                  <a:pt x="992886" y="0"/>
                </a:lnTo>
                <a:lnTo>
                  <a:pt x="0" y="0"/>
                </a:lnTo>
                <a:lnTo>
                  <a:pt x="0" y="36957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5" name="object 15"/>
          <p:cNvSpPr txBox="1"/>
          <p:nvPr/>
        </p:nvSpPr>
        <p:spPr>
          <a:xfrm>
            <a:off x="2764535" y="5094732"/>
            <a:ext cx="993140" cy="269304"/>
          </a:xfrm>
          <a:prstGeom prst="rect">
            <a:avLst/>
          </a:prstGeom>
          <a:ln w="762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3340">
              <a:lnSpc>
                <a:spcPts val="2145"/>
              </a:lnSpc>
            </a:pPr>
            <a:r>
              <a:rPr sz="1800" b="1" spc="-150" dirty="0">
                <a:latin typeface="Arial Black"/>
                <a:cs typeface="Arial Black"/>
              </a:rPr>
              <a:t>GUESS</a:t>
            </a:r>
            <a:endParaRPr sz="1800" spc="-150">
              <a:latin typeface="Arial Black"/>
              <a:cs typeface="Arial Black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99360" y="5464301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605789" y="0"/>
                </a:moveTo>
                <a:lnTo>
                  <a:pt x="0" y="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7" name="object 17"/>
          <p:cNvSpPr/>
          <p:nvPr/>
        </p:nvSpPr>
        <p:spPr>
          <a:xfrm>
            <a:off x="5586221" y="357225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8" name="object 18"/>
          <p:cNvSpPr/>
          <p:nvPr/>
        </p:nvSpPr>
        <p:spPr>
          <a:xfrm>
            <a:off x="5860541" y="357073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19" name="object 19"/>
          <p:cNvSpPr/>
          <p:nvPr/>
        </p:nvSpPr>
        <p:spPr>
          <a:xfrm>
            <a:off x="6134861" y="357073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0" name="object 20"/>
          <p:cNvSpPr/>
          <p:nvPr/>
        </p:nvSpPr>
        <p:spPr>
          <a:xfrm>
            <a:off x="6380226" y="357225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1" name="object 21"/>
          <p:cNvSpPr/>
          <p:nvPr/>
        </p:nvSpPr>
        <p:spPr>
          <a:xfrm>
            <a:off x="6654545" y="357073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2" name="object 22"/>
          <p:cNvSpPr/>
          <p:nvPr/>
        </p:nvSpPr>
        <p:spPr>
          <a:xfrm>
            <a:off x="6928866" y="357073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3" name="object 23"/>
          <p:cNvSpPr/>
          <p:nvPr/>
        </p:nvSpPr>
        <p:spPr>
          <a:xfrm>
            <a:off x="7201661" y="357225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4" name="object 24"/>
          <p:cNvSpPr/>
          <p:nvPr/>
        </p:nvSpPr>
        <p:spPr>
          <a:xfrm>
            <a:off x="7475981" y="357073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5" name="object 25"/>
          <p:cNvSpPr/>
          <p:nvPr/>
        </p:nvSpPr>
        <p:spPr>
          <a:xfrm>
            <a:off x="7750302" y="357073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6" name="object 26"/>
          <p:cNvSpPr/>
          <p:nvPr/>
        </p:nvSpPr>
        <p:spPr>
          <a:xfrm>
            <a:off x="7981188" y="357225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7" name="object 27"/>
          <p:cNvSpPr/>
          <p:nvPr/>
        </p:nvSpPr>
        <p:spPr>
          <a:xfrm>
            <a:off x="8255507" y="357073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8" name="object 28"/>
          <p:cNvSpPr/>
          <p:nvPr/>
        </p:nvSpPr>
        <p:spPr>
          <a:xfrm>
            <a:off x="8529828" y="357073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29" name="object 29"/>
          <p:cNvSpPr/>
          <p:nvPr/>
        </p:nvSpPr>
        <p:spPr>
          <a:xfrm>
            <a:off x="4635245" y="357149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0" name="object 30"/>
          <p:cNvSpPr/>
          <p:nvPr/>
        </p:nvSpPr>
        <p:spPr>
          <a:xfrm>
            <a:off x="4878323" y="355701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1" name="object 31"/>
          <p:cNvSpPr/>
          <p:nvPr/>
        </p:nvSpPr>
        <p:spPr>
          <a:xfrm>
            <a:off x="5124450" y="3558539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2" name="object 32"/>
          <p:cNvSpPr/>
          <p:nvPr/>
        </p:nvSpPr>
        <p:spPr>
          <a:xfrm>
            <a:off x="5398770" y="355701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3" name="object 33"/>
          <p:cNvSpPr/>
          <p:nvPr/>
        </p:nvSpPr>
        <p:spPr>
          <a:xfrm>
            <a:off x="2540889" y="4604385"/>
            <a:ext cx="0" cy="274320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12954">
            <a:solidFill>
              <a:srgbClr val="585858"/>
            </a:solidFill>
            <a:prstDash val="sysDash"/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4" name="object 34"/>
          <p:cNvSpPr/>
          <p:nvPr/>
        </p:nvSpPr>
        <p:spPr>
          <a:xfrm>
            <a:off x="1319783" y="4610861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5" name="object 35"/>
          <p:cNvSpPr/>
          <p:nvPr/>
        </p:nvSpPr>
        <p:spPr>
          <a:xfrm>
            <a:off x="1594104" y="4610100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6" name="object 36"/>
          <p:cNvSpPr/>
          <p:nvPr/>
        </p:nvSpPr>
        <p:spPr>
          <a:xfrm>
            <a:off x="1868423" y="4610100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7" name="object 37"/>
          <p:cNvSpPr/>
          <p:nvPr/>
        </p:nvSpPr>
        <p:spPr>
          <a:xfrm>
            <a:off x="2114550" y="4610861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8" name="object 38"/>
          <p:cNvSpPr/>
          <p:nvPr/>
        </p:nvSpPr>
        <p:spPr>
          <a:xfrm>
            <a:off x="368808" y="4610861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53" y="0"/>
                </a:moveTo>
                <a:lnTo>
                  <a:pt x="0" y="274320"/>
                </a:lnTo>
              </a:path>
            </a:pathLst>
          </a:custGeom>
          <a:ln w="3810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9" name="object 39"/>
          <p:cNvSpPr/>
          <p:nvPr/>
        </p:nvSpPr>
        <p:spPr>
          <a:xfrm>
            <a:off x="612648" y="459638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53" y="0"/>
                </a:moveTo>
                <a:lnTo>
                  <a:pt x="0" y="274320"/>
                </a:lnTo>
              </a:path>
            </a:pathLst>
          </a:custGeom>
          <a:ln w="3810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0" name="object 40"/>
          <p:cNvSpPr/>
          <p:nvPr/>
        </p:nvSpPr>
        <p:spPr>
          <a:xfrm>
            <a:off x="858011" y="459714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53" y="0"/>
                </a:moveTo>
                <a:lnTo>
                  <a:pt x="0" y="274319"/>
                </a:lnTo>
              </a:path>
            </a:pathLst>
          </a:custGeom>
          <a:ln w="3810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1" name="object 41"/>
          <p:cNvSpPr/>
          <p:nvPr/>
        </p:nvSpPr>
        <p:spPr>
          <a:xfrm>
            <a:off x="1132332" y="459638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2" name="object 42"/>
          <p:cNvSpPr/>
          <p:nvPr/>
        </p:nvSpPr>
        <p:spPr>
          <a:xfrm>
            <a:off x="2488310" y="5610986"/>
            <a:ext cx="2179319" cy="3329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3" name="object 43"/>
          <p:cNvSpPr/>
          <p:nvPr/>
        </p:nvSpPr>
        <p:spPr>
          <a:xfrm>
            <a:off x="2488310" y="5610986"/>
            <a:ext cx="2179320" cy="333375"/>
          </a:xfrm>
          <a:custGeom>
            <a:avLst/>
            <a:gdLst/>
            <a:ahLst/>
            <a:cxnLst/>
            <a:rect l="l" t="t" r="r" b="b"/>
            <a:pathLst>
              <a:path w="2179320" h="333375">
                <a:moveTo>
                  <a:pt x="0" y="332994"/>
                </a:moveTo>
                <a:lnTo>
                  <a:pt x="2179319" y="332994"/>
                </a:lnTo>
                <a:lnTo>
                  <a:pt x="2179319" y="0"/>
                </a:lnTo>
                <a:lnTo>
                  <a:pt x="0" y="0"/>
                </a:lnTo>
                <a:lnTo>
                  <a:pt x="0" y="332994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4" name="object 44"/>
          <p:cNvSpPr/>
          <p:nvPr/>
        </p:nvSpPr>
        <p:spPr>
          <a:xfrm>
            <a:off x="3446526" y="5943600"/>
            <a:ext cx="228600" cy="548640"/>
          </a:xfrm>
          <a:custGeom>
            <a:avLst/>
            <a:gdLst/>
            <a:ahLst/>
            <a:cxnLst/>
            <a:rect l="l" t="t" r="r" b="b"/>
            <a:pathLst>
              <a:path w="228600" h="548639">
                <a:moveTo>
                  <a:pt x="152400" y="190500"/>
                </a:moveTo>
                <a:lnTo>
                  <a:pt x="76200" y="190500"/>
                </a:lnTo>
                <a:lnTo>
                  <a:pt x="76200" y="548640"/>
                </a:lnTo>
                <a:lnTo>
                  <a:pt x="152400" y="548640"/>
                </a:lnTo>
                <a:lnTo>
                  <a:pt x="152400" y="190500"/>
                </a:lnTo>
                <a:close/>
              </a:path>
              <a:path w="228600" h="548639">
                <a:moveTo>
                  <a:pt x="114300" y="0"/>
                </a:moveTo>
                <a:lnTo>
                  <a:pt x="0" y="228600"/>
                </a:lnTo>
                <a:lnTo>
                  <a:pt x="76200" y="228600"/>
                </a:lnTo>
                <a:lnTo>
                  <a:pt x="76200" y="190500"/>
                </a:lnTo>
                <a:lnTo>
                  <a:pt x="209550" y="190500"/>
                </a:lnTo>
                <a:lnTo>
                  <a:pt x="114300" y="0"/>
                </a:lnTo>
                <a:close/>
              </a:path>
              <a:path w="228600" h="548639">
                <a:moveTo>
                  <a:pt x="209550" y="190500"/>
                </a:moveTo>
                <a:lnTo>
                  <a:pt x="152400" y="190500"/>
                </a:lnTo>
                <a:lnTo>
                  <a:pt x="152400" y="228600"/>
                </a:lnTo>
                <a:lnTo>
                  <a:pt x="228600" y="228600"/>
                </a:lnTo>
                <a:lnTo>
                  <a:pt x="209550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5" name="object 45"/>
          <p:cNvSpPr/>
          <p:nvPr/>
        </p:nvSpPr>
        <p:spPr>
          <a:xfrm>
            <a:off x="3786378" y="6092952"/>
            <a:ext cx="992505" cy="369570"/>
          </a:xfrm>
          <a:custGeom>
            <a:avLst/>
            <a:gdLst/>
            <a:ahLst/>
            <a:cxnLst/>
            <a:rect l="l" t="t" r="r" b="b"/>
            <a:pathLst>
              <a:path w="992504" h="369570">
                <a:moveTo>
                  <a:pt x="0" y="369570"/>
                </a:moveTo>
                <a:lnTo>
                  <a:pt x="992124" y="369570"/>
                </a:lnTo>
                <a:lnTo>
                  <a:pt x="992124" y="0"/>
                </a:lnTo>
                <a:lnTo>
                  <a:pt x="0" y="0"/>
                </a:lnTo>
                <a:lnTo>
                  <a:pt x="0" y="36957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6" name="object 46"/>
          <p:cNvSpPr txBox="1"/>
          <p:nvPr/>
        </p:nvSpPr>
        <p:spPr>
          <a:xfrm>
            <a:off x="3824478" y="6116828"/>
            <a:ext cx="916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latin typeface="Arial Black"/>
                <a:cs typeface="Arial Black"/>
              </a:rPr>
              <a:t>GUESS</a:t>
            </a:r>
            <a:endParaRPr sz="1800" spc="-150">
              <a:latin typeface="Arial Black"/>
              <a:cs typeface="Arial Black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525773" y="6454901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605789" y="0"/>
                </a:moveTo>
                <a:lnTo>
                  <a:pt x="0" y="0"/>
                </a:lnTo>
              </a:path>
            </a:pathLst>
          </a:custGeom>
          <a:ln w="76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8" name="object 48"/>
          <p:cNvSpPr/>
          <p:nvPr/>
        </p:nvSpPr>
        <p:spPr>
          <a:xfrm>
            <a:off x="3543680" y="5609463"/>
            <a:ext cx="0" cy="274320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12954">
            <a:solidFill>
              <a:srgbClr val="585858"/>
            </a:solidFill>
            <a:prstDash val="sysDash"/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9" name="object 49"/>
          <p:cNvSpPr/>
          <p:nvPr/>
        </p:nvSpPr>
        <p:spPr>
          <a:xfrm>
            <a:off x="2459736" y="5650991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2" y="0"/>
                </a:moveTo>
                <a:lnTo>
                  <a:pt x="0" y="274319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50" name="object 50"/>
          <p:cNvSpPr/>
          <p:nvPr/>
        </p:nvSpPr>
        <p:spPr>
          <a:xfrm>
            <a:off x="2695194" y="563651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51" name="object 51"/>
          <p:cNvSpPr/>
          <p:nvPr/>
        </p:nvSpPr>
        <p:spPr>
          <a:xfrm>
            <a:off x="2941320" y="5637276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19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52" name="object 52"/>
          <p:cNvSpPr/>
          <p:nvPr/>
        </p:nvSpPr>
        <p:spPr>
          <a:xfrm>
            <a:off x="3169920" y="563651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20</a:t>
            </a:fld>
            <a:endParaRPr spc="-15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99" y="291845"/>
            <a:ext cx="725474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BISECTION SEARCH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0600" y="936853"/>
            <a:ext cx="5181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50" dirty="0">
                <a:latin typeface="Arial"/>
                <a:cs typeface="Arial"/>
              </a:rPr>
              <a:t>– cube root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258" y="1848866"/>
            <a:ext cx="8181341" cy="3872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cube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27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epsilon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0.01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 err="1">
                <a:solidFill>
                  <a:srgbClr val="000000"/>
                </a:solidFill>
                <a:latin typeface="Menlo-Regular" panose="020B0609030804020204" pitchFamily="49" charset="0"/>
              </a:rPr>
              <a:t>num_guesses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low 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high = cube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guess = (high + low)/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2.0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abs(guess**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- cube) &gt;= epsilon:   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guess**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&lt; cube :       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    low = guess   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:       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    high = guess   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guess = (high + low)/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2.0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 panose="020B0609030804020204" pitchFamily="49" charset="0"/>
              </a:rPr>
              <a:t>num_guesses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+=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(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'</a:t>
            </a:r>
            <a:r>
              <a:rPr lang="en-US" sz="1600" dirty="0" err="1">
                <a:solidFill>
                  <a:srgbClr val="1C00CF"/>
                </a:solidFill>
                <a:latin typeface="Menlo-Regular" panose="020B0609030804020204" pitchFamily="49" charset="0"/>
              </a:rPr>
              <a:t>num_guesses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 ='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 panose="020B0609030804020204" pitchFamily="49" charset="0"/>
              </a:rPr>
              <a:t>num_guesses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rgbClr val="AA0D91"/>
                </a:solidFill>
                <a:latin typeface="Menlo-Regular" panose="020B060903080402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(guess, </a:t>
            </a:r>
            <a:r>
              <a:rPr lang="en-US" sz="1600" dirty="0">
                <a:solidFill>
                  <a:srgbClr val="1C00CF"/>
                </a:solidFill>
                <a:latin typeface="Menlo-Regular" panose="020B0609030804020204" pitchFamily="49" charset="0"/>
              </a:rPr>
              <a:t>'is close to the cube root of'</a:t>
            </a:r>
            <a:r>
              <a:rPr lang="en-US" sz="1600" dirty="0">
                <a:solidFill>
                  <a:srgbClr val="000000"/>
                </a:solidFill>
                <a:latin typeface="Menlo-Regular" panose="020B0609030804020204" pitchFamily="49" charset="0"/>
              </a:rPr>
              <a:t>, cube)</a:t>
            </a:r>
            <a:endParaRPr sz="1600" spc="-15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99" y="291845"/>
            <a:ext cx="7441437" cy="1372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30"/>
              </a:lnSpc>
              <a:spcBef>
                <a:spcPts val="100"/>
              </a:spcBef>
            </a:pPr>
            <a:r>
              <a:rPr spc="-150" dirty="0"/>
              <a:t>BISECTION SEARCH</a:t>
            </a:r>
          </a:p>
          <a:p>
            <a:pPr marL="12700">
              <a:lnSpc>
                <a:spcPts val="5330"/>
              </a:lnSpc>
            </a:pPr>
            <a:r>
              <a:rPr spc="-150" dirty="0"/>
              <a:t>CONVERGENCE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22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786382"/>
            <a:ext cx="2199005" cy="150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304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60" dirty="0">
                <a:latin typeface="Arial"/>
                <a:cs typeface="Arial"/>
              </a:rPr>
              <a:t>search</a:t>
            </a:r>
            <a:r>
              <a:rPr sz="2600" spc="-204" dirty="0">
                <a:latin typeface="Arial"/>
                <a:cs typeface="Arial"/>
              </a:rPr>
              <a:t> </a:t>
            </a:r>
            <a:r>
              <a:rPr sz="2600" spc="-190" dirty="0">
                <a:latin typeface="Arial"/>
                <a:cs typeface="Arial"/>
              </a:rPr>
              <a:t>space</a:t>
            </a:r>
            <a:endParaRPr sz="2600">
              <a:latin typeface="Arial"/>
              <a:cs typeface="Arial"/>
            </a:endParaRPr>
          </a:p>
          <a:p>
            <a:pPr marL="464820" lvl="1" indent="-251460">
              <a:lnSpc>
                <a:spcPts val="2800"/>
              </a:lnSpc>
              <a:buClr>
                <a:srgbClr val="585858"/>
              </a:buClr>
              <a:buChar char="◦"/>
              <a:tabLst>
                <a:tab pos="464820" algn="l"/>
                <a:tab pos="465455" algn="l"/>
              </a:tabLst>
            </a:pPr>
            <a:r>
              <a:rPr sz="2400" spc="-20" dirty="0">
                <a:latin typeface="Arial"/>
                <a:cs typeface="Arial"/>
              </a:rPr>
              <a:t>first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guess:</a:t>
            </a:r>
            <a:endParaRPr sz="240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25"/>
              </a:spcBef>
              <a:buClr>
                <a:srgbClr val="585858"/>
              </a:buClr>
              <a:buChar char="◦"/>
              <a:tabLst>
                <a:tab pos="464820" algn="l"/>
                <a:tab pos="465455" algn="l"/>
              </a:tabLst>
            </a:pPr>
            <a:r>
              <a:rPr sz="2400" spc="-145" dirty="0">
                <a:latin typeface="Arial"/>
                <a:cs typeface="Arial"/>
              </a:rPr>
              <a:t>second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guess:</a:t>
            </a:r>
            <a:endParaRPr sz="240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25"/>
              </a:spcBef>
              <a:buClr>
                <a:srgbClr val="585858"/>
              </a:buClr>
              <a:buChar char="◦"/>
              <a:tabLst>
                <a:tab pos="464820" algn="l"/>
                <a:tab pos="465455" algn="l"/>
              </a:tabLst>
            </a:pPr>
            <a:r>
              <a:rPr sz="2400" spc="-25" dirty="0">
                <a:latin typeface="Arial"/>
                <a:cs typeface="Arial"/>
              </a:rPr>
              <a:t>kth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guess: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3714" y="2161794"/>
            <a:ext cx="587375" cy="11290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75"/>
              </a:spcBef>
            </a:pPr>
            <a:r>
              <a:rPr sz="2400" spc="-15" dirty="0">
                <a:latin typeface="Arial"/>
                <a:cs typeface="Arial"/>
              </a:rPr>
              <a:t>N/2  N/4  N/2</a:t>
            </a:r>
            <a:r>
              <a:rPr sz="2400" spc="-112" baseline="24305" dirty="0">
                <a:latin typeface="Arial"/>
                <a:cs typeface="Arial"/>
              </a:rPr>
              <a:t>k</a:t>
            </a:r>
            <a:endParaRPr sz="2400" baseline="24305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3288487"/>
            <a:ext cx="7679690" cy="1828164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8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210" dirty="0">
                <a:latin typeface="Arial"/>
                <a:cs typeface="Arial"/>
              </a:rPr>
              <a:t>guess </a:t>
            </a:r>
            <a:r>
              <a:rPr sz="2600" spc="-160" dirty="0">
                <a:latin typeface="Arial"/>
                <a:cs typeface="Arial"/>
              </a:rPr>
              <a:t>converges </a:t>
            </a:r>
            <a:r>
              <a:rPr sz="2600" spc="-85" dirty="0">
                <a:latin typeface="Arial"/>
                <a:cs typeface="Arial"/>
              </a:rPr>
              <a:t>on </a:t>
            </a:r>
            <a:r>
              <a:rPr sz="2600" spc="-30" dirty="0">
                <a:latin typeface="Arial"/>
                <a:cs typeface="Arial"/>
              </a:rPr>
              <a:t>the </a:t>
            </a:r>
            <a:r>
              <a:rPr sz="2600" spc="-60" dirty="0">
                <a:latin typeface="Arial"/>
                <a:cs typeface="Arial"/>
              </a:rPr>
              <a:t>order </a:t>
            </a:r>
            <a:r>
              <a:rPr sz="2600" spc="-10" dirty="0">
                <a:latin typeface="Arial"/>
                <a:cs typeface="Arial"/>
              </a:rPr>
              <a:t>of </a:t>
            </a:r>
            <a:r>
              <a:rPr sz="2600" spc="-114" dirty="0">
                <a:latin typeface="Arial"/>
                <a:cs typeface="Arial"/>
              </a:rPr>
              <a:t>log</a:t>
            </a:r>
            <a:r>
              <a:rPr sz="2550" spc="-172" baseline="-21241" dirty="0">
                <a:latin typeface="Arial"/>
                <a:cs typeface="Arial"/>
              </a:rPr>
              <a:t>2</a:t>
            </a:r>
            <a:r>
              <a:rPr sz="2600" spc="-114" dirty="0">
                <a:latin typeface="Arial"/>
                <a:cs typeface="Arial"/>
              </a:rPr>
              <a:t>N</a:t>
            </a:r>
            <a:r>
              <a:rPr sz="2600" spc="-400" dirty="0">
                <a:latin typeface="Arial"/>
                <a:cs typeface="Arial"/>
              </a:rPr>
              <a:t> </a:t>
            </a:r>
            <a:r>
              <a:rPr sz="2600" spc="-150" dirty="0">
                <a:latin typeface="Arial"/>
                <a:cs typeface="Arial"/>
              </a:rPr>
              <a:t>steps</a:t>
            </a:r>
            <a:endParaRPr sz="2600" dirty="0">
              <a:latin typeface="Arial"/>
              <a:cs typeface="Arial"/>
            </a:endParaRPr>
          </a:p>
          <a:p>
            <a:pPr marL="104139" marR="379730" indent="-91440">
              <a:lnSpc>
                <a:spcPct val="80000"/>
              </a:lnSpc>
              <a:spcBef>
                <a:spcPts val="14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85" dirty="0">
                <a:latin typeface="Arial"/>
                <a:cs typeface="Arial"/>
              </a:rPr>
              <a:t>bisection </a:t>
            </a:r>
            <a:r>
              <a:rPr sz="2600" spc="-160" dirty="0">
                <a:latin typeface="Arial"/>
                <a:cs typeface="Arial"/>
              </a:rPr>
              <a:t>search </a:t>
            </a:r>
            <a:r>
              <a:rPr sz="2600" spc="-105" dirty="0">
                <a:latin typeface="Arial"/>
                <a:cs typeface="Arial"/>
              </a:rPr>
              <a:t>works </a:t>
            </a:r>
            <a:r>
              <a:rPr sz="2600" spc="-85" dirty="0">
                <a:latin typeface="Arial"/>
                <a:cs typeface="Arial"/>
              </a:rPr>
              <a:t>when </a:t>
            </a:r>
            <a:r>
              <a:rPr sz="2600" spc="-120" dirty="0">
                <a:latin typeface="Arial"/>
                <a:cs typeface="Arial"/>
              </a:rPr>
              <a:t>value </a:t>
            </a:r>
            <a:r>
              <a:rPr sz="2600" spc="-10" dirty="0">
                <a:latin typeface="Arial"/>
                <a:cs typeface="Arial"/>
              </a:rPr>
              <a:t>of </a:t>
            </a:r>
            <a:r>
              <a:rPr sz="2600" spc="-40" dirty="0">
                <a:latin typeface="Arial"/>
                <a:cs typeface="Arial"/>
              </a:rPr>
              <a:t>function</a:t>
            </a:r>
            <a:r>
              <a:rPr sz="2600" spc="-350" dirty="0">
                <a:latin typeface="Arial"/>
                <a:cs typeface="Arial"/>
              </a:rPr>
              <a:t> </a:t>
            </a:r>
            <a:r>
              <a:rPr sz="2600" spc="-135" dirty="0">
                <a:latin typeface="Arial"/>
                <a:cs typeface="Arial"/>
              </a:rPr>
              <a:t>varies  </a:t>
            </a:r>
            <a:r>
              <a:rPr sz="2600" spc="-70" dirty="0">
                <a:latin typeface="Arial"/>
                <a:cs typeface="Arial"/>
              </a:rPr>
              <a:t>monotonically </a:t>
            </a:r>
            <a:r>
              <a:rPr sz="2600" spc="10" dirty="0">
                <a:latin typeface="Arial"/>
                <a:cs typeface="Arial"/>
              </a:rPr>
              <a:t>with</a:t>
            </a:r>
            <a:r>
              <a:rPr sz="2600" spc="-22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input</a:t>
            </a:r>
            <a:endParaRPr sz="2600" dirty="0">
              <a:latin typeface="Arial"/>
              <a:cs typeface="Arial"/>
            </a:endParaRPr>
          </a:p>
          <a:p>
            <a:pPr marL="104139" indent="-91440">
              <a:lnSpc>
                <a:spcPct val="100000"/>
              </a:lnSpc>
              <a:spcBef>
                <a:spcPts val="77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40" dirty="0">
                <a:latin typeface="Arial"/>
                <a:cs typeface="Arial"/>
              </a:rPr>
              <a:t>code </a:t>
            </a:r>
            <a:r>
              <a:rPr sz="2600" spc="-250" dirty="0">
                <a:latin typeface="Arial"/>
                <a:cs typeface="Arial"/>
              </a:rPr>
              <a:t>as </a:t>
            </a:r>
            <a:r>
              <a:rPr sz="2600" spc="-114" dirty="0">
                <a:latin typeface="Arial"/>
                <a:cs typeface="Arial"/>
              </a:rPr>
              <a:t>shown </a:t>
            </a:r>
            <a:r>
              <a:rPr sz="2600" spc="-70" dirty="0">
                <a:latin typeface="Arial"/>
                <a:cs typeface="Arial"/>
              </a:rPr>
              <a:t>only </a:t>
            </a:r>
            <a:r>
              <a:rPr sz="2600" spc="-105" dirty="0">
                <a:latin typeface="Arial"/>
                <a:cs typeface="Arial"/>
              </a:rPr>
              <a:t>works </a:t>
            </a:r>
            <a:r>
              <a:rPr sz="2600" spc="-15" dirty="0">
                <a:latin typeface="Arial"/>
                <a:cs typeface="Arial"/>
              </a:rPr>
              <a:t>for </a:t>
            </a:r>
            <a:r>
              <a:rPr sz="2600" spc="-75" dirty="0">
                <a:latin typeface="Arial"/>
                <a:cs typeface="Arial"/>
              </a:rPr>
              <a:t>positive </a:t>
            </a:r>
            <a:r>
              <a:rPr sz="2600" spc="-165" dirty="0">
                <a:latin typeface="Arial"/>
                <a:cs typeface="Arial"/>
              </a:rPr>
              <a:t>cubes </a:t>
            </a:r>
            <a:r>
              <a:rPr sz="2600" spc="-225" dirty="0">
                <a:latin typeface="Arial"/>
                <a:cs typeface="Arial"/>
              </a:rPr>
              <a:t>&gt; </a:t>
            </a:r>
            <a:r>
              <a:rPr sz="2600" spc="-130" dirty="0">
                <a:latin typeface="Arial"/>
                <a:cs typeface="Arial"/>
              </a:rPr>
              <a:t>1 </a:t>
            </a:r>
            <a:r>
              <a:rPr sz="2600" spc="-155" dirty="0">
                <a:latin typeface="Arial"/>
                <a:cs typeface="Arial"/>
              </a:rPr>
              <a:t>–</a:t>
            </a:r>
            <a:r>
              <a:rPr sz="2600" spc="-180" dirty="0">
                <a:latin typeface="Arial"/>
                <a:cs typeface="Arial"/>
              </a:rPr>
              <a:t> </a:t>
            </a:r>
            <a:r>
              <a:rPr sz="2600" spc="-130" dirty="0">
                <a:latin typeface="Arial"/>
                <a:cs typeface="Arial"/>
              </a:rPr>
              <a:t>why?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5189473"/>
            <a:ext cx="165608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95" dirty="0">
                <a:latin typeface="Arial"/>
                <a:cs typeface="Arial"/>
              </a:rPr>
              <a:t>chall</a:t>
            </a:r>
            <a:r>
              <a:rPr sz="2600" spc="-140" dirty="0">
                <a:latin typeface="Arial"/>
                <a:cs typeface="Arial"/>
              </a:rPr>
              <a:t>e</a:t>
            </a:r>
            <a:r>
              <a:rPr sz="2600" spc="-160" dirty="0">
                <a:latin typeface="Arial"/>
                <a:cs typeface="Arial"/>
              </a:rPr>
              <a:t>n</a:t>
            </a:r>
            <a:r>
              <a:rPr sz="2600" spc="-180" dirty="0">
                <a:latin typeface="Arial"/>
                <a:cs typeface="Arial"/>
              </a:rPr>
              <a:t>g</a:t>
            </a:r>
            <a:r>
              <a:rPr sz="2600" spc="-220" dirty="0">
                <a:latin typeface="Arial"/>
                <a:cs typeface="Arial"/>
              </a:rPr>
              <a:t>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9314" y="5189473"/>
            <a:ext cx="5314950" cy="738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810"/>
              </a:lnSpc>
              <a:spcBef>
                <a:spcPts val="95"/>
              </a:spcBef>
            </a:pPr>
            <a:r>
              <a:rPr sz="2600" spc="785" dirty="0">
                <a:latin typeface="Arial"/>
                <a:cs typeface="Arial"/>
              </a:rPr>
              <a:t> </a:t>
            </a:r>
            <a:r>
              <a:rPr sz="2600" spc="-50" dirty="0">
                <a:latin typeface="Arial"/>
                <a:cs typeface="Arial"/>
              </a:rPr>
              <a:t>modify </a:t>
            </a:r>
            <a:r>
              <a:rPr sz="2600" spc="15" dirty="0">
                <a:latin typeface="Arial"/>
                <a:cs typeface="Arial"/>
              </a:rPr>
              <a:t>to </a:t>
            </a:r>
            <a:r>
              <a:rPr sz="2600" spc="-55" dirty="0">
                <a:latin typeface="Arial"/>
                <a:cs typeface="Arial"/>
              </a:rPr>
              <a:t>work </a:t>
            </a:r>
            <a:r>
              <a:rPr sz="2600" spc="10" dirty="0">
                <a:latin typeface="Arial"/>
                <a:cs typeface="Arial"/>
              </a:rPr>
              <a:t>with </a:t>
            </a:r>
            <a:r>
              <a:rPr sz="2600" spc="-114" dirty="0">
                <a:latin typeface="Arial"/>
                <a:cs typeface="Arial"/>
              </a:rPr>
              <a:t>negative  </a:t>
            </a:r>
            <a:r>
              <a:rPr sz="2600" spc="-200" dirty="0">
                <a:latin typeface="Arial"/>
                <a:cs typeface="Arial"/>
              </a:rPr>
              <a:t>cubes!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810"/>
              </a:lnSpc>
            </a:pPr>
            <a:r>
              <a:rPr sz="2600" spc="785" dirty="0">
                <a:latin typeface="Arial"/>
                <a:cs typeface="Arial"/>
              </a:rPr>
              <a:t></a:t>
            </a:r>
            <a:r>
              <a:rPr sz="2600" spc="-490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modify </a:t>
            </a:r>
            <a:r>
              <a:rPr sz="2600" spc="15" dirty="0">
                <a:latin typeface="Arial"/>
                <a:cs typeface="Arial"/>
              </a:rPr>
              <a:t>to </a:t>
            </a:r>
            <a:r>
              <a:rPr sz="2600" spc="-55" dirty="0">
                <a:latin typeface="Arial"/>
                <a:cs typeface="Arial"/>
              </a:rPr>
              <a:t>work </a:t>
            </a:r>
            <a:r>
              <a:rPr sz="2600" spc="10" dirty="0">
                <a:latin typeface="Arial"/>
                <a:cs typeface="Arial"/>
              </a:rPr>
              <a:t>with </a:t>
            </a:r>
            <a:r>
              <a:rPr sz="2600" spc="-175" dirty="0">
                <a:latin typeface="Arial"/>
                <a:cs typeface="Arial"/>
              </a:rPr>
              <a:t>x </a:t>
            </a:r>
            <a:r>
              <a:rPr sz="2600" spc="-225" dirty="0">
                <a:latin typeface="Arial"/>
                <a:cs typeface="Arial"/>
              </a:rPr>
              <a:t>&lt; </a:t>
            </a:r>
            <a:r>
              <a:rPr sz="2600" spc="-5" dirty="0">
                <a:latin typeface="Arial"/>
                <a:cs typeface="Arial"/>
              </a:rPr>
              <a:t>1!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14146"/>
            <a:ext cx="11442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95" dirty="0">
                <a:latin typeface="Arial"/>
                <a:cs typeface="Arial"/>
              </a:rPr>
              <a:t>x </a:t>
            </a:r>
            <a:r>
              <a:rPr sz="4800" spc="-415" dirty="0">
                <a:latin typeface="Arial"/>
                <a:cs typeface="Arial"/>
              </a:rPr>
              <a:t>&lt;</a:t>
            </a:r>
            <a:r>
              <a:rPr sz="4800" spc="-395" dirty="0">
                <a:latin typeface="Arial"/>
                <a:cs typeface="Arial"/>
              </a:rPr>
              <a:t> </a:t>
            </a:r>
            <a:r>
              <a:rPr sz="4800" spc="-240" dirty="0">
                <a:latin typeface="Arial"/>
                <a:cs typeface="Arial"/>
              </a:rPr>
              <a:t>1</a:t>
            </a:r>
            <a:endParaRPr sz="4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69147" y="6637845"/>
            <a:ext cx="16129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5"/>
              </a:lnSpc>
            </a:pPr>
            <a:r>
              <a:rPr sz="1050" spc="-5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0259" y="1818385"/>
            <a:ext cx="731774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40" dirty="0"/>
              <a:t>if </a:t>
            </a:r>
            <a:r>
              <a:rPr sz="2600" spc="-175" dirty="0"/>
              <a:t>x </a:t>
            </a:r>
            <a:r>
              <a:rPr sz="2600" spc="-225" dirty="0"/>
              <a:t>&lt; </a:t>
            </a:r>
            <a:r>
              <a:rPr sz="2600" spc="-105" dirty="0"/>
              <a:t>1, </a:t>
            </a:r>
            <a:r>
              <a:rPr sz="2600" spc="-160" dirty="0"/>
              <a:t>search </a:t>
            </a:r>
            <a:r>
              <a:rPr sz="2600" spc="-190" dirty="0"/>
              <a:t>space </a:t>
            </a:r>
            <a:r>
              <a:rPr sz="2600" spc="-135" dirty="0"/>
              <a:t>is </a:t>
            </a:r>
            <a:r>
              <a:rPr sz="2600" spc="-130" dirty="0"/>
              <a:t>0 </a:t>
            </a:r>
            <a:r>
              <a:rPr sz="2600" spc="15" dirty="0"/>
              <a:t>to </a:t>
            </a:r>
            <a:r>
              <a:rPr sz="2600" spc="-175" dirty="0"/>
              <a:t>x </a:t>
            </a:r>
            <a:r>
              <a:rPr sz="2600" spc="-10" dirty="0"/>
              <a:t>but </a:t>
            </a:r>
            <a:r>
              <a:rPr sz="2600" spc="-130" dirty="0"/>
              <a:t>cube </a:t>
            </a:r>
            <a:r>
              <a:rPr sz="2600" spc="-5" dirty="0"/>
              <a:t>root </a:t>
            </a:r>
            <a:r>
              <a:rPr sz="2600" spc="-135" dirty="0"/>
              <a:t>is</a:t>
            </a:r>
            <a:r>
              <a:rPr sz="2600" spc="-545" dirty="0"/>
              <a:t> </a:t>
            </a:r>
            <a:r>
              <a:rPr sz="2600" spc="-90" dirty="0"/>
              <a:t>greater</a:t>
            </a:r>
            <a:endParaRPr sz="26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185"/>
              </a:spcBef>
            </a:pPr>
            <a:r>
              <a:rPr spc="-55" dirty="0"/>
              <a:t>than </a:t>
            </a:r>
            <a:r>
              <a:rPr spc="-175" dirty="0"/>
              <a:t>x </a:t>
            </a:r>
            <a:r>
              <a:rPr spc="-125" dirty="0"/>
              <a:t>and </a:t>
            </a:r>
            <a:r>
              <a:rPr spc="-180" dirty="0"/>
              <a:t>less </a:t>
            </a:r>
            <a:r>
              <a:rPr spc="-55" dirty="0"/>
              <a:t>than</a:t>
            </a:r>
            <a:r>
              <a:rPr spc="-240" dirty="0"/>
              <a:t> </a:t>
            </a:r>
            <a:r>
              <a:rPr spc="-130" dirty="0"/>
              <a:t>1</a:t>
            </a:r>
          </a:p>
          <a:p>
            <a:pPr marL="104139" marR="5080" indent="-91440">
              <a:lnSpc>
                <a:spcPts val="2810"/>
              </a:lnSpc>
              <a:spcBef>
                <a:spcPts val="143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pc="-50" dirty="0"/>
              <a:t>modify </a:t>
            </a:r>
            <a:r>
              <a:rPr spc="-30" dirty="0"/>
              <a:t>the </a:t>
            </a:r>
            <a:r>
              <a:rPr spc="-140" dirty="0"/>
              <a:t>code </a:t>
            </a:r>
            <a:r>
              <a:rPr spc="15" dirty="0"/>
              <a:t>to </a:t>
            </a:r>
            <a:r>
              <a:rPr spc="-150" dirty="0"/>
              <a:t>choose </a:t>
            </a:r>
            <a:r>
              <a:rPr spc="-30" dirty="0"/>
              <a:t>the</a:t>
            </a:r>
            <a:r>
              <a:rPr spc="-440" dirty="0"/>
              <a:t> </a:t>
            </a:r>
            <a:r>
              <a:rPr spc="-160" dirty="0"/>
              <a:t>search </a:t>
            </a:r>
            <a:r>
              <a:rPr spc="-190" dirty="0"/>
              <a:t>space  </a:t>
            </a:r>
            <a:r>
              <a:rPr spc="-110" dirty="0"/>
              <a:t>depending </a:t>
            </a:r>
            <a:r>
              <a:rPr spc="-85" dirty="0"/>
              <a:t>on </a:t>
            </a:r>
            <a:r>
              <a:rPr spc="-120" dirty="0"/>
              <a:t>value </a:t>
            </a:r>
            <a:r>
              <a:rPr spc="-10" dirty="0"/>
              <a:t>of</a:t>
            </a:r>
            <a:r>
              <a:rPr spc="-305" dirty="0"/>
              <a:t> </a:t>
            </a:r>
            <a:r>
              <a:rPr spc="-175" dirty="0"/>
              <a:t>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14146"/>
            <a:ext cx="2298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LOOPS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23341" y="1981200"/>
            <a:ext cx="8619237" cy="113685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R="0" algn="l" rtl="0"/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animals </a:t>
            </a:r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[</a:t>
            </a:r>
            <a:r>
              <a:rPr lang="en-US" sz="1600" dirty="0">
                <a:solidFill>
                  <a:srgbClr val="D20035"/>
                </a:solidFill>
                <a:latin typeface="Courier" pitchFamily="2" charset="0"/>
              </a:rPr>
              <a:t>'cat'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, </a:t>
            </a:r>
            <a:r>
              <a:rPr lang="en-US" sz="1600" dirty="0">
                <a:solidFill>
                  <a:srgbClr val="D20035"/>
                </a:solidFill>
                <a:latin typeface="Courier" pitchFamily="2" charset="0"/>
              </a:rPr>
              <a:t>'dog'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, </a:t>
            </a:r>
            <a:r>
              <a:rPr lang="en-US" sz="1600" dirty="0">
                <a:solidFill>
                  <a:srgbClr val="D20035"/>
                </a:solidFill>
                <a:latin typeface="Courier" pitchFamily="2" charset="0"/>
              </a:rPr>
              <a:t>'monkey’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]</a:t>
            </a:r>
          </a:p>
          <a:p>
            <a:pPr marR="0" algn="l" rtl="0"/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for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animal </a:t>
            </a:r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animals:    </a:t>
            </a:r>
          </a:p>
          <a:p>
            <a:pPr marR="0" algn="l" rtl="0"/>
            <a:r>
              <a:rPr lang="en-US" sz="1600" b="1" dirty="0">
                <a:solidFill>
                  <a:prstClr val="black"/>
                </a:solidFill>
                <a:latin typeface="Courier" pitchFamily="2" charset="0"/>
              </a:rPr>
              <a:t>    </a:t>
            </a:r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print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(animal)</a:t>
            </a:r>
          </a:p>
          <a:p>
            <a:pPr marR="0" algn="l" rtl="0"/>
            <a:r>
              <a:rPr lang="en-US" sz="1600" i="1" dirty="0">
                <a:solidFill>
                  <a:srgbClr val="878875"/>
                </a:solidFill>
                <a:latin typeface="Courier-Oblique" pitchFamily="2" charset="0"/>
              </a:rPr>
              <a:t># Prints "cat", "dog", "monkey", each on its own line.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53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14146"/>
            <a:ext cx="2298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LOOPS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24763" y="4191000"/>
            <a:ext cx="8390637" cy="113685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R="0" algn="l" rtl="0"/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animals </a:t>
            </a:r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[</a:t>
            </a:r>
            <a:r>
              <a:rPr lang="en-US" sz="1600" dirty="0">
                <a:solidFill>
                  <a:srgbClr val="D20035"/>
                </a:solidFill>
                <a:latin typeface="Courier" pitchFamily="2" charset="0"/>
              </a:rPr>
              <a:t>'cat'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, </a:t>
            </a:r>
            <a:r>
              <a:rPr lang="en-US" sz="1600" dirty="0">
                <a:solidFill>
                  <a:srgbClr val="D20035"/>
                </a:solidFill>
                <a:latin typeface="Courier" pitchFamily="2" charset="0"/>
              </a:rPr>
              <a:t>'dog'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, </a:t>
            </a:r>
            <a:r>
              <a:rPr lang="en-US" sz="1600" dirty="0">
                <a:solidFill>
                  <a:srgbClr val="D20035"/>
                </a:solidFill>
                <a:latin typeface="Courier" pitchFamily="2" charset="0"/>
              </a:rPr>
              <a:t>'monkey’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]</a:t>
            </a:r>
          </a:p>
          <a:p>
            <a:pPr marR="0" algn="l" rtl="0"/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for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urier" pitchFamily="2" charset="0"/>
              </a:rPr>
              <a:t>idx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, animal </a:t>
            </a:r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</a:t>
            </a:r>
            <a:r>
              <a:rPr lang="en-US" sz="1600" dirty="0">
                <a:solidFill>
                  <a:srgbClr val="0E72A4"/>
                </a:solidFill>
                <a:latin typeface="Courier" pitchFamily="2" charset="0"/>
              </a:rPr>
              <a:t>enumerate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(animals):    </a:t>
            </a:r>
          </a:p>
          <a:p>
            <a:pPr marR="0" algn="l" rtl="0"/>
            <a:r>
              <a:rPr lang="en-US" sz="1600" b="1" dirty="0">
                <a:solidFill>
                  <a:prstClr val="black"/>
                </a:solidFill>
                <a:latin typeface="Courier" pitchFamily="2" charset="0"/>
              </a:rPr>
              <a:t>    </a:t>
            </a:r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print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(</a:t>
            </a:r>
            <a:r>
              <a:rPr lang="en-US" sz="1600" dirty="0">
                <a:solidFill>
                  <a:srgbClr val="D20035"/>
                </a:solidFill>
                <a:latin typeface="Courier" pitchFamily="2" charset="0"/>
              </a:rPr>
              <a:t>'#%d: %s'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%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ourier" pitchFamily="2" charset="0"/>
              </a:rPr>
              <a:t>idx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-Bold" pitchFamily="2" charset="0"/>
              </a:rPr>
              <a:t>+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 </a:t>
            </a:r>
            <a:r>
              <a:rPr lang="en-US" sz="1600" dirty="0">
                <a:solidFill>
                  <a:srgbClr val="118987"/>
                </a:solidFill>
                <a:latin typeface="Courier" pitchFamily="2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Courier" pitchFamily="2" charset="0"/>
              </a:rPr>
              <a:t>, animal))</a:t>
            </a:r>
          </a:p>
          <a:p>
            <a:pPr marR="0" algn="l" rtl="0"/>
            <a:r>
              <a:rPr lang="en-US" sz="1600" i="1" dirty="0">
                <a:solidFill>
                  <a:srgbClr val="878875"/>
                </a:solidFill>
                <a:latin typeface="Courier-Oblique" pitchFamily="2" charset="0"/>
              </a:rPr>
              <a:t># Prints "#1: cat", "#2: dog", "#3: monkey", each on its own line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04E65422-04FE-0A48-ACA3-8DFAFDE2F22C}"/>
              </a:ext>
            </a:extLst>
          </p:cNvPr>
          <p:cNvSpPr txBox="1"/>
          <p:nvPr/>
        </p:nvSpPr>
        <p:spPr>
          <a:xfrm>
            <a:off x="810259" y="1679849"/>
            <a:ext cx="7485380" cy="95282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z="2600" spc="-150" dirty="0">
                <a:latin typeface="Arial"/>
                <a:cs typeface="Arial"/>
              </a:rPr>
              <a:t>If you want access to the index of each element within the body of a loop, use the built-in enumerate function:</a:t>
            </a:r>
            <a:endParaRPr sz="2600" spc="-1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4048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14146"/>
            <a:ext cx="4203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04E65422-04FE-0A48-ACA3-8DFAFDE2F22C}"/>
              </a:ext>
            </a:extLst>
          </p:cNvPr>
          <p:cNvSpPr txBox="1"/>
          <p:nvPr/>
        </p:nvSpPr>
        <p:spPr>
          <a:xfrm>
            <a:off x="810258" y="1679849"/>
            <a:ext cx="8105141" cy="4769254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Take two lists, say for example these two: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8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13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21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34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55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89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7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8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9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11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12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13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20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write a program that returns a list that contains only the elements that are common between the lists (without duplicates).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Make sure your program works on two lists of different sizes.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Extras: Randomly generate two lists to test this</a:t>
            </a:r>
          </a:p>
        </p:txBody>
      </p:sp>
    </p:spTree>
    <p:extLst>
      <p:ext uri="{BB962C8B-B14F-4D97-AF65-F5344CB8AC3E}">
        <p14:creationId xmlns:p14="http://schemas.microsoft.com/office/powerpoint/2010/main" val="1116628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14146"/>
            <a:ext cx="4203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04E65422-04FE-0A48-ACA3-8DFAFDE2F22C}"/>
              </a:ext>
            </a:extLst>
          </p:cNvPr>
          <p:cNvSpPr txBox="1"/>
          <p:nvPr/>
        </p:nvSpPr>
        <p:spPr>
          <a:xfrm>
            <a:off x="810258" y="1679849"/>
            <a:ext cx="8105141" cy="2799484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Write a program that takes a list, and creates a new list with the values in reverse order.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8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13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21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34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55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89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the program using a loop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the same program using array slicing</a:t>
            </a:r>
          </a:p>
          <a:p>
            <a:endParaRPr lang="en-US" sz="20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7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37465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STRINGS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3</a:t>
            </a:fld>
            <a:endParaRPr sz="1050" spc="-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485380" cy="198564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think of as a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sequence  </a:t>
            </a:r>
            <a:r>
              <a:rPr sz="2600" spc="-150" dirty="0">
                <a:latin typeface="Arial"/>
                <a:cs typeface="Arial"/>
              </a:rPr>
              <a:t>of case sensitive characters</a:t>
            </a:r>
          </a:p>
          <a:p>
            <a:pPr marL="312420" indent="-299720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312420" algn="l"/>
                <a:tab pos="313055" algn="l"/>
              </a:tabLst>
            </a:pPr>
            <a:r>
              <a:rPr sz="2600" spc="-150" dirty="0">
                <a:latin typeface="Arial"/>
                <a:cs typeface="Arial"/>
              </a:rPr>
              <a:t>can compare strings with ==, &gt;, &lt; etc.</a:t>
            </a:r>
          </a:p>
          <a:p>
            <a:pPr marL="104139" marR="5080" indent="-91440">
              <a:lnSpc>
                <a:spcPts val="2830"/>
              </a:lnSpc>
              <a:spcBef>
                <a:spcPts val="1395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50" dirty="0">
                <a:latin typeface="Courier New"/>
                <a:cs typeface="Courier New"/>
              </a:rPr>
              <a:t>len() </a:t>
            </a:r>
            <a:r>
              <a:rPr sz="2600" spc="-150" dirty="0">
                <a:latin typeface="Arial"/>
                <a:cs typeface="Arial"/>
              </a:rPr>
              <a:t>is a function used to retrieve the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length </a:t>
            </a:r>
            <a:r>
              <a:rPr sz="2600" spc="-150" dirty="0">
                <a:latin typeface="Arial"/>
                <a:cs typeface="Arial"/>
              </a:rPr>
              <a:t>of the  string in the parentheses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06500" y="4159199"/>
            <a:ext cx="4508500" cy="16089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6600"/>
              </a:lnSpc>
              <a:spcBef>
                <a:spcPts val="100"/>
              </a:spcBef>
            </a:pPr>
            <a:r>
              <a:rPr sz="2600" spc="-150" dirty="0">
                <a:latin typeface="Courier New"/>
                <a:cs typeface="Courier New"/>
              </a:rPr>
              <a:t>s = "abc"  </a:t>
            </a:r>
            <a:endParaRPr lang="en-US" sz="2600" spc="-150" dirty="0">
              <a:latin typeface="Courier New"/>
              <a:cs typeface="Courier New"/>
            </a:endParaRPr>
          </a:p>
          <a:p>
            <a:pPr marL="12700" marR="5080">
              <a:lnSpc>
                <a:spcPct val="136600"/>
              </a:lnSpc>
              <a:spcBef>
                <a:spcPts val="100"/>
              </a:spcBef>
            </a:pPr>
            <a:r>
              <a:rPr sz="2600" spc="-150" dirty="0" err="1">
                <a:latin typeface="Courier New"/>
                <a:cs typeface="Courier New"/>
              </a:rPr>
              <a:t>len</a:t>
            </a:r>
            <a:r>
              <a:rPr sz="2600" spc="-150" dirty="0">
                <a:latin typeface="Courier New"/>
                <a:cs typeface="Courier New"/>
              </a:rPr>
              <a:t>(s) </a:t>
            </a:r>
            <a:r>
              <a:rPr lang="en-US" sz="2600" spc="-150" dirty="0">
                <a:latin typeface="Arial"/>
                <a:cs typeface="Arial"/>
              </a:rPr>
              <a:t>→ evaluates to 3</a:t>
            </a:r>
          </a:p>
          <a:p>
            <a:pPr marL="12700" marR="5080">
              <a:lnSpc>
                <a:spcPct val="136600"/>
              </a:lnSpc>
              <a:spcBef>
                <a:spcPts val="100"/>
              </a:spcBef>
            </a:pPr>
            <a:endParaRPr sz="2600" spc="-1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9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14146"/>
            <a:ext cx="2298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395" dirty="0">
                <a:latin typeface="Arial"/>
                <a:cs typeface="Arial"/>
              </a:rPr>
              <a:t>Slicing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69147" y="6637845"/>
            <a:ext cx="16129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5"/>
              </a:lnSpc>
            </a:pPr>
            <a:r>
              <a:rPr sz="1050" spc="-5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0259" y="1818385"/>
            <a:ext cx="731774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tabLst>
                <a:tab pos="238760" algn="l"/>
              </a:tabLst>
            </a:pPr>
            <a:r>
              <a:rPr lang="en-US" sz="3200" dirty="0"/>
              <a:t>In addition to accessing list elements one at a time, concise syntax to access </a:t>
            </a:r>
            <a:r>
              <a:rPr lang="en-US" sz="3200" dirty="0" err="1"/>
              <a:t>sublists</a:t>
            </a:r>
            <a:r>
              <a:rPr lang="en-US" sz="3200" dirty="0"/>
              <a:t>; this is known as </a:t>
            </a:r>
            <a:r>
              <a:rPr lang="en-US" sz="3200" i="1" dirty="0"/>
              <a:t>slicing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76823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26846"/>
            <a:ext cx="74815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lang="en-US" u="sng" spc="-150" dirty="0"/>
              <a:t>Slicing Example</a:t>
            </a:r>
            <a:endParaRPr u="sng" spc="-150" dirty="0"/>
          </a:p>
        </p:txBody>
      </p:sp>
      <p:sp>
        <p:nvSpPr>
          <p:cNvPr id="3" name="object 3"/>
          <p:cNvSpPr/>
          <p:nvPr/>
        </p:nvSpPr>
        <p:spPr>
          <a:xfrm>
            <a:off x="6945756" y="2947797"/>
            <a:ext cx="1923288" cy="1410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4" name="object 4"/>
          <p:cNvSpPr txBox="1"/>
          <p:nvPr/>
        </p:nvSpPr>
        <p:spPr>
          <a:xfrm>
            <a:off x="279908" y="1674514"/>
            <a:ext cx="8535670" cy="208661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768350" indent="-225425">
              <a:lnSpc>
                <a:spcPct val="100000"/>
              </a:lnSpc>
              <a:spcBef>
                <a:spcPts val="1200"/>
              </a:spcBef>
              <a:buClr>
                <a:srgbClr val="585858"/>
              </a:buClr>
              <a:buChar char="▪"/>
              <a:tabLst>
                <a:tab pos="768985" algn="l"/>
              </a:tabLst>
            </a:pPr>
            <a:r>
              <a:rPr sz="2600" spc="-150" dirty="0">
                <a:latin typeface="Arial"/>
                <a:cs typeface="Arial"/>
              </a:rPr>
              <a:t>can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slice </a:t>
            </a:r>
            <a:r>
              <a:rPr sz="2600" spc="-150" dirty="0">
                <a:latin typeface="Arial"/>
                <a:cs typeface="Arial"/>
              </a:rPr>
              <a:t>strings using </a:t>
            </a:r>
            <a:r>
              <a:rPr sz="2600" spc="-150" dirty="0">
                <a:latin typeface="Courier New"/>
                <a:cs typeface="Courier New"/>
              </a:rPr>
              <a:t>[start:stop:step]</a:t>
            </a:r>
          </a:p>
          <a:p>
            <a:pPr marL="768350" indent="-225425">
              <a:lnSpc>
                <a:spcPct val="100000"/>
              </a:lnSpc>
              <a:spcBef>
                <a:spcPts val="1095"/>
              </a:spcBef>
              <a:buClr>
                <a:srgbClr val="585858"/>
              </a:buClr>
              <a:buChar char="▪"/>
              <a:tabLst>
                <a:tab pos="768985" algn="l"/>
              </a:tabLst>
            </a:pPr>
            <a:r>
              <a:rPr sz="2600" spc="-150" dirty="0">
                <a:latin typeface="Arial"/>
                <a:cs typeface="Arial"/>
              </a:rPr>
              <a:t>if give two numbers, [</a:t>
            </a:r>
            <a:r>
              <a:rPr sz="2600" spc="-150" dirty="0">
                <a:latin typeface="Courier New"/>
                <a:cs typeface="Courier New"/>
              </a:rPr>
              <a:t>start:stop</a:t>
            </a:r>
            <a:r>
              <a:rPr sz="2600" spc="-150" dirty="0">
                <a:latin typeface="Arial"/>
                <a:cs typeface="Arial"/>
              </a:rPr>
              <a:t>], </a:t>
            </a:r>
            <a:r>
              <a:rPr sz="2600" spc="-150" dirty="0">
                <a:latin typeface="Courier New"/>
                <a:cs typeface="Courier New"/>
              </a:rPr>
              <a:t>step=1 </a:t>
            </a:r>
            <a:r>
              <a:rPr sz="2600" spc="-150" dirty="0">
                <a:latin typeface="Arial"/>
                <a:cs typeface="Arial"/>
              </a:rPr>
              <a:t>by default</a:t>
            </a:r>
          </a:p>
          <a:p>
            <a:pPr marL="768350" indent="-225425">
              <a:lnSpc>
                <a:spcPct val="100000"/>
              </a:lnSpc>
              <a:spcBef>
                <a:spcPts val="1120"/>
              </a:spcBef>
              <a:buClr>
                <a:srgbClr val="585858"/>
              </a:buClr>
              <a:buChar char="▪"/>
              <a:tabLst>
                <a:tab pos="768985" algn="l"/>
              </a:tabLst>
            </a:pPr>
            <a:r>
              <a:rPr sz="2600" spc="-150" dirty="0">
                <a:latin typeface="Arial"/>
                <a:cs typeface="Arial"/>
              </a:rPr>
              <a:t>you can also omit numbers and leave just colons</a:t>
            </a: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200" spc="-150" dirty="0">
                <a:latin typeface="Courier New"/>
                <a:cs typeface="Courier New"/>
              </a:rPr>
              <a:t>s = "abcdefgh"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5</a:t>
            </a:fld>
            <a:endParaRPr sz="1050" spc="-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908" y="3908297"/>
            <a:ext cx="103124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50" dirty="0">
                <a:latin typeface="Courier New"/>
                <a:cs typeface="Courier New"/>
              </a:rPr>
              <a:t>s[3:6]</a:t>
            </a:r>
            <a:endParaRPr sz="2200" spc="-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4057" y="3908297"/>
            <a:ext cx="36887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evaluates to </a:t>
            </a:r>
            <a:r>
              <a:rPr sz="2200" spc="-150" dirty="0">
                <a:latin typeface="Courier New"/>
                <a:cs typeface="Courier New"/>
              </a:rPr>
              <a:t>"def"</a:t>
            </a:r>
            <a:r>
              <a:rPr sz="2200" spc="-150" dirty="0">
                <a:latin typeface="Arial"/>
                <a:cs typeface="Arial"/>
              </a:rPr>
              <a:t>, same 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65647" y="3908297"/>
            <a:ext cx="136779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50" dirty="0">
                <a:latin typeface="Courier New"/>
                <a:cs typeface="Courier New"/>
              </a:rPr>
              <a:t>s[3:6:1]</a:t>
            </a:r>
            <a:endParaRPr sz="2200" spc="-1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908" y="4411471"/>
            <a:ext cx="394525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50" dirty="0">
                <a:latin typeface="Courier New"/>
                <a:cs typeface="Courier New"/>
              </a:rPr>
              <a:t>s[3:6:2] </a:t>
            </a:r>
            <a:r>
              <a:rPr lang="en-US" sz="2200" spc="-150" dirty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evaluates to </a:t>
            </a:r>
            <a:r>
              <a:rPr sz="2200" spc="-150" dirty="0">
                <a:latin typeface="Courier New"/>
                <a:cs typeface="Courier New"/>
              </a:rPr>
              <a:t>"df"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79908" y="4747056"/>
            <a:ext cx="1200785" cy="103124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200" spc="-150" dirty="0">
                <a:latin typeface="Courier New"/>
                <a:cs typeface="Courier New"/>
              </a:rPr>
              <a:t>s[::]</a:t>
            </a:r>
            <a:endParaRPr sz="2200" spc="-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200" spc="-150" dirty="0">
                <a:latin typeface="Courier New"/>
                <a:cs typeface="Courier New"/>
              </a:rPr>
              <a:t>s[::-1]</a:t>
            </a:r>
            <a:endParaRPr sz="2200" spc="-1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6917" y="4747056"/>
            <a:ext cx="7345680" cy="1118255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en-US" sz="240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evaluates to </a:t>
            </a:r>
            <a:r>
              <a:rPr sz="2200" spc="-150" dirty="0">
                <a:latin typeface="Courier New"/>
                <a:cs typeface="Courier New"/>
              </a:rPr>
              <a:t>"abcdefgh"</a:t>
            </a:r>
            <a:r>
              <a:rPr sz="2200" spc="-150" dirty="0">
                <a:latin typeface="Arial"/>
                <a:cs typeface="Arial"/>
              </a:rPr>
              <a:t>, same as </a:t>
            </a:r>
            <a:r>
              <a:rPr sz="2200" spc="-150" dirty="0">
                <a:latin typeface="Courier New"/>
                <a:cs typeface="Courier New"/>
              </a:rPr>
              <a:t>s[0:len(s):1]</a:t>
            </a:r>
          </a:p>
          <a:p>
            <a:pPr marL="31750">
              <a:lnSpc>
                <a:spcPct val="100000"/>
              </a:lnSpc>
              <a:spcBef>
                <a:spcPts val="1320"/>
              </a:spcBef>
            </a:pPr>
            <a:r>
              <a:rPr lang="en-US" sz="2400" dirty="0">
                <a:latin typeface="Arial"/>
                <a:cs typeface="Arial"/>
              </a:rPr>
              <a:t>→</a:t>
            </a:r>
            <a:r>
              <a:rPr sz="2200" spc="-150" dirty="0">
                <a:latin typeface="Arial"/>
                <a:cs typeface="Arial"/>
              </a:rPr>
              <a:t> evaluates to </a:t>
            </a:r>
            <a:r>
              <a:rPr sz="2200" spc="-150" dirty="0">
                <a:latin typeface="Courier New"/>
                <a:cs typeface="Courier New"/>
              </a:rPr>
              <a:t>"hgfedbca"</a:t>
            </a:r>
            <a:r>
              <a:rPr sz="2200" spc="-150" dirty="0">
                <a:latin typeface="Arial"/>
                <a:cs typeface="Arial"/>
              </a:rPr>
              <a:t>, same as </a:t>
            </a:r>
            <a:r>
              <a:rPr sz="1800" spc="-150" dirty="0">
                <a:latin typeface="Courier New"/>
                <a:cs typeface="Courier New"/>
              </a:rPr>
              <a:t>s[-1:-(len(s)+1):-1]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9908" y="5920232"/>
            <a:ext cx="398652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50" dirty="0">
                <a:latin typeface="Courier New"/>
                <a:cs typeface="Courier New"/>
              </a:rPr>
              <a:t>s[4:1:-2]</a:t>
            </a:r>
            <a:r>
              <a:rPr lang="en-US" sz="2400" dirty="0">
                <a:latin typeface="Arial"/>
                <a:cs typeface="Arial"/>
              </a:rPr>
              <a:t> →</a:t>
            </a:r>
            <a:r>
              <a:rPr sz="2200" spc="-150" dirty="0">
                <a:latin typeface="Arial"/>
                <a:cs typeface="Arial"/>
              </a:rPr>
              <a:t> evaluates to </a:t>
            </a:r>
            <a:r>
              <a:rPr sz="2200" spc="-150" dirty="0">
                <a:latin typeface="Courier New"/>
                <a:cs typeface="Courier New"/>
              </a:rPr>
              <a:t>"ec"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37465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STRINGS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50" dirty="0">
                <a:solidFill>
                  <a:srgbClr val="FFFFFF"/>
                </a:solidFill>
                <a:latin typeface="Arial"/>
                <a:cs typeface="Arial"/>
              </a:rPr>
              <a:t>6</a:t>
            </a:fld>
            <a:endParaRPr sz="1050" spc="-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818385"/>
            <a:ext cx="7508240" cy="1195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295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50" dirty="0">
                <a:latin typeface="Arial"/>
                <a:cs typeface="Arial"/>
              </a:rPr>
              <a:t>square brackets used to perform </a:t>
            </a:r>
            <a:r>
              <a:rPr sz="2600" b="1" spc="-150" dirty="0">
                <a:solidFill>
                  <a:srgbClr val="C00000"/>
                </a:solidFill>
                <a:latin typeface="Arial Black"/>
                <a:cs typeface="Arial Black"/>
              </a:rPr>
              <a:t>indexing </a:t>
            </a:r>
            <a:r>
              <a:rPr sz="2600" spc="-150" dirty="0">
                <a:latin typeface="Arial"/>
                <a:cs typeface="Arial"/>
              </a:rPr>
              <a:t>into a string</a:t>
            </a:r>
          </a:p>
          <a:p>
            <a:pPr marL="104139">
              <a:lnSpc>
                <a:spcPts val="2950"/>
              </a:lnSpc>
            </a:pPr>
            <a:r>
              <a:rPr sz="2600" spc="-150" dirty="0">
                <a:latin typeface="Arial"/>
                <a:cs typeface="Arial"/>
              </a:rPr>
              <a:t>to get the value at a certain index/position</a:t>
            </a:r>
          </a:p>
          <a:p>
            <a:pPr marL="408940">
              <a:lnSpc>
                <a:spcPct val="100000"/>
              </a:lnSpc>
              <a:spcBef>
                <a:spcPts val="80"/>
              </a:spcBef>
            </a:pPr>
            <a:r>
              <a:rPr sz="2600" spc="-150" dirty="0">
                <a:latin typeface="Courier New"/>
                <a:cs typeface="Courier New"/>
              </a:rPr>
              <a:t>s = "abc"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044820"/>
              </p:ext>
            </p:extLst>
          </p:nvPr>
        </p:nvGraphicFramePr>
        <p:xfrm>
          <a:off x="577850" y="3820997"/>
          <a:ext cx="7988605" cy="280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8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55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s[0]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855"/>
                        </a:lnSpc>
                      </a:pPr>
                      <a:r>
                        <a:rPr lang="en-US" sz="2600" dirty="0">
                          <a:latin typeface="Arial"/>
                          <a:cs typeface="Arial"/>
                        </a:rPr>
                        <a:t>→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55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" dirty="0">
                          <a:latin typeface="Arial"/>
                          <a:cs typeface="Arial"/>
                        </a:rPr>
                        <a:t>"a"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s[1]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860"/>
                        </a:lnSpc>
                      </a:pPr>
                      <a:r>
                        <a:rPr lang="en-US" sz="2600" dirty="0">
                          <a:latin typeface="Arial"/>
                          <a:cs typeface="Arial"/>
                        </a:rPr>
                        <a:t>→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0" dirty="0">
                          <a:latin typeface="Arial"/>
                          <a:cs typeface="Arial"/>
                        </a:rPr>
                        <a:t>"b"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s[2]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2860"/>
                        </a:lnSpc>
                      </a:pPr>
                      <a:r>
                        <a:rPr lang="en-US" sz="2600" dirty="0">
                          <a:latin typeface="Arial"/>
                          <a:cs typeface="Arial"/>
                        </a:rPr>
                        <a:t>→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" dirty="0">
                          <a:latin typeface="Arial"/>
                          <a:cs typeface="Arial"/>
                        </a:rPr>
                        <a:t>"c"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s[3]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860"/>
                        </a:lnSpc>
                      </a:pPr>
                      <a:r>
                        <a:rPr lang="en-US" sz="2600" dirty="0">
                          <a:latin typeface="Arial"/>
                          <a:cs typeface="Arial"/>
                        </a:rPr>
                        <a:t>→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40" dirty="0">
                          <a:latin typeface="Arial"/>
                          <a:cs typeface="Arial"/>
                        </a:rPr>
                        <a:t>trying </a:t>
                      </a:r>
                      <a:r>
                        <a:rPr sz="26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5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-105" dirty="0">
                          <a:latin typeface="Arial"/>
                          <a:cs typeface="Arial"/>
                        </a:rPr>
                        <a:t>index </a:t>
                      </a:r>
                      <a:r>
                        <a:rPr sz="2600" spc="-10" dirty="0">
                          <a:latin typeface="Arial"/>
                          <a:cs typeface="Arial"/>
                        </a:rPr>
                        <a:t>out of </a:t>
                      </a:r>
                      <a:r>
                        <a:rPr sz="2600" spc="-114" dirty="0">
                          <a:latin typeface="Arial"/>
                          <a:cs typeface="Arial"/>
                        </a:rPr>
                        <a:t>bounds, </a:t>
                      </a:r>
                      <a:r>
                        <a:rPr sz="2600" spc="-35" dirty="0">
                          <a:latin typeface="Arial"/>
                          <a:cs typeface="Arial"/>
                        </a:rPr>
                        <a:t>error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s[-1]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860"/>
                        </a:lnSpc>
                      </a:pPr>
                      <a:r>
                        <a:rPr lang="en-US" sz="2600" dirty="0">
                          <a:latin typeface="Arial"/>
                          <a:cs typeface="Arial"/>
                        </a:rPr>
                        <a:t>→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" dirty="0">
                          <a:latin typeface="Arial"/>
                          <a:cs typeface="Arial"/>
                        </a:rPr>
                        <a:t>"c"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s[-2]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s[-3]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2860"/>
                        </a:lnSpc>
                      </a:pPr>
                      <a:r>
                        <a:rPr lang="en-US" sz="2600" dirty="0">
                          <a:latin typeface="Arial"/>
                          <a:cs typeface="Arial"/>
                        </a:rPr>
                        <a:t>→</a:t>
                      </a:r>
                      <a:endParaRPr sz="2600" dirty="0">
                        <a:latin typeface="Arial"/>
                        <a:cs typeface="Arial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lang="en-US" sz="2600" dirty="0">
                          <a:latin typeface="Arial"/>
                          <a:cs typeface="Arial"/>
                        </a:rPr>
                        <a:t>→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0" dirty="0">
                          <a:latin typeface="Arial"/>
                          <a:cs typeface="Arial"/>
                        </a:rPr>
                        <a:t>"b"</a:t>
                      </a:r>
                      <a:endParaRPr sz="2600" dirty="0">
                        <a:latin typeface="Arial"/>
                        <a:cs typeface="Arial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" dirty="0">
                          <a:latin typeface="Arial"/>
                          <a:cs typeface="Arial"/>
                        </a:rPr>
                        <a:t>"a"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16405" y="2979165"/>
            <a:ext cx="589280" cy="60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000"/>
              </a:lnSpc>
              <a:spcBef>
                <a:spcPts val="100"/>
              </a:spcBef>
            </a:pP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index:  index:</a:t>
            </a:r>
            <a:endParaRPr sz="1800" spc="-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7823" y="2979165"/>
            <a:ext cx="4023360" cy="63500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335"/>
              </a:spcBef>
              <a:tabLst>
                <a:tab pos="883919" algn="l"/>
              </a:tabLst>
            </a:pP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0  1  2	</a:t>
            </a:r>
            <a:r>
              <a:rPr lang="en-US" sz="1800" spc="-150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00" spc="-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indexing always starts at 0</a:t>
            </a:r>
            <a:endParaRPr sz="1800" spc="-1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  <a:tabLst>
                <a:tab pos="883919" algn="l"/>
              </a:tabLst>
            </a:pP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-3 -2 -1	</a:t>
            </a:r>
            <a:r>
              <a:rPr lang="en-US" spc="-150" dirty="0">
                <a:solidFill>
                  <a:srgbClr val="FF0000"/>
                </a:solidFill>
                <a:latin typeface="Arial"/>
                <a:cs typeface="Arial"/>
              </a:rPr>
              <a:t>→  </a:t>
            </a: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last element always at index -1</a:t>
            </a:r>
            <a:endParaRPr sz="1800" spc="-1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26846"/>
            <a:ext cx="74815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lang="en-US" sz="4000" u="sng" spc="-150" dirty="0"/>
              <a:t>Slicing and Combining Strings</a:t>
            </a:r>
            <a:r>
              <a:rPr sz="4000" u="sng" spc="-150" dirty="0"/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7</a:t>
            </a:fld>
            <a:endParaRPr spc="-150" dirty="0"/>
          </a:p>
        </p:txBody>
      </p:sp>
      <p:sp>
        <p:nvSpPr>
          <p:cNvPr id="3" name="object 3"/>
          <p:cNvSpPr txBox="1"/>
          <p:nvPr/>
        </p:nvSpPr>
        <p:spPr>
          <a:xfrm>
            <a:off x="810258" y="1689785"/>
            <a:ext cx="7724142" cy="4236416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r>
              <a:rPr lang="en-US" b="1" dirty="0"/>
              <a:t>Given:</a:t>
            </a:r>
            <a:r>
              <a:rPr lang="en-US" sz="2000" dirty="0"/>
              <a:t> A string </a:t>
            </a:r>
            <a:r>
              <a:rPr lang="en-US" dirty="0"/>
              <a:t>s</a:t>
            </a:r>
            <a:r>
              <a:rPr lang="en-US" sz="2000" dirty="0"/>
              <a:t> of length at most 200 letters and four integers </a:t>
            </a:r>
            <a:r>
              <a:rPr lang="en-US" dirty="0"/>
              <a:t>a</a:t>
            </a:r>
            <a:r>
              <a:rPr lang="en-US" sz="2000" dirty="0"/>
              <a:t>, </a:t>
            </a:r>
            <a:r>
              <a:rPr lang="en-US" dirty="0"/>
              <a:t>b</a:t>
            </a:r>
            <a:r>
              <a:rPr lang="en-US" sz="2000" dirty="0"/>
              <a:t>, </a:t>
            </a:r>
            <a:r>
              <a:rPr lang="en-US" dirty="0"/>
              <a:t>c</a:t>
            </a:r>
            <a:r>
              <a:rPr lang="en-US" sz="2000" dirty="0"/>
              <a:t> and </a:t>
            </a:r>
            <a:r>
              <a:rPr lang="en-US" dirty="0"/>
              <a:t>d</a:t>
            </a:r>
            <a:r>
              <a:rPr lang="en-US" sz="2000" dirty="0"/>
              <a:t>.</a:t>
            </a:r>
          </a:p>
          <a:p>
            <a:endParaRPr lang="en-US" sz="2000" b="1" dirty="0"/>
          </a:p>
          <a:p>
            <a:r>
              <a:rPr lang="en-US" b="1" dirty="0"/>
              <a:t>Return:</a:t>
            </a:r>
            <a:r>
              <a:rPr lang="en-US" sz="2000" dirty="0"/>
              <a:t> The slice of this string from indices </a:t>
            </a:r>
            <a:r>
              <a:rPr lang="en-US" dirty="0"/>
              <a:t>a</a:t>
            </a:r>
            <a:r>
              <a:rPr lang="en-US" sz="2000" dirty="0"/>
              <a:t> through </a:t>
            </a:r>
            <a:r>
              <a:rPr lang="en-US" dirty="0"/>
              <a:t>b</a:t>
            </a:r>
            <a:r>
              <a:rPr lang="en-US" sz="2000" dirty="0"/>
              <a:t> and </a:t>
            </a:r>
            <a:r>
              <a:rPr lang="en-US" dirty="0"/>
              <a:t>c</a:t>
            </a:r>
            <a:r>
              <a:rPr lang="en-US" sz="2000" dirty="0"/>
              <a:t> through </a:t>
            </a:r>
            <a:r>
              <a:rPr lang="en-US" dirty="0"/>
              <a:t>d</a:t>
            </a:r>
            <a:r>
              <a:rPr lang="en-US" sz="2000" dirty="0"/>
              <a:t> </a:t>
            </a:r>
          </a:p>
          <a:p>
            <a:r>
              <a:rPr lang="en-US" sz="2000" dirty="0"/>
              <a:t>(with space in between), </a:t>
            </a:r>
            <a:r>
              <a:rPr lang="en-US" sz="2000" i="1" dirty="0"/>
              <a:t>inclusively</a:t>
            </a:r>
            <a:r>
              <a:rPr lang="en-US" sz="2000" dirty="0"/>
              <a:t>. In other words, we should include elements </a:t>
            </a:r>
            <a:r>
              <a:rPr lang="en-US" dirty="0"/>
              <a:t>s[b]</a:t>
            </a:r>
            <a:r>
              <a:rPr lang="en-US" sz="2000" dirty="0"/>
              <a:t> and </a:t>
            </a:r>
            <a:r>
              <a:rPr lang="en-US" dirty="0"/>
              <a:t>s[d]</a:t>
            </a:r>
            <a:r>
              <a:rPr lang="en-US" sz="2000" dirty="0"/>
              <a:t> in our slice.</a:t>
            </a:r>
          </a:p>
          <a:p>
            <a:endParaRPr lang="en-US" sz="2000" dirty="0">
              <a:effectLst/>
            </a:endParaRPr>
          </a:p>
          <a:p>
            <a:endParaRPr lang="en-US" sz="2000" dirty="0"/>
          </a:p>
          <a:p>
            <a:r>
              <a:rPr lang="en-US" b="1" dirty="0"/>
              <a:t>Sample Dataset</a:t>
            </a:r>
          </a:p>
          <a:p>
            <a:r>
              <a:rPr lang="en-US" dirty="0"/>
              <a:t>HumptyDumptysatonawallHumptyDumptyhadagreatfallAlltheKingshorsesandalltheKingsmenCouldntputHumptyDumptyinhisplaceagain. 22 27 97 102 </a:t>
            </a:r>
          </a:p>
          <a:p>
            <a:endParaRPr lang="en-US" dirty="0"/>
          </a:p>
          <a:p>
            <a:r>
              <a:rPr lang="en-US" b="1" dirty="0"/>
              <a:t>Sample Output</a:t>
            </a:r>
          </a:p>
          <a:p>
            <a:r>
              <a:rPr lang="en-US" dirty="0"/>
              <a:t>Humpty Dumpty</a:t>
            </a:r>
          </a:p>
          <a:p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790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26846"/>
            <a:ext cx="7481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sz="3200" spc="-150" dirty="0"/>
              <a:t>EXERCISE</a:t>
            </a:r>
            <a:r>
              <a:rPr lang="en-US" sz="3200" spc="-150" dirty="0"/>
              <a:t>: Reversing a sequence</a:t>
            </a:r>
            <a:r>
              <a:rPr sz="3200" spc="-150" dirty="0"/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0" dirty="0"/>
              <a:t>6.0001 LECTURE 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50" dirty="0"/>
              <a:t>8</a:t>
            </a:fld>
            <a:endParaRPr spc="-15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2057400"/>
            <a:ext cx="7543800" cy="666208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r>
              <a:rPr lang="en-US" dirty="0"/>
              <a:t>Write a program that starts with a word, reverse it.</a:t>
            </a:r>
          </a:p>
          <a:p>
            <a:r>
              <a:rPr lang="en-US" b="1" dirty="0"/>
              <a:t>Pictorial Presentation:</a:t>
            </a:r>
            <a:endParaRPr lang="en-US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6271CBC3-9A72-EE41-81AE-21BA321B52AB}"/>
              </a:ext>
            </a:extLst>
          </p:cNvPr>
          <p:cNvSpPr/>
          <p:nvPr/>
        </p:nvSpPr>
        <p:spPr>
          <a:xfrm>
            <a:off x="681227" y="205740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ECD720-FF9C-9646-BB0F-6C16CD334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559623"/>
            <a:ext cx="3162300" cy="3536026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8C17F45F-5BA2-E048-8DC0-718E507D449B}"/>
              </a:ext>
            </a:extLst>
          </p:cNvPr>
          <p:cNvSpPr txBox="1"/>
          <p:nvPr/>
        </p:nvSpPr>
        <p:spPr>
          <a:xfrm>
            <a:off x="457200" y="2839999"/>
            <a:ext cx="4343400" cy="2574423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lang="en-US" sz="2000" spc="-150" dirty="0">
                <a:latin typeface="Courier New"/>
                <a:cs typeface="Courier New"/>
              </a:rPr>
              <a:t>word = “something”</a:t>
            </a:r>
            <a:br>
              <a:rPr lang="en-US" sz="2000" spc="-150" dirty="0">
                <a:latin typeface="Courier New"/>
                <a:cs typeface="Courier New"/>
              </a:rPr>
            </a:br>
            <a:r>
              <a:rPr lang="en-US" sz="2000" spc="-150" dirty="0" err="1">
                <a:latin typeface="Courier New"/>
                <a:cs typeface="Courier New"/>
              </a:rPr>
              <a:t>rword</a:t>
            </a:r>
            <a:r>
              <a:rPr lang="en-US" sz="2000" spc="-150" dirty="0">
                <a:latin typeface="Courier New"/>
                <a:cs typeface="Courier New"/>
              </a:rPr>
              <a:t> = “”</a:t>
            </a:r>
            <a:br>
              <a:rPr lang="en-US" sz="2000" spc="-150" dirty="0">
                <a:latin typeface="Courier New"/>
                <a:cs typeface="Courier New"/>
              </a:rPr>
            </a:br>
            <a:br>
              <a:rPr lang="en-US" sz="2000" spc="-150" dirty="0">
                <a:latin typeface="Courier New"/>
                <a:cs typeface="Courier New"/>
              </a:rPr>
            </a:br>
            <a:r>
              <a:rPr lang="en-US" sz="2000" spc="-150" dirty="0">
                <a:latin typeface="Courier New"/>
                <a:cs typeface="Courier New"/>
              </a:rPr>
              <a:t>… do stuff</a:t>
            </a:r>
            <a:br>
              <a:rPr lang="en-US" sz="2000" spc="-150" dirty="0">
                <a:latin typeface="Courier New"/>
                <a:cs typeface="Courier New"/>
              </a:rPr>
            </a:br>
            <a:br>
              <a:rPr lang="en-US" sz="2000" spc="-150" dirty="0">
                <a:latin typeface="Courier New"/>
                <a:cs typeface="Courier New"/>
              </a:rPr>
            </a:br>
            <a:r>
              <a:rPr lang="en-US" sz="2000" spc="-150" dirty="0">
                <a:latin typeface="Courier New"/>
                <a:cs typeface="Courier New"/>
              </a:rPr>
              <a:t>print(“reversed word: “, </a:t>
            </a:r>
            <a:r>
              <a:rPr lang="en-US" sz="2000" spc="-150" dirty="0" err="1">
                <a:latin typeface="Courier New"/>
                <a:cs typeface="Courier New"/>
              </a:rPr>
              <a:t>rword</a:t>
            </a:r>
            <a:r>
              <a:rPr lang="en-US" sz="2000" spc="-150" dirty="0">
                <a:latin typeface="Courier New"/>
                <a:cs typeface="Courier New"/>
              </a:rPr>
              <a:t>)</a:t>
            </a:r>
            <a:br>
              <a:rPr lang="en-US" sz="2000" spc="-150" dirty="0">
                <a:latin typeface="Courier New"/>
                <a:cs typeface="Courier New"/>
              </a:rPr>
            </a:br>
            <a:br>
              <a:rPr lang="en-US" sz="2000" spc="-150" dirty="0">
                <a:latin typeface="Courier New"/>
                <a:cs typeface="Courier New"/>
              </a:rPr>
            </a:br>
            <a:endParaRPr sz="2000" spc="-15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8201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14146"/>
            <a:ext cx="2298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395" dirty="0">
                <a:latin typeface="Arial"/>
                <a:cs typeface="Arial"/>
              </a:rPr>
              <a:t>SLICING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23341" y="1981200"/>
            <a:ext cx="8619237" cy="3845283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R="0" algn="l" rtl="0"/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86B3"/>
                </a:solidFill>
                <a:latin typeface="Courier New" panose="02070309020205020404" pitchFamily="49" charset="0"/>
              </a:rPr>
              <a:t>list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86B3"/>
                </a:solidFill>
                <a:latin typeface="Courier New" panose="02070309020205020404" pitchFamily="49" charset="0"/>
              </a:rPr>
              <a:t>range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5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range is a built-in function</a:t>
            </a:r>
          </a:p>
          <a:p>
            <a:pPr marR="0" algn="l" rtl="0"/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                          # that creates a list of integers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0" algn="l" rtl="0"/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         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Prints "[0, 1, 2, 3, 4]"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0" algn="l" rtl="0"/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])     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Get a slice from index 2 to 4</a:t>
            </a:r>
          </a:p>
          <a:p>
            <a:pPr marR="0" algn="l" rtl="0"/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                          # (exclusive); prints "[2, 3]"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0" algn="l" rtl="0"/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:])      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Get a slice from index 2 to the</a:t>
            </a:r>
          </a:p>
          <a:p>
            <a:pPr marR="0" algn="l" rtl="0"/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                          # end; prints "[2, 3, 4]"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0" algn="l" rtl="0"/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[: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])      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Get a slice from the start to</a:t>
            </a:r>
          </a:p>
          <a:p>
            <a:pPr marR="0" algn="l" rtl="0"/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                          # index 2 (exclusive); prints "[0, 1]"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0" algn="l" rtl="0"/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[:])       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Get a slice of the whole list; </a:t>
            </a:r>
          </a:p>
          <a:p>
            <a:pPr marR="0" algn="l" rtl="0"/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                          # prints "[0, 1, 2, 3, 4]"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0" algn="l" rtl="0"/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[: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])     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Slice indices can be negative; prints</a:t>
            </a:r>
          </a:p>
          <a:p>
            <a:pPr marR="0" algn="l" rtl="0"/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                          # "[0, 1, 2, 3]"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0" algn="l" rtl="0"/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[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8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9999"/>
                </a:solidFill>
                <a:latin typeface="Courier New" panose="02070309020205020404" pitchFamily="49" charset="0"/>
              </a:rPr>
              <a:t>9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   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Assign a new </a:t>
            </a:r>
            <a:r>
              <a:rPr lang="en-US" sz="1600" i="1" dirty="0" err="1">
                <a:solidFill>
                  <a:srgbClr val="999988"/>
                </a:solidFill>
                <a:latin typeface="Courier New" panose="02070309020205020404" pitchFamily="49" charset="0"/>
              </a:rPr>
              <a:t>sublist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 to a slice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0" algn="l" rtl="0"/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              </a:t>
            </a:r>
            <a:r>
              <a:rPr lang="en-US" sz="1600" i="1" dirty="0">
                <a:solidFill>
                  <a:srgbClr val="999988"/>
                </a:solidFill>
                <a:latin typeface="Courier New" panose="02070309020205020404" pitchFamily="49" charset="0"/>
              </a:rPr>
              <a:t># Prints "[0, 1, 8, 9, 4]"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5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1763</Words>
  <Application>Microsoft Macintosh PowerPoint</Application>
  <PresentationFormat>On-screen Show (4:3)</PresentationFormat>
  <Paragraphs>301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Arial Black</vt:lpstr>
      <vt:lpstr>Calibri</vt:lpstr>
      <vt:lpstr>Courier</vt:lpstr>
      <vt:lpstr>Courier New</vt:lpstr>
      <vt:lpstr>Courier-Bold</vt:lpstr>
      <vt:lpstr>Courier-Oblique</vt:lpstr>
      <vt:lpstr>Menlo-Regular</vt:lpstr>
      <vt:lpstr>Times</vt:lpstr>
      <vt:lpstr>Office Theme</vt:lpstr>
      <vt:lpstr>Sequence Types</vt:lpstr>
      <vt:lpstr>Sequence Types</vt:lpstr>
      <vt:lpstr>STRINGS</vt:lpstr>
      <vt:lpstr>In addition to accessing list elements one at a time, concise syntax to access sublists; this is known as slicing</vt:lpstr>
      <vt:lpstr>Slicing Example</vt:lpstr>
      <vt:lpstr>STRINGS</vt:lpstr>
      <vt:lpstr>Slicing and Combining Strings </vt:lpstr>
      <vt:lpstr>EXERCISE: Reversing a sequence </vt:lpstr>
      <vt:lpstr>PowerPoint Presentation</vt:lpstr>
      <vt:lpstr>Strings vs Lists</vt:lpstr>
      <vt:lpstr>for LOOPS</vt:lpstr>
      <vt:lpstr>STRINGS  AND LOOPS</vt:lpstr>
      <vt:lpstr>CODE EXAMPLE:</vt:lpstr>
      <vt:lpstr>EXERCISE: printing the common letters in a string </vt:lpstr>
      <vt:lpstr>GUESS-AND-CHECK</vt:lpstr>
      <vt:lpstr>GUESS-AND-CHECK</vt:lpstr>
      <vt:lpstr>GUESS-AND-CHECK  – cube root </vt:lpstr>
      <vt:lpstr>APPROXIMATE SOLUTIONS</vt:lpstr>
      <vt:lpstr>APPROXIMATE SOLUTION</vt:lpstr>
      <vt:lpstr>BISECTION SEARCH</vt:lpstr>
      <vt:lpstr>BISECTION SEARCH</vt:lpstr>
      <vt:lpstr>BISECTION SEARCH CONVERGENCE</vt:lpstr>
      <vt:lpstr>if x &lt; 1, search space is 0 to x but cube root is greater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MIT6_0001F16_String Manipulation, Guess-and-Check, Approximations, Bisection</dc:title>
  <dc:creator>Bell, Ana</dc:creator>
  <cp:lastModifiedBy>Andy Somogyi</cp:lastModifiedBy>
  <cp:revision>23</cp:revision>
  <dcterms:created xsi:type="dcterms:W3CDTF">2017-07-24T20:42:04Z</dcterms:created>
  <dcterms:modified xsi:type="dcterms:W3CDTF">2020-07-26T06:34:26Z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2017-07-25T00:00:00Z</vt:filetime>
  </property>
</Properties>
</file>