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5" r:id="rId2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17"/>
  </p:normalViewPr>
  <p:slideViewPr>
    <p:cSldViewPr>
      <p:cViewPr>
        <p:scale>
          <a:sx n="65" d="100"/>
          <a:sy n="65" d="100"/>
        </p:scale>
        <p:origin x="-990" y="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286" y="6400800"/>
            <a:ext cx="9142095" cy="457200"/>
          </a:xfrm>
          <a:custGeom>
            <a:avLst/>
            <a:gdLst/>
            <a:ahLst/>
            <a:cxnLst/>
            <a:rect l="l" t="t" r="r" b="b"/>
            <a:pathLst>
              <a:path w="9142095" h="457200">
                <a:moveTo>
                  <a:pt x="0" y="457200"/>
                </a:moveTo>
                <a:lnTo>
                  <a:pt x="9141714" y="457200"/>
                </a:lnTo>
                <a:lnTo>
                  <a:pt x="9141714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4505"/>
            <a:ext cx="9142095" cy="64135"/>
          </a:xfrm>
          <a:custGeom>
            <a:avLst/>
            <a:gdLst/>
            <a:ahLst/>
            <a:cxnLst/>
            <a:rect l="l" t="t" r="r" b="b"/>
            <a:pathLst>
              <a:path w="9142095" h="64135">
                <a:moveTo>
                  <a:pt x="0" y="64008"/>
                </a:moveTo>
                <a:lnTo>
                  <a:pt x="9141714" y="64008"/>
                </a:lnTo>
                <a:lnTo>
                  <a:pt x="9141714" y="0"/>
                </a:lnTo>
                <a:lnTo>
                  <a:pt x="0" y="0"/>
                </a:lnTo>
                <a:lnTo>
                  <a:pt x="0" y="64008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06017" y="4343400"/>
            <a:ext cx="7406640" cy="0"/>
          </a:xfrm>
          <a:custGeom>
            <a:avLst/>
            <a:gdLst/>
            <a:ahLst/>
            <a:cxnLst/>
            <a:rect l="l" t="t" r="r" b="b"/>
            <a:pathLst>
              <a:path w="7406640">
                <a:moveTo>
                  <a:pt x="0" y="0"/>
                </a:moveTo>
                <a:lnTo>
                  <a:pt x="740664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1700" y="1593088"/>
            <a:ext cx="7423784" cy="2280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01700" y="3604546"/>
            <a:ext cx="6588759" cy="1219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‹#›</a:t>
            </a:fld>
            <a:endParaRPr spc="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576059"/>
            <a:ext cx="9144000" cy="281940"/>
          </a:xfrm>
          <a:custGeom>
            <a:avLst/>
            <a:gdLst/>
            <a:ahLst/>
            <a:cxnLst/>
            <a:rect l="l" t="t" r="r" b="b"/>
            <a:pathLst>
              <a:path w="9144000" h="281940">
                <a:moveTo>
                  <a:pt x="0" y="281940"/>
                </a:moveTo>
                <a:lnTo>
                  <a:pt x="9144000" y="281940"/>
                </a:lnTo>
                <a:lnTo>
                  <a:pt x="9144000" y="0"/>
                </a:lnTo>
                <a:lnTo>
                  <a:pt x="0" y="0"/>
                </a:lnTo>
                <a:lnTo>
                  <a:pt x="0" y="28194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‹#›</a:t>
            </a:fld>
            <a:endParaRPr spc="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‹#›</a:t>
            </a:fld>
            <a:endParaRPr spc="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‹#›</a:t>
            </a:fld>
            <a:endParaRPr spc="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‹#›</a:t>
            </a:fld>
            <a:endParaRPr spc="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576059"/>
            <a:ext cx="9144000" cy="281940"/>
          </a:xfrm>
          <a:custGeom>
            <a:avLst/>
            <a:gdLst/>
            <a:ahLst/>
            <a:cxnLst/>
            <a:rect l="l" t="t" r="r" b="b"/>
            <a:pathLst>
              <a:path w="9144000" h="281940">
                <a:moveTo>
                  <a:pt x="0" y="281940"/>
                </a:moveTo>
                <a:lnTo>
                  <a:pt x="9144000" y="281940"/>
                </a:lnTo>
                <a:lnTo>
                  <a:pt x="9144000" y="0"/>
                </a:lnTo>
                <a:lnTo>
                  <a:pt x="0" y="0"/>
                </a:lnTo>
                <a:lnTo>
                  <a:pt x="0" y="28194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0729" y="291845"/>
            <a:ext cx="7622540" cy="1379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 u="sng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0259" y="1607279"/>
            <a:ext cx="7579995" cy="2140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009" y="6645275"/>
            <a:ext cx="85852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43747" y="6575107"/>
            <a:ext cx="212090" cy="2216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‹#›</a:t>
            </a:fld>
            <a:endParaRPr spc="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reference/datamodel.html#basic-customization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901700" y="248499"/>
            <a:ext cx="7708900" cy="3356047"/>
          </a:xfrm>
          <a:prstGeom prst="rect">
            <a:avLst/>
          </a:prstGeom>
        </p:spPr>
        <p:txBody>
          <a:bodyPr vert="horz" wrap="square" lIns="0" tIns="199390" rIns="0" bIns="0" rtlCol="0">
            <a:spAutoFit/>
          </a:bodyPr>
          <a:lstStyle/>
          <a:p>
            <a:pPr marL="12700" marR="5080">
              <a:lnSpc>
                <a:spcPts val="8159"/>
              </a:lnSpc>
              <a:spcBef>
                <a:spcPts val="1570"/>
              </a:spcBef>
            </a:pPr>
            <a:r>
              <a:rPr lang="en-US" dirty="0"/>
              <a:t>Classes: </a:t>
            </a:r>
            <a:r>
              <a:rPr dirty="0"/>
              <a:t>O</a:t>
            </a:r>
            <a:r>
              <a:rPr lang="en-US" dirty="0"/>
              <a:t>bject</a:t>
            </a:r>
            <a:r>
              <a:rPr dirty="0"/>
              <a:t> </a:t>
            </a:r>
            <a:r>
              <a:rPr lang="en-US" dirty="0"/>
              <a:t>Oriented</a:t>
            </a:r>
            <a:r>
              <a:rPr dirty="0"/>
              <a:t>  </a:t>
            </a:r>
            <a:r>
              <a:rPr lang="en-US" dirty="0"/>
              <a:t>Programming</a:t>
            </a: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1</a:t>
            </a:fld>
            <a:endParaRPr spc="50" dirty="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901700" y="5029200"/>
            <a:ext cx="6588759" cy="661720"/>
          </a:xfrm>
          <a:prstGeom prst="rect">
            <a:avLst/>
          </a:prstGeom>
        </p:spPr>
        <p:txBody>
          <a:bodyPr vert="horz" wrap="square" lIns="0" tIns="228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0"/>
              </a:spcBef>
            </a:pPr>
            <a:endParaRPr spc="8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53670" marR="5080">
              <a:lnSpc>
                <a:spcPts val="4900"/>
              </a:lnSpc>
              <a:spcBef>
                <a:spcPts val="980"/>
              </a:spcBef>
            </a:pPr>
            <a:r>
              <a:rPr u="none" dirty="0"/>
              <a:t>ACTUALLY CREATING AN  INSTANCE OF A CLASS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2524080"/>
            <a:ext cx="7156450" cy="36231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101975">
              <a:lnSpc>
                <a:spcPct val="123000"/>
              </a:lnSpc>
              <a:spcBef>
                <a:spcPts val="95"/>
              </a:spcBef>
            </a:pPr>
            <a:r>
              <a:rPr sz="2200" dirty="0">
                <a:latin typeface="Courier New"/>
                <a:cs typeface="Courier New"/>
              </a:rPr>
              <a:t>c = Coordinate(3,4)  origin = Coordinate(0,0)  print(c.x)  print(origin.x)</a:t>
            </a:r>
          </a:p>
          <a:p>
            <a:pPr>
              <a:lnSpc>
                <a:spcPct val="100000"/>
              </a:lnSpc>
            </a:pPr>
            <a:endParaRPr sz="2500" dirty="0">
              <a:latin typeface="Courier New"/>
              <a:cs typeface="Courier New"/>
            </a:endParaRPr>
          </a:p>
          <a:p>
            <a:pPr marL="104139" marR="397510" indent="-91440">
              <a:lnSpc>
                <a:spcPct val="70100"/>
              </a:lnSpc>
              <a:spcBef>
                <a:spcPts val="197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data attributes of an instance are called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instance  variables</a:t>
            </a:r>
            <a:endParaRPr sz="2600" dirty="0">
              <a:latin typeface="Arial Black"/>
              <a:cs typeface="Arial Black"/>
            </a:endParaRPr>
          </a:p>
          <a:p>
            <a:pPr marL="103505" marR="5080" indent="-91440">
              <a:lnSpc>
                <a:spcPct val="70000"/>
              </a:lnSpc>
              <a:spcBef>
                <a:spcPts val="140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don’t provide argument for </a:t>
            </a:r>
            <a:r>
              <a:rPr sz="2600" dirty="0">
                <a:latin typeface="Courier New"/>
                <a:cs typeface="Courier New"/>
              </a:rPr>
              <a:t>self</a:t>
            </a:r>
            <a:r>
              <a:rPr sz="2600" dirty="0">
                <a:latin typeface="Arial Narrow"/>
                <a:cs typeface="Arial Narrow"/>
              </a:rPr>
              <a:t>, Python does this  automatically</a:t>
            </a:r>
          </a:p>
        </p:txBody>
      </p:sp>
      <p:sp>
        <p:nvSpPr>
          <p:cNvPr id="5" name="object 5"/>
          <p:cNvSpPr/>
          <p:nvPr/>
        </p:nvSpPr>
        <p:spPr>
          <a:xfrm>
            <a:off x="6879970" y="2348992"/>
            <a:ext cx="1847595" cy="18895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16226" y="3398901"/>
            <a:ext cx="3510279" cy="477520"/>
          </a:xfrm>
          <a:custGeom>
            <a:avLst/>
            <a:gdLst/>
            <a:ahLst/>
            <a:cxnLst/>
            <a:rect l="l" t="t" r="r" b="b"/>
            <a:pathLst>
              <a:path w="3510279" h="477520">
                <a:moveTo>
                  <a:pt x="0" y="477012"/>
                </a:moveTo>
                <a:lnTo>
                  <a:pt x="3509772" y="477012"/>
                </a:lnTo>
                <a:lnTo>
                  <a:pt x="3509772" y="0"/>
                </a:lnTo>
                <a:lnTo>
                  <a:pt x="0" y="0"/>
                </a:lnTo>
                <a:lnTo>
                  <a:pt x="0" y="477012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42078" y="3639439"/>
            <a:ext cx="1698752" cy="11377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-1" y="1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1" y="0"/>
                </a:lnTo>
                <a:lnTo>
                  <a:pt x="29162" y="3746"/>
                </a:lnTo>
                <a:lnTo>
                  <a:pt x="13984" y="13970"/>
                </a:lnTo>
                <a:lnTo>
                  <a:pt x="3751" y="29146"/>
                </a:lnTo>
                <a:lnTo>
                  <a:pt x="0" y="47752"/>
                </a:lnTo>
                <a:lnTo>
                  <a:pt x="0" y="238760"/>
                </a:lnTo>
                <a:lnTo>
                  <a:pt x="3751" y="257365"/>
                </a:lnTo>
                <a:lnTo>
                  <a:pt x="13984" y="272542"/>
                </a:lnTo>
                <a:lnTo>
                  <a:pt x="29162" y="282765"/>
                </a:lnTo>
                <a:lnTo>
                  <a:pt x="47751" y="286512"/>
                </a:lnTo>
                <a:lnTo>
                  <a:pt x="4182872" y="286512"/>
                </a:lnTo>
                <a:lnTo>
                  <a:pt x="4201477" y="282765"/>
                </a:lnTo>
                <a:lnTo>
                  <a:pt x="4216654" y="272542"/>
                </a:lnTo>
                <a:lnTo>
                  <a:pt x="4226877" y="257365"/>
                </a:lnTo>
                <a:lnTo>
                  <a:pt x="4230624" y="238760"/>
                </a:lnTo>
                <a:lnTo>
                  <a:pt x="4230624" y="47752"/>
                </a:lnTo>
                <a:lnTo>
                  <a:pt x="4226877" y="29146"/>
                </a:lnTo>
                <a:lnTo>
                  <a:pt x="4216654" y="13970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BFC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13376" y="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2" y="0"/>
                </a:lnTo>
                <a:lnTo>
                  <a:pt x="29146" y="3746"/>
                </a:lnTo>
                <a:lnTo>
                  <a:pt x="13970" y="13969"/>
                </a:lnTo>
                <a:lnTo>
                  <a:pt x="3746" y="29146"/>
                </a:lnTo>
                <a:lnTo>
                  <a:pt x="0" y="47751"/>
                </a:lnTo>
                <a:lnTo>
                  <a:pt x="0" y="238759"/>
                </a:lnTo>
                <a:lnTo>
                  <a:pt x="3746" y="257365"/>
                </a:lnTo>
                <a:lnTo>
                  <a:pt x="13970" y="272541"/>
                </a:lnTo>
                <a:lnTo>
                  <a:pt x="29146" y="282765"/>
                </a:lnTo>
                <a:lnTo>
                  <a:pt x="47752" y="286511"/>
                </a:lnTo>
                <a:lnTo>
                  <a:pt x="4182872" y="286511"/>
                </a:lnTo>
                <a:lnTo>
                  <a:pt x="4201477" y="282765"/>
                </a:lnTo>
                <a:lnTo>
                  <a:pt x="4216654" y="272541"/>
                </a:lnTo>
                <a:lnTo>
                  <a:pt x="4226877" y="257365"/>
                </a:lnTo>
                <a:lnTo>
                  <a:pt x="4230624" y="238759"/>
                </a:lnTo>
                <a:lnTo>
                  <a:pt x="4230624" y="47751"/>
                </a:lnTo>
                <a:lnTo>
                  <a:pt x="4226877" y="29146"/>
                </a:lnTo>
                <a:lnTo>
                  <a:pt x="4216654" y="13969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026413" y="0"/>
            <a:ext cx="6701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17490" algn="l"/>
              </a:tabLst>
            </a:pPr>
            <a:r>
              <a:rPr sz="1800" spc="110" dirty="0">
                <a:solidFill>
                  <a:srgbClr val="FFFFFF"/>
                </a:solidFill>
                <a:latin typeface="Arial Narrow"/>
                <a:cs typeface="Arial Narrow"/>
              </a:rPr>
              <a:t>Implementing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class	</a:t>
            </a:r>
            <a:r>
              <a:rPr sz="1800" spc="55" dirty="0">
                <a:solidFill>
                  <a:srgbClr val="FFFFFF"/>
                </a:solidFill>
                <a:latin typeface="Arial Narrow"/>
                <a:cs typeface="Arial Narrow"/>
              </a:rPr>
              <a:t>Using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-114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class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10</a:t>
            </a:fld>
            <a:endParaRPr spc="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515112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25" dirty="0"/>
              <a:t>WHAT </a:t>
            </a:r>
            <a:r>
              <a:rPr u="none" spc="-215" dirty="0"/>
              <a:t>IS </a:t>
            </a:r>
            <a:r>
              <a:rPr u="none" spc="75" dirty="0"/>
              <a:t>A</a:t>
            </a:r>
            <a:r>
              <a:rPr u="none" spc="-200" dirty="0"/>
              <a:t> </a:t>
            </a:r>
            <a:r>
              <a:rPr u="none" spc="60" dirty="0"/>
              <a:t>METHOD?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11</a:t>
            </a:fld>
            <a:endParaRPr spc="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818385"/>
            <a:ext cx="7432675" cy="336931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104139" marR="198755" indent="-91440">
              <a:lnSpc>
                <a:spcPts val="2810"/>
              </a:lnSpc>
              <a:spcBef>
                <a:spcPts val="45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procedural attribute, like a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function that works only  with this class</a:t>
            </a:r>
            <a:endParaRPr sz="2600" dirty="0">
              <a:latin typeface="Arial Black"/>
              <a:cs typeface="Arial Black"/>
            </a:endParaRPr>
          </a:p>
          <a:p>
            <a:pPr marL="238125" indent="-226060">
              <a:lnSpc>
                <a:spcPct val="100000"/>
              </a:lnSpc>
              <a:spcBef>
                <a:spcPts val="104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Python always passes the object as the first argument</a:t>
            </a:r>
          </a:p>
          <a:p>
            <a:pPr marL="396240" marR="758825" lvl="1" indent="-182880">
              <a:lnSpc>
                <a:spcPts val="2570"/>
              </a:lnSpc>
              <a:spcBef>
                <a:spcPts val="484"/>
              </a:spcBef>
              <a:buClr>
                <a:srgbClr val="585858"/>
              </a:buClr>
              <a:buFont typeface="Arial Narrow"/>
              <a:buChar char="•"/>
              <a:tabLst>
                <a:tab pos="464820" algn="l"/>
                <a:tab pos="465455" algn="l"/>
              </a:tabLst>
            </a:pPr>
            <a:r>
              <a:rPr dirty="0"/>
              <a:t>	</a:t>
            </a:r>
            <a:r>
              <a:rPr sz="2400" dirty="0">
                <a:latin typeface="Arial Narrow"/>
                <a:cs typeface="Arial Narrow"/>
              </a:rPr>
              <a:t>convention is to use </a:t>
            </a:r>
            <a:r>
              <a:rPr sz="2400" b="1" dirty="0">
                <a:solidFill>
                  <a:srgbClr val="C00000"/>
                </a:solidFill>
                <a:latin typeface="Courier New"/>
                <a:cs typeface="Courier New"/>
              </a:rPr>
              <a:t>self </a:t>
            </a:r>
            <a:r>
              <a:rPr sz="2400" dirty="0">
                <a:latin typeface="Arial Narrow"/>
                <a:cs typeface="Arial Narrow"/>
              </a:rPr>
              <a:t>as the name of the first  argument of all methods</a:t>
            </a:r>
          </a:p>
          <a:p>
            <a:pPr marL="238125" indent="-226060">
              <a:lnSpc>
                <a:spcPct val="100000"/>
              </a:lnSpc>
              <a:spcBef>
                <a:spcPts val="124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the “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.</a:t>
            </a:r>
            <a:r>
              <a:rPr sz="2600" dirty="0">
                <a:latin typeface="Arial Narrow"/>
                <a:cs typeface="Arial Narrow"/>
              </a:rPr>
              <a:t>”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operator </a:t>
            </a:r>
            <a:r>
              <a:rPr sz="2600" dirty="0">
                <a:latin typeface="Arial Narrow"/>
                <a:cs typeface="Arial Narrow"/>
              </a:rPr>
              <a:t>is used to access any attribute</a:t>
            </a:r>
          </a:p>
          <a:p>
            <a:pPr marL="464820" lvl="1" indent="-252095">
              <a:lnSpc>
                <a:spcPct val="100000"/>
              </a:lnSpc>
              <a:spcBef>
                <a:spcPts val="13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a data attribute of an object</a:t>
            </a:r>
          </a:p>
          <a:p>
            <a:pPr marL="464820" lvl="1" indent="-252095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a method of an object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3670">
              <a:lnSpc>
                <a:spcPts val="5330"/>
              </a:lnSpc>
              <a:spcBef>
                <a:spcPts val="100"/>
              </a:spcBef>
            </a:pPr>
            <a:r>
              <a:rPr u="none" dirty="0"/>
              <a:t>DEFINE A METHOD FOR THE</a:t>
            </a:r>
          </a:p>
          <a:p>
            <a:pPr marL="153670">
              <a:lnSpc>
                <a:spcPts val="5330"/>
              </a:lnSpc>
              <a:tabLst>
                <a:tab pos="7609205" algn="l"/>
              </a:tabLst>
            </a:pPr>
            <a:r>
              <a:rPr dirty="0">
                <a:latin typeface="Courier New"/>
                <a:cs typeface="Courier New"/>
              </a:rPr>
              <a:t>Coordinate </a:t>
            </a:r>
            <a:r>
              <a:rPr dirty="0"/>
              <a:t>CLASS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2226909"/>
            <a:ext cx="7832725" cy="421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marR="3390900" indent="-610235">
              <a:lnSpc>
                <a:spcPct val="130000"/>
              </a:lnSpc>
              <a:spcBef>
                <a:spcPts val="100"/>
              </a:spcBef>
            </a:pPr>
            <a:r>
              <a:rPr sz="2000" dirty="0">
                <a:latin typeface="Courier New"/>
                <a:cs typeface="Courier New"/>
              </a:rPr>
              <a:t>class Coordinate(object):  def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dirty="0">
                <a:latin typeface="Courier New"/>
                <a:cs typeface="Courier New"/>
              </a:rPr>
              <a:t>init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dirty="0">
                <a:latin typeface="Courier New"/>
                <a:cs typeface="Courier New"/>
              </a:rPr>
              <a:t>(self, x, y):</a:t>
            </a:r>
          </a:p>
          <a:p>
            <a:pPr marL="1231900" marR="5068570">
              <a:lnSpc>
                <a:spcPct val="130000"/>
              </a:lnSpc>
            </a:pPr>
            <a:r>
              <a:rPr sz="2000" dirty="0">
                <a:latin typeface="Courier New"/>
                <a:cs typeface="Courier New"/>
              </a:rPr>
              <a:t>self.x = x  self.y = y</a:t>
            </a:r>
          </a:p>
          <a:p>
            <a:pPr marL="1231900" marR="1867535" indent="-610235">
              <a:lnSpc>
                <a:spcPct val="129900"/>
              </a:lnSpc>
              <a:spcBef>
                <a:spcPts val="5"/>
              </a:spcBef>
            </a:pPr>
            <a:r>
              <a:rPr sz="2000" dirty="0">
                <a:latin typeface="Courier New"/>
                <a:cs typeface="Courier New"/>
              </a:rPr>
              <a:t>def distance(self, other):  x_diff_sq = (self.x-other.x)**2  y_diff_sq = (self.y-other.y)**2</a:t>
            </a:r>
          </a:p>
          <a:p>
            <a:pPr marL="1231900">
              <a:lnSpc>
                <a:spcPct val="100000"/>
              </a:lnSpc>
              <a:spcBef>
                <a:spcPts val="720"/>
              </a:spcBef>
            </a:pPr>
            <a:r>
              <a:rPr sz="2000" dirty="0">
                <a:latin typeface="Courier New"/>
                <a:cs typeface="Courier New"/>
              </a:rPr>
              <a:t>return (x_diff_sq + y_diff_sq)**0.5</a:t>
            </a:r>
          </a:p>
          <a:p>
            <a:pPr marL="103505" marR="5080" indent="-91440">
              <a:lnSpc>
                <a:spcPts val="4060"/>
              </a:lnSpc>
              <a:spcBef>
                <a:spcPts val="17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other than </a:t>
            </a:r>
            <a:r>
              <a:rPr sz="2600" dirty="0">
                <a:latin typeface="Courier New"/>
                <a:cs typeface="Courier New"/>
              </a:rPr>
              <a:t>self </a:t>
            </a:r>
            <a:r>
              <a:rPr sz="2600" dirty="0">
                <a:latin typeface="Arial Narrow"/>
                <a:cs typeface="Arial Narrow"/>
              </a:rPr>
              <a:t>and dot notation, methods behave just  like functions (take params, do operations, return)</a:t>
            </a:r>
          </a:p>
        </p:txBody>
      </p:sp>
      <p:sp>
        <p:nvSpPr>
          <p:cNvPr id="4" name="object 4"/>
          <p:cNvSpPr/>
          <p:nvPr/>
        </p:nvSpPr>
        <p:spPr>
          <a:xfrm>
            <a:off x="3418713" y="3904869"/>
            <a:ext cx="623570" cy="363855"/>
          </a:xfrm>
          <a:custGeom>
            <a:avLst/>
            <a:gdLst/>
            <a:ahLst/>
            <a:cxnLst/>
            <a:rect l="l" t="t" r="r" b="b"/>
            <a:pathLst>
              <a:path w="623570" h="363854">
                <a:moveTo>
                  <a:pt x="0" y="363474"/>
                </a:moveTo>
                <a:lnTo>
                  <a:pt x="623316" y="363474"/>
                </a:lnTo>
                <a:lnTo>
                  <a:pt x="623316" y="0"/>
                </a:lnTo>
                <a:lnTo>
                  <a:pt x="0" y="0"/>
                </a:lnTo>
                <a:lnTo>
                  <a:pt x="0" y="363474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270629" y="3911727"/>
            <a:ext cx="834390" cy="363855"/>
          </a:xfrm>
          <a:custGeom>
            <a:avLst/>
            <a:gdLst/>
            <a:ahLst/>
            <a:cxnLst/>
            <a:rect l="l" t="t" r="r" b="b"/>
            <a:pathLst>
              <a:path w="834389" h="363854">
                <a:moveTo>
                  <a:pt x="0" y="363473"/>
                </a:moveTo>
                <a:lnTo>
                  <a:pt x="834390" y="363473"/>
                </a:lnTo>
                <a:lnTo>
                  <a:pt x="834390" y="0"/>
                </a:lnTo>
                <a:lnTo>
                  <a:pt x="0" y="0"/>
                </a:lnTo>
                <a:lnTo>
                  <a:pt x="0" y="363473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10533" y="2525395"/>
            <a:ext cx="4724653" cy="17335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61535" y="4342257"/>
            <a:ext cx="319405" cy="363855"/>
          </a:xfrm>
          <a:custGeom>
            <a:avLst/>
            <a:gdLst/>
            <a:ahLst/>
            <a:cxnLst/>
            <a:rect l="l" t="t" r="r" b="b"/>
            <a:pathLst>
              <a:path w="319404" h="363854">
                <a:moveTo>
                  <a:pt x="0" y="363474"/>
                </a:moveTo>
                <a:lnTo>
                  <a:pt x="319278" y="363474"/>
                </a:lnTo>
                <a:lnTo>
                  <a:pt x="319278" y="0"/>
                </a:lnTo>
                <a:lnTo>
                  <a:pt x="0" y="0"/>
                </a:lnTo>
                <a:lnTo>
                  <a:pt x="0" y="363474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2" y="0"/>
                </a:lnTo>
                <a:lnTo>
                  <a:pt x="29162" y="3746"/>
                </a:lnTo>
                <a:lnTo>
                  <a:pt x="13984" y="13969"/>
                </a:lnTo>
                <a:lnTo>
                  <a:pt x="3751" y="29146"/>
                </a:lnTo>
                <a:lnTo>
                  <a:pt x="0" y="47751"/>
                </a:lnTo>
                <a:lnTo>
                  <a:pt x="0" y="238759"/>
                </a:lnTo>
                <a:lnTo>
                  <a:pt x="3751" y="257365"/>
                </a:lnTo>
                <a:lnTo>
                  <a:pt x="13984" y="272541"/>
                </a:lnTo>
                <a:lnTo>
                  <a:pt x="29162" y="282765"/>
                </a:lnTo>
                <a:lnTo>
                  <a:pt x="47752" y="286511"/>
                </a:lnTo>
                <a:lnTo>
                  <a:pt x="4182872" y="286511"/>
                </a:lnTo>
                <a:lnTo>
                  <a:pt x="4201477" y="282765"/>
                </a:lnTo>
                <a:lnTo>
                  <a:pt x="4216654" y="272541"/>
                </a:lnTo>
                <a:lnTo>
                  <a:pt x="4226877" y="257365"/>
                </a:lnTo>
                <a:lnTo>
                  <a:pt x="4230624" y="238759"/>
                </a:lnTo>
                <a:lnTo>
                  <a:pt x="4230624" y="47751"/>
                </a:lnTo>
                <a:lnTo>
                  <a:pt x="4226877" y="29146"/>
                </a:lnTo>
                <a:lnTo>
                  <a:pt x="4216654" y="13969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13377" y="1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1" y="0"/>
                </a:lnTo>
                <a:lnTo>
                  <a:pt x="29146" y="3746"/>
                </a:lnTo>
                <a:lnTo>
                  <a:pt x="13970" y="13970"/>
                </a:lnTo>
                <a:lnTo>
                  <a:pt x="3746" y="29146"/>
                </a:lnTo>
                <a:lnTo>
                  <a:pt x="0" y="47752"/>
                </a:lnTo>
                <a:lnTo>
                  <a:pt x="0" y="238760"/>
                </a:lnTo>
                <a:lnTo>
                  <a:pt x="3746" y="257365"/>
                </a:lnTo>
                <a:lnTo>
                  <a:pt x="13970" y="272542"/>
                </a:lnTo>
                <a:lnTo>
                  <a:pt x="29146" y="282765"/>
                </a:lnTo>
                <a:lnTo>
                  <a:pt x="47751" y="286512"/>
                </a:lnTo>
                <a:lnTo>
                  <a:pt x="4182872" y="286512"/>
                </a:lnTo>
                <a:lnTo>
                  <a:pt x="4201477" y="282765"/>
                </a:lnTo>
                <a:lnTo>
                  <a:pt x="4216654" y="272542"/>
                </a:lnTo>
                <a:lnTo>
                  <a:pt x="4226877" y="257365"/>
                </a:lnTo>
                <a:lnTo>
                  <a:pt x="4230624" y="238760"/>
                </a:lnTo>
                <a:lnTo>
                  <a:pt x="4230624" y="47752"/>
                </a:lnTo>
                <a:lnTo>
                  <a:pt x="4226877" y="29146"/>
                </a:lnTo>
                <a:lnTo>
                  <a:pt x="4216654" y="13970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BFC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026413" y="0"/>
            <a:ext cx="6701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17490" algn="l"/>
              </a:tabLst>
            </a:pPr>
            <a:r>
              <a:rPr sz="1800" spc="110" dirty="0">
                <a:solidFill>
                  <a:srgbClr val="FFFFFF"/>
                </a:solidFill>
                <a:latin typeface="Arial Narrow"/>
                <a:cs typeface="Arial Narrow"/>
              </a:rPr>
              <a:t>Implementing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class	</a:t>
            </a:r>
            <a:r>
              <a:rPr sz="1800" spc="55" dirty="0">
                <a:solidFill>
                  <a:srgbClr val="FFFFFF"/>
                </a:solidFill>
                <a:latin typeface="Arial Narrow"/>
                <a:cs typeface="Arial Narrow"/>
              </a:rPr>
              <a:t>Using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-114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class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12</a:t>
            </a:fld>
            <a:endParaRPr spc="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50646"/>
            <a:ext cx="70993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HOW TO USE A 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3364" y="1842897"/>
            <a:ext cx="4198620" cy="655949"/>
          </a:xfrm>
          <a:prstGeom prst="rect">
            <a:avLst/>
          </a:prstGeom>
          <a:ln w="16001">
            <a:solidFill>
              <a:srgbClr val="FF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15"/>
              </a:spcBef>
            </a:pPr>
            <a:r>
              <a:rPr sz="2000" dirty="0">
                <a:latin typeface="Courier New"/>
                <a:cs typeface="Courier New"/>
              </a:rPr>
              <a:t>def distance(self, other):</a:t>
            </a:r>
          </a:p>
          <a:p>
            <a:pPr marL="701675">
              <a:lnSpc>
                <a:spcPct val="100000"/>
              </a:lnSpc>
            </a:pPr>
            <a:r>
              <a:rPr sz="2000" dirty="0">
                <a:latin typeface="Courier New"/>
                <a:cs typeface="Courier New"/>
              </a:rPr>
              <a:t># code here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32740" y="2772918"/>
            <a:ext cx="3030855" cy="1604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spc="80" dirty="0">
                <a:latin typeface="Arial Narrow"/>
                <a:cs typeface="Arial Narrow"/>
              </a:rPr>
              <a:t>Using </a:t>
            </a:r>
            <a:r>
              <a:rPr sz="2600" spc="185" dirty="0">
                <a:latin typeface="Arial Narrow"/>
                <a:cs typeface="Arial Narrow"/>
              </a:rPr>
              <a:t>the</a:t>
            </a:r>
            <a:r>
              <a:rPr sz="2600" spc="-114" dirty="0">
                <a:latin typeface="Arial Narrow"/>
                <a:cs typeface="Arial Narrow"/>
              </a:rPr>
              <a:t> </a:t>
            </a:r>
            <a:r>
              <a:rPr sz="2600" spc="30" dirty="0">
                <a:latin typeface="Arial Narrow"/>
                <a:cs typeface="Arial Narrow"/>
              </a:rPr>
              <a:t>class:</a:t>
            </a:r>
            <a:endParaRPr sz="2600" dirty="0">
              <a:latin typeface="Arial Narrow"/>
              <a:cs typeface="Arial Narrow"/>
            </a:endParaRPr>
          </a:p>
          <a:p>
            <a:pPr marL="238125" indent="-226060">
              <a:lnSpc>
                <a:spcPct val="100000"/>
              </a:lnSpc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spc="130" dirty="0">
                <a:latin typeface="Arial Narrow"/>
                <a:cs typeface="Arial Narrow"/>
              </a:rPr>
              <a:t>conventional</a:t>
            </a:r>
            <a:r>
              <a:rPr sz="2600" spc="-10" dirty="0">
                <a:latin typeface="Arial Narrow"/>
                <a:cs typeface="Arial Narrow"/>
              </a:rPr>
              <a:t> </a:t>
            </a:r>
            <a:r>
              <a:rPr sz="2600" spc="135" dirty="0">
                <a:latin typeface="Arial Narrow"/>
                <a:cs typeface="Arial Narrow"/>
              </a:rPr>
              <a:t>way</a:t>
            </a:r>
            <a:endParaRPr sz="2600" dirty="0">
              <a:latin typeface="Arial Narrow"/>
              <a:cs typeface="Arial Narrow"/>
            </a:endParaRPr>
          </a:p>
          <a:p>
            <a:pPr marL="12700" marR="5080">
              <a:lnSpc>
                <a:spcPts val="3240"/>
              </a:lnSpc>
              <a:spcBef>
                <a:spcPts val="5"/>
              </a:spcBef>
            </a:pPr>
            <a:r>
              <a:rPr sz="1800" dirty="0">
                <a:latin typeface="Courier New"/>
                <a:cs typeface="Courier New"/>
              </a:rPr>
              <a:t>c = </a:t>
            </a:r>
            <a:r>
              <a:rPr sz="1800" spc="-10" dirty="0">
                <a:latin typeface="Courier New"/>
                <a:cs typeface="Courier New"/>
              </a:rPr>
              <a:t>Coordinate(3,4)  zero </a:t>
            </a:r>
            <a:r>
              <a:rPr sz="1800" dirty="0">
                <a:latin typeface="Courier New"/>
                <a:cs typeface="Courier New"/>
              </a:rPr>
              <a:t>=</a:t>
            </a:r>
            <a:r>
              <a:rPr sz="1800" spc="-90" dirty="0">
                <a:latin typeface="Courier New"/>
                <a:cs typeface="Courier New"/>
              </a:rPr>
              <a:t> </a:t>
            </a:r>
            <a:r>
              <a:rPr sz="1800" spc="-10" dirty="0">
                <a:latin typeface="Courier New"/>
                <a:cs typeface="Courier New"/>
              </a:rPr>
              <a:t>Coordinate(0,0)</a:t>
            </a:r>
            <a:endParaRPr sz="1800" dirty="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2740" y="4488942"/>
            <a:ext cx="31673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ourier New"/>
                <a:cs typeface="Courier New"/>
              </a:rPr>
              <a:t>print(c.distance(zero))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59382" y="4528184"/>
            <a:ext cx="167640" cy="363855"/>
          </a:xfrm>
          <a:custGeom>
            <a:avLst/>
            <a:gdLst/>
            <a:ahLst/>
            <a:cxnLst/>
            <a:rect l="l" t="t" r="r" b="b"/>
            <a:pathLst>
              <a:path w="167640" h="363854">
                <a:moveTo>
                  <a:pt x="0" y="363474"/>
                </a:moveTo>
                <a:lnTo>
                  <a:pt x="167640" y="363474"/>
                </a:lnTo>
                <a:lnTo>
                  <a:pt x="167640" y="0"/>
                </a:lnTo>
                <a:lnTo>
                  <a:pt x="0" y="0"/>
                </a:lnTo>
                <a:lnTo>
                  <a:pt x="0" y="363474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5968" y="4951348"/>
            <a:ext cx="1070889" cy="903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432941" y="4521327"/>
            <a:ext cx="1144905" cy="363855"/>
          </a:xfrm>
          <a:custGeom>
            <a:avLst/>
            <a:gdLst/>
            <a:ahLst/>
            <a:cxnLst/>
            <a:rect l="l" t="t" r="r" b="b"/>
            <a:pathLst>
              <a:path w="1144905" h="363854">
                <a:moveTo>
                  <a:pt x="0" y="363473"/>
                </a:moveTo>
                <a:lnTo>
                  <a:pt x="1144524" y="363473"/>
                </a:lnTo>
                <a:lnTo>
                  <a:pt x="1144524" y="0"/>
                </a:lnTo>
                <a:lnTo>
                  <a:pt x="0" y="0"/>
                </a:lnTo>
                <a:lnTo>
                  <a:pt x="0" y="363473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29639" y="5068951"/>
            <a:ext cx="793368" cy="7206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58998" y="4528184"/>
            <a:ext cx="565150" cy="363855"/>
          </a:xfrm>
          <a:custGeom>
            <a:avLst/>
            <a:gdLst/>
            <a:ahLst/>
            <a:cxnLst/>
            <a:rect l="l" t="t" r="r" b="b"/>
            <a:pathLst>
              <a:path w="565150" h="363854">
                <a:moveTo>
                  <a:pt x="0" y="363474"/>
                </a:moveTo>
                <a:lnTo>
                  <a:pt x="564642" y="363474"/>
                </a:lnTo>
                <a:lnTo>
                  <a:pt x="564642" y="0"/>
                </a:lnTo>
                <a:lnTo>
                  <a:pt x="0" y="0"/>
                </a:lnTo>
                <a:lnTo>
                  <a:pt x="0" y="363474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403475" y="4972939"/>
            <a:ext cx="1713738" cy="147353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266184" y="3155442"/>
            <a:ext cx="3030855" cy="1270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7815" indent="-285750">
              <a:lnSpc>
                <a:spcPct val="100000"/>
              </a:lnSpc>
              <a:spcBef>
                <a:spcPts val="95"/>
              </a:spcBef>
              <a:buChar char="▪"/>
              <a:tabLst>
                <a:tab pos="297815" algn="l"/>
                <a:tab pos="298450" algn="l"/>
              </a:tabLst>
            </a:pPr>
            <a:r>
              <a:rPr sz="2600" spc="135" dirty="0">
                <a:latin typeface="Arial Narrow"/>
                <a:cs typeface="Arial Narrow"/>
              </a:rPr>
              <a:t>equivalent</a:t>
            </a:r>
            <a:r>
              <a:rPr sz="2600" spc="-20" dirty="0">
                <a:latin typeface="Arial Narrow"/>
                <a:cs typeface="Arial Narrow"/>
              </a:rPr>
              <a:t> </a:t>
            </a:r>
            <a:r>
              <a:rPr sz="2600" spc="215" dirty="0">
                <a:latin typeface="Arial Narrow"/>
                <a:cs typeface="Arial Narrow"/>
              </a:rPr>
              <a:t>to</a:t>
            </a:r>
            <a:endParaRPr sz="2600">
              <a:latin typeface="Arial Narrow"/>
              <a:cs typeface="Arial Narrow"/>
            </a:endParaRPr>
          </a:p>
          <a:p>
            <a:pPr marL="12700" marR="5080">
              <a:lnSpc>
                <a:spcPct val="150000"/>
              </a:lnSpc>
              <a:spcBef>
                <a:spcPts val="200"/>
              </a:spcBef>
            </a:pPr>
            <a:r>
              <a:rPr sz="1800" dirty="0">
                <a:latin typeface="Courier New"/>
                <a:cs typeface="Courier New"/>
              </a:rPr>
              <a:t>c = </a:t>
            </a:r>
            <a:r>
              <a:rPr sz="1800" spc="-10" dirty="0">
                <a:latin typeface="Courier New"/>
                <a:cs typeface="Courier New"/>
              </a:rPr>
              <a:t>Coordinate(3,4)  zero </a:t>
            </a:r>
            <a:r>
              <a:rPr sz="1800" dirty="0">
                <a:latin typeface="Courier New"/>
                <a:cs typeface="Courier New"/>
              </a:rPr>
              <a:t>=</a:t>
            </a:r>
            <a:r>
              <a:rPr sz="1800" spc="-85" dirty="0">
                <a:latin typeface="Courier New"/>
                <a:cs typeface="Courier New"/>
              </a:rPr>
              <a:t> </a:t>
            </a:r>
            <a:r>
              <a:rPr sz="1800" spc="-10" dirty="0">
                <a:latin typeface="Courier New"/>
                <a:cs typeface="Courier New"/>
              </a:rPr>
              <a:t>Coordinate(0,0)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66412" y="4536947"/>
            <a:ext cx="48056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ourier New"/>
                <a:cs typeface="Courier New"/>
              </a:rPr>
              <a:t>print(Coordinate.distance(c,</a:t>
            </a:r>
            <a:r>
              <a:rPr sz="1800" spc="-65" dirty="0">
                <a:latin typeface="Courier New"/>
                <a:cs typeface="Courier New"/>
              </a:rPr>
              <a:t> </a:t>
            </a:r>
            <a:r>
              <a:rPr sz="1800" spc="-10" dirty="0">
                <a:latin typeface="Courier New"/>
                <a:cs typeface="Courier New"/>
              </a:rPr>
              <a:t>zero))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108323" y="2798445"/>
            <a:ext cx="0" cy="2192020"/>
          </a:xfrm>
          <a:custGeom>
            <a:avLst/>
            <a:gdLst/>
            <a:ahLst/>
            <a:cxnLst/>
            <a:rect l="l" t="t" r="r" b="b"/>
            <a:pathLst>
              <a:path h="2192020">
                <a:moveTo>
                  <a:pt x="0" y="0"/>
                </a:moveTo>
                <a:lnTo>
                  <a:pt x="0" y="2191512"/>
                </a:lnTo>
              </a:path>
            </a:pathLst>
          </a:custGeom>
          <a:ln w="12954">
            <a:solidFill>
              <a:srgbClr val="58585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060060" y="4521327"/>
            <a:ext cx="1402080" cy="363855"/>
          </a:xfrm>
          <a:custGeom>
            <a:avLst/>
            <a:gdLst/>
            <a:ahLst/>
            <a:cxnLst/>
            <a:rect l="l" t="t" r="r" b="b"/>
            <a:pathLst>
              <a:path w="1402079" h="363854">
                <a:moveTo>
                  <a:pt x="0" y="363473"/>
                </a:moveTo>
                <a:lnTo>
                  <a:pt x="1402080" y="363473"/>
                </a:lnTo>
                <a:lnTo>
                  <a:pt x="1402080" y="0"/>
                </a:lnTo>
                <a:lnTo>
                  <a:pt x="0" y="0"/>
                </a:lnTo>
                <a:lnTo>
                  <a:pt x="0" y="363473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33925" y="5056377"/>
            <a:ext cx="691261" cy="71239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560439" y="4521327"/>
            <a:ext cx="1144270" cy="363855"/>
          </a:xfrm>
          <a:custGeom>
            <a:avLst/>
            <a:gdLst/>
            <a:ahLst/>
            <a:cxnLst/>
            <a:rect l="l" t="t" r="r" b="b"/>
            <a:pathLst>
              <a:path w="1144270" h="363854">
                <a:moveTo>
                  <a:pt x="0" y="363473"/>
                </a:moveTo>
                <a:lnTo>
                  <a:pt x="1143762" y="363473"/>
                </a:lnTo>
                <a:lnTo>
                  <a:pt x="1143762" y="0"/>
                </a:lnTo>
                <a:lnTo>
                  <a:pt x="0" y="0"/>
                </a:lnTo>
                <a:lnTo>
                  <a:pt x="0" y="363473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05067" y="5056377"/>
            <a:ext cx="793369" cy="72062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802498" y="4517516"/>
            <a:ext cx="1004569" cy="363855"/>
          </a:xfrm>
          <a:custGeom>
            <a:avLst/>
            <a:gdLst/>
            <a:ahLst/>
            <a:cxnLst/>
            <a:rect l="l" t="t" r="r" b="b"/>
            <a:pathLst>
              <a:path w="1004570" h="363854">
                <a:moveTo>
                  <a:pt x="0" y="363474"/>
                </a:moveTo>
                <a:lnTo>
                  <a:pt x="1004316" y="363474"/>
                </a:lnTo>
                <a:lnTo>
                  <a:pt x="1004316" y="0"/>
                </a:lnTo>
                <a:lnTo>
                  <a:pt x="0" y="0"/>
                </a:lnTo>
                <a:lnTo>
                  <a:pt x="0" y="363474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76668" y="4958333"/>
            <a:ext cx="2227452" cy="158653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1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1" y="0"/>
                </a:lnTo>
                <a:lnTo>
                  <a:pt x="29162" y="3746"/>
                </a:lnTo>
                <a:lnTo>
                  <a:pt x="13984" y="13970"/>
                </a:lnTo>
                <a:lnTo>
                  <a:pt x="3751" y="29146"/>
                </a:lnTo>
                <a:lnTo>
                  <a:pt x="0" y="47752"/>
                </a:lnTo>
                <a:lnTo>
                  <a:pt x="0" y="238760"/>
                </a:lnTo>
                <a:lnTo>
                  <a:pt x="3751" y="257365"/>
                </a:lnTo>
                <a:lnTo>
                  <a:pt x="13984" y="272542"/>
                </a:lnTo>
                <a:lnTo>
                  <a:pt x="29162" y="282765"/>
                </a:lnTo>
                <a:lnTo>
                  <a:pt x="47751" y="286512"/>
                </a:lnTo>
                <a:lnTo>
                  <a:pt x="4182872" y="286512"/>
                </a:lnTo>
                <a:lnTo>
                  <a:pt x="4201477" y="282765"/>
                </a:lnTo>
                <a:lnTo>
                  <a:pt x="4216654" y="272542"/>
                </a:lnTo>
                <a:lnTo>
                  <a:pt x="4226877" y="257365"/>
                </a:lnTo>
                <a:lnTo>
                  <a:pt x="4230624" y="238760"/>
                </a:lnTo>
                <a:lnTo>
                  <a:pt x="4230624" y="47752"/>
                </a:lnTo>
                <a:lnTo>
                  <a:pt x="4226877" y="29146"/>
                </a:lnTo>
                <a:lnTo>
                  <a:pt x="4216654" y="13970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BFC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026413" y="0"/>
            <a:ext cx="21780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110" dirty="0">
                <a:solidFill>
                  <a:srgbClr val="FFFFFF"/>
                </a:solidFill>
                <a:latin typeface="Arial Narrow"/>
                <a:cs typeface="Arial Narrow"/>
              </a:rPr>
              <a:t>Implementing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-15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class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913376" y="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2" y="0"/>
                </a:lnTo>
                <a:lnTo>
                  <a:pt x="29146" y="3746"/>
                </a:lnTo>
                <a:lnTo>
                  <a:pt x="13970" y="13969"/>
                </a:lnTo>
                <a:lnTo>
                  <a:pt x="3746" y="29146"/>
                </a:lnTo>
                <a:lnTo>
                  <a:pt x="0" y="47751"/>
                </a:lnTo>
                <a:lnTo>
                  <a:pt x="0" y="238759"/>
                </a:lnTo>
                <a:lnTo>
                  <a:pt x="3746" y="257365"/>
                </a:lnTo>
                <a:lnTo>
                  <a:pt x="13970" y="272541"/>
                </a:lnTo>
                <a:lnTo>
                  <a:pt x="29146" y="282765"/>
                </a:lnTo>
                <a:lnTo>
                  <a:pt x="47752" y="286511"/>
                </a:lnTo>
                <a:lnTo>
                  <a:pt x="4182872" y="286511"/>
                </a:lnTo>
                <a:lnTo>
                  <a:pt x="4201477" y="282765"/>
                </a:lnTo>
                <a:lnTo>
                  <a:pt x="4216654" y="272541"/>
                </a:lnTo>
                <a:lnTo>
                  <a:pt x="4226877" y="257365"/>
                </a:lnTo>
                <a:lnTo>
                  <a:pt x="4230624" y="238759"/>
                </a:lnTo>
                <a:lnTo>
                  <a:pt x="4230624" y="47751"/>
                </a:lnTo>
                <a:lnTo>
                  <a:pt x="4226877" y="29146"/>
                </a:lnTo>
                <a:lnTo>
                  <a:pt x="4216654" y="13969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331711" y="0"/>
            <a:ext cx="1395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5" dirty="0">
                <a:solidFill>
                  <a:srgbClr val="FFFFFF"/>
                </a:solidFill>
                <a:latin typeface="Arial Narrow"/>
                <a:cs typeface="Arial Narrow"/>
              </a:rPr>
              <a:t>Using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-120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class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541139" y="2138552"/>
            <a:ext cx="669036" cy="45008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251323" y="1971294"/>
            <a:ext cx="265430" cy="255270"/>
          </a:xfrm>
          <a:custGeom>
            <a:avLst/>
            <a:gdLst/>
            <a:ahLst/>
            <a:cxnLst/>
            <a:rect l="l" t="t" r="r" b="b"/>
            <a:pathLst>
              <a:path w="265429" h="255269">
                <a:moveTo>
                  <a:pt x="44577" y="147320"/>
                </a:moveTo>
                <a:lnTo>
                  <a:pt x="33655" y="147320"/>
                </a:lnTo>
                <a:lnTo>
                  <a:pt x="28193" y="148590"/>
                </a:lnTo>
                <a:lnTo>
                  <a:pt x="22986" y="151130"/>
                </a:lnTo>
                <a:lnTo>
                  <a:pt x="16637" y="154940"/>
                </a:lnTo>
                <a:lnTo>
                  <a:pt x="11684" y="158750"/>
                </a:lnTo>
                <a:lnTo>
                  <a:pt x="8128" y="163830"/>
                </a:lnTo>
                <a:lnTo>
                  <a:pt x="4444" y="167640"/>
                </a:lnTo>
                <a:lnTo>
                  <a:pt x="2158" y="173990"/>
                </a:lnTo>
                <a:lnTo>
                  <a:pt x="1016" y="179070"/>
                </a:lnTo>
                <a:lnTo>
                  <a:pt x="0" y="185420"/>
                </a:lnTo>
                <a:lnTo>
                  <a:pt x="253" y="191770"/>
                </a:lnTo>
                <a:lnTo>
                  <a:pt x="16891" y="233680"/>
                </a:lnTo>
                <a:lnTo>
                  <a:pt x="45847" y="255270"/>
                </a:lnTo>
                <a:lnTo>
                  <a:pt x="57658" y="255270"/>
                </a:lnTo>
                <a:lnTo>
                  <a:pt x="63881" y="254000"/>
                </a:lnTo>
                <a:lnTo>
                  <a:pt x="76581" y="247650"/>
                </a:lnTo>
                <a:lnTo>
                  <a:pt x="81407" y="243840"/>
                </a:lnTo>
                <a:lnTo>
                  <a:pt x="85090" y="238760"/>
                </a:lnTo>
                <a:lnTo>
                  <a:pt x="57911" y="238760"/>
                </a:lnTo>
                <a:lnTo>
                  <a:pt x="53975" y="237490"/>
                </a:lnTo>
                <a:lnTo>
                  <a:pt x="50165" y="237490"/>
                </a:lnTo>
                <a:lnTo>
                  <a:pt x="46482" y="236220"/>
                </a:lnTo>
                <a:lnTo>
                  <a:pt x="39624" y="231140"/>
                </a:lnTo>
                <a:lnTo>
                  <a:pt x="36449" y="227330"/>
                </a:lnTo>
                <a:lnTo>
                  <a:pt x="33655" y="223520"/>
                </a:lnTo>
                <a:lnTo>
                  <a:pt x="30734" y="219710"/>
                </a:lnTo>
                <a:lnTo>
                  <a:pt x="28193" y="215900"/>
                </a:lnTo>
                <a:lnTo>
                  <a:pt x="25908" y="210820"/>
                </a:lnTo>
                <a:lnTo>
                  <a:pt x="23749" y="207010"/>
                </a:lnTo>
                <a:lnTo>
                  <a:pt x="22098" y="201930"/>
                </a:lnTo>
                <a:lnTo>
                  <a:pt x="20827" y="198120"/>
                </a:lnTo>
                <a:lnTo>
                  <a:pt x="19558" y="193040"/>
                </a:lnTo>
                <a:lnTo>
                  <a:pt x="19050" y="189230"/>
                </a:lnTo>
                <a:lnTo>
                  <a:pt x="19176" y="184150"/>
                </a:lnTo>
                <a:lnTo>
                  <a:pt x="19431" y="180340"/>
                </a:lnTo>
                <a:lnTo>
                  <a:pt x="20447" y="176530"/>
                </a:lnTo>
                <a:lnTo>
                  <a:pt x="24257" y="170180"/>
                </a:lnTo>
                <a:lnTo>
                  <a:pt x="27305" y="166370"/>
                </a:lnTo>
                <a:lnTo>
                  <a:pt x="31496" y="165100"/>
                </a:lnTo>
                <a:lnTo>
                  <a:pt x="36068" y="162560"/>
                </a:lnTo>
                <a:lnTo>
                  <a:pt x="41148" y="161290"/>
                </a:lnTo>
                <a:lnTo>
                  <a:pt x="83066" y="161290"/>
                </a:lnTo>
                <a:lnTo>
                  <a:pt x="77967" y="151130"/>
                </a:lnTo>
                <a:lnTo>
                  <a:pt x="57150" y="151130"/>
                </a:lnTo>
                <a:lnTo>
                  <a:pt x="50673" y="148590"/>
                </a:lnTo>
                <a:lnTo>
                  <a:pt x="44577" y="147320"/>
                </a:lnTo>
                <a:close/>
              </a:path>
              <a:path w="265429" h="255269">
                <a:moveTo>
                  <a:pt x="83066" y="161290"/>
                </a:moveTo>
                <a:lnTo>
                  <a:pt x="41148" y="161290"/>
                </a:lnTo>
                <a:lnTo>
                  <a:pt x="52324" y="163830"/>
                </a:lnTo>
                <a:lnTo>
                  <a:pt x="58674" y="165100"/>
                </a:lnTo>
                <a:lnTo>
                  <a:pt x="65913" y="168910"/>
                </a:lnTo>
                <a:lnTo>
                  <a:pt x="84074" y="204470"/>
                </a:lnTo>
                <a:lnTo>
                  <a:pt x="83185" y="209550"/>
                </a:lnTo>
                <a:lnTo>
                  <a:pt x="80899" y="217170"/>
                </a:lnTo>
                <a:lnTo>
                  <a:pt x="79629" y="219710"/>
                </a:lnTo>
                <a:lnTo>
                  <a:pt x="78359" y="223520"/>
                </a:lnTo>
                <a:lnTo>
                  <a:pt x="76962" y="224790"/>
                </a:lnTo>
                <a:lnTo>
                  <a:pt x="73914" y="229870"/>
                </a:lnTo>
                <a:lnTo>
                  <a:pt x="72136" y="231140"/>
                </a:lnTo>
                <a:lnTo>
                  <a:pt x="70485" y="233680"/>
                </a:lnTo>
                <a:lnTo>
                  <a:pt x="68453" y="234950"/>
                </a:lnTo>
                <a:lnTo>
                  <a:pt x="66294" y="236220"/>
                </a:lnTo>
                <a:lnTo>
                  <a:pt x="61976" y="237490"/>
                </a:lnTo>
                <a:lnTo>
                  <a:pt x="57911" y="238760"/>
                </a:lnTo>
                <a:lnTo>
                  <a:pt x="85090" y="238760"/>
                </a:lnTo>
                <a:lnTo>
                  <a:pt x="88646" y="232410"/>
                </a:lnTo>
                <a:lnTo>
                  <a:pt x="91567" y="226060"/>
                </a:lnTo>
                <a:lnTo>
                  <a:pt x="93726" y="218440"/>
                </a:lnTo>
                <a:lnTo>
                  <a:pt x="111750" y="218440"/>
                </a:lnTo>
                <a:lnTo>
                  <a:pt x="83066" y="161290"/>
                </a:lnTo>
                <a:close/>
              </a:path>
              <a:path w="265429" h="255269">
                <a:moveTo>
                  <a:pt x="111750" y="218440"/>
                </a:moveTo>
                <a:lnTo>
                  <a:pt x="93726" y="218440"/>
                </a:lnTo>
                <a:lnTo>
                  <a:pt x="99695" y="231140"/>
                </a:lnTo>
                <a:lnTo>
                  <a:pt x="100838" y="232410"/>
                </a:lnTo>
                <a:lnTo>
                  <a:pt x="102616" y="232410"/>
                </a:lnTo>
                <a:lnTo>
                  <a:pt x="105155" y="231140"/>
                </a:lnTo>
                <a:lnTo>
                  <a:pt x="107314" y="231140"/>
                </a:lnTo>
                <a:lnTo>
                  <a:pt x="108712" y="229870"/>
                </a:lnTo>
                <a:lnTo>
                  <a:pt x="110109" y="229870"/>
                </a:lnTo>
                <a:lnTo>
                  <a:pt x="111125" y="228600"/>
                </a:lnTo>
                <a:lnTo>
                  <a:pt x="112014" y="228600"/>
                </a:lnTo>
                <a:lnTo>
                  <a:pt x="113919" y="226060"/>
                </a:lnTo>
                <a:lnTo>
                  <a:pt x="114680" y="224790"/>
                </a:lnTo>
                <a:lnTo>
                  <a:pt x="114300" y="223520"/>
                </a:lnTo>
                <a:lnTo>
                  <a:pt x="111750" y="218440"/>
                </a:lnTo>
                <a:close/>
              </a:path>
              <a:path w="265429" h="255269">
                <a:moveTo>
                  <a:pt x="160274" y="88900"/>
                </a:moveTo>
                <a:lnTo>
                  <a:pt x="122555" y="102870"/>
                </a:lnTo>
                <a:lnTo>
                  <a:pt x="118491" y="107950"/>
                </a:lnTo>
                <a:lnTo>
                  <a:pt x="114300" y="113030"/>
                </a:lnTo>
                <a:lnTo>
                  <a:pt x="111379" y="118110"/>
                </a:lnTo>
                <a:lnTo>
                  <a:pt x="109855" y="124460"/>
                </a:lnTo>
                <a:lnTo>
                  <a:pt x="108204" y="130810"/>
                </a:lnTo>
                <a:lnTo>
                  <a:pt x="120650" y="173990"/>
                </a:lnTo>
                <a:lnTo>
                  <a:pt x="130302" y="186690"/>
                </a:lnTo>
                <a:lnTo>
                  <a:pt x="135255" y="191770"/>
                </a:lnTo>
                <a:lnTo>
                  <a:pt x="140716" y="195580"/>
                </a:lnTo>
                <a:lnTo>
                  <a:pt x="146558" y="196850"/>
                </a:lnTo>
                <a:lnTo>
                  <a:pt x="152273" y="199390"/>
                </a:lnTo>
                <a:lnTo>
                  <a:pt x="158496" y="200660"/>
                </a:lnTo>
                <a:lnTo>
                  <a:pt x="171704" y="198120"/>
                </a:lnTo>
                <a:lnTo>
                  <a:pt x="178689" y="196850"/>
                </a:lnTo>
                <a:lnTo>
                  <a:pt x="190373" y="190500"/>
                </a:lnTo>
                <a:lnTo>
                  <a:pt x="194183" y="187960"/>
                </a:lnTo>
                <a:lnTo>
                  <a:pt x="199326" y="184150"/>
                </a:lnTo>
                <a:lnTo>
                  <a:pt x="161544" y="184150"/>
                </a:lnTo>
                <a:lnTo>
                  <a:pt x="157353" y="182880"/>
                </a:lnTo>
                <a:lnTo>
                  <a:pt x="135128" y="161290"/>
                </a:lnTo>
                <a:lnTo>
                  <a:pt x="159734" y="148590"/>
                </a:lnTo>
                <a:lnTo>
                  <a:pt x="129032" y="148590"/>
                </a:lnTo>
                <a:lnTo>
                  <a:pt x="127254" y="144780"/>
                </a:lnTo>
                <a:lnTo>
                  <a:pt x="126111" y="140970"/>
                </a:lnTo>
                <a:lnTo>
                  <a:pt x="125095" y="133350"/>
                </a:lnTo>
                <a:lnTo>
                  <a:pt x="125222" y="129540"/>
                </a:lnTo>
                <a:lnTo>
                  <a:pt x="148209" y="104140"/>
                </a:lnTo>
                <a:lnTo>
                  <a:pt x="186617" y="104140"/>
                </a:lnTo>
                <a:lnTo>
                  <a:pt x="180721" y="97790"/>
                </a:lnTo>
                <a:lnTo>
                  <a:pt x="176149" y="93980"/>
                </a:lnTo>
                <a:lnTo>
                  <a:pt x="171069" y="92710"/>
                </a:lnTo>
                <a:lnTo>
                  <a:pt x="165989" y="90170"/>
                </a:lnTo>
                <a:lnTo>
                  <a:pt x="160274" y="88900"/>
                </a:lnTo>
                <a:close/>
              </a:path>
              <a:path w="265429" h="255269">
                <a:moveTo>
                  <a:pt x="208534" y="156210"/>
                </a:moveTo>
                <a:lnTo>
                  <a:pt x="207136" y="157480"/>
                </a:lnTo>
                <a:lnTo>
                  <a:pt x="206248" y="157480"/>
                </a:lnTo>
                <a:lnTo>
                  <a:pt x="205232" y="158750"/>
                </a:lnTo>
                <a:lnTo>
                  <a:pt x="204089" y="160020"/>
                </a:lnTo>
                <a:lnTo>
                  <a:pt x="202819" y="161290"/>
                </a:lnTo>
                <a:lnTo>
                  <a:pt x="201295" y="162560"/>
                </a:lnTo>
                <a:lnTo>
                  <a:pt x="197231" y="167640"/>
                </a:lnTo>
                <a:lnTo>
                  <a:pt x="194691" y="168910"/>
                </a:lnTo>
                <a:lnTo>
                  <a:pt x="191770" y="171450"/>
                </a:lnTo>
                <a:lnTo>
                  <a:pt x="188722" y="173990"/>
                </a:lnTo>
                <a:lnTo>
                  <a:pt x="185166" y="176530"/>
                </a:lnTo>
                <a:lnTo>
                  <a:pt x="175514" y="181610"/>
                </a:lnTo>
                <a:lnTo>
                  <a:pt x="170561" y="182880"/>
                </a:lnTo>
                <a:lnTo>
                  <a:pt x="161544" y="184150"/>
                </a:lnTo>
                <a:lnTo>
                  <a:pt x="199326" y="184150"/>
                </a:lnTo>
                <a:lnTo>
                  <a:pt x="201041" y="182880"/>
                </a:lnTo>
                <a:lnTo>
                  <a:pt x="203961" y="180340"/>
                </a:lnTo>
                <a:lnTo>
                  <a:pt x="208915" y="176530"/>
                </a:lnTo>
                <a:lnTo>
                  <a:pt x="210820" y="173990"/>
                </a:lnTo>
                <a:lnTo>
                  <a:pt x="213614" y="171450"/>
                </a:lnTo>
                <a:lnTo>
                  <a:pt x="214376" y="170180"/>
                </a:lnTo>
                <a:lnTo>
                  <a:pt x="214884" y="167640"/>
                </a:lnTo>
                <a:lnTo>
                  <a:pt x="214629" y="166370"/>
                </a:lnTo>
                <a:lnTo>
                  <a:pt x="213995" y="163830"/>
                </a:lnTo>
                <a:lnTo>
                  <a:pt x="212979" y="161290"/>
                </a:lnTo>
                <a:lnTo>
                  <a:pt x="211328" y="158750"/>
                </a:lnTo>
                <a:lnTo>
                  <a:pt x="208534" y="156210"/>
                </a:lnTo>
                <a:close/>
              </a:path>
              <a:path w="265429" h="255269">
                <a:moveTo>
                  <a:pt x="253237" y="156210"/>
                </a:moveTo>
                <a:lnTo>
                  <a:pt x="249682" y="156210"/>
                </a:lnTo>
                <a:lnTo>
                  <a:pt x="251460" y="157480"/>
                </a:lnTo>
                <a:lnTo>
                  <a:pt x="252222" y="157480"/>
                </a:lnTo>
                <a:lnTo>
                  <a:pt x="253237" y="156210"/>
                </a:lnTo>
                <a:close/>
              </a:path>
              <a:path w="265429" h="255269">
                <a:moveTo>
                  <a:pt x="229913" y="77470"/>
                </a:moveTo>
                <a:lnTo>
                  <a:pt x="208915" y="77470"/>
                </a:lnTo>
                <a:lnTo>
                  <a:pt x="248665" y="156210"/>
                </a:lnTo>
                <a:lnTo>
                  <a:pt x="255523" y="156210"/>
                </a:lnTo>
                <a:lnTo>
                  <a:pt x="256794" y="154940"/>
                </a:lnTo>
                <a:lnTo>
                  <a:pt x="258445" y="154940"/>
                </a:lnTo>
                <a:lnTo>
                  <a:pt x="259969" y="153670"/>
                </a:lnTo>
                <a:lnTo>
                  <a:pt x="261365" y="153670"/>
                </a:lnTo>
                <a:lnTo>
                  <a:pt x="262382" y="152400"/>
                </a:lnTo>
                <a:lnTo>
                  <a:pt x="264541" y="149860"/>
                </a:lnTo>
                <a:lnTo>
                  <a:pt x="265430" y="148590"/>
                </a:lnTo>
                <a:lnTo>
                  <a:pt x="265176" y="147320"/>
                </a:lnTo>
                <a:lnTo>
                  <a:pt x="229913" y="77470"/>
                </a:lnTo>
                <a:close/>
              </a:path>
              <a:path w="265429" h="255269">
                <a:moveTo>
                  <a:pt x="47371" y="90170"/>
                </a:moveTo>
                <a:lnTo>
                  <a:pt x="40386" y="90170"/>
                </a:lnTo>
                <a:lnTo>
                  <a:pt x="38989" y="91440"/>
                </a:lnTo>
                <a:lnTo>
                  <a:pt x="37338" y="91440"/>
                </a:lnTo>
                <a:lnTo>
                  <a:pt x="35814" y="92710"/>
                </a:lnTo>
                <a:lnTo>
                  <a:pt x="33527" y="93980"/>
                </a:lnTo>
                <a:lnTo>
                  <a:pt x="31368" y="95250"/>
                </a:lnTo>
                <a:lnTo>
                  <a:pt x="30480" y="97790"/>
                </a:lnTo>
                <a:lnTo>
                  <a:pt x="30860" y="99060"/>
                </a:lnTo>
                <a:lnTo>
                  <a:pt x="57150" y="151130"/>
                </a:lnTo>
                <a:lnTo>
                  <a:pt x="77967" y="151130"/>
                </a:lnTo>
                <a:lnTo>
                  <a:pt x="47371" y="90170"/>
                </a:lnTo>
                <a:close/>
              </a:path>
              <a:path w="265429" h="255269">
                <a:moveTo>
                  <a:pt x="186617" y="104140"/>
                </a:moveTo>
                <a:lnTo>
                  <a:pt x="155448" y="104140"/>
                </a:lnTo>
                <a:lnTo>
                  <a:pt x="168402" y="109220"/>
                </a:lnTo>
                <a:lnTo>
                  <a:pt x="173736" y="115570"/>
                </a:lnTo>
                <a:lnTo>
                  <a:pt x="177927" y="124460"/>
                </a:lnTo>
                <a:lnTo>
                  <a:pt x="129032" y="148590"/>
                </a:lnTo>
                <a:lnTo>
                  <a:pt x="159734" y="148590"/>
                </a:lnTo>
                <a:lnTo>
                  <a:pt x="194183" y="130810"/>
                </a:lnTo>
                <a:lnTo>
                  <a:pt x="195834" y="130810"/>
                </a:lnTo>
                <a:lnTo>
                  <a:pt x="196977" y="128270"/>
                </a:lnTo>
                <a:lnTo>
                  <a:pt x="198501" y="125730"/>
                </a:lnTo>
                <a:lnTo>
                  <a:pt x="198247" y="123190"/>
                </a:lnTo>
                <a:lnTo>
                  <a:pt x="196977" y="120650"/>
                </a:lnTo>
                <a:lnTo>
                  <a:pt x="195453" y="118110"/>
                </a:lnTo>
                <a:lnTo>
                  <a:pt x="192532" y="111760"/>
                </a:lnTo>
                <a:lnTo>
                  <a:pt x="188976" y="106680"/>
                </a:lnTo>
                <a:lnTo>
                  <a:pt x="186617" y="104140"/>
                </a:lnTo>
                <a:close/>
              </a:path>
              <a:path w="265429" h="255269">
                <a:moveTo>
                  <a:pt x="44450" y="88900"/>
                </a:moveTo>
                <a:lnTo>
                  <a:pt x="41656" y="90170"/>
                </a:lnTo>
                <a:lnTo>
                  <a:pt x="46227" y="90170"/>
                </a:lnTo>
                <a:lnTo>
                  <a:pt x="44450" y="88900"/>
                </a:lnTo>
                <a:close/>
              </a:path>
              <a:path w="265429" h="255269">
                <a:moveTo>
                  <a:pt x="224282" y="0"/>
                </a:moveTo>
                <a:lnTo>
                  <a:pt x="217932" y="0"/>
                </a:lnTo>
                <a:lnTo>
                  <a:pt x="213106" y="2540"/>
                </a:lnTo>
                <a:lnTo>
                  <a:pt x="210693" y="2540"/>
                </a:lnTo>
                <a:lnTo>
                  <a:pt x="208407" y="3810"/>
                </a:lnTo>
                <a:lnTo>
                  <a:pt x="203454" y="6350"/>
                </a:lnTo>
                <a:lnTo>
                  <a:pt x="199517" y="8890"/>
                </a:lnTo>
                <a:lnTo>
                  <a:pt x="196596" y="12700"/>
                </a:lnTo>
                <a:lnTo>
                  <a:pt x="193675" y="15240"/>
                </a:lnTo>
                <a:lnTo>
                  <a:pt x="191770" y="19050"/>
                </a:lnTo>
                <a:lnTo>
                  <a:pt x="190754" y="22860"/>
                </a:lnTo>
                <a:lnTo>
                  <a:pt x="189865" y="27940"/>
                </a:lnTo>
                <a:lnTo>
                  <a:pt x="189865" y="31750"/>
                </a:lnTo>
                <a:lnTo>
                  <a:pt x="192151" y="41910"/>
                </a:lnTo>
                <a:lnTo>
                  <a:pt x="194183" y="48260"/>
                </a:lnTo>
                <a:lnTo>
                  <a:pt x="197358" y="54610"/>
                </a:lnTo>
                <a:lnTo>
                  <a:pt x="202057" y="63500"/>
                </a:lnTo>
                <a:lnTo>
                  <a:pt x="189357" y="69850"/>
                </a:lnTo>
                <a:lnTo>
                  <a:pt x="188214" y="71120"/>
                </a:lnTo>
                <a:lnTo>
                  <a:pt x="187833" y="72390"/>
                </a:lnTo>
                <a:lnTo>
                  <a:pt x="188214" y="74930"/>
                </a:lnTo>
                <a:lnTo>
                  <a:pt x="188976" y="77470"/>
                </a:lnTo>
                <a:lnTo>
                  <a:pt x="190881" y="81280"/>
                </a:lnTo>
                <a:lnTo>
                  <a:pt x="192024" y="82550"/>
                </a:lnTo>
                <a:lnTo>
                  <a:pt x="193040" y="82550"/>
                </a:lnTo>
                <a:lnTo>
                  <a:pt x="196215" y="83820"/>
                </a:lnTo>
                <a:lnTo>
                  <a:pt x="208915" y="77470"/>
                </a:lnTo>
                <a:lnTo>
                  <a:pt x="229913" y="77470"/>
                </a:lnTo>
                <a:lnTo>
                  <a:pt x="225425" y="68580"/>
                </a:lnTo>
                <a:lnTo>
                  <a:pt x="246507" y="58420"/>
                </a:lnTo>
                <a:lnTo>
                  <a:pt x="247015" y="57150"/>
                </a:lnTo>
                <a:lnTo>
                  <a:pt x="247142" y="55880"/>
                </a:lnTo>
                <a:lnTo>
                  <a:pt x="247142" y="54610"/>
                </a:lnTo>
                <a:lnTo>
                  <a:pt x="218567" y="54610"/>
                </a:lnTo>
                <a:lnTo>
                  <a:pt x="213614" y="45720"/>
                </a:lnTo>
                <a:lnTo>
                  <a:pt x="211709" y="41910"/>
                </a:lnTo>
                <a:lnTo>
                  <a:pt x="210312" y="38100"/>
                </a:lnTo>
                <a:lnTo>
                  <a:pt x="208534" y="31750"/>
                </a:lnTo>
                <a:lnTo>
                  <a:pt x="208153" y="29210"/>
                </a:lnTo>
                <a:lnTo>
                  <a:pt x="208407" y="27940"/>
                </a:lnTo>
                <a:lnTo>
                  <a:pt x="208534" y="25400"/>
                </a:lnTo>
                <a:lnTo>
                  <a:pt x="209296" y="22860"/>
                </a:lnTo>
                <a:lnTo>
                  <a:pt x="210693" y="21590"/>
                </a:lnTo>
                <a:lnTo>
                  <a:pt x="211962" y="20320"/>
                </a:lnTo>
                <a:lnTo>
                  <a:pt x="213868" y="17780"/>
                </a:lnTo>
                <a:lnTo>
                  <a:pt x="216408" y="17780"/>
                </a:lnTo>
                <a:lnTo>
                  <a:pt x="218186" y="16510"/>
                </a:lnTo>
                <a:lnTo>
                  <a:pt x="219837" y="15240"/>
                </a:lnTo>
                <a:lnTo>
                  <a:pt x="222885" y="15240"/>
                </a:lnTo>
                <a:lnTo>
                  <a:pt x="224154" y="13970"/>
                </a:lnTo>
                <a:lnTo>
                  <a:pt x="230378" y="13970"/>
                </a:lnTo>
                <a:lnTo>
                  <a:pt x="231267" y="12700"/>
                </a:lnTo>
                <a:lnTo>
                  <a:pt x="231394" y="11430"/>
                </a:lnTo>
                <a:lnTo>
                  <a:pt x="230886" y="10160"/>
                </a:lnTo>
                <a:lnTo>
                  <a:pt x="229615" y="6350"/>
                </a:lnTo>
                <a:lnTo>
                  <a:pt x="228346" y="3810"/>
                </a:lnTo>
                <a:lnTo>
                  <a:pt x="227837" y="3810"/>
                </a:lnTo>
                <a:lnTo>
                  <a:pt x="226060" y="1270"/>
                </a:lnTo>
                <a:lnTo>
                  <a:pt x="224282" y="0"/>
                </a:lnTo>
                <a:close/>
              </a:path>
              <a:path w="265429" h="255269">
                <a:moveTo>
                  <a:pt x="240157" y="44450"/>
                </a:moveTo>
                <a:lnTo>
                  <a:pt x="238633" y="44450"/>
                </a:lnTo>
                <a:lnTo>
                  <a:pt x="218567" y="54610"/>
                </a:lnTo>
                <a:lnTo>
                  <a:pt x="247142" y="54610"/>
                </a:lnTo>
                <a:lnTo>
                  <a:pt x="246634" y="52070"/>
                </a:lnTo>
                <a:lnTo>
                  <a:pt x="244729" y="48260"/>
                </a:lnTo>
                <a:lnTo>
                  <a:pt x="244094" y="48260"/>
                </a:lnTo>
                <a:lnTo>
                  <a:pt x="243459" y="46990"/>
                </a:lnTo>
                <a:lnTo>
                  <a:pt x="241681" y="45720"/>
                </a:lnTo>
                <a:lnTo>
                  <a:pt x="240157" y="4445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13</a:t>
            </a:fld>
            <a:endParaRPr spc="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6594475" cy="137922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ts val="4900"/>
              </a:lnSpc>
              <a:spcBef>
                <a:spcPts val="980"/>
              </a:spcBef>
            </a:pPr>
            <a:r>
              <a:rPr u="none" dirty="0"/>
              <a:t>PRINT REPRESENTATION OF  AN OBJECT</a:t>
            </a:r>
          </a:p>
        </p:txBody>
      </p:sp>
      <p:sp>
        <p:nvSpPr>
          <p:cNvPr id="4" name="object 4"/>
          <p:cNvSpPr/>
          <p:nvPr/>
        </p:nvSpPr>
        <p:spPr>
          <a:xfrm>
            <a:off x="2203195" y="3780980"/>
            <a:ext cx="396240" cy="0"/>
          </a:xfrm>
          <a:custGeom>
            <a:avLst/>
            <a:gdLst/>
            <a:ahLst/>
            <a:cxnLst/>
            <a:rect l="l" t="t" r="r" b="b"/>
            <a:pathLst>
              <a:path w="396239">
                <a:moveTo>
                  <a:pt x="0" y="0"/>
                </a:moveTo>
                <a:lnTo>
                  <a:pt x="396240" y="0"/>
                </a:lnTo>
              </a:path>
            </a:pathLst>
          </a:custGeom>
          <a:ln w="32994">
            <a:solidFill>
              <a:srgbClr val="B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193795" y="3780980"/>
            <a:ext cx="396240" cy="0"/>
          </a:xfrm>
          <a:custGeom>
            <a:avLst/>
            <a:gdLst/>
            <a:ahLst/>
            <a:cxnLst/>
            <a:rect l="l" t="t" r="r" b="b"/>
            <a:pathLst>
              <a:path w="396239">
                <a:moveTo>
                  <a:pt x="0" y="0"/>
                </a:moveTo>
                <a:lnTo>
                  <a:pt x="396240" y="0"/>
                </a:lnTo>
              </a:path>
            </a:pathLst>
          </a:custGeom>
          <a:ln w="32994">
            <a:solidFill>
              <a:srgbClr val="B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10259" y="1839721"/>
            <a:ext cx="7303134" cy="45223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280"/>
              </a:lnSpc>
              <a:spcBef>
                <a:spcPts val="100"/>
              </a:spcBef>
            </a:pPr>
            <a:r>
              <a:rPr sz="2000" dirty="0">
                <a:latin typeface="Courier New"/>
                <a:cs typeface="Courier New"/>
              </a:rPr>
              <a:t>&gt;&gt;&gt; c = Coordinate(3,4)</a:t>
            </a:r>
          </a:p>
          <a:p>
            <a:pPr marL="12700">
              <a:lnSpc>
                <a:spcPts val="2160"/>
              </a:lnSpc>
            </a:pPr>
            <a:r>
              <a:rPr sz="2000" dirty="0">
                <a:latin typeface="Courier New"/>
                <a:cs typeface="Courier New"/>
              </a:rPr>
              <a:t>&gt;&gt;&gt; print(c)</a:t>
            </a:r>
          </a:p>
          <a:p>
            <a:pPr marL="12700">
              <a:lnSpc>
                <a:spcPts val="2280"/>
              </a:lnSpc>
            </a:pPr>
            <a:r>
              <a:rPr sz="2000" dirty="0">
                <a:latin typeface="Courier New"/>
                <a:cs typeface="Courier New"/>
              </a:rPr>
              <a:t>&lt;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dirty="0">
                <a:latin typeface="Courier New"/>
                <a:cs typeface="Courier New"/>
              </a:rPr>
              <a:t>main</a:t>
            </a:r>
            <a:r>
              <a:rPr sz="2000" u="sng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dirty="0">
                <a:latin typeface="Courier New"/>
                <a:cs typeface="Courier New"/>
              </a:rPr>
              <a:t>.Coordinate object at 0x7fa918510488&gt;</a:t>
            </a:r>
          </a:p>
          <a:p>
            <a:pPr marL="238125" indent="-226060">
              <a:lnSpc>
                <a:spcPct val="100000"/>
              </a:lnSpc>
              <a:spcBef>
                <a:spcPts val="990"/>
              </a:spcBef>
              <a:buClr>
                <a:srgbClr val="585858"/>
              </a:buClr>
              <a:buFont typeface="Arial Narrow"/>
              <a:buChar char="▪"/>
              <a:tabLst>
                <a:tab pos="238760" algn="l"/>
              </a:tabLst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uninformative </a:t>
            </a:r>
            <a:r>
              <a:rPr sz="2600" dirty="0">
                <a:latin typeface="Arial Narrow"/>
                <a:cs typeface="Arial Narrow"/>
              </a:rPr>
              <a:t>print representation by default</a:t>
            </a:r>
          </a:p>
          <a:p>
            <a:pPr marL="238125" indent="-226060">
              <a:lnSpc>
                <a:spcPct val="100000"/>
              </a:lnSpc>
              <a:spcBef>
                <a:spcPts val="1105"/>
              </a:spcBef>
              <a:buClr>
                <a:srgbClr val="585858"/>
              </a:buClr>
              <a:buChar char="▪"/>
              <a:tabLst>
                <a:tab pos="238760" algn="l"/>
                <a:tab pos="1788795" algn="l"/>
                <a:tab pos="2856230" algn="l"/>
              </a:tabLst>
            </a:pPr>
            <a:r>
              <a:rPr sz="2600" dirty="0">
                <a:latin typeface="Arial Narrow"/>
                <a:cs typeface="Arial Narrow"/>
              </a:rPr>
              <a:t>define a	</a:t>
            </a:r>
            <a:r>
              <a:rPr sz="2600" b="1" dirty="0">
                <a:solidFill>
                  <a:srgbClr val="C00000"/>
                </a:solidFill>
                <a:latin typeface="Courier New"/>
                <a:cs typeface="Courier New"/>
              </a:rPr>
              <a:t>str	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method </a:t>
            </a:r>
            <a:r>
              <a:rPr sz="2600" dirty="0">
                <a:latin typeface="Arial Narrow"/>
                <a:cs typeface="Arial Narrow"/>
              </a:rPr>
              <a:t>for a class</a:t>
            </a:r>
          </a:p>
          <a:p>
            <a:pPr marL="238125" indent="-226060">
              <a:lnSpc>
                <a:spcPts val="2965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  <a:tab pos="2837180" algn="l"/>
                <a:tab pos="4018279" algn="l"/>
              </a:tabLst>
            </a:pPr>
            <a:r>
              <a:rPr sz="2600" dirty="0">
                <a:latin typeface="Arial Narrow"/>
                <a:cs typeface="Arial Narrow"/>
              </a:rPr>
              <a:t>Python calls the</a:t>
            </a:r>
            <a:r>
              <a:rPr lang="en-US" sz="2600" dirty="0">
                <a:latin typeface="Courier New"/>
                <a:cs typeface="Courier New"/>
              </a:rPr>
              <a:t> __</a:t>
            </a:r>
            <a:r>
              <a:rPr lang="en-US" sz="2600" dirty="0" err="1">
                <a:latin typeface="Courier New"/>
                <a:cs typeface="Courier New"/>
              </a:rPr>
              <a:t>s</a:t>
            </a:r>
            <a:r>
              <a:rPr sz="2600" dirty="0" err="1">
                <a:latin typeface="Courier New"/>
                <a:cs typeface="Courier New"/>
              </a:rPr>
              <a:t>tr</a:t>
            </a:r>
            <a:r>
              <a:rPr lang="en-US" sz="2600" dirty="0">
                <a:latin typeface="Courier New"/>
                <a:cs typeface="Courier New"/>
              </a:rPr>
              <a:t>__ </a:t>
            </a:r>
            <a:r>
              <a:rPr sz="2600" dirty="0">
                <a:latin typeface="Arial Narrow"/>
                <a:cs typeface="Arial Narrow"/>
              </a:rPr>
              <a:t>method when used with</a:t>
            </a:r>
          </a:p>
          <a:p>
            <a:pPr marL="104139">
              <a:lnSpc>
                <a:spcPts val="2965"/>
              </a:lnSpc>
            </a:pPr>
            <a:r>
              <a:rPr sz="2600" dirty="0">
                <a:latin typeface="Courier New"/>
                <a:cs typeface="Courier New"/>
              </a:rPr>
              <a:t>print </a:t>
            </a:r>
            <a:r>
              <a:rPr sz="2600" dirty="0">
                <a:latin typeface="Arial Narrow"/>
                <a:cs typeface="Arial Narrow"/>
              </a:rPr>
              <a:t>on your class object</a:t>
            </a:r>
          </a:p>
          <a:p>
            <a:pPr marL="238125" indent="-226060">
              <a:lnSpc>
                <a:spcPts val="2975"/>
              </a:lnSpc>
              <a:spcBef>
                <a:spcPts val="107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you choose what it does! Say that when we print a</a:t>
            </a:r>
          </a:p>
          <a:p>
            <a:pPr marL="104139">
              <a:lnSpc>
                <a:spcPts val="2975"/>
              </a:lnSpc>
            </a:pPr>
            <a:r>
              <a:rPr sz="2600" dirty="0">
                <a:latin typeface="Courier New"/>
                <a:cs typeface="Courier New"/>
              </a:rPr>
              <a:t>Coordinate </a:t>
            </a:r>
            <a:r>
              <a:rPr sz="2600" dirty="0">
                <a:latin typeface="Arial Narrow"/>
                <a:cs typeface="Arial Narrow"/>
              </a:rPr>
              <a:t>object, want to show</a:t>
            </a:r>
          </a:p>
          <a:p>
            <a:pPr marL="12700">
              <a:lnSpc>
                <a:spcPts val="2280"/>
              </a:lnSpc>
              <a:spcBef>
                <a:spcPts val="1240"/>
              </a:spcBef>
            </a:pPr>
            <a:r>
              <a:rPr sz="2000" dirty="0">
                <a:latin typeface="Courier New"/>
                <a:cs typeface="Courier New"/>
              </a:rPr>
              <a:t>&gt;&gt;&gt; print(c)</a:t>
            </a:r>
          </a:p>
          <a:p>
            <a:pPr marL="12700">
              <a:lnSpc>
                <a:spcPts val="2280"/>
              </a:lnSpc>
            </a:pPr>
            <a:r>
              <a:rPr sz="2000" dirty="0">
                <a:latin typeface="Courier New"/>
                <a:cs typeface="Courier New"/>
              </a:rPr>
              <a:t>&lt;3,4&gt;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14</a:t>
            </a:fld>
            <a:endParaRPr spc="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53670" marR="5080">
              <a:lnSpc>
                <a:spcPts val="4900"/>
              </a:lnSpc>
              <a:spcBef>
                <a:spcPts val="980"/>
              </a:spcBef>
            </a:pPr>
            <a:r>
              <a:rPr u="none" dirty="0"/>
              <a:t>DEFINING YOUR OWN PRINT  METHOD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837628"/>
            <a:ext cx="6579234" cy="331787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2000" spc="-5" dirty="0">
                <a:latin typeface="Courier New"/>
                <a:cs typeface="Courier New"/>
              </a:rPr>
              <a:t>class</a:t>
            </a:r>
            <a:r>
              <a:rPr sz="2000" spc="-1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Coordinate(object):</a:t>
            </a:r>
            <a:endParaRPr sz="2000">
              <a:latin typeface="Courier New"/>
              <a:cs typeface="Courier New"/>
            </a:endParaRPr>
          </a:p>
          <a:p>
            <a:pPr marL="1231900" marR="2136775" indent="-610235">
              <a:lnSpc>
                <a:spcPct val="120000"/>
              </a:lnSpc>
            </a:pPr>
            <a:r>
              <a:rPr sz="2000" spc="-5" dirty="0">
                <a:latin typeface="Courier New"/>
                <a:cs typeface="Courier New"/>
              </a:rPr>
              <a:t>def</a:t>
            </a:r>
            <a:r>
              <a:rPr sz="2000" u="sng" spc="1190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init</a:t>
            </a:r>
            <a:r>
              <a:rPr sz="2000" u="sng" spc="-5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(self, x, y):  self.x =</a:t>
            </a:r>
            <a:r>
              <a:rPr sz="2000" spc="-1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x</a:t>
            </a:r>
            <a:endParaRPr sz="2000">
              <a:latin typeface="Courier New"/>
              <a:cs typeface="Courier New"/>
            </a:endParaRPr>
          </a:p>
          <a:p>
            <a:pPr marL="1231900">
              <a:lnSpc>
                <a:spcPct val="100000"/>
              </a:lnSpc>
              <a:spcBef>
                <a:spcPts val="480"/>
              </a:spcBef>
            </a:pPr>
            <a:r>
              <a:rPr sz="2000" spc="-5" dirty="0">
                <a:latin typeface="Courier New"/>
                <a:cs typeface="Courier New"/>
              </a:rPr>
              <a:t>self.y =</a:t>
            </a:r>
            <a:r>
              <a:rPr sz="2000" spc="-7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y</a:t>
            </a:r>
            <a:endParaRPr sz="2000">
              <a:latin typeface="Courier New"/>
              <a:cs typeface="Courier New"/>
            </a:endParaRPr>
          </a:p>
          <a:p>
            <a:pPr marL="1231265" marR="614680" indent="-610235">
              <a:lnSpc>
                <a:spcPct val="120000"/>
              </a:lnSpc>
            </a:pPr>
            <a:r>
              <a:rPr sz="2000" spc="-5" dirty="0">
                <a:latin typeface="Courier New"/>
                <a:cs typeface="Courier New"/>
              </a:rPr>
              <a:t>def distance(self, other):  x_diff_sq = (self.x-other.x)**2  y_diff_sq =</a:t>
            </a:r>
            <a:r>
              <a:rPr sz="2000" spc="-1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(self.y-other.y)**2</a:t>
            </a:r>
            <a:endParaRPr sz="2000">
              <a:latin typeface="Courier New"/>
              <a:cs typeface="Courier New"/>
            </a:endParaRPr>
          </a:p>
          <a:p>
            <a:pPr marL="1231265">
              <a:lnSpc>
                <a:spcPct val="100000"/>
              </a:lnSpc>
              <a:spcBef>
                <a:spcPts val="475"/>
              </a:spcBef>
            </a:pPr>
            <a:r>
              <a:rPr sz="2000" spc="-5" dirty="0">
                <a:latin typeface="Courier New"/>
                <a:cs typeface="Courier New"/>
              </a:rPr>
              <a:t>return (x_diff_sq +</a:t>
            </a:r>
            <a:r>
              <a:rPr sz="2000" spc="5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ourier New"/>
                <a:cs typeface="Courier New"/>
              </a:rPr>
              <a:t>y_diff_sq)**0.5</a:t>
            </a:r>
            <a:endParaRPr sz="2000">
              <a:latin typeface="Courier New"/>
              <a:cs typeface="Courier New"/>
            </a:endParaRPr>
          </a:p>
          <a:p>
            <a:pPr marL="621665">
              <a:lnSpc>
                <a:spcPct val="100000"/>
              </a:lnSpc>
              <a:spcBef>
                <a:spcPts val="484"/>
              </a:spcBef>
            </a:pPr>
            <a:r>
              <a:rPr sz="2000" spc="-5" dirty="0">
                <a:latin typeface="Courier New"/>
                <a:cs typeface="Courier New"/>
              </a:rPr>
              <a:t>def</a:t>
            </a:r>
            <a:endParaRPr sz="2000">
              <a:latin typeface="Courier New"/>
              <a:cs typeface="Courier New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961388" y="4848605"/>
          <a:ext cx="7360919" cy="745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60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24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124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2523">
                <a:tc gridSpan="2">
                  <a:txBody>
                    <a:bodyPr/>
                    <a:lstStyle/>
                    <a:p>
                      <a:pPr marL="72390">
                        <a:lnSpc>
                          <a:spcPts val="2250"/>
                        </a:lnSpc>
                      </a:pP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str</a:t>
                      </a:r>
                      <a:r>
                        <a:rPr sz="2000" u="sng" spc="1115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(s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9050">
                      <a:solidFill>
                        <a:srgbClr val="FF0000"/>
                      </a:solidFill>
                      <a:prstDash val="solid"/>
                    </a:lnL>
                    <a:lnR w="19050">
                      <a:solidFill>
                        <a:srgbClr val="FF0000"/>
                      </a:solidFill>
                      <a:prstDash val="solid"/>
                    </a:lnR>
                    <a:lnT w="19050">
                      <a:solidFill>
                        <a:srgbClr val="FF0000"/>
                      </a:solidFill>
                      <a:prstDash val="solid"/>
                    </a:lnT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3204">
                        <a:lnSpc>
                          <a:spcPts val="2250"/>
                        </a:lnSpc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elf):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9050">
                      <a:solidFill>
                        <a:srgbClr val="FF0000"/>
                      </a:solidFill>
                      <a:prstDash val="solid"/>
                    </a:lnL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474">
                <a:tc>
                  <a:txBody>
                    <a:bodyPr/>
                    <a:lstStyle/>
                    <a:p>
                      <a:pPr marL="72390">
                        <a:lnSpc>
                          <a:spcPts val="2120"/>
                        </a:lnSpc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return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R w="19050">
                      <a:solidFill>
                        <a:srgbClr val="FF0000"/>
                      </a:solidFill>
                      <a:prstDash val="solid"/>
                    </a:lnR>
                    <a:lnT w="19050">
                      <a:solidFill>
                        <a:srgbClr val="FF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82550">
                        <a:lnSpc>
                          <a:spcPts val="2120"/>
                        </a:lnSpc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"&lt;"+str(self.x)+","+str(self.y)+"&gt;"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>
                    <a:lnL w="19050">
                      <a:solidFill>
                        <a:srgbClr val="FF0000"/>
                      </a:solidFill>
                      <a:prstDash val="solid"/>
                    </a:lnL>
                    <a:lnR w="19050">
                      <a:solidFill>
                        <a:srgbClr val="FF0000"/>
                      </a:solidFill>
                      <a:prstDash val="solid"/>
                    </a:lnR>
                    <a:lnT w="19050">
                      <a:solidFill>
                        <a:srgbClr val="FF0000"/>
                      </a:solidFill>
                      <a:prstDash val="solid"/>
                    </a:lnT>
                    <a:lnB w="19050">
                      <a:solidFill>
                        <a:srgbClr val="FF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1091603" y="5421376"/>
            <a:ext cx="916901" cy="9655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03726" y="5681217"/>
            <a:ext cx="1001522" cy="8080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2" y="0"/>
                </a:lnTo>
                <a:lnTo>
                  <a:pt x="29162" y="3746"/>
                </a:lnTo>
                <a:lnTo>
                  <a:pt x="13984" y="13969"/>
                </a:lnTo>
                <a:lnTo>
                  <a:pt x="3751" y="29146"/>
                </a:lnTo>
                <a:lnTo>
                  <a:pt x="0" y="47751"/>
                </a:lnTo>
                <a:lnTo>
                  <a:pt x="0" y="238759"/>
                </a:lnTo>
                <a:lnTo>
                  <a:pt x="3751" y="257365"/>
                </a:lnTo>
                <a:lnTo>
                  <a:pt x="13984" y="272541"/>
                </a:lnTo>
                <a:lnTo>
                  <a:pt x="29162" y="282765"/>
                </a:lnTo>
                <a:lnTo>
                  <a:pt x="47752" y="286511"/>
                </a:lnTo>
                <a:lnTo>
                  <a:pt x="4182872" y="286511"/>
                </a:lnTo>
                <a:lnTo>
                  <a:pt x="4201477" y="282765"/>
                </a:lnTo>
                <a:lnTo>
                  <a:pt x="4216654" y="272541"/>
                </a:lnTo>
                <a:lnTo>
                  <a:pt x="4226877" y="257365"/>
                </a:lnTo>
                <a:lnTo>
                  <a:pt x="4230624" y="238759"/>
                </a:lnTo>
                <a:lnTo>
                  <a:pt x="4230624" y="47751"/>
                </a:lnTo>
                <a:lnTo>
                  <a:pt x="4226877" y="29146"/>
                </a:lnTo>
                <a:lnTo>
                  <a:pt x="4216654" y="13969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13377" y="1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1" y="0"/>
                </a:lnTo>
                <a:lnTo>
                  <a:pt x="29146" y="3746"/>
                </a:lnTo>
                <a:lnTo>
                  <a:pt x="13970" y="13970"/>
                </a:lnTo>
                <a:lnTo>
                  <a:pt x="3746" y="29146"/>
                </a:lnTo>
                <a:lnTo>
                  <a:pt x="0" y="47752"/>
                </a:lnTo>
                <a:lnTo>
                  <a:pt x="0" y="238760"/>
                </a:lnTo>
                <a:lnTo>
                  <a:pt x="3746" y="257365"/>
                </a:lnTo>
                <a:lnTo>
                  <a:pt x="13970" y="272542"/>
                </a:lnTo>
                <a:lnTo>
                  <a:pt x="29146" y="282765"/>
                </a:lnTo>
                <a:lnTo>
                  <a:pt x="47751" y="286512"/>
                </a:lnTo>
                <a:lnTo>
                  <a:pt x="4182872" y="286512"/>
                </a:lnTo>
                <a:lnTo>
                  <a:pt x="4201477" y="282765"/>
                </a:lnTo>
                <a:lnTo>
                  <a:pt x="4216654" y="272542"/>
                </a:lnTo>
                <a:lnTo>
                  <a:pt x="4226877" y="257365"/>
                </a:lnTo>
                <a:lnTo>
                  <a:pt x="4230624" y="238760"/>
                </a:lnTo>
                <a:lnTo>
                  <a:pt x="4230624" y="47752"/>
                </a:lnTo>
                <a:lnTo>
                  <a:pt x="4226877" y="29146"/>
                </a:lnTo>
                <a:lnTo>
                  <a:pt x="4216654" y="13970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BFC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026413" y="0"/>
            <a:ext cx="6701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17490" algn="l"/>
              </a:tabLst>
            </a:pPr>
            <a:r>
              <a:rPr sz="1800" spc="110" dirty="0">
                <a:solidFill>
                  <a:srgbClr val="FFFFFF"/>
                </a:solidFill>
                <a:latin typeface="Arial Narrow"/>
                <a:cs typeface="Arial Narrow"/>
              </a:rPr>
              <a:t>Implementing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class	</a:t>
            </a:r>
            <a:r>
              <a:rPr sz="1800" spc="55" dirty="0">
                <a:solidFill>
                  <a:srgbClr val="FFFFFF"/>
                </a:solidFill>
                <a:latin typeface="Arial Narrow"/>
                <a:cs typeface="Arial Narrow"/>
              </a:rPr>
              <a:t>Using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-114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class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15</a:t>
            </a:fld>
            <a:endParaRPr spc="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0728" y="291845"/>
            <a:ext cx="8383271" cy="138243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53670" marR="5080">
              <a:lnSpc>
                <a:spcPts val="4900"/>
              </a:lnSpc>
              <a:spcBef>
                <a:spcPts val="980"/>
              </a:spcBef>
            </a:pPr>
            <a:r>
              <a:rPr u="none" dirty="0"/>
              <a:t>WRAPPING YOUR HEAD  AROUND TYPES AND CLASSES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740531"/>
            <a:ext cx="7962265" cy="449072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220345" indent="-208279">
              <a:lnSpc>
                <a:spcPct val="100000"/>
              </a:lnSpc>
              <a:spcBef>
                <a:spcPts val="30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75" dirty="0">
                <a:latin typeface="Arial Narrow"/>
                <a:cs typeface="Arial Narrow"/>
              </a:rPr>
              <a:t>can</a:t>
            </a:r>
            <a:r>
              <a:rPr sz="2400" spc="-20" dirty="0">
                <a:latin typeface="Arial Narrow"/>
                <a:cs typeface="Arial Narrow"/>
              </a:rPr>
              <a:t> </a:t>
            </a:r>
            <a:r>
              <a:rPr sz="2400" spc="35" dirty="0">
                <a:latin typeface="Arial Narrow"/>
                <a:cs typeface="Arial Narrow"/>
              </a:rPr>
              <a:t>ask</a:t>
            </a:r>
            <a:r>
              <a:rPr sz="2400" spc="-25" dirty="0">
                <a:latin typeface="Arial Narrow"/>
                <a:cs typeface="Arial Narrow"/>
              </a:rPr>
              <a:t> </a:t>
            </a:r>
            <a:r>
              <a:rPr sz="2400" spc="160" dirty="0">
                <a:latin typeface="Arial Narrow"/>
                <a:cs typeface="Arial Narrow"/>
              </a:rPr>
              <a:t>for</a:t>
            </a:r>
            <a:r>
              <a:rPr sz="2400" spc="-10" dirty="0">
                <a:latin typeface="Arial Narrow"/>
                <a:cs typeface="Arial Narrow"/>
              </a:rPr>
              <a:t> </a:t>
            </a:r>
            <a:r>
              <a:rPr sz="2400" spc="175" dirty="0">
                <a:latin typeface="Arial Narrow"/>
                <a:cs typeface="Arial Narrow"/>
              </a:rPr>
              <a:t>the</a:t>
            </a:r>
            <a:r>
              <a:rPr sz="2400" spc="-15" dirty="0">
                <a:latin typeface="Arial Narrow"/>
                <a:cs typeface="Arial Narrow"/>
              </a:rPr>
              <a:t> </a:t>
            </a:r>
            <a:r>
              <a:rPr sz="2400" spc="155" dirty="0">
                <a:latin typeface="Arial Narrow"/>
                <a:cs typeface="Arial Narrow"/>
              </a:rPr>
              <a:t>type</a:t>
            </a:r>
            <a:r>
              <a:rPr sz="2400" spc="-15" dirty="0">
                <a:latin typeface="Arial Narrow"/>
                <a:cs typeface="Arial Narrow"/>
              </a:rPr>
              <a:t> </a:t>
            </a:r>
            <a:r>
              <a:rPr sz="2400" spc="175" dirty="0">
                <a:latin typeface="Arial Narrow"/>
                <a:cs typeface="Arial Narrow"/>
              </a:rPr>
              <a:t>of</a:t>
            </a:r>
            <a:r>
              <a:rPr sz="2400" spc="-10" dirty="0">
                <a:latin typeface="Arial Narrow"/>
                <a:cs typeface="Arial Narrow"/>
              </a:rPr>
              <a:t> </a:t>
            </a:r>
            <a:r>
              <a:rPr sz="2400" spc="110" dirty="0">
                <a:latin typeface="Arial Narrow"/>
                <a:cs typeface="Arial Narrow"/>
              </a:rPr>
              <a:t>an</a:t>
            </a:r>
            <a:r>
              <a:rPr sz="2400" spc="-10" dirty="0">
                <a:latin typeface="Arial Narrow"/>
                <a:cs typeface="Arial Narrow"/>
              </a:rPr>
              <a:t> </a:t>
            </a:r>
            <a:r>
              <a:rPr sz="2400" spc="140" dirty="0">
                <a:latin typeface="Arial Narrow"/>
                <a:cs typeface="Arial Narrow"/>
              </a:rPr>
              <a:t>object</a:t>
            </a:r>
            <a:r>
              <a:rPr sz="2400" spc="-20" dirty="0">
                <a:latin typeface="Arial Narrow"/>
                <a:cs typeface="Arial Narrow"/>
              </a:rPr>
              <a:t> </a:t>
            </a:r>
            <a:r>
              <a:rPr sz="2400" spc="95" dirty="0">
                <a:latin typeface="Arial Narrow"/>
                <a:cs typeface="Arial Narrow"/>
              </a:rPr>
              <a:t>instance</a:t>
            </a:r>
            <a:endParaRPr sz="2400">
              <a:latin typeface="Arial Narrow"/>
              <a:cs typeface="Arial Narrow"/>
            </a:endParaRPr>
          </a:p>
          <a:p>
            <a:pPr marL="445770">
              <a:lnSpc>
                <a:spcPct val="100000"/>
              </a:lnSpc>
              <a:spcBef>
                <a:spcPts val="160"/>
              </a:spcBef>
            </a:pPr>
            <a:r>
              <a:rPr sz="1900" spc="-5" dirty="0">
                <a:latin typeface="Courier New"/>
                <a:cs typeface="Courier New"/>
              </a:rPr>
              <a:t>&gt;&gt;&gt; </a:t>
            </a:r>
            <a:r>
              <a:rPr sz="1900" dirty="0">
                <a:latin typeface="Courier New"/>
                <a:cs typeface="Courier New"/>
              </a:rPr>
              <a:t>c =</a:t>
            </a:r>
            <a:r>
              <a:rPr sz="1900" spc="-20" dirty="0"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Coordinate(3,4)</a:t>
            </a:r>
            <a:endParaRPr sz="1900">
              <a:latin typeface="Courier New"/>
              <a:cs typeface="Courier New"/>
            </a:endParaRPr>
          </a:p>
          <a:p>
            <a:pPr marL="445770">
              <a:lnSpc>
                <a:spcPts val="2260"/>
              </a:lnSpc>
            </a:pPr>
            <a:r>
              <a:rPr sz="1900" spc="-5" dirty="0">
                <a:latin typeface="Courier New"/>
                <a:cs typeface="Courier New"/>
              </a:rPr>
              <a:t>&gt;&gt;&gt; </a:t>
            </a:r>
            <a:r>
              <a:rPr sz="1900" spc="-10" dirty="0">
                <a:latin typeface="Courier New"/>
                <a:cs typeface="Courier New"/>
              </a:rPr>
              <a:t>print(c)</a:t>
            </a:r>
            <a:endParaRPr sz="1900">
              <a:latin typeface="Courier New"/>
              <a:cs typeface="Courier New"/>
            </a:endParaRPr>
          </a:p>
          <a:p>
            <a:pPr marL="445770">
              <a:lnSpc>
                <a:spcPts val="2260"/>
              </a:lnSpc>
            </a:pPr>
            <a:r>
              <a:rPr sz="1900" spc="-5" dirty="0">
                <a:latin typeface="Courier New"/>
                <a:cs typeface="Courier New"/>
              </a:rPr>
              <a:t>&lt;3,4&gt;</a:t>
            </a:r>
            <a:endParaRPr sz="1900">
              <a:latin typeface="Courier New"/>
              <a:cs typeface="Courier New"/>
            </a:endParaRPr>
          </a:p>
          <a:p>
            <a:pPr marL="445134">
              <a:lnSpc>
                <a:spcPct val="100000"/>
              </a:lnSpc>
            </a:pPr>
            <a:r>
              <a:rPr sz="1900" spc="-5" dirty="0">
                <a:latin typeface="Courier New"/>
                <a:cs typeface="Courier New"/>
              </a:rPr>
              <a:t>&gt;&gt;&gt;</a:t>
            </a:r>
            <a:r>
              <a:rPr sz="1900" spc="-30" dirty="0"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print(type(c))</a:t>
            </a:r>
            <a:endParaRPr sz="1900">
              <a:latin typeface="Courier New"/>
              <a:cs typeface="Courier New"/>
            </a:endParaRPr>
          </a:p>
          <a:p>
            <a:pPr marL="445770">
              <a:lnSpc>
                <a:spcPct val="100000"/>
              </a:lnSpc>
              <a:spcBef>
                <a:spcPts val="45"/>
              </a:spcBef>
            </a:pPr>
            <a:r>
              <a:rPr sz="1900" spc="-5" dirty="0">
                <a:latin typeface="Courier New"/>
                <a:cs typeface="Courier New"/>
              </a:rPr>
              <a:t>&lt;class</a:t>
            </a:r>
            <a:r>
              <a:rPr sz="1900" u="sng" spc="1130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main</a:t>
            </a:r>
            <a:r>
              <a:rPr sz="1900" u="sng" spc="10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.Coordinate&gt;</a:t>
            </a:r>
            <a:endParaRPr sz="1900">
              <a:latin typeface="Courier New"/>
              <a:cs typeface="Courier New"/>
            </a:endParaRPr>
          </a:p>
          <a:p>
            <a:pPr marL="220345" indent="-208279">
              <a:lnSpc>
                <a:spcPct val="100000"/>
              </a:lnSpc>
              <a:spcBef>
                <a:spcPts val="37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120" dirty="0">
                <a:latin typeface="Arial Narrow"/>
                <a:cs typeface="Arial Narrow"/>
              </a:rPr>
              <a:t>this </a:t>
            </a:r>
            <a:r>
              <a:rPr sz="2400" spc="80" dirty="0">
                <a:latin typeface="Arial Narrow"/>
                <a:cs typeface="Arial Narrow"/>
              </a:rPr>
              <a:t>makes </a:t>
            </a:r>
            <a:r>
              <a:rPr sz="2400" spc="50" dirty="0">
                <a:latin typeface="Arial Narrow"/>
                <a:cs typeface="Arial Narrow"/>
              </a:rPr>
              <a:t>sense</a:t>
            </a:r>
            <a:r>
              <a:rPr sz="2400" spc="-245" dirty="0">
                <a:latin typeface="Arial Narrow"/>
                <a:cs typeface="Arial Narrow"/>
              </a:rPr>
              <a:t> </a:t>
            </a:r>
            <a:r>
              <a:rPr sz="2400" spc="65" dirty="0">
                <a:latin typeface="Arial Narrow"/>
                <a:cs typeface="Arial Narrow"/>
              </a:rPr>
              <a:t>since</a:t>
            </a:r>
            <a:endParaRPr sz="2400">
              <a:latin typeface="Arial Narrow"/>
              <a:cs typeface="Arial Narrow"/>
            </a:endParaRPr>
          </a:p>
          <a:p>
            <a:pPr marL="445770">
              <a:lnSpc>
                <a:spcPct val="100000"/>
              </a:lnSpc>
              <a:spcBef>
                <a:spcPts val="165"/>
              </a:spcBef>
            </a:pPr>
            <a:r>
              <a:rPr sz="1900" spc="-5" dirty="0">
                <a:latin typeface="Courier New"/>
                <a:cs typeface="Courier New"/>
              </a:rPr>
              <a:t>&gt;&gt;&gt;</a:t>
            </a:r>
            <a:r>
              <a:rPr sz="1900" spc="-10" dirty="0">
                <a:latin typeface="Courier New"/>
                <a:cs typeface="Courier New"/>
              </a:rPr>
              <a:t> print(Coordinate)</a:t>
            </a:r>
            <a:endParaRPr sz="1900">
              <a:latin typeface="Courier New"/>
              <a:cs typeface="Courier New"/>
            </a:endParaRPr>
          </a:p>
          <a:p>
            <a:pPr marL="445770">
              <a:lnSpc>
                <a:spcPct val="100000"/>
              </a:lnSpc>
            </a:pPr>
            <a:r>
              <a:rPr sz="1900" spc="-5" dirty="0">
                <a:latin typeface="Courier New"/>
                <a:cs typeface="Courier New"/>
              </a:rPr>
              <a:t>&lt;class</a:t>
            </a:r>
            <a:r>
              <a:rPr sz="1900" u="sng" spc="-5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1900" u="sng" spc="1130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main</a:t>
            </a:r>
            <a:r>
              <a:rPr sz="1900" u="sng" spc="-10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 </a:t>
            </a:r>
            <a:r>
              <a:rPr sz="1900" spc="-10" dirty="0">
                <a:latin typeface="Courier New"/>
                <a:cs typeface="Courier New"/>
              </a:rPr>
              <a:t>.Coordinate&gt;</a:t>
            </a:r>
            <a:endParaRPr sz="1900">
              <a:latin typeface="Courier New"/>
              <a:cs typeface="Courier New"/>
            </a:endParaRPr>
          </a:p>
          <a:p>
            <a:pPr marL="445770">
              <a:lnSpc>
                <a:spcPts val="2255"/>
              </a:lnSpc>
            </a:pPr>
            <a:r>
              <a:rPr sz="1900" spc="-5" dirty="0">
                <a:latin typeface="Courier New"/>
                <a:cs typeface="Courier New"/>
              </a:rPr>
              <a:t>&gt;&gt;&gt;</a:t>
            </a:r>
            <a:r>
              <a:rPr sz="1900" spc="-20" dirty="0"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print(type(Coordinate))</a:t>
            </a:r>
            <a:endParaRPr sz="1900">
              <a:latin typeface="Courier New"/>
              <a:cs typeface="Courier New"/>
            </a:endParaRPr>
          </a:p>
          <a:p>
            <a:pPr marL="445770">
              <a:lnSpc>
                <a:spcPts val="2255"/>
              </a:lnSpc>
            </a:pPr>
            <a:r>
              <a:rPr sz="1900" spc="-5" dirty="0">
                <a:latin typeface="Courier New"/>
                <a:cs typeface="Courier New"/>
              </a:rPr>
              <a:t>&lt;type</a:t>
            </a:r>
            <a:r>
              <a:rPr sz="1900" spc="-15" dirty="0">
                <a:latin typeface="Courier New"/>
                <a:cs typeface="Courier New"/>
              </a:rPr>
              <a:t> </a:t>
            </a:r>
            <a:r>
              <a:rPr sz="1900" spc="-10" dirty="0">
                <a:latin typeface="Courier New"/>
                <a:cs typeface="Courier New"/>
              </a:rPr>
              <a:t>'type'&gt;</a:t>
            </a:r>
            <a:endParaRPr sz="1900">
              <a:latin typeface="Courier New"/>
              <a:cs typeface="Courier New"/>
            </a:endParaRPr>
          </a:p>
          <a:p>
            <a:pPr marL="220345" indent="-208279">
              <a:lnSpc>
                <a:spcPct val="100000"/>
              </a:lnSpc>
              <a:spcBef>
                <a:spcPts val="42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70" dirty="0">
                <a:latin typeface="Arial Narrow"/>
                <a:cs typeface="Arial Narrow"/>
              </a:rPr>
              <a:t>use </a:t>
            </a:r>
            <a:r>
              <a:rPr sz="2400" spc="-5" dirty="0">
                <a:latin typeface="Courier New"/>
                <a:cs typeface="Courier New"/>
              </a:rPr>
              <a:t>isinstance()</a:t>
            </a:r>
            <a:r>
              <a:rPr sz="2400" spc="-980" dirty="0">
                <a:latin typeface="Courier New"/>
                <a:cs typeface="Courier New"/>
              </a:rPr>
              <a:t> </a:t>
            </a:r>
            <a:r>
              <a:rPr sz="2400" spc="200" dirty="0">
                <a:latin typeface="Arial Narrow"/>
                <a:cs typeface="Arial Narrow"/>
              </a:rPr>
              <a:t>to </a:t>
            </a:r>
            <a:r>
              <a:rPr sz="2400" spc="85" dirty="0">
                <a:latin typeface="Arial Narrow"/>
                <a:cs typeface="Arial Narrow"/>
              </a:rPr>
              <a:t>check </a:t>
            </a:r>
            <a:r>
              <a:rPr sz="2400" spc="145" dirty="0">
                <a:latin typeface="Arial Narrow"/>
                <a:cs typeface="Arial Narrow"/>
              </a:rPr>
              <a:t>if </a:t>
            </a:r>
            <a:r>
              <a:rPr sz="2400" spc="110" dirty="0">
                <a:latin typeface="Arial Narrow"/>
                <a:cs typeface="Arial Narrow"/>
              </a:rPr>
              <a:t>an </a:t>
            </a:r>
            <a:r>
              <a:rPr sz="2400" spc="135" dirty="0">
                <a:latin typeface="Arial Narrow"/>
                <a:cs typeface="Arial Narrow"/>
              </a:rPr>
              <a:t>object </a:t>
            </a:r>
            <a:r>
              <a:rPr sz="2400" spc="30" dirty="0">
                <a:latin typeface="Arial Narrow"/>
                <a:cs typeface="Arial Narrow"/>
              </a:rPr>
              <a:t>is </a:t>
            </a:r>
            <a:r>
              <a:rPr sz="2400" spc="55" dirty="0">
                <a:latin typeface="Arial Narrow"/>
                <a:cs typeface="Arial Narrow"/>
              </a:rPr>
              <a:t>a </a:t>
            </a:r>
            <a:r>
              <a:rPr sz="2400" spc="-5" dirty="0">
                <a:latin typeface="Courier New"/>
                <a:cs typeface="Courier New"/>
              </a:rPr>
              <a:t>Coordinate</a:t>
            </a:r>
            <a:endParaRPr sz="2400">
              <a:latin typeface="Courier New"/>
              <a:cs typeface="Courier New"/>
            </a:endParaRPr>
          </a:p>
          <a:p>
            <a:pPr marL="445770" marR="2306955">
              <a:lnSpc>
                <a:spcPct val="100000"/>
              </a:lnSpc>
              <a:spcBef>
                <a:spcPts val="160"/>
              </a:spcBef>
            </a:pPr>
            <a:r>
              <a:rPr sz="1900" spc="-5" dirty="0">
                <a:latin typeface="Courier New"/>
                <a:cs typeface="Courier New"/>
              </a:rPr>
              <a:t>&gt;&gt;&gt; </a:t>
            </a:r>
            <a:r>
              <a:rPr sz="1900" spc="-10" dirty="0">
                <a:latin typeface="Courier New"/>
                <a:cs typeface="Courier New"/>
              </a:rPr>
              <a:t>print(isinstance(c, Coordinate))  True</a:t>
            </a:r>
            <a:endParaRPr sz="1900">
              <a:latin typeface="Courier New"/>
              <a:cs typeface="Courier New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1" y="0"/>
                </a:lnTo>
                <a:lnTo>
                  <a:pt x="29162" y="3746"/>
                </a:lnTo>
                <a:lnTo>
                  <a:pt x="13984" y="13970"/>
                </a:lnTo>
                <a:lnTo>
                  <a:pt x="3751" y="29146"/>
                </a:lnTo>
                <a:lnTo>
                  <a:pt x="0" y="47752"/>
                </a:lnTo>
                <a:lnTo>
                  <a:pt x="0" y="238760"/>
                </a:lnTo>
                <a:lnTo>
                  <a:pt x="3751" y="257365"/>
                </a:lnTo>
                <a:lnTo>
                  <a:pt x="13984" y="272542"/>
                </a:lnTo>
                <a:lnTo>
                  <a:pt x="29162" y="282765"/>
                </a:lnTo>
                <a:lnTo>
                  <a:pt x="47751" y="286512"/>
                </a:lnTo>
                <a:lnTo>
                  <a:pt x="4182872" y="286512"/>
                </a:lnTo>
                <a:lnTo>
                  <a:pt x="4201477" y="282765"/>
                </a:lnTo>
                <a:lnTo>
                  <a:pt x="4216654" y="272542"/>
                </a:lnTo>
                <a:lnTo>
                  <a:pt x="4226877" y="257365"/>
                </a:lnTo>
                <a:lnTo>
                  <a:pt x="4230624" y="238760"/>
                </a:lnTo>
                <a:lnTo>
                  <a:pt x="4230624" y="47752"/>
                </a:lnTo>
                <a:lnTo>
                  <a:pt x="4226877" y="29146"/>
                </a:lnTo>
                <a:lnTo>
                  <a:pt x="4216654" y="13970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BFC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3376" y="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2" y="0"/>
                </a:lnTo>
                <a:lnTo>
                  <a:pt x="29146" y="3746"/>
                </a:lnTo>
                <a:lnTo>
                  <a:pt x="13970" y="13969"/>
                </a:lnTo>
                <a:lnTo>
                  <a:pt x="3746" y="29146"/>
                </a:lnTo>
                <a:lnTo>
                  <a:pt x="0" y="47751"/>
                </a:lnTo>
                <a:lnTo>
                  <a:pt x="0" y="238759"/>
                </a:lnTo>
                <a:lnTo>
                  <a:pt x="3746" y="257365"/>
                </a:lnTo>
                <a:lnTo>
                  <a:pt x="13970" y="272541"/>
                </a:lnTo>
                <a:lnTo>
                  <a:pt x="29146" y="282765"/>
                </a:lnTo>
                <a:lnTo>
                  <a:pt x="47752" y="286511"/>
                </a:lnTo>
                <a:lnTo>
                  <a:pt x="4182872" y="286511"/>
                </a:lnTo>
                <a:lnTo>
                  <a:pt x="4201477" y="282765"/>
                </a:lnTo>
                <a:lnTo>
                  <a:pt x="4216654" y="272541"/>
                </a:lnTo>
                <a:lnTo>
                  <a:pt x="4226877" y="257365"/>
                </a:lnTo>
                <a:lnTo>
                  <a:pt x="4230624" y="238759"/>
                </a:lnTo>
                <a:lnTo>
                  <a:pt x="4230624" y="47751"/>
                </a:lnTo>
                <a:lnTo>
                  <a:pt x="4226877" y="29146"/>
                </a:lnTo>
                <a:lnTo>
                  <a:pt x="4216654" y="13969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26413" y="0"/>
            <a:ext cx="6701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17490" algn="l"/>
              </a:tabLst>
            </a:pPr>
            <a:r>
              <a:rPr sz="1800" spc="110" dirty="0">
                <a:solidFill>
                  <a:srgbClr val="FFFFFF"/>
                </a:solidFill>
                <a:latin typeface="Arial Narrow"/>
                <a:cs typeface="Arial Narrow"/>
              </a:rPr>
              <a:t>Implementing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class	</a:t>
            </a:r>
            <a:r>
              <a:rPr sz="1800" spc="55" dirty="0">
                <a:solidFill>
                  <a:srgbClr val="FFFFFF"/>
                </a:solidFill>
                <a:latin typeface="Arial Narrow"/>
                <a:cs typeface="Arial Narrow"/>
              </a:rPr>
              <a:t>Using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-114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class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202054" y="2761106"/>
            <a:ext cx="4137660" cy="299085"/>
          </a:xfrm>
          <a:custGeom>
            <a:avLst/>
            <a:gdLst/>
            <a:ahLst/>
            <a:cxnLst/>
            <a:rect l="l" t="t" r="r" b="b"/>
            <a:pathLst>
              <a:path w="4137660" h="299085">
                <a:moveTo>
                  <a:pt x="0" y="298703"/>
                </a:moveTo>
                <a:lnTo>
                  <a:pt x="4137660" y="298703"/>
                </a:lnTo>
                <a:lnTo>
                  <a:pt x="4137660" y="0"/>
                </a:lnTo>
                <a:lnTo>
                  <a:pt x="0" y="0"/>
                </a:lnTo>
                <a:lnTo>
                  <a:pt x="0" y="298703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83225" y="1928876"/>
            <a:ext cx="1783206" cy="11012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19580" y="3369183"/>
            <a:ext cx="4120515" cy="299085"/>
          </a:xfrm>
          <a:custGeom>
            <a:avLst/>
            <a:gdLst/>
            <a:ahLst/>
            <a:cxnLst/>
            <a:rect l="l" t="t" r="r" b="b"/>
            <a:pathLst>
              <a:path w="4120515" h="299085">
                <a:moveTo>
                  <a:pt x="0" y="298704"/>
                </a:moveTo>
                <a:lnTo>
                  <a:pt x="4120134" y="298704"/>
                </a:lnTo>
                <a:lnTo>
                  <a:pt x="4120134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ln w="16001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95416" y="2493009"/>
            <a:ext cx="1955942" cy="12809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02054" y="4365116"/>
            <a:ext cx="4137660" cy="299085"/>
          </a:xfrm>
          <a:custGeom>
            <a:avLst/>
            <a:gdLst/>
            <a:ahLst/>
            <a:cxnLst/>
            <a:rect l="l" t="t" r="r" b="b"/>
            <a:pathLst>
              <a:path w="4137660" h="299085">
                <a:moveTo>
                  <a:pt x="0" y="298704"/>
                </a:moveTo>
                <a:lnTo>
                  <a:pt x="4137660" y="298704"/>
                </a:lnTo>
                <a:lnTo>
                  <a:pt x="4137660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72505" y="3584955"/>
            <a:ext cx="1828799" cy="9867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02054" y="4957953"/>
            <a:ext cx="4137660" cy="299085"/>
          </a:xfrm>
          <a:custGeom>
            <a:avLst/>
            <a:gdLst/>
            <a:ahLst/>
            <a:cxnLst/>
            <a:rect l="l" t="t" r="r" b="b"/>
            <a:pathLst>
              <a:path w="4137660" h="299085">
                <a:moveTo>
                  <a:pt x="0" y="298704"/>
                </a:moveTo>
                <a:lnTo>
                  <a:pt x="4137660" y="298704"/>
                </a:lnTo>
                <a:lnTo>
                  <a:pt x="4137660" y="0"/>
                </a:lnTo>
                <a:lnTo>
                  <a:pt x="0" y="0"/>
                </a:lnTo>
                <a:lnTo>
                  <a:pt x="0" y="298704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572505" y="3554857"/>
            <a:ext cx="3037586" cy="161010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16</a:t>
            </a:fld>
            <a:endParaRPr spc="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7700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dirty="0"/>
              <a:t>SPECIAL OPERATORS	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17</a:t>
            </a:fld>
            <a:endParaRPr spc="5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23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60"/>
              </a:spcBef>
            </a:pPr>
            <a:r>
              <a:rPr spc="755" dirty="0">
                <a:solidFill>
                  <a:srgbClr val="585858"/>
                </a:solidFill>
              </a:rPr>
              <a:t></a:t>
            </a:r>
            <a:r>
              <a:rPr spc="-15" dirty="0">
                <a:solidFill>
                  <a:srgbClr val="585858"/>
                </a:solidFill>
              </a:rPr>
              <a:t> </a:t>
            </a:r>
            <a:r>
              <a:rPr spc="50" dirty="0"/>
              <a:t>+,</a:t>
            </a:r>
            <a:r>
              <a:rPr dirty="0"/>
              <a:t> </a:t>
            </a:r>
            <a:r>
              <a:rPr spc="70" dirty="0"/>
              <a:t>-,</a:t>
            </a:r>
            <a:r>
              <a:rPr spc="-5" dirty="0"/>
              <a:t> </a:t>
            </a:r>
            <a:r>
              <a:rPr spc="45" dirty="0"/>
              <a:t>==,</a:t>
            </a:r>
            <a:r>
              <a:rPr spc="-5" dirty="0"/>
              <a:t> </a:t>
            </a:r>
            <a:r>
              <a:rPr spc="50" dirty="0"/>
              <a:t>&lt;,</a:t>
            </a:r>
            <a:r>
              <a:rPr spc="-10" dirty="0"/>
              <a:t> </a:t>
            </a:r>
            <a:r>
              <a:rPr spc="50" dirty="0"/>
              <a:t>&gt;,</a:t>
            </a:r>
            <a:r>
              <a:rPr spc="10" dirty="0"/>
              <a:t> </a:t>
            </a:r>
            <a:r>
              <a:rPr spc="100" dirty="0"/>
              <a:t>len(),</a:t>
            </a:r>
            <a:r>
              <a:rPr spc="-15" dirty="0"/>
              <a:t> </a:t>
            </a:r>
            <a:r>
              <a:rPr spc="160" dirty="0"/>
              <a:t>print,</a:t>
            </a:r>
            <a:r>
              <a:rPr dirty="0"/>
              <a:t> </a:t>
            </a:r>
            <a:r>
              <a:rPr spc="140" dirty="0"/>
              <a:t>and</a:t>
            </a:r>
            <a:r>
              <a:rPr spc="-10" dirty="0"/>
              <a:t> </a:t>
            </a:r>
            <a:r>
              <a:rPr spc="145" dirty="0"/>
              <a:t>many</a:t>
            </a:r>
            <a:r>
              <a:rPr spc="-10" dirty="0"/>
              <a:t> </a:t>
            </a:r>
            <a:r>
              <a:rPr spc="135" dirty="0"/>
              <a:t>others</a:t>
            </a:r>
          </a:p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sz="1900" spc="110" dirty="0">
                <a:solidFill>
                  <a:srgbClr val="0000FF"/>
                </a:solidFill>
                <a:hlinkClick r:id="rId2"/>
              </a:rPr>
              <a:t>https://docs.python.org/3/reference/datamodel.html#basic-customization</a:t>
            </a:r>
            <a:endParaRPr sz="1900"/>
          </a:p>
          <a:p>
            <a:pPr marL="238125" indent="-226060">
              <a:lnSpc>
                <a:spcPct val="100000"/>
              </a:lnSpc>
              <a:spcBef>
                <a:spcPts val="105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pc="90" dirty="0"/>
              <a:t>like</a:t>
            </a:r>
            <a:r>
              <a:rPr dirty="0"/>
              <a:t> </a:t>
            </a:r>
            <a:r>
              <a:rPr spc="5" dirty="0">
                <a:latin typeface="Courier New"/>
                <a:cs typeface="Courier New"/>
              </a:rPr>
              <a:t>print</a:t>
            </a:r>
            <a:r>
              <a:rPr spc="5" dirty="0"/>
              <a:t>,</a:t>
            </a:r>
            <a:r>
              <a:rPr spc="10" dirty="0"/>
              <a:t> </a:t>
            </a:r>
            <a:r>
              <a:rPr spc="80" dirty="0"/>
              <a:t>can</a:t>
            </a:r>
            <a:r>
              <a:rPr dirty="0"/>
              <a:t> </a:t>
            </a:r>
            <a:r>
              <a:rPr spc="140" dirty="0"/>
              <a:t>override</a:t>
            </a:r>
            <a:r>
              <a:rPr dirty="0"/>
              <a:t> </a:t>
            </a:r>
            <a:r>
              <a:rPr spc="120" dirty="0"/>
              <a:t>these</a:t>
            </a:r>
            <a:r>
              <a:rPr spc="-20" dirty="0"/>
              <a:t> </a:t>
            </a:r>
            <a:r>
              <a:rPr spc="215" dirty="0"/>
              <a:t>to</a:t>
            </a:r>
            <a:r>
              <a:rPr spc="-5" dirty="0"/>
              <a:t> </a:t>
            </a:r>
            <a:r>
              <a:rPr spc="195" dirty="0"/>
              <a:t>work</a:t>
            </a:r>
            <a:r>
              <a:rPr spc="10" dirty="0"/>
              <a:t> </a:t>
            </a:r>
            <a:r>
              <a:rPr spc="220" dirty="0"/>
              <a:t>with</a:t>
            </a:r>
            <a:r>
              <a:rPr dirty="0"/>
              <a:t> </a:t>
            </a:r>
            <a:r>
              <a:rPr spc="155" dirty="0"/>
              <a:t>your</a:t>
            </a:r>
            <a:r>
              <a:rPr dirty="0"/>
              <a:t> </a:t>
            </a:r>
            <a:r>
              <a:rPr spc="20" dirty="0"/>
              <a:t>class</a:t>
            </a:r>
          </a:p>
          <a:p>
            <a:pPr marL="238125" indent="-226060">
              <a:lnSpc>
                <a:spcPct val="100000"/>
              </a:lnSpc>
              <a:spcBef>
                <a:spcPts val="107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pc="140" dirty="0"/>
              <a:t>define</a:t>
            </a:r>
            <a:r>
              <a:rPr spc="-25" dirty="0"/>
              <a:t> </a:t>
            </a:r>
            <a:r>
              <a:rPr spc="215" dirty="0"/>
              <a:t>them</a:t>
            </a:r>
            <a:r>
              <a:rPr spc="-15" dirty="0"/>
              <a:t> </a:t>
            </a:r>
            <a:r>
              <a:rPr spc="220" dirty="0"/>
              <a:t>with</a:t>
            </a:r>
            <a:r>
              <a:rPr spc="-5" dirty="0"/>
              <a:t> </a:t>
            </a:r>
            <a:r>
              <a:rPr spc="155" dirty="0"/>
              <a:t>double</a:t>
            </a:r>
            <a:r>
              <a:rPr spc="-10" dirty="0"/>
              <a:t> </a:t>
            </a:r>
            <a:r>
              <a:rPr spc="100" dirty="0"/>
              <a:t>underscores</a:t>
            </a:r>
            <a:r>
              <a:rPr spc="-5" dirty="0"/>
              <a:t> </a:t>
            </a:r>
            <a:r>
              <a:rPr spc="160" dirty="0"/>
              <a:t>before/after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92377" y="3784339"/>
          <a:ext cx="6416038" cy="2396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842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61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85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71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27408">
                <a:tc>
                  <a:txBody>
                    <a:bodyPr/>
                    <a:lstStyle/>
                    <a:p>
                      <a:pPr marL="31750">
                        <a:lnSpc>
                          <a:spcPts val="2195"/>
                        </a:lnSpc>
                      </a:pP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add</a:t>
                      </a:r>
                      <a:r>
                        <a:rPr sz="2000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(self,</a:t>
                      </a:r>
                      <a:r>
                        <a:rPr sz="2000" spc="-2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other)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2195"/>
                        </a:lnSpc>
                      </a:pPr>
                      <a:r>
                        <a:rPr sz="2000" dirty="0">
                          <a:latin typeface="Arial Narrow"/>
                          <a:cs typeface="Arial Narrow"/>
                        </a:rPr>
                        <a:t></a:t>
                      </a:r>
                      <a:endParaRPr sz="2000">
                        <a:latin typeface="Arial Narrow"/>
                        <a:cs typeface="Arial Narro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8580" algn="r">
                        <a:lnSpc>
                          <a:spcPts val="2195"/>
                        </a:lnSpc>
                      </a:pPr>
                      <a:r>
                        <a:rPr sz="2000" dirty="0">
                          <a:latin typeface="Courier New"/>
                          <a:cs typeface="Courier New"/>
                        </a:rPr>
                        <a:t>self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2195"/>
                        </a:lnSpc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+</a:t>
                      </a:r>
                      <a:r>
                        <a:rPr sz="2000" spc="-3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other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0519">
                <a:tc>
                  <a:txBody>
                    <a:bodyPr/>
                    <a:lstStyle/>
                    <a:p>
                      <a:pPr marL="31750">
                        <a:lnSpc>
                          <a:spcPts val="2380"/>
                        </a:lnSpc>
                      </a:pP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sub</a:t>
                      </a:r>
                      <a:r>
                        <a:rPr sz="2000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(self,</a:t>
                      </a:r>
                      <a:r>
                        <a:rPr sz="2000" spc="-2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other)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2380"/>
                        </a:lnSpc>
                      </a:pPr>
                      <a:r>
                        <a:rPr sz="2000" dirty="0">
                          <a:latin typeface="Arial Narrow"/>
                          <a:cs typeface="Arial Narrow"/>
                        </a:rPr>
                        <a:t></a:t>
                      </a:r>
                      <a:endParaRPr sz="2000">
                        <a:latin typeface="Arial Narrow"/>
                        <a:cs typeface="Arial Narro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8580" algn="r">
                        <a:lnSpc>
                          <a:spcPts val="2380"/>
                        </a:lnSpc>
                      </a:pPr>
                      <a:r>
                        <a:rPr sz="2000" dirty="0">
                          <a:latin typeface="Courier New"/>
                          <a:cs typeface="Courier New"/>
                        </a:rPr>
                        <a:t>self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2380"/>
                        </a:lnSpc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-</a:t>
                      </a:r>
                      <a:r>
                        <a:rPr sz="2000" spc="-3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other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0647">
                <a:tc>
                  <a:txBody>
                    <a:bodyPr/>
                    <a:lstStyle/>
                    <a:p>
                      <a:pPr marL="31750">
                        <a:lnSpc>
                          <a:spcPts val="2380"/>
                        </a:lnSpc>
                      </a:pP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eq</a:t>
                      </a:r>
                      <a:r>
                        <a:rPr sz="2000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(self,</a:t>
                      </a:r>
                      <a:r>
                        <a:rPr sz="2000" spc="-2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other)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2380"/>
                        </a:lnSpc>
                      </a:pPr>
                      <a:r>
                        <a:rPr sz="2000" dirty="0">
                          <a:latin typeface="Arial Narrow"/>
                          <a:cs typeface="Arial Narrow"/>
                        </a:rPr>
                        <a:t></a:t>
                      </a:r>
                      <a:endParaRPr sz="2000">
                        <a:latin typeface="Arial Narrow"/>
                        <a:cs typeface="Arial Narro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8580" algn="r">
                        <a:lnSpc>
                          <a:spcPts val="2380"/>
                        </a:lnSpc>
                      </a:pPr>
                      <a:r>
                        <a:rPr sz="2000" dirty="0">
                          <a:latin typeface="Courier New"/>
                          <a:cs typeface="Courier New"/>
                        </a:rPr>
                        <a:t>self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2380"/>
                        </a:lnSpc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==</a:t>
                      </a:r>
                      <a:r>
                        <a:rPr sz="2000" spc="-6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other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7535">
                <a:tc>
                  <a:txBody>
                    <a:bodyPr/>
                    <a:lstStyle/>
                    <a:p>
                      <a:pPr marL="31750">
                        <a:lnSpc>
                          <a:spcPts val="2380"/>
                        </a:lnSpc>
                      </a:pP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lt</a:t>
                      </a:r>
                      <a:r>
                        <a:rPr sz="2000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(self,</a:t>
                      </a:r>
                      <a:r>
                        <a:rPr sz="2000" spc="-2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other)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2380"/>
                        </a:lnSpc>
                      </a:pPr>
                      <a:r>
                        <a:rPr sz="2000" dirty="0">
                          <a:latin typeface="Arial Narrow"/>
                          <a:cs typeface="Arial Narrow"/>
                        </a:rPr>
                        <a:t></a:t>
                      </a:r>
                      <a:endParaRPr sz="2000">
                        <a:latin typeface="Arial Narrow"/>
                        <a:cs typeface="Arial Narro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8580" algn="r">
                        <a:lnSpc>
                          <a:spcPts val="2380"/>
                        </a:lnSpc>
                      </a:pPr>
                      <a:r>
                        <a:rPr sz="2000" dirty="0">
                          <a:latin typeface="Courier New"/>
                          <a:cs typeface="Courier New"/>
                        </a:rPr>
                        <a:t>self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2380"/>
                        </a:lnSpc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&lt;</a:t>
                      </a:r>
                      <a:r>
                        <a:rPr sz="2000" spc="-35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other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363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len</a:t>
                      </a:r>
                      <a:r>
                        <a:rPr sz="2000" u="sng" spc="1185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(self)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000" dirty="0">
                          <a:latin typeface="Arial Narrow"/>
                          <a:cs typeface="Arial Narrow"/>
                        </a:rPr>
                        <a:t></a:t>
                      </a:r>
                      <a:endParaRPr sz="2000">
                        <a:latin typeface="Arial Narrow"/>
                        <a:cs typeface="Arial Narrow"/>
                      </a:endParaRPr>
                    </a:p>
                  </a:txBody>
                  <a:tcPr marL="0" marR="0" marT="20320" marB="0"/>
                </a:tc>
                <a:tc gridSpan="2">
                  <a:txBody>
                    <a:bodyPr/>
                    <a:lstStyle/>
                    <a:p>
                      <a:pPr marL="3327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len(self)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2032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66690">
                <a:tc>
                  <a:txBody>
                    <a:bodyPr/>
                    <a:lstStyle/>
                    <a:p>
                      <a:pPr marL="31750">
                        <a:lnSpc>
                          <a:spcPts val="2380"/>
                        </a:lnSpc>
                      </a:pP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str</a:t>
                      </a:r>
                      <a:r>
                        <a:rPr sz="2000" u="sng" spc="1185" dirty="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(self)</a:t>
                      </a:r>
                      <a:endParaRPr sz="2000">
                        <a:latin typeface="Courier New"/>
                        <a:cs typeface="Courier New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2000" spc="45" dirty="0">
                          <a:latin typeface="Arial Narrow"/>
                          <a:cs typeface="Arial Narrow"/>
                        </a:rPr>
                        <a:t>... </a:t>
                      </a:r>
                      <a:r>
                        <a:rPr sz="2000" spc="105" dirty="0">
                          <a:latin typeface="Arial Narrow"/>
                          <a:cs typeface="Arial Narrow"/>
                        </a:rPr>
                        <a:t>and</a:t>
                      </a:r>
                      <a:r>
                        <a:rPr sz="2000" spc="-8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2000" spc="105" dirty="0">
                          <a:latin typeface="Arial Narrow"/>
                          <a:cs typeface="Arial Narrow"/>
                        </a:rPr>
                        <a:t>others</a:t>
                      </a:r>
                      <a:endParaRPr sz="2000">
                        <a:latin typeface="Arial Narrow"/>
                        <a:cs typeface="Arial Narro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2380"/>
                        </a:lnSpc>
                      </a:pPr>
                      <a:r>
                        <a:rPr sz="2000" dirty="0">
                          <a:latin typeface="Arial Narrow"/>
                          <a:cs typeface="Arial Narrow"/>
                        </a:rPr>
                        <a:t></a:t>
                      </a:r>
                      <a:endParaRPr sz="2000">
                        <a:latin typeface="Arial Narrow"/>
                        <a:cs typeface="Arial Narrow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32740">
                        <a:lnSpc>
                          <a:spcPts val="2380"/>
                        </a:lnSpc>
                      </a:pPr>
                      <a:r>
                        <a:rPr sz="2000" spc="-5" dirty="0">
                          <a:latin typeface="Courier New"/>
                          <a:cs typeface="Courier New"/>
                        </a:rPr>
                        <a:t>print</a:t>
                      </a:r>
                      <a:r>
                        <a:rPr sz="2000" spc="-20" dirty="0"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00" spc="-5" dirty="0">
                          <a:latin typeface="Courier New"/>
                          <a:cs typeface="Courier New"/>
                        </a:rPr>
                        <a:t>self</a:t>
                      </a:r>
                      <a:endParaRPr sz="20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343948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95350" y="523481"/>
            <a:ext cx="65659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EXAMPLE: FRACTIONS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18</a:t>
            </a:fld>
            <a:endParaRPr spc="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412928"/>
            <a:ext cx="8333741" cy="4969309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create a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new type </a:t>
            </a:r>
            <a:r>
              <a:rPr sz="2600" dirty="0">
                <a:latin typeface="Arial Narrow"/>
                <a:cs typeface="Arial Narrow"/>
              </a:rPr>
              <a:t>to represent a number as a fraction</a:t>
            </a:r>
          </a:p>
          <a:p>
            <a:pPr marL="238125" indent="-226060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Font typeface="Arial Narrow"/>
              <a:buChar char="▪"/>
              <a:tabLst>
                <a:tab pos="238760" algn="l"/>
              </a:tabLst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internal representation </a:t>
            </a:r>
            <a:r>
              <a:rPr sz="2600" dirty="0">
                <a:latin typeface="Arial Narrow"/>
                <a:cs typeface="Arial Narrow"/>
              </a:rPr>
              <a:t>is two integers</a:t>
            </a:r>
          </a:p>
          <a:p>
            <a:pPr marL="464820" lvl="1" indent="-252095">
              <a:lnSpc>
                <a:spcPct val="100000"/>
              </a:lnSpc>
              <a:spcBef>
                <a:spcPts val="12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numerator</a:t>
            </a:r>
          </a:p>
          <a:p>
            <a:pPr marL="464820" lvl="1" indent="-252095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denominator</a:t>
            </a:r>
          </a:p>
          <a:p>
            <a:pPr marL="238125" indent="-226060">
              <a:lnSpc>
                <a:spcPts val="2975"/>
              </a:lnSpc>
              <a:spcBef>
                <a:spcPts val="1275"/>
              </a:spcBef>
              <a:buClr>
                <a:srgbClr val="585858"/>
              </a:buClr>
              <a:buFont typeface="Arial Narrow"/>
              <a:buChar char="▪"/>
              <a:tabLst>
                <a:tab pos="238760" algn="l"/>
              </a:tabLst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interface </a:t>
            </a:r>
            <a:r>
              <a:rPr sz="2600" dirty="0">
                <a:latin typeface="Arial Narrow"/>
                <a:cs typeface="Arial Narrow"/>
              </a:rPr>
              <a:t>a.k.a.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methods </a:t>
            </a:r>
            <a:r>
              <a:rPr sz="2600" dirty="0">
                <a:latin typeface="Arial Narrow"/>
                <a:cs typeface="Arial Narrow"/>
              </a:rPr>
              <a:t>a.k.a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how to interact </a:t>
            </a:r>
            <a:r>
              <a:rPr sz="2600" dirty="0">
                <a:latin typeface="Arial Narrow"/>
                <a:cs typeface="Arial Narrow"/>
              </a:rPr>
              <a:t>with</a:t>
            </a:r>
          </a:p>
          <a:p>
            <a:pPr marL="104139">
              <a:lnSpc>
                <a:spcPts val="2975"/>
              </a:lnSpc>
            </a:pPr>
            <a:r>
              <a:rPr sz="2600" dirty="0">
                <a:latin typeface="Courier New"/>
                <a:cs typeface="Courier New"/>
              </a:rPr>
              <a:t>Fraction </a:t>
            </a:r>
            <a:r>
              <a:rPr sz="2600" dirty="0">
                <a:latin typeface="Arial Narrow"/>
                <a:cs typeface="Arial Narrow"/>
              </a:rPr>
              <a:t>objects</a:t>
            </a:r>
          </a:p>
          <a:p>
            <a:pPr marL="464820" lvl="1" indent="-252095">
              <a:lnSpc>
                <a:spcPct val="100000"/>
              </a:lnSpc>
              <a:spcBef>
                <a:spcPts val="11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add, subtract</a:t>
            </a:r>
          </a:p>
          <a:p>
            <a:pPr marL="464820" lvl="1" indent="-252095">
              <a:lnSpc>
                <a:spcPct val="100000"/>
              </a:lnSpc>
              <a:spcBef>
                <a:spcPts val="31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print representation, convert to a float</a:t>
            </a:r>
          </a:p>
          <a:p>
            <a:pPr marL="464820" lvl="1" indent="-252095">
              <a:lnSpc>
                <a:spcPct val="100000"/>
              </a:lnSpc>
              <a:spcBef>
                <a:spcPts val="31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invert the fraction</a:t>
            </a:r>
          </a:p>
          <a:p>
            <a:pPr marL="238125" indent="-226060">
              <a:lnSpc>
                <a:spcPct val="100000"/>
              </a:lnSpc>
              <a:spcBef>
                <a:spcPts val="127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the code for this is in the handout, check it out!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21426" y="1845945"/>
            <a:ext cx="1487805" cy="1088390"/>
          </a:xfrm>
          <a:prstGeom prst="rect">
            <a:avLst/>
          </a:prstGeom>
          <a:solidFill>
            <a:srgbClr val="BFBFBF"/>
          </a:solidFill>
          <a:ln w="16001">
            <a:solidFill>
              <a:srgbClr val="3E3E3E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"/>
              <a:cs typeface="Times"/>
            </a:endParaRPr>
          </a:p>
          <a:p>
            <a:pPr marL="274955">
              <a:lnSpc>
                <a:spcPct val="100000"/>
              </a:lnSpc>
              <a:spcBef>
                <a:spcPts val="5"/>
              </a:spcBef>
            </a:pPr>
            <a:r>
              <a:rPr sz="2600" spc="140" dirty="0">
                <a:latin typeface="Arial Narrow"/>
                <a:cs typeface="Arial Narrow"/>
              </a:rPr>
              <a:t>Animal</a:t>
            </a:r>
            <a:endParaRPr sz="26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72709" y="3161919"/>
            <a:ext cx="1487170" cy="1087755"/>
          </a:xfrm>
          <a:prstGeom prst="rect">
            <a:avLst/>
          </a:prstGeom>
          <a:solidFill>
            <a:srgbClr val="FFFFBF"/>
          </a:solidFill>
          <a:ln w="16001">
            <a:solidFill>
              <a:srgbClr val="3E3E3E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"/>
              <a:cs typeface="Times"/>
            </a:endParaRPr>
          </a:p>
          <a:p>
            <a:pPr algn="ctr">
              <a:lnSpc>
                <a:spcPct val="100000"/>
              </a:lnSpc>
            </a:pPr>
            <a:r>
              <a:rPr sz="2600" spc="35" dirty="0">
                <a:latin typeface="Arial Narrow"/>
                <a:cs typeface="Arial Narrow"/>
              </a:rPr>
              <a:t>Cat</a:t>
            </a:r>
            <a:endParaRPr sz="2600">
              <a:latin typeface="Arial Narrow"/>
              <a:cs typeface="Arial Narro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20915" y="3161919"/>
            <a:ext cx="1487170" cy="1087755"/>
          </a:xfrm>
          <a:prstGeom prst="rect">
            <a:avLst/>
          </a:prstGeom>
          <a:solidFill>
            <a:srgbClr val="BFEBFB"/>
          </a:solidFill>
          <a:ln w="16001">
            <a:solidFill>
              <a:srgbClr val="3E3E3E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"/>
              <a:cs typeface="Times"/>
            </a:endParaRPr>
          </a:p>
          <a:p>
            <a:pPr marL="307975">
              <a:lnSpc>
                <a:spcPct val="100000"/>
              </a:lnSpc>
            </a:pPr>
            <a:r>
              <a:rPr sz="2600" spc="110" dirty="0">
                <a:latin typeface="Arial Narrow"/>
                <a:cs typeface="Arial Narrow"/>
              </a:rPr>
              <a:t>Rabbit</a:t>
            </a:r>
            <a:endParaRPr sz="260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441972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HIERARCHIES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024503" y="3161919"/>
            <a:ext cx="1487170" cy="1087755"/>
          </a:xfrm>
          <a:prstGeom prst="rect">
            <a:avLst/>
          </a:prstGeom>
          <a:solidFill>
            <a:srgbClr val="BFEBD3"/>
          </a:solidFill>
          <a:ln w="16001">
            <a:solidFill>
              <a:srgbClr val="3E3E3E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"/>
              <a:cs typeface="Times"/>
            </a:endParaRPr>
          </a:p>
          <a:p>
            <a:pPr marL="285750">
              <a:lnSpc>
                <a:spcPct val="100000"/>
              </a:lnSpc>
            </a:pPr>
            <a:r>
              <a:rPr sz="2600" spc="65" dirty="0">
                <a:latin typeface="Arial Narrow"/>
                <a:cs typeface="Arial Narrow"/>
              </a:rPr>
              <a:t>Person</a:t>
            </a:r>
            <a:endParaRPr sz="260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6609" y="1981200"/>
            <a:ext cx="3490341" cy="39805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2420" indent="-300355">
              <a:lnSpc>
                <a:spcPts val="2965"/>
              </a:lnSpc>
              <a:spcBef>
                <a:spcPts val="100"/>
              </a:spcBef>
              <a:buClr>
                <a:srgbClr val="585858"/>
              </a:buClr>
              <a:buFont typeface="Arial Narrow"/>
              <a:buChar char="▪"/>
              <a:tabLst>
                <a:tab pos="312420" algn="l"/>
                <a:tab pos="313055" algn="l"/>
              </a:tabLst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parent class</a:t>
            </a:r>
            <a:endParaRPr sz="2600" dirty="0">
              <a:latin typeface="Arial Black"/>
              <a:cs typeface="Arial Black"/>
            </a:endParaRPr>
          </a:p>
          <a:p>
            <a:pPr marL="253365">
              <a:lnSpc>
                <a:spcPts val="2965"/>
              </a:lnSpc>
            </a:pPr>
            <a:r>
              <a:rPr sz="2600" dirty="0">
                <a:latin typeface="Arial Narrow"/>
                <a:cs typeface="Arial Narrow"/>
              </a:rPr>
              <a:t>(superclass)</a:t>
            </a:r>
          </a:p>
          <a:p>
            <a:pPr marL="238125" indent="-226060">
              <a:lnSpc>
                <a:spcPts val="2965"/>
              </a:lnSpc>
              <a:spcBef>
                <a:spcPts val="1085"/>
              </a:spcBef>
              <a:buClr>
                <a:srgbClr val="585858"/>
              </a:buClr>
              <a:buFont typeface="Arial Narrow"/>
              <a:buChar char="▪"/>
              <a:tabLst>
                <a:tab pos="238760" algn="l"/>
              </a:tabLst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child class</a:t>
            </a:r>
            <a:endParaRPr sz="2600" dirty="0">
              <a:latin typeface="Arial Black"/>
              <a:cs typeface="Arial Black"/>
            </a:endParaRPr>
          </a:p>
          <a:p>
            <a:pPr marL="253365">
              <a:lnSpc>
                <a:spcPts val="2965"/>
              </a:lnSpc>
            </a:pPr>
            <a:r>
              <a:rPr sz="2600" dirty="0">
                <a:latin typeface="Arial Narrow"/>
                <a:cs typeface="Arial Narrow"/>
              </a:rPr>
              <a:t>(subclass)</a:t>
            </a:r>
          </a:p>
          <a:p>
            <a:pPr marL="396240" marR="404495" lvl="1" indent="-182880">
              <a:lnSpc>
                <a:spcPts val="2590"/>
              </a:lnSpc>
              <a:spcBef>
                <a:spcPts val="450"/>
              </a:spcBef>
              <a:buClr>
                <a:srgbClr val="585858"/>
              </a:buClr>
              <a:buFont typeface="Arial Narrow"/>
              <a:buChar char="•"/>
              <a:tabLst>
                <a:tab pos="465455" algn="l"/>
              </a:tabLst>
            </a:pPr>
            <a:r>
              <a:rPr dirty="0"/>
              <a:t>	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inherits </a:t>
            </a:r>
            <a:r>
              <a:rPr sz="2400" dirty="0">
                <a:latin typeface="Arial Narrow"/>
                <a:cs typeface="Arial Narrow"/>
              </a:rPr>
              <a:t>all data  and behaviors of  parent class</a:t>
            </a:r>
          </a:p>
          <a:p>
            <a:pPr marL="464820" lvl="1" indent="-252095">
              <a:lnSpc>
                <a:spcPct val="100000"/>
              </a:lnSpc>
              <a:spcBef>
                <a:spcPts val="275"/>
              </a:spcBef>
              <a:buClr>
                <a:srgbClr val="585858"/>
              </a:buClr>
              <a:buFont typeface="Arial Narrow"/>
              <a:buChar char="•"/>
              <a:tabLst>
                <a:tab pos="464820" algn="l"/>
                <a:tab pos="465455" algn="l"/>
              </a:tabLst>
            </a:pP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add </a:t>
            </a:r>
            <a:r>
              <a:rPr sz="2400" dirty="0">
                <a:latin typeface="Arial Narrow"/>
                <a:cs typeface="Arial Narrow"/>
              </a:rPr>
              <a:t>more 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info</a:t>
            </a:r>
            <a:endParaRPr sz="2400" dirty="0">
              <a:latin typeface="Arial Black"/>
              <a:cs typeface="Arial Black"/>
            </a:endParaRPr>
          </a:p>
          <a:p>
            <a:pPr marL="464820" lvl="1" indent="-252095">
              <a:lnSpc>
                <a:spcPct val="100000"/>
              </a:lnSpc>
              <a:spcBef>
                <a:spcPts val="315"/>
              </a:spcBef>
              <a:buClr>
                <a:srgbClr val="585858"/>
              </a:buClr>
              <a:buFont typeface="Arial Narrow"/>
              <a:buChar char="•"/>
              <a:tabLst>
                <a:tab pos="464820" algn="l"/>
                <a:tab pos="465455" algn="l"/>
              </a:tabLst>
            </a:pP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add </a:t>
            </a:r>
            <a:r>
              <a:rPr sz="2400" dirty="0">
                <a:latin typeface="Arial Narrow"/>
                <a:cs typeface="Arial Narrow"/>
              </a:rPr>
              <a:t>more 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behavior</a:t>
            </a:r>
            <a:endParaRPr sz="2400" dirty="0">
              <a:latin typeface="Arial Black"/>
              <a:cs typeface="Arial Black"/>
            </a:endParaRPr>
          </a:p>
          <a:p>
            <a:pPr marL="465455" lvl="1" indent="-252095">
              <a:lnSpc>
                <a:spcPct val="100000"/>
              </a:lnSpc>
              <a:spcBef>
                <a:spcPts val="315"/>
              </a:spcBef>
              <a:buClr>
                <a:srgbClr val="585858"/>
              </a:buClr>
              <a:buFont typeface="Arial Narrow"/>
              <a:buChar char="•"/>
              <a:tabLst>
                <a:tab pos="465455" algn="l"/>
                <a:tab pos="466090" algn="l"/>
              </a:tabLst>
            </a:pP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override </a:t>
            </a:r>
            <a:r>
              <a:rPr sz="2400" dirty="0">
                <a:latin typeface="Arial Narrow"/>
                <a:cs typeface="Arial Narrow"/>
              </a:rPr>
              <a:t>behavior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301109" y="4585334"/>
            <a:ext cx="1487805" cy="1088390"/>
          </a:xfrm>
          <a:prstGeom prst="rect">
            <a:avLst/>
          </a:prstGeom>
          <a:solidFill>
            <a:srgbClr val="FFBFBF"/>
          </a:solidFill>
          <a:ln w="16001">
            <a:solidFill>
              <a:srgbClr val="3E3E3E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500">
              <a:latin typeface="Times"/>
              <a:cs typeface="Times"/>
            </a:endParaRPr>
          </a:p>
          <a:p>
            <a:pPr marL="215900">
              <a:lnSpc>
                <a:spcPct val="100000"/>
              </a:lnSpc>
            </a:pPr>
            <a:r>
              <a:rPr sz="2600" spc="130" dirty="0">
                <a:latin typeface="Arial Narrow"/>
                <a:cs typeface="Arial Narrow"/>
              </a:rPr>
              <a:t>Student</a:t>
            </a:r>
            <a:endParaRPr sz="2600">
              <a:latin typeface="Arial Narrow"/>
              <a:cs typeface="Arial Narrow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762246" y="2390012"/>
            <a:ext cx="559435" cy="775970"/>
          </a:xfrm>
          <a:custGeom>
            <a:avLst/>
            <a:gdLst/>
            <a:ahLst/>
            <a:cxnLst/>
            <a:rect l="l" t="t" r="r" b="b"/>
            <a:pathLst>
              <a:path w="559435" h="775969">
                <a:moveTo>
                  <a:pt x="509502" y="58045"/>
                </a:moveTo>
                <a:lnTo>
                  <a:pt x="0" y="767968"/>
                </a:lnTo>
                <a:lnTo>
                  <a:pt x="10413" y="775588"/>
                </a:lnTo>
                <a:lnTo>
                  <a:pt x="520063" y="65635"/>
                </a:lnTo>
                <a:lnTo>
                  <a:pt x="509502" y="58045"/>
                </a:lnTo>
                <a:close/>
              </a:path>
              <a:path w="559435" h="775969">
                <a:moveTo>
                  <a:pt x="551534" y="47751"/>
                </a:moveTo>
                <a:lnTo>
                  <a:pt x="516889" y="47751"/>
                </a:lnTo>
                <a:lnTo>
                  <a:pt x="527430" y="55371"/>
                </a:lnTo>
                <a:lnTo>
                  <a:pt x="520063" y="65635"/>
                </a:lnTo>
                <a:lnTo>
                  <a:pt x="545718" y="84073"/>
                </a:lnTo>
                <a:lnTo>
                  <a:pt x="551534" y="47751"/>
                </a:lnTo>
                <a:close/>
              </a:path>
              <a:path w="559435" h="775969">
                <a:moveTo>
                  <a:pt x="516889" y="47751"/>
                </a:moveTo>
                <a:lnTo>
                  <a:pt x="509502" y="58045"/>
                </a:lnTo>
                <a:lnTo>
                  <a:pt x="520063" y="65635"/>
                </a:lnTo>
                <a:lnTo>
                  <a:pt x="527430" y="55371"/>
                </a:lnTo>
                <a:lnTo>
                  <a:pt x="516889" y="47751"/>
                </a:lnTo>
                <a:close/>
              </a:path>
              <a:path w="559435" h="775969">
                <a:moveTo>
                  <a:pt x="559180" y="0"/>
                </a:moveTo>
                <a:lnTo>
                  <a:pt x="483869" y="39623"/>
                </a:lnTo>
                <a:lnTo>
                  <a:pt x="509502" y="58045"/>
                </a:lnTo>
                <a:lnTo>
                  <a:pt x="516889" y="47751"/>
                </a:lnTo>
                <a:lnTo>
                  <a:pt x="551534" y="47751"/>
                </a:lnTo>
                <a:lnTo>
                  <a:pt x="559180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065139" y="2934080"/>
            <a:ext cx="354330" cy="233679"/>
          </a:xfrm>
          <a:custGeom>
            <a:avLst/>
            <a:gdLst/>
            <a:ahLst/>
            <a:cxnLst/>
            <a:rect l="l" t="t" r="r" b="b"/>
            <a:pathLst>
              <a:path w="354329" h="233680">
                <a:moveTo>
                  <a:pt x="67470" y="36169"/>
                </a:moveTo>
                <a:lnTo>
                  <a:pt x="60425" y="47004"/>
                </a:lnTo>
                <a:lnTo>
                  <a:pt x="347217" y="233425"/>
                </a:lnTo>
                <a:lnTo>
                  <a:pt x="354202" y="222630"/>
                </a:lnTo>
                <a:lnTo>
                  <a:pt x="67470" y="36169"/>
                </a:lnTo>
                <a:close/>
              </a:path>
              <a:path w="354329" h="233680">
                <a:moveTo>
                  <a:pt x="0" y="0"/>
                </a:moveTo>
                <a:lnTo>
                  <a:pt x="43179" y="73532"/>
                </a:lnTo>
                <a:lnTo>
                  <a:pt x="60425" y="47004"/>
                </a:lnTo>
                <a:lnTo>
                  <a:pt x="49656" y="40004"/>
                </a:lnTo>
                <a:lnTo>
                  <a:pt x="56768" y="29209"/>
                </a:lnTo>
                <a:lnTo>
                  <a:pt x="71994" y="29209"/>
                </a:lnTo>
                <a:lnTo>
                  <a:pt x="84708" y="9651"/>
                </a:lnTo>
                <a:lnTo>
                  <a:pt x="0" y="0"/>
                </a:lnTo>
                <a:close/>
              </a:path>
              <a:path w="354329" h="233680">
                <a:moveTo>
                  <a:pt x="56768" y="29209"/>
                </a:moveTo>
                <a:lnTo>
                  <a:pt x="49656" y="40004"/>
                </a:lnTo>
                <a:lnTo>
                  <a:pt x="60425" y="47004"/>
                </a:lnTo>
                <a:lnTo>
                  <a:pt x="67470" y="36169"/>
                </a:lnTo>
                <a:lnTo>
                  <a:pt x="56768" y="29209"/>
                </a:lnTo>
                <a:close/>
              </a:path>
              <a:path w="354329" h="233680">
                <a:moveTo>
                  <a:pt x="71994" y="29209"/>
                </a:moveTo>
                <a:lnTo>
                  <a:pt x="56768" y="29209"/>
                </a:lnTo>
                <a:lnTo>
                  <a:pt x="67470" y="36169"/>
                </a:lnTo>
                <a:lnTo>
                  <a:pt x="71994" y="29209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808851" y="2390012"/>
            <a:ext cx="1259205" cy="777875"/>
          </a:xfrm>
          <a:custGeom>
            <a:avLst/>
            <a:gdLst/>
            <a:ahLst/>
            <a:cxnLst/>
            <a:rect l="l" t="t" r="r" b="b"/>
            <a:pathLst>
              <a:path w="1259204" h="777875">
                <a:moveTo>
                  <a:pt x="68342" y="34333"/>
                </a:moveTo>
                <a:lnTo>
                  <a:pt x="61534" y="45412"/>
                </a:lnTo>
                <a:lnTo>
                  <a:pt x="1252093" y="777366"/>
                </a:lnTo>
                <a:lnTo>
                  <a:pt x="1258824" y="766317"/>
                </a:lnTo>
                <a:lnTo>
                  <a:pt x="68342" y="34333"/>
                </a:lnTo>
                <a:close/>
              </a:path>
              <a:path w="1259204" h="777875">
                <a:moveTo>
                  <a:pt x="0" y="0"/>
                </a:moveTo>
                <a:lnTo>
                  <a:pt x="44958" y="72389"/>
                </a:lnTo>
                <a:lnTo>
                  <a:pt x="61534" y="45412"/>
                </a:lnTo>
                <a:lnTo>
                  <a:pt x="50673" y="38734"/>
                </a:lnTo>
                <a:lnTo>
                  <a:pt x="57531" y="27685"/>
                </a:lnTo>
                <a:lnTo>
                  <a:pt x="72427" y="27685"/>
                </a:lnTo>
                <a:lnTo>
                  <a:pt x="84836" y="7492"/>
                </a:lnTo>
                <a:lnTo>
                  <a:pt x="0" y="0"/>
                </a:lnTo>
                <a:close/>
              </a:path>
              <a:path w="1259204" h="777875">
                <a:moveTo>
                  <a:pt x="57531" y="27685"/>
                </a:moveTo>
                <a:lnTo>
                  <a:pt x="50673" y="38734"/>
                </a:lnTo>
                <a:lnTo>
                  <a:pt x="61534" y="45412"/>
                </a:lnTo>
                <a:lnTo>
                  <a:pt x="68342" y="34333"/>
                </a:lnTo>
                <a:lnTo>
                  <a:pt x="57531" y="27685"/>
                </a:lnTo>
                <a:close/>
              </a:path>
              <a:path w="1259204" h="777875">
                <a:moveTo>
                  <a:pt x="72427" y="27685"/>
                </a:moveTo>
                <a:lnTo>
                  <a:pt x="57531" y="27685"/>
                </a:lnTo>
                <a:lnTo>
                  <a:pt x="68342" y="34333"/>
                </a:lnTo>
                <a:lnTo>
                  <a:pt x="72427" y="27685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67452" y="4249292"/>
            <a:ext cx="282575" cy="340995"/>
          </a:xfrm>
          <a:custGeom>
            <a:avLst/>
            <a:gdLst/>
            <a:ahLst/>
            <a:cxnLst/>
            <a:rect l="l" t="t" r="r" b="b"/>
            <a:pathLst>
              <a:path w="282575" h="340995">
                <a:moveTo>
                  <a:pt x="53388" y="54726"/>
                </a:moveTo>
                <a:lnTo>
                  <a:pt x="43427" y="62945"/>
                </a:lnTo>
                <a:lnTo>
                  <a:pt x="272034" y="340487"/>
                </a:lnTo>
                <a:lnTo>
                  <a:pt x="282067" y="332232"/>
                </a:lnTo>
                <a:lnTo>
                  <a:pt x="53388" y="54726"/>
                </a:lnTo>
                <a:close/>
              </a:path>
              <a:path w="282575" h="340995">
                <a:moveTo>
                  <a:pt x="0" y="0"/>
                </a:moveTo>
                <a:lnTo>
                  <a:pt x="19050" y="83058"/>
                </a:lnTo>
                <a:lnTo>
                  <a:pt x="43427" y="62945"/>
                </a:lnTo>
                <a:lnTo>
                  <a:pt x="35306" y="53086"/>
                </a:lnTo>
                <a:lnTo>
                  <a:pt x="45339" y="44958"/>
                </a:lnTo>
                <a:lnTo>
                  <a:pt x="65228" y="44958"/>
                </a:lnTo>
                <a:lnTo>
                  <a:pt x="77851" y="34544"/>
                </a:lnTo>
                <a:lnTo>
                  <a:pt x="0" y="0"/>
                </a:lnTo>
                <a:close/>
              </a:path>
              <a:path w="282575" h="340995">
                <a:moveTo>
                  <a:pt x="45339" y="44958"/>
                </a:moveTo>
                <a:lnTo>
                  <a:pt x="35306" y="53086"/>
                </a:lnTo>
                <a:lnTo>
                  <a:pt x="43427" y="62945"/>
                </a:lnTo>
                <a:lnTo>
                  <a:pt x="53388" y="54726"/>
                </a:lnTo>
                <a:lnTo>
                  <a:pt x="45339" y="44958"/>
                </a:lnTo>
                <a:close/>
              </a:path>
              <a:path w="282575" h="340995">
                <a:moveTo>
                  <a:pt x="65228" y="44958"/>
                </a:moveTo>
                <a:lnTo>
                  <a:pt x="45339" y="44958"/>
                </a:lnTo>
                <a:lnTo>
                  <a:pt x="53388" y="54726"/>
                </a:lnTo>
                <a:lnTo>
                  <a:pt x="65228" y="44958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9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005">
              <a:lnSpc>
                <a:spcPts val="1125"/>
              </a:lnSpc>
            </a:pPr>
            <a:fld id="{81D60167-4931-47E6-BA6A-407CBD079E47}" type="slidenum">
              <a:rPr spc="50" dirty="0"/>
              <a:t>19</a:t>
            </a:fld>
            <a:endParaRPr spc="50" dirty="0"/>
          </a:p>
        </p:txBody>
      </p:sp>
    </p:spTree>
    <p:extLst>
      <p:ext uri="{BB962C8B-B14F-4D97-AF65-F5344CB8AC3E}">
        <p14:creationId xmlns:p14="http://schemas.microsoft.com/office/powerpoint/2010/main" val="3539092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29845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OBJECTS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2</a:t>
            </a:fld>
            <a:endParaRPr spc="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610482"/>
            <a:ext cx="7798434" cy="4672433"/>
          </a:xfrm>
          <a:prstGeom prst="rect">
            <a:avLst/>
          </a:prstGeom>
        </p:spPr>
        <p:txBody>
          <a:bodyPr vert="horz" wrap="square" lIns="0" tIns="220345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73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Python supports many different kinds of data</a:t>
            </a:r>
          </a:p>
          <a:p>
            <a:pPr marL="12700">
              <a:lnSpc>
                <a:spcPct val="100000"/>
              </a:lnSpc>
              <a:spcBef>
                <a:spcPts val="1255"/>
              </a:spcBef>
              <a:tabLst>
                <a:tab pos="1536700" algn="l"/>
                <a:tab pos="3365500" algn="l"/>
                <a:tab pos="5194300" algn="l"/>
              </a:tabLst>
            </a:pPr>
            <a:r>
              <a:rPr sz="2000" dirty="0">
                <a:latin typeface="Courier New"/>
                <a:cs typeface="Courier New"/>
              </a:rPr>
              <a:t>1234	3.14159	"Hello"	[1, 5, 7, 11, 13]</a:t>
            </a:r>
          </a:p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sz="2000" dirty="0">
                <a:latin typeface="Courier New"/>
                <a:cs typeface="Courier New"/>
              </a:rPr>
              <a:t>{"CA": "California", "MA": "Massachusetts"}</a:t>
            </a:r>
          </a:p>
          <a:p>
            <a:pPr marL="238125" indent="-226060">
              <a:lnSpc>
                <a:spcPct val="100000"/>
              </a:lnSpc>
              <a:spcBef>
                <a:spcPts val="9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each is an </a:t>
            </a:r>
            <a:r>
              <a:rPr sz="2400" dirty="0">
                <a:solidFill>
                  <a:srgbClr val="C00000"/>
                </a:solidFill>
                <a:latin typeface="Arial Black"/>
                <a:cs typeface="Arial Black"/>
              </a:rPr>
              <a:t>object</a:t>
            </a:r>
            <a:r>
              <a:rPr sz="2600" dirty="0">
                <a:latin typeface="Arial Narrow"/>
                <a:cs typeface="Arial Narrow"/>
              </a:rPr>
              <a:t>, and every object has:</a:t>
            </a:r>
          </a:p>
          <a:p>
            <a:pPr marL="464820" lvl="1" indent="-252095">
              <a:lnSpc>
                <a:spcPct val="100000"/>
              </a:lnSpc>
              <a:spcBef>
                <a:spcPts val="12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a 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type</a:t>
            </a:r>
            <a:endParaRPr sz="2400" dirty="0">
              <a:latin typeface="Arial Black"/>
              <a:cs typeface="Arial Black"/>
            </a:endParaRPr>
          </a:p>
          <a:p>
            <a:pPr marL="464820" lvl="1" indent="-252095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an internal 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data representation </a:t>
            </a:r>
            <a:r>
              <a:rPr sz="2400" dirty="0">
                <a:latin typeface="Arial Narrow"/>
                <a:cs typeface="Arial Narrow"/>
              </a:rPr>
              <a:t>(primitive or composite)</a:t>
            </a:r>
          </a:p>
          <a:p>
            <a:pPr marL="464820" lvl="1" indent="-252095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a set of procedures for 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interaction </a:t>
            </a:r>
            <a:r>
              <a:rPr sz="2400" dirty="0">
                <a:latin typeface="Arial Narrow"/>
                <a:cs typeface="Arial Narrow"/>
              </a:rPr>
              <a:t>with the object</a:t>
            </a:r>
          </a:p>
          <a:p>
            <a:pPr marL="238125" indent="-226060">
              <a:lnSpc>
                <a:spcPct val="100000"/>
              </a:lnSpc>
              <a:spcBef>
                <a:spcPts val="128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an object is an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instance </a:t>
            </a:r>
            <a:r>
              <a:rPr sz="2600" dirty="0">
                <a:latin typeface="Arial Narrow"/>
                <a:cs typeface="Arial Narrow"/>
              </a:rPr>
              <a:t>of a type</a:t>
            </a:r>
          </a:p>
          <a:p>
            <a:pPr marL="579120" lvl="1" indent="-366395">
              <a:lnSpc>
                <a:spcPct val="100000"/>
              </a:lnSpc>
              <a:spcBef>
                <a:spcPts val="140"/>
              </a:spcBef>
              <a:buClr>
                <a:srgbClr val="585858"/>
              </a:buClr>
              <a:buFont typeface="Arial Narrow"/>
              <a:buChar char="•"/>
              <a:tabLst>
                <a:tab pos="579120" algn="l"/>
                <a:tab pos="579755" algn="l"/>
              </a:tabLst>
            </a:pPr>
            <a:r>
              <a:rPr sz="2400" dirty="0">
                <a:latin typeface="Courier New"/>
                <a:cs typeface="Courier New"/>
              </a:rPr>
              <a:t>1234 </a:t>
            </a:r>
            <a:r>
              <a:rPr sz="2400" dirty="0">
                <a:latin typeface="Arial Narrow"/>
                <a:cs typeface="Arial Narrow"/>
              </a:rPr>
              <a:t>is an instance of an </a:t>
            </a:r>
            <a:r>
              <a:rPr sz="2400" dirty="0">
                <a:latin typeface="Courier New"/>
                <a:cs typeface="Courier New"/>
              </a:rPr>
              <a:t>int</a:t>
            </a:r>
          </a:p>
          <a:p>
            <a:pPr marL="579120" lvl="1" indent="-366395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Font typeface="Arial Narrow"/>
              <a:buChar char="•"/>
              <a:tabLst>
                <a:tab pos="579120" algn="l"/>
                <a:tab pos="579755" algn="l"/>
              </a:tabLst>
            </a:pPr>
            <a:r>
              <a:rPr sz="2400" dirty="0">
                <a:latin typeface="Courier New"/>
                <a:cs typeface="Courier New"/>
              </a:rPr>
              <a:t>"hello" </a:t>
            </a:r>
            <a:r>
              <a:rPr sz="2400" dirty="0">
                <a:latin typeface="Arial Narrow"/>
                <a:cs typeface="Arial Narrow"/>
              </a:rPr>
              <a:t>is an instance of a string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496379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114" dirty="0"/>
              <a:t>THE </a:t>
            </a:r>
            <a:r>
              <a:rPr u="none" spc="-85" dirty="0"/>
              <a:t>POWER OF</a:t>
            </a:r>
            <a:r>
              <a:rPr u="none" spc="-210" dirty="0"/>
              <a:t> </a:t>
            </a:r>
            <a:r>
              <a:rPr u="none" spc="-45" dirty="0"/>
              <a:t>OOP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20</a:t>
            </a:fld>
            <a:endParaRPr spc="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818385"/>
            <a:ext cx="7477759" cy="3906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Font typeface="Arial Narrow"/>
              <a:buChar char="▪"/>
              <a:tabLst>
                <a:tab pos="238760" algn="l"/>
              </a:tabLst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bundle together objects </a:t>
            </a:r>
            <a:r>
              <a:rPr sz="2600" dirty="0">
                <a:latin typeface="Arial Narrow"/>
                <a:cs typeface="Arial Narrow"/>
              </a:rPr>
              <a:t>that share</a:t>
            </a:r>
          </a:p>
          <a:p>
            <a:pPr marL="464820" lvl="1" indent="-252095">
              <a:lnSpc>
                <a:spcPct val="100000"/>
              </a:lnSpc>
              <a:spcBef>
                <a:spcPts val="12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common attributes and</a:t>
            </a:r>
          </a:p>
          <a:p>
            <a:pPr marL="464820" lvl="1" indent="-252095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procedures that operate on those attributes</a:t>
            </a:r>
          </a:p>
          <a:p>
            <a:pPr marL="104139" marR="5080" indent="-91440">
              <a:lnSpc>
                <a:spcPts val="2810"/>
              </a:lnSpc>
              <a:spcBef>
                <a:spcPts val="163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use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abstraction </a:t>
            </a:r>
            <a:r>
              <a:rPr sz="2600" dirty="0">
                <a:latin typeface="Arial Narrow"/>
                <a:cs typeface="Arial Narrow"/>
              </a:rPr>
              <a:t>to make a distinction between how to  implement an object vs how to use the object</a:t>
            </a:r>
          </a:p>
          <a:p>
            <a:pPr marL="104139" marR="1115695" indent="-91440">
              <a:lnSpc>
                <a:spcPts val="2810"/>
              </a:lnSpc>
              <a:spcBef>
                <a:spcPts val="13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build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layers </a:t>
            </a:r>
            <a:r>
              <a:rPr sz="2600" dirty="0">
                <a:latin typeface="Arial Narrow"/>
                <a:cs typeface="Arial Narrow"/>
              </a:rPr>
              <a:t>of object abstractions that inherit  behaviors from other classes of objects</a:t>
            </a:r>
          </a:p>
          <a:p>
            <a:pPr marL="104139" marR="212090" indent="-91440">
              <a:lnSpc>
                <a:spcPts val="2810"/>
              </a:lnSpc>
              <a:spcBef>
                <a:spcPts val="140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create our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own classes of objects </a:t>
            </a:r>
            <a:r>
              <a:rPr sz="2600" dirty="0">
                <a:latin typeface="Arial Narrow"/>
                <a:cs typeface="Arial Narrow"/>
              </a:rPr>
              <a:t>on top of Python’s  basic classes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53670" marR="5080">
              <a:lnSpc>
                <a:spcPts val="4900"/>
              </a:lnSpc>
              <a:spcBef>
                <a:spcPts val="980"/>
              </a:spcBef>
            </a:pPr>
            <a:r>
              <a:rPr u="none" dirty="0"/>
              <a:t>OBJECT ORIENTED  PROGRAMMING (OOP)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3</a:t>
            </a:fld>
            <a:endParaRPr spc="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679849"/>
            <a:ext cx="7736840" cy="3702296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Font typeface="Arial Narrow"/>
              <a:buChar char="▪"/>
              <a:tabLst>
                <a:tab pos="238760" algn="l"/>
              </a:tabLst>
            </a:pPr>
            <a:r>
              <a:rPr sz="2600" dirty="0">
                <a:latin typeface="Arial Black"/>
                <a:cs typeface="Arial Black"/>
              </a:rPr>
              <a:t>EVERYTHING IN PYTHON IS AN OBJECT</a:t>
            </a:r>
            <a:r>
              <a:rPr sz="2600" b="1" dirty="0">
                <a:latin typeface="Arial Black"/>
                <a:cs typeface="Arial Black"/>
              </a:rPr>
              <a:t> </a:t>
            </a:r>
            <a:r>
              <a:rPr sz="2600" dirty="0">
                <a:latin typeface="Arial Narrow"/>
                <a:cs typeface="Arial Narrow"/>
              </a:rPr>
              <a:t>(and has a type)</a:t>
            </a:r>
          </a:p>
          <a:p>
            <a:pPr marL="238125" indent="-226060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can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create new objects </a:t>
            </a:r>
            <a:r>
              <a:rPr sz="2600" dirty="0">
                <a:latin typeface="Arial Narrow"/>
                <a:cs typeface="Arial Narrow"/>
              </a:rPr>
              <a:t>of some type</a:t>
            </a:r>
          </a:p>
          <a:p>
            <a:pPr marL="238125" indent="-226060">
              <a:lnSpc>
                <a:spcPct val="100000"/>
              </a:lnSpc>
              <a:spcBef>
                <a:spcPts val="10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can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manipulate objects</a:t>
            </a:r>
            <a:endParaRPr sz="2600" dirty="0">
              <a:latin typeface="Arial Black"/>
              <a:cs typeface="Arial Black"/>
            </a:endParaRPr>
          </a:p>
          <a:p>
            <a:pPr marL="238125" indent="-226060">
              <a:lnSpc>
                <a:spcPct val="100000"/>
              </a:lnSpc>
              <a:spcBef>
                <a:spcPts val="10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can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destroy objects</a:t>
            </a:r>
            <a:endParaRPr sz="2600" dirty="0">
              <a:latin typeface="Arial Black"/>
              <a:cs typeface="Arial Black"/>
            </a:endParaRPr>
          </a:p>
          <a:p>
            <a:pPr marL="464820" lvl="1" indent="-252095">
              <a:lnSpc>
                <a:spcPct val="100000"/>
              </a:lnSpc>
              <a:spcBef>
                <a:spcPts val="14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explicitly using </a:t>
            </a:r>
            <a:r>
              <a:rPr sz="2400" dirty="0">
                <a:latin typeface="Courier New"/>
                <a:cs typeface="Courier New"/>
              </a:rPr>
              <a:t>del </a:t>
            </a:r>
            <a:r>
              <a:rPr sz="2400" dirty="0">
                <a:latin typeface="Arial Narrow"/>
                <a:cs typeface="Arial Narrow"/>
              </a:rPr>
              <a:t>or just “forget” about them</a:t>
            </a:r>
          </a:p>
          <a:p>
            <a:pPr marL="396240" marR="793750" lvl="1" indent="-182880">
              <a:lnSpc>
                <a:spcPts val="2590"/>
              </a:lnSpc>
              <a:spcBef>
                <a:spcPts val="620"/>
              </a:spcBef>
              <a:buClr>
                <a:srgbClr val="585858"/>
              </a:buClr>
              <a:buFont typeface="Arial Narrow"/>
              <a:buChar char="•"/>
              <a:tabLst>
                <a:tab pos="464820" algn="l"/>
                <a:tab pos="465455" algn="l"/>
              </a:tabLst>
            </a:pPr>
            <a:r>
              <a:rPr dirty="0"/>
              <a:t>	</a:t>
            </a:r>
            <a:r>
              <a:rPr sz="2400" dirty="0">
                <a:latin typeface="Arial Narrow"/>
                <a:cs typeface="Arial Narrow"/>
              </a:rPr>
              <a:t>python system will reclaim destroyed or inaccessible  objects – called “garbage collection”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64897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WHAT ARE OBJECTS?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4</a:t>
            </a:fld>
            <a:endParaRPr spc="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818385"/>
            <a:ext cx="7545578" cy="33855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6060">
              <a:lnSpc>
                <a:spcPts val="2965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objects are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a data abstraction</a:t>
            </a:r>
            <a:endParaRPr sz="2600" dirty="0">
              <a:latin typeface="Arial Black"/>
              <a:cs typeface="Arial Black"/>
            </a:endParaRPr>
          </a:p>
          <a:p>
            <a:pPr marL="253365">
              <a:lnSpc>
                <a:spcPts val="2965"/>
              </a:lnSpc>
            </a:pPr>
            <a:r>
              <a:rPr sz="2600" dirty="0">
                <a:latin typeface="Arial Narrow"/>
                <a:cs typeface="Arial Narrow"/>
              </a:rPr>
              <a:t>that captures…</a:t>
            </a:r>
          </a:p>
          <a:p>
            <a:pPr marL="454025" indent="-441959">
              <a:lnSpc>
                <a:spcPct val="100000"/>
              </a:lnSpc>
              <a:spcBef>
                <a:spcPts val="1085"/>
              </a:spcBef>
              <a:buAutoNum type="arabicParenBoth"/>
              <a:tabLst>
                <a:tab pos="454659" algn="l"/>
              </a:tabLst>
            </a:pPr>
            <a:r>
              <a:rPr sz="2600" dirty="0">
                <a:latin typeface="Arial Narrow"/>
                <a:cs typeface="Arial Narrow"/>
              </a:rPr>
              <a:t>an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internal representation</a:t>
            </a:r>
            <a:endParaRPr sz="2600" dirty="0">
              <a:latin typeface="Arial Black"/>
              <a:cs typeface="Arial Black"/>
            </a:endParaRPr>
          </a:p>
          <a:p>
            <a:pPr marL="464820" lvl="1" indent="-252095">
              <a:lnSpc>
                <a:spcPct val="100000"/>
              </a:lnSpc>
              <a:spcBef>
                <a:spcPts val="12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through data attributes</a:t>
            </a:r>
          </a:p>
          <a:p>
            <a:pPr marL="460375" marR="777240" indent="-448309">
              <a:lnSpc>
                <a:spcPts val="2810"/>
              </a:lnSpc>
              <a:spcBef>
                <a:spcPts val="1630"/>
              </a:spcBef>
              <a:buAutoNum type="arabicParenBoth"/>
              <a:tabLst>
                <a:tab pos="454659" algn="l"/>
              </a:tabLst>
            </a:pPr>
            <a:r>
              <a:rPr sz="2600" dirty="0">
                <a:latin typeface="Arial Narrow"/>
                <a:cs typeface="Arial Narrow"/>
              </a:rPr>
              <a:t>an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interface </a:t>
            </a:r>
            <a:r>
              <a:rPr sz="2600" dirty="0">
                <a:latin typeface="Arial Narrow"/>
                <a:cs typeface="Arial Narrow"/>
              </a:rPr>
              <a:t>for  interacting with object</a:t>
            </a:r>
          </a:p>
          <a:p>
            <a:pPr marL="464820" lvl="1" indent="-252095">
              <a:lnSpc>
                <a:spcPts val="2735"/>
              </a:lnSpc>
              <a:spcBef>
                <a:spcPts val="8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through methods</a:t>
            </a:r>
          </a:p>
          <a:p>
            <a:pPr marL="396240">
              <a:lnSpc>
                <a:spcPts val="2735"/>
              </a:lnSpc>
            </a:pPr>
            <a:r>
              <a:rPr sz="2400" dirty="0">
                <a:latin typeface="Arial Narrow"/>
                <a:cs typeface="Arial Narrow"/>
              </a:rPr>
              <a:t>(aka procedures/functions)</a:t>
            </a:r>
          </a:p>
          <a:p>
            <a:pPr marL="396240" marR="1132840" lvl="1" indent="-182880">
              <a:lnSpc>
                <a:spcPts val="2590"/>
              </a:lnSpc>
              <a:spcBef>
                <a:spcPts val="640"/>
              </a:spcBef>
              <a:buClr>
                <a:srgbClr val="585858"/>
              </a:buClr>
              <a:buFont typeface="Arial Narrow"/>
              <a:buChar char="•"/>
              <a:tabLst>
                <a:tab pos="464820" algn="l"/>
                <a:tab pos="465455" algn="l"/>
              </a:tabLst>
            </a:pPr>
            <a:r>
              <a:rPr dirty="0"/>
              <a:t>	</a:t>
            </a:r>
            <a:r>
              <a:rPr sz="2400" dirty="0">
                <a:latin typeface="Arial Narrow"/>
                <a:cs typeface="Arial Narrow"/>
              </a:rPr>
              <a:t>defines behaviors but  hides implementation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10259" y="1822195"/>
            <a:ext cx="783463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345" indent="-208279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dirty="0">
                <a:latin typeface="Arial Narrow"/>
                <a:cs typeface="Arial Narrow"/>
              </a:rPr>
              <a:t>how are lists 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represented internally</a:t>
            </a:r>
            <a:r>
              <a:rPr sz="2400" dirty="0">
                <a:latin typeface="Arial Narrow"/>
                <a:cs typeface="Arial Narrow"/>
              </a:rPr>
              <a:t>? linked list of cells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66289" y="2331720"/>
            <a:ext cx="5740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ourier New"/>
                <a:cs typeface="Courier New"/>
              </a:rPr>
              <a:t>L</a:t>
            </a:r>
            <a:r>
              <a:rPr sz="2400" b="1" spc="-100" dirty="0">
                <a:latin typeface="Courier New"/>
                <a:cs typeface="Courier New"/>
              </a:rPr>
              <a:t> </a:t>
            </a:r>
            <a:r>
              <a:rPr sz="2400" b="1" dirty="0">
                <a:latin typeface="Courier New"/>
                <a:cs typeface="Courier New"/>
              </a:rPr>
              <a:t>=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0259" y="3262888"/>
            <a:ext cx="7834630" cy="320548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20345" indent="-208279">
              <a:lnSpc>
                <a:spcPct val="100000"/>
              </a:lnSpc>
              <a:spcBef>
                <a:spcPts val="735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dirty="0">
                <a:latin typeface="Arial Narrow"/>
                <a:cs typeface="Arial Narrow"/>
              </a:rPr>
              <a:t>how to 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manipulate </a:t>
            </a:r>
            <a:r>
              <a:rPr sz="2400" dirty="0">
                <a:latin typeface="Arial Narrow"/>
                <a:cs typeface="Arial Narrow"/>
              </a:rPr>
              <a:t>lists?</a:t>
            </a:r>
          </a:p>
          <a:p>
            <a:pPr marL="450850" lvl="1" indent="-237490">
              <a:lnSpc>
                <a:spcPct val="100000"/>
              </a:lnSpc>
              <a:spcBef>
                <a:spcPts val="505"/>
              </a:spcBef>
              <a:buClr>
                <a:srgbClr val="585858"/>
              </a:buClr>
              <a:buFont typeface="Arial Narrow"/>
              <a:buChar char="•"/>
              <a:tabLst>
                <a:tab pos="450215" algn="l"/>
                <a:tab pos="450850" algn="l"/>
              </a:tabLst>
            </a:pPr>
            <a:r>
              <a:rPr sz="1900" dirty="0">
                <a:latin typeface="Courier New"/>
                <a:cs typeface="Courier New"/>
              </a:rPr>
              <a:t>L[i], L[i:j], +</a:t>
            </a:r>
          </a:p>
          <a:p>
            <a:pPr marL="450850" lvl="1" indent="-237490">
              <a:lnSpc>
                <a:spcPct val="100000"/>
              </a:lnSpc>
              <a:spcBef>
                <a:spcPts val="455"/>
              </a:spcBef>
              <a:buClr>
                <a:srgbClr val="585858"/>
              </a:buClr>
              <a:buFont typeface="Arial Narrow"/>
              <a:buChar char="•"/>
              <a:tabLst>
                <a:tab pos="450215" algn="l"/>
                <a:tab pos="450850" algn="l"/>
              </a:tabLst>
            </a:pPr>
            <a:r>
              <a:rPr sz="1900" dirty="0">
                <a:latin typeface="Courier New"/>
                <a:cs typeface="Courier New"/>
              </a:rPr>
              <a:t>len(), min(), max(), del(L[i])</a:t>
            </a:r>
          </a:p>
          <a:p>
            <a:pPr marL="450850" marR="5080" lvl="1" indent="-237490">
              <a:lnSpc>
                <a:spcPts val="2740"/>
              </a:lnSpc>
              <a:spcBef>
                <a:spcPts val="165"/>
              </a:spcBef>
              <a:buClr>
                <a:srgbClr val="585858"/>
              </a:buClr>
              <a:buFont typeface="Arial Narrow"/>
              <a:buChar char="•"/>
              <a:tabLst>
                <a:tab pos="450215" algn="l"/>
                <a:tab pos="450850" algn="l"/>
              </a:tabLst>
            </a:pPr>
            <a:r>
              <a:rPr sz="1900" dirty="0">
                <a:latin typeface="Courier New"/>
                <a:cs typeface="Courier New"/>
              </a:rPr>
              <a:t>L.append(),L.extend(),L.count(),L.index(),  L.insert(),L.pop(),L.remove(),L.reverse(), L.sort()</a:t>
            </a:r>
          </a:p>
          <a:p>
            <a:pPr marL="220345" indent="-208279">
              <a:lnSpc>
                <a:spcPct val="100000"/>
              </a:lnSpc>
              <a:spcBef>
                <a:spcPts val="894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dirty="0">
                <a:latin typeface="Arial Narrow"/>
                <a:cs typeface="Arial Narrow"/>
              </a:rPr>
              <a:t>internal representation should be private</a:t>
            </a:r>
          </a:p>
          <a:p>
            <a:pPr marL="104139" marR="609600" indent="-91440">
              <a:lnSpc>
                <a:spcPts val="2590"/>
              </a:lnSpc>
              <a:spcBef>
                <a:spcPts val="144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dirty="0">
                <a:latin typeface="Arial Narrow"/>
                <a:cs typeface="Arial Narrow"/>
              </a:rPr>
              <a:t>correct behavior may be compromised if you manipulate  internal representation directly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01700" y="291845"/>
            <a:ext cx="4975225" cy="137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330"/>
              </a:lnSpc>
              <a:spcBef>
                <a:spcPts val="100"/>
              </a:spcBef>
            </a:pPr>
            <a:r>
              <a:rPr u="none" dirty="0"/>
              <a:t>EXAMPLE:</a:t>
            </a:r>
          </a:p>
          <a:p>
            <a:pPr marL="12700">
              <a:lnSpc>
                <a:spcPts val="5330"/>
              </a:lnSpc>
            </a:pPr>
            <a:r>
              <a:rPr u="none" dirty="0"/>
              <a:t>[1,2,3,4] has type list</a:t>
            </a:r>
          </a:p>
        </p:txBody>
      </p:sp>
      <p:sp>
        <p:nvSpPr>
          <p:cNvPr id="7" name="object 7"/>
          <p:cNvSpPr/>
          <p:nvPr/>
        </p:nvSpPr>
        <p:spPr>
          <a:xfrm>
            <a:off x="2764917" y="2371725"/>
            <a:ext cx="1090930" cy="287655"/>
          </a:xfrm>
          <a:custGeom>
            <a:avLst/>
            <a:gdLst/>
            <a:ahLst/>
            <a:cxnLst/>
            <a:rect l="l" t="t" r="r" b="b"/>
            <a:pathLst>
              <a:path w="1090929" h="287655">
                <a:moveTo>
                  <a:pt x="0" y="287274"/>
                </a:moveTo>
                <a:lnTo>
                  <a:pt x="1090421" y="287274"/>
                </a:lnTo>
                <a:lnTo>
                  <a:pt x="1090421" y="0"/>
                </a:lnTo>
                <a:lnTo>
                  <a:pt x="0" y="0"/>
                </a:lnTo>
                <a:lnTo>
                  <a:pt x="0" y="287274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64917" y="2371725"/>
            <a:ext cx="1090930" cy="287655"/>
          </a:xfrm>
          <a:custGeom>
            <a:avLst/>
            <a:gdLst/>
            <a:ahLst/>
            <a:cxnLst/>
            <a:rect l="l" t="t" r="r" b="b"/>
            <a:pathLst>
              <a:path w="1090929" h="287655">
                <a:moveTo>
                  <a:pt x="0" y="287274"/>
                </a:moveTo>
                <a:lnTo>
                  <a:pt x="1090421" y="287274"/>
                </a:lnTo>
                <a:lnTo>
                  <a:pt x="1090421" y="0"/>
                </a:lnTo>
                <a:lnTo>
                  <a:pt x="0" y="0"/>
                </a:lnTo>
                <a:lnTo>
                  <a:pt x="0" y="287274"/>
                </a:lnTo>
                <a:close/>
              </a:path>
            </a:pathLst>
          </a:custGeom>
          <a:ln w="16002">
            <a:solidFill>
              <a:srgbClr val="5C5C5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36922" y="2371725"/>
            <a:ext cx="1090930" cy="287655"/>
          </a:xfrm>
          <a:custGeom>
            <a:avLst/>
            <a:gdLst/>
            <a:ahLst/>
            <a:cxnLst/>
            <a:rect l="l" t="t" r="r" b="b"/>
            <a:pathLst>
              <a:path w="1090929" h="287655">
                <a:moveTo>
                  <a:pt x="0" y="287274"/>
                </a:moveTo>
                <a:lnTo>
                  <a:pt x="1090422" y="287274"/>
                </a:lnTo>
                <a:lnTo>
                  <a:pt x="1090422" y="0"/>
                </a:lnTo>
                <a:lnTo>
                  <a:pt x="0" y="0"/>
                </a:lnTo>
                <a:lnTo>
                  <a:pt x="0" y="287274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36922" y="2371725"/>
            <a:ext cx="1090930" cy="287655"/>
          </a:xfrm>
          <a:custGeom>
            <a:avLst/>
            <a:gdLst/>
            <a:ahLst/>
            <a:cxnLst/>
            <a:rect l="l" t="t" r="r" b="b"/>
            <a:pathLst>
              <a:path w="1090929" h="287655">
                <a:moveTo>
                  <a:pt x="0" y="287274"/>
                </a:moveTo>
                <a:lnTo>
                  <a:pt x="1090422" y="287274"/>
                </a:lnTo>
                <a:lnTo>
                  <a:pt x="1090422" y="0"/>
                </a:lnTo>
                <a:lnTo>
                  <a:pt x="0" y="0"/>
                </a:lnTo>
                <a:lnTo>
                  <a:pt x="0" y="287274"/>
                </a:lnTo>
                <a:close/>
              </a:path>
            </a:pathLst>
          </a:custGeom>
          <a:ln w="16002">
            <a:solidFill>
              <a:srgbClr val="5C5C5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17489" y="2377820"/>
            <a:ext cx="1089660" cy="287655"/>
          </a:xfrm>
          <a:custGeom>
            <a:avLst/>
            <a:gdLst/>
            <a:ahLst/>
            <a:cxnLst/>
            <a:rect l="l" t="t" r="r" b="b"/>
            <a:pathLst>
              <a:path w="1089659" h="287655">
                <a:moveTo>
                  <a:pt x="0" y="287274"/>
                </a:moveTo>
                <a:lnTo>
                  <a:pt x="1089660" y="287274"/>
                </a:lnTo>
                <a:lnTo>
                  <a:pt x="1089660" y="0"/>
                </a:lnTo>
                <a:lnTo>
                  <a:pt x="0" y="0"/>
                </a:lnTo>
                <a:lnTo>
                  <a:pt x="0" y="287274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17489" y="2377820"/>
            <a:ext cx="1089660" cy="287655"/>
          </a:xfrm>
          <a:custGeom>
            <a:avLst/>
            <a:gdLst/>
            <a:ahLst/>
            <a:cxnLst/>
            <a:rect l="l" t="t" r="r" b="b"/>
            <a:pathLst>
              <a:path w="1089659" h="287655">
                <a:moveTo>
                  <a:pt x="0" y="287274"/>
                </a:moveTo>
                <a:lnTo>
                  <a:pt x="1089660" y="287274"/>
                </a:lnTo>
                <a:lnTo>
                  <a:pt x="1089660" y="0"/>
                </a:lnTo>
                <a:lnTo>
                  <a:pt x="0" y="0"/>
                </a:lnTo>
                <a:lnTo>
                  <a:pt x="0" y="287274"/>
                </a:lnTo>
                <a:close/>
              </a:path>
            </a:pathLst>
          </a:custGeom>
          <a:ln w="16002">
            <a:solidFill>
              <a:srgbClr val="5C5C5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69098" y="2377820"/>
            <a:ext cx="1090930" cy="287655"/>
          </a:xfrm>
          <a:custGeom>
            <a:avLst/>
            <a:gdLst/>
            <a:ahLst/>
            <a:cxnLst/>
            <a:rect l="l" t="t" r="r" b="b"/>
            <a:pathLst>
              <a:path w="1090929" h="287655">
                <a:moveTo>
                  <a:pt x="0" y="287274"/>
                </a:moveTo>
                <a:lnTo>
                  <a:pt x="1090422" y="287274"/>
                </a:lnTo>
                <a:lnTo>
                  <a:pt x="1090422" y="0"/>
                </a:lnTo>
                <a:lnTo>
                  <a:pt x="0" y="0"/>
                </a:lnTo>
                <a:lnTo>
                  <a:pt x="0" y="287274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69098" y="2377820"/>
            <a:ext cx="1090930" cy="287655"/>
          </a:xfrm>
          <a:custGeom>
            <a:avLst/>
            <a:gdLst/>
            <a:ahLst/>
            <a:cxnLst/>
            <a:rect l="l" t="t" r="r" b="b"/>
            <a:pathLst>
              <a:path w="1090929" h="287655">
                <a:moveTo>
                  <a:pt x="0" y="287274"/>
                </a:moveTo>
                <a:lnTo>
                  <a:pt x="1090422" y="287274"/>
                </a:lnTo>
                <a:lnTo>
                  <a:pt x="1090422" y="0"/>
                </a:lnTo>
                <a:lnTo>
                  <a:pt x="0" y="0"/>
                </a:lnTo>
                <a:lnTo>
                  <a:pt x="0" y="287274"/>
                </a:lnTo>
                <a:close/>
              </a:path>
            </a:pathLst>
          </a:custGeom>
          <a:ln w="16002">
            <a:solidFill>
              <a:srgbClr val="5C5C5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937764" y="2357120"/>
            <a:ext cx="5222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47370" algn="l"/>
                <a:tab pos="1610995" algn="l"/>
                <a:tab pos="2093595" algn="l"/>
                <a:tab pos="3091180" algn="l"/>
                <a:tab pos="3573779" algn="l"/>
                <a:tab pos="4543425" algn="l"/>
                <a:tab pos="5026025" algn="l"/>
              </a:tabLst>
            </a:pPr>
            <a:r>
              <a:rPr sz="2700" spc="135" baseline="1543" dirty="0">
                <a:solidFill>
                  <a:srgbClr val="FFFFFF"/>
                </a:solidFill>
                <a:latin typeface="Arial Narrow"/>
                <a:cs typeface="Arial Narrow"/>
              </a:rPr>
              <a:t>1	</a:t>
            </a:r>
            <a:r>
              <a:rPr sz="2700" spc="82" baseline="1543" dirty="0">
                <a:solidFill>
                  <a:srgbClr val="FFFFFF"/>
                </a:solidFill>
                <a:latin typeface="Arial Narrow"/>
                <a:cs typeface="Arial Narrow"/>
              </a:rPr>
              <a:t>-</a:t>
            </a:r>
            <a:r>
              <a:rPr sz="2700" spc="44" baseline="1543" dirty="0">
                <a:solidFill>
                  <a:srgbClr val="FFFFFF"/>
                </a:solidFill>
                <a:latin typeface="Arial Narrow"/>
                <a:cs typeface="Arial Narrow"/>
              </a:rPr>
              <a:t>&gt;	</a:t>
            </a:r>
            <a:r>
              <a:rPr sz="2700" spc="135" baseline="1543" dirty="0">
                <a:solidFill>
                  <a:srgbClr val="FFFFFF"/>
                </a:solidFill>
                <a:latin typeface="Arial Narrow"/>
                <a:cs typeface="Arial Narrow"/>
              </a:rPr>
              <a:t>2	</a:t>
            </a:r>
            <a:r>
              <a:rPr sz="2700" spc="82" baseline="1543" dirty="0">
                <a:solidFill>
                  <a:srgbClr val="FFFFFF"/>
                </a:solidFill>
                <a:latin typeface="Arial Narrow"/>
                <a:cs typeface="Arial Narrow"/>
              </a:rPr>
              <a:t>-</a:t>
            </a:r>
            <a:r>
              <a:rPr sz="2700" spc="44" baseline="1543" dirty="0">
                <a:solidFill>
                  <a:srgbClr val="FFFFFF"/>
                </a:solidFill>
                <a:latin typeface="Arial Narrow"/>
                <a:cs typeface="Arial Narrow"/>
              </a:rPr>
              <a:t>&gt;	</a:t>
            </a:r>
            <a:r>
              <a:rPr sz="1800" spc="90" dirty="0">
                <a:solidFill>
                  <a:srgbClr val="FFFFFF"/>
                </a:solidFill>
                <a:latin typeface="Arial Narrow"/>
                <a:cs typeface="Arial Narrow"/>
              </a:rPr>
              <a:t>3	</a:t>
            </a:r>
            <a:r>
              <a:rPr sz="1800" spc="55" dirty="0">
                <a:solidFill>
                  <a:srgbClr val="FFFFFF"/>
                </a:solidFill>
                <a:latin typeface="Arial Narrow"/>
                <a:cs typeface="Arial Narrow"/>
              </a:rPr>
              <a:t>-</a:t>
            </a:r>
            <a:r>
              <a:rPr sz="1800" spc="30" dirty="0">
                <a:solidFill>
                  <a:srgbClr val="FFFFFF"/>
                </a:solidFill>
                <a:latin typeface="Arial Narrow"/>
                <a:cs typeface="Arial Narrow"/>
              </a:rPr>
              <a:t>&gt;	</a:t>
            </a:r>
            <a:r>
              <a:rPr sz="1800" spc="90" dirty="0">
                <a:solidFill>
                  <a:srgbClr val="FFFFFF"/>
                </a:solidFill>
                <a:latin typeface="Arial Narrow"/>
                <a:cs typeface="Arial Narrow"/>
              </a:rPr>
              <a:t>4	</a:t>
            </a:r>
            <a:r>
              <a:rPr sz="1800" spc="55" dirty="0">
                <a:solidFill>
                  <a:srgbClr val="FFFFFF"/>
                </a:solidFill>
                <a:latin typeface="Arial Narrow"/>
                <a:cs typeface="Arial Narrow"/>
              </a:rPr>
              <a:t>-</a:t>
            </a:r>
            <a:r>
              <a:rPr sz="1800" spc="30" dirty="0">
                <a:solidFill>
                  <a:srgbClr val="FFFFFF"/>
                </a:solidFill>
                <a:latin typeface="Arial Narrow"/>
                <a:cs typeface="Arial Narrow"/>
              </a:rPr>
              <a:t>&gt;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855339" y="2479547"/>
            <a:ext cx="482600" cy="89535"/>
          </a:xfrm>
          <a:custGeom>
            <a:avLst/>
            <a:gdLst/>
            <a:ahLst/>
            <a:cxnLst/>
            <a:rect l="l" t="t" r="r" b="b"/>
            <a:pathLst>
              <a:path w="482600" h="89535">
                <a:moveTo>
                  <a:pt x="36702" y="13081"/>
                </a:moveTo>
                <a:lnTo>
                  <a:pt x="22020" y="16609"/>
                </a:lnTo>
                <a:lnTo>
                  <a:pt x="10207" y="25209"/>
                </a:lnTo>
                <a:lnTo>
                  <a:pt x="2466" y="37619"/>
                </a:lnTo>
                <a:lnTo>
                  <a:pt x="0" y="52578"/>
                </a:lnTo>
                <a:lnTo>
                  <a:pt x="3528" y="67260"/>
                </a:lnTo>
                <a:lnTo>
                  <a:pt x="12128" y="79073"/>
                </a:lnTo>
                <a:lnTo>
                  <a:pt x="24538" y="86814"/>
                </a:lnTo>
                <a:lnTo>
                  <a:pt x="39496" y="89281"/>
                </a:lnTo>
                <a:lnTo>
                  <a:pt x="54179" y="85754"/>
                </a:lnTo>
                <a:lnTo>
                  <a:pt x="65992" y="77168"/>
                </a:lnTo>
                <a:lnTo>
                  <a:pt x="73733" y="64795"/>
                </a:lnTo>
                <a:lnTo>
                  <a:pt x="74663" y="59182"/>
                </a:lnTo>
                <a:lnTo>
                  <a:pt x="38353" y="59182"/>
                </a:lnTo>
                <a:lnTo>
                  <a:pt x="37845" y="43180"/>
                </a:lnTo>
                <a:lnTo>
                  <a:pt x="74280" y="41890"/>
                </a:lnTo>
                <a:lnTo>
                  <a:pt x="72671" y="35173"/>
                </a:lnTo>
                <a:lnTo>
                  <a:pt x="64071" y="23352"/>
                </a:lnTo>
                <a:lnTo>
                  <a:pt x="51661" y="15603"/>
                </a:lnTo>
                <a:lnTo>
                  <a:pt x="36702" y="13081"/>
                </a:lnTo>
                <a:close/>
              </a:path>
              <a:path w="482600" h="89535">
                <a:moveTo>
                  <a:pt x="469596" y="29718"/>
                </a:moveTo>
                <a:lnTo>
                  <a:pt x="418337" y="29718"/>
                </a:lnTo>
                <a:lnTo>
                  <a:pt x="418972" y="45720"/>
                </a:lnTo>
                <a:lnTo>
                  <a:pt x="406237" y="46170"/>
                </a:lnTo>
                <a:lnTo>
                  <a:pt x="407288" y="76200"/>
                </a:lnTo>
                <a:lnTo>
                  <a:pt x="482091" y="35433"/>
                </a:lnTo>
                <a:lnTo>
                  <a:pt x="469596" y="29718"/>
                </a:lnTo>
                <a:close/>
              </a:path>
              <a:path w="482600" h="89535">
                <a:moveTo>
                  <a:pt x="74280" y="41890"/>
                </a:moveTo>
                <a:lnTo>
                  <a:pt x="37845" y="43180"/>
                </a:lnTo>
                <a:lnTo>
                  <a:pt x="38353" y="59182"/>
                </a:lnTo>
                <a:lnTo>
                  <a:pt x="74877" y="57890"/>
                </a:lnTo>
                <a:lnTo>
                  <a:pt x="76199" y="49911"/>
                </a:lnTo>
                <a:lnTo>
                  <a:pt x="74280" y="41890"/>
                </a:lnTo>
                <a:close/>
              </a:path>
              <a:path w="482600" h="89535">
                <a:moveTo>
                  <a:pt x="74877" y="57890"/>
                </a:moveTo>
                <a:lnTo>
                  <a:pt x="38353" y="59182"/>
                </a:lnTo>
                <a:lnTo>
                  <a:pt x="74663" y="59182"/>
                </a:lnTo>
                <a:lnTo>
                  <a:pt x="74877" y="57890"/>
                </a:lnTo>
                <a:close/>
              </a:path>
              <a:path w="482600" h="89535">
                <a:moveTo>
                  <a:pt x="405677" y="30165"/>
                </a:moveTo>
                <a:lnTo>
                  <a:pt x="74280" y="41890"/>
                </a:lnTo>
                <a:lnTo>
                  <a:pt x="76199" y="49911"/>
                </a:lnTo>
                <a:lnTo>
                  <a:pt x="74877" y="57890"/>
                </a:lnTo>
                <a:lnTo>
                  <a:pt x="406237" y="46170"/>
                </a:lnTo>
                <a:lnTo>
                  <a:pt x="405677" y="30165"/>
                </a:lnTo>
                <a:close/>
              </a:path>
              <a:path w="482600" h="89535">
                <a:moveTo>
                  <a:pt x="418337" y="29718"/>
                </a:moveTo>
                <a:lnTo>
                  <a:pt x="405677" y="30165"/>
                </a:lnTo>
                <a:lnTo>
                  <a:pt x="406237" y="46170"/>
                </a:lnTo>
                <a:lnTo>
                  <a:pt x="418972" y="45720"/>
                </a:lnTo>
                <a:lnTo>
                  <a:pt x="418337" y="29718"/>
                </a:lnTo>
                <a:close/>
              </a:path>
              <a:path w="482600" h="89535">
                <a:moveTo>
                  <a:pt x="404621" y="0"/>
                </a:moveTo>
                <a:lnTo>
                  <a:pt x="405677" y="30165"/>
                </a:lnTo>
                <a:lnTo>
                  <a:pt x="418337" y="29718"/>
                </a:lnTo>
                <a:lnTo>
                  <a:pt x="469596" y="29718"/>
                </a:lnTo>
                <a:lnTo>
                  <a:pt x="40462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389245" y="2476880"/>
            <a:ext cx="427990" cy="81915"/>
          </a:xfrm>
          <a:custGeom>
            <a:avLst/>
            <a:gdLst/>
            <a:ahLst/>
            <a:cxnLst/>
            <a:rect l="l" t="t" r="r" b="b"/>
            <a:pathLst>
              <a:path w="427989" h="81914">
                <a:moveTo>
                  <a:pt x="351528" y="51349"/>
                </a:moveTo>
                <a:lnTo>
                  <a:pt x="351027" y="81407"/>
                </a:lnTo>
                <a:lnTo>
                  <a:pt x="413290" y="51562"/>
                </a:lnTo>
                <a:lnTo>
                  <a:pt x="364235" y="51562"/>
                </a:lnTo>
                <a:lnTo>
                  <a:pt x="351528" y="51349"/>
                </a:lnTo>
                <a:close/>
              </a:path>
              <a:path w="427989" h="81914">
                <a:moveTo>
                  <a:pt x="38734" y="0"/>
                </a:moveTo>
                <a:lnTo>
                  <a:pt x="23842" y="2728"/>
                </a:lnTo>
                <a:lnTo>
                  <a:pt x="11604" y="10683"/>
                </a:lnTo>
                <a:lnTo>
                  <a:pt x="3248" y="22663"/>
                </a:lnTo>
                <a:lnTo>
                  <a:pt x="0" y="37465"/>
                </a:lnTo>
                <a:lnTo>
                  <a:pt x="2728" y="52357"/>
                </a:lnTo>
                <a:lnTo>
                  <a:pt x="10683" y="64595"/>
                </a:lnTo>
                <a:lnTo>
                  <a:pt x="22663" y="72951"/>
                </a:lnTo>
                <a:lnTo>
                  <a:pt x="37464" y="76200"/>
                </a:lnTo>
                <a:lnTo>
                  <a:pt x="52357" y="73471"/>
                </a:lnTo>
                <a:lnTo>
                  <a:pt x="64595" y="65516"/>
                </a:lnTo>
                <a:lnTo>
                  <a:pt x="72951" y="53536"/>
                </a:lnTo>
                <a:lnTo>
                  <a:pt x="74449" y="46711"/>
                </a:lnTo>
                <a:lnTo>
                  <a:pt x="37972" y="46101"/>
                </a:lnTo>
                <a:lnTo>
                  <a:pt x="38226" y="30099"/>
                </a:lnTo>
                <a:lnTo>
                  <a:pt x="74617" y="30099"/>
                </a:lnTo>
                <a:lnTo>
                  <a:pt x="73471" y="23842"/>
                </a:lnTo>
                <a:lnTo>
                  <a:pt x="65516" y="11604"/>
                </a:lnTo>
                <a:lnTo>
                  <a:pt x="53536" y="3248"/>
                </a:lnTo>
                <a:lnTo>
                  <a:pt x="38734" y="0"/>
                </a:lnTo>
                <a:close/>
              </a:path>
              <a:path w="427989" h="81914">
                <a:moveTo>
                  <a:pt x="351795" y="35347"/>
                </a:moveTo>
                <a:lnTo>
                  <a:pt x="351528" y="51349"/>
                </a:lnTo>
                <a:lnTo>
                  <a:pt x="364235" y="51562"/>
                </a:lnTo>
                <a:lnTo>
                  <a:pt x="364489" y="35560"/>
                </a:lnTo>
                <a:lnTo>
                  <a:pt x="351795" y="35347"/>
                </a:lnTo>
                <a:close/>
              </a:path>
              <a:path w="427989" h="81914">
                <a:moveTo>
                  <a:pt x="352297" y="5207"/>
                </a:moveTo>
                <a:lnTo>
                  <a:pt x="351795" y="35347"/>
                </a:lnTo>
                <a:lnTo>
                  <a:pt x="364489" y="35560"/>
                </a:lnTo>
                <a:lnTo>
                  <a:pt x="364235" y="51562"/>
                </a:lnTo>
                <a:lnTo>
                  <a:pt x="413290" y="51562"/>
                </a:lnTo>
                <a:lnTo>
                  <a:pt x="427862" y="44577"/>
                </a:lnTo>
                <a:lnTo>
                  <a:pt x="352297" y="5207"/>
                </a:lnTo>
                <a:close/>
              </a:path>
              <a:path w="427989" h="81914">
                <a:moveTo>
                  <a:pt x="74729" y="30709"/>
                </a:moveTo>
                <a:lnTo>
                  <a:pt x="76199" y="38735"/>
                </a:lnTo>
                <a:lnTo>
                  <a:pt x="74449" y="46711"/>
                </a:lnTo>
                <a:lnTo>
                  <a:pt x="351528" y="51349"/>
                </a:lnTo>
                <a:lnTo>
                  <a:pt x="351795" y="35347"/>
                </a:lnTo>
                <a:lnTo>
                  <a:pt x="74729" y="30709"/>
                </a:lnTo>
                <a:close/>
              </a:path>
              <a:path w="427989" h="81914">
                <a:moveTo>
                  <a:pt x="38226" y="30099"/>
                </a:moveTo>
                <a:lnTo>
                  <a:pt x="37972" y="46101"/>
                </a:lnTo>
                <a:lnTo>
                  <a:pt x="74449" y="46711"/>
                </a:lnTo>
                <a:lnTo>
                  <a:pt x="76199" y="38735"/>
                </a:lnTo>
                <a:lnTo>
                  <a:pt x="74729" y="30709"/>
                </a:lnTo>
                <a:lnTo>
                  <a:pt x="38226" y="30099"/>
                </a:lnTo>
                <a:close/>
              </a:path>
              <a:path w="427989" h="81914">
                <a:moveTo>
                  <a:pt x="74617" y="30099"/>
                </a:moveTo>
                <a:lnTo>
                  <a:pt x="38226" y="30099"/>
                </a:lnTo>
                <a:lnTo>
                  <a:pt x="74729" y="30709"/>
                </a:lnTo>
                <a:lnTo>
                  <a:pt x="74617" y="30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310509" y="2371725"/>
            <a:ext cx="0" cy="287655"/>
          </a:xfrm>
          <a:custGeom>
            <a:avLst/>
            <a:gdLst/>
            <a:ahLst/>
            <a:cxnLst/>
            <a:rect l="l" t="t" r="r" b="b"/>
            <a:pathLst>
              <a:path h="287655">
                <a:moveTo>
                  <a:pt x="0" y="0"/>
                </a:moveTo>
                <a:lnTo>
                  <a:pt x="0" y="287274"/>
                </a:lnTo>
              </a:path>
            </a:pathLst>
          </a:custGeom>
          <a:ln w="16002">
            <a:solidFill>
              <a:srgbClr val="FFFF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882514" y="2371725"/>
            <a:ext cx="0" cy="287655"/>
          </a:xfrm>
          <a:custGeom>
            <a:avLst/>
            <a:gdLst/>
            <a:ahLst/>
            <a:cxnLst/>
            <a:rect l="l" t="t" r="r" b="b"/>
            <a:pathLst>
              <a:path h="287655">
                <a:moveTo>
                  <a:pt x="0" y="0"/>
                </a:moveTo>
                <a:lnTo>
                  <a:pt x="0" y="287274"/>
                </a:lnTo>
              </a:path>
            </a:pathLst>
          </a:custGeom>
          <a:ln w="16002">
            <a:solidFill>
              <a:srgbClr val="FFFF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362319" y="2377820"/>
            <a:ext cx="0" cy="287655"/>
          </a:xfrm>
          <a:custGeom>
            <a:avLst/>
            <a:gdLst/>
            <a:ahLst/>
            <a:cxnLst/>
            <a:rect l="l" t="t" r="r" b="b"/>
            <a:pathLst>
              <a:path h="287655">
                <a:moveTo>
                  <a:pt x="0" y="0"/>
                </a:moveTo>
                <a:lnTo>
                  <a:pt x="0" y="287274"/>
                </a:lnTo>
              </a:path>
            </a:pathLst>
          </a:custGeom>
          <a:ln w="16002">
            <a:solidFill>
              <a:srgbClr val="FFFF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813929" y="2377820"/>
            <a:ext cx="0" cy="287655"/>
          </a:xfrm>
          <a:custGeom>
            <a:avLst/>
            <a:gdLst/>
            <a:ahLst/>
            <a:cxnLst/>
            <a:rect l="l" t="t" r="r" b="b"/>
            <a:pathLst>
              <a:path h="287655">
                <a:moveTo>
                  <a:pt x="0" y="0"/>
                </a:moveTo>
                <a:lnTo>
                  <a:pt x="0" y="287274"/>
                </a:lnTo>
              </a:path>
            </a:pathLst>
          </a:custGeom>
          <a:ln w="16002">
            <a:solidFill>
              <a:srgbClr val="FFFF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825615" y="2755011"/>
            <a:ext cx="1480241" cy="10156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869048" y="2483739"/>
            <a:ext cx="400050" cy="76200"/>
          </a:xfrm>
          <a:custGeom>
            <a:avLst/>
            <a:gdLst/>
            <a:ahLst/>
            <a:cxnLst/>
            <a:rect l="l" t="t" r="r" b="b"/>
            <a:pathLst>
              <a:path w="400050" h="76200">
                <a:moveTo>
                  <a:pt x="38100" y="0"/>
                </a:moveTo>
                <a:lnTo>
                  <a:pt x="23252" y="2988"/>
                </a:lnTo>
                <a:lnTo>
                  <a:pt x="11144" y="11144"/>
                </a:lnTo>
                <a:lnTo>
                  <a:pt x="2988" y="23252"/>
                </a:lnTo>
                <a:lnTo>
                  <a:pt x="0" y="38100"/>
                </a:lnTo>
                <a:lnTo>
                  <a:pt x="2988" y="52947"/>
                </a:lnTo>
                <a:lnTo>
                  <a:pt x="11144" y="65055"/>
                </a:lnTo>
                <a:lnTo>
                  <a:pt x="23252" y="73211"/>
                </a:lnTo>
                <a:lnTo>
                  <a:pt x="38100" y="76200"/>
                </a:lnTo>
                <a:lnTo>
                  <a:pt x="52947" y="73211"/>
                </a:lnTo>
                <a:lnTo>
                  <a:pt x="65055" y="65055"/>
                </a:lnTo>
                <a:lnTo>
                  <a:pt x="73211" y="52947"/>
                </a:lnTo>
                <a:lnTo>
                  <a:pt x="74589" y="46101"/>
                </a:lnTo>
                <a:lnTo>
                  <a:pt x="38100" y="46101"/>
                </a:lnTo>
                <a:lnTo>
                  <a:pt x="38100" y="30099"/>
                </a:lnTo>
                <a:lnTo>
                  <a:pt x="74589" y="30099"/>
                </a:lnTo>
                <a:lnTo>
                  <a:pt x="73211" y="23252"/>
                </a:lnTo>
                <a:lnTo>
                  <a:pt x="65055" y="11144"/>
                </a:lnTo>
                <a:lnTo>
                  <a:pt x="52947" y="2988"/>
                </a:lnTo>
                <a:lnTo>
                  <a:pt x="38100" y="0"/>
                </a:lnTo>
                <a:close/>
              </a:path>
              <a:path w="400050" h="76200">
                <a:moveTo>
                  <a:pt x="323596" y="0"/>
                </a:moveTo>
                <a:lnTo>
                  <a:pt x="323596" y="76200"/>
                </a:lnTo>
                <a:lnTo>
                  <a:pt x="383794" y="46101"/>
                </a:lnTo>
                <a:lnTo>
                  <a:pt x="336296" y="46101"/>
                </a:lnTo>
                <a:lnTo>
                  <a:pt x="336296" y="30099"/>
                </a:lnTo>
                <a:lnTo>
                  <a:pt x="383794" y="30099"/>
                </a:lnTo>
                <a:lnTo>
                  <a:pt x="323596" y="0"/>
                </a:lnTo>
                <a:close/>
              </a:path>
              <a:path w="400050" h="76200">
                <a:moveTo>
                  <a:pt x="74589" y="30099"/>
                </a:moveTo>
                <a:lnTo>
                  <a:pt x="38100" y="30099"/>
                </a:lnTo>
                <a:lnTo>
                  <a:pt x="38100" y="46101"/>
                </a:lnTo>
                <a:lnTo>
                  <a:pt x="74589" y="46101"/>
                </a:lnTo>
                <a:lnTo>
                  <a:pt x="76200" y="38100"/>
                </a:lnTo>
                <a:lnTo>
                  <a:pt x="74589" y="30099"/>
                </a:lnTo>
                <a:close/>
              </a:path>
              <a:path w="400050" h="76200">
                <a:moveTo>
                  <a:pt x="323596" y="30099"/>
                </a:moveTo>
                <a:lnTo>
                  <a:pt x="74589" y="30099"/>
                </a:lnTo>
                <a:lnTo>
                  <a:pt x="76200" y="38100"/>
                </a:lnTo>
                <a:lnTo>
                  <a:pt x="74589" y="46101"/>
                </a:lnTo>
                <a:lnTo>
                  <a:pt x="323596" y="46101"/>
                </a:lnTo>
                <a:lnTo>
                  <a:pt x="323596" y="30099"/>
                </a:lnTo>
                <a:close/>
              </a:path>
              <a:path w="400050" h="76200">
                <a:moveTo>
                  <a:pt x="383794" y="30099"/>
                </a:moveTo>
                <a:lnTo>
                  <a:pt x="336296" y="30099"/>
                </a:lnTo>
                <a:lnTo>
                  <a:pt x="336296" y="46101"/>
                </a:lnTo>
                <a:lnTo>
                  <a:pt x="383794" y="46101"/>
                </a:lnTo>
                <a:lnTo>
                  <a:pt x="399796" y="38100"/>
                </a:lnTo>
                <a:lnTo>
                  <a:pt x="383794" y="300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5</a:t>
            </a:fld>
            <a:endParaRPr spc="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10259" y="1818385"/>
            <a:ext cx="7673975" cy="4257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125" indent="-226060">
              <a:lnSpc>
                <a:spcPts val="2965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make a distinction between 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creating a class </a:t>
            </a:r>
            <a:r>
              <a:rPr sz="2600" dirty="0">
                <a:latin typeface="Arial Narrow"/>
                <a:cs typeface="Arial Narrow"/>
              </a:rPr>
              <a:t>and</a:t>
            </a:r>
          </a:p>
          <a:p>
            <a:pPr marL="104139">
              <a:lnSpc>
                <a:spcPts val="2965"/>
              </a:lnSpc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using an instance </a:t>
            </a:r>
            <a:r>
              <a:rPr sz="2600" dirty="0">
                <a:latin typeface="Arial Narrow"/>
                <a:cs typeface="Arial Narrow"/>
              </a:rPr>
              <a:t>of the class</a:t>
            </a:r>
          </a:p>
          <a:p>
            <a:pPr marL="238125" indent="-226060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Font typeface="Arial Narrow"/>
              <a:buChar char="▪"/>
              <a:tabLst>
                <a:tab pos="238760" algn="l"/>
              </a:tabLst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creating </a:t>
            </a:r>
            <a:r>
              <a:rPr sz="2600" dirty="0">
                <a:latin typeface="Arial Narrow"/>
                <a:cs typeface="Arial Narrow"/>
              </a:rPr>
              <a:t>the class involves</a:t>
            </a:r>
          </a:p>
          <a:p>
            <a:pPr marL="464820" lvl="1" indent="-252095">
              <a:lnSpc>
                <a:spcPct val="100000"/>
              </a:lnSpc>
              <a:spcBef>
                <a:spcPts val="12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defining the class name</a:t>
            </a:r>
          </a:p>
          <a:p>
            <a:pPr marL="464820" lvl="1" indent="-252095">
              <a:lnSpc>
                <a:spcPct val="100000"/>
              </a:lnSpc>
              <a:spcBef>
                <a:spcPts val="31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defining class attributes</a:t>
            </a:r>
          </a:p>
          <a:p>
            <a:pPr marL="464820" lvl="1" indent="-252095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Font typeface="Arial Narrow"/>
              <a:buChar char="•"/>
              <a:tabLst>
                <a:tab pos="464820" algn="l"/>
                <a:tab pos="465455" algn="l"/>
              </a:tabLst>
            </a:pPr>
            <a:r>
              <a:rPr sz="2400" i="1" dirty="0">
                <a:latin typeface="Arial Narrow"/>
                <a:cs typeface="Arial Narrow"/>
              </a:rPr>
              <a:t>for example, someone wrote code to implement a list class</a:t>
            </a:r>
            <a:endParaRPr sz="2400" dirty="0">
              <a:latin typeface="Arial Narrow"/>
              <a:cs typeface="Arial Narrow"/>
            </a:endParaRPr>
          </a:p>
          <a:p>
            <a:pPr marL="238125" indent="-226060">
              <a:lnSpc>
                <a:spcPct val="100000"/>
              </a:lnSpc>
              <a:spcBef>
                <a:spcPts val="1275"/>
              </a:spcBef>
              <a:buClr>
                <a:srgbClr val="585858"/>
              </a:buClr>
              <a:buFont typeface="Arial Narrow"/>
              <a:buChar char="▪"/>
              <a:tabLst>
                <a:tab pos="238760" algn="l"/>
              </a:tabLst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using </a:t>
            </a:r>
            <a:r>
              <a:rPr sz="2600" dirty="0">
                <a:latin typeface="Arial Narrow"/>
                <a:cs typeface="Arial Narrow"/>
              </a:rPr>
              <a:t>the class involves</a:t>
            </a:r>
          </a:p>
          <a:p>
            <a:pPr marL="464820" lvl="1" indent="-252095">
              <a:lnSpc>
                <a:spcPct val="100000"/>
              </a:lnSpc>
              <a:spcBef>
                <a:spcPts val="13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creating new 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instances </a:t>
            </a:r>
            <a:r>
              <a:rPr sz="2400" dirty="0">
                <a:latin typeface="Arial Narrow"/>
                <a:cs typeface="Arial Narrow"/>
              </a:rPr>
              <a:t>of objects</a:t>
            </a:r>
          </a:p>
          <a:p>
            <a:pPr marL="464820" lvl="1" indent="-252095">
              <a:lnSpc>
                <a:spcPct val="100000"/>
              </a:lnSpc>
              <a:spcBef>
                <a:spcPts val="31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doing operations on the instances</a:t>
            </a:r>
          </a:p>
          <a:p>
            <a:pPr marL="464820" lvl="1" indent="-252095">
              <a:lnSpc>
                <a:spcPct val="100000"/>
              </a:lnSpc>
              <a:spcBef>
                <a:spcPts val="325"/>
              </a:spcBef>
              <a:buClr>
                <a:srgbClr val="585858"/>
              </a:buClr>
              <a:buFont typeface="Arial Narrow"/>
              <a:buChar char="•"/>
              <a:tabLst>
                <a:tab pos="464820" algn="l"/>
                <a:tab pos="465455" algn="l"/>
              </a:tabLst>
            </a:pPr>
            <a:r>
              <a:rPr sz="2400" i="1" dirty="0">
                <a:latin typeface="Arial Narrow"/>
                <a:cs typeface="Arial Narrow"/>
              </a:rPr>
              <a:t>for example, </a:t>
            </a:r>
            <a:r>
              <a:rPr sz="2400" i="1" dirty="0">
                <a:latin typeface="Courier New"/>
                <a:cs typeface="Courier New"/>
              </a:rPr>
              <a:t>L=[1,2] </a:t>
            </a:r>
            <a:r>
              <a:rPr sz="2400" i="1" dirty="0">
                <a:latin typeface="Arial Narrow"/>
                <a:cs typeface="Arial Narrow"/>
              </a:rPr>
              <a:t>and </a:t>
            </a:r>
            <a:r>
              <a:rPr sz="2400" i="1" dirty="0">
                <a:latin typeface="Courier New"/>
                <a:cs typeface="Courier New"/>
              </a:rPr>
              <a:t>len(L)</a:t>
            </a:r>
            <a:endParaRPr sz="240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80" y="38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2" y="0"/>
                </a:lnTo>
                <a:lnTo>
                  <a:pt x="29162" y="3746"/>
                </a:lnTo>
                <a:lnTo>
                  <a:pt x="13984" y="13969"/>
                </a:lnTo>
                <a:lnTo>
                  <a:pt x="3751" y="29146"/>
                </a:lnTo>
                <a:lnTo>
                  <a:pt x="0" y="47751"/>
                </a:lnTo>
                <a:lnTo>
                  <a:pt x="0" y="238759"/>
                </a:lnTo>
                <a:lnTo>
                  <a:pt x="3751" y="257365"/>
                </a:lnTo>
                <a:lnTo>
                  <a:pt x="13984" y="272541"/>
                </a:lnTo>
                <a:lnTo>
                  <a:pt x="29162" y="282765"/>
                </a:lnTo>
                <a:lnTo>
                  <a:pt x="47752" y="286511"/>
                </a:lnTo>
                <a:lnTo>
                  <a:pt x="4182872" y="286511"/>
                </a:lnTo>
                <a:lnTo>
                  <a:pt x="4201477" y="282765"/>
                </a:lnTo>
                <a:lnTo>
                  <a:pt x="4216654" y="272541"/>
                </a:lnTo>
                <a:lnTo>
                  <a:pt x="4226877" y="257365"/>
                </a:lnTo>
                <a:lnTo>
                  <a:pt x="4230624" y="238759"/>
                </a:lnTo>
                <a:lnTo>
                  <a:pt x="4230624" y="47751"/>
                </a:lnTo>
                <a:lnTo>
                  <a:pt x="4226877" y="29146"/>
                </a:lnTo>
                <a:lnTo>
                  <a:pt x="4216654" y="13969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0" y="38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0" y="47751"/>
                </a:moveTo>
                <a:lnTo>
                  <a:pt x="3751" y="29146"/>
                </a:lnTo>
                <a:lnTo>
                  <a:pt x="13984" y="13969"/>
                </a:lnTo>
                <a:lnTo>
                  <a:pt x="29162" y="3746"/>
                </a:lnTo>
                <a:lnTo>
                  <a:pt x="47752" y="0"/>
                </a:lnTo>
                <a:lnTo>
                  <a:pt x="4182872" y="0"/>
                </a:lnTo>
                <a:lnTo>
                  <a:pt x="4201477" y="3746"/>
                </a:lnTo>
                <a:lnTo>
                  <a:pt x="4216654" y="13969"/>
                </a:lnTo>
                <a:lnTo>
                  <a:pt x="4226877" y="29146"/>
                </a:lnTo>
                <a:lnTo>
                  <a:pt x="4230624" y="47751"/>
                </a:lnTo>
                <a:lnTo>
                  <a:pt x="4230624" y="238759"/>
                </a:lnTo>
                <a:lnTo>
                  <a:pt x="4226877" y="257365"/>
                </a:lnTo>
                <a:lnTo>
                  <a:pt x="4216654" y="272541"/>
                </a:lnTo>
                <a:lnTo>
                  <a:pt x="4201477" y="282765"/>
                </a:lnTo>
                <a:lnTo>
                  <a:pt x="4182872" y="286511"/>
                </a:lnTo>
                <a:lnTo>
                  <a:pt x="47752" y="286511"/>
                </a:lnTo>
                <a:lnTo>
                  <a:pt x="29162" y="282765"/>
                </a:lnTo>
                <a:lnTo>
                  <a:pt x="13984" y="272541"/>
                </a:lnTo>
                <a:lnTo>
                  <a:pt x="3751" y="257365"/>
                </a:lnTo>
                <a:lnTo>
                  <a:pt x="0" y="238759"/>
                </a:lnTo>
                <a:lnTo>
                  <a:pt x="0" y="47751"/>
                </a:lnTo>
                <a:close/>
              </a:path>
            </a:pathLst>
          </a:custGeom>
          <a:ln w="16002">
            <a:solidFill>
              <a:srgbClr val="0013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3757" y="38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2" y="0"/>
                </a:lnTo>
                <a:lnTo>
                  <a:pt x="29146" y="3746"/>
                </a:lnTo>
                <a:lnTo>
                  <a:pt x="13970" y="13969"/>
                </a:lnTo>
                <a:lnTo>
                  <a:pt x="3746" y="29146"/>
                </a:lnTo>
                <a:lnTo>
                  <a:pt x="0" y="47751"/>
                </a:lnTo>
                <a:lnTo>
                  <a:pt x="0" y="238759"/>
                </a:lnTo>
                <a:lnTo>
                  <a:pt x="3746" y="257365"/>
                </a:lnTo>
                <a:lnTo>
                  <a:pt x="13970" y="272541"/>
                </a:lnTo>
                <a:lnTo>
                  <a:pt x="29146" y="282765"/>
                </a:lnTo>
                <a:lnTo>
                  <a:pt x="47752" y="286511"/>
                </a:lnTo>
                <a:lnTo>
                  <a:pt x="4182872" y="286511"/>
                </a:lnTo>
                <a:lnTo>
                  <a:pt x="4201477" y="282765"/>
                </a:lnTo>
                <a:lnTo>
                  <a:pt x="4216654" y="272541"/>
                </a:lnTo>
                <a:lnTo>
                  <a:pt x="4226877" y="257365"/>
                </a:lnTo>
                <a:lnTo>
                  <a:pt x="4230624" y="238759"/>
                </a:lnTo>
                <a:lnTo>
                  <a:pt x="4230624" y="47751"/>
                </a:lnTo>
                <a:lnTo>
                  <a:pt x="4226877" y="29146"/>
                </a:lnTo>
                <a:lnTo>
                  <a:pt x="4216654" y="13969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13757" y="38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0" y="47751"/>
                </a:moveTo>
                <a:lnTo>
                  <a:pt x="3746" y="29146"/>
                </a:lnTo>
                <a:lnTo>
                  <a:pt x="13970" y="13969"/>
                </a:lnTo>
                <a:lnTo>
                  <a:pt x="29146" y="3746"/>
                </a:lnTo>
                <a:lnTo>
                  <a:pt x="47752" y="0"/>
                </a:lnTo>
                <a:lnTo>
                  <a:pt x="4182872" y="0"/>
                </a:lnTo>
                <a:lnTo>
                  <a:pt x="4201477" y="3746"/>
                </a:lnTo>
                <a:lnTo>
                  <a:pt x="4216654" y="13969"/>
                </a:lnTo>
                <a:lnTo>
                  <a:pt x="4226877" y="29146"/>
                </a:lnTo>
                <a:lnTo>
                  <a:pt x="4230624" y="47751"/>
                </a:lnTo>
                <a:lnTo>
                  <a:pt x="4230624" y="238759"/>
                </a:lnTo>
                <a:lnTo>
                  <a:pt x="4226877" y="257365"/>
                </a:lnTo>
                <a:lnTo>
                  <a:pt x="4216654" y="272541"/>
                </a:lnTo>
                <a:lnTo>
                  <a:pt x="4201477" y="282765"/>
                </a:lnTo>
                <a:lnTo>
                  <a:pt x="4182872" y="286511"/>
                </a:lnTo>
                <a:lnTo>
                  <a:pt x="47752" y="286511"/>
                </a:lnTo>
                <a:lnTo>
                  <a:pt x="29146" y="282765"/>
                </a:lnTo>
                <a:lnTo>
                  <a:pt x="13970" y="272541"/>
                </a:lnTo>
                <a:lnTo>
                  <a:pt x="3746" y="257365"/>
                </a:lnTo>
                <a:lnTo>
                  <a:pt x="0" y="238759"/>
                </a:lnTo>
                <a:lnTo>
                  <a:pt x="0" y="47751"/>
                </a:lnTo>
                <a:close/>
              </a:path>
            </a:pathLst>
          </a:custGeom>
          <a:ln w="16002">
            <a:solidFill>
              <a:srgbClr val="0013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26413" y="0"/>
            <a:ext cx="6701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17490" algn="l"/>
              </a:tabLst>
            </a:pPr>
            <a:r>
              <a:rPr sz="1800" spc="110" dirty="0">
                <a:solidFill>
                  <a:srgbClr val="FFFFFF"/>
                </a:solidFill>
                <a:latin typeface="Arial Narrow"/>
                <a:cs typeface="Arial Narrow"/>
              </a:rPr>
              <a:t>Implementing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class	</a:t>
            </a:r>
            <a:r>
              <a:rPr sz="1800" spc="55" dirty="0">
                <a:solidFill>
                  <a:srgbClr val="FFFFFF"/>
                </a:solidFill>
                <a:latin typeface="Arial Narrow"/>
                <a:cs typeface="Arial Narrow"/>
              </a:rPr>
              <a:t>Using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-114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class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6</a:t>
            </a:fld>
            <a:endParaRPr spc="50" dirty="0"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53670" marR="5080">
              <a:lnSpc>
                <a:spcPts val="4900"/>
              </a:lnSpc>
              <a:spcBef>
                <a:spcPts val="980"/>
              </a:spcBef>
            </a:pPr>
            <a:r>
              <a:rPr u="none" dirty="0"/>
              <a:t>CREATING AND USING YOUR  OWN TYPES WITH CLASSES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7700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100"/>
              </a:spcBef>
              <a:tabLst>
                <a:tab pos="7609205" algn="l"/>
              </a:tabLst>
            </a:pPr>
            <a:r>
              <a:rPr dirty="0"/>
              <a:t>DEFINE YOUR OWN TYPES	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0259" y="1824481"/>
            <a:ext cx="586422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0345" indent="-208279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20979" algn="l"/>
              </a:tabLst>
            </a:pPr>
            <a:r>
              <a:rPr sz="2400" spc="70" dirty="0">
                <a:latin typeface="Arial Narrow"/>
                <a:cs typeface="Arial Narrow"/>
              </a:rPr>
              <a:t>use</a:t>
            </a:r>
            <a:r>
              <a:rPr sz="2400" spc="-15" dirty="0">
                <a:latin typeface="Arial Narrow"/>
                <a:cs typeface="Arial Narrow"/>
              </a:rPr>
              <a:t> </a:t>
            </a:r>
            <a:r>
              <a:rPr sz="2400" spc="175" dirty="0">
                <a:latin typeface="Arial Narrow"/>
                <a:cs typeface="Arial Narrow"/>
              </a:rPr>
              <a:t>the</a:t>
            </a:r>
            <a:r>
              <a:rPr sz="2400" spc="-15" dirty="0">
                <a:latin typeface="Arial Narrow"/>
                <a:cs typeface="Arial Narrow"/>
              </a:rPr>
              <a:t> </a:t>
            </a:r>
            <a:r>
              <a:rPr sz="2400" spc="-5" dirty="0">
                <a:latin typeface="Courier New"/>
                <a:cs typeface="Courier New"/>
              </a:rPr>
              <a:t>class</a:t>
            </a:r>
            <a:r>
              <a:rPr sz="2400" spc="-919" dirty="0">
                <a:latin typeface="Courier New"/>
                <a:cs typeface="Courier New"/>
              </a:rPr>
              <a:t> </a:t>
            </a:r>
            <a:r>
              <a:rPr sz="2400" spc="135" dirty="0">
                <a:latin typeface="Arial Narrow"/>
                <a:cs typeface="Arial Narrow"/>
              </a:rPr>
              <a:t>keyword</a:t>
            </a:r>
            <a:r>
              <a:rPr sz="2400" spc="-10" dirty="0">
                <a:latin typeface="Arial Narrow"/>
                <a:cs typeface="Arial Narrow"/>
              </a:rPr>
              <a:t> </a:t>
            </a:r>
            <a:r>
              <a:rPr sz="2400" spc="200" dirty="0">
                <a:latin typeface="Arial Narrow"/>
                <a:cs typeface="Arial Narrow"/>
              </a:rPr>
              <a:t>to</a:t>
            </a:r>
            <a:r>
              <a:rPr sz="2400" spc="-30" dirty="0">
                <a:latin typeface="Arial Narrow"/>
                <a:cs typeface="Arial Narrow"/>
              </a:rPr>
              <a:t> </a:t>
            </a:r>
            <a:r>
              <a:rPr sz="2400" spc="130" dirty="0">
                <a:latin typeface="Arial Narrow"/>
                <a:cs typeface="Arial Narrow"/>
              </a:rPr>
              <a:t>define</a:t>
            </a:r>
            <a:r>
              <a:rPr sz="2400" spc="-5" dirty="0">
                <a:latin typeface="Arial Narrow"/>
                <a:cs typeface="Arial Narrow"/>
              </a:rPr>
              <a:t> </a:t>
            </a:r>
            <a:r>
              <a:rPr sz="2400" spc="55" dirty="0">
                <a:latin typeface="Arial Narrow"/>
                <a:cs typeface="Arial Narrow"/>
              </a:rPr>
              <a:t>a</a:t>
            </a:r>
            <a:r>
              <a:rPr sz="2400" spc="-10" dirty="0">
                <a:latin typeface="Arial Narrow"/>
                <a:cs typeface="Arial Narrow"/>
              </a:rPr>
              <a:t> </a:t>
            </a:r>
            <a:r>
              <a:rPr sz="2400" spc="175" dirty="0">
                <a:latin typeface="Arial Narrow"/>
                <a:cs typeface="Arial Narrow"/>
              </a:rPr>
              <a:t>new</a:t>
            </a:r>
            <a:r>
              <a:rPr sz="2400" spc="-5" dirty="0">
                <a:latin typeface="Arial Narrow"/>
                <a:cs typeface="Arial Narrow"/>
              </a:rPr>
              <a:t> </a:t>
            </a:r>
            <a:r>
              <a:rPr sz="2400" spc="150" dirty="0">
                <a:latin typeface="Arial Narrow"/>
                <a:cs typeface="Arial Narrow"/>
              </a:rPr>
              <a:t>type</a:t>
            </a:r>
            <a:endParaRPr sz="2400">
              <a:latin typeface="Arial Narrow"/>
              <a:cs typeface="Arial Narro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6952" y="2790825"/>
            <a:ext cx="7758430" cy="3350895"/>
          </a:xfrm>
          <a:prstGeom prst="rect">
            <a:avLst/>
          </a:prstGeom>
          <a:ln w="16001">
            <a:solidFill>
              <a:srgbClr val="FF0000"/>
            </a:solidFill>
          </a:ln>
        </p:spPr>
        <p:txBody>
          <a:bodyPr vert="horz" wrap="square" lIns="0" tIns="67945" rIns="0" bIns="0" rtlCol="0">
            <a:spAutoFit/>
          </a:bodyPr>
          <a:lstStyle/>
          <a:p>
            <a:pPr marL="55880">
              <a:lnSpc>
                <a:spcPct val="100000"/>
              </a:lnSpc>
              <a:spcBef>
                <a:spcPts val="535"/>
              </a:spcBef>
            </a:pPr>
            <a:r>
              <a:rPr sz="2400" dirty="0">
                <a:latin typeface="Courier New"/>
                <a:cs typeface="Courier New"/>
              </a:rPr>
              <a:t>class Coordinate(object):</a:t>
            </a:r>
          </a:p>
          <a:p>
            <a:pPr marL="785495">
              <a:lnSpc>
                <a:spcPct val="100000"/>
              </a:lnSpc>
              <a:spcBef>
                <a:spcPts val="1055"/>
              </a:spcBef>
            </a:pPr>
            <a:r>
              <a:rPr sz="2400" dirty="0">
                <a:latin typeface="Courier New"/>
                <a:cs typeface="Courier New"/>
              </a:rPr>
              <a:t>#define attributes here</a:t>
            </a:r>
          </a:p>
          <a:p>
            <a:pPr marL="147320" marR="5080" indent="-91440">
              <a:lnSpc>
                <a:spcPts val="2580"/>
              </a:lnSpc>
              <a:spcBef>
                <a:spcPts val="1445"/>
              </a:spcBef>
              <a:buClr>
                <a:srgbClr val="585858"/>
              </a:buClr>
              <a:buChar char="▪"/>
              <a:tabLst>
                <a:tab pos="264160" algn="l"/>
              </a:tabLst>
            </a:pPr>
            <a:r>
              <a:rPr sz="2400" dirty="0">
                <a:latin typeface="Arial Narrow"/>
                <a:cs typeface="Arial Narrow"/>
              </a:rPr>
              <a:t>similar to </a:t>
            </a:r>
            <a:r>
              <a:rPr sz="2400" dirty="0">
                <a:latin typeface="Courier New"/>
                <a:cs typeface="Courier New"/>
              </a:rPr>
              <a:t>def</a:t>
            </a:r>
            <a:r>
              <a:rPr sz="2400" dirty="0">
                <a:latin typeface="Arial Narrow"/>
                <a:cs typeface="Arial Narrow"/>
              </a:rPr>
              <a:t>, indent code to indicate which statements are  part of the 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class definition</a:t>
            </a:r>
            <a:endParaRPr sz="2400" dirty="0">
              <a:latin typeface="Arial Black"/>
              <a:cs typeface="Arial Black"/>
            </a:endParaRPr>
          </a:p>
          <a:p>
            <a:pPr marL="147320" marR="62230" indent="-91440">
              <a:lnSpc>
                <a:spcPts val="2580"/>
              </a:lnSpc>
              <a:spcBef>
                <a:spcPts val="1430"/>
              </a:spcBef>
              <a:buClr>
                <a:srgbClr val="585858"/>
              </a:buClr>
              <a:buChar char="▪"/>
              <a:tabLst>
                <a:tab pos="264160" algn="l"/>
              </a:tabLst>
            </a:pPr>
            <a:r>
              <a:rPr sz="2400" dirty="0">
                <a:latin typeface="Arial Narrow"/>
                <a:cs typeface="Arial Narrow"/>
              </a:rPr>
              <a:t>the word </a:t>
            </a:r>
            <a:r>
              <a:rPr sz="2400" dirty="0">
                <a:latin typeface="Courier New"/>
                <a:cs typeface="Courier New"/>
              </a:rPr>
              <a:t>object </a:t>
            </a:r>
            <a:r>
              <a:rPr sz="2400" dirty="0">
                <a:latin typeface="Arial Narrow"/>
                <a:cs typeface="Arial Narrow"/>
              </a:rPr>
              <a:t>means that </a:t>
            </a:r>
            <a:r>
              <a:rPr sz="2400" dirty="0">
                <a:latin typeface="Courier New"/>
                <a:cs typeface="Courier New"/>
              </a:rPr>
              <a:t>Coordinate </a:t>
            </a:r>
            <a:r>
              <a:rPr sz="2400" dirty="0">
                <a:latin typeface="Arial Narrow"/>
                <a:cs typeface="Arial Narrow"/>
              </a:rPr>
              <a:t>is a Python  object and </a:t>
            </a:r>
            <a:r>
              <a:rPr sz="2400" b="1" dirty="0">
                <a:solidFill>
                  <a:srgbClr val="C00000"/>
                </a:solidFill>
                <a:latin typeface="Arial Black"/>
                <a:cs typeface="Arial Black"/>
              </a:rPr>
              <a:t>inherits </a:t>
            </a:r>
            <a:r>
              <a:rPr sz="2400" dirty="0">
                <a:latin typeface="Arial Narrow"/>
                <a:cs typeface="Arial Narrow"/>
              </a:rPr>
              <a:t>all its attributes (inheritance next lecture)</a:t>
            </a:r>
          </a:p>
          <a:p>
            <a:pPr marL="502920" lvl="1" indent="-246379">
              <a:lnSpc>
                <a:spcPct val="100000"/>
              </a:lnSpc>
              <a:spcBef>
                <a:spcPts val="125"/>
              </a:spcBef>
              <a:buClr>
                <a:srgbClr val="585858"/>
              </a:buClr>
              <a:buFont typeface="Arial Narrow"/>
              <a:buChar char="•"/>
              <a:tabLst>
                <a:tab pos="502920" algn="l"/>
                <a:tab pos="503555" algn="l"/>
              </a:tabLst>
            </a:pPr>
            <a:r>
              <a:rPr sz="2200" dirty="0">
                <a:latin typeface="Courier New"/>
                <a:cs typeface="Courier New"/>
              </a:rPr>
              <a:t>Coordinate </a:t>
            </a:r>
            <a:r>
              <a:rPr sz="2200" dirty="0">
                <a:latin typeface="Arial Narrow"/>
                <a:cs typeface="Arial Narrow"/>
              </a:rPr>
              <a:t>is a subclass of </a:t>
            </a:r>
            <a:r>
              <a:rPr sz="2200" dirty="0">
                <a:latin typeface="Courier New"/>
                <a:cs typeface="Courier New"/>
              </a:rPr>
              <a:t>object</a:t>
            </a:r>
          </a:p>
          <a:p>
            <a:pPr marL="502920" lvl="1" indent="-246379">
              <a:lnSpc>
                <a:spcPct val="100000"/>
              </a:lnSpc>
              <a:spcBef>
                <a:spcPts val="330"/>
              </a:spcBef>
              <a:buClr>
                <a:srgbClr val="585858"/>
              </a:buClr>
              <a:buFont typeface="Arial Narrow"/>
              <a:buChar char="•"/>
              <a:tabLst>
                <a:tab pos="502920" algn="l"/>
                <a:tab pos="503555" algn="l"/>
              </a:tabLst>
            </a:pPr>
            <a:r>
              <a:rPr sz="2200" dirty="0">
                <a:latin typeface="Courier New"/>
                <a:cs typeface="Courier New"/>
              </a:rPr>
              <a:t>object </a:t>
            </a:r>
            <a:r>
              <a:rPr sz="2200" dirty="0">
                <a:latin typeface="Arial Narrow"/>
                <a:cs typeface="Arial Narrow"/>
              </a:rPr>
              <a:t>is a superclass of </a:t>
            </a:r>
            <a:r>
              <a:rPr sz="2200" dirty="0">
                <a:latin typeface="Courier New"/>
                <a:cs typeface="Courier New"/>
              </a:rPr>
              <a:t>Coordinate</a:t>
            </a:r>
          </a:p>
        </p:txBody>
      </p:sp>
      <p:sp>
        <p:nvSpPr>
          <p:cNvPr id="5" name="object 5"/>
          <p:cNvSpPr/>
          <p:nvPr/>
        </p:nvSpPr>
        <p:spPr>
          <a:xfrm>
            <a:off x="149047" y="3331845"/>
            <a:ext cx="1239443" cy="6957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20213" y="2183638"/>
            <a:ext cx="928623" cy="5412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36801" y="2790825"/>
            <a:ext cx="1938020" cy="459105"/>
          </a:xfrm>
          <a:custGeom>
            <a:avLst/>
            <a:gdLst/>
            <a:ahLst/>
            <a:cxnLst/>
            <a:rect l="l" t="t" r="r" b="b"/>
            <a:pathLst>
              <a:path w="1938020" h="459105">
                <a:moveTo>
                  <a:pt x="0" y="458724"/>
                </a:moveTo>
                <a:lnTo>
                  <a:pt x="1937766" y="458724"/>
                </a:lnTo>
                <a:lnTo>
                  <a:pt x="1937766" y="0"/>
                </a:lnTo>
                <a:lnTo>
                  <a:pt x="0" y="0"/>
                </a:lnTo>
                <a:lnTo>
                  <a:pt x="0" y="458724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041519" y="2242057"/>
            <a:ext cx="688339" cy="5541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924680" y="2790825"/>
            <a:ext cx="1073150" cy="459105"/>
          </a:xfrm>
          <a:custGeom>
            <a:avLst/>
            <a:gdLst/>
            <a:ahLst/>
            <a:cxnLst/>
            <a:rect l="l" t="t" r="r" b="b"/>
            <a:pathLst>
              <a:path w="1073150" h="459105">
                <a:moveTo>
                  <a:pt x="0" y="458724"/>
                </a:moveTo>
                <a:lnTo>
                  <a:pt x="1072896" y="458724"/>
                </a:lnTo>
                <a:lnTo>
                  <a:pt x="1072896" y="0"/>
                </a:lnTo>
                <a:lnTo>
                  <a:pt x="0" y="0"/>
                </a:lnTo>
                <a:lnTo>
                  <a:pt x="0" y="458724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2" y="0"/>
                </a:lnTo>
                <a:lnTo>
                  <a:pt x="29162" y="3746"/>
                </a:lnTo>
                <a:lnTo>
                  <a:pt x="13984" y="13969"/>
                </a:lnTo>
                <a:lnTo>
                  <a:pt x="3751" y="29146"/>
                </a:lnTo>
                <a:lnTo>
                  <a:pt x="0" y="47751"/>
                </a:lnTo>
                <a:lnTo>
                  <a:pt x="0" y="238759"/>
                </a:lnTo>
                <a:lnTo>
                  <a:pt x="3751" y="257365"/>
                </a:lnTo>
                <a:lnTo>
                  <a:pt x="13984" y="272541"/>
                </a:lnTo>
                <a:lnTo>
                  <a:pt x="29162" y="282765"/>
                </a:lnTo>
                <a:lnTo>
                  <a:pt x="47752" y="286511"/>
                </a:lnTo>
                <a:lnTo>
                  <a:pt x="4182872" y="286511"/>
                </a:lnTo>
                <a:lnTo>
                  <a:pt x="4201477" y="282765"/>
                </a:lnTo>
                <a:lnTo>
                  <a:pt x="4216654" y="272541"/>
                </a:lnTo>
                <a:lnTo>
                  <a:pt x="4226877" y="257365"/>
                </a:lnTo>
                <a:lnTo>
                  <a:pt x="4230624" y="238759"/>
                </a:lnTo>
                <a:lnTo>
                  <a:pt x="4230624" y="47751"/>
                </a:lnTo>
                <a:lnTo>
                  <a:pt x="4226877" y="29146"/>
                </a:lnTo>
                <a:lnTo>
                  <a:pt x="4216654" y="13969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913377" y="1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1" y="0"/>
                </a:lnTo>
                <a:lnTo>
                  <a:pt x="29146" y="3746"/>
                </a:lnTo>
                <a:lnTo>
                  <a:pt x="13970" y="13970"/>
                </a:lnTo>
                <a:lnTo>
                  <a:pt x="3746" y="29146"/>
                </a:lnTo>
                <a:lnTo>
                  <a:pt x="0" y="47752"/>
                </a:lnTo>
                <a:lnTo>
                  <a:pt x="0" y="238760"/>
                </a:lnTo>
                <a:lnTo>
                  <a:pt x="3746" y="257365"/>
                </a:lnTo>
                <a:lnTo>
                  <a:pt x="13970" y="272542"/>
                </a:lnTo>
                <a:lnTo>
                  <a:pt x="29146" y="282765"/>
                </a:lnTo>
                <a:lnTo>
                  <a:pt x="47751" y="286512"/>
                </a:lnTo>
                <a:lnTo>
                  <a:pt x="4182872" y="286512"/>
                </a:lnTo>
                <a:lnTo>
                  <a:pt x="4201477" y="282765"/>
                </a:lnTo>
                <a:lnTo>
                  <a:pt x="4216654" y="272542"/>
                </a:lnTo>
                <a:lnTo>
                  <a:pt x="4226877" y="257365"/>
                </a:lnTo>
                <a:lnTo>
                  <a:pt x="4230624" y="238760"/>
                </a:lnTo>
                <a:lnTo>
                  <a:pt x="4230624" y="47752"/>
                </a:lnTo>
                <a:lnTo>
                  <a:pt x="4226877" y="29146"/>
                </a:lnTo>
                <a:lnTo>
                  <a:pt x="4216654" y="13970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BFC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026413" y="0"/>
            <a:ext cx="6701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17490" algn="l"/>
              </a:tabLst>
            </a:pPr>
            <a:r>
              <a:rPr sz="1800" spc="110" dirty="0">
                <a:solidFill>
                  <a:srgbClr val="FFFFFF"/>
                </a:solidFill>
                <a:latin typeface="Arial Narrow"/>
                <a:cs typeface="Arial Narrow"/>
              </a:rPr>
              <a:t>Implementing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class	</a:t>
            </a:r>
            <a:r>
              <a:rPr sz="1800" spc="55" dirty="0">
                <a:solidFill>
                  <a:srgbClr val="FFFFFF"/>
                </a:solidFill>
                <a:latin typeface="Arial Narrow"/>
                <a:cs typeface="Arial Narrow"/>
              </a:rPr>
              <a:t>Using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-114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class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7</a:t>
            </a:fld>
            <a:endParaRPr spc="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1700" y="914146"/>
            <a:ext cx="69469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/>
              <a:t>WHAT ARE ATTRIBUTES?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8</a:t>
            </a:fld>
            <a:endParaRPr spc="50" dirty="0"/>
          </a:p>
        </p:txBody>
      </p:sp>
      <p:sp>
        <p:nvSpPr>
          <p:cNvPr id="4" name="object 4"/>
          <p:cNvSpPr txBox="1"/>
          <p:nvPr/>
        </p:nvSpPr>
        <p:spPr>
          <a:xfrm>
            <a:off x="810259" y="1679849"/>
            <a:ext cx="7796530" cy="4291330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1190"/>
              </a:spcBef>
              <a:buClr>
                <a:srgbClr val="585858"/>
              </a:buClr>
              <a:buChar char="▪"/>
              <a:tabLst>
                <a:tab pos="238760" algn="l"/>
              </a:tabLst>
            </a:pPr>
            <a:r>
              <a:rPr sz="2600" dirty="0">
                <a:latin typeface="Arial Narrow"/>
                <a:cs typeface="Arial Narrow"/>
              </a:rPr>
              <a:t>data and procedures that “</a:t>
            </a: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belong</a:t>
            </a:r>
            <a:r>
              <a:rPr sz="2600" dirty="0">
                <a:latin typeface="Arial Narrow"/>
                <a:cs typeface="Arial Narrow"/>
              </a:rPr>
              <a:t>” to the class</a:t>
            </a:r>
          </a:p>
          <a:p>
            <a:pPr marL="238125" indent="-226060">
              <a:lnSpc>
                <a:spcPct val="100000"/>
              </a:lnSpc>
              <a:spcBef>
                <a:spcPts val="1085"/>
              </a:spcBef>
              <a:buClr>
                <a:srgbClr val="585858"/>
              </a:buClr>
              <a:buFont typeface="Arial Narrow"/>
              <a:buChar char="▪"/>
              <a:tabLst>
                <a:tab pos="238760" algn="l"/>
              </a:tabLst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data attributes</a:t>
            </a:r>
            <a:endParaRPr sz="2600" dirty="0">
              <a:latin typeface="Arial Black"/>
              <a:cs typeface="Arial Black"/>
            </a:endParaRPr>
          </a:p>
          <a:p>
            <a:pPr marL="464820" lvl="1" indent="-252095">
              <a:lnSpc>
                <a:spcPct val="100000"/>
              </a:lnSpc>
              <a:spcBef>
                <a:spcPts val="125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think of data as other objects that make up the class</a:t>
            </a:r>
          </a:p>
          <a:p>
            <a:pPr marL="464820" lvl="1" indent="-252095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Font typeface="Arial Narrow"/>
              <a:buChar char="•"/>
              <a:tabLst>
                <a:tab pos="464820" algn="l"/>
                <a:tab pos="465455" algn="l"/>
              </a:tabLst>
            </a:pPr>
            <a:r>
              <a:rPr sz="2400" i="1" dirty="0">
                <a:latin typeface="Arial Narrow"/>
                <a:cs typeface="Arial Narrow"/>
              </a:rPr>
              <a:t>for example, a coordinate is made up of two numbers</a:t>
            </a:r>
            <a:endParaRPr sz="2400" dirty="0">
              <a:latin typeface="Arial Narrow"/>
              <a:cs typeface="Arial Narrow"/>
            </a:endParaRPr>
          </a:p>
          <a:p>
            <a:pPr marL="238125" indent="-226060">
              <a:lnSpc>
                <a:spcPct val="100000"/>
              </a:lnSpc>
              <a:spcBef>
                <a:spcPts val="1275"/>
              </a:spcBef>
              <a:buClr>
                <a:srgbClr val="585858"/>
              </a:buClr>
              <a:buFont typeface="Arial Narrow"/>
              <a:buChar char="▪"/>
              <a:tabLst>
                <a:tab pos="238760" algn="l"/>
              </a:tabLst>
            </a:pPr>
            <a:r>
              <a:rPr sz="2600" b="1" dirty="0">
                <a:solidFill>
                  <a:srgbClr val="C00000"/>
                </a:solidFill>
                <a:latin typeface="Arial Black"/>
                <a:cs typeface="Arial Black"/>
              </a:rPr>
              <a:t>methods </a:t>
            </a:r>
            <a:r>
              <a:rPr sz="2600" dirty="0">
                <a:latin typeface="Arial Narrow"/>
                <a:cs typeface="Arial Narrow"/>
              </a:rPr>
              <a:t>(procedural attributes)</a:t>
            </a:r>
          </a:p>
          <a:p>
            <a:pPr marL="464820" lvl="1" indent="-252095">
              <a:lnSpc>
                <a:spcPct val="100000"/>
              </a:lnSpc>
              <a:spcBef>
                <a:spcPts val="13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think of methods as functions that only work with this class</a:t>
            </a:r>
          </a:p>
          <a:p>
            <a:pPr marL="464820" lvl="1" indent="-252095">
              <a:lnSpc>
                <a:spcPct val="100000"/>
              </a:lnSpc>
              <a:spcBef>
                <a:spcPts val="310"/>
              </a:spcBef>
              <a:buClr>
                <a:srgbClr val="585858"/>
              </a:buClr>
              <a:buChar char="•"/>
              <a:tabLst>
                <a:tab pos="464820" algn="l"/>
                <a:tab pos="465455" algn="l"/>
              </a:tabLst>
            </a:pPr>
            <a:r>
              <a:rPr sz="2400" dirty="0">
                <a:latin typeface="Arial Narrow"/>
                <a:cs typeface="Arial Narrow"/>
              </a:rPr>
              <a:t>how to interact with the object</a:t>
            </a:r>
          </a:p>
          <a:p>
            <a:pPr marL="396240" marR="472440" lvl="1" indent="-182880">
              <a:lnSpc>
                <a:spcPts val="2590"/>
              </a:lnSpc>
              <a:spcBef>
                <a:spcPts val="645"/>
              </a:spcBef>
              <a:buClr>
                <a:srgbClr val="585858"/>
              </a:buClr>
              <a:buFont typeface="Arial Narrow"/>
              <a:buChar char="•"/>
              <a:tabLst>
                <a:tab pos="464820" algn="l"/>
                <a:tab pos="465455" algn="l"/>
              </a:tabLst>
            </a:pPr>
            <a:r>
              <a:rPr dirty="0"/>
              <a:t>	</a:t>
            </a:r>
            <a:r>
              <a:rPr sz="2400" i="1" dirty="0">
                <a:latin typeface="Arial Narrow"/>
                <a:cs typeface="Arial Narrow"/>
              </a:rPr>
              <a:t>for example you can define a distance between two  coordinate objects but there is no meaning to a distance  between two list objects</a:t>
            </a:r>
            <a:endParaRPr sz="2400" dirty="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5350" y="1738122"/>
            <a:ext cx="7475220" cy="0"/>
          </a:xfrm>
          <a:custGeom>
            <a:avLst/>
            <a:gdLst/>
            <a:ahLst/>
            <a:cxnLst/>
            <a:rect l="l" t="t" r="r" b="b"/>
            <a:pathLst>
              <a:path w="7475220">
                <a:moveTo>
                  <a:pt x="0" y="0"/>
                </a:moveTo>
                <a:lnTo>
                  <a:pt x="74752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53670" marR="5080">
              <a:lnSpc>
                <a:spcPts val="4900"/>
              </a:lnSpc>
              <a:spcBef>
                <a:spcPts val="980"/>
              </a:spcBef>
            </a:pPr>
            <a:r>
              <a:rPr u="none" dirty="0"/>
              <a:t>DEFINING HOW TO CREATE AN  INSTANCE OF A CLASS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10259" y="1813051"/>
            <a:ext cx="7233284" cy="83756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04139" marR="5080" indent="-91440">
              <a:lnSpc>
                <a:spcPts val="3030"/>
              </a:lnSpc>
              <a:spcBef>
                <a:spcPts val="480"/>
              </a:spcBef>
              <a:buClr>
                <a:srgbClr val="585858"/>
              </a:buClr>
              <a:buChar char="▪"/>
              <a:tabLst>
                <a:tab pos="256540" algn="l"/>
              </a:tabLst>
            </a:pPr>
            <a:r>
              <a:rPr sz="2800" dirty="0">
                <a:latin typeface="Arial Narrow"/>
                <a:cs typeface="Arial Narrow"/>
              </a:rPr>
              <a:t>first have to define </a:t>
            </a:r>
            <a:r>
              <a:rPr sz="2800" b="1" dirty="0">
                <a:solidFill>
                  <a:srgbClr val="C00000"/>
                </a:solidFill>
                <a:latin typeface="Arial Black"/>
                <a:cs typeface="Arial Black"/>
              </a:rPr>
              <a:t>how to create an instance </a:t>
            </a:r>
            <a:r>
              <a:rPr sz="2800" dirty="0">
                <a:latin typeface="Arial Narrow"/>
                <a:cs typeface="Arial Narrow"/>
              </a:rPr>
              <a:t>of  object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10244" y="2761636"/>
            <a:ext cx="7876555" cy="13260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5270" indent="-243204">
              <a:lnSpc>
                <a:spcPts val="3185"/>
              </a:lnSpc>
              <a:spcBef>
                <a:spcPts val="100"/>
              </a:spcBef>
              <a:buClr>
                <a:srgbClr val="585858"/>
              </a:buClr>
              <a:buChar char="▪"/>
              <a:tabLst>
                <a:tab pos="255904" algn="l"/>
              </a:tabLst>
            </a:pPr>
            <a:r>
              <a:rPr sz="2800" dirty="0">
                <a:latin typeface="Arial Narrow"/>
                <a:cs typeface="Arial Narrow"/>
              </a:rPr>
              <a:t>use a </a:t>
            </a:r>
            <a:r>
              <a:rPr sz="2800" b="1" dirty="0">
                <a:solidFill>
                  <a:srgbClr val="C00000"/>
                </a:solidFill>
                <a:latin typeface="Arial Black"/>
                <a:cs typeface="Arial Black"/>
              </a:rPr>
              <a:t>special method called</a:t>
            </a:r>
            <a:r>
              <a:rPr lang="en-US" sz="2800" b="1" dirty="0">
                <a:solidFill>
                  <a:srgbClr val="C00000"/>
                </a:solidFill>
                <a:latin typeface="Arial Black"/>
                <a:cs typeface="Arial Black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ourier New"/>
                <a:cs typeface="Courier New"/>
              </a:rPr>
              <a:t>__</a:t>
            </a:r>
            <a:r>
              <a:rPr lang="en-US" sz="2800" b="1" dirty="0" err="1">
                <a:solidFill>
                  <a:srgbClr val="C00000"/>
                </a:solidFill>
                <a:latin typeface="Courier New"/>
                <a:cs typeface="Courier New"/>
              </a:rPr>
              <a:t>init</a:t>
            </a:r>
            <a:r>
              <a:rPr lang="en-US" sz="2800" b="1" dirty="0">
                <a:solidFill>
                  <a:srgbClr val="C00000"/>
                </a:solidFill>
                <a:latin typeface="Courier New"/>
                <a:cs typeface="Courier New"/>
              </a:rPr>
              <a:t>__</a:t>
            </a:r>
            <a:endParaRPr sz="2800" dirty="0">
              <a:latin typeface="Arial Black"/>
              <a:cs typeface="Arial Black"/>
            </a:endParaRPr>
          </a:p>
          <a:p>
            <a:pPr marL="104139">
              <a:lnSpc>
                <a:spcPts val="3185"/>
              </a:lnSpc>
            </a:pPr>
            <a:r>
              <a:rPr sz="2800" dirty="0">
                <a:latin typeface="Arial Narrow"/>
                <a:cs typeface="Arial Narrow"/>
              </a:rPr>
              <a:t>initialize some data attributes</a:t>
            </a:r>
          </a:p>
          <a:p>
            <a:pPr marL="12700">
              <a:lnSpc>
                <a:spcPct val="100000"/>
              </a:lnSpc>
              <a:spcBef>
                <a:spcPts val="1240"/>
              </a:spcBef>
            </a:pPr>
            <a:r>
              <a:rPr sz="2200" dirty="0">
                <a:latin typeface="Courier New"/>
                <a:cs typeface="Courier New"/>
              </a:rPr>
              <a:t>class Coordinate(object):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483107" y="4207031"/>
            <a:ext cx="422973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latin typeface="Courier New"/>
                <a:cs typeface="Courier New"/>
              </a:rPr>
              <a:t>def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2200" dirty="0">
                <a:latin typeface="Courier New"/>
                <a:cs typeface="Courier New"/>
              </a:rPr>
              <a:t>init</a:t>
            </a:r>
            <a:r>
              <a:rPr sz="2200" u="sng" dirty="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 </a:t>
            </a:r>
            <a:r>
              <a:rPr sz="2200" dirty="0">
                <a:latin typeface="Courier New"/>
                <a:cs typeface="Courier New"/>
              </a:rPr>
              <a:t>(self, </a:t>
            </a:r>
            <a:r>
              <a:rPr sz="2200" spc="-5" dirty="0">
                <a:latin typeface="Courier New"/>
                <a:cs typeface="Courier New"/>
              </a:rPr>
              <a:t>x,</a:t>
            </a:r>
            <a:r>
              <a:rPr sz="2200" spc="-55" dirty="0">
                <a:latin typeface="Courier New"/>
                <a:cs typeface="Courier New"/>
              </a:rPr>
              <a:t> </a:t>
            </a:r>
            <a:r>
              <a:rPr sz="2200" dirty="0">
                <a:latin typeface="Courier New"/>
                <a:cs typeface="Courier New"/>
              </a:rPr>
              <a:t>y):</a:t>
            </a:r>
            <a:endParaRPr sz="2200">
              <a:latin typeface="Courier New"/>
              <a:cs typeface="Courier New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137155" y="4746387"/>
          <a:ext cx="1744980" cy="7965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45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6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38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98423">
                <a:tc>
                  <a:txBody>
                    <a:bodyPr/>
                    <a:lstStyle/>
                    <a:p>
                      <a:pPr marR="45085" algn="ctr">
                        <a:lnSpc>
                          <a:spcPts val="2275"/>
                        </a:lnSpc>
                      </a:pPr>
                      <a:r>
                        <a:rPr sz="2200" spc="-5" dirty="0">
                          <a:latin typeface="Courier New"/>
                          <a:cs typeface="Courier New"/>
                        </a:rPr>
                        <a:t>self.x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75"/>
                        </a:lnSpc>
                      </a:pPr>
                      <a:r>
                        <a:rPr sz="2200" dirty="0"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275"/>
                        </a:lnSpc>
                      </a:pPr>
                      <a:r>
                        <a:rPr sz="2200" dirty="0">
                          <a:latin typeface="Courier New"/>
                          <a:cs typeface="Courier New"/>
                        </a:rPr>
                        <a:t>x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135">
                <a:tc>
                  <a:txBody>
                    <a:bodyPr/>
                    <a:lstStyle/>
                    <a:p>
                      <a:pPr marR="44450"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200" dirty="0">
                          <a:latin typeface="Courier New"/>
                          <a:cs typeface="Courier New"/>
                        </a:rPr>
                        <a:t>self.y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200" dirty="0">
                          <a:latin typeface="Courier New"/>
                          <a:cs typeface="Courier New"/>
                        </a:rPr>
                        <a:t>=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200" dirty="0">
                          <a:latin typeface="Courier New"/>
                          <a:cs typeface="Courier New"/>
                        </a:rPr>
                        <a:t>y</a:t>
                      </a:r>
                      <a:endParaRPr sz="2200">
                        <a:latin typeface="Courier New"/>
                        <a:cs typeface="Courier New"/>
                      </a:endParaRPr>
                    </a:p>
                  </a:txBody>
                  <a:tcPr marL="0" marR="0" marT="3429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object 11"/>
          <p:cNvSpPr/>
          <p:nvPr/>
        </p:nvSpPr>
        <p:spPr>
          <a:xfrm>
            <a:off x="85648" y="4628260"/>
            <a:ext cx="1644345" cy="15470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09597" y="4192142"/>
            <a:ext cx="1459230" cy="458470"/>
          </a:xfrm>
          <a:custGeom>
            <a:avLst/>
            <a:gdLst/>
            <a:ahLst/>
            <a:cxnLst/>
            <a:rect l="l" t="t" r="r" b="b"/>
            <a:pathLst>
              <a:path w="1459229" h="458470">
                <a:moveTo>
                  <a:pt x="0" y="457962"/>
                </a:moveTo>
                <a:lnTo>
                  <a:pt x="1459230" y="457962"/>
                </a:lnTo>
                <a:lnTo>
                  <a:pt x="1459230" y="0"/>
                </a:lnTo>
                <a:lnTo>
                  <a:pt x="0" y="0"/>
                </a:lnTo>
                <a:lnTo>
                  <a:pt x="0" y="457962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692270" y="4192142"/>
            <a:ext cx="655320" cy="458470"/>
          </a:xfrm>
          <a:custGeom>
            <a:avLst/>
            <a:gdLst/>
            <a:ahLst/>
            <a:cxnLst/>
            <a:rect l="l" t="t" r="r" b="b"/>
            <a:pathLst>
              <a:path w="655320" h="458470">
                <a:moveTo>
                  <a:pt x="0" y="457962"/>
                </a:moveTo>
                <a:lnTo>
                  <a:pt x="655320" y="457962"/>
                </a:lnTo>
                <a:lnTo>
                  <a:pt x="655320" y="0"/>
                </a:lnTo>
                <a:lnTo>
                  <a:pt x="0" y="0"/>
                </a:lnTo>
                <a:lnTo>
                  <a:pt x="0" y="457962"/>
                </a:lnTo>
                <a:close/>
              </a:path>
            </a:pathLst>
          </a:custGeom>
          <a:ln w="1600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78074" y="3321939"/>
            <a:ext cx="4899659" cy="322492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789932" y="5302897"/>
            <a:ext cx="533908" cy="34670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841753" y="4690490"/>
            <a:ext cx="226059" cy="1936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0" y="0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2" y="0"/>
                </a:lnTo>
                <a:lnTo>
                  <a:pt x="29162" y="3746"/>
                </a:lnTo>
                <a:lnTo>
                  <a:pt x="13984" y="13969"/>
                </a:lnTo>
                <a:lnTo>
                  <a:pt x="3751" y="29146"/>
                </a:lnTo>
                <a:lnTo>
                  <a:pt x="0" y="47751"/>
                </a:lnTo>
                <a:lnTo>
                  <a:pt x="0" y="238759"/>
                </a:lnTo>
                <a:lnTo>
                  <a:pt x="3751" y="257365"/>
                </a:lnTo>
                <a:lnTo>
                  <a:pt x="13984" y="272541"/>
                </a:lnTo>
                <a:lnTo>
                  <a:pt x="29162" y="282765"/>
                </a:lnTo>
                <a:lnTo>
                  <a:pt x="47752" y="286511"/>
                </a:lnTo>
                <a:lnTo>
                  <a:pt x="4182872" y="286511"/>
                </a:lnTo>
                <a:lnTo>
                  <a:pt x="4201477" y="282765"/>
                </a:lnTo>
                <a:lnTo>
                  <a:pt x="4216654" y="272541"/>
                </a:lnTo>
                <a:lnTo>
                  <a:pt x="4226877" y="257365"/>
                </a:lnTo>
                <a:lnTo>
                  <a:pt x="4230624" y="238759"/>
                </a:lnTo>
                <a:lnTo>
                  <a:pt x="4230624" y="47751"/>
                </a:lnTo>
                <a:lnTo>
                  <a:pt x="4226877" y="29146"/>
                </a:lnTo>
                <a:lnTo>
                  <a:pt x="4216654" y="13969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913377" y="1"/>
            <a:ext cx="4231005" cy="287020"/>
          </a:xfrm>
          <a:custGeom>
            <a:avLst/>
            <a:gdLst/>
            <a:ahLst/>
            <a:cxnLst/>
            <a:rect l="l" t="t" r="r" b="b"/>
            <a:pathLst>
              <a:path w="4231005" h="287020">
                <a:moveTo>
                  <a:pt x="4182872" y="0"/>
                </a:moveTo>
                <a:lnTo>
                  <a:pt x="47751" y="0"/>
                </a:lnTo>
                <a:lnTo>
                  <a:pt x="29146" y="3746"/>
                </a:lnTo>
                <a:lnTo>
                  <a:pt x="13970" y="13970"/>
                </a:lnTo>
                <a:lnTo>
                  <a:pt x="3746" y="29146"/>
                </a:lnTo>
                <a:lnTo>
                  <a:pt x="0" y="47752"/>
                </a:lnTo>
                <a:lnTo>
                  <a:pt x="0" y="238760"/>
                </a:lnTo>
                <a:lnTo>
                  <a:pt x="3746" y="257365"/>
                </a:lnTo>
                <a:lnTo>
                  <a:pt x="13970" y="272542"/>
                </a:lnTo>
                <a:lnTo>
                  <a:pt x="29146" y="282765"/>
                </a:lnTo>
                <a:lnTo>
                  <a:pt x="47751" y="286512"/>
                </a:lnTo>
                <a:lnTo>
                  <a:pt x="4182872" y="286512"/>
                </a:lnTo>
                <a:lnTo>
                  <a:pt x="4201477" y="282765"/>
                </a:lnTo>
                <a:lnTo>
                  <a:pt x="4216654" y="272542"/>
                </a:lnTo>
                <a:lnTo>
                  <a:pt x="4226877" y="257365"/>
                </a:lnTo>
                <a:lnTo>
                  <a:pt x="4230624" y="238760"/>
                </a:lnTo>
                <a:lnTo>
                  <a:pt x="4230624" y="47752"/>
                </a:lnTo>
                <a:lnTo>
                  <a:pt x="4226877" y="29146"/>
                </a:lnTo>
                <a:lnTo>
                  <a:pt x="4216654" y="13970"/>
                </a:lnTo>
                <a:lnTo>
                  <a:pt x="4201477" y="3746"/>
                </a:lnTo>
                <a:lnTo>
                  <a:pt x="4182872" y="0"/>
                </a:lnTo>
                <a:close/>
              </a:path>
            </a:pathLst>
          </a:custGeom>
          <a:solidFill>
            <a:srgbClr val="BFC7D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026413" y="0"/>
            <a:ext cx="6701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17490" algn="l"/>
              </a:tabLst>
            </a:pPr>
            <a:r>
              <a:rPr sz="1800" spc="110" dirty="0">
                <a:solidFill>
                  <a:srgbClr val="FFFFFF"/>
                </a:solidFill>
                <a:latin typeface="Arial Narrow"/>
                <a:cs typeface="Arial Narrow"/>
              </a:rPr>
              <a:t>Implementing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 class	</a:t>
            </a:r>
            <a:r>
              <a:rPr sz="1800" spc="55" dirty="0">
                <a:solidFill>
                  <a:srgbClr val="FFFFFF"/>
                </a:solidFill>
                <a:latin typeface="Arial Narrow"/>
                <a:cs typeface="Arial Narrow"/>
              </a:rPr>
              <a:t>Using </a:t>
            </a:r>
            <a:r>
              <a:rPr sz="1800" spc="130" dirty="0">
                <a:solidFill>
                  <a:srgbClr val="FFFFFF"/>
                </a:solidFill>
                <a:latin typeface="Arial Narrow"/>
                <a:cs typeface="Arial Narrow"/>
              </a:rPr>
              <a:t>the</a:t>
            </a:r>
            <a:r>
              <a:rPr sz="1800" spc="-114" dirty="0">
                <a:solidFill>
                  <a:srgbClr val="FFFFFF"/>
                </a:solidFill>
                <a:latin typeface="Arial Narrow"/>
                <a:cs typeface="Arial Narrow"/>
              </a:rPr>
              <a:t> </a:t>
            </a:r>
            <a:r>
              <a:rPr sz="1800" spc="15" dirty="0">
                <a:solidFill>
                  <a:srgbClr val="FFFFFF"/>
                </a:solidFill>
                <a:latin typeface="Arial Narrow"/>
                <a:cs typeface="Arial Narrow"/>
              </a:rPr>
              <a:t>class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pc="40" dirty="0"/>
              <a:t>6.0001 </a:t>
            </a:r>
            <a:r>
              <a:rPr spc="-35" dirty="0"/>
              <a:t>LECTURE</a:t>
            </a:r>
            <a:r>
              <a:rPr spc="-155" dirty="0"/>
              <a:t> </a:t>
            </a:r>
            <a:r>
              <a:rPr spc="45" dirty="0"/>
              <a:t>8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0"/>
              </a:spcBef>
            </a:pPr>
            <a:fld id="{81D60167-4931-47E6-BA6A-407CBD079E47}" type="slidenum">
              <a:rPr spc="50" dirty="0"/>
              <a:t>9</a:t>
            </a:fld>
            <a:endParaRPr spc="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935</TotalTime>
  <Words>1083</Words>
  <Application>Microsoft Office PowerPoint</Application>
  <PresentationFormat>On-screen Show (4:3)</PresentationFormat>
  <Paragraphs>259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Classes: Object Oriented  Programming</vt:lpstr>
      <vt:lpstr>OBJECTS</vt:lpstr>
      <vt:lpstr>OBJECT ORIENTED  PROGRAMMING (OOP)</vt:lpstr>
      <vt:lpstr>WHAT ARE OBJECTS?</vt:lpstr>
      <vt:lpstr>EXAMPLE: [1,2,3,4] has type list</vt:lpstr>
      <vt:lpstr>CREATING AND USING YOUR  OWN TYPES WITH CLASSES</vt:lpstr>
      <vt:lpstr>DEFINE YOUR OWN TYPES </vt:lpstr>
      <vt:lpstr>WHAT ARE ATTRIBUTES?</vt:lpstr>
      <vt:lpstr>DEFINING HOW TO CREATE AN  INSTANCE OF A CLASS</vt:lpstr>
      <vt:lpstr>ACTUALLY CREATING AN  INSTANCE OF A CLASS</vt:lpstr>
      <vt:lpstr>WHAT IS A METHOD?</vt:lpstr>
      <vt:lpstr>DEFINE A METHOD FOR THE Coordinate CLASS </vt:lpstr>
      <vt:lpstr>HOW TO USE A METHOD</vt:lpstr>
      <vt:lpstr>PRINT REPRESENTATION OF  AN OBJECT</vt:lpstr>
      <vt:lpstr>DEFINING YOUR OWN PRINT  METHOD</vt:lpstr>
      <vt:lpstr>WRAPPING YOUR HEAD  AROUND TYPES AND CLASSES</vt:lpstr>
      <vt:lpstr>SPECIAL OPERATORS </vt:lpstr>
      <vt:lpstr>EXAMPLE: FRACTIONS</vt:lpstr>
      <vt:lpstr>HIERARCHIES</vt:lpstr>
      <vt:lpstr>THE POWER OF OOP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MIT6_0001F16_Object Oriented Programming</dc:title>
  <dc:creator>Bell, Ana</dc:creator>
  <cp:lastModifiedBy>Jim Sluka</cp:lastModifiedBy>
  <cp:revision>5</cp:revision>
  <dcterms:created xsi:type="dcterms:W3CDTF">2020-08-01T22:21:00Z</dcterms:created>
  <dcterms:modified xsi:type="dcterms:W3CDTF">2020-08-02T19:14:30Z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2016-11-23T00:00:00Z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2020-08-01T00:00:00Z</vt:filetime>
  </property>
</Properties>
</file>