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4"/>
    <p:restoredTop sz="92301"/>
  </p:normalViewPr>
  <p:slideViewPr>
    <p:cSldViewPr>
      <p:cViewPr varScale="1">
        <p:scale>
          <a:sx n="95" d="100"/>
          <a:sy n="95" d="100"/>
        </p:scale>
        <p:origin x="1408" y="1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7" name="Holder 7"/>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5" name="Holder 5"/>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8/4/18</a:t>
            </a:fld>
            <a:endParaRPr lang="en-US"/>
          </a:p>
        </p:txBody>
      </p:sp>
      <p:sp>
        <p:nvSpPr>
          <p:cNvPr id="4" name="Holder 4"/>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576059"/>
            <a:ext cx="9144000" cy="281940"/>
          </a:xfrm>
          <a:custGeom>
            <a:avLst/>
            <a:gdLst/>
            <a:ahLst/>
            <a:cxnLst/>
            <a:rect l="l" t="t" r="r" b="b"/>
            <a:pathLst>
              <a:path w="9144000" h="281940">
                <a:moveTo>
                  <a:pt x="0" y="281940"/>
                </a:moveTo>
                <a:lnTo>
                  <a:pt x="9144000" y="281940"/>
                </a:lnTo>
                <a:lnTo>
                  <a:pt x="9144000" y="0"/>
                </a:lnTo>
                <a:lnTo>
                  <a:pt x="0" y="0"/>
                </a:lnTo>
                <a:lnTo>
                  <a:pt x="0" y="281940"/>
                </a:lnTo>
                <a:close/>
              </a:path>
            </a:pathLst>
          </a:custGeom>
          <a:solidFill>
            <a:srgbClr val="001F5F"/>
          </a:solidFill>
        </p:spPr>
        <p:txBody>
          <a:bodyPr wrap="square" lIns="0" tIns="0" rIns="0" bIns="0" rtlCol="0"/>
          <a:lstStyle/>
          <a:p>
            <a:endParaRPr/>
          </a:p>
        </p:txBody>
      </p:sp>
      <p:sp>
        <p:nvSpPr>
          <p:cNvPr id="2" name="Holder 2"/>
          <p:cNvSpPr>
            <a:spLocks noGrp="1"/>
          </p:cNvSpPr>
          <p:nvPr>
            <p:ph type="title"/>
          </p:nvPr>
        </p:nvSpPr>
        <p:spPr>
          <a:xfrm>
            <a:off x="901700" y="914146"/>
            <a:ext cx="2077720" cy="756919"/>
          </a:xfrm>
          <a:prstGeom prst="rect">
            <a:avLst/>
          </a:prstGeom>
        </p:spPr>
        <p:txBody>
          <a:bodyPr wrap="square" lIns="0" tIns="0" rIns="0" bIns="0">
            <a:spAutoFit/>
          </a:bodyPr>
          <a:lstStyle>
            <a:lvl1pPr>
              <a:defRPr sz="4800" b="0" i="0">
                <a:solidFill>
                  <a:schemeClr val="tx1"/>
                </a:solidFill>
                <a:latin typeface="Arial"/>
                <a:cs typeface="Arial"/>
              </a:defRPr>
            </a:lvl1pPr>
          </a:lstStyle>
          <a:p>
            <a:endParaRPr/>
          </a:p>
        </p:txBody>
      </p:sp>
      <p:sp>
        <p:nvSpPr>
          <p:cNvPr id="3" name="Holder 3"/>
          <p:cNvSpPr>
            <a:spLocks noGrp="1"/>
          </p:cNvSpPr>
          <p:nvPr>
            <p:ph type="body" idx="1"/>
          </p:nvPr>
        </p:nvSpPr>
        <p:spPr>
          <a:xfrm>
            <a:off x="810259" y="2037283"/>
            <a:ext cx="6130290" cy="1450339"/>
          </a:xfrm>
          <a:prstGeom prst="rect">
            <a:avLst/>
          </a:prstGeom>
        </p:spPr>
        <p:txBody>
          <a:bodyPr wrap="square" lIns="0" tIns="0" rIns="0" bIns="0">
            <a:spAutoFit/>
          </a:bodyPr>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4009" y="6645275"/>
            <a:ext cx="858520" cy="139700"/>
          </a:xfrm>
          <a:prstGeom prst="rect">
            <a:avLst/>
          </a:prstGeom>
        </p:spPr>
        <p:txBody>
          <a:bodyPr wrap="square" lIns="0" tIns="0" rIns="0" bIns="0">
            <a:spAutoFit/>
          </a:bodyPr>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3</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8/4/18</a:t>
            </a:fld>
            <a:endParaRPr lang="en-US"/>
          </a:p>
        </p:txBody>
      </p:sp>
      <p:sp>
        <p:nvSpPr>
          <p:cNvPr id="6" name="Holder 6"/>
          <p:cNvSpPr>
            <a:spLocks noGrp="1"/>
          </p:cNvSpPr>
          <p:nvPr>
            <p:ph type="sldNum" sz="quarter" idx="7"/>
          </p:nvPr>
        </p:nvSpPr>
        <p:spPr>
          <a:xfrm>
            <a:off x="8156447" y="6637845"/>
            <a:ext cx="186690" cy="158750"/>
          </a:xfrm>
          <a:prstGeom prst="rect">
            <a:avLst/>
          </a:prstGeom>
        </p:spPr>
        <p:txBody>
          <a:bodyPr wrap="square" lIns="0" tIns="0" rIns="0" bIns="0">
            <a:spAutoFit/>
          </a:bodyPr>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matplotlib.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286" y="6400800"/>
            <a:ext cx="9142095" cy="457200"/>
          </a:xfrm>
          <a:custGeom>
            <a:avLst/>
            <a:gdLst/>
            <a:ahLst/>
            <a:cxnLst/>
            <a:rect l="l" t="t" r="r" b="b"/>
            <a:pathLst>
              <a:path w="9142095" h="457200">
                <a:moveTo>
                  <a:pt x="0" y="457200"/>
                </a:moveTo>
                <a:lnTo>
                  <a:pt x="9141714" y="457200"/>
                </a:lnTo>
                <a:lnTo>
                  <a:pt x="9141714" y="0"/>
                </a:lnTo>
                <a:lnTo>
                  <a:pt x="0" y="0"/>
                </a:lnTo>
                <a:lnTo>
                  <a:pt x="0" y="457200"/>
                </a:lnTo>
                <a:close/>
              </a:path>
            </a:pathLst>
          </a:custGeom>
          <a:solidFill>
            <a:srgbClr val="001F5F"/>
          </a:solidFill>
        </p:spPr>
        <p:txBody>
          <a:bodyPr wrap="square" lIns="0" tIns="0" rIns="0" bIns="0" rtlCol="0"/>
          <a:lstStyle/>
          <a:p>
            <a:endParaRPr spc="-150"/>
          </a:p>
        </p:txBody>
      </p:sp>
      <p:sp>
        <p:nvSpPr>
          <p:cNvPr id="3" name="object 3"/>
          <p:cNvSpPr/>
          <p:nvPr/>
        </p:nvSpPr>
        <p:spPr>
          <a:xfrm>
            <a:off x="0" y="6334505"/>
            <a:ext cx="9142095" cy="64135"/>
          </a:xfrm>
          <a:custGeom>
            <a:avLst/>
            <a:gdLst/>
            <a:ahLst/>
            <a:cxnLst/>
            <a:rect l="l" t="t" r="r" b="b"/>
            <a:pathLst>
              <a:path w="9142095" h="64135">
                <a:moveTo>
                  <a:pt x="0" y="64008"/>
                </a:moveTo>
                <a:lnTo>
                  <a:pt x="9141714" y="64008"/>
                </a:lnTo>
                <a:lnTo>
                  <a:pt x="9141714" y="0"/>
                </a:lnTo>
                <a:lnTo>
                  <a:pt x="0" y="0"/>
                </a:lnTo>
                <a:lnTo>
                  <a:pt x="0" y="64008"/>
                </a:lnTo>
                <a:close/>
              </a:path>
            </a:pathLst>
          </a:custGeom>
          <a:solidFill>
            <a:srgbClr val="585858"/>
          </a:solidFill>
        </p:spPr>
        <p:txBody>
          <a:bodyPr wrap="square" lIns="0" tIns="0" rIns="0" bIns="0" rtlCol="0"/>
          <a:lstStyle/>
          <a:p>
            <a:endParaRPr spc="-150"/>
          </a:p>
        </p:txBody>
      </p:sp>
      <p:sp>
        <p:nvSpPr>
          <p:cNvPr id="5" name="object 5"/>
          <p:cNvSpPr txBox="1">
            <a:spLocks noGrp="1"/>
          </p:cNvSpPr>
          <p:nvPr>
            <p:ph type="title"/>
          </p:nvPr>
        </p:nvSpPr>
        <p:spPr>
          <a:xfrm>
            <a:off x="901700" y="629158"/>
            <a:ext cx="7371080" cy="936795"/>
          </a:xfrm>
          <a:prstGeom prst="rect">
            <a:avLst/>
          </a:prstGeom>
        </p:spPr>
        <p:txBody>
          <a:bodyPr vert="horz" wrap="square" lIns="0" tIns="153035" rIns="0" bIns="0" rtlCol="0">
            <a:spAutoFit/>
          </a:bodyPr>
          <a:lstStyle/>
          <a:p>
            <a:pPr marL="12700" marR="5080">
              <a:lnSpc>
                <a:spcPts val="6120"/>
              </a:lnSpc>
              <a:spcBef>
                <a:spcPts val="1205"/>
              </a:spcBef>
            </a:pPr>
            <a:r>
              <a:rPr lang="en-US" sz="6000" spc="-150" dirty="0" err="1">
                <a:solidFill>
                  <a:srgbClr val="252525"/>
                </a:solidFill>
              </a:rPr>
              <a:t>Numerics</a:t>
            </a:r>
            <a:r>
              <a:rPr lang="en-US" sz="6000" spc="-150" dirty="0">
                <a:solidFill>
                  <a:srgbClr val="252525"/>
                </a:solidFill>
              </a:rPr>
              <a:t> and Plotting</a:t>
            </a:r>
            <a:endParaRPr sz="6000" spc="-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BOOLEAN ARRAY INDEXING</a:t>
            </a:r>
            <a:endParaRPr spc="-150" dirty="0"/>
          </a:p>
        </p:txBody>
      </p:sp>
      <p:sp>
        <p:nvSpPr>
          <p:cNvPr id="4" name="object 4"/>
          <p:cNvSpPr txBox="1"/>
          <p:nvPr/>
        </p:nvSpPr>
        <p:spPr>
          <a:xfrm>
            <a:off x="657858" y="2286000"/>
            <a:ext cx="8333742" cy="4169090"/>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prstClr val="black"/>
                </a:solidFill>
                <a:latin typeface="Courier" pitchFamily="2" charset="0"/>
              </a:rPr>
              <a:t>a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1</a:t>
            </a:r>
            <a:r>
              <a:rPr lang="en-US" sz="1400" dirty="0">
                <a:solidFill>
                  <a:prstClr val="black"/>
                </a:solidFill>
                <a:latin typeface="Courier" pitchFamily="2" charset="0"/>
              </a:rPr>
              <a:t>,</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dirty="0">
                <a:solidFill>
                  <a:srgbClr val="118987"/>
                </a:solidFill>
                <a:latin typeface="Courier" pitchFamily="2" charset="0"/>
              </a:rPr>
              <a:t>3</a:t>
            </a:r>
            <a:r>
              <a:rPr lang="en-US" sz="1400" dirty="0">
                <a:solidFill>
                  <a:prstClr val="black"/>
                </a:solidFill>
                <a:latin typeface="Courier" pitchFamily="2" charset="0"/>
              </a:rPr>
              <a:t>, </a:t>
            </a:r>
            <a:r>
              <a:rPr lang="en-US" sz="1400" dirty="0">
                <a:solidFill>
                  <a:srgbClr val="118987"/>
                </a:solidFill>
                <a:latin typeface="Courier" pitchFamily="2" charset="0"/>
              </a:rPr>
              <a:t>4</a:t>
            </a:r>
            <a:r>
              <a:rPr lang="en-US" sz="1400" dirty="0">
                <a:solidFill>
                  <a:prstClr val="black"/>
                </a:solidFill>
                <a:latin typeface="Courier" pitchFamily="2" charset="0"/>
              </a:rPr>
              <a:t>], [</a:t>
            </a:r>
            <a:r>
              <a:rPr lang="en-US" sz="1400" dirty="0">
                <a:solidFill>
                  <a:srgbClr val="118987"/>
                </a:solidFill>
                <a:latin typeface="Courier" pitchFamily="2" charset="0"/>
              </a:rPr>
              <a:t>5</a:t>
            </a:r>
            <a:r>
              <a:rPr lang="en-US" sz="1400" dirty="0">
                <a:solidFill>
                  <a:prstClr val="black"/>
                </a:solidFill>
                <a:latin typeface="Courier" pitchFamily="2" charset="0"/>
              </a:rPr>
              <a:t>, </a:t>
            </a:r>
            <a:r>
              <a:rPr lang="en-US" sz="1400" dirty="0">
                <a:solidFill>
                  <a:srgbClr val="118987"/>
                </a:solidFill>
                <a:latin typeface="Courier" pitchFamily="2" charset="0"/>
              </a:rPr>
              <a:t>6</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err="1">
                <a:solidFill>
                  <a:prstClr val="black"/>
                </a:solidFill>
                <a:latin typeface="Courier" pitchFamily="2" charset="0"/>
              </a:rPr>
              <a:t>bool_idx</a:t>
            </a:r>
            <a:r>
              <a:rPr lang="en-US" sz="1400" dirty="0">
                <a:solidFill>
                  <a:prstClr val="black"/>
                </a:solidFill>
                <a:latin typeface="Courier" pitchFamily="2" charset="0"/>
              </a:rPr>
              <a:t> </a:t>
            </a:r>
            <a:r>
              <a:rPr lang="en-US" sz="1400" b="1" dirty="0">
                <a:solidFill>
                  <a:prstClr val="black"/>
                </a:solidFill>
                <a:latin typeface="Courier-Bold" pitchFamily="2" charset="0"/>
              </a:rPr>
              <a:t>=</a:t>
            </a:r>
            <a:r>
              <a:rPr lang="en-US" sz="1400" dirty="0">
                <a:solidFill>
                  <a:prstClr val="black"/>
                </a:solidFill>
                <a:latin typeface="Courier" pitchFamily="2" charset="0"/>
              </a:rPr>
              <a:t> (a </a:t>
            </a:r>
            <a:r>
              <a:rPr lang="en-US" sz="1400" b="1" dirty="0">
                <a:solidFill>
                  <a:prstClr val="black"/>
                </a:solidFill>
                <a:latin typeface="Courier-Bold" pitchFamily="2" charset="0"/>
              </a:rPr>
              <a:t>&gt;</a:t>
            </a:r>
            <a:r>
              <a:rPr lang="en-US" sz="1400" dirty="0">
                <a:solidFill>
                  <a:prstClr val="black"/>
                </a:solidFill>
                <a:latin typeface="Courier" pitchFamily="2" charset="0"/>
              </a:rPr>
              <a:t> </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i="1" dirty="0">
                <a:solidFill>
                  <a:srgbClr val="878875"/>
                </a:solidFill>
                <a:latin typeface="Courier-Oblique" pitchFamily="2" charset="0"/>
              </a:rPr>
              <a:t># Find the elements of a that are bigger than 2;</a:t>
            </a:r>
            <a:r>
              <a:rPr lang="en-US" sz="1400" dirty="0">
                <a:solidFill>
                  <a:prstClr val="black"/>
                </a:solidFill>
                <a:latin typeface="Courier" pitchFamily="2" charset="0"/>
              </a:rPr>
              <a:t> </a:t>
            </a:r>
          </a:p>
          <a:p>
            <a:pPr marL="12699">
              <a:spcBef>
                <a:spcPts val="600"/>
              </a:spcBef>
              <a:buClr>
                <a:srgbClr val="585858"/>
              </a:buClr>
              <a:tabLst>
                <a:tab pos="238760" algn="l"/>
              </a:tabLst>
            </a:pPr>
            <a:r>
              <a:rPr lang="en-US" sz="1400" dirty="0">
                <a:solidFill>
                  <a:prstClr val="black"/>
                </a:solidFill>
                <a:latin typeface="Courier" pitchFamily="2" charset="0"/>
              </a:rPr>
              <a:t>                     </a:t>
            </a:r>
            <a:r>
              <a:rPr lang="en-US" sz="1400" i="1" dirty="0">
                <a:solidFill>
                  <a:srgbClr val="878875"/>
                </a:solidFill>
                <a:latin typeface="Courier-Oblique" pitchFamily="2" charset="0"/>
              </a:rPr>
              <a:t># this returns a </a:t>
            </a:r>
            <a:r>
              <a:rPr lang="en-US" sz="1400" i="1" dirty="0" err="1">
                <a:solidFill>
                  <a:srgbClr val="878875"/>
                </a:solidFill>
                <a:latin typeface="Courier-Oblique" pitchFamily="2" charset="0"/>
              </a:rPr>
              <a:t>numpy</a:t>
            </a:r>
            <a:r>
              <a:rPr lang="en-US" sz="1400" i="1" dirty="0">
                <a:solidFill>
                  <a:srgbClr val="878875"/>
                </a:solidFill>
                <a:latin typeface="Courier-Oblique" pitchFamily="2" charset="0"/>
              </a:rPr>
              <a:t> array of Booleans of the same</a:t>
            </a:r>
            <a:r>
              <a:rPr lang="en-US" sz="1400" dirty="0">
                <a:solidFill>
                  <a:prstClr val="black"/>
                </a:solidFill>
                <a:latin typeface="Courier" pitchFamily="2" charset="0"/>
              </a:rPr>
              <a:t> </a:t>
            </a:r>
          </a:p>
          <a:p>
            <a:pPr marL="12699">
              <a:spcBef>
                <a:spcPts val="600"/>
              </a:spcBef>
              <a:buClr>
                <a:srgbClr val="585858"/>
              </a:buClr>
              <a:tabLst>
                <a:tab pos="238760" algn="l"/>
              </a:tabLst>
            </a:pPr>
            <a:r>
              <a:rPr lang="en-US" sz="1400" dirty="0">
                <a:solidFill>
                  <a:prstClr val="black"/>
                </a:solidFill>
                <a:latin typeface="Courier" pitchFamily="2" charset="0"/>
              </a:rPr>
              <a:t>                     </a:t>
            </a:r>
            <a:r>
              <a:rPr lang="en-US" sz="1400" i="1" dirty="0">
                <a:solidFill>
                  <a:srgbClr val="878875"/>
                </a:solidFill>
                <a:latin typeface="Courier-Oblique" pitchFamily="2" charset="0"/>
              </a:rPr>
              <a:t># shape as a, where each slot of </a:t>
            </a:r>
            <a:r>
              <a:rPr lang="en-US" sz="1400" i="1" dirty="0" err="1">
                <a:solidFill>
                  <a:srgbClr val="878875"/>
                </a:solidFill>
                <a:latin typeface="Courier-Oblique" pitchFamily="2" charset="0"/>
              </a:rPr>
              <a:t>bool_idx</a:t>
            </a:r>
            <a:r>
              <a:rPr lang="en-US" sz="1400" i="1" dirty="0">
                <a:solidFill>
                  <a:srgbClr val="878875"/>
                </a:solidFill>
                <a:latin typeface="Courier-Oblique" pitchFamily="2" charset="0"/>
              </a:rPr>
              <a:t> tells</a:t>
            </a:r>
            <a:r>
              <a:rPr lang="en-US" sz="1400" dirty="0">
                <a:solidFill>
                  <a:prstClr val="black"/>
                </a:solidFill>
                <a:latin typeface="Courier" pitchFamily="2" charset="0"/>
              </a:rPr>
              <a:t>    </a:t>
            </a:r>
          </a:p>
          <a:p>
            <a:pPr marL="12699">
              <a:spcBef>
                <a:spcPts val="600"/>
              </a:spcBef>
              <a:buClr>
                <a:srgbClr val="585858"/>
              </a:buClr>
              <a:tabLst>
                <a:tab pos="238760" algn="l"/>
              </a:tabLst>
            </a:pPr>
            <a:r>
              <a:rPr lang="en-US" sz="1400" dirty="0">
                <a:solidFill>
                  <a:prstClr val="black"/>
                </a:solidFill>
                <a:latin typeface="Courier" pitchFamily="2" charset="0"/>
              </a:rPr>
              <a:t>                     </a:t>
            </a:r>
            <a:r>
              <a:rPr lang="en-US" sz="1400" i="1" dirty="0">
                <a:solidFill>
                  <a:srgbClr val="878875"/>
                </a:solidFill>
                <a:latin typeface="Courier-Oblique" pitchFamily="2" charset="0"/>
              </a:rPr>
              <a:t># whether that element of a is &gt; 2.</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bool_idx</a:t>
            </a:r>
            <a:r>
              <a:rPr lang="en-US" sz="1400" dirty="0">
                <a:solidFill>
                  <a:prstClr val="black"/>
                </a:solidFill>
                <a:latin typeface="Courier" pitchFamily="2" charset="0"/>
              </a:rPr>
              <a:t>)      </a:t>
            </a:r>
            <a:r>
              <a:rPr lang="en-US" sz="1400" i="1" dirty="0">
                <a:solidFill>
                  <a:srgbClr val="878875"/>
                </a:solidFill>
                <a:latin typeface="Courier-Oblique" pitchFamily="2" charset="0"/>
              </a:rPr>
              <a:t># Prints "[[False False]</a:t>
            </a:r>
            <a:r>
              <a:rPr lang="en-US" sz="1400" dirty="0">
                <a:solidFill>
                  <a:prstClr val="black"/>
                </a:solidFill>
                <a:latin typeface="Courier" pitchFamily="2" charset="0"/>
              </a:rPr>
              <a:t>                     </a:t>
            </a:r>
          </a:p>
          <a:p>
            <a:pPr marL="12699">
              <a:spcBef>
                <a:spcPts val="600"/>
              </a:spcBef>
              <a:buClr>
                <a:srgbClr val="585858"/>
              </a:buClr>
              <a:tabLst>
                <a:tab pos="238760" algn="l"/>
              </a:tabLst>
            </a:pPr>
            <a:r>
              <a:rPr lang="en-US" sz="1400" i="1" dirty="0">
                <a:solidFill>
                  <a:prstClr val="black"/>
                </a:solidFill>
                <a:latin typeface="Courier" pitchFamily="2" charset="0"/>
              </a:rPr>
              <a:t>                     </a:t>
            </a:r>
            <a:r>
              <a:rPr lang="en-US" sz="1400" i="1" dirty="0">
                <a:solidFill>
                  <a:srgbClr val="878875"/>
                </a:solidFill>
                <a:latin typeface="Courier-Oblique" pitchFamily="2" charset="0"/>
              </a:rPr>
              <a:t>#          [ True  True]</a:t>
            </a:r>
          </a:p>
          <a:p>
            <a:pPr marL="12699">
              <a:spcBef>
                <a:spcPts val="600"/>
              </a:spcBef>
              <a:buClr>
                <a:srgbClr val="585858"/>
              </a:buClr>
              <a:tabLst>
                <a:tab pos="238760" algn="l"/>
              </a:tabLst>
            </a:pPr>
            <a:r>
              <a:rPr lang="en-US" sz="1400" dirty="0">
                <a:solidFill>
                  <a:prstClr val="black"/>
                </a:solidFill>
                <a:latin typeface="Courier" pitchFamily="2" charset="0"/>
              </a:rPr>
              <a:t>                     </a:t>
            </a:r>
            <a:r>
              <a:rPr lang="en-US" sz="1400" i="1" dirty="0">
                <a:solidFill>
                  <a:srgbClr val="878875"/>
                </a:solidFill>
                <a:latin typeface="Courier-Oblique" pitchFamily="2" charset="0"/>
              </a:rPr>
              <a:t>#          [ True  True]]”</a:t>
            </a:r>
          </a:p>
          <a:p>
            <a:pPr marL="12699">
              <a:spcBef>
                <a:spcPts val="600"/>
              </a:spcBef>
              <a:buClr>
                <a:srgbClr val="585858"/>
              </a:buClr>
              <a:tabLst>
                <a:tab pos="238760" algn="l"/>
              </a:tabLst>
            </a:pPr>
            <a:r>
              <a:rPr lang="en-US" sz="1400" i="1" dirty="0">
                <a:solidFill>
                  <a:srgbClr val="878875"/>
                </a:solidFill>
                <a:latin typeface="Courier-Oblique" pitchFamily="2" charset="0"/>
              </a:rPr>
              <a:t># We use </a:t>
            </a:r>
            <a:r>
              <a:rPr lang="en-US" sz="1400" i="1" dirty="0" err="1">
                <a:solidFill>
                  <a:srgbClr val="878875"/>
                </a:solidFill>
                <a:latin typeface="Courier-Oblique" pitchFamily="2" charset="0"/>
              </a:rPr>
              <a:t>boolean</a:t>
            </a:r>
            <a:r>
              <a:rPr lang="en-US" sz="1400" i="1" dirty="0">
                <a:solidFill>
                  <a:srgbClr val="878875"/>
                </a:solidFill>
                <a:latin typeface="Courier-Oblique" pitchFamily="2" charset="0"/>
              </a:rPr>
              <a:t> array indexing to construct a rank 1 array</a:t>
            </a:r>
          </a:p>
          <a:p>
            <a:pPr marL="12699">
              <a:spcBef>
                <a:spcPts val="600"/>
              </a:spcBef>
              <a:buClr>
                <a:srgbClr val="585858"/>
              </a:buClr>
              <a:tabLst>
                <a:tab pos="238760" algn="l"/>
              </a:tabLst>
            </a:pPr>
            <a:r>
              <a:rPr lang="en-US" sz="1400" i="1" dirty="0">
                <a:solidFill>
                  <a:srgbClr val="878875"/>
                </a:solidFill>
                <a:latin typeface="Courier-Oblique" pitchFamily="2" charset="0"/>
              </a:rPr>
              <a:t># consisting of the elements of a corresponding to the True values</a:t>
            </a:r>
          </a:p>
          <a:p>
            <a:pPr marL="12699">
              <a:spcBef>
                <a:spcPts val="600"/>
              </a:spcBef>
              <a:buClr>
                <a:srgbClr val="585858"/>
              </a:buClr>
              <a:tabLst>
                <a:tab pos="238760" algn="l"/>
              </a:tabLst>
            </a:pPr>
            <a:r>
              <a:rPr lang="en-US" sz="1400" i="1" dirty="0">
                <a:solidFill>
                  <a:srgbClr val="878875"/>
                </a:solidFill>
                <a:latin typeface="Courier-Oblique" pitchFamily="2" charset="0"/>
              </a:rPr>
              <a:t># of </a:t>
            </a:r>
            <a:r>
              <a:rPr lang="en-US" sz="1400" i="1" dirty="0" err="1">
                <a:solidFill>
                  <a:srgbClr val="878875"/>
                </a:solidFill>
                <a:latin typeface="Courier-Oblique" pitchFamily="2" charset="0"/>
              </a:rPr>
              <a:t>bool_idx</a:t>
            </a:r>
            <a:endParaRPr lang="en-US" sz="1400" i="1" dirty="0">
              <a:solidFill>
                <a:srgbClr val="878875"/>
              </a:solidFill>
              <a:latin typeface="Courier-Oblique" pitchFamily="2" charset="0"/>
            </a:endParaRP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a:t>
            </a:r>
            <a:r>
              <a:rPr lang="en-US" sz="1400" dirty="0" err="1">
                <a:solidFill>
                  <a:prstClr val="black"/>
                </a:solidFill>
                <a:latin typeface="Courier" pitchFamily="2" charset="0"/>
              </a:rPr>
              <a:t>bool_idx</a:t>
            </a:r>
            <a:r>
              <a:rPr lang="en-US" sz="1400" dirty="0">
                <a:solidFill>
                  <a:prstClr val="black"/>
                </a:solidFill>
                <a:latin typeface="Courier" pitchFamily="2" charset="0"/>
              </a:rPr>
              <a:t>])  </a:t>
            </a:r>
            <a:r>
              <a:rPr lang="en-US" sz="1400" i="1" dirty="0">
                <a:solidFill>
                  <a:srgbClr val="878875"/>
                </a:solidFill>
                <a:latin typeface="Courier-Oblique" pitchFamily="2" charset="0"/>
              </a:rPr>
              <a:t># Prints "[3 4 5 6]”</a:t>
            </a:r>
          </a:p>
          <a:p>
            <a:pPr marL="12699">
              <a:spcBef>
                <a:spcPts val="600"/>
              </a:spcBef>
              <a:buClr>
                <a:srgbClr val="585858"/>
              </a:buClr>
              <a:tabLst>
                <a:tab pos="238760" algn="l"/>
              </a:tabLst>
            </a:pPr>
            <a:r>
              <a:rPr lang="en-US" sz="1400" i="1" dirty="0">
                <a:solidFill>
                  <a:srgbClr val="878875"/>
                </a:solidFill>
                <a:latin typeface="Courier-Oblique" pitchFamily="2" charset="0"/>
              </a:rPr>
              <a:t># We can do all of the above in a single concise statement:</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(a[a </a:t>
            </a:r>
            <a:r>
              <a:rPr lang="en-US" sz="1400" b="1" dirty="0">
                <a:solidFill>
                  <a:prstClr val="black"/>
                </a:solidFill>
                <a:latin typeface="Courier-Bold" pitchFamily="2" charset="0"/>
              </a:rPr>
              <a:t>&gt;</a:t>
            </a:r>
            <a:r>
              <a:rPr lang="en-US" sz="1400" dirty="0">
                <a:solidFill>
                  <a:prstClr val="black"/>
                </a:solidFill>
                <a:latin typeface="Courier" pitchFamily="2" charset="0"/>
              </a:rPr>
              <a:t> </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i="1" dirty="0">
                <a:solidFill>
                  <a:srgbClr val="878875"/>
                </a:solidFill>
                <a:latin typeface="Courier-Oblique" pitchFamily="2" charset="0"/>
              </a:rPr>
              <a:t># Prints "[3 4 5 6]"</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494101" y="964581"/>
            <a:ext cx="7800342" cy="923330"/>
          </a:xfrm>
          <a:prstGeom prst="rect">
            <a:avLst/>
          </a:prstGeom>
          <a:noFill/>
        </p:spPr>
        <p:txBody>
          <a:bodyPr wrap="square" rtlCol="0">
            <a:spAutoFit/>
          </a:bodyPr>
          <a:lstStyle/>
          <a:p>
            <a:r>
              <a:rPr lang="en-US" dirty="0"/>
              <a:t>Boolean array indexing lets you pick out arbitrary elements of an array. Frequently this type of indexing is used to select the elements of an array that satisfy some condition. Here is an example:</a:t>
            </a:r>
          </a:p>
        </p:txBody>
      </p:sp>
    </p:spTree>
    <p:extLst>
      <p:ext uri="{BB962C8B-B14F-4D97-AF65-F5344CB8AC3E}">
        <p14:creationId xmlns:p14="http://schemas.microsoft.com/office/powerpoint/2010/main" val="4238731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MATH</a:t>
            </a:r>
            <a:endParaRPr spc="-150" dirty="0"/>
          </a:p>
        </p:txBody>
      </p:sp>
      <p:sp>
        <p:nvSpPr>
          <p:cNvPr id="4" name="object 4"/>
          <p:cNvSpPr txBox="1"/>
          <p:nvPr/>
        </p:nvSpPr>
        <p:spPr>
          <a:xfrm>
            <a:off x="657858" y="2286000"/>
            <a:ext cx="8333742" cy="3584315"/>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prstClr val="black"/>
                </a:solidFill>
                <a:latin typeface="Courier" pitchFamily="2" charset="0"/>
              </a:rPr>
              <a:t>import </a:t>
            </a:r>
            <a:r>
              <a:rPr lang="en-US" sz="1400" dirty="0" err="1">
                <a:solidFill>
                  <a:srgbClr val="434343"/>
                </a:solidFill>
                <a:latin typeface="Courier" pitchFamily="2" charset="0"/>
              </a:rPr>
              <a:t>numpy</a:t>
            </a:r>
            <a:r>
              <a:rPr lang="en-US" sz="1400" dirty="0">
                <a:solidFill>
                  <a:prstClr val="black"/>
                </a:solidFill>
                <a:latin typeface="Courier" pitchFamily="2" charset="0"/>
              </a:rPr>
              <a:t> </a:t>
            </a:r>
            <a:r>
              <a:rPr lang="en-US" sz="1400" b="1" dirty="0">
                <a:solidFill>
                  <a:prstClr val="black"/>
                </a:solidFill>
                <a:latin typeface="Courier-Bold" pitchFamily="2" charset="0"/>
              </a:rPr>
              <a:t>as</a:t>
            </a:r>
            <a:r>
              <a:rPr lang="en-US" sz="1400" dirty="0">
                <a:solidFill>
                  <a:prstClr val="black"/>
                </a:solidFill>
                <a:latin typeface="Courier" pitchFamily="2" charset="0"/>
              </a:rPr>
              <a:t> np</a:t>
            </a:r>
          </a:p>
          <a:p>
            <a:pPr marL="12699">
              <a:spcBef>
                <a:spcPts val="600"/>
              </a:spcBef>
              <a:buClr>
                <a:srgbClr val="585858"/>
              </a:buClr>
              <a:tabLst>
                <a:tab pos="238760" algn="l"/>
              </a:tabLst>
            </a:pP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1</a:t>
            </a:r>
            <a:r>
              <a:rPr lang="en-US" sz="1400" dirty="0">
                <a:solidFill>
                  <a:prstClr val="black"/>
                </a:solidFill>
                <a:latin typeface="Courier" pitchFamily="2" charset="0"/>
              </a:rPr>
              <a:t>,</a:t>
            </a:r>
            <a:r>
              <a:rPr lang="en-US" sz="1400" dirty="0">
                <a:solidFill>
                  <a:srgbClr val="118987"/>
                </a:solidFill>
                <a:latin typeface="Courier" pitchFamily="2" charset="0"/>
              </a:rPr>
              <a:t>2</a:t>
            </a:r>
            <a:r>
              <a:rPr lang="en-US" sz="1400" dirty="0">
                <a:solidFill>
                  <a:prstClr val="black"/>
                </a:solidFill>
                <a:latin typeface="Courier" pitchFamily="2" charset="0"/>
              </a:rPr>
              <a:t>],[</a:t>
            </a:r>
            <a:r>
              <a:rPr lang="en-US" sz="1400" dirty="0">
                <a:solidFill>
                  <a:srgbClr val="118987"/>
                </a:solidFill>
                <a:latin typeface="Courier" pitchFamily="2" charset="0"/>
              </a:rPr>
              <a:t>3</a:t>
            </a:r>
            <a:r>
              <a:rPr lang="en-US" sz="1400" dirty="0">
                <a:solidFill>
                  <a:prstClr val="black"/>
                </a:solidFill>
                <a:latin typeface="Courier" pitchFamily="2" charset="0"/>
              </a:rPr>
              <a:t>,</a:t>
            </a:r>
            <a:r>
              <a:rPr lang="en-US" sz="1400" dirty="0">
                <a:solidFill>
                  <a:srgbClr val="118987"/>
                </a:solidFill>
                <a:latin typeface="Courier" pitchFamily="2" charset="0"/>
              </a:rPr>
              <a:t>4</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a:solidFill>
                  <a:prstClr val="black"/>
                </a:solidFill>
                <a:latin typeface="Courier" pitchFamily="2" charset="0"/>
              </a:rPr>
              <a:t>y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5</a:t>
            </a:r>
            <a:r>
              <a:rPr lang="en-US" sz="1400" dirty="0">
                <a:solidFill>
                  <a:prstClr val="black"/>
                </a:solidFill>
                <a:latin typeface="Courier" pitchFamily="2" charset="0"/>
              </a:rPr>
              <a:t>,</a:t>
            </a:r>
            <a:r>
              <a:rPr lang="en-US" sz="1400" dirty="0">
                <a:solidFill>
                  <a:srgbClr val="118987"/>
                </a:solidFill>
                <a:latin typeface="Courier" pitchFamily="2" charset="0"/>
              </a:rPr>
              <a:t>6</a:t>
            </a:r>
            <a:r>
              <a:rPr lang="en-US" sz="1400" dirty="0">
                <a:solidFill>
                  <a:prstClr val="black"/>
                </a:solidFill>
                <a:latin typeface="Courier" pitchFamily="2" charset="0"/>
              </a:rPr>
              <a:t>],[</a:t>
            </a:r>
            <a:r>
              <a:rPr lang="en-US" sz="1400" dirty="0">
                <a:solidFill>
                  <a:srgbClr val="118987"/>
                </a:solidFill>
                <a:latin typeface="Courier" pitchFamily="2" charset="0"/>
              </a:rPr>
              <a:t>7</a:t>
            </a:r>
            <a:r>
              <a:rPr lang="en-US" sz="1400" dirty="0">
                <a:solidFill>
                  <a:prstClr val="black"/>
                </a:solidFill>
                <a:latin typeface="Courier" pitchFamily="2" charset="0"/>
              </a:rPr>
              <a:t>,</a:t>
            </a:r>
            <a:r>
              <a:rPr lang="en-US" sz="1400" dirty="0">
                <a:solidFill>
                  <a:srgbClr val="118987"/>
                </a:solidFill>
                <a:latin typeface="Courier" pitchFamily="2" charset="0"/>
              </a:rPr>
              <a:t>8</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i="1" dirty="0">
                <a:solidFill>
                  <a:srgbClr val="878875"/>
                </a:solidFill>
                <a:latin typeface="Courier-Oblique" pitchFamily="2" charset="0"/>
              </a:rPr>
              <a:t># Elementwise sum; both produce the array</a:t>
            </a:r>
          </a:p>
          <a:p>
            <a:pPr marL="12699">
              <a:spcBef>
                <a:spcPts val="600"/>
              </a:spcBef>
              <a:buClr>
                <a:srgbClr val="585858"/>
              </a:buClr>
              <a:tabLst>
                <a:tab pos="238760" algn="l"/>
              </a:tabLst>
            </a:pPr>
            <a:r>
              <a:rPr lang="en-US" sz="1400" i="1" dirty="0">
                <a:solidFill>
                  <a:srgbClr val="878875"/>
                </a:solidFill>
                <a:latin typeface="Courier-Oblique" pitchFamily="2" charset="0"/>
              </a:rPr>
              <a:t># [[ 6.0  8.0]#  [10.0 12.0]]</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y)</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add</a:t>
            </a:r>
            <a:r>
              <a:rPr lang="en-US" sz="1400" dirty="0">
                <a:solidFill>
                  <a:prstClr val="black"/>
                </a:solidFill>
                <a:latin typeface="Courier" pitchFamily="2" charset="0"/>
              </a:rPr>
              <a:t>(x, y))</a:t>
            </a:r>
          </a:p>
          <a:p>
            <a:pPr marL="12699">
              <a:spcBef>
                <a:spcPts val="600"/>
              </a:spcBef>
              <a:buClr>
                <a:srgbClr val="585858"/>
              </a:buClr>
              <a:tabLst>
                <a:tab pos="238760" algn="l"/>
              </a:tabLst>
            </a:pPr>
            <a:r>
              <a:rPr lang="en-US" sz="1400" i="1" dirty="0">
                <a:solidFill>
                  <a:srgbClr val="878875"/>
                </a:solidFill>
                <a:latin typeface="Courier-Oblique" pitchFamily="2" charset="0"/>
              </a:rPr>
              <a:t># Elementwise difference; both produce the array</a:t>
            </a:r>
          </a:p>
          <a:p>
            <a:pPr marL="12699">
              <a:spcBef>
                <a:spcPts val="600"/>
              </a:spcBef>
              <a:buClr>
                <a:srgbClr val="585858"/>
              </a:buClr>
              <a:tabLst>
                <a:tab pos="238760" algn="l"/>
              </a:tabLst>
            </a:pPr>
            <a:r>
              <a:rPr lang="en-US" sz="1400" i="1" dirty="0">
                <a:solidFill>
                  <a:srgbClr val="878875"/>
                </a:solidFill>
                <a:latin typeface="Courier-Oblique" pitchFamily="2" charset="0"/>
              </a:rPr>
              <a:t># [[-4.0 -4.0]</a:t>
            </a:r>
          </a:p>
          <a:p>
            <a:pPr marL="12699">
              <a:spcBef>
                <a:spcPts val="600"/>
              </a:spcBef>
              <a:buClr>
                <a:srgbClr val="585858"/>
              </a:buClr>
              <a:tabLst>
                <a:tab pos="238760" algn="l"/>
              </a:tabLst>
            </a:pPr>
            <a:r>
              <a:rPr lang="en-US" sz="1400" i="1" dirty="0">
                <a:solidFill>
                  <a:srgbClr val="878875"/>
                </a:solidFill>
                <a:latin typeface="Courier-Oblique" pitchFamily="2" charset="0"/>
              </a:rPr>
              <a:t>#  [-4.0 -4.0]]</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y)</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subtract</a:t>
            </a:r>
            <a:r>
              <a:rPr lang="en-US" sz="1400" dirty="0">
                <a:solidFill>
                  <a:prstClr val="black"/>
                </a:solidFill>
                <a:latin typeface="Courier" pitchFamily="2" charset="0"/>
              </a:rPr>
              <a:t>(x, y))</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494101" y="964581"/>
            <a:ext cx="7800342" cy="646331"/>
          </a:xfrm>
          <a:prstGeom prst="rect">
            <a:avLst/>
          </a:prstGeom>
          <a:noFill/>
        </p:spPr>
        <p:txBody>
          <a:bodyPr wrap="square" rtlCol="0">
            <a:spAutoFit/>
          </a:bodyPr>
          <a:lstStyle/>
          <a:p>
            <a:r>
              <a:rPr lang="en-US" dirty="0"/>
              <a:t>Basic mathematical functions operate elementwise on arrays, and are available both as operator overloads and as functions in the </a:t>
            </a:r>
            <a:r>
              <a:rPr lang="en-US" dirty="0" err="1"/>
              <a:t>numpy</a:t>
            </a:r>
            <a:r>
              <a:rPr lang="en-US" dirty="0"/>
              <a:t> module:</a:t>
            </a:r>
          </a:p>
        </p:txBody>
      </p:sp>
    </p:spTree>
    <p:extLst>
      <p:ext uri="{BB962C8B-B14F-4D97-AF65-F5344CB8AC3E}">
        <p14:creationId xmlns:p14="http://schemas.microsoft.com/office/powerpoint/2010/main" val="3478222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MATH</a:t>
            </a:r>
            <a:endParaRPr spc="-150" dirty="0"/>
          </a:p>
        </p:txBody>
      </p:sp>
      <p:sp>
        <p:nvSpPr>
          <p:cNvPr id="4" name="object 4"/>
          <p:cNvSpPr txBox="1"/>
          <p:nvPr/>
        </p:nvSpPr>
        <p:spPr>
          <a:xfrm>
            <a:off x="657858" y="964581"/>
            <a:ext cx="8333742" cy="3584315"/>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i="1" dirty="0">
                <a:solidFill>
                  <a:srgbClr val="878875"/>
                </a:solidFill>
                <a:latin typeface="Courier-Oblique" pitchFamily="2" charset="0"/>
              </a:rPr>
              <a:t># Elementwise product; both produce the array</a:t>
            </a:r>
          </a:p>
          <a:p>
            <a:pPr marL="12699">
              <a:spcBef>
                <a:spcPts val="600"/>
              </a:spcBef>
              <a:buClr>
                <a:srgbClr val="585858"/>
              </a:buClr>
              <a:tabLst>
                <a:tab pos="238760" algn="l"/>
              </a:tabLst>
            </a:pPr>
            <a:r>
              <a:rPr lang="en-US" sz="1400" i="1" dirty="0">
                <a:solidFill>
                  <a:srgbClr val="878875"/>
                </a:solidFill>
                <a:latin typeface="Courier-Oblique" pitchFamily="2" charset="0"/>
              </a:rPr>
              <a:t># [[ 5.0 12.0]#  [21.0 32.0]]</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y)</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multiply</a:t>
            </a:r>
            <a:r>
              <a:rPr lang="en-US" sz="1400" dirty="0">
                <a:solidFill>
                  <a:prstClr val="black"/>
                </a:solidFill>
                <a:latin typeface="Courier" pitchFamily="2" charset="0"/>
              </a:rPr>
              <a:t>(x, y))</a:t>
            </a:r>
          </a:p>
          <a:p>
            <a:pPr marL="12699">
              <a:spcBef>
                <a:spcPts val="600"/>
              </a:spcBef>
              <a:buClr>
                <a:srgbClr val="585858"/>
              </a:buClr>
              <a:tabLst>
                <a:tab pos="238760" algn="l"/>
              </a:tabLst>
            </a:pPr>
            <a:r>
              <a:rPr lang="en-US" sz="1400" i="1" dirty="0">
                <a:solidFill>
                  <a:srgbClr val="878875"/>
                </a:solidFill>
                <a:latin typeface="Courier-Oblique" pitchFamily="2" charset="0"/>
              </a:rPr>
              <a:t># Elementwise division; both produce the array</a:t>
            </a:r>
          </a:p>
          <a:p>
            <a:pPr marL="12699">
              <a:spcBef>
                <a:spcPts val="600"/>
              </a:spcBef>
              <a:buClr>
                <a:srgbClr val="585858"/>
              </a:buClr>
              <a:tabLst>
                <a:tab pos="238760" algn="l"/>
              </a:tabLst>
            </a:pPr>
            <a:r>
              <a:rPr lang="en-US" sz="1400" i="1" dirty="0">
                <a:solidFill>
                  <a:srgbClr val="878875"/>
                </a:solidFill>
                <a:latin typeface="Courier-Oblique" pitchFamily="2" charset="0"/>
              </a:rPr>
              <a:t># [[ 0.2         0.33333333]</a:t>
            </a:r>
          </a:p>
          <a:p>
            <a:pPr marL="12699">
              <a:spcBef>
                <a:spcPts val="600"/>
              </a:spcBef>
              <a:buClr>
                <a:srgbClr val="585858"/>
              </a:buClr>
              <a:tabLst>
                <a:tab pos="238760" algn="l"/>
              </a:tabLst>
            </a:pPr>
            <a:r>
              <a:rPr lang="en-US" sz="1400" i="1" dirty="0">
                <a:solidFill>
                  <a:srgbClr val="878875"/>
                </a:solidFill>
                <a:latin typeface="Courier-Oblique" pitchFamily="2" charset="0"/>
              </a:rPr>
              <a:t>#  [ 0.42857143  0.5       ]]</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y)</a:t>
            </a: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divide</a:t>
            </a:r>
            <a:r>
              <a:rPr lang="en-US" sz="1400" dirty="0">
                <a:solidFill>
                  <a:prstClr val="black"/>
                </a:solidFill>
                <a:latin typeface="Courier" pitchFamily="2" charset="0"/>
              </a:rPr>
              <a:t>(x, y))</a:t>
            </a:r>
          </a:p>
          <a:p>
            <a:pPr marL="12699">
              <a:spcBef>
                <a:spcPts val="600"/>
              </a:spcBef>
              <a:buClr>
                <a:srgbClr val="585858"/>
              </a:buClr>
              <a:tabLst>
                <a:tab pos="238760" algn="l"/>
              </a:tabLst>
            </a:pPr>
            <a:r>
              <a:rPr lang="en-US" sz="1400" i="1" dirty="0">
                <a:solidFill>
                  <a:srgbClr val="878875"/>
                </a:solidFill>
                <a:latin typeface="Courier-Oblique" pitchFamily="2" charset="0"/>
              </a:rPr>
              <a:t># Elementwise square root; produces the array</a:t>
            </a:r>
          </a:p>
          <a:p>
            <a:pPr marL="12699">
              <a:spcBef>
                <a:spcPts val="600"/>
              </a:spcBef>
              <a:buClr>
                <a:srgbClr val="585858"/>
              </a:buClr>
              <a:tabLst>
                <a:tab pos="238760" algn="l"/>
              </a:tabLst>
            </a:pPr>
            <a:r>
              <a:rPr lang="en-US" sz="1400" i="1" dirty="0">
                <a:solidFill>
                  <a:srgbClr val="878875"/>
                </a:solidFill>
                <a:latin typeface="Courier-Oblique" pitchFamily="2" charset="0"/>
              </a:rPr>
              <a:t># [[ 1.          1.41421356]</a:t>
            </a:r>
          </a:p>
          <a:p>
            <a:pPr marL="12699">
              <a:spcBef>
                <a:spcPts val="600"/>
              </a:spcBef>
              <a:buClr>
                <a:srgbClr val="585858"/>
              </a:buClr>
              <a:tabLst>
                <a:tab pos="238760" algn="l"/>
              </a:tabLst>
            </a:pPr>
            <a:r>
              <a:rPr lang="en-US" sz="1400" i="1" dirty="0">
                <a:solidFill>
                  <a:srgbClr val="878875"/>
                </a:solidFill>
                <a:latin typeface="Courier-Oblique" pitchFamily="2" charset="0"/>
              </a:rPr>
              <a:t>#  [ 1.73205081  2.        ]]</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sqrt</a:t>
            </a:r>
            <a:r>
              <a:rPr lang="en-US" sz="1400" dirty="0">
                <a:solidFill>
                  <a:prstClr val="black"/>
                </a:solidFill>
                <a:latin typeface="Courier" pitchFamily="2" charset="0"/>
              </a:rPr>
              <a:t>(x))</a:t>
            </a:r>
            <a:endParaRPr lang="en-US" sz="1400" spc="-150" dirty="0">
              <a:latin typeface="Arial"/>
              <a:cs typeface="Arial"/>
            </a:endParaRPr>
          </a:p>
        </p:txBody>
      </p:sp>
    </p:spTree>
    <p:extLst>
      <p:ext uri="{BB962C8B-B14F-4D97-AF65-F5344CB8AC3E}">
        <p14:creationId xmlns:p14="http://schemas.microsoft.com/office/powerpoint/2010/main" val="4227142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MATH</a:t>
            </a:r>
            <a:endParaRPr spc="-150" dirty="0"/>
          </a:p>
        </p:txBody>
      </p:sp>
      <p:sp>
        <p:nvSpPr>
          <p:cNvPr id="4" name="object 4"/>
          <p:cNvSpPr txBox="1"/>
          <p:nvPr/>
        </p:nvSpPr>
        <p:spPr>
          <a:xfrm>
            <a:off x="527869" y="2057400"/>
            <a:ext cx="8333742" cy="4461478"/>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prstClr val="black"/>
                </a:solidFill>
                <a:latin typeface="Courier" pitchFamily="2" charset="0"/>
              </a:rPr>
              <a:t>import </a:t>
            </a:r>
            <a:r>
              <a:rPr lang="en-US" sz="1400" dirty="0" err="1">
                <a:solidFill>
                  <a:srgbClr val="434343"/>
                </a:solidFill>
                <a:latin typeface="Courier" pitchFamily="2" charset="0"/>
              </a:rPr>
              <a:t>numpy</a:t>
            </a:r>
            <a:r>
              <a:rPr lang="en-US" sz="1400" dirty="0">
                <a:solidFill>
                  <a:prstClr val="black"/>
                </a:solidFill>
                <a:latin typeface="Courier" pitchFamily="2" charset="0"/>
              </a:rPr>
              <a:t> </a:t>
            </a:r>
            <a:r>
              <a:rPr lang="en-US" sz="1400" b="1" dirty="0">
                <a:solidFill>
                  <a:prstClr val="black"/>
                </a:solidFill>
                <a:latin typeface="Courier-Bold" pitchFamily="2" charset="0"/>
              </a:rPr>
              <a:t>as</a:t>
            </a:r>
            <a:r>
              <a:rPr lang="en-US" sz="1400" dirty="0">
                <a:solidFill>
                  <a:prstClr val="black"/>
                </a:solidFill>
                <a:latin typeface="Courier" pitchFamily="2" charset="0"/>
              </a:rPr>
              <a:t> np</a:t>
            </a:r>
          </a:p>
          <a:p>
            <a:pPr marL="12699">
              <a:spcBef>
                <a:spcPts val="600"/>
              </a:spcBef>
              <a:buClr>
                <a:srgbClr val="585858"/>
              </a:buClr>
              <a:tabLst>
                <a:tab pos="238760" algn="l"/>
              </a:tabLst>
            </a:pP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1</a:t>
            </a:r>
            <a:r>
              <a:rPr lang="en-US" sz="1400" dirty="0">
                <a:solidFill>
                  <a:prstClr val="black"/>
                </a:solidFill>
                <a:latin typeface="Courier" pitchFamily="2" charset="0"/>
              </a:rPr>
              <a:t>,</a:t>
            </a:r>
            <a:r>
              <a:rPr lang="en-US" sz="1400" dirty="0">
                <a:solidFill>
                  <a:srgbClr val="118987"/>
                </a:solidFill>
                <a:latin typeface="Courier" pitchFamily="2" charset="0"/>
              </a:rPr>
              <a:t>2</a:t>
            </a:r>
            <a:r>
              <a:rPr lang="en-US" sz="1400" dirty="0">
                <a:solidFill>
                  <a:prstClr val="black"/>
                </a:solidFill>
                <a:latin typeface="Courier" pitchFamily="2" charset="0"/>
              </a:rPr>
              <a:t>],[</a:t>
            </a:r>
            <a:r>
              <a:rPr lang="en-US" sz="1400" dirty="0">
                <a:solidFill>
                  <a:srgbClr val="118987"/>
                </a:solidFill>
                <a:latin typeface="Courier" pitchFamily="2" charset="0"/>
              </a:rPr>
              <a:t>3</a:t>
            </a:r>
            <a:r>
              <a:rPr lang="en-US" sz="1400" dirty="0">
                <a:solidFill>
                  <a:prstClr val="black"/>
                </a:solidFill>
                <a:latin typeface="Courier" pitchFamily="2" charset="0"/>
              </a:rPr>
              <a:t>,</a:t>
            </a:r>
            <a:r>
              <a:rPr lang="en-US" sz="1400" dirty="0">
                <a:solidFill>
                  <a:srgbClr val="118987"/>
                </a:solidFill>
                <a:latin typeface="Courier" pitchFamily="2" charset="0"/>
              </a:rPr>
              <a:t>4</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a:solidFill>
                  <a:prstClr val="black"/>
                </a:solidFill>
                <a:latin typeface="Courier" pitchFamily="2" charset="0"/>
              </a:rPr>
              <a:t>y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5</a:t>
            </a:r>
            <a:r>
              <a:rPr lang="en-US" sz="1400" dirty="0">
                <a:solidFill>
                  <a:prstClr val="black"/>
                </a:solidFill>
                <a:latin typeface="Courier" pitchFamily="2" charset="0"/>
              </a:rPr>
              <a:t>,</a:t>
            </a:r>
            <a:r>
              <a:rPr lang="en-US" sz="1400" dirty="0">
                <a:solidFill>
                  <a:srgbClr val="118987"/>
                </a:solidFill>
                <a:latin typeface="Courier" pitchFamily="2" charset="0"/>
              </a:rPr>
              <a:t>6</a:t>
            </a:r>
            <a:r>
              <a:rPr lang="en-US" sz="1400" dirty="0">
                <a:solidFill>
                  <a:prstClr val="black"/>
                </a:solidFill>
                <a:latin typeface="Courier" pitchFamily="2" charset="0"/>
              </a:rPr>
              <a:t>],[</a:t>
            </a:r>
            <a:r>
              <a:rPr lang="en-US" sz="1400" dirty="0">
                <a:solidFill>
                  <a:srgbClr val="118987"/>
                </a:solidFill>
                <a:latin typeface="Courier" pitchFamily="2" charset="0"/>
              </a:rPr>
              <a:t>7</a:t>
            </a:r>
            <a:r>
              <a:rPr lang="en-US" sz="1400" dirty="0">
                <a:solidFill>
                  <a:prstClr val="black"/>
                </a:solidFill>
                <a:latin typeface="Courier" pitchFamily="2" charset="0"/>
              </a:rPr>
              <a:t>,</a:t>
            </a:r>
            <a:r>
              <a:rPr lang="en-US" sz="1400" dirty="0">
                <a:solidFill>
                  <a:srgbClr val="118987"/>
                </a:solidFill>
                <a:latin typeface="Courier" pitchFamily="2" charset="0"/>
              </a:rPr>
              <a:t>8</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a:solidFill>
                  <a:prstClr val="black"/>
                </a:solidFill>
                <a:latin typeface="Courier" pitchFamily="2" charset="0"/>
              </a:rPr>
              <a:t>v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9</a:t>
            </a:r>
            <a:r>
              <a:rPr lang="en-US" sz="1400" dirty="0">
                <a:solidFill>
                  <a:prstClr val="black"/>
                </a:solidFill>
                <a:latin typeface="Courier" pitchFamily="2" charset="0"/>
              </a:rPr>
              <a:t>,</a:t>
            </a:r>
            <a:r>
              <a:rPr lang="en-US" sz="1400" dirty="0">
                <a:solidFill>
                  <a:srgbClr val="118987"/>
                </a:solidFill>
                <a:latin typeface="Courier" pitchFamily="2" charset="0"/>
              </a:rPr>
              <a:t>10</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a:solidFill>
                  <a:prstClr val="black"/>
                </a:solidFill>
                <a:latin typeface="Courier" pitchFamily="2" charset="0"/>
              </a:rPr>
              <a:t>w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11</a:t>
            </a:r>
            <a:r>
              <a:rPr lang="en-US" sz="1400" dirty="0">
                <a:solidFill>
                  <a:prstClr val="black"/>
                </a:solidFill>
                <a:latin typeface="Courier" pitchFamily="2" charset="0"/>
              </a:rPr>
              <a:t>, </a:t>
            </a:r>
            <a:r>
              <a:rPr lang="en-US" sz="1400" dirty="0">
                <a:solidFill>
                  <a:srgbClr val="118987"/>
                </a:solidFill>
                <a:latin typeface="Courier" pitchFamily="2" charset="0"/>
              </a:rPr>
              <a:t>12</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i="1" dirty="0">
                <a:solidFill>
                  <a:srgbClr val="878875"/>
                </a:solidFill>
                <a:latin typeface="Courier-Oblique" pitchFamily="2" charset="0"/>
              </a:rPr>
              <a:t># Inner product of vectors; both produce 219</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v</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(w))</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(v, w))</a:t>
            </a:r>
          </a:p>
          <a:p>
            <a:pPr marL="12699">
              <a:spcBef>
                <a:spcPts val="600"/>
              </a:spcBef>
              <a:buClr>
                <a:srgbClr val="585858"/>
              </a:buClr>
              <a:tabLst>
                <a:tab pos="238760" algn="l"/>
              </a:tabLst>
            </a:pPr>
            <a:r>
              <a:rPr lang="en-US" sz="1400" i="1" dirty="0">
                <a:solidFill>
                  <a:srgbClr val="878875"/>
                </a:solidFill>
                <a:latin typeface="Courier-Oblique" pitchFamily="2" charset="0"/>
              </a:rPr>
              <a:t># Matrix / vector product; both produce the rank 1 array [29 67]</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x</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(v))</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(x, v))</a:t>
            </a:r>
          </a:p>
          <a:p>
            <a:pPr marL="12699">
              <a:spcBef>
                <a:spcPts val="600"/>
              </a:spcBef>
              <a:buClr>
                <a:srgbClr val="585858"/>
              </a:buClr>
              <a:tabLst>
                <a:tab pos="238760" algn="l"/>
              </a:tabLst>
            </a:pPr>
            <a:r>
              <a:rPr lang="en-US" sz="1400" i="1" dirty="0">
                <a:solidFill>
                  <a:srgbClr val="878875"/>
                </a:solidFill>
                <a:latin typeface="Courier-Oblique" pitchFamily="2" charset="0"/>
              </a:rPr>
              <a:t># Matrix / matrix product; both produce the rank 2 array</a:t>
            </a:r>
          </a:p>
          <a:p>
            <a:pPr marL="12699">
              <a:spcBef>
                <a:spcPts val="600"/>
              </a:spcBef>
              <a:buClr>
                <a:srgbClr val="585858"/>
              </a:buClr>
              <a:tabLst>
                <a:tab pos="238760" algn="l"/>
              </a:tabLst>
            </a:pPr>
            <a:r>
              <a:rPr lang="en-US" sz="1400" i="1" dirty="0">
                <a:solidFill>
                  <a:srgbClr val="878875"/>
                </a:solidFill>
                <a:latin typeface="Courier-Oblique" pitchFamily="2" charset="0"/>
              </a:rPr>
              <a:t># [[19 22], [43 50]]</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x</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(y))</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dot</a:t>
            </a:r>
            <a:r>
              <a:rPr lang="en-US" sz="1400" dirty="0">
                <a:solidFill>
                  <a:prstClr val="black"/>
                </a:solidFill>
                <a:latin typeface="Courier" pitchFamily="2" charset="0"/>
              </a:rPr>
              <a:t>(x, y))</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494100" y="964581"/>
            <a:ext cx="8345099" cy="1200329"/>
          </a:xfrm>
          <a:prstGeom prst="rect">
            <a:avLst/>
          </a:prstGeom>
          <a:noFill/>
        </p:spPr>
        <p:txBody>
          <a:bodyPr wrap="square" rtlCol="0">
            <a:spAutoFit/>
          </a:bodyPr>
          <a:lstStyle/>
          <a:p>
            <a:r>
              <a:rPr lang="en-US" dirty="0"/>
              <a:t>Note that unlike MATLAB, * is elementwise multiplication, not matrix multiplication. We instead use the dot function to compute inner products of vectors, to multiply a vector by a matrix, and to multiply matrices. dot is available both as a function in the </a:t>
            </a:r>
            <a:r>
              <a:rPr lang="en-US" dirty="0" err="1"/>
              <a:t>numpy</a:t>
            </a:r>
            <a:r>
              <a:rPr lang="en-US" dirty="0"/>
              <a:t> module and as an instance method of array objects:</a:t>
            </a:r>
          </a:p>
        </p:txBody>
      </p:sp>
    </p:spTree>
    <p:extLst>
      <p:ext uri="{BB962C8B-B14F-4D97-AF65-F5344CB8AC3E}">
        <p14:creationId xmlns:p14="http://schemas.microsoft.com/office/powerpoint/2010/main" val="368108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PLOTTING</a:t>
            </a:r>
            <a:endParaRPr spc="-150" dirty="0"/>
          </a:p>
        </p:txBody>
      </p:sp>
      <p:sp>
        <p:nvSpPr>
          <p:cNvPr id="4" name="object 4"/>
          <p:cNvSpPr txBox="1"/>
          <p:nvPr/>
        </p:nvSpPr>
        <p:spPr>
          <a:xfrm>
            <a:off x="494100" y="2779600"/>
            <a:ext cx="8333742" cy="3584315"/>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prstClr val="black"/>
                </a:solidFill>
                <a:latin typeface="Courier" pitchFamily="2" charset="0"/>
              </a:rPr>
              <a:t>import </a:t>
            </a:r>
            <a:r>
              <a:rPr lang="en-US" sz="1400" dirty="0" err="1">
                <a:solidFill>
                  <a:srgbClr val="434343"/>
                </a:solidFill>
                <a:latin typeface="Courier" pitchFamily="2" charset="0"/>
              </a:rPr>
              <a:t>numpy</a:t>
            </a:r>
            <a:r>
              <a:rPr lang="en-US" sz="1400" dirty="0">
                <a:solidFill>
                  <a:prstClr val="black"/>
                </a:solidFill>
                <a:latin typeface="Courier" pitchFamily="2" charset="0"/>
              </a:rPr>
              <a:t> </a:t>
            </a:r>
            <a:r>
              <a:rPr lang="en-US" sz="1400" b="1" dirty="0">
                <a:solidFill>
                  <a:prstClr val="black"/>
                </a:solidFill>
                <a:latin typeface="Courier-Bold" pitchFamily="2" charset="0"/>
              </a:rPr>
              <a:t>as</a:t>
            </a:r>
            <a:r>
              <a:rPr lang="en-US" sz="1400" dirty="0">
                <a:solidFill>
                  <a:prstClr val="black"/>
                </a:solidFill>
                <a:latin typeface="Courier" pitchFamily="2" charset="0"/>
              </a:rPr>
              <a:t> np</a:t>
            </a:r>
          </a:p>
          <a:p>
            <a:pPr marL="12699">
              <a:spcBef>
                <a:spcPts val="600"/>
              </a:spcBef>
              <a:buClr>
                <a:srgbClr val="585858"/>
              </a:buClr>
              <a:tabLst>
                <a:tab pos="238760" algn="l"/>
              </a:tabLst>
            </a:pPr>
            <a:r>
              <a:rPr lang="en-US" sz="1400" dirty="0">
                <a:solidFill>
                  <a:prstClr val="black"/>
                </a:solidFill>
                <a:latin typeface="Courier" pitchFamily="2" charset="0"/>
              </a:rPr>
              <a:t>import </a:t>
            </a:r>
            <a:r>
              <a:rPr lang="en-US" sz="1400" dirty="0" err="1">
                <a:solidFill>
                  <a:srgbClr val="434343"/>
                </a:solidFill>
                <a:latin typeface="Courier" pitchFamily="2" charset="0"/>
              </a:rPr>
              <a:t>matplotlib.pyplot</a:t>
            </a:r>
            <a:r>
              <a:rPr lang="en-US" sz="1400" dirty="0">
                <a:solidFill>
                  <a:prstClr val="black"/>
                </a:solidFill>
                <a:latin typeface="Courier" pitchFamily="2" charset="0"/>
              </a:rPr>
              <a:t> </a:t>
            </a:r>
            <a:r>
              <a:rPr lang="en-US" sz="1400" b="1" dirty="0">
                <a:solidFill>
                  <a:prstClr val="black"/>
                </a:solidFill>
                <a:latin typeface="Courier-Bold" pitchFamily="2" charset="0"/>
              </a:rPr>
              <a:t>as</a:t>
            </a:r>
            <a:r>
              <a:rPr lang="en-US" sz="1400" dirty="0">
                <a:solidFill>
                  <a:prstClr val="black"/>
                </a:solidFill>
                <a:latin typeface="Courier" pitchFamily="2" charset="0"/>
              </a:rPr>
              <a:t> </a:t>
            </a:r>
            <a:r>
              <a:rPr lang="en-US" sz="1400" dirty="0" err="1">
                <a:solidFill>
                  <a:prstClr val="black"/>
                </a:solidFill>
                <a:latin typeface="Courier" pitchFamily="2" charset="0"/>
              </a:rPr>
              <a:t>plt</a:t>
            </a:r>
            <a:endParaRPr lang="en-US" sz="1400" dirty="0">
              <a:solidFill>
                <a:prstClr val="black"/>
              </a:solidFill>
              <a:latin typeface="Courier" pitchFamily="2" charset="0"/>
            </a:endParaRPr>
          </a:p>
          <a:p>
            <a:pPr marL="12699">
              <a:spcBef>
                <a:spcPts val="600"/>
              </a:spcBef>
              <a:buClr>
                <a:srgbClr val="585858"/>
              </a:buClr>
              <a:tabLst>
                <a:tab pos="238760" algn="l"/>
              </a:tabLst>
            </a:pPr>
            <a:endParaRPr lang="en-US" sz="1400" i="1" dirty="0">
              <a:solidFill>
                <a:prstClr val="black"/>
              </a:solidFill>
              <a:latin typeface="Courier" pitchFamily="2" charset="0"/>
            </a:endParaRPr>
          </a:p>
          <a:p>
            <a:pPr marL="12699">
              <a:spcBef>
                <a:spcPts val="600"/>
              </a:spcBef>
              <a:buClr>
                <a:srgbClr val="585858"/>
              </a:buClr>
              <a:tabLst>
                <a:tab pos="238760" algn="l"/>
              </a:tabLst>
            </a:pPr>
            <a:r>
              <a:rPr lang="en-US" sz="1400" i="1" dirty="0">
                <a:solidFill>
                  <a:srgbClr val="878875"/>
                </a:solidFill>
                <a:latin typeface="Courier-Oblique" pitchFamily="2" charset="0"/>
              </a:rPr>
              <a:t># Compute the x and y coordinates for points on a sine curve</a:t>
            </a:r>
          </a:p>
          <a:p>
            <a:pPr marL="12699">
              <a:spcBef>
                <a:spcPts val="600"/>
              </a:spcBef>
              <a:buClr>
                <a:srgbClr val="585858"/>
              </a:buClr>
              <a:tabLst>
                <a:tab pos="238760" algn="l"/>
              </a:tabLst>
            </a:pPr>
            <a:r>
              <a:rPr lang="en-US" sz="1400" dirty="0">
                <a:solidFill>
                  <a:prstClr val="black"/>
                </a:solidFill>
                <a:latin typeface="Courier" pitchFamily="2" charset="0"/>
              </a:rPr>
              <a:t>x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arange</a:t>
            </a:r>
            <a:r>
              <a:rPr lang="en-US" sz="1400" dirty="0">
                <a:solidFill>
                  <a:prstClr val="black"/>
                </a:solidFill>
                <a:latin typeface="Courier" pitchFamily="2" charset="0"/>
              </a:rPr>
              <a:t>(</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3</a:t>
            </a:r>
            <a:r>
              <a:rPr lang="en-US" sz="1400" dirty="0">
                <a:solidFill>
                  <a:prstClr val="black"/>
                </a:solidFill>
                <a:latin typeface="Courier" pitchFamily="2" charset="0"/>
              </a:rPr>
              <a:t>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pi</a:t>
            </a:r>
            <a:r>
              <a:rPr lang="en-US" sz="1400" dirty="0">
                <a:solidFill>
                  <a:prstClr val="black"/>
                </a:solidFill>
                <a:latin typeface="Courier" pitchFamily="2" charset="0"/>
              </a:rPr>
              <a:t>, </a:t>
            </a:r>
            <a:r>
              <a:rPr lang="en-US" sz="1400" dirty="0">
                <a:solidFill>
                  <a:srgbClr val="118987"/>
                </a:solidFill>
                <a:latin typeface="Courier" pitchFamily="2" charset="0"/>
              </a:rPr>
              <a:t>0.1</a:t>
            </a:r>
            <a:r>
              <a:rPr lang="en-US" sz="1400" dirty="0">
                <a:solidFill>
                  <a:prstClr val="black"/>
                </a:solidFill>
                <a:latin typeface="Courier" pitchFamily="2" charset="0"/>
              </a:rPr>
              <a:t>)</a:t>
            </a:r>
          </a:p>
          <a:p>
            <a:pPr marL="12699">
              <a:spcBef>
                <a:spcPts val="600"/>
              </a:spcBef>
              <a:buClr>
                <a:srgbClr val="585858"/>
              </a:buClr>
              <a:tabLst>
                <a:tab pos="238760" algn="l"/>
              </a:tabLst>
            </a:pPr>
            <a:r>
              <a:rPr lang="en-US" sz="1400" dirty="0">
                <a:solidFill>
                  <a:prstClr val="black"/>
                </a:solidFill>
                <a:latin typeface="Courier" pitchFamily="2" charset="0"/>
              </a:rPr>
              <a:t>y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sin</a:t>
            </a:r>
            <a:r>
              <a:rPr lang="en-US" sz="1400" dirty="0">
                <a:solidFill>
                  <a:prstClr val="black"/>
                </a:solidFill>
                <a:latin typeface="Courier" pitchFamily="2" charset="0"/>
              </a:rPr>
              <a:t>(x)</a:t>
            </a:r>
          </a:p>
          <a:p>
            <a:pPr marL="12699">
              <a:spcBef>
                <a:spcPts val="600"/>
              </a:spcBef>
              <a:buClr>
                <a:srgbClr val="585858"/>
              </a:buClr>
              <a:tabLst>
                <a:tab pos="238760" algn="l"/>
              </a:tabLst>
            </a:pPr>
            <a:endParaRPr lang="en-US" sz="1400" i="1" dirty="0">
              <a:solidFill>
                <a:prstClr val="black"/>
              </a:solidFill>
              <a:latin typeface="Courier" pitchFamily="2" charset="0"/>
            </a:endParaRPr>
          </a:p>
          <a:p>
            <a:pPr marL="12699">
              <a:spcBef>
                <a:spcPts val="600"/>
              </a:spcBef>
              <a:buClr>
                <a:srgbClr val="585858"/>
              </a:buClr>
              <a:tabLst>
                <a:tab pos="238760" algn="l"/>
              </a:tabLst>
            </a:pPr>
            <a:r>
              <a:rPr lang="en-US" sz="1400" i="1" dirty="0">
                <a:solidFill>
                  <a:srgbClr val="878875"/>
                </a:solidFill>
                <a:latin typeface="Courier-Oblique" pitchFamily="2" charset="0"/>
              </a:rPr>
              <a:t># Plot the points using matplotlib</a:t>
            </a:r>
          </a:p>
          <a:p>
            <a:pPr marL="12699">
              <a:spcBef>
                <a:spcPts val="600"/>
              </a:spcBef>
              <a:buClr>
                <a:srgbClr val="585858"/>
              </a:buClr>
              <a:tabLst>
                <a:tab pos="238760" algn="l"/>
              </a:tabLst>
            </a:pPr>
            <a:r>
              <a:rPr lang="en-US" sz="1400" dirty="0" err="1">
                <a:solidFill>
                  <a:prstClr val="black"/>
                </a:solidFill>
                <a:latin typeface="Courier" pitchFamily="2" charset="0"/>
              </a:rPr>
              <a:t>plt</a:t>
            </a:r>
            <a:r>
              <a:rPr lang="en-US" sz="1400" b="1" dirty="0" err="1">
                <a:solidFill>
                  <a:prstClr val="black"/>
                </a:solidFill>
                <a:latin typeface="Courier-Bold" pitchFamily="2" charset="0"/>
              </a:rPr>
              <a:t>.</a:t>
            </a:r>
            <a:r>
              <a:rPr lang="en-US" sz="1400" dirty="0" err="1">
                <a:solidFill>
                  <a:prstClr val="black"/>
                </a:solidFill>
                <a:latin typeface="Courier" pitchFamily="2" charset="0"/>
              </a:rPr>
              <a:t>plot</a:t>
            </a:r>
            <a:r>
              <a:rPr lang="en-US" sz="1400" dirty="0">
                <a:solidFill>
                  <a:prstClr val="black"/>
                </a:solidFill>
                <a:latin typeface="Courier" pitchFamily="2" charset="0"/>
              </a:rPr>
              <a:t>(x, y)</a:t>
            </a:r>
          </a:p>
          <a:p>
            <a:pPr marL="12699">
              <a:spcBef>
                <a:spcPts val="600"/>
              </a:spcBef>
              <a:buClr>
                <a:srgbClr val="585858"/>
              </a:buClr>
              <a:tabLst>
                <a:tab pos="238760" algn="l"/>
              </a:tabLst>
            </a:pPr>
            <a:r>
              <a:rPr lang="en-US" sz="1400" dirty="0" err="1">
                <a:solidFill>
                  <a:prstClr val="black"/>
                </a:solidFill>
                <a:latin typeface="Courier" pitchFamily="2" charset="0"/>
              </a:rPr>
              <a:t>plt</a:t>
            </a:r>
            <a:r>
              <a:rPr lang="en-US" sz="1400" b="1" dirty="0" err="1">
                <a:solidFill>
                  <a:prstClr val="black"/>
                </a:solidFill>
                <a:latin typeface="Courier-Bold" pitchFamily="2" charset="0"/>
              </a:rPr>
              <a:t>.</a:t>
            </a:r>
            <a:r>
              <a:rPr lang="en-US" sz="1400" dirty="0" err="1">
                <a:solidFill>
                  <a:prstClr val="black"/>
                </a:solidFill>
                <a:latin typeface="Courier" pitchFamily="2" charset="0"/>
              </a:rPr>
              <a:t>show</a:t>
            </a:r>
            <a:r>
              <a:rPr lang="en-US" sz="1400" dirty="0">
                <a:solidFill>
                  <a:prstClr val="black"/>
                </a:solidFill>
                <a:latin typeface="Courier" pitchFamily="2" charset="0"/>
              </a:rPr>
              <a:t>()  </a:t>
            </a:r>
          </a:p>
          <a:p>
            <a:pPr marL="12699">
              <a:spcBef>
                <a:spcPts val="600"/>
              </a:spcBef>
              <a:buClr>
                <a:srgbClr val="585858"/>
              </a:buClr>
              <a:tabLst>
                <a:tab pos="238760" algn="l"/>
              </a:tabLst>
            </a:pPr>
            <a:endParaRPr lang="en-US" sz="1400" i="1" dirty="0">
              <a:solidFill>
                <a:prstClr val="black"/>
              </a:solidFill>
              <a:latin typeface="Courier" pitchFamily="2" charset="0"/>
            </a:endParaRPr>
          </a:p>
          <a:p>
            <a:pPr marL="12699">
              <a:spcBef>
                <a:spcPts val="600"/>
              </a:spcBef>
              <a:buClr>
                <a:srgbClr val="585858"/>
              </a:buClr>
              <a:tabLst>
                <a:tab pos="238760" algn="l"/>
              </a:tabLst>
            </a:pPr>
            <a:r>
              <a:rPr lang="en-US" sz="1400" i="1" dirty="0">
                <a:solidFill>
                  <a:srgbClr val="878875"/>
                </a:solidFill>
                <a:latin typeface="Courier-Oblique" pitchFamily="2" charset="0"/>
              </a:rPr>
              <a:t># You must call </a:t>
            </a:r>
            <a:r>
              <a:rPr lang="en-US" sz="1400" i="1" dirty="0" err="1">
                <a:solidFill>
                  <a:srgbClr val="878875"/>
                </a:solidFill>
                <a:latin typeface="Courier-Oblique" pitchFamily="2" charset="0"/>
              </a:rPr>
              <a:t>plt.show</a:t>
            </a:r>
            <a:r>
              <a:rPr lang="en-US" sz="1400" i="1" dirty="0">
                <a:solidFill>
                  <a:srgbClr val="878875"/>
                </a:solidFill>
                <a:latin typeface="Courier-Oblique" pitchFamily="2" charset="0"/>
              </a:rPr>
              <a:t>() to make graphics appear.</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494100" y="964581"/>
            <a:ext cx="8345099" cy="1754326"/>
          </a:xfrm>
          <a:prstGeom prst="rect">
            <a:avLst/>
          </a:prstGeom>
          <a:noFill/>
        </p:spPr>
        <p:txBody>
          <a:bodyPr wrap="square" rtlCol="0">
            <a:spAutoFit/>
          </a:bodyPr>
          <a:lstStyle/>
          <a:p>
            <a:r>
              <a:rPr lang="en-US" dirty="0">
                <a:hlinkClick r:id="rId2"/>
              </a:rPr>
              <a:t>Matplotlib</a:t>
            </a:r>
            <a:r>
              <a:rPr lang="en-US" dirty="0"/>
              <a:t> is a plotting library. In this section give a brief introduction to the </a:t>
            </a:r>
            <a:r>
              <a:rPr lang="en-US" dirty="0" err="1"/>
              <a:t>matplotlib.pyplot</a:t>
            </a:r>
            <a:r>
              <a:rPr lang="en-US" dirty="0"/>
              <a:t> module, which provides a plotting system similar to that of MATLAB.</a:t>
            </a:r>
          </a:p>
          <a:p>
            <a:endParaRPr lang="en-US" dirty="0"/>
          </a:p>
          <a:p>
            <a:r>
              <a:rPr lang="en-US" dirty="0"/>
              <a:t>The most important function in matplotlib is plot, which allows you to plot 2D data. Here is a simple example:</a:t>
            </a:r>
          </a:p>
        </p:txBody>
      </p:sp>
    </p:spTree>
    <p:extLst>
      <p:ext uri="{BB962C8B-B14F-4D97-AF65-F5344CB8AC3E}">
        <p14:creationId xmlns:p14="http://schemas.microsoft.com/office/powerpoint/2010/main" val="4032550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PLOTTING</a:t>
            </a:r>
            <a:endParaRPr spc="-150" dirty="0"/>
          </a:p>
        </p:txBody>
      </p:sp>
      <p:sp>
        <p:nvSpPr>
          <p:cNvPr id="4" name="object 4"/>
          <p:cNvSpPr txBox="1"/>
          <p:nvPr/>
        </p:nvSpPr>
        <p:spPr>
          <a:xfrm>
            <a:off x="505457" y="1641258"/>
            <a:ext cx="8333742" cy="4169090"/>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srgbClr val="AA0D91"/>
                </a:solidFill>
                <a:latin typeface="Menlo-Regular" panose="020B0609030804020204" pitchFamily="49" charset="0"/>
              </a:rPr>
              <a:t>import</a:t>
            </a:r>
            <a:r>
              <a:rPr lang="en-US" sz="1400" dirty="0">
                <a:solidFill>
                  <a:srgbClr val="000000"/>
                </a:solidFill>
                <a:latin typeface="Menlo-Regular" panose="020B0609030804020204" pitchFamily="49" charset="0"/>
              </a:rPr>
              <a:t> </a:t>
            </a:r>
            <a:r>
              <a:rPr lang="en-US" sz="1400" dirty="0" err="1">
                <a:solidFill>
                  <a:srgbClr val="000000"/>
                </a:solidFill>
                <a:latin typeface="Menlo-Regular" panose="020B0609030804020204" pitchFamily="49" charset="0"/>
              </a:rPr>
              <a:t>numpy</a:t>
            </a:r>
            <a:r>
              <a:rPr lang="en-US" sz="1400" dirty="0">
                <a:solidFill>
                  <a:srgbClr val="000000"/>
                </a:solidFill>
                <a:latin typeface="Menlo-Regular" panose="020B0609030804020204" pitchFamily="49" charset="0"/>
              </a:rPr>
              <a:t> </a:t>
            </a:r>
            <a:r>
              <a:rPr lang="en-US" sz="1400" dirty="0">
                <a:solidFill>
                  <a:srgbClr val="AA0D91"/>
                </a:solidFill>
                <a:latin typeface="Menlo-Regular" panose="020B0609030804020204" pitchFamily="49" charset="0"/>
              </a:rPr>
              <a:t>as</a:t>
            </a:r>
            <a:r>
              <a:rPr lang="en-US" sz="1400" dirty="0">
                <a:solidFill>
                  <a:srgbClr val="000000"/>
                </a:solidFill>
                <a:latin typeface="Menlo-Regular" panose="020B0609030804020204" pitchFamily="49" charset="0"/>
              </a:rPr>
              <a:t> np</a:t>
            </a:r>
          </a:p>
          <a:p>
            <a:pPr marL="12699">
              <a:spcBef>
                <a:spcPts val="600"/>
              </a:spcBef>
              <a:buClr>
                <a:srgbClr val="585858"/>
              </a:buClr>
              <a:tabLst>
                <a:tab pos="238760" algn="l"/>
              </a:tabLst>
            </a:pPr>
            <a:r>
              <a:rPr lang="en-US" sz="1400" dirty="0">
                <a:solidFill>
                  <a:srgbClr val="AA0D91"/>
                </a:solidFill>
                <a:latin typeface="Menlo-Regular" panose="020B0609030804020204" pitchFamily="49" charset="0"/>
              </a:rPr>
              <a:t>import</a:t>
            </a:r>
            <a:r>
              <a:rPr lang="en-US" sz="1400" dirty="0">
                <a:solidFill>
                  <a:srgbClr val="000000"/>
                </a:solidFill>
                <a:latin typeface="Menlo-Regular" panose="020B0609030804020204" pitchFamily="49" charset="0"/>
              </a:rPr>
              <a:t> </a:t>
            </a:r>
            <a:r>
              <a:rPr lang="en-US" sz="1400" dirty="0" err="1">
                <a:solidFill>
                  <a:srgbClr val="000000"/>
                </a:solidFill>
                <a:latin typeface="Menlo-Regular" panose="020B0609030804020204" pitchFamily="49" charset="0"/>
              </a:rPr>
              <a:t>matplotlib.pyplot</a:t>
            </a:r>
            <a:r>
              <a:rPr lang="en-US" sz="1400" dirty="0">
                <a:solidFill>
                  <a:srgbClr val="000000"/>
                </a:solidFill>
                <a:latin typeface="Menlo-Regular" panose="020B0609030804020204" pitchFamily="49" charset="0"/>
              </a:rPr>
              <a:t> </a:t>
            </a:r>
            <a:r>
              <a:rPr lang="en-US" sz="1400" dirty="0">
                <a:solidFill>
                  <a:srgbClr val="AA0D91"/>
                </a:solidFill>
                <a:latin typeface="Menlo-Regular" panose="020B0609030804020204" pitchFamily="49" charset="0"/>
              </a:rPr>
              <a:t>as</a:t>
            </a:r>
            <a:r>
              <a:rPr lang="en-US" sz="1400" dirty="0">
                <a:solidFill>
                  <a:srgbClr val="000000"/>
                </a:solidFill>
                <a:latin typeface="Menlo-Regular" panose="020B0609030804020204" pitchFamily="49" charset="0"/>
              </a:rPr>
              <a:t> </a:t>
            </a:r>
            <a:r>
              <a:rPr lang="en-US" sz="1400" dirty="0" err="1">
                <a:solidFill>
                  <a:srgbClr val="000000"/>
                </a:solidFill>
                <a:latin typeface="Menlo-Regular" panose="020B0609030804020204" pitchFamily="49" charset="0"/>
              </a:rPr>
              <a:t>plt</a:t>
            </a:r>
            <a:endParaRPr lang="en-US" sz="1400" dirty="0">
              <a:solidFill>
                <a:srgbClr val="000000"/>
              </a:solidFill>
              <a:latin typeface="Menlo-Regular" panose="020B0609030804020204" pitchFamily="49" charset="0"/>
            </a:endParaRPr>
          </a:p>
          <a:p>
            <a:pPr marL="12699">
              <a:spcBef>
                <a:spcPts val="600"/>
              </a:spcBef>
              <a:buClr>
                <a:srgbClr val="585858"/>
              </a:buClr>
              <a:tabLst>
                <a:tab pos="238760" algn="l"/>
              </a:tabLst>
            </a:pPr>
            <a:r>
              <a:rPr lang="en-US" sz="1400" dirty="0">
                <a:solidFill>
                  <a:srgbClr val="007400"/>
                </a:solidFill>
                <a:latin typeface="Menlo-Regular" panose="020B0609030804020204" pitchFamily="49" charset="0"/>
              </a:rPr>
              <a:t># Compute the x and y coordinates for points on sine and cosine curves</a:t>
            </a:r>
          </a:p>
          <a:p>
            <a:pPr marL="12699">
              <a:spcBef>
                <a:spcPts val="600"/>
              </a:spcBef>
              <a:buClr>
                <a:srgbClr val="585858"/>
              </a:buClr>
              <a:tabLst>
                <a:tab pos="238760" algn="l"/>
              </a:tabLst>
            </a:pPr>
            <a:r>
              <a:rPr lang="en-US" sz="1400" dirty="0">
                <a:solidFill>
                  <a:srgbClr val="000000"/>
                </a:solidFill>
                <a:latin typeface="Menlo-Regular" panose="020B0609030804020204" pitchFamily="49" charset="0"/>
              </a:rPr>
              <a:t>x = </a:t>
            </a:r>
            <a:r>
              <a:rPr lang="en-US" sz="1400" dirty="0" err="1">
                <a:solidFill>
                  <a:srgbClr val="000000"/>
                </a:solidFill>
                <a:latin typeface="Menlo-Regular" panose="020B0609030804020204" pitchFamily="49" charset="0"/>
              </a:rPr>
              <a:t>np.arange</a:t>
            </a:r>
            <a:r>
              <a:rPr lang="en-US" sz="1400" dirty="0">
                <a:solidFill>
                  <a:srgbClr val="000000"/>
                </a:solidFill>
                <a:latin typeface="Menlo-Regular" panose="020B0609030804020204" pitchFamily="49" charset="0"/>
              </a:rPr>
              <a:t>(</a:t>
            </a:r>
            <a:r>
              <a:rPr lang="en-US" sz="1400" dirty="0">
                <a:solidFill>
                  <a:srgbClr val="1C00CF"/>
                </a:solidFill>
                <a:latin typeface="Menlo-Regular" panose="020B0609030804020204" pitchFamily="49" charset="0"/>
              </a:rPr>
              <a:t>0</a:t>
            </a:r>
            <a:r>
              <a:rPr lang="en-US" sz="1400" dirty="0">
                <a:solidFill>
                  <a:srgbClr val="000000"/>
                </a:solidFill>
                <a:latin typeface="Menlo-Regular" panose="020B0609030804020204" pitchFamily="49" charset="0"/>
              </a:rPr>
              <a:t>, </a:t>
            </a:r>
            <a:r>
              <a:rPr lang="en-US" sz="1400" dirty="0">
                <a:solidFill>
                  <a:srgbClr val="1C00CF"/>
                </a:solidFill>
                <a:latin typeface="Menlo-Regular" panose="020B0609030804020204" pitchFamily="49" charset="0"/>
              </a:rPr>
              <a:t>3</a:t>
            </a:r>
            <a:r>
              <a:rPr lang="en-US" sz="1400" dirty="0">
                <a:solidFill>
                  <a:srgbClr val="000000"/>
                </a:solidFill>
                <a:latin typeface="Menlo-Regular" panose="020B0609030804020204" pitchFamily="49" charset="0"/>
              </a:rPr>
              <a:t> * </a:t>
            </a:r>
            <a:r>
              <a:rPr lang="en-US" sz="1400" dirty="0" err="1">
                <a:solidFill>
                  <a:srgbClr val="000000"/>
                </a:solidFill>
                <a:latin typeface="Menlo-Regular" panose="020B0609030804020204" pitchFamily="49" charset="0"/>
              </a:rPr>
              <a:t>np.pi</a:t>
            </a:r>
            <a:r>
              <a:rPr lang="en-US" sz="1400" dirty="0">
                <a:solidFill>
                  <a:srgbClr val="000000"/>
                </a:solidFill>
                <a:latin typeface="Menlo-Regular" panose="020B0609030804020204" pitchFamily="49" charset="0"/>
              </a:rPr>
              <a:t>, </a:t>
            </a:r>
            <a:r>
              <a:rPr lang="en-US" sz="1400" dirty="0">
                <a:solidFill>
                  <a:srgbClr val="1C00CF"/>
                </a:solidFill>
                <a:latin typeface="Menlo-Regular" panose="020B0609030804020204" pitchFamily="49" charset="0"/>
              </a:rPr>
              <a:t>0.1</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y_sin</a:t>
            </a:r>
            <a:r>
              <a:rPr lang="en-US" sz="1400" dirty="0">
                <a:solidFill>
                  <a:srgbClr val="000000"/>
                </a:solidFill>
                <a:latin typeface="Menlo-Regular" panose="020B0609030804020204" pitchFamily="49" charset="0"/>
              </a:rPr>
              <a:t> = </a:t>
            </a:r>
            <a:r>
              <a:rPr lang="en-US" sz="1400" dirty="0" err="1">
                <a:solidFill>
                  <a:srgbClr val="000000"/>
                </a:solidFill>
                <a:latin typeface="Menlo-Regular" panose="020B0609030804020204" pitchFamily="49" charset="0"/>
              </a:rPr>
              <a:t>np.sin</a:t>
            </a:r>
            <a:r>
              <a:rPr lang="en-US" sz="1400" dirty="0">
                <a:solidFill>
                  <a:srgbClr val="000000"/>
                </a:solidFill>
                <a:latin typeface="Menlo-Regular" panose="020B0609030804020204" pitchFamily="49" charset="0"/>
              </a:rPr>
              <a:t>(x)</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y_cos</a:t>
            </a:r>
            <a:r>
              <a:rPr lang="en-US" sz="1400" dirty="0">
                <a:solidFill>
                  <a:srgbClr val="000000"/>
                </a:solidFill>
                <a:latin typeface="Menlo-Regular" panose="020B0609030804020204" pitchFamily="49" charset="0"/>
              </a:rPr>
              <a:t> = </a:t>
            </a:r>
            <a:r>
              <a:rPr lang="en-US" sz="1400" dirty="0" err="1">
                <a:solidFill>
                  <a:srgbClr val="000000"/>
                </a:solidFill>
                <a:latin typeface="Menlo-Regular" panose="020B0609030804020204" pitchFamily="49" charset="0"/>
              </a:rPr>
              <a:t>np.cos</a:t>
            </a:r>
            <a:r>
              <a:rPr lang="en-US" sz="1400" dirty="0">
                <a:solidFill>
                  <a:srgbClr val="000000"/>
                </a:solidFill>
                <a:latin typeface="Menlo-Regular" panose="020B0609030804020204" pitchFamily="49" charset="0"/>
              </a:rPr>
              <a:t>(x)</a:t>
            </a:r>
          </a:p>
          <a:p>
            <a:pPr marL="12699">
              <a:spcBef>
                <a:spcPts val="600"/>
              </a:spcBef>
              <a:buClr>
                <a:srgbClr val="585858"/>
              </a:buClr>
              <a:tabLst>
                <a:tab pos="238760" algn="l"/>
              </a:tabLst>
            </a:pPr>
            <a:r>
              <a:rPr lang="en-US" sz="1400" dirty="0">
                <a:solidFill>
                  <a:srgbClr val="007400"/>
                </a:solidFill>
                <a:latin typeface="Menlo-Regular" panose="020B0609030804020204" pitchFamily="49" charset="0"/>
              </a:rPr>
              <a:t># Plot the points using matplotlib</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plt.plot</a:t>
            </a:r>
            <a:r>
              <a:rPr lang="en-US" sz="1400" dirty="0">
                <a:solidFill>
                  <a:srgbClr val="000000"/>
                </a:solidFill>
                <a:latin typeface="Menlo-Regular" panose="020B0609030804020204" pitchFamily="49" charset="0"/>
              </a:rPr>
              <a:t>(x, </a:t>
            </a:r>
            <a:r>
              <a:rPr lang="en-US" sz="1400" dirty="0" err="1">
                <a:solidFill>
                  <a:srgbClr val="000000"/>
                </a:solidFill>
                <a:latin typeface="Menlo-Regular" panose="020B0609030804020204" pitchFamily="49" charset="0"/>
              </a:rPr>
              <a:t>y_sin</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plt.plot</a:t>
            </a:r>
            <a:r>
              <a:rPr lang="en-US" sz="1400" dirty="0">
                <a:solidFill>
                  <a:srgbClr val="000000"/>
                </a:solidFill>
                <a:latin typeface="Menlo-Regular" panose="020B0609030804020204" pitchFamily="49" charset="0"/>
              </a:rPr>
              <a:t>(x, </a:t>
            </a:r>
            <a:r>
              <a:rPr lang="en-US" sz="1400" dirty="0" err="1">
                <a:solidFill>
                  <a:srgbClr val="000000"/>
                </a:solidFill>
                <a:latin typeface="Menlo-Regular" panose="020B0609030804020204" pitchFamily="49" charset="0"/>
              </a:rPr>
              <a:t>y_cos</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plt.xlabel</a:t>
            </a:r>
            <a:r>
              <a:rPr lang="en-US" sz="1400" dirty="0">
                <a:solidFill>
                  <a:srgbClr val="000000"/>
                </a:solidFill>
                <a:latin typeface="Menlo-Regular" panose="020B0609030804020204" pitchFamily="49" charset="0"/>
              </a:rPr>
              <a:t>(</a:t>
            </a:r>
            <a:r>
              <a:rPr lang="en-US" sz="1400" dirty="0">
                <a:solidFill>
                  <a:srgbClr val="C41A16"/>
                </a:solidFill>
                <a:latin typeface="Menlo-Regular" panose="020B0609030804020204" pitchFamily="49" charset="0"/>
              </a:rPr>
              <a:t>"x axis label"</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plt.ylabel</a:t>
            </a:r>
            <a:r>
              <a:rPr lang="en-US" sz="1400" dirty="0">
                <a:solidFill>
                  <a:srgbClr val="000000"/>
                </a:solidFill>
                <a:latin typeface="Menlo-Regular" panose="020B0609030804020204" pitchFamily="49" charset="0"/>
              </a:rPr>
              <a:t>(</a:t>
            </a:r>
            <a:r>
              <a:rPr lang="en-US" sz="1400" dirty="0">
                <a:solidFill>
                  <a:srgbClr val="C41A16"/>
                </a:solidFill>
                <a:latin typeface="Menlo-Regular" panose="020B0609030804020204" pitchFamily="49" charset="0"/>
              </a:rPr>
              <a:t>"y axis label"</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plt.title</a:t>
            </a:r>
            <a:r>
              <a:rPr lang="en-US" sz="1400" dirty="0">
                <a:solidFill>
                  <a:srgbClr val="000000"/>
                </a:solidFill>
                <a:latin typeface="Menlo-Regular" panose="020B0609030804020204" pitchFamily="49" charset="0"/>
              </a:rPr>
              <a:t>(</a:t>
            </a:r>
            <a:r>
              <a:rPr lang="en-US" sz="1400" dirty="0">
                <a:solidFill>
                  <a:srgbClr val="C41A16"/>
                </a:solidFill>
                <a:latin typeface="Menlo-Regular" panose="020B0609030804020204" pitchFamily="49" charset="0"/>
              </a:rPr>
              <a:t>"Sine and Cosine"</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plt.legend</a:t>
            </a:r>
            <a:r>
              <a:rPr lang="en-US" sz="1400" dirty="0">
                <a:solidFill>
                  <a:srgbClr val="000000"/>
                </a:solidFill>
                <a:latin typeface="Menlo-Regular" panose="020B0609030804020204" pitchFamily="49" charset="0"/>
              </a:rPr>
              <a:t>([</a:t>
            </a:r>
            <a:r>
              <a:rPr lang="en-US" sz="1400" dirty="0">
                <a:solidFill>
                  <a:srgbClr val="C41A16"/>
                </a:solidFill>
                <a:latin typeface="Menlo-Regular" panose="020B0609030804020204" pitchFamily="49" charset="0"/>
              </a:rPr>
              <a:t>"Sine"</a:t>
            </a:r>
            <a:r>
              <a:rPr lang="en-US" sz="1400" dirty="0">
                <a:solidFill>
                  <a:srgbClr val="000000"/>
                </a:solidFill>
                <a:latin typeface="Menlo-Regular" panose="020B0609030804020204" pitchFamily="49" charset="0"/>
              </a:rPr>
              <a:t>, </a:t>
            </a:r>
            <a:r>
              <a:rPr lang="en-US" sz="1400" dirty="0">
                <a:solidFill>
                  <a:srgbClr val="C41A16"/>
                </a:solidFill>
                <a:latin typeface="Menlo-Regular" panose="020B0609030804020204" pitchFamily="49" charset="0"/>
              </a:rPr>
              <a:t>"Cosine"</a:t>
            </a:r>
            <a:r>
              <a:rPr lang="en-US" sz="1400" dirty="0">
                <a:solidFill>
                  <a:srgbClr val="000000"/>
                </a:solidFill>
                <a:latin typeface="Menlo-Regular" panose="020B0609030804020204" pitchFamily="49" charset="0"/>
              </a:rPr>
              <a:t>])</a:t>
            </a:r>
          </a:p>
          <a:p>
            <a:pPr marL="12699">
              <a:spcBef>
                <a:spcPts val="600"/>
              </a:spcBef>
              <a:buClr>
                <a:srgbClr val="585858"/>
              </a:buClr>
              <a:tabLst>
                <a:tab pos="238760" algn="l"/>
              </a:tabLst>
            </a:pPr>
            <a:r>
              <a:rPr lang="en-US" sz="1400" dirty="0" err="1">
                <a:solidFill>
                  <a:srgbClr val="000000"/>
                </a:solidFill>
                <a:latin typeface="Menlo-Regular" panose="020B0609030804020204" pitchFamily="49" charset="0"/>
              </a:rPr>
              <a:t>plt.show</a:t>
            </a:r>
            <a:r>
              <a:rPr lang="en-US" sz="1400" dirty="0">
                <a:solidFill>
                  <a:srgbClr val="000000"/>
                </a:solidFill>
                <a:latin typeface="Menlo-Regular" panose="020B0609030804020204" pitchFamily="49" charset="0"/>
              </a:rPr>
              <a:t>()</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494100" y="964581"/>
            <a:ext cx="8345099" cy="646331"/>
          </a:xfrm>
          <a:prstGeom prst="rect">
            <a:avLst/>
          </a:prstGeom>
          <a:noFill/>
        </p:spPr>
        <p:txBody>
          <a:bodyPr wrap="square" rtlCol="0">
            <a:spAutoFit/>
          </a:bodyPr>
          <a:lstStyle/>
          <a:p>
            <a:r>
              <a:rPr lang="en-US" dirty="0"/>
              <a:t>With just a little bit of extra work we can easily plot multiple lines at once, and add a title, legend, and axis labels:</a:t>
            </a:r>
          </a:p>
        </p:txBody>
      </p:sp>
    </p:spTree>
    <p:extLst>
      <p:ext uri="{BB962C8B-B14F-4D97-AF65-F5344CB8AC3E}">
        <p14:creationId xmlns:p14="http://schemas.microsoft.com/office/powerpoint/2010/main" val="4024744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901700" y="914146"/>
            <a:ext cx="3746500" cy="751488"/>
          </a:xfrm>
          <a:prstGeom prst="rect">
            <a:avLst/>
          </a:prstGeom>
        </p:spPr>
        <p:txBody>
          <a:bodyPr vert="horz" wrap="square" lIns="0" tIns="12700" rIns="0" bIns="0" rtlCol="0">
            <a:spAutoFit/>
          </a:bodyPr>
          <a:lstStyle/>
          <a:p>
            <a:pPr marL="12700">
              <a:lnSpc>
                <a:spcPct val="100000"/>
              </a:lnSpc>
              <a:spcBef>
                <a:spcPts val="100"/>
              </a:spcBef>
            </a:pPr>
            <a:r>
              <a:rPr lang="en-US" spc="-150" dirty="0"/>
              <a:t>NUMPY</a:t>
            </a:r>
            <a:endParaRPr spc="-150" dirty="0"/>
          </a:p>
        </p:txBody>
      </p:sp>
      <p:sp>
        <p:nvSpPr>
          <p:cNvPr id="4" name="object 4"/>
          <p:cNvSpPr txBox="1"/>
          <p:nvPr/>
        </p:nvSpPr>
        <p:spPr>
          <a:xfrm>
            <a:off x="810258" y="1679849"/>
            <a:ext cx="8105141" cy="4615366"/>
          </a:xfrm>
          <a:prstGeom prst="rect">
            <a:avLst/>
          </a:prstGeom>
        </p:spPr>
        <p:txBody>
          <a:bodyPr vert="horz" wrap="square" lIns="0" tIns="151130" rIns="0" bIns="0" rtlCol="0">
            <a:spAutoFit/>
          </a:bodyPr>
          <a:lstStyle/>
          <a:p>
            <a:pPr marL="12699">
              <a:lnSpc>
                <a:spcPct val="100000"/>
              </a:lnSpc>
              <a:spcBef>
                <a:spcPts val="1190"/>
              </a:spcBef>
              <a:buClr>
                <a:srgbClr val="585858"/>
              </a:buClr>
              <a:tabLst>
                <a:tab pos="238760" algn="l"/>
              </a:tabLst>
            </a:pPr>
            <a:r>
              <a:rPr lang="en-US" sz="2600" b="1" spc="-150" dirty="0" err="1">
                <a:solidFill>
                  <a:srgbClr val="C00000"/>
                </a:solidFill>
                <a:latin typeface="Arial"/>
                <a:cs typeface="Arial"/>
              </a:rPr>
              <a:t>Numpy</a:t>
            </a:r>
            <a:r>
              <a:rPr lang="en-US" sz="2600" spc="-150" dirty="0">
                <a:latin typeface="Arial"/>
                <a:cs typeface="Arial"/>
              </a:rPr>
              <a:t> is the core library for scientific computing in Python. It provides a high-performance multidimensional array object, and tools for working with these arrays. </a:t>
            </a:r>
          </a:p>
          <a:p>
            <a:pPr marL="12699">
              <a:lnSpc>
                <a:spcPct val="100000"/>
              </a:lnSpc>
              <a:spcBef>
                <a:spcPts val="1190"/>
              </a:spcBef>
              <a:buClr>
                <a:srgbClr val="585858"/>
              </a:buClr>
              <a:tabLst>
                <a:tab pos="238760" algn="l"/>
              </a:tabLst>
            </a:pPr>
            <a:r>
              <a:rPr lang="en-US" sz="2600" spc="-150" dirty="0">
                <a:latin typeface="Arial"/>
                <a:cs typeface="Arial"/>
              </a:rPr>
              <a:t>A </a:t>
            </a:r>
            <a:r>
              <a:rPr lang="en-US" sz="2600" spc="-150" dirty="0" err="1">
                <a:latin typeface="Arial"/>
                <a:cs typeface="Arial"/>
              </a:rPr>
              <a:t>numpy</a:t>
            </a:r>
            <a:r>
              <a:rPr lang="en-US" sz="2600" spc="-150" dirty="0">
                <a:latin typeface="Arial"/>
                <a:cs typeface="Arial"/>
              </a:rPr>
              <a:t> array is a grid of values, all of the same type, and is indexed by a tuple of nonnegative integers. The number of dimensions is the rank of the array; the shape of an array is a tuple of integers giving the size of the array along each dimension.</a:t>
            </a:r>
          </a:p>
          <a:p>
            <a:pPr marL="104139" indent="-91440">
              <a:lnSpc>
                <a:spcPct val="100000"/>
              </a:lnSpc>
              <a:spcBef>
                <a:spcPts val="1190"/>
              </a:spcBef>
              <a:buClr>
                <a:srgbClr val="585858"/>
              </a:buClr>
              <a:buChar char="▪"/>
              <a:tabLst>
                <a:tab pos="238760" algn="l"/>
              </a:tabLst>
            </a:pPr>
            <a:endParaRPr lang="en-US" sz="2600" spc="-150" dirty="0">
              <a:latin typeface="Arial"/>
              <a:cs typeface="Arial"/>
            </a:endParaRPr>
          </a:p>
          <a:p>
            <a:pPr marL="104139" indent="-91440">
              <a:lnSpc>
                <a:spcPct val="100000"/>
              </a:lnSpc>
              <a:spcBef>
                <a:spcPts val="1190"/>
              </a:spcBef>
              <a:buClr>
                <a:srgbClr val="585858"/>
              </a:buClr>
              <a:buChar char="▪"/>
              <a:tabLst>
                <a:tab pos="238760" algn="l"/>
              </a:tabLst>
            </a:pPr>
            <a:endParaRPr sz="2600" spc="-15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901700" y="914146"/>
            <a:ext cx="3746500"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ARRAYS</a:t>
            </a:r>
            <a:endParaRPr spc="-150" dirty="0"/>
          </a:p>
        </p:txBody>
      </p:sp>
      <p:sp>
        <p:nvSpPr>
          <p:cNvPr id="4" name="object 4"/>
          <p:cNvSpPr txBox="1"/>
          <p:nvPr/>
        </p:nvSpPr>
        <p:spPr>
          <a:xfrm>
            <a:off x="810258" y="1679849"/>
            <a:ext cx="8333742" cy="4861587"/>
          </a:xfrm>
          <a:prstGeom prst="rect">
            <a:avLst/>
          </a:prstGeom>
        </p:spPr>
        <p:txBody>
          <a:bodyPr vert="horz" wrap="square" lIns="0" tIns="151130" rIns="0" bIns="0" rtlCol="0">
            <a:spAutoFit/>
          </a:bodyPr>
          <a:lstStyle/>
          <a:p>
            <a:pPr marL="12699">
              <a:lnSpc>
                <a:spcPct val="100000"/>
              </a:lnSpc>
              <a:spcBef>
                <a:spcPts val="1190"/>
              </a:spcBef>
              <a:buClr>
                <a:srgbClr val="585858"/>
              </a:buClr>
              <a:tabLst>
                <a:tab pos="238760" algn="l"/>
              </a:tabLst>
            </a:pPr>
            <a:r>
              <a:rPr lang="en-US" dirty="0">
                <a:solidFill>
                  <a:prstClr val="black"/>
                </a:solidFill>
                <a:latin typeface="Courier" pitchFamily="2" charset="0"/>
              </a:rPr>
              <a:t>import </a:t>
            </a:r>
            <a:r>
              <a:rPr lang="en-US" dirty="0" err="1">
                <a:solidFill>
                  <a:srgbClr val="434343"/>
                </a:solidFill>
                <a:latin typeface="Courier" pitchFamily="2" charset="0"/>
              </a:rPr>
              <a:t>numpy</a:t>
            </a:r>
            <a:r>
              <a:rPr lang="en-US" dirty="0">
                <a:solidFill>
                  <a:prstClr val="black"/>
                </a:solidFill>
                <a:latin typeface="Courier" pitchFamily="2" charset="0"/>
              </a:rPr>
              <a:t> </a:t>
            </a:r>
            <a:r>
              <a:rPr lang="en-US" b="1" dirty="0">
                <a:solidFill>
                  <a:prstClr val="black"/>
                </a:solidFill>
                <a:latin typeface="Courier-Bold" pitchFamily="2" charset="0"/>
              </a:rPr>
              <a:t>as</a:t>
            </a:r>
            <a:r>
              <a:rPr lang="en-US" dirty="0">
                <a:solidFill>
                  <a:prstClr val="black"/>
                </a:solidFill>
                <a:latin typeface="Courier" pitchFamily="2" charset="0"/>
              </a:rPr>
              <a:t> np</a:t>
            </a:r>
            <a:br>
              <a:rPr lang="en-US" dirty="0">
                <a:solidFill>
                  <a:prstClr val="black"/>
                </a:solidFill>
                <a:latin typeface="Courier" pitchFamily="2" charset="0"/>
              </a:rPr>
            </a:br>
            <a:br>
              <a:rPr lang="en-US" dirty="0">
                <a:solidFill>
                  <a:prstClr val="black"/>
                </a:solidFill>
                <a:latin typeface="Courier" pitchFamily="2" charset="0"/>
              </a:rPr>
            </a:br>
            <a:r>
              <a:rPr lang="en-US" dirty="0">
                <a:solidFill>
                  <a:prstClr val="black"/>
                </a:solidFill>
                <a:latin typeface="Courier" pitchFamily="2" charset="0"/>
              </a:rPr>
              <a:t>a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array</a:t>
            </a:r>
            <a:r>
              <a:rPr lang="en-US" dirty="0">
                <a:solidFill>
                  <a:prstClr val="black"/>
                </a:solidFill>
                <a:latin typeface="Courier" pitchFamily="2" charset="0"/>
              </a:rPr>
              <a:t>([</a:t>
            </a:r>
            <a:r>
              <a:rPr lang="en-US" dirty="0">
                <a:solidFill>
                  <a:srgbClr val="118987"/>
                </a:solidFill>
                <a:latin typeface="Courier" pitchFamily="2" charset="0"/>
              </a:rPr>
              <a:t>1</a:t>
            </a:r>
            <a:r>
              <a:rPr lang="en-US" dirty="0">
                <a:solidFill>
                  <a:prstClr val="black"/>
                </a:solidFill>
                <a:latin typeface="Courier" pitchFamily="2" charset="0"/>
              </a:rPr>
              <a:t>, </a:t>
            </a:r>
            <a:r>
              <a:rPr lang="en-US" dirty="0">
                <a:solidFill>
                  <a:srgbClr val="118987"/>
                </a:solidFill>
                <a:latin typeface="Courier" pitchFamily="2" charset="0"/>
              </a:rPr>
              <a:t>2</a:t>
            </a:r>
            <a:r>
              <a:rPr lang="en-US" dirty="0">
                <a:solidFill>
                  <a:prstClr val="black"/>
                </a:solidFill>
                <a:latin typeface="Courier" pitchFamily="2" charset="0"/>
              </a:rPr>
              <a:t>, </a:t>
            </a:r>
            <a:r>
              <a:rPr lang="en-US" dirty="0">
                <a:solidFill>
                  <a:srgbClr val="118987"/>
                </a:solidFill>
                <a:latin typeface="Courier" pitchFamily="2" charset="0"/>
              </a:rPr>
              <a:t>3</a:t>
            </a:r>
            <a:r>
              <a:rPr lang="en-US" dirty="0">
                <a:solidFill>
                  <a:prstClr val="black"/>
                </a:solidFill>
                <a:latin typeface="Courier" pitchFamily="2" charset="0"/>
              </a:rPr>
              <a:t>])   </a:t>
            </a:r>
            <a:r>
              <a:rPr lang="en-US" i="1" dirty="0">
                <a:solidFill>
                  <a:srgbClr val="878875"/>
                </a:solidFill>
                <a:latin typeface="Courier-Oblique" pitchFamily="2" charset="0"/>
              </a:rPr>
              <a:t># Create a rank 1 array</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t>
            </a:r>
            <a:r>
              <a:rPr lang="en-US" dirty="0">
                <a:solidFill>
                  <a:srgbClr val="0E72A4"/>
                </a:solidFill>
                <a:latin typeface="Courier" pitchFamily="2" charset="0"/>
              </a:rPr>
              <a:t>type</a:t>
            </a:r>
            <a:r>
              <a:rPr lang="en-US" dirty="0">
                <a:solidFill>
                  <a:prstClr val="black"/>
                </a:solidFill>
                <a:latin typeface="Courier" pitchFamily="2" charset="0"/>
              </a:rPr>
              <a:t>(a))            </a:t>
            </a:r>
            <a:r>
              <a:rPr lang="en-US" i="1" dirty="0">
                <a:solidFill>
                  <a:srgbClr val="878875"/>
                </a:solidFill>
                <a:latin typeface="Courier-Oblique" pitchFamily="2" charset="0"/>
              </a:rPr>
              <a:t># Prints </a:t>
            </a:r>
          </a:p>
          <a:p>
            <a:pPr marL="12699">
              <a:lnSpc>
                <a:spcPct val="100000"/>
              </a:lnSpc>
              <a:spcBef>
                <a:spcPts val="1190"/>
              </a:spcBef>
              <a:buClr>
                <a:srgbClr val="585858"/>
              </a:buClr>
              <a:tabLst>
                <a:tab pos="238760" algn="l"/>
              </a:tabLst>
            </a:pPr>
            <a:r>
              <a:rPr lang="en-US" i="1" dirty="0">
                <a:solidFill>
                  <a:srgbClr val="878875"/>
                </a:solidFill>
                <a:latin typeface="Courier-Oblique" pitchFamily="2" charset="0"/>
              </a:rPr>
              <a:t>                          # "&lt;</a:t>
            </a:r>
            <a:r>
              <a:rPr lang="en-US" i="1" dirty="0" err="1">
                <a:solidFill>
                  <a:srgbClr val="878875"/>
                </a:solidFill>
                <a:latin typeface="Courier-Oblique" pitchFamily="2" charset="0"/>
              </a:rPr>
              <a:t>class'numpy.ndarray</a:t>
            </a:r>
            <a:r>
              <a:rPr lang="en-US" i="1" dirty="0">
                <a:solidFill>
                  <a:srgbClr val="878875"/>
                </a:solidFill>
                <a:latin typeface="Courier-Oblique" pitchFamily="2" charset="0"/>
              </a:rPr>
              <a:t>’&gt;”</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t>
            </a:r>
            <a:r>
              <a:rPr lang="en-US" dirty="0" err="1">
                <a:solidFill>
                  <a:prstClr val="black"/>
                </a:solidFill>
                <a:latin typeface="Courier" pitchFamily="2" charset="0"/>
              </a:rPr>
              <a:t>a</a:t>
            </a:r>
            <a:r>
              <a:rPr lang="en-US" b="1" dirty="0" err="1">
                <a:solidFill>
                  <a:prstClr val="black"/>
                </a:solidFill>
                <a:latin typeface="Courier-Bold" pitchFamily="2" charset="0"/>
              </a:rPr>
              <a:t>.</a:t>
            </a:r>
            <a:r>
              <a:rPr lang="en-US" dirty="0" err="1">
                <a:solidFill>
                  <a:prstClr val="black"/>
                </a:solidFill>
                <a:latin typeface="Courier" pitchFamily="2" charset="0"/>
              </a:rPr>
              <a:t>shape</a:t>
            </a:r>
            <a:r>
              <a:rPr lang="en-US" dirty="0">
                <a:solidFill>
                  <a:prstClr val="black"/>
                </a:solidFill>
                <a:latin typeface="Courier" pitchFamily="2" charset="0"/>
              </a:rPr>
              <a:t>)            </a:t>
            </a:r>
            <a:r>
              <a:rPr lang="en-US" i="1" dirty="0">
                <a:solidFill>
                  <a:srgbClr val="878875"/>
                </a:solidFill>
                <a:latin typeface="Courier-Oblique" pitchFamily="2" charset="0"/>
              </a:rPr>
              <a:t># Prints "(3,)”</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a:t>
            </a:r>
            <a:r>
              <a:rPr lang="en-US" dirty="0">
                <a:solidFill>
                  <a:srgbClr val="118987"/>
                </a:solidFill>
                <a:latin typeface="Courier" pitchFamily="2" charset="0"/>
              </a:rPr>
              <a:t>0</a:t>
            </a:r>
            <a:r>
              <a:rPr lang="en-US" dirty="0">
                <a:solidFill>
                  <a:prstClr val="black"/>
                </a:solidFill>
                <a:latin typeface="Courier" pitchFamily="2" charset="0"/>
              </a:rPr>
              <a:t>], a[</a:t>
            </a:r>
            <a:r>
              <a:rPr lang="en-US" dirty="0">
                <a:solidFill>
                  <a:srgbClr val="118987"/>
                </a:solidFill>
                <a:latin typeface="Courier" pitchFamily="2" charset="0"/>
              </a:rPr>
              <a:t>1</a:t>
            </a:r>
            <a:r>
              <a:rPr lang="en-US" dirty="0">
                <a:solidFill>
                  <a:prstClr val="black"/>
                </a:solidFill>
                <a:latin typeface="Courier" pitchFamily="2" charset="0"/>
              </a:rPr>
              <a:t>], a[</a:t>
            </a:r>
            <a:r>
              <a:rPr lang="en-US" dirty="0">
                <a:solidFill>
                  <a:srgbClr val="118987"/>
                </a:solidFill>
                <a:latin typeface="Courier" pitchFamily="2" charset="0"/>
              </a:rPr>
              <a:t>2</a:t>
            </a:r>
            <a:r>
              <a:rPr lang="en-US" dirty="0">
                <a:solidFill>
                  <a:prstClr val="black"/>
                </a:solidFill>
                <a:latin typeface="Courier" pitchFamily="2" charset="0"/>
              </a:rPr>
              <a:t>])   </a:t>
            </a:r>
            <a:r>
              <a:rPr lang="en-US" i="1" dirty="0">
                <a:solidFill>
                  <a:srgbClr val="878875"/>
                </a:solidFill>
                <a:latin typeface="Courier-Oblique" pitchFamily="2" charset="0"/>
              </a:rPr>
              <a:t># Prints "1 2 3”</a:t>
            </a:r>
          </a:p>
          <a:p>
            <a:pPr marL="12699">
              <a:lnSpc>
                <a:spcPct val="100000"/>
              </a:lnSpc>
              <a:spcBef>
                <a:spcPts val="1190"/>
              </a:spcBef>
              <a:buClr>
                <a:srgbClr val="585858"/>
              </a:buClr>
              <a:tabLst>
                <a:tab pos="238760" algn="l"/>
              </a:tabLst>
            </a:pPr>
            <a:r>
              <a:rPr lang="en-US" dirty="0">
                <a:solidFill>
                  <a:prstClr val="black"/>
                </a:solidFill>
                <a:latin typeface="Courier" pitchFamily="2" charset="0"/>
              </a:rPr>
              <a:t>a[</a:t>
            </a:r>
            <a:r>
              <a:rPr lang="en-US" dirty="0">
                <a:solidFill>
                  <a:srgbClr val="118987"/>
                </a:solidFill>
                <a:latin typeface="Courier" pitchFamily="2" charset="0"/>
              </a:rPr>
              <a:t>0</a:t>
            </a:r>
            <a:r>
              <a:rPr lang="en-US" dirty="0">
                <a:solidFill>
                  <a:prstClr val="black"/>
                </a:solidFill>
                <a:latin typeface="Courier" pitchFamily="2" charset="0"/>
              </a:rPr>
              <a:t>]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a:solidFill>
                  <a:srgbClr val="118987"/>
                </a:solidFill>
                <a:latin typeface="Courier" pitchFamily="2" charset="0"/>
              </a:rPr>
              <a:t>5</a:t>
            </a:r>
            <a:r>
              <a:rPr lang="en-US" dirty="0">
                <a:solidFill>
                  <a:prstClr val="black"/>
                </a:solidFill>
                <a:latin typeface="Courier" pitchFamily="2" charset="0"/>
              </a:rPr>
              <a:t>                  </a:t>
            </a:r>
            <a:r>
              <a:rPr lang="en-US" i="1" dirty="0">
                <a:solidFill>
                  <a:srgbClr val="878875"/>
                </a:solidFill>
                <a:latin typeface="Courier-Oblique" pitchFamily="2" charset="0"/>
              </a:rPr>
              <a:t># Change an element of the array</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                  </a:t>
            </a:r>
            <a:r>
              <a:rPr lang="en-US" i="1" dirty="0">
                <a:solidFill>
                  <a:srgbClr val="878875"/>
                </a:solidFill>
                <a:latin typeface="Courier-Oblique" pitchFamily="2" charset="0"/>
              </a:rPr>
              <a:t># Prints "[5, 2, 3]”</a:t>
            </a:r>
          </a:p>
          <a:p>
            <a:pPr marL="12699">
              <a:lnSpc>
                <a:spcPct val="100000"/>
              </a:lnSpc>
              <a:spcBef>
                <a:spcPts val="1190"/>
              </a:spcBef>
              <a:buClr>
                <a:srgbClr val="585858"/>
              </a:buClr>
              <a:tabLst>
                <a:tab pos="238760" algn="l"/>
              </a:tabLst>
            </a:pPr>
            <a:r>
              <a:rPr lang="en-US" dirty="0">
                <a:solidFill>
                  <a:prstClr val="black"/>
                </a:solidFill>
                <a:latin typeface="Courier" pitchFamily="2" charset="0"/>
              </a:rPr>
              <a:t>b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array</a:t>
            </a:r>
            <a:r>
              <a:rPr lang="en-US" dirty="0">
                <a:solidFill>
                  <a:prstClr val="black"/>
                </a:solidFill>
                <a:latin typeface="Courier" pitchFamily="2" charset="0"/>
              </a:rPr>
              <a:t>([[</a:t>
            </a:r>
            <a:r>
              <a:rPr lang="en-US" dirty="0">
                <a:solidFill>
                  <a:srgbClr val="118987"/>
                </a:solidFill>
                <a:latin typeface="Courier" pitchFamily="2" charset="0"/>
              </a:rPr>
              <a:t>1</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3</a:t>
            </a:r>
            <a:r>
              <a:rPr lang="en-US" dirty="0">
                <a:solidFill>
                  <a:prstClr val="black"/>
                </a:solidFill>
                <a:latin typeface="Courier" pitchFamily="2" charset="0"/>
              </a:rPr>
              <a:t>],[</a:t>
            </a:r>
            <a:r>
              <a:rPr lang="en-US" dirty="0">
                <a:solidFill>
                  <a:srgbClr val="118987"/>
                </a:solidFill>
                <a:latin typeface="Courier" pitchFamily="2" charset="0"/>
              </a:rPr>
              <a:t>4</a:t>
            </a:r>
            <a:r>
              <a:rPr lang="en-US" dirty="0">
                <a:solidFill>
                  <a:prstClr val="black"/>
                </a:solidFill>
                <a:latin typeface="Courier" pitchFamily="2" charset="0"/>
              </a:rPr>
              <a:t>,</a:t>
            </a:r>
            <a:r>
              <a:rPr lang="en-US" dirty="0">
                <a:solidFill>
                  <a:srgbClr val="118987"/>
                </a:solidFill>
                <a:latin typeface="Courier" pitchFamily="2" charset="0"/>
              </a:rPr>
              <a:t>5</a:t>
            </a:r>
            <a:r>
              <a:rPr lang="en-US" dirty="0">
                <a:solidFill>
                  <a:prstClr val="black"/>
                </a:solidFill>
                <a:latin typeface="Courier" pitchFamily="2" charset="0"/>
              </a:rPr>
              <a:t>,</a:t>
            </a:r>
            <a:r>
              <a:rPr lang="en-US" dirty="0">
                <a:solidFill>
                  <a:srgbClr val="118987"/>
                </a:solidFill>
                <a:latin typeface="Courier" pitchFamily="2" charset="0"/>
              </a:rPr>
              <a:t>6</a:t>
            </a:r>
            <a:r>
              <a:rPr lang="en-US" dirty="0">
                <a:solidFill>
                  <a:prstClr val="black"/>
                </a:solidFill>
                <a:latin typeface="Courier" pitchFamily="2" charset="0"/>
              </a:rPr>
              <a:t>]])    </a:t>
            </a:r>
            <a:r>
              <a:rPr lang="en-US" i="1" dirty="0">
                <a:solidFill>
                  <a:srgbClr val="878875"/>
                </a:solidFill>
                <a:latin typeface="Courier-Oblique" pitchFamily="2" charset="0"/>
              </a:rPr>
              <a:t># Create a rank 2 array</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t>
            </a:r>
            <a:r>
              <a:rPr lang="en-US" dirty="0" err="1">
                <a:solidFill>
                  <a:prstClr val="black"/>
                </a:solidFill>
                <a:latin typeface="Courier" pitchFamily="2" charset="0"/>
              </a:rPr>
              <a:t>b</a:t>
            </a:r>
            <a:r>
              <a:rPr lang="en-US" b="1" dirty="0" err="1">
                <a:solidFill>
                  <a:prstClr val="black"/>
                </a:solidFill>
                <a:latin typeface="Courier-Bold" pitchFamily="2" charset="0"/>
              </a:rPr>
              <a:t>.</a:t>
            </a:r>
            <a:r>
              <a:rPr lang="en-US" dirty="0" err="1">
                <a:solidFill>
                  <a:prstClr val="black"/>
                </a:solidFill>
                <a:latin typeface="Courier" pitchFamily="2" charset="0"/>
              </a:rPr>
              <a:t>shape</a:t>
            </a:r>
            <a:r>
              <a:rPr lang="en-US" dirty="0">
                <a:solidFill>
                  <a:prstClr val="black"/>
                </a:solidFill>
                <a:latin typeface="Courier" pitchFamily="2" charset="0"/>
              </a:rPr>
              <a:t>)                     </a:t>
            </a:r>
            <a:r>
              <a:rPr lang="en-US" i="1" dirty="0">
                <a:solidFill>
                  <a:srgbClr val="878875"/>
                </a:solidFill>
                <a:latin typeface="Courier-Oblique" pitchFamily="2" charset="0"/>
              </a:rPr>
              <a:t># Prints "(2, 3)”</a:t>
            </a:r>
          </a:p>
          <a:p>
            <a:pPr marL="12699">
              <a:lnSpc>
                <a:spcPct val="100000"/>
              </a:lnSpc>
              <a:spcBef>
                <a:spcPts val="119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(b[</a:t>
            </a:r>
            <a:r>
              <a:rPr lang="en-US" dirty="0">
                <a:solidFill>
                  <a:srgbClr val="118987"/>
                </a:solidFill>
                <a:latin typeface="Courier" pitchFamily="2" charset="0"/>
              </a:rPr>
              <a:t>0</a:t>
            </a:r>
            <a:r>
              <a:rPr lang="en-US" dirty="0">
                <a:solidFill>
                  <a:prstClr val="black"/>
                </a:solidFill>
                <a:latin typeface="Courier" pitchFamily="2" charset="0"/>
              </a:rPr>
              <a:t>, </a:t>
            </a:r>
            <a:r>
              <a:rPr lang="en-US" dirty="0">
                <a:solidFill>
                  <a:srgbClr val="118987"/>
                </a:solidFill>
                <a:latin typeface="Courier" pitchFamily="2" charset="0"/>
              </a:rPr>
              <a:t>0</a:t>
            </a:r>
            <a:r>
              <a:rPr lang="en-US" dirty="0">
                <a:solidFill>
                  <a:prstClr val="black"/>
                </a:solidFill>
                <a:latin typeface="Courier" pitchFamily="2" charset="0"/>
              </a:rPr>
              <a:t>], b[</a:t>
            </a:r>
            <a:r>
              <a:rPr lang="en-US" dirty="0">
                <a:solidFill>
                  <a:srgbClr val="118987"/>
                </a:solidFill>
                <a:latin typeface="Courier" pitchFamily="2" charset="0"/>
              </a:rPr>
              <a:t>0</a:t>
            </a:r>
            <a:r>
              <a:rPr lang="en-US" dirty="0">
                <a:solidFill>
                  <a:prstClr val="black"/>
                </a:solidFill>
                <a:latin typeface="Courier" pitchFamily="2" charset="0"/>
              </a:rPr>
              <a:t>, </a:t>
            </a:r>
            <a:r>
              <a:rPr lang="en-US" dirty="0">
                <a:solidFill>
                  <a:srgbClr val="118987"/>
                </a:solidFill>
                <a:latin typeface="Courier" pitchFamily="2" charset="0"/>
              </a:rPr>
              <a:t>1</a:t>
            </a:r>
            <a:r>
              <a:rPr lang="en-US" dirty="0">
                <a:solidFill>
                  <a:prstClr val="black"/>
                </a:solidFill>
                <a:latin typeface="Courier" pitchFamily="2" charset="0"/>
              </a:rPr>
              <a:t>], b[</a:t>
            </a:r>
            <a:r>
              <a:rPr lang="en-US" dirty="0">
                <a:solidFill>
                  <a:srgbClr val="118987"/>
                </a:solidFill>
                <a:latin typeface="Courier" pitchFamily="2" charset="0"/>
              </a:rPr>
              <a:t>1</a:t>
            </a:r>
            <a:r>
              <a:rPr lang="en-US" dirty="0">
                <a:solidFill>
                  <a:prstClr val="black"/>
                </a:solidFill>
                <a:latin typeface="Courier" pitchFamily="2" charset="0"/>
              </a:rPr>
              <a:t>, </a:t>
            </a:r>
            <a:r>
              <a:rPr lang="en-US" dirty="0">
                <a:solidFill>
                  <a:srgbClr val="118987"/>
                </a:solidFill>
                <a:latin typeface="Courier" pitchFamily="2" charset="0"/>
              </a:rPr>
              <a:t>0</a:t>
            </a:r>
            <a:r>
              <a:rPr lang="en-US" dirty="0">
                <a:solidFill>
                  <a:prstClr val="black"/>
                </a:solidFill>
                <a:latin typeface="Courier" pitchFamily="2" charset="0"/>
              </a:rPr>
              <a:t>])   </a:t>
            </a:r>
            <a:r>
              <a:rPr lang="en-US" i="1" dirty="0">
                <a:solidFill>
                  <a:srgbClr val="878875"/>
                </a:solidFill>
                <a:latin typeface="Courier-Oblique" pitchFamily="2" charset="0"/>
              </a:rPr>
              <a:t># Prints "1 2 4"</a:t>
            </a:r>
            <a:endParaRPr spc="-150" dirty="0">
              <a:latin typeface="Arial"/>
              <a:cs typeface="Arial"/>
            </a:endParaRPr>
          </a:p>
        </p:txBody>
      </p:sp>
    </p:spTree>
    <p:extLst>
      <p:ext uri="{BB962C8B-B14F-4D97-AF65-F5344CB8AC3E}">
        <p14:creationId xmlns:p14="http://schemas.microsoft.com/office/powerpoint/2010/main" val="422680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7468870" cy="751488"/>
          </a:xfrm>
          <a:prstGeom prst="rect">
            <a:avLst/>
          </a:prstGeom>
        </p:spPr>
        <p:txBody>
          <a:bodyPr vert="horz" wrap="square" lIns="0" tIns="12700" rIns="0" bIns="0" rtlCol="0">
            <a:spAutoFit/>
          </a:bodyPr>
          <a:lstStyle/>
          <a:p>
            <a:pPr marL="12700">
              <a:lnSpc>
                <a:spcPct val="100000"/>
              </a:lnSpc>
              <a:spcBef>
                <a:spcPts val="100"/>
              </a:spcBef>
            </a:pPr>
            <a:r>
              <a:rPr lang="en-US" spc="-150" dirty="0"/>
              <a:t>CREATING ARRAYS</a:t>
            </a:r>
            <a:endParaRPr spc="-150" dirty="0"/>
          </a:p>
        </p:txBody>
      </p:sp>
      <p:sp>
        <p:nvSpPr>
          <p:cNvPr id="4" name="object 4"/>
          <p:cNvSpPr txBox="1"/>
          <p:nvPr/>
        </p:nvSpPr>
        <p:spPr>
          <a:xfrm>
            <a:off x="533400" y="947681"/>
            <a:ext cx="8333742" cy="5384807"/>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dirty="0">
                <a:solidFill>
                  <a:prstClr val="black"/>
                </a:solidFill>
                <a:latin typeface="Courier" pitchFamily="2" charset="0"/>
              </a:rPr>
              <a:t>import </a:t>
            </a:r>
            <a:r>
              <a:rPr lang="en-US" dirty="0" err="1">
                <a:solidFill>
                  <a:srgbClr val="434343"/>
                </a:solidFill>
                <a:latin typeface="Courier" pitchFamily="2" charset="0"/>
              </a:rPr>
              <a:t>numpy</a:t>
            </a:r>
            <a:r>
              <a:rPr lang="en-US" dirty="0">
                <a:solidFill>
                  <a:prstClr val="black"/>
                </a:solidFill>
                <a:latin typeface="Courier" pitchFamily="2" charset="0"/>
              </a:rPr>
              <a:t> </a:t>
            </a:r>
            <a:r>
              <a:rPr lang="en-US" b="1" dirty="0">
                <a:solidFill>
                  <a:prstClr val="black"/>
                </a:solidFill>
                <a:latin typeface="Courier-Bold" pitchFamily="2" charset="0"/>
              </a:rPr>
              <a:t>as</a:t>
            </a:r>
            <a:r>
              <a:rPr lang="en-US" dirty="0">
                <a:solidFill>
                  <a:prstClr val="black"/>
                </a:solidFill>
                <a:latin typeface="Courier" pitchFamily="2" charset="0"/>
              </a:rPr>
              <a:t> np</a:t>
            </a:r>
          </a:p>
          <a:p>
            <a:pPr marL="12699">
              <a:spcBef>
                <a:spcPts val="600"/>
              </a:spcBef>
              <a:buClr>
                <a:srgbClr val="585858"/>
              </a:buClr>
              <a:tabLst>
                <a:tab pos="238760" algn="l"/>
              </a:tabLst>
            </a:pPr>
            <a:r>
              <a:rPr lang="en-US" dirty="0">
                <a:solidFill>
                  <a:prstClr val="black"/>
                </a:solidFill>
                <a:latin typeface="Courier" pitchFamily="2" charset="0"/>
              </a:rPr>
              <a:t>a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zeros</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   </a:t>
            </a:r>
            <a:r>
              <a:rPr lang="en-US" i="1" dirty="0">
                <a:solidFill>
                  <a:srgbClr val="878875"/>
                </a:solidFill>
                <a:latin typeface="Courier-Oblique" pitchFamily="2" charset="0"/>
              </a:rPr>
              <a:t># Create an array of all zeros</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              </a:t>
            </a:r>
            <a:r>
              <a:rPr lang="en-US" i="1" dirty="0">
                <a:solidFill>
                  <a:srgbClr val="878875"/>
                </a:solidFill>
                <a:latin typeface="Courier-Oblique" pitchFamily="2" charset="0"/>
              </a:rPr>
              <a:t># Prints "[[ 0.  0.]</a:t>
            </a:r>
            <a:r>
              <a:rPr lang="en-US" dirty="0">
                <a:solidFill>
                  <a:prstClr val="black"/>
                </a:solidFill>
                <a:latin typeface="Courier" pitchFamily="2" charset="0"/>
              </a:rPr>
              <a:t> </a:t>
            </a:r>
          </a:p>
          <a:p>
            <a:pPr marL="12699">
              <a:spcBef>
                <a:spcPts val="600"/>
              </a:spcBef>
              <a:buClr>
                <a:srgbClr val="585858"/>
              </a:buClr>
              <a:tabLst>
                <a:tab pos="238760" algn="l"/>
              </a:tabLst>
            </a:pPr>
            <a:r>
              <a:rPr lang="en-US" dirty="0">
                <a:solidFill>
                  <a:prstClr val="black"/>
                </a:solidFill>
                <a:latin typeface="Courier" pitchFamily="2" charset="0"/>
              </a:rPr>
              <a:t>                      </a:t>
            </a:r>
            <a:r>
              <a:rPr lang="en-US" i="1" dirty="0">
                <a:solidFill>
                  <a:srgbClr val="878875"/>
                </a:solidFill>
                <a:latin typeface="Courier-Oblique" pitchFamily="2" charset="0"/>
              </a:rPr>
              <a:t>#          [ 0.  0.]]”</a:t>
            </a:r>
          </a:p>
          <a:p>
            <a:pPr marL="12699">
              <a:spcBef>
                <a:spcPts val="600"/>
              </a:spcBef>
              <a:buClr>
                <a:srgbClr val="585858"/>
              </a:buClr>
              <a:tabLst>
                <a:tab pos="238760" algn="l"/>
              </a:tabLst>
            </a:pPr>
            <a:r>
              <a:rPr lang="en-US" dirty="0">
                <a:solidFill>
                  <a:prstClr val="black"/>
                </a:solidFill>
                <a:latin typeface="Courier" pitchFamily="2" charset="0"/>
              </a:rPr>
              <a:t>b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ones</a:t>
            </a:r>
            <a:r>
              <a:rPr lang="en-US" dirty="0">
                <a:solidFill>
                  <a:prstClr val="black"/>
                </a:solidFill>
                <a:latin typeface="Courier" pitchFamily="2" charset="0"/>
              </a:rPr>
              <a:t>((</a:t>
            </a:r>
            <a:r>
              <a:rPr lang="en-US" dirty="0">
                <a:solidFill>
                  <a:srgbClr val="118987"/>
                </a:solidFill>
                <a:latin typeface="Courier" pitchFamily="2" charset="0"/>
              </a:rPr>
              <a:t>1</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    </a:t>
            </a:r>
            <a:r>
              <a:rPr lang="en-US" i="1" dirty="0">
                <a:solidFill>
                  <a:srgbClr val="878875"/>
                </a:solidFill>
                <a:latin typeface="Courier-Oblique" pitchFamily="2" charset="0"/>
              </a:rPr>
              <a:t># Create an array of all ones</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(b)              </a:t>
            </a:r>
            <a:r>
              <a:rPr lang="en-US" i="1" dirty="0">
                <a:solidFill>
                  <a:srgbClr val="878875"/>
                </a:solidFill>
                <a:latin typeface="Courier-Oblique" pitchFamily="2" charset="0"/>
              </a:rPr>
              <a:t># Prints "[[ 1.  1.]]”</a:t>
            </a:r>
          </a:p>
          <a:p>
            <a:pPr marL="12699">
              <a:spcBef>
                <a:spcPts val="600"/>
              </a:spcBef>
              <a:buClr>
                <a:srgbClr val="585858"/>
              </a:buClr>
              <a:tabLst>
                <a:tab pos="238760" algn="l"/>
              </a:tabLst>
            </a:pPr>
            <a:r>
              <a:rPr lang="en-US" dirty="0">
                <a:solidFill>
                  <a:prstClr val="black"/>
                </a:solidFill>
                <a:latin typeface="Courier" pitchFamily="2" charset="0"/>
              </a:rPr>
              <a:t>c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full</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 </a:t>
            </a:r>
            <a:r>
              <a:rPr lang="en-US" dirty="0">
                <a:solidFill>
                  <a:srgbClr val="118987"/>
                </a:solidFill>
                <a:latin typeface="Courier" pitchFamily="2" charset="0"/>
              </a:rPr>
              <a:t>7</a:t>
            </a:r>
            <a:r>
              <a:rPr lang="en-US" dirty="0">
                <a:solidFill>
                  <a:prstClr val="black"/>
                </a:solidFill>
                <a:latin typeface="Courier" pitchFamily="2" charset="0"/>
              </a:rPr>
              <a:t>) </a:t>
            </a:r>
            <a:r>
              <a:rPr lang="en-US" i="1" dirty="0">
                <a:solidFill>
                  <a:srgbClr val="878875"/>
                </a:solidFill>
                <a:latin typeface="Courier-Oblique" pitchFamily="2" charset="0"/>
              </a:rPr>
              <a:t># Create a constant array</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(c)              </a:t>
            </a:r>
            <a:r>
              <a:rPr lang="en-US" i="1" dirty="0">
                <a:solidFill>
                  <a:srgbClr val="878875"/>
                </a:solidFill>
                <a:latin typeface="Courier-Oblique" pitchFamily="2" charset="0"/>
              </a:rPr>
              <a:t># Prints "[[ 7.  7.]</a:t>
            </a:r>
            <a:endParaRPr lang="en-US" i="1" dirty="0">
              <a:solidFill>
                <a:prstClr val="black"/>
              </a:solidFill>
              <a:latin typeface="Courier" pitchFamily="2" charset="0"/>
            </a:endParaRPr>
          </a:p>
          <a:p>
            <a:pPr marL="12699">
              <a:spcBef>
                <a:spcPts val="600"/>
              </a:spcBef>
              <a:buClr>
                <a:srgbClr val="585858"/>
              </a:buClr>
              <a:tabLst>
                <a:tab pos="238760" algn="l"/>
              </a:tabLst>
            </a:pPr>
            <a:r>
              <a:rPr lang="en-US" i="1" dirty="0">
                <a:solidFill>
                  <a:prstClr val="black"/>
                </a:solidFill>
                <a:latin typeface="Courier" pitchFamily="2" charset="0"/>
              </a:rPr>
              <a:t>    </a:t>
            </a:r>
            <a:r>
              <a:rPr lang="en-US" dirty="0">
                <a:solidFill>
                  <a:prstClr val="black"/>
                </a:solidFill>
                <a:latin typeface="Courier" pitchFamily="2" charset="0"/>
              </a:rPr>
              <a:t>                  </a:t>
            </a:r>
            <a:r>
              <a:rPr lang="en-US" i="1" dirty="0">
                <a:solidFill>
                  <a:srgbClr val="878875"/>
                </a:solidFill>
                <a:latin typeface="Courier-Oblique" pitchFamily="2" charset="0"/>
              </a:rPr>
              <a:t>#          [ 7.  7.]]”</a:t>
            </a:r>
          </a:p>
          <a:p>
            <a:pPr marL="12699">
              <a:spcBef>
                <a:spcPts val="600"/>
              </a:spcBef>
              <a:buClr>
                <a:srgbClr val="585858"/>
              </a:buClr>
              <a:tabLst>
                <a:tab pos="238760" algn="l"/>
              </a:tabLst>
            </a:pPr>
            <a:r>
              <a:rPr lang="en-US" dirty="0">
                <a:solidFill>
                  <a:prstClr val="black"/>
                </a:solidFill>
                <a:latin typeface="Courier" pitchFamily="2" charset="0"/>
              </a:rPr>
              <a:t>d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eye</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         </a:t>
            </a:r>
            <a:r>
              <a:rPr lang="en-US" i="1" dirty="0">
                <a:solidFill>
                  <a:srgbClr val="878875"/>
                </a:solidFill>
                <a:latin typeface="Courier-Oblique" pitchFamily="2" charset="0"/>
              </a:rPr>
              <a:t># Create a 2x2 identity matrix</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(d)              </a:t>
            </a:r>
            <a:r>
              <a:rPr lang="en-US" i="1" dirty="0">
                <a:solidFill>
                  <a:srgbClr val="878875"/>
                </a:solidFill>
                <a:latin typeface="Courier-Oblique" pitchFamily="2" charset="0"/>
              </a:rPr>
              <a:t># Prints "[[ 1.  0.]</a:t>
            </a:r>
            <a:r>
              <a:rPr lang="en-US" dirty="0">
                <a:solidFill>
                  <a:prstClr val="black"/>
                </a:solidFill>
                <a:latin typeface="Courier" pitchFamily="2" charset="0"/>
              </a:rPr>
              <a:t>  </a:t>
            </a:r>
          </a:p>
          <a:p>
            <a:pPr marL="12699">
              <a:spcBef>
                <a:spcPts val="600"/>
              </a:spcBef>
              <a:buClr>
                <a:srgbClr val="585858"/>
              </a:buClr>
              <a:tabLst>
                <a:tab pos="238760" algn="l"/>
              </a:tabLst>
            </a:pPr>
            <a:r>
              <a:rPr lang="en-US" dirty="0">
                <a:solidFill>
                  <a:prstClr val="black"/>
                </a:solidFill>
                <a:latin typeface="Courier" pitchFamily="2" charset="0"/>
              </a:rPr>
              <a:t>                      </a:t>
            </a:r>
            <a:r>
              <a:rPr lang="en-US" i="1" dirty="0">
                <a:solidFill>
                  <a:srgbClr val="878875"/>
                </a:solidFill>
                <a:latin typeface="Courier-Oblique" pitchFamily="2" charset="0"/>
              </a:rPr>
              <a:t>#          [ 0.  1.]]”</a:t>
            </a:r>
          </a:p>
          <a:p>
            <a:pPr marL="12699">
              <a:spcBef>
                <a:spcPts val="600"/>
              </a:spcBef>
              <a:buClr>
                <a:srgbClr val="585858"/>
              </a:buClr>
              <a:tabLst>
                <a:tab pos="238760" algn="l"/>
              </a:tabLst>
            </a:pPr>
            <a:r>
              <a:rPr lang="en-US" dirty="0">
                <a:solidFill>
                  <a:prstClr val="black"/>
                </a:solidFill>
                <a:latin typeface="Courier" pitchFamily="2" charset="0"/>
              </a:rPr>
              <a:t>e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random</a:t>
            </a:r>
            <a:r>
              <a:rPr lang="en-US" b="1" dirty="0" err="1">
                <a:solidFill>
                  <a:prstClr val="black"/>
                </a:solidFill>
                <a:latin typeface="Courier-Bold" pitchFamily="2" charset="0"/>
              </a:rPr>
              <a:t>.</a:t>
            </a:r>
            <a:r>
              <a:rPr lang="en-US" dirty="0" err="1">
                <a:solidFill>
                  <a:prstClr val="black"/>
                </a:solidFill>
                <a:latin typeface="Courier" pitchFamily="2" charset="0"/>
              </a:rPr>
              <a:t>random</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  </a:t>
            </a:r>
            <a:r>
              <a:rPr lang="en-US" i="1" dirty="0">
                <a:solidFill>
                  <a:srgbClr val="878875"/>
                </a:solidFill>
                <a:latin typeface="Courier-Oblique" pitchFamily="2" charset="0"/>
              </a:rPr>
              <a:t># Create an array filled with</a:t>
            </a:r>
          </a:p>
          <a:p>
            <a:pPr marL="12699">
              <a:spcBef>
                <a:spcPts val="600"/>
              </a:spcBef>
              <a:buClr>
                <a:srgbClr val="585858"/>
              </a:buClr>
              <a:tabLst>
                <a:tab pos="238760" algn="l"/>
              </a:tabLst>
            </a:pPr>
            <a:r>
              <a:rPr lang="en-US" i="1" dirty="0">
                <a:solidFill>
                  <a:srgbClr val="878875"/>
                </a:solidFill>
                <a:latin typeface="Courier-Oblique" pitchFamily="2" charset="0"/>
              </a:rPr>
              <a:t>                             # random values</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(e)                     </a:t>
            </a:r>
            <a:r>
              <a:rPr lang="en-US" i="1" dirty="0">
                <a:solidFill>
                  <a:srgbClr val="878875"/>
                </a:solidFill>
                <a:latin typeface="Courier-Oblique" pitchFamily="2" charset="0"/>
              </a:rPr>
              <a:t># Might print "[[ 0.91940167…</a:t>
            </a:r>
            <a:endParaRPr spc="-150" dirty="0">
              <a:latin typeface="Arial"/>
              <a:cs typeface="Arial"/>
            </a:endParaRPr>
          </a:p>
        </p:txBody>
      </p:sp>
    </p:spTree>
    <p:extLst>
      <p:ext uri="{BB962C8B-B14F-4D97-AF65-F5344CB8AC3E}">
        <p14:creationId xmlns:p14="http://schemas.microsoft.com/office/powerpoint/2010/main" val="407732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7468870"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INDEXING</a:t>
            </a:r>
            <a:endParaRPr spc="-150" dirty="0"/>
          </a:p>
        </p:txBody>
      </p:sp>
      <p:sp>
        <p:nvSpPr>
          <p:cNvPr id="4" name="object 4"/>
          <p:cNvSpPr txBox="1"/>
          <p:nvPr/>
        </p:nvSpPr>
        <p:spPr>
          <a:xfrm>
            <a:off x="609600" y="3124200"/>
            <a:ext cx="8333742" cy="2907206"/>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dirty="0">
                <a:solidFill>
                  <a:prstClr val="black"/>
                </a:solidFill>
                <a:latin typeface="Courier" pitchFamily="2" charset="0"/>
              </a:rPr>
              <a:t>import </a:t>
            </a:r>
            <a:r>
              <a:rPr lang="en-US" dirty="0" err="1">
                <a:solidFill>
                  <a:srgbClr val="434343"/>
                </a:solidFill>
                <a:latin typeface="Courier" pitchFamily="2" charset="0"/>
              </a:rPr>
              <a:t>numpy</a:t>
            </a:r>
            <a:r>
              <a:rPr lang="en-US" dirty="0">
                <a:solidFill>
                  <a:prstClr val="black"/>
                </a:solidFill>
                <a:latin typeface="Courier" pitchFamily="2" charset="0"/>
              </a:rPr>
              <a:t> </a:t>
            </a:r>
            <a:r>
              <a:rPr lang="en-US" b="1" dirty="0">
                <a:solidFill>
                  <a:prstClr val="black"/>
                </a:solidFill>
                <a:latin typeface="Courier-Bold" pitchFamily="2" charset="0"/>
              </a:rPr>
              <a:t>as</a:t>
            </a:r>
            <a:r>
              <a:rPr lang="en-US" dirty="0">
                <a:solidFill>
                  <a:prstClr val="black"/>
                </a:solidFill>
                <a:latin typeface="Courier" pitchFamily="2" charset="0"/>
              </a:rPr>
              <a:t> np</a:t>
            </a:r>
          </a:p>
          <a:p>
            <a:pPr marL="12699">
              <a:spcBef>
                <a:spcPts val="600"/>
              </a:spcBef>
              <a:buClr>
                <a:srgbClr val="585858"/>
              </a:buClr>
              <a:tabLst>
                <a:tab pos="238760" algn="l"/>
              </a:tabLst>
            </a:pPr>
            <a:endParaRPr lang="en-US" i="1" dirty="0">
              <a:solidFill>
                <a:prstClr val="black"/>
              </a:solidFill>
              <a:latin typeface="Courier" pitchFamily="2" charset="0"/>
            </a:endParaRPr>
          </a:p>
          <a:p>
            <a:pPr marL="12699">
              <a:spcBef>
                <a:spcPts val="600"/>
              </a:spcBef>
              <a:buClr>
                <a:srgbClr val="585858"/>
              </a:buClr>
              <a:tabLst>
                <a:tab pos="238760" algn="l"/>
              </a:tabLst>
            </a:pPr>
            <a:r>
              <a:rPr lang="en-US" i="1" dirty="0">
                <a:solidFill>
                  <a:srgbClr val="878875"/>
                </a:solidFill>
                <a:latin typeface="Courier-Oblique" pitchFamily="2" charset="0"/>
              </a:rPr>
              <a:t># Create the following rank 2 array with shape (3, 4)</a:t>
            </a:r>
          </a:p>
          <a:p>
            <a:pPr marL="12699">
              <a:spcBef>
                <a:spcPts val="600"/>
              </a:spcBef>
              <a:buClr>
                <a:srgbClr val="585858"/>
              </a:buClr>
              <a:tabLst>
                <a:tab pos="238760" algn="l"/>
              </a:tabLst>
            </a:pPr>
            <a:r>
              <a:rPr lang="en-US" i="1" dirty="0">
                <a:solidFill>
                  <a:srgbClr val="878875"/>
                </a:solidFill>
                <a:latin typeface="Courier-Oblique" pitchFamily="2" charset="0"/>
              </a:rPr>
              <a:t># [[ 1  2  3  4]</a:t>
            </a:r>
          </a:p>
          <a:p>
            <a:pPr marL="12699">
              <a:spcBef>
                <a:spcPts val="600"/>
              </a:spcBef>
              <a:buClr>
                <a:srgbClr val="585858"/>
              </a:buClr>
              <a:tabLst>
                <a:tab pos="238760" algn="l"/>
              </a:tabLst>
            </a:pPr>
            <a:r>
              <a:rPr lang="en-US" i="1" dirty="0">
                <a:solidFill>
                  <a:srgbClr val="878875"/>
                </a:solidFill>
                <a:latin typeface="Courier-Oblique" pitchFamily="2" charset="0"/>
              </a:rPr>
              <a:t>#  [ 5  6  7  8]</a:t>
            </a:r>
          </a:p>
          <a:p>
            <a:pPr marL="12699">
              <a:spcBef>
                <a:spcPts val="600"/>
              </a:spcBef>
              <a:buClr>
                <a:srgbClr val="585858"/>
              </a:buClr>
              <a:tabLst>
                <a:tab pos="238760" algn="l"/>
              </a:tabLst>
            </a:pPr>
            <a:r>
              <a:rPr lang="en-US" i="1" dirty="0">
                <a:solidFill>
                  <a:srgbClr val="878875"/>
                </a:solidFill>
                <a:latin typeface="Courier-Oblique" pitchFamily="2" charset="0"/>
              </a:rPr>
              <a:t>#  [ 9 10 11 12]]</a:t>
            </a:r>
          </a:p>
          <a:p>
            <a:pPr marL="12699">
              <a:spcBef>
                <a:spcPts val="600"/>
              </a:spcBef>
              <a:buClr>
                <a:srgbClr val="585858"/>
              </a:buClr>
              <a:tabLst>
                <a:tab pos="238760" algn="l"/>
              </a:tabLst>
            </a:pPr>
            <a:endParaRPr lang="en-US" i="1" dirty="0">
              <a:solidFill>
                <a:srgbClr val="878875"/>
              </a:solidFill>
              <a:latin typeface="Courier-Oblique" pitchFamily="2" charset="0"/>
            </a:endParaRPr>
          </a:p>
          <a:p>
            <a:pPr marL="12699">
              <a:spcBef>
                <a:spcPts val="600"/>
              </a:spcBef>
              <a:buClr>
                <a:srgbClr val="585858"/>
              </a:buClr>
              <a:tabLst>
                <a:tab pos="238760" algn="l"/>
              </a:tabLst>
            </a:pPr>
            <a:r>
              <a:rPr lang="en-US" dirty="0">
                <a:solidFill>
                  <a:prstClr val="black"/>
                </a:solidFill>
                <a:latin typeface="Courier" pitchFamily="2" charset="0"/>
              </a:rPr>
              <a:t>a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array</a:t>
            </a:r>
            <a:r>
              <a:rPr lang="en-US" dirty="0">
                <a:solidFill>
                  <a:prstClr val="black"/>
                </a:solidFill>
                <a:latin typeface="Courier" pitchFamily="2" charset="0"/>
              </a:rPr>
              <a:t>([[</a:t>
            </a:r>
            <a:r>
              <a:rPr lang="en-US" dirty="0">
                <a:solidFill>
                  <a:srgbClr val="118987"/>
                </a:solidFill>
                <a:latin typeface="Courier" pitchFamily="2" charset="0"/>
              </a:rPr>
              <a:t>1</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3</a:t>
            </a:r>
            <a:r>
              <a:rPr lang="en-US" dirty="0">
                <a:solidFill>
                  <a:prstClr val="black"/>
                </a:solidFill>
                <a:latin typeface="Courier" pitchFamily="2" charset="0"/>
              </a:rPr>
              <a:t>,</a:t>
            </a:r>
            <a:r>
              <a:rPr lang="en-US" dirty="0">
                <a:solidFill>
                  <a:srgbClr val="118987"/>
                </a:solidFill>
                <a:latin typeface="Courier" pitchFamily="2" charset="0"/>
              </a:rPr>
              <a:t>4</a:t>
            </a:r>
            <a:r>
              <a:rPr lang="en-US" dirty="0">
                <a:solidFill>
                  <a:prstClr val="black"/>
                </a:solidFill>
                <a:latin typeface="Courier" pitchFamily="2" charset="0"/>
              </a:rPr>
              <a:t>], [</a:t>
            </a:r>
            <a:r>
              <a:rPr lang="en-US" dirty="0">
                <a:solidFill>
                  <a:srgbClr val="118987"/>
                </a:solidFill>
                <a:latin typeface="Courier" pitchFamily="2" charset="0"/>
              </a:rPr>
              <a:t>5</a:t>
            </a:r>
            <a:r>
              <a:rPr lang="en-US" dirty="0">
                <a:solidFill>
                  <a:prstClr val="black"/>
                </a:solidFill>
                <a:latin typeface="Courier" pitchFamily="2" charset="0"/>
              </a:rPr>
              <a:t>,</a:t>
            </a:r>
            <a:r>
              <a:rPr lang="en-US" dirty="0">
                <a:solidFill>
                  <a:srgbClr val="118987"/>
                </a:solidFill>
                <a:latin typeface="Courier" pitchFamily="2" charset="0"/>
              </a:rPr>
              <a:t>6</a:t>
            </a:r>
            <a:r>
              <a:rPr lang="en-US" dirty="0">
                <a:solidFill>
                  <a:prstClr val="black"/>
                </a:solidFill>
                <a:latin typeface="Courier" pitchFamily="2" charset="0"/>
              </a:rPr>
              <a:t>,</a:t>
            </a:r>
            <a:r>
              <a:rPr lang="en-US" dirty="0">
                <a:solidFill>
                  <a:srgbClr val="118987"/>
                </a:solidFill>
                <a:latin typeface="Courier" pitchFamily="2" charset="0"/>
              </a:rPr>
              <a:t>7</a:t>
            </a:r>
            <a:r>
              <a:rPr lang="en-US" dirty="0">
                <a:solidFill>
                  <a:prstClr val="black"/>
                </a:solidFill>
                <a:latin typeface="Courier" pitchFamily="2" charset="0"/>
              </a:rPr>
              <a:t>,</a:t>
            </a:r>
            <a:r>
              <a:rPr lang="en-US" dirty="0">
                <a:solidFill>
                  <a:srgbClr val="118987"/>
                </a:solidFill>
                <a:latin typeface="Courier" pitchFamily="2" charset="0"/>
              </a:rPr>
              <a:t>8</a:t>
            </a:r>
            <a:r>
              <a:rPr lang="en-US" dirty="0">
                <a:solidFill>
                  <a:prstClr val="black"/>
                </a:solidFill>
                <a:latin typeface="Courier" pitchFamily="2" charset="0"/>
              </a:rPr>
              <a:t>], [</a:t>
            </a:r>
            <a:r>
              <a:rPr lang="en-US" dirty="0">
                <a:solidFill>
                  <a:srgbClr val="118987"/>
                </a:solidFill>
                <a:latin typeface="Courier" pitchFamily="2" charset="0"/>
              </a:rPr>
              <a:t>9</a:t>
            </a:r>
            <a:r>
              <a:rPr lang="en-US" dirty="0">
                <a:solidFill>
                  <a:prstClr val="black"/>
                </a:solidFill>
                <a:latin typeface="Courier" pitchFamily="2" charset="0"/>
              </a:rPr>
              <a:t>,</a:t>
            </a:r>
            <a:r>
              <a:rPr lang="en-US" dirty="0">
                <a:solidFill>
                  <a:srgbClr val="118987"/>
                </a:solidFill>
                <a:latin typeface="Courier" pitchFamily="2" charset="0"/>
              </a:rPr>
              <a:t>10</a:t>
            </a:r>
            <a:r>
              <a:rPr lang="en-US" dirty="0">
                <a:solidFill>
                  <a:prstClr val="black"/>
                </a:solidFill>
                <a:latin typeface="Courier" pitchFamily="2" charset="0"/>
              </a:rPr>
              <a:t>,</a:t>
            </a:r>
            <a:r>
              <a:rPr lang="en-US" dirty="0">
                <a:solidFill>
                  <a:srgbClr val="118987"/>
                </a:solidFill>
                <a:latin typeface="Courier" pitchFamily="2" charset="0"/>
              </a:rPr>
              <a:t>11</a:t>
            </a:r>
            <a:r>
              <a:rPr lang="en-US" dirty="0">
                <a:solidFill>
                  <a:prstClr val="black"/>
                </a:solidFill>
                <a:latin typeface="Courier" pitchFamily="2" charset="0"/>
              </a:rPr>
              <a:t>,</a:t>
            </a:r>
            <a:r>
              <a:rPr lang="en-US" dirty="0">
                <a:solidFill>
                  <a:srgbClr val="118987"/>
                </a:solidFill>
                <a:latin typeface="Courier" pitchFamily="2" charset="0"/>
              </a:rPr>
              <a:t>12</a:t>
            </a:r>
            <a:r>
              <a:rPr lang="en-US" dirty="0">
                <a:solidFill>
                  <a:prstClr val="black"/>
                </a:solidFill>
                <a:latin typeface="Courier" pitchFamily="2" charset="0"/>
              </a:rPr>
              <a:t>]])</a:t>
            </a:r>
            <a:endParaRPr lang="en-US" spc="-150" dirty="0">
              <a:latin typeface="Arial"/>
              <a:cs typeface="Arial"/>
            </a:endParaRPr>
          </a:p>
        </p:txBody>
      </p:sp>
      <p:sp>
        <p:nvSpPr>
          <p:cNvPr id="5" name="TextBox 4">
            <a:extLst>
              <a:ext uri="{FF2B5EF4-FFF2-40B4-BE49-F238E27FC236}">
                <a16:creationId xmlns:a16="http://schemas.microsoft.com/office/drawing/2014/main" id="{C8631BB9-FE3E-2545-ADF8-B594BA83406E}"/>
              </a:ext>
            </a:extLst>
          </p:cNvPr>
          <p:cNvSpPr txBox="1"/>
          <p:nvPr/>
        </p:nvSpPr>
        <p:spPr>
          <a:xfrm>
            <a:off x="609600" y="1224520"/>
            <a:ext cx="7876542" cy="1938992"/>
          </a:xfrm>
          <a:prstGeom prst="rect">
            <a:avLst/>
          </a:prstGeom>
          <a:noFill/>
        </p:spPr>
        <p:txBody>
          <a:bodyPr wrap="square" rtlCol="0">
            <a:spAutoFit/>
          </a:bodyPr>
          <a:lstStyle/>
          <a:p>
            <a:r>
              <a:rPr lang="en-US" sz="2400" dirty="0" err="1">
                <a:latin typeface="Arial" panose="020B0604020202020204" pitchFamily="34" charset="0"/>
                <a:cs typeface="Arial" panose="020B0604020202020204" pitchFamily="34" charset="0"/>
              </a:rPr>
              <a:t>Numpy</a:t>
            </a:r>
            <a:r>
              <a:rPr lang="en-US" sz="2400" dirty="0">
                <a:latin typeface="Arial" panose="020B0604020202020204" pitchFamily="34" charset="0"/>
                <a:cs typeface="Arial" panose="020B0604020202020204" pitchFamily="34" charset="0"/>
              </a:rPr>
              <a:t> offers several ways to index into arrays.</a:t>
            </a:r>
          </a:p>
          <a:p>
            <a:r>
              <a:rPr lang="en-US" sz="2400" b="1" dirty="0">
                <a:latin typeface="Arial" panose="020B0604020202020204" pitchFamily="34" charset="0"/>
                <a:cs typeface="Arial" panose="020B0604020202020204" pitchFamily="34" charset="0"/>
              </a:rPr>
              <a:t>Slicing:</a:t>
            </a:r>
            <a:r>
              <a:rPr lang="en-US" sz="2400" dirty="0">
                <a:latin typeface="Arial" panose="020B0604020202020204" pitchFamily="34" charset="0"/>
                <a:cs typeface="Arial" panose="020B0604020202020204" pitchFamily="34" charset="0"/>
              </a:rPr>
              <a:t> Similar to Python lists, </a:t>
            </a:r>
            <a:r>
              <a:rPr lang="en-US" sz="2400" dirty="0" err="1">
                <a:latin typeface="Arial" panose="020B0604020202020204" pitchFamily="34" charset="0"/>
                <a:cs typeface="Arial" panose="020B0604020202020204" pitchFamily="34" charset="0"/>
              </a:rPr>
              <a:t>numpy</a:t>
            </a:r>
            <a:r>
              <a:rPr lang="en-US" sz="2400" dirty="0">
                <a:latin typeface="Arial" panose="020B0604020202020204" pitchFamily="34" charset="0"/>
                <a:cs typeface="Arial" panose="020B0604020202020204" pitchFamily="34" charset="0"/>
              </a:rPr>
              <a:t> arrays can be sliced. Since arrays may be multidimensional, you must specify a slice for each dimension of the array:</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125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7468870"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INDEXING</a:t>
            </a:r>
            <a:endParaRPr spc="-150" dirty="0"/>
          </a:p>
        </p:txBody>
      </p:sp>
      <p:sp>
        <p:nvSpPr>
          <p:cNvPr id="4" name="object 4"/>
          <p:cNvSpPr txBox="1"/>
          <p:nvPr/>
        </p:nvSpPr>
        <p:spPr>
          <a:xfrm>
            <a:off x="457200" y="1143000"/>
            <a:ext cx="8333742" cy="5030864"/>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i="1" dirty="0">
                <a:solidFill>
                  <a:srgbClr val="878875"/>
                </a:solidFill>
                <a:latin typeface="Courier-Oblique" pitchFamily="2" charset="0"/>
              </a:rPr>
              <a:t># Use slicing to pull out the subarray </a:t>
            </a:r>
          </a:p>
          <a:p>
            <a:pPr marL="12699">
              <a:spcBef>
                <a:spcPts val="600"/>
              </a:spcBef>
              <a:buClr>
                <a:srgbClr val="585858"/>
              </a:buClr>
              <a:tabLst>
                <a:tab pos="238760" algn="l"/>
              </a:tabLst>
            </a:pPr>
            <a:r>
              <a:rPr lang="en-US" i="1" dirty="0">
                <a:solidFill>
                  <a:srgbClr val="878875"/>
                </a:solidFill>
                <a:latin typeface="Courier-Oblique" pitchFamily="2" charset="0"/>
              </a:rPr>
              <a:t># consisting of the first 2 rows</a:t>
            </a:r>
          </a:p>
          <a:p>
            <a:pPr marL="12699">
              <a:spcBef>
                <a:spcPts val="600"/>
              </a:spcBef>
              <a:buClr>
                <a:srgbClr val="585858"/>
              </a:buClr>
              <a:tabLst>
                <a:tab pos="238760" algn="l"/>
              </a:tabLst>
            </a:pPr>
            <a:r>
              <a:rPr lang="en-US" i="1" dirty="0">
                <a:solidFill>
                  <a:srgbClr val="878875"/>
                </a:solidFill>
                <a:latin typeface="Courier-Oblique" pitchFamily="2" charset="0"/>
              </a:rPr>
              <a:t># and columns 1 and 2; b is the following array of </a:t>
            </a:r>
          </a:p>
          <a:p>
            <a:pPr marL="12699">
              <a:spcBef>
                <a:spcPts val="600"/>
              </a:spcBef>
              <a:buClr>
                <a:srgbClr val="585858"/>
              </a:buClr>
              <a:tabLst>
                <a:tab pos="238760" algn="l"/>
              </a:tabLst>
            </a:pPr>
            <a:r>
              <a:rPr lang="en-US" i="1" dirty="0">
                <a:solidFill>
                  <a:srgbClr val="878875"/>
                </a:solidFill>
                <a:latin typeface="Courier-Oblique" pitchFamily="2" charset="0"/>
              </a:rPr>
              <a:t># shape (2, 2):</a:t>
            </a:r>
          </a:p>
          <a:p>
            <a:pPr marL="12699">
              <a:spcBef>
                <a:spcPts val="600"/>
              </a:spcBef>
              <a:buClr>
                <a:srgbClr val="585858"/>
              </a:buClr>
              <a:tabLst>
                <a:tab pos="238760" algn="l"/>
              </a:tabLst>
            </a:pPr>
            <a:r>
              <a:rPr lang="en-US" i="1" dirty="0">
                <a:solidFill>
                  <a:srgbClr val="878875"/>
                </a:solidFill>
                <a:latin typeface="Courier-Oblique" pitchFamily="2" charset="0"/>
              </a:rPr>
              <a:t># [[2 3]</a:t>
            </a:r>
          </a:p>
          <a:p>
            <a:pPr marL="12699">
              <a:spcBef>
                <a:spcPts val="600"/>
              </a:spcBef>
              <a:buClr>
                <a:srgbClr val="585858"/>
              </a:buClr>
              <a:tabLst>
                <a:tab pos="238760" algn="l"/>
              </a:tabLst>
            </a:pPr>
            <a:r>
              <a:rPr lang="en-US" i="1" dirty="0">
                <a:solidFill>
                  <a:srgbClr val="878875"/>
                </a:solidFill>
                <a:latin typeface="Courier-Oblique" pitchFamily="2" charset="0"/>
              </a:rPr>
              <a:t>#  [6 7]]</a:t>
            </a:r>
          </a:p>
          <a:p>
            <a:pPr marL="12699">
              <a:spcBef>
                <a:spcPts val="600"/>
              </a:spcBef>
              <a:buClr>
                <a:srgbClr val="585858"/>
              </a:buClr>
              <a:tabLst>
                <a:tab pos="238760" algn="l"/>
              </a:tabLst>
            </a:pPr>
            <a:r>
              <a:rPr lang="en-US" dirty="0">
                <a:solidFill>
                  <a:prstClr val="black"/>
                </a:solidFill>
                <a:latin typeface="Courier" pitchFamily="2" charset="0"/>
              </a:rPr>
              <a:t>b </a:t>
            </a:r>
            <a:r>
              <a:rPr lang="en-US" b="1" dirty="0">
                <a:solidFill>
                  <a:prstClr val="black"/>
                </a:solidFill>
                <a:latin typeface="Courier-Bold" pitchFamily="2" charset="0"/>
              </a:rPr>
              <a:t>=</a:t>
            </a:r>
            <a:r>
              <a:rPr lang="en-US" dirty="0">
                <a:solidFill>
                  <a:prstClr val="black"/>
                </a:solidFill>
                <a:latin typeface="Courier" pitchFamily="2" charset="0"/>
              </a:rPr>
              <a:t> a[:</a:t>
            </a:r>
            <a:r>
              <a:rPr lang="en-US" dirty="0">
                <a:solidFill>
                  <a:srgbClr val="118987"/>
                </a:solidFill>
                <a:latin typeface="Courier" pitchFamily="2" charset="0"/>
              </a:rPr>
              <a:t>2</a:t>
            </a:r>
            <a:r>
              <a:rPr lang="en-US" dirty="0">
                <a:solidFill>
                  <a:prstClr val="black"/>
                </a:solidFill>
                <a:latin typeface="Courier" pitchFamily="2" charset="0"/>
              </a:rPr>
              <a:t>, </a:t>
            </a:r>
            <a:r>
              <a:rPr lang="en-US" dirty="0">
                <a:solidFill>
                  <a:srgbClr val="118987"/>
                </a:solidFill>
                <a:latin typeface="Courier" pitchFamily="2" charset="0"/>
              </a:rPr>
              <a:t>1</a:t>
            </a:r>
            <a:r>
              <a:rPr lang="en-US" dirty="0">
                <a:solidFill>
                  <a:prstClr val="black"/>
                </a:solidFill>
                <a:latin typeface="Courier" pitchFamily="2" charset="0"/>
              </a:rPr>
              <a:t>:</a:t>
            </a:r>
            <a:r>
              <a:rPr lang="en-US" dirty="0">
                <a:solidFill>
                  <a:srgbClr val="118987"/>
                </a:solidFill>
                <a:latin typeface="Courier" pitchFamily="2" charset="0"/>
              </a:rPr>
              <a:t>3</a:t>
            </a:r>
            <a:r>
              <a:rPr lang="en-US" dirty="0">
                <a:solidFill>
                  <a:prstClr val="black"/>
                </a:solidFill>
                <a:latin typeface="Courier" pitchFamily="2" charset="0"/>
              </a:rPr>
              <a:t>]</a:t>
            </a:r>
          </a:p>
          <a:p>
            <a:pPr marL="12699">
              <a:spcBef>
                <a:spcPts val="600"/>
              </a:spcBef>
              <a:buClr>
                <a:srgbClr val="585858"/>
              </a:buClr>
              <a:tabLst>
                <a:tab pos="238760" algn="l"/>
              </a:tabLst>
            </a:pPr>
            <a:endParaRPr lang="en-US" i="1" dirty="0">
              <a:solidFill>
                <a:prstClr val="black"/>
              </a:solidFill>
              <a:latin typeface="Courier" pitchFamily="2" charset="0"/>
            </a:endParaRPr>
          </a:p>
          <a:p>
            <a:pPr marL="12699">
              <a:spcBef>
                <a:spcPts val="600"/>
              </a:spcBef>
              <a:buClr>
                <a:srgbClr val="585858"/>
              </a:buClr>
              <a:tabLst>
                <a:tab pos="238760" algn="l"/>
              </a:tabLst>
            </a:pPr>
            <a:r>
              <a:rPr lang="en-US" i="1" dirty="0">
                <a:solidFill>
                  <a:srgbClr val="878875"/>
                </a:solidFill>
                <a:latin typeface="Courier-Oblique" pitchFamily="2" charset="0"/>
              </a:rPr>
              <a:t># A slice of an array is a view into the same data, </a:t>
            </a:r>
          </a:p>
          <a:p>
            <a:pPr marL="12699">
              <a:spcBef>
                <a:spcPts val="600"/>
              </a:spcBef>
              <a:buClr>
                <a:srgbClr val="585858"/>
              </a:buClr>
              <a:tabLst>
                <a:tab pos="238760" algn="l"/>
              </a:tabLst>
            </a:pPr>
            <a:r>
              <a:rPr lang="en-US" i="1" dirty="0">
                <a:solidFill>
                  <a:srgbClr val="878875"/>
                </a:solidFill>
                <a:latin typeface="Courier-Oblique" pitchFamily="2" charset="0"/>
              </a:rPr>
              <a:t># so modifying it# will modify the original array.</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a:t>
            </a:r>
            <a:r>
              <a:rPr lang="en-US" dirty="0">
                <a:solidFill>
                  <a:srgbClr val="118987"/>
                </a:solidFill>
                <a:latin typeface="Courier" pitchFamily="2" charset="0"/>
              </a:rPr>
              <a:t>0</a:t>
            </a:r>
            <a:r>
              <a:rPr lang="en-US" dirty="0">
                <a:solidFill>
                  <a:prstClr val="black"/>
                </a:solidFill>
                <a:latin typeface="Courier" pitchFamily="2" charset="0"/>
              </a:rPr>
              <a:t>, </a:t>
            </a:r>
            <a:r>
              <a:rPr lang="en-US" dirty="0">
                <a:solidFill>
                  <a:srgbClr val="118987"/>
                </a:solidFill>
                <a:latin typeface="Courier" pitchFamily="2" charset="0"/>
              </a:rPr>
              <a:t>1</a:t>
            </a:r>
            <a:r>
              <a:rPr lang="en-US" dirty="0">
                <a:solidFill>
                  <a:prstClr val="black"/>
                </a:solidFill>
                <a:latin typeface="Courier" pitchFamily="2" charset="0"/>
              </a:rPr>
              <a:t>])   </a:t>
            </a:r>
            <a:r>
              <a:rPr lang="en-US" i="1" dirty="0">
                <a:solidFill>
                  <a:srgbClr val="878875"/>
                </a:solidFill>
                <a:latin typeface="Courier-Oblique" pitchFamily="2" charset="0"/>
              </a:rPr>
              <a:t># Prints "2”</a:t>
            </a:r>
          </a:p>
          <a:p>
            <a:pPr marL="12699">
              <a:spcBef>
                <a:spcPts val="600"/>
              </a:spcBef>
              <a:buClr>
                <a:srgbClr val="585858"/>
              </a:buClr>
              <a:tabLst>
                <a:tab pos="238760" algn="l"/>
              </a:tabLst>
            </a:pPr>
            <a:r>
              <a:rPr lang="en-US" dirty="0">
                <a:solidFill>
                  <a:prstClr val="black"/>
                </a:solidFill>
                <a:latin typeface="Courier" pitchFamily="2" charset="0"/>
              </a:rPr>
              <a:t>b[</a:t>
            </a:r>
            <a:r>
              <a:rPr lang="en-US" dirty="0">
                <a:solidFill>
                  <a:srgbClr val="118987"/>
                </a:solidFill>
                <a:latin typeface="Courier" pitchFamily="2" charset="0"/>
              </a:rPr>
              <a:t>0</a:t>
            </a:r>
            <a:r>
              <a:rPr lang="en-US" dirty="0">
                <a:solidFill>
                  <a:prstClr val="black"/>
                </a:solidFill>
                <a:latin typeface="Courier" pitchFamily="2" charset="0"/>
              </a:rPr>
              <a:t>, </a:t>
            </a:r>
            <a:r>
              <a:rPr lang="en-US" dirty="0">
                <a:solidFill>
                  <a:srgbClr val="118987"/>
                </a:solidFill>
                <a:latin typeface="Courier" pitchFamily="2" charset="0"/>
              </a:rPr>
              <a:t>0</a:t>
            </a:r>
            <a:r>
              <a:rPr lang="en-US" dirty="0">
                <a:solidFill>
                  <a:prstClr val="black"/>
                </a:solidFill>
                <a:latin typeface="Courier" pitchFamily="2" charset="0"/>
              </a:rPr>
              <a:t>]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a:solidFill>
                  <a:srgbClr val="118987"/>
                </a:solidFill>
                <a:latin typeface="Courier" pitchFamily="2" charset="0"/>
              </a:rPr>
              <a:t>77</a:t>
            </a:r>
            <a:r>
              <a:rPr lang="en-US" dirty="0">
                <a:solidFill>
                  <a:prstClr val="black"/>
                </a:solidFill>
                <a:latin typeface="Courier" pitchFamily="2" charset="0"/>
              </a:rPr>
              <a:t>     </a:t>
            </a:r>
            <a:r>
              <a:rPr lang="en-US" i="1" dirty="0">
                <a:solidFill>
                  <a:srgbClr val="878875"/>
                </a:solidFill>
                <a:latin typeface="Courier-Oblique" pitchFamily="2" charset="0"/>
              </a:rPr>
              <a:t># b[0, 0] is the same piece of data </a:t>
            </a:r>
          </a:p>
          <a:p>
            <a:pPr marL="12699">
              <a:spcBef>
                <a:spcPts val="600"/>
              </a:spcBef>
              <a:buClr>
                <a:srgbClr val="585858"/>
              </a:buClr>
              <a:tabLst>
                <a:tab pos="238760" algn="l"/>
              </a:tabLst>
            </a:pPr>
            <a:r>
              <a:rPr lang="en-US" i="1" dirty="0">
                <a:solidFill>
                  <a:srgbClr val="878875"/>
                </a:solidFill>
                <a:latin typeface="Courier-Oblique" pitchFamily="2" charset="0"/>
              </a:rPr>
              <a:t>                 # as a[0, 1]</a:t>
            </a:r>
          </a:p>
          <a:p>
            <a:pPr marL="12699">
              <a:spcBef>
                <a:spcPts val="600"/>
              </a:spcBef>
              <a:buClr>
                <a:srgbClr val="585858"/>
              </a:buClr>
              <a:tabLst>
                <a:tab pos="238760" algn="l"/>
              </a:tabLst>
            </a:pPr>
            <a:r>
              <a:rPr lang="en-US" b="1" dirty="0">
                <a:solidFill>
                  <a:prstClr val="black"/>
                </a:solidFill>
                <a:latin typeface="Courier-Bold" pitchFamily="2" charset="0"/>
              </a:rPr>
              <a:t>print</a:t>
            </a:r>
            <a:r>
              <a:rPr lang="en-US" dirty="0">
                <a:solidFill>
                  <a:prstClr val="black"/>
                </a:solidFill>
                <a:latin typeface="Courier" pitchFamily="2" charset="0"/>
              </a:rPr>
              <a:t>(a[</a:t>
            </a:r>
            <a:r>
              <a:rPr lang="en-US" dirty="0">
                <a:solidFill>
                  <a:srgbClr val="118987"/>
                </a:solidFill>
                <a:latin typeface="Courier" pitchFamily="2" charset="0"/>
              </a:rPr>
              <a:t>0</a:t>
            </a:r>
            <a:r>
              <a:rPr lang="en-US" dirty="0">
                <a:solidFill>
                  <a:prstClr val="black"/>
                </a:solidFill>
                <a:latin typeface="Courier" pitchFamily="2" charset="0"/>
              </a:rPr>
              <a:t>, </a:t>
            </a:r>
            <a:r>
              <a:rPr lang="en-US" dirty="0">
                <a:solidFill>
                  <a:srgbClr val="118987"/>
                </a:solidFill>
                <a:latin typeface="Courier" pitchFamily="2" charset="0"/>
              </a:rPr>
              <a:t>1</a:t>
            </a:r>
            <a:r>
              <a:rPr lang="en-US" dirty="0">
                <a:solidFill>
                  <a:prstClr val="black"/>
                </a:solidFill>
                <a:latin typeface="Courier" pitchFamily="2" charset="0"/>
              </a:rPr>
              <a:t>])   </a:t>
            </a:r>
            <a:r>
              <a:rPr lang="en-US" i="1" dirty="0">
                <a:solidFill>
                  <a:srgbClr val="878875"/>
                </a:solidFill>
                <a:latin typeface="Courier-Oblique" pitchFamily="2" charset="0"/>
              </a:rPr>
              <a:t># Prints "77"</a:t>
            </a:r>
            <a:endParaRPr lang="en-US" spc="-150" dirty="0">
              <a:latin typeface="Arial"/>
              <a:cs typeface="Arial"/>
            </a:endParaRPr>
          </a:p>
        </p:txBody>
      </p:sp>
    </p:spTree>
    <p:extLst>
      <p:ext uri="{BB962C8B-B14F-4D97-AF65-F5344CB8AC3E}">
        <p14:creationId xmlns:p14="http://schemas.microsoft.com/office/powerpoint/2010/main" val="1375913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7468870"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INDEXING</a:t>
            </a:r>
            <a:endParaRPr spc="-150" dirty="0"/>
          </a:p>
        </p:txBody>
      </p:sp>
      <p:sp>
        <p:nvSpPr>
          <p:cNvPr id="4" name="object 4"/>
          <p:cNvSpPr txBox="1"/>
          <p:nvPr/>
        </p:nvSpPr>
        <p:spPr>
          <a:xfrm>
            <a:off x="605118" y="2547959"/>
            <a:ext cx="8333742" cy="2907206"/>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dirty="0">
                <a:solidFill>
                  <a:prstClr val="black"/>
                </a:solidFill>
                <a:latin typeface="Courier" pitchFamily="2" charset="0"/>
              </a:rPr>
              <a:t>import </a:t>
            </a:r>
            <a:r>
              <a:rPr lang="en-US" dirty="0" err="1">
                <a:solidFill>
                  <a:srgbClr val="434343"/>
                </a:solidFill>
                <a:latin typeface="Courier" pitchFamily="2" charset="0"/>
              </a:rPr>
              <a:t>numpy</a:t>
            </a:r>
            <a:r>
              <a:rPr lang="en-US" dirty="0">
                <a:solidFill>
                  <a:prstClr val="black"/>
                </a:solidFill>
                <a:latin typeface="Courier" pitchFamily="2" charset="0"/>
              </a:rPr>
              <a:t> </a:t>
            </a:r>
            <a:r>
              <a:rPr lang="en-US" b="1" dirty="0">
                <a:solidFill>
                  <a:prstClr val="black"/>
                </a:solidFill>
                <a:latin typeface="Courier-Bold" pitchFamily="2" charset="0"/>
              </a:rPr>
              <a:t>as</a:t>
            </a:r>
            <a:r>
              <a:rPr lang="en-US" dirty="0">
                <a:solidFill>
                  <a:prstClr val="black"/>
                </a:solidFill>
                <a:latin typeface="Courier" pitchFamily="2" charset="0"/>
              </a:rPr>
              <a:t> np</a:t>
            </a:r>
          </a:p>
          <a:p>
            <a:pPr marL="12699">
              <a:spcBef>
                <a:spcPts val="600"/>
              </a:spcBef>
              <a:buClr>
                <a:srgbClr val="585858"/>
              </a:buClr>
              <a:tabLst>
                <a:tab pos="238760" algn="l"/>
              </a:tabLst>
            </a:pPr>
            <a:endParaRPr lang="en-US" i="1" dirty="0">
              <a:solidFill>
                <a:prstClr val="black"/>
              </a:solidFill>
              <a:latin typeface="Courier" pitchFamily="2" charset="0"/>
            </a:endParaRPr>
          </a:p>
          <a:p>
            <a:pPr marL="12699">
              <a:spcBef>
                <a:spcPts val="600"/>
              </a:spcBef>
              <a:buClr>
                <a:srgbClr val="585858"/>
              </a:buClr>
              <a:tabLst>
                <a:tab pos="238760" algn="l"/>
              </a:tabLst>
            </a:pPr>
            <a:r>
              <a:rPr lang="en-US" i="1" dirty="0">
                <a:solidFill>
                  <a:srgbClr val="878875"/>
                </a:solidFill>
                <a:latin typeface="Courier-Oblique" pitchFamily="2" charset="0"/>
              </a:rPr>
              <a:t># Create the following rank 2 array with shape (3, 4)</a:t>
            </a:r>
          </a:p>
          <a:p>
            <a:pPr marL="12699">
              <a:spcBef>
                <a:spcPts val="600"/>
              </a:spcBef>
              <a:buClr>
                <a:srgbClr val="585858"/>
              </a:buClr>
              <a:tabLst>
                <a:tab pos="238760" algn="l"/>
              </a:tabLst>
            </a:pPr>
            <a:r>
              <a:rPr lang="en-US" i="1" dirty="0">
                <a:solidFill>
                  <a:srgbClr val="878875"/>
                </a:solidFill>
                <a:latin typeface="Courier-Oblique" pitchFamily="2" charset="0"/>
              </a:rPr>
              <a:t># [[ 1  2  3  4]</a:t>
            </a:r>
          </a:p>
          <a:p>
            <a:pPr marL="12699">
              <a:spcBef>
                <a:spcPts val="600"/>
              </a:spcBef>
              <a:buClr>
                <a:srgbClr val="585858"/>
              </a:buClr>
              <a:tabLst>
                <a:tab pos="238760" algn="l"/>
              </a:tabLst>
            </a:pPr>
            <a:r>
              <a:rPr lang="en-US" i="1" dirty="0">
                <a:solidFill>
                  <a:srgbClr val="878875"/>
                </a:solidFill>
                <a:latin typeface="Courier-Oblique" pitchFamily="2" charset="0"/>
              </a:rPr>
              <a:t>#  [ 5  6  7  8]</a:t>
            </a:r>
          </a:p>
          <a:p>
            <a:pPr marL="12699">
              <a:spcBef>
                <a:spcPts val="600"/>
              </a:spcBef>
              <a:buClr>
                <a:srgbClr val="585858"/>
              </a:buClr>
              <a:tabLst>
                <a:tab pos="238760" algn="l"/>
              </a:tabLst>
            </a:pPr>
            <a:r>
              <a:rPr lang="en-US" i="1" dirty="0">
                <a:solidFill>
                  <a:srgbClr val="878875"/>
                </a:solidFill>
                <a:latin typeface="Courier-Oblique" pitchFamily="2" charset="0"/>
              </a:rPr>
              <a:t>#  [ 9 10 11 12]]</a:t>
            </a:r>
          </a:p>
          <a:p>
            <a:pPr marL="12699">
              <a:spcBef>
                <a:spcPts val="600"/>
              </a:spcBef>
              <a:buClr>
                <a:srgbClr val="585858"/>
              </a:buClr>
              <a:tabLst>
                <a:tab pos="238760" algn="l"/>
              </a:tabLst>
            </a:pPr>
            <a:endParaRPr lang="en-US" i="1" dirty="0">
              <a:solidFill>
                <a:srgbClr val="878875"/>
              </a:solidFill>
              <a:latin typeface="Courier-Oblique" pitchFamily="2" charset="0"/>
            </a:endParaRPr>
          </a:p>
          <a:p>
            <a:pPr marL="12699">
              <a:spcBef>
                <a:spcPts val="600"/>
              </a:spcBef>
              <a:buClr>
                <a:srgbClr val="585858"/>
              </a:buClr>
              <a:tabLst>
                <a:tab pos="238760" algn="l"/>
              </a:tabLst>
            </a:pPr>
            <a:r>
              <a:rPr lang="en-US" dirty="0">
                <a:solidFill>
                  <a:prstClr val="black"/>
                </a:solidFill>
                <a:latin typeface="Courier" pitchFamily="2" charset="0"/>
              </a:rPr>
              <a:t>a </a:t>
            </a:r>
            <a:r>
              <a:rPr lang="en-US" b="1" dirty="0">
                <a:solidFill>
                  <a:prstClr val="black"/>
                </a:solidFill>
                <a:latin typeface="Courier-Bold" pitchFamily="2" charset="0"/>
              </a:rPr>
              <a:t>=</a:t>
            </a:r>
            <a:r>
              <a:rPr lang="en-US" dirty="0">
                <a:solidFill>
                  <a:prstClr val="black"/>
                </a:solidFill>
                <a:latin typeface="Courier" pitchFamily="2" charset="0"/>
              </a:rPr>
              <a:t> </a:t>
            </a:r>
            <a:r>
              <a:rPr lang="en-US" dirty="0" err="1">
                <a:solidFill>
                  <a:prstClr val="black"/>
                </a:solidFill>
                <a:latin typeface="Courier" pitchFamily="2" charset="0"/>
              </a:rPr>
              <a:t>np</a:t>
            </a:r>
            <a:r>
              <a:rPr lang="en-US" b="1" dirty="0" err="1">
                <a:solidFill>
                  <a:prstClr val="black"/>
                </a:solidFill>
                <a:latin typeface="Courier-Bold" pitchFamily="2" charset="0"/>
              </a:rPr>
              <a:t>.</a:t>
            </a:r>
            <a:r>
              <a:rPr lang="en-US" dirty="0" err="1">
                <a:solidFill>
                  <a:prstClr val="black"/>
                </a:solidFill>
                <a:latin typeface="Courier" pitchFamily="2" charset="0"/>
              </a:rPr>
              <a:t>array</a:t>
            </a:r>
            <a:r>
              <a:rPr lang="en-US" dirty="0">
                <a:solidFill>
                  <a:prstClr val="black"/>
                </a:solidFill>
                <a:latin typeface="Courier" pitchFamily="2" charset="0"/>
              </a:rPr>
              <a:t>([[</a:t>
            </a:r>
            <a:r>
              <a:rPr lang="en-US" dirty="0">
                <a:solidFill>
                  <a:srgbClr val="118987"/>
                </a:solidFill>
                <a:latin typeface="Courier" pitchFamily="2" charset="0"/>
              </a:rPr>
              <a:t>1</a:t>
            </a:r>
            <a:r>
              <a:rPr lang="en-US" dirty="0">
                <a:solidFill>
                  <a:prstClr val="black"/>
                </a:solidFill>
                <a:latin typeface="Courier" pitchFamily="2" charset="0"/>
              </a:rPr>
              <a:t>,</a:t>
            </a:r>
            <a:r>
              <a:rPr lang="en-US" dirty="0">
                <a:solidFill>
                  <a:srgbClr val="118987"/>
                </a:solidFill>
                <a:latin typeface="Courier" pitchFamily="2" charset="0"/>
              </a:rPr>
              <a:t>2</a:t>
            </a:r>
            <a:r>
              <a:rPr lang="en-US" dirty="0">
                <a:solidFill>
                  <a:prstClr val="black"/>
                </a:solidFill>
                <a:latin typeface="Courier" pitchFamily="2" charset="0"/>
              </a:rPr>
              <a:t>,</a:t>
            </a:r>
            <a:r>
              <a:rPr lang="en-US" dirty="0">
                <a:solidFill>
                  <a:srgbClr val="118987"/>
                </a:solidFill>
                <a:latin typeface="Courier" pitchFamily="2" charset="0"/>
              </a:rPr>
              <a:t>3</a:t>
            </a:r>
            <a:r>
              <a:rPr lang="en-US" dirty="0">
                <a:solidFill>
                  <a:prstClr val="black"/>
                </a:solidFill>
                <a:latin typeface="Courier" pitchFamily="2" charset="0"/>
              </a:rPr>
              <a:t>,</a:t>
            </a:r>
            <a:r>
              <a:rPr lang="en-US" dirty="0">
                <a:solidFill>
                  <a:srgbClr val="118987"/>
                </a:solidFill>
                <a:latin typeface="Courier" pitchFamily="2" charset="0"/>
              </a:rPr>
              <a:t>4</a:t>
            </a:r>
            <a:r>
              <a:rPr lang="en-US" dirty="0">
                <a:solidFill>
                  <a:prstClr val="black"/>
                </a:solidFill>
                <a:latin typeface="Courier" pitchFamily="2" charset="0"/>
              </a:rPr>
              <a:t>], [</a:t>
            </a:r>
            <a:r>
              <a:rPr lang="en-US" dirty="0">
                <a:solidFill>
                  <a:srgbClr val="118987"/>
                </a:solidFill>
                <a:latin typeface="Courier" pitchFamily="2" charset="0"/>
              </a:rPr>
              <a:t>5</a:t>
            </a:r>
            <a:r>
              <a:rPr lang="en-US" dirty="0">
                <a:solidFill>
                  <a:prstClr val="black"/>
                </a:solidFill>
                <a:latin typeface="Courier" pitchFamily="2" charset="0"/>
              </a:rPr>
              <a:t>,</a:t>
            </a:r>
            <a:r>
              <a:rPr lang="en-US" dirty="0">
                <a:solidFill>
                  <a:srgbClr val="118987"/>
                </a:solidFill>
                <a:latin typeface="Courier" pitchFamily="2" charset="0"/>
              </a:rPr>
              <a:t>6</a:t>
            </a:r>
            <a:r>
              <a:rPr lang="en-US" dirty="0">
                <a:solidFill>
                  <a:prstClr val="black"/>
                </a:solidFill>
                <a:latin typeface="Courier" pitchFamily="2" charset="0"/>
              </a:rPr>
              <a:t>,</a:t>
            </a:r>
            <a:r>
              <a:rPr lang="en-US" dirty="0">
                <a:solidFill>
                  <a:srgbClr val="118987"/>
                </a:solidFill>
                <a:latin typeface="Courier" pitchFamily="2" charset="0"/>
              </a:rPr>
              <a:t>7</a:t>
            </a:r>
            <a:r>
              <a:rPr lang="en-US" dirty="0">
                <a:solidFill>
                  <a:prstClr val="black"/>
                </a:solidFill>
                <a:latin typeface="Courier" pitchFamily="2" charset="0"/>
              </a:rPr>
              <a:t>,</a:t>
            </a:r>
            <a:r>
              <a:rPr lang="en-US" dirty="0">
                <a:solidFill>
                  <a:srgbClr val="118987"/>
                </a:solidFill>
                <a:latin typeface="Courier" pitchFamily="2" charset="0"/>
              </a:rPr>
              <a:t>8</a:t>
            </a:r>
            <a:r>
              <a:rPr lang="en-US" dirty="0">
                <a:solidFill>
                  <a:prstClr val="black"/>
                </a:solidFill>
                <a:latin typeface="Courier" pitchFamily="2" charset="0"/>
              </a:rPr>
              <a:t>], [</a:t>
            </a:r>
            <a:r>
              <a:rPr lang="en-US" dirty="0">
                <a:solidFill>
                  <a:srgbClr val="118987"/>
                </a:solidFill>
                <a:latin typeface="Courier" pitchFamily="2" charset="0"/>
              </a:rPr>
              <a:t>9</a:t>
            </a:r>
            <a:r>
              <a:rPr lang="en-US" dirty="0">
                <a:solidFill>
                  <a:prstClr val="black"/>
                </a:solidFill>
                <a:latin typeface="Courier" pitchFamily="2" charset="0"/>
              </a:rPr>
              <a:t>,</a:t>
            </a:r>
            <a:r>
              <a:rPr lang="en-US" dirty="0">
                <a:solidFill>
                  <a:srgbClr val="118987"/>
                </a:solidFill>
                <a:latin typeface="Courier" pitchFamily="2" charset="0"/>
              </a:rPr>
              <a:t>10</a:t>
            </a:r>
            <a:r>
              <a:rPr lang="en-US" dirty="0">
                <a:solidFill>
                  <a:prstClr val="black"/>
                </a:solidFill>
                <a:latin typeface="Courier" pitchFamily="2" charset="0"/>
              </a:rPr>
              <a:t>,</a:t>
            </a:r>
            <a:r>
              <a:rPr lang="en-US" dirty="0">
                <a:solidFill>
                  <a:srgbClr val="118987"/>
                </a:solidFill>
                <a:latin typeface="Courier" pitchFamily="2" charset="0"/>
              </a:rPr>
              <a:t>11</a:t>
            </a:r>
            <a:r>
              <a:rPr lang="en-US" dirty="0">
                <a:solidFill>
                  <a:prstClr val="black"/>
                </a:solidFill>
                <a:latin typeface="Courier" pitchFamily="2" charset="0"/>
              </a:rPr>
              <a:t>,</a:t>
            </a:r>
            <a:r>
              <a:rPr lang="en-US" dirty="0">
                <a:solidFill>
                  <a:srgbClr val="118987"/>
                </a:solidFill>
                <a:latin typeface="Courier" pitchFamily="2" charset="0"/>
              </a:rPr>
              <a:t>12</a:t>
            </a:r>
            <a:r>
              <a:rPr lang="en-US" dirty="0">
                <a:solidFill>
                  <a:prstClr val="black"/>
                </a:solidFill>
                <a:latin typeface="Courier" pitchFamily="2" charset="0"/>
              </a:rPr>
              <a:t>]])</a:t>
            </a:r>
            <a:endParaRPr lang="en-US" spc="-150" dirty="0">
              <a:latin typeface="Arial"/>
              <a:cs typeface="Arial"/>
            </a:endParaRPr>
          </a:p>
        </p:txBody>
      </p:sp>
      <p:sp>
        <p:nvSpPr>
          <p:cNvPr id="5" name="TextBox 4">
            <a:extLst>
              <a:ext uri="{FF2B5EF4-FFF2-40B4-BE49-F238E27FC236}">
                <a16:creationId xmlns:a16="http://schemas.microsoft.com/office/drawing/2014/main" id="{91EA449F-ECD7-E94C-8C0D-4FF914DD5A34}"/>
              </a:ext>
            </a:extLst>
          </p:cNvPr>
          <p:cNvSpPr txBox="1"/>
          <p:nvPr/>
        </p:nvSpPr>
        <p:spPr>
          <a:xfrm>
            <a:off x="609600" y="1224520"/>
            <a:ext cx="7876542" cy="132343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You can also mix integer indexing with slice indexing. However, doing so will yield an array of lower rank than the original array. Note that this is quite different from the way that MATLAB handles array slicing:</a:t>
            </a:r>
          </a:p>
        </p:txBody>
      </p:sp>
    </p:spTree>
    <p:extLst>
      <p:ext uri="{BB962C8B-B14F-4D97-AF65-F5344CB8AC3E}">
        <p14:creationId xmlns:p14="http://schemas.microsoft.com/office/powerpoint/2010/main" val="168920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7468870" cy="751488"/>
          </a:xfrm>
          <a:prstGeom prst="rect">
            <a:avLst/>
          </a:prstGeom>
        </p:spPr>
        <p:txBody>
          <a:bodyPr vert="horz" wrap="square" lIns="0" tIns="12700" rIns="0" bIns="0" rtlCol="0">
            <a:spAutoFit/>
          </a:bodyPr>
          <a:lstStyle/>
          <a:p>
            <a:pPr marL="12700">
              <a:lnSpc>
                <a:spcPct val="100000"/>
              </a:lnSpc>
              <a:spcBef>
                <a:spcPts val="100"/>
              </a:spcBef>
            </a:pPr>
            <a:r>
              <a:rPr lang="en-US" spc="-150" dirty="0"/>
              <a:t>ARRAY INDEXING</a:t>
            </a:r>
            <a:endParaRPr spc="-150" dirty="0"/>
          </a:p>
        </p:txBody>
      </p:sp>
      <p:sp>
        <p:nvSpPr>
          <p:cNvPr id="4" name="object 4"/>
          <p:cNvSpPr txBox="1"/>
          <p:nvPr/>
        </p:nvSpPr>
        <p:spPr>
          <a:xfrm>
            <a:off x="685800" y="978028"/>
            <a:ext cx="8333742" cy="5492529"/>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600" i="1" dirty="0">
                <a:solidFill>
                  <a:srgbClr val="878875"/>
                </a:solidFill>
                <a:latin typeface="Courier-Oblique" pitchFamily="2" charset="0"/>
              </a:rPr>
              <a:t># Two ways of accessing the data in the middle row of </a:t>
            </a:r>
          </a:p>
          <a:p>
            <a:pPr marL="12699">
              <a:spcBef>
                <a:spcPts val="600"/>
              </a:spcBef>
              <a:buClr>
                <a:srgbClr val="585858"/>
              </a:buClr>
              <a:tabLst>
                <a:tab pos="238760" algn="l"/>
              </a:tabLst>
            </a:pPr>
            <a:r>
              <a:rPr lang="en-US" sz="1600" i="1" dirty="0">
                <a:solidFill>
                  <a:srgbClr val="878875"/>
                </a:solidFill>
                <a:latin typeface="Courier-Oblique" pitchFamily="2" charset="0"/>
              </a:rPr>
              <a:t># the array Mixing integer indexing with slices yields an </a:t>
            </a:r>
          </a:p>
          <a:p>
            <a:pPr marL="12699">
              <a:spcBef>
                <a:spcPts val="600"/>
              </a:spcBef>
              <a:buClr>
                <a:srgbClr val="585858"/>
              </a:buClr>
              <a:tabLst>
                <a:tab pos="238760" algn="l"/>
              </a:tabLst>
            </a:pPr>
            <a:r>
              <a:rPr lang="en-US" sz="1600" i="1" dirty="0">
                <a:solidFill>
                  <a:srgbClr val="878875"/>
                </a:solidFill>
                <a:latin typeface="Courier-Oblique" pitchFamily="2" charset="0"/>
              </a:rPr>
              <a:t># array of lower rank, while using only slices yields an </a:t>
            </a:r>
          </a:p>
          <a:p>
            <a:pPr marL="12699">
              <a:spcBef>
                <a:spcPts val="600"/>
              </a:spcBef>
              <a:buClr>
                <a:srgbClr val="585858"/>
              </a:buClr>
              <a:tabLst>
                <a:tab pos="238760" algn="l"/>
              </a:tabLst>
            </a:pPr>
            <a:r>
              <a:rPr lang="en-US" sz="1600" i="1" dirty="0">
                <a:solidFill>
                  <a:srgbClr val="878875"/>
                </a:solidFill>
                <a:latin typeface="Courier-Oblique" pitchFamily="2" charset="0"/>
              </a:rPr>
              <a:t># array of the same rank as the# original array:</a:t>
            </a:r>
          </a:p>
          <a:p>
            <a:pPr marL="12699">
              <a:spcBef>
                <a:spcPts val="600"/>
              </a:spcBef>
              <a:buClr>
                <a:srgbClr val="585858"/>
              </a:buClr>
              <a:tabLst>
                <a:tab pos="238760" algn="l"/>
              </a:tabLst>
            </a:pPr>
            <a:r>
              <a:rPr lang="en-US" sz="1600" dirty="0">
                <a:solidFill>
                  <a:prstClr val="black"/>
                </a:solidFill>
                <a:latin typeface="Courier" pitchFamily="2" charset="0"/>
              </a:rPr>
              <a:t>row_r1 </a:t>
            </a:r>
            <a:r>
              <a:rPr lang="en-US" sz="1600" b="1" dirty="0">
                <a:solidFill>
                  <a:prstClr val="black"/>
                </a:solidFill>
                <a:latin typeface="Courier-Bold" pitchFamily="2" charset="0"/>
              </a:rPr>
              <a:t>=</a:t>
            </a:r>
            <a:r>
              <a:rPr lang="en-US" sz="1600" dirty="0">
                <a:solidFill>
                  <a:prstClr val="black"/>
                </a:solidFill>
                <a:latin typeface="Courier" pitchFamily="2" charset="0"/>
              </a:rPr>
              <a:t> a[</a:t>
            </a:r>
            <a:r>
              <a:rPr lang="en-US" sz="1600" dirty="0">
                <a:solidFill>
                  <a:srgbClr val="118987"/>
                </a:solidFill>
                <a:latin typeface="Courier" pitchFamily="2" charset="0"/>
              </a:rPr>
              <a:t>1</a:t>
            </a:r>
            <a:r>
              <a:rPr lang="en-US" sz="1600" dirty="0">
                <a:solidFill>
                  <a:prstClr val="black"/>
                </a:solidFill>
                <a:latin typeface="Courier" pitchFamily="2" charset="0"/>
              </a:rPr>
              <a:t>, :]   </a:t>
            </a:r>
            <a:r>
              <a:rPr lang="en-US" sz="1600" i="1" dirty="0">
                <a:solidFill>
                  <a:srgbClr val="878875"/>
                </a:solidFill>
                <a:latin typeface="Courier-Oblique" pitchFamily="2" charset="0"/>
              </a:rPr>
              <a:t># Rank 1 view of the second row of a </a:t>
            </a:r>
          </a:p>
          <a:p>
            <a:pPr marL="12699">
              <a:spcBef>
                <a:spcPts val="600"/>
              </a:spcBef>
              <a:buClr>
                <a:srgbClr val="585858"/>
              </a:buClr>
              <a:tabLst>
                <a:tab pos="238760" algn="l"/>
              </a:tabLst>
            </a:pPr>
            <a:r>
              <a:rPr lang="en-US" sz="1600" dirty="0">
                <a:solidFill>
                  <a:prstClr val="black"/>
                </a:solidFill>
                <a:latin typeface="Courier" pitchFamily="2" charset="0"/>
              </a:rPr>
              <a:t>row_r2 </a:t>
            </a:r>
            <a:r>
              <a:rPr lang="en-US" sz="1600" b="1" dirty="0">
                <a:solidFill>
                  <a:prstClr val="black"/>
                </a:solidFill>
                <a:latin typeface="Courier-Bold" pitchFamily="2" charset="0"/>
              </a:rPr>
              <a:t>=</a:t>
            </a:r>
            <a:r>
              <a:rPr lang="en-US" sz="1600" dirty="0">
                <a:solidFill>
                  <a:prstClr val="black"/>
                </a:solidFill>
                <a:latin typeface="Courier" pitchFamily="2" charset="0"/>
              </a:rPr>
              <a:t> a[</a:t>
            </a:r>
            <a:r>
              <a:rPr lang="en-US" sz="1600" dirty="0">
                <a:solidFill>
                  <a:srgbClr val="118987"/>
                </a:solidFill>
                <a:latin typeface="Courier" pitchFamily="2" charset="0"/>
              </a:rPr>
              <a:t>1</a:t>
            </a:r>
            <a:r>
              <a:rPr lang="en-US" sz="1600" dirty="0">
                <a:solidFill>
                  <a:prstClr val="black"/>
                </a:solidFill>
                <a:latin typeface="Courier" pitchFamily="2" charset="0"/>
              </a:rPr>
              <a:t>:</a:t>
            </a:r>
            <a:r>
              <a:rPr lang="en-US" sz="1600" dirty="0">
                <a:solidFill>
                  <a:srgbClr val="118987"/>
                </a:solidFill>
                <a:latin typeface="Courier" pitchFamily="2" charset="0"/>
              </a:rPr>
              <a:t>2</a:t>
            </a:r>
            <a:r>
              <a:rPr lang="en-US" sz="1600" dirty="0">
                <a:solidFill>
                  <a:prstClr val="black"/>
                </a:solidFill>
                <a:latin typeface="Courier" pitchFamily="2" charset="0"/>
              </a:rPr>
              <a:t>, :]  </a:t>
            </a:r>
            <a:r>
              <a:rPr lang="en-US" sz="1600" i="1" dirty="0">
                <a:solidFill>
                  <a:srgbClr val="878875"/>
                </a:solidFill>
                <a:latin typeface="Courier-Oblique" pitchFamily="2" charset="0"/>
              </a:rPr>
              <a:t># Rank 2 view of the second row of a</a:t>
            </a:r>
          </a:p>
          <a:p>
            <a:pPr marL="12699">
              <a:spcBef>
                <a:spcPts val="600"/>
              </a:spcBef>
              <a:buClr>
                <a:srgbClr val="585858"/>
              </a:buClr>
              <a:tabLst>
                <a:tab pos="238760" algn="l"/>
              </a:tabLst>
            </a:pPr>
            <a:r>
              <a:rPr lang="en-US" sz="1600" b="1" dirty="0">
                <a:solidFill>
                  <a:prstClr val="black"/>
                </a:solidFill>
                <a:latin typeface="Courier-Bold" pitchFamily="2" charset="0"/>
              </a:rPr>
              <a:t>print</a:t>
            </a:r>
            <a:r>
              <a:rPr lang="en-US" sz="1600" dirty="0">
                <a:solidFill>
                  <a:prstClr val="black"/>
                </a:solidFill>
                <a:latin typeface="Courier" pitchFamily="2" charset="0"/>
              </a:rPr>
              <a:t>(row_r1, row_r1</a:t>
            </a:r>
            <a:r>
              <a:rPr lang="en-US" sz="1600" b="1" dirty="0">
                <a:solidFill>
                  <a:prstClr val="black"/>
                </a:solidFill>
                <a:latin typeface="Courier-Bold" pitchFamily="2" charset="0"/>
              </a:rPr>
              <a:t>.</a:t>
            </a:r>
            <a:r>
              <a:rPr lang="en-US" sz="1600" dirty="0">
                <a:solidFill>
                  <a:prstClr val="black"/>
                </a:solidFill>
                <a:latin typeface="Courier" pitchFamily="2" charset="0"/>
              </a:rPr>
              <a:t>shape)  </a:t>
            </a:r>
            <a:r>
              <a:rPr lang="en-US" sz="1600" i="1" dirty="0">
                <a:solidFill>
                  <a:srgbClr val="878875"/>
                </a:solidFill>
                <a:latin typeface="Courier-Oblique" pitchFamily="2" charset="0"/>
              </a:rPr>
              <a:t># Prints "[5 6 7 8]</a:t>
            </a:r>
          </a:p>
          <a:p>
            <a:pPr marL="12699">
              <a:spcBef>
                <a:spcPts val="600"/>
              </a:spcBef>
              <a:buClr>
                <a:srgbClr val="585858"/>
              </a:buClr>
              <a:tabLst>
                <a:tab pos="238760" algn="l"/>
              </a:tabLst>
            </a:pPr>
            <a:r>
              <a:rPr lang="en-US" sz="1600" i="1" dirty="0">
                <a:solidFill>
                  <a:srgbClr val="878875"/>
                </a:solidFill>
                <a:latin typeface="Courier-Oblique" pitchFamily="2" charset="0"/>
              </a:rPr>
              <a:t>                             # (4,)”</a:t>
            </a:r>
          </a:p>
          <a:p>
            <a:pPr marL="12699">
              <a:spcBef>
                <a:spcPts val="600"/>
              </a:spcBef>
              <a:buClr>
                <a:srgbClr val="585858"/>
              </a:buClr>
              <a:tabLst>
                <a:tab pos="238760" algn="l"/>
              </a:tabLst>
            </a:pPr>
            <a:r>
              <a:rPr lang="en-US" sz="1600" b="1" dirty="0">
                <a:solidFill>
                  <a:prstClr val="black"/>
                </a:solidFill>
                <a:latin typeface="Courier-Bold" pitchFamily="2" charset="0"/>
              </a:rPr>
              <a:t>print</a:t>
            </a:r>
            <a:r>
              <a:rPr lang="en-US" sz="1600" dirty="0">
                <a:solidFill>
                  <a:prstClr val="black"/>
                </a:solidFill>
                <a:latin typeface="Courier" pitchFamily="2" charset="0"/>
              </a:rPr>
              <a:t>(row_r2, row_r2</a:t>
            </a:r>
            <a:r>
              <a:rPr lang="en-US" sz="1600" b="1" dirty="0">
                <a:solidFill>
                  <a:prstClr val="black"/>
                </a:solidFill>
                <a:latin typeface="Courier-Bold" pitchFamily="2" charset="0"/>
              </a:rPr>
              <a:t>.</a:t>
            </a:r>
            <a:r>
              <a:rPr lang="en-US" sz="1600" dirty="0">
                <a:solidFill>
                  <a:prstClr val="black"/>
                </a:solidFill>
                <a:latin typeface="Courier" pitchFamily="2" charset="0"/>
              </a:rPr>
              <a:t>shape)  </a:t>
            </a:r>
            <a:r>
              <a:rPr lang="en-US" sz="1600" i="1" dirty="0">
                <a:solidFill>
                  <a:srgbClr val="878875"/>
                </a:solidFill>
                <a:latin typeface="Courier-Oblique" pitchFamily="2" charset="0"/>
              </a:rPr>
              <a:t># Prints "[[5 6 7 8]] </a:t>
            </a:r>
          </a:p>
          <a:p>
            <a:pPr marL="12699">
              <a:spcBef>
                <a:spcPts val="600"/>
              </a:spcBef>
              <a:buClr>
                <a:srgbClr val="585858"/>
              </a:buClr>
              <a:tabLst>
                <a:tab pos="238760" algn="l"/>
              </a:tabLst>
            </a:pPr>
            <a:r>
              <a:rPr lang="en-US" sz="1600" i="1" dirty="0">
                <a:solidFill>
                  <a:srgbClr val="878875"/>
                </a:solidFill>
                <a:latin typeface="Courier-Oblique" pitchFamily="2" charset="0"/>
              </a:rPr>
              <a:t>                             # (1, 4)”</a:t>
            </a:r>
          </a:p>
          <a:p>
            <a:pPr marL="12699">
              <a:spcBef>
                <a:spcPts val="600"/>
              </a:spcBef>
              <a:buClr>
                <a:srgbClr val="585858"/>
              </a:buClr>
              <a:tabLst>
                <a:tab pos="238760" algn="l"/>
              </a:tabLst>
            </a:pPr>
            <a:r>
              <a:rPr lang="en-US" sz="1600" i="1" dirty="0">
                <a:solidFill>
                  <a:srgbClr val="878875"/>
                </a:solidFill>
                <a:latin typeface="Courier-Oblique" pitchFamily="2" charset="0"/>
              </a:rPr>
              <a:t># We can make the same distinction when accessing columns </a:t>
            </a:r>
          </a:p>
          <a:p>
            <a:pPr marL="12699">
              <a:spcBef>
                <a:spcPts val="600"/>
              </a:spcBef>
              <a:buClr>
                <a:srgbClr val="585858"/>
              </a:buClr>
              <a:tabLst>
                <a:tab pos="238760" algn="l"/>
              </a:tabLst>
            </a:pPr>
            <a:r>
              <a:rPr lang="en-US" sz="1600" i="1" dirty="0">
                <a:solidFill>
                  <a:srgbClr val="878875"/>
                </a:solidFill>
                <a:latin typeface="Courier-Oblique" pitchFamily="2" charset="0"/>
              </a:rPr>
              <a:t># of an array:</a:t>
            </a:r>
          </a:p>
          <a:p>
            <a:pPr marL="12699">
              <a:spcBef>
                <a:spcPts val="600"/>
              </a:spcBef>
              <a:buClr>
                <a:srgbClr val="585858"/>
              </a:buClr>
              <a:tabLst>
                <a:tab pos="238760" algn="l"/>
              </a:tabLst>
            </a:pPr>
            <a:r>
              <a:rPr lang="en-US" sz="1600" dirty="0">
                <a:solidFill>
                  <a:prstClr val="black"/>
                </a:solidFill>
                <a:latin typeface="Courier" pitchFamily="2" charset="0"/>
              </a:rPr>
              <a:t>col_r1 </a:t>
            </a:r>
            <a:r>
              <a:rPr lang="en-US" sz="1600" b="1" dirty="0">
                <a:solidFill>
                  <a:prstClr val="black"/>
                </a:solidFill>
                <a:latin typeface="Courier-Bold" pitchFamily="2" charset="0"/>
              </a:rPr>
              <a:t>=</a:t>
            </a:r>
            <a:r>
              <a:rPr lang="en-US" sz="1600" dirty="0">
                <a:solidFill>
                  <a:prstClr val="black"/>
                </a:solidFill>
                <a:latin typeface="Courier" pitchFamily="2" charset="0"/>
              </a:rPr>
              <a:t> a[:, </a:t>
            </a:r>
            <a:r>
              <a:rPr lang="en-US" sz="1600" dirty="0">
                <a:solidFill>
                  <a:srgbClr val="118987"/>
                </a:solidFill>
                <a:latin typeface="Courier" pitchFamily="2" charset="0"/>
              </a:rPr>
              <a:t>1</a:t>
            </a:r>
            <a:r>
              <a:rPr lang="en-US" sz="1600" dirty="0">
                <a:solidFill>
                  <a:prstClr val="black"/>
                </a:solidFill>
                <a:latin typeface="Courier" pitchFamily="2" charset="0"/>
              </a:rPr>
              <a:t>]</a:t>
            </a:r>
          </a:p>
          <a:p>
            <a:pPr marL="12699">
              <a:spcBef>
                <a:spcPts val="600"/>
              </a:spcBef>
              <a:buClr>
                <a:srgbClr val="585858"/>
              </a:buClr>
              <a:tabLst>
                <a:tab pos="238760" algn="l"/>
              </a:tabLst>
            </a:pPr>
            <a:r>
              <a:rPr lang="en-US" sz="1600" dirty="0">
                <a:solidFill>
                  <a:prstClr val="black"/>
                </a:solidFill>
                <a:latin typeface="Courier" pitchFamily="2" charset="0"/>
              </a:rPr>
              <a:t>col_r2 </a:t>
            </a:r>
            <a:r>
              <a:rPr lang="en-US" sz="1600" b="1" dirty="0">
                <a:solidFill>
                  <a:prstClr val="black"/>
                </a:solidFill>
                <a:latin typeface="Courier-Bold" pitchFamily="2" charset="0"/>
              </a:rPr>
              <a:t>=</a:t>
            </a:r>
            <a:r>
              <a:rPr lang="en-US" sz="1600" dirty="0">
                <a:solidFill>
                  <a:prstClr val="black"/>
                </a:solidFill>
                <a:latin typeface="Courier" pitchFamily="2" charset="0"/>
              </a:rPr>
              <a:t> a[:, </a:t>
            </a:r>
            <a:r>
              <a:rPr lang="en-US" sz="1600" dirty="0">
                <a:solidFill>
                  <a:srgbClr val="118987"/>
                </a:solidFill>
                <a:latin typeface="Courier" pitchFamily="2" charset="0"/>
              </a:rPr>
              <a:t>1</a:t>
            </a:r>
            <a:r>
              <a:rPr lang="en-US" sz="1600" dirty="0">
                <a:solidFill>
                  <a:prstClr val="black"/>
                </a:solidFill>
                <a:latin typeface="Courier" pitchFamily="2" charset="0"/>
              </a:rPr>
              <a:t>:</a:t>
            </a:r>
            <a:r>
              <a:rPr lang="en-US" sz="1600" dirty="0">
                <a:solidFill>
                  <a:srgbClr val="118987"/>
                </a:solidFill>
                <a:latin typeface="Courier" pitchFamily="2" charset="0"/>
              </a:rPr>
              <a:t>2</a:t>
            </a:r>
            <a:r>
              <a:rPr lang="en-US" sz="1600" dirty="0">
                <a:solidFill>
                  <a:prstClr val="black"/>
                </a:solidFill>
                <a:latin typeface="Courier" pitchFamily="2" charset="0"/>
              </a:rPr>
              <a:t>]</a:t>
            </a:r>
          </a:p>
          <a:p>
            <a:pPr marL="12699">
              <a:spcBef>
                <a:spcPts val="600"/>
              </a:spcBef>
              <a:buClr>
                <a:srgbClr val="585858"/>
              </a:buClr>
              <a:tabLst>
                <a:tab pos="238760" algn="l"/>
              </a:tabLst>
            </a:pPr>
            <a:r>
              <a:rPr lang="en-US" sz="1600" b="1" dirty="0">
                <a:solidFill>
                  <a:prstClr val="black"/>
                </a:solidFill>
                <a:latin typeface="Courier-Bold" pitchFamily="2" charset="0"/>
              </a:rPr>
              <a:t>print</a:t>
            </a:r>
            <a:r>
              <a:rPr lang="en-US" sz="1600" dirty="0">
                <a:solidFill>
                  <a:prstClr val="black"/>
                </a:solidFill>
                <a:latin typeface="Courier" pitchFamily="2" charset="0"/>
              </a:rPr>
              <a:t>(col_r1, col_r1</a:t>
            </a:r>
            <a:r>
              <a:rPr lang="en-US" sz="1600" b="1" dirty="0">
                <a:solidFill>
                  <a:prstClr val="black"/>
                </a:solidFill>
                <a:latin typeface="Courier-Bold" pitchFamily="2" charset="0"/>
              </a:rPr>
              <a:t>.</a:t>
            </a:r>
            <a:r>
              <a:rPr lang="en-US" sz="1600" dirty="0">
                <a:solidFill>
                  <a:prstClr val="black"/>
                </a:solidFill>
                <a:latin typeface="Courier" pitchFamily="2" charset="0"/>
              </a:rPr>
              <a:t>shape)  </a:t>
            </a:r>
            <a:r>
              <a:rPr lang="en-US" sz="1600" i="1" dirty="0">
                <a:solidFill>
                  <a:srgbClr val="878875"/>
                </a:solidFill>
                <a:latin typeface="Courier-Oblique" pitchFamily="2" charset="0"/>
              </a:rPr>
              <a:t># Prints "[ 2  6 10] (3,)”</a:t>
            </a:r>
          </a:p>
          <a:p>
            <a:pPr marL="12699">
              <a:spcBef>
                <a:spcPts val="600"/>
              </a:spcBef>
              <a:buClr>
                <a:srgbClr val="585858"/>
              </a:buClr>
              <a:tabLst>
                <a:tab pos="238760" algn="l"/>
              </a:tabLst>
            </a:pPr>
            <a:r>
              <a:rPr lang="en-US" sz="1600" b="1" dirty="0">
                <a:solidFill>
                  <a:prstClr val="black"/>
                </a:solidFill>
                <a:latin typeface="Courier-Bold" pitchFamily="2" charset="0"/>
              </a:rPr>
              <a:t>print</a:t>
            </a:r>
            <a:r>
              <a:rPr lang="en-US" sz="1600" dirty="0">
                <a:solidFill>
                  <a:prstClr val="black"/>
                </a:solidFill>
                <a:latin typeface="Courier" pitchFamily="2" charset="0"/>
              </a:rPr>
              <a:t>(col_r2, col_r2</a:t>
            </a:r>
            <a:r>
              <a:rPr lang="en-US" sz="1600" b="1" dirty="0">
                <a:solidFill>
                  <a:prstClr val="black"/>
                </a:solidFill>
                <a:latin typeface="Courier-Bold" pitchFamily="2" charset="0"/>
              </a:rPr>
              <a:t>.</a:t>
            </a:r>
            <a:r>
              <a:rPr lang="en-US" sz="1600" dirty="0">
                <a:solidFill>
                  <a:prstClr val="black"/>
                </a:solidFill>
                <a:latin typeface="Courier" pitchFamily="2" charset="0"/>
              </a:rPr>
              <a:t>shape)  </a:t>
            </a:r>
            <a:r>
              <a:rPr lang="en-US" sz="1600" i="1" dirty="0">
                <a:solidFill>
                  <a:srgbClr val="878875"/>
                </a:solidFill>
                <a:latin typeface="Courier-Oblique" pitchFamily="2" charset="0"/>
              </a:rPr>
              <a:t># Prints "[[ 2][ 6]</a:t>
            </a:r>
            <a:r>
              <a:rPr lang="en-US" sz="1600" dirty="0">
                <a:solidFill>
                  <a:prstClr val="black"/>
                </a:solidFill>
                <a:latin typeface="Courier" pitchFamily="2" charset="0"/>
              </a:rPr>
              <a:t>                             </a:t>
            </a:r>
            <a:r>
              <a:rPr lang="en-US" sz="1600" i="1" dirty="0">
                <a:solidFill>
                  <a:srgbClr val="878875"/>
                </a:solidFill>
                <a:latin typeface="Courier-Oblique" pitchFamily="2" charset="0"/>
              </a:rPr>
              <a:t>#          [10]] (3, 1)"</a:t>
            </a:r>
            <a:endParaRPr lang="en-US" sz="1600" spc="-150" dirty="0">
              <a:latin typeface="Arial"/>
              <a:cs typeface="Arial"/>
            </a:endParaRPr>
          </a:p>
        </p:txBody>
      </p:sp>
    </p:spTree>
    <p:extLst>
      <p:ext uri="{BB962C8B-B14F-4D97-AF65-F5344CB8AC3E}">
        <p14:creationId xmlns:p14="http://schemas.microsoft.com/office/powerpoint/2010/main" val="2105501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10258" y="934234"/>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50"/>
          </a:p>
        </p:txBody>
      </p:sp>
      <p:sp>
        <p:nvSpPr>
          <p:cNvPr id="3" name="object 3"/>
          <p:cNvSpPr txBox="1">
            <a:spLocks noGrp="1"/>
          </p:cNvSpPr>
          <p:nvPr>
            <p:ph type="title"/>
          </p:nvPr>
        </p:nvSpPr>
        <p:spPr>
          <a:xfrm>
            <a:off x="810258" y="152400"/>
            <a:ext cx="8028942" cy="751488"/>
          </a:xfrm>
          <a:prstGeom prst="rect">
            <a:avLst/>
          </a:prstGeom>
        </p:spPr>
        <p:txBody>
          <a:bodyPr vert="horz" wrap="square" lIns="0" tIns="12700" rIns="0" bIns="0" rtlCol="0">
            <a:spAutoFit/>
          </a:bodyPr>
          <a:lstStyle/>
          <a:p>
            <a:pPr marL="12700">
              <a:lnSpc>
                <a:spcPct val="100000"/>
              </a:lnSpc>
              <a:spcBef>
                <a:spcPts val="100"/>
              </a:spcBef>
            </a:pPr>
            <a:r>
              <a:rPr lang="en-US" spc="-150" dirty="0"/>
              <a:t>INTEGER ARRAY INDEXING</a:t>
            </a:r>
            <a:endParaRPr spc="-150" dirty="0"/>
          </a:p>
        </p:txBody>
      </p:sp>
      <p:sp>
        <p:nvSpPr>
          <p:cNvPr id="4" name="object 4"/>
          <p:cNvSpPr txBox="1"/>
          <p:nvPr/>
        </p:nvSpPr>
        <p:spPr>
          <a:xfrm>
            <a:off x="657858" y="2286000"/>
            <a:ext cx="8333742" cy="3291927"/>
          </a:xfrm>
          <a:prstGeom prst="rect">
            <a:avLst/>
          </a:prstGeom>
        </p:spPr>
        <p:txBody>
          <a:bodyPr vert="horz" wrap="square" lIns="0" tIns="151130" rIns="0" bIns="0" rtlCol="0">
            <a:spAutoFit/>
          </a:bodyPr>
          <a:lstStyle/>
          <a:p>
            <a:pPr marL="12699">
              <a:spcBef>
                <a:spcPts val="600"/>
              </a:spcBef>
              <a:buClr>
                <a:srgbClr val="585858"/>
              </a:buClr>
              <a:tabLst>
                <a:tab pos="238760" algn="l"/>
              </a:tabLst>
            </a:pPr>
            <a:r>
              <a:rPr lang="en-US" sz="1400" dirty="0">
                <a:solidFill>
                  <a:prstClr val="black"/>
                </a:solidFill>
                <a:latin typeface="Courier" pitchFamily="2" charset="0"/>
              </a:rPr>
              <a:t>import </a:t>
            </a:r>
            <a:r>
              <a:rPr lang="en-US" sz="1400" dirty="0" err="1">
                <a:solidFill>
                  <a:srgbClr val="434343"/>
                </a:solidFill>
                <a:latin typeface="Courier" pitchFamily="2" charset="0"/>
              </a:rPr>
              <a:t>numpy</a:t>
            </a:r>
            <a:r>
              <a:rPr lang="en-US" sz="1400" dirty="0">
                <a:solidFill>
                  <a:prstClr val="black"/>
                </a:solidFill>
                <a:latin typeface="Courier" pitchFamily="2" charset="0"/>
              </a:rPr>
              <a:t> </a:t>
            </a:r>
            <a:r>
              <a:rPr lang="en-US" sz="1400" b="1" dirty="0">
                <a:solidFill>
                  <a:prstClr val="black"/>
                </a:solidFill>
                <a:latin typeface="Courier-Bold" pitchFamily="2" charset="0"/>
              </a:rPr>
              <a:t>as</a:t>
            </a:r>
            <a:r>
              <a:rPr lang="en-US" sz="1400" dirty="0">
                <a:solidFill>
                  <a:prstClr val="black"/>
                </a:solidFill>
                <a:latin typeface="Courier" pitchFamily="2" charset="0"/>
              </a:rPr>
              <a:t> np</a:t>
            </a:r>
          </a:p>
          <a:p>
            <a:pPr marL="12699">
              <a:spcBef>
                <a:spcPts val="600"/>
              </a:spcBef>
              <a:buClr>
                <a:srgbClr val="585858"/>
              </a:buClr>
              <a:tabLst>
                <a:tab pos="238760" algn="l"/>
              </a:tabLst>
            </a:pPr>
            <a:r>
              <a:rPr lang="en-US" sz="1400" i="1" dirty="0">
                <a:solidFill>
                  <a:srgbClr val="878875"/>
                </a:solidFill>
                <a:latin typeface="Courier-Oblique" pitchFamily="2" charset="0"/>
              </a:rPr>
              <a:t># The returned array will have shape (3,) and Prints "[1 4 5]"</a:t>
            </a:r>
            <a:endParaRPr lang="en-US" sz="1400" dirty="0">
              <a:solidFill>
                <a:prstClr val="black"/>
              </a:solidFill>
              <a:latin typeface="Courier" pitchFamily="2" charset="0"/>
            </a:endParaRPr>
          </a:p>
          <a:p>
            <a:pPr marL="12699">
              <a:spcBef>
                <a:spcPts val="600"/>
              </a:spcBef>
              <a:buClr>
                <a:srgbClr val="585858"/>
              </a:buClr>
              <a:tabLst>
                <a:tab pos="238760" algn="l"/>
              </a:tabLst>
            </a:pPr>
            <a:r>
              <a:rPr lang="en-US" sz="1400" dirty="0">
                <a:solidFill>
                  <a:prstClr val="black"/>
                </a:solidFill>
                <a:latin typeface="Courier" pitchFamily="2" charset="0"/>
              </a:rPr>
              <a:t>a </a:t>
            </a:r>
            <a:r>
              <a:rPr lang="en-US" sz="1400" b="1" dirty="0">
                <a:solidFill>
                  <a:prstClr val="black"/>
                </a:solidFill>
                <a:latin typeface="Courier-Bold" pitchFamily="2" charset="0"/>
              </a:rPr>
              <a:t>=</a:t>
            </a:r>
            <a:r>
              <a:rPr lang="en-US" sz="1400" dirty="0">
                <a:solidFill>
                  <a:prstClr val="black"/>
                </a:solidFill>
                <a:latin typeface="Courier" pitchFamily="2" charset="0"/>
              </a:rPr>
              <a:t> </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t>
            </a:r>
            <a:r>
              <a:rPr lang="en-US" sz="1400" dirty="0">
                <a:solidFill>
                  <a:srgbClr val="118987"/>
                </a:solidFill>
                <a:latin typeface="Courier" pitchFamily="2" charset="0"/>
              </a:rPr>
              <a:t>1</a:t>
            </a:r>
            <a:r>
              <a:rPr lang="en-US" sz="1400" dirty="0">
                <a:solidFill>
                  <a:prstClr val="black"/>
                </a:solidFill>
                <a:latin typeface="Courier" pitchFamily="2" charset="0"/>
              </a:rPr>
              <a:t>,</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dirty="0">
                <a:solidFill>
                  <a:srgbClr val="118987"/>
                </a:solidFill>
                <a:latin typeface="Courier" pitchFamily="2" charset="0"/>
              </a:rPr>
              <a:t>3</a:t>
            </a:r>
            <a:r>
              <a:rPr lang="en-US" sz="1400" dirty="0">
                <a:solidFill>
                  <a:prstClr val="black"/>
                </a:solidFill>
                <a:latin typeface="Courier" pitchFamily="2" charset="0"/>
              </a:rPr>
              <a:t>, </a:t>
            </a:r>
            <a:r>
              <a:rPr lang="en-US" sz="1400" dirty="0">
                <a:solidFill>
                  <a:srgbClr val="118987"/>
                </a:solidFill>
                <a:latin typeface="Courier" pitchFamily="2" charset="0"/>
              </a:rPr>
              <a:t>4</a:t>
            </a:r>
            <a:r>
              <a:rPr lang="en-US" sz="1400" dirty="0">
                <a:solidFill>
                  <a:prstClr val="black"/>
                </a:solidFill>
                <a:latin typeface="Courier" pitchFamily="2" charset="0"/>
              </a:rPr>
              <a:t>], [</a:t>
            </a:r>
            <a:r>
              <a:rPr lang="en-US" sz="1400" dirty="0">
                <a:solidFill>
                  <a:srgbClr val="118987"/>
                </a:solidFill>
                <a:latin typeface="Courier" pitchFamily="2" charset="0"/>
              </a:rPr>
              <a:t>5</a:t>
            </a:r>
            <a:r>
              <a:rPr lang="en-US" sz="1400" dirty="0">
                <a:solidFill>
                  <a:prstClr val="black"/>
                </a:solidFill>
                <a:latin typeface="Courier" pitchFamily="2" charset="0"/>
              </a:rPr>
              <a:t>, </a:t>
            </a:r>
            <a:r>
              <a:rPr lang="en-US" sz="1400" dirty="0">
                <a:solidFill>
                  <a:srgbClr val="118987"/>
                </a:solidFill>
                <a:latin typeface="Courier" pitchFamily="2" charset="0"/>
              </a:rPr>
              <a:t>6</a:t>
            </a:r>
            <a:r>
              <a:rPr lang="en-US" sz="1400" dirty="0">
                <a:solidFill>
                  <a:prstClr val="black"/>
                </a:solidFill>
                <a:latin typeface="Courier" pitchFamily="2" charset="0"/>
              </a:rPr>
              <a:t>]])</a:t>
            </a:r>
            <a:endParaRPr lang="en-US" sz="1400" i="1" dirty="0">
              <a:solidFill>
                <a:srgbClr val="878875"/>
              </a:solidFill>
              <a:latin typeface="Courier-Oblique" pitchFamily="2" charset="0"/>
            </a:endParaRP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dirty="0">
                <a:solidFill>
                  <a:srgbClr val="118987"/>
                </a:solidFill>
                <a:latin typeface="Courier" pitchFamily="2" charset="0"/>
              </a:rPr>
              <a:t>0</a:t>
            </a:r>
            <a:r>
              <a:rPr lang="en-US" sz="1400" dirty="0">
                <a:solidFill>
                  <a:prstClr val="black"/>
                </a:solidFill>
                <a:latin typeface="Courier" pitchFamily="2" charset="0"/>
              </a:rPr>
              <a:t>]]) </a:t>
            </a:r>
          </a:p>
          <a:p>
            <a:pPr marL="12699">
              <a:spcBef>
                <a:spcPts val="600"/>
              </a:spcBef>
              <a:buClr>
                <a:srgbClr val="585858"/>
              </a:buClr>
              <a:tabLst>
                <a:tab pos="238760" algn="l"/>
              </a:tabLst>
            </a:pPr>
            <a:r>
              <a:rPr lang="en-US" sz="1400" i="1" dirty="0">
                <a:solidFill>
                  <a:srgbClr val="878875"/>
                </a:solidFill>
                <a:latin typeface="Courier-Oblique" pitchFamily="2" charset="0"/>
              </a:rPr>
              <a:t># The above example of integer array indexing is equivalent to this:</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0</a:t>
            </a:r>
            <a:r>
              <a:rPr lang="en-US" sz="1400" dirty="0">
                <a:solidFill>
                  <a:prstClr val="black"/>
                </a:solidFill>
                <a:latin typeface="Courier" pitchFamily="2" charset="0"/>
              </a:rPr>
              <a:t>], a[</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a:t>
            </a:r>
            <a:r>
              <a:rPr lang="en-US" sz="1400" dirty="0">
                <a:solidFill>
                  <a:srgbClr val="118987"/>
                </a:solidFill>
                <a:latin typeface="Courier" pitchFamily="2" charset="0"/>
              </a:rPr>
              <a:t>2</a:t>
            </a:r>
            <a:r>
              <a:rPr lang="en-US" sz="1400" dirty="0">
                <a:solidFill>
                  <a:prstClr val="black"/>
                </a:solidFill>
                <a:latin typeface="Courier" pitchFamily="2" charset="0"/>
              </a:rPr>
              <a:t>, </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i="1" dirty="0">
                <a:solidFill>
                  <a:srgbClr val="878875"/>
                </a:solidFill>
                <a:latin typeface="Courier-Oblique" pitchFamily="2" charset="0"/>
              </a:rPr>
              <a:t># Prints "[1 4 5]”</a:t>
            </a:r>
          </a:p>
          <a:p>
            <a:pPr marL="12699">
              <a:spcBef>
                <a:spcPts val="600"/>
              </a:spcBef>
              <a:buClr>
                <a:srgbClr val="585858"/>
              </a:buClr>
              <a:tabLst>
                <a:tab pos="238760" algn="l"/>
              </a:tabLst>
            </a:pPr>
            <a:r>
              <a:rPr lang="en-US" sz="1400" i="1" dirty="0">
                <a:solidFill>
                  <a:srgbClr val="878875"/>
                </a:solidFill>
                <a:latin typeface="Courier-Oblique" pitchFamily="2" charset="0"/>
              </a:rPr>
              <a:t># When using integer array indexing, you can reuse the same</a:t>
            </a:r>
          </a:p>
          <a:p>
            <a:pPr marL="12699">
              <a:spcBef>
                <a:spcPts val="600"/>
              </a:spcBef>
              <a:buClr>
                <a:srgbClr val="585858"/>
              </a:buClr>
              <a:tabLst>
                <a:tab pos="238760" algn="l"/>
              </a:tabLst>
            </a:pPr>
            <a:r>
              <a:rPr lang="en-US" sz="1400" i="1" dirty="0">
                <a:solidFill>
                  <a:srgbClr val="878875"/>
                </a:solidFill>
                <a:latin typeface="Courier-Oblique" pitchFamily="2" charset="0"/>
              </a:rPr>
              <a:t># element from the source array:</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i="1" dirty="0">
                <a:solidFill>
                  <a:srgbClr val="878875"/>
                </a:solidFill>
                <a:latin typeface="Courier-Oblique" pitchFamily="2" charset="0"/>
              </a:rPr>
              <a:t># Prints "[2 2]”</a:t>
            </a:r>
          </a:p>
          <a:p>
            <a:pPr marL="12699">
              <a:spcBef>
                <a:spcPts val="600"/>
              </a:spcBef>
              <a:buClr>
                <a:srgbClr val="585858"/>
              </a:buClr>
              <a:tabLst>
                <a:tab pos="238760" algn="l"/>
              </a:tabLst>
            </a:pPr>
            <a:r>
              <a:rPr lang="en-US" sz="1400" i="1" dirty="0">
                <a:solidFill>
                  <a:srgbClr val="878875"/>
                </a:solidFill>
                <a:latin typeface="Courier-Oblique" pitchFamily="2" charset="0"/>
              </a:rPr>
              <a:t># Equivalent to the previous integer array indexing example</a:t>
            </a:r>
          </a:p>
          <a:p>
            <a:pPr marL="12699">
              <a:spcBef>
                <a:spcPts val="600"/>
              </a:spcBef>
              <a:buClr>
                <a:srgbClr val="585858"/>
              </a:buClr>
              <a:tabLst>
                <a:tab pos="238760" algn="l"/>
              </a:tabLst>
            </a:pPr>
            <a:r>
              <a:rPr lang="en-US" sz="1400" b="1" dirty="0">
                <a:solidFill>
                  <a:prstClr val="black"/>
                </a:solidFill>
                <a:latin typeface="Courier-Bold" pitchFamily="2" charset="0"/>
              </a:rPr>
              <a:t>print</a:t>
            </a:r>
            <a:r>
              <a:rPr lang="en-US" sz="1400" dirty="0">
                <a:solidFill>
                  <a:prstClr val="black"/>
                </a:solidFill>
                <a:latin typeface="Courier" pitchFamily="2" charset="0"/>
              </a:rPr>
              <a:t>(</a:t>
            </a:r>
            <a:r>
              <a:rPr lang="en-US" sz="1400" dirty="0" err="1">
                <a:solidFill>
                  <a:prstClr val="black"/>
                </a:solidFill>
                <a:latin typeface="Courier" pitchFamily="2" charset="0"/>
              </a:rPr>
              <a:t>np</a:t>
            </a:r>
            <a:r>
              <a:rPr lang="en-US" sz="1400" b="1" dirty="0" err="1">
                <a:solidFill>
                  <a:prstClr val="black"/>
                </a:solidFill>
                <a:latin typeface="Courier-Bold" pitchFamily="2" charset="0"/>
              </a:rPr>
              <a:t>.</a:t>
            </a:r>
            <a:r>
              <a:rPr lang="en-US" sz="1400" dirty="0" err="1">
                <a:solidFill>
                  <a:prstClr val="black"/>
                </a:solidFill>
                <a:latin typeface="Courier" pitchFamily="2" charset="0"/>
              </a:rPr>
              <a:t>array</a:t>
            </a:r>
            <a:r>
              <a:rPr lang="en-US" sz="1400" dirty="0">
                <a:solidFill>
                  <a:prstClr val="black"/>
                </a:solidFill>
                <a:latin typeface="Courier" pitchFamily="2" charset="0"/>
              </a:rPr>
              <a:t>([a[</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a:t>
            </a:r>
            <a:r>
              <a:rPr lang="en-US" sz="1400" dirty="0">
                <a:solidFill>
                  <a:srgbClr val="118987"/>
                </a:solidFill>
                <a:latin typeface="Courier" pitchFamily="2" charset="0"/>
              </a:rPr>
              <a:t>0</a:t>
            </a:r>
            <a:r>
              <a:rPr lang="en-US" sz="1400" dirty="0">
                <a:solidFill>
                  <a:prstClr val="black"/>
                </a:solidFill>
                <a:latin typeface="Courier" pitchFamily="2" charset="0"/>
              </a:rPr>
              <a:t>, </a:t>
            </a:r>
            <a:r>
              <a:rPr lang="en-US" sz="1400" dirty="0">
                <a:solidFill>
                  <a:srgbClr val="118987"/>
                </a:solidFill>
                <a:latin typeface="Courier" pitchFamily="2" charset="0"/>
              </a:rPr>
              <a:t>1</a:t>
            </a:r>
            <a:r>
              <a:rPr lang="en-US" sz="1400" dirty="0">
                <a:solidFill>
                  <a:prstClr val="black"/>
                </a:solidFill>
                <a:latin typeface="Courier" pitchFamily="2" charset="0"/>
              </a:rPr>
              <a:t>]]))  </a:t>
            </a:r>
            <a:r>
              <a:rPr lang="en-US" sz="1400" i="1" dirty="0">
                <a:solidFill>
                  <a:srgbClr val="878875"/>
                </a:solidFill>
                <a:latin typeface="Courier-Oblique" pitchFamily="2" charset="0"/>
              </a:rPr>
              <a:t># Prints "[2 2]"</a:t>
            </a:r>
            <a:endParaRPr lang="en-US" sz="1400" spc="-150" dirty="0">
              <a:latin typeface="Arial"/>
              <a:cs typeface="Arial"/>
            </a:endParaRPr>
          </a:p>
        </p:txBody>
      </p:sp>
      <p:sp>
        <p:nvSpPr>
          <p:cNvPr id="5" name="TextBox 4">
            <a:extLst>
              <a:ext uri="{FF2B5EF4-FFF2-40B4-BE49-F238E27FC236}">
                <a16:creationId xmlns:a16="http://schemas.microsoft.com/office/drawing/2014/main" id="{E34D8637-6DF6-9E46-B411-2C16A2034445}"/>
              </a:ext>
            </a:extLst>
          </p:cNvPr>
          <p:cNvSpPr txBox="1"/>
          <p:nvPr/>
        </p:nvSpPr>
        <p:spPr>
          <a:xfrm>
            <a:off x="810258" y="1219200"/>
            <a:ext cx="7800342" cy="923330"/>
          </a:xfrm>
          <a:prstGeom prst="rect">
            <a:avLst/>
          </a:prstGeom>
          <a:noFill/>
        </p:spPr>
        <p:txBody>
          <a:bodyPr wrap="square" rtlCol="0">
            <a:spAutoFit/>
          </a:bodyPr>
          <a:lstStyle/>
          <a:p>
            <a:r>
              <a:rPr lang="en-US" dirty="0"/>
              <a:t>When you index into </a:t>
            </a:r>
            <a:r>
              <a:rPr lang="en-US" dirty="0" err="1"/>
              <a:t>numpy</a:t>
            </a:r>
            <a:r>
              <a:rPr lang="en-US" dirty="0"/>
              <a:t> arrays using slicing, the resulting array view will always be a subarray of the original array. In contrast, integer array indexing allows you to construct arbitrary arrays using the data from another array. </a:t>
            </a:r>
          </a:p>
        </p:txBody>
      </p:sp>
    </p:spTree>
    <p:extLst>
      <p:ext uri="{BB962C8B-B14F-4D97-AF65-F5344CB8AC3E}">
        <p14:creationId xmlns:p14="http://schemas.microsoft.com/office/powerpoint/2010/main" val="2642109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497</TotalTime>
  <Words>1796</Words>
  <Application>Microsoft Macintosh PowerPoint</Application>
  <PresentationFormat>On-screen Show (4:3)</PresentationFormat>
  <Paragraphs>189</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Courier</vt:lpstr>
      <vt:lpstr>Courier-Bold</vt:lpstr>
      <vt:lpstr>Courier-Oblique</vt:lpstr>
      <vt:lpstr>Menlo-Regular</vt:lpstr>
      <vt:lpstr>Office Theme</vt:lpstr>
      <vt:lpstr>Numerics and Plotting</vt:lpstr>
      <vt:lpstr>NUMPY</vt:lpstr>
      <vt:lpstr>ARRAYS</vt:lpstr>
      <vt:lpstr>CREATING ARRAYS</vt:lpstr>
      <vt:lpstr>ARRAY INDEXING</vt:lpstr>
      <vt:lpstr>ARRAY INDEXING</vt:lpstr>
      <vt:lpstr>ARRAY INDEXING</vt:lpstr>
      <vt:lpstr>ARRAY INDEXING</vt:lpstr>
      <vt:lpstr>INTEGER ARRAY INDEXING</vt:lpstr>
      <vt:lpstr>BOOLEAN ARRAY INDEXING</vt:lpstr>
      <vt:lpstr>ARRAY MATH</vt:lpstr>
      <vt:lpstr>ARRAY MATH</vt:lpstr>
      <vt:lpstr>ARRAY MATH</vt:lpstr>
      <vt:lpstr>PLOTTING</vt:lpstr>
      <vt:lpstr>PLOTTING</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MIT6_0001F16_String Manipulation, Guess-and-Check, Approximations, Bisection</dc:title>
  <dc:creator>Bell, Ana</dc:creator>
  <cp:lastModifiedBy>Andy Somogyi</cp:lastModifiedBy>
  <cp:revision>20</cp:revision>
  <dcterms:created xsi:type="dcterms:W3CDTF">2017-07-24T20:42:04Z</dcterms:created>
  <dcterms:modified xsi:type="dcterms:W3CDTF">2018-08-05T04:15:07Z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2016-11-23T00:00:00Z</vt:filetime>
  </property>
  <property fmtid="{D5CDD505-2E9C-101B-9397-08002B2CF9AE}" pid="3" name="Creator">
    <vt:lpwstr>Microsoft® PowerPoint® 2013</vt:lpwstr>
  </property>
  <property fmtid="{D5CDD505-2E9C-101B-9397-08002B2CF9AE}" pid="4" name="LastSaved">
    <vt:filetime>2017-07-25T00:00:00Z</vt:filetime>
  </property>
</Properties>
</file>