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29"/>
    <p:restoredTop sz="92219"/>
  </p:normalViewPr>
  <p:slideViewPr>
    <p:cSldViewPr>
      <p:cViewPr varScale="1">
        <p:scale>
          <a:sx n="95" d="100"/>
          <a:sy n="95" d="100"/>
        </p:scale>
        <p:origin x="1384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576059"/>
            <a:ext cx="9144000" cy="281940"/>
          </a:xfrm>
          <a:custGeom>
            <a:avLst/>
            <a:gdLst/>
            <a:ahLst/>
            <a:cxnLst/>
            <a:rect l="l" t="t" r="r" b="b"/>
            <a:pathLst>
              <a:path w="9144000" h="281940">
                <a:moveTo>
                  <a:pt x="0" y="281940"/>
                </a:moveTo>
                <a:lnTo>
                  <a:pt x="9144000" y="281940"/>
                </a:lnTo>
                <a:lnTo>
                  <a:pt x="9144000" y="0"/>
                </a:lnTo>
                <a:lnTo>
                  <a:pt x="0" y="0"/>
                </a:lnTo>
                <a:lnTo>
                  <a:pt x="0" y="28194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700" y="926846"/>
            <a:ext cx="7481570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0259" y="2207209"/>
            <a:ext cx="7527925" cy="145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5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tutorial/datastructures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ythontutor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" y="6400800"/>
            <a:ext cx="9142095" cy="457200"/>
          </a:xfrm>
          <a:custGeom>
            <a:avLst/>
            <a:gdLst/>
            <a:ahLst/>
            <a:cxnLst/>
            <a:rect l="l" t="t" r="r" b="b"/>
            <a:pathLst>
              <a:path w="9142095" h="457200">
                <a:moveTo>
                  <a:pt x="0" y="457200"/>
                </a:moveTo>
                <a:lnTo>
                  <a:pt x="9141714" y="457200"/>
                </a:lnTo>
                <a:lnTo>
                  <a:pt x="9141714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334505"/>
            <a:ext cx="9142095" cy="64135"/>
          </a:xfrm>
          <a:custGeom>
            <a:avLst/>
            <a:gdLst/>
            <a:ahLst/>
            <a:cxnLst/>
            <a:rect l="l" t="t" r="r" b="b"/>
            <a:pathLst>
              <a:path w="9142095" h="64135">
                <a:moveTo>
                  <a:pt x="0" y="64008"/>
                </a:moveTo>
                <a:lnTo>
                  <a:pt x="9141714" y="64008"/>
                </a:lnTo>
                <a:lnTo>
                  <a:pt x="9141714" y="0"/>
                </a:lnTo>
                <a:lnTo>
                  <a:pt x="0" y="0"/>
                </a:lnTo>
                <a:lnTo>
                  <a:pt x="0" y="64008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6017" y="4343400"/>
            <a:ext cx="7406640" cy="0"/>
          </a:xfrm>
          <a:custGeom>
            <a:avLst/>
            <a:gdLst/>
            <a:ahLst/>
            <a:cxnLst/>
            <a:rect l="l" t="t" r="r" b="b"/>
            <a:pathLst>
              <a:path w="7406640">
                <a:moveTo>
                  <a:pt x="0" y="0"/>
                </a:moveTo>
                <a:lnTo>
                  <a:pt x="740664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01700" y="891286"/>
            <a:ext cx="8068309" cy="2988310"/>
          </a:xfrm>
          <a:prstGeom prst="rect">
            <a:avLst/>
          </a:prstGeom>
        </p:spPr>
        <p:txBody>
          <a:bodyPr vert="horz" wrap="square" lIns="0" tIns="180975" rIns="0" bIns="0" rtlCol="0">
            <a:spAutoFit/>
          </a:bodyPr>
          <a:lstStyle/>
          <a:p>
            <a:pPr marL="12700" marR="5080">
              <a:lnSpc>
                <a:spcPts val="7340"/>
              </a:lnSpc>
              <a:spcBef>
                <a:spcPts val="1425"/>
              </a:spcBef>
            </a:pPr>
            <a:r>
              <a:rPr sz="7200" u="none" spc="-1015" dirty="0">
                <a:solidFill>
                  <a:srgbClr val="252525"/>
                </a:solidFill>
              </a:rPr>
              <a:t>TUPLES, </a:t>
            </a:r>
            <a:r>
              <a:rPr sz="7200" u="none" spc="-965" dirty="0">
                <a:solidFill>
                  <a:srgbClr val="252525"/>
                </a:solidFill>
              </a:rPr>
              <a:t>LISTS,  </a:t>
            </a:r>
            <a:r>
              <a:rPr sz="7200" u="none" spc="-760" dirty="0">
                <a:solidFill>
                  <a:srgbClr val="252525"/>
                </a:solidFill>
              </a:rPr>
              <a:t>ALIASING,  </a:t>
            </a:r>
            <a:r>
              <a:rPr sz="7200" u="none" spc="-840" dirty="0">
                <a:solidFill>
                  <a:srgbClr val="252525"/>
                </a:solidFill>
              </a:rPr>
              <a:t>MUTABILITY,</a:t>
            </a:r>
            <a:r>
              <a:rPr sz="7200" u="none" spc="-535" dirty="0">
                <a:solidFill>
                  <a:srgbClr val="252525"/>
                </a:solidFill>
              </a:rPr>
              <a:t> </a:t>
            </a:r>
            <a:r>
              <a:rPr sz="7200" u="none" spc="-894" dirty="0">
                <a:solidFill>
                  <a:srgbClr val="252525"/>
                </a:solidFill>
              </a:rPr>
              <a:t>CLONING</a:t>
            </a:r>
            <a:endParaRPr sz="720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5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224266" y="6575107"/>
            <a:ext cx="118745" cy="22161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55" dirty="0">
                <a:solidFill>
                  <a:srgbClr val="FFFFFF"/>
                </a:solidFill>
                <a:latin typeface="Arial"/>
                <a:cs typeface="Arial"/>
              </a:rPr>
              <a:t>1</a:t>
            </a:fld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1794" y="797669"/>
            <a:ext cx="86233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OPERATIONS  ON LISTS  - ADD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10</a:t>
            </a:fld>
            <a:endParaRPr spc="-1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818385"/>
            <a:ext cx="7786370" cy="1708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ts val="2965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to combine lists together use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concatenation</a:t>
            </a:r>
            <a:r>
              <a:rPr sz="2600" spc="-150" dirty="0">
                <a:latin typeface="Arial"/>
                <a:cs typeface="Arial"/>
              </a:rPr>
              <a:t>,  + operator,</a:t>
            </a:r>
            <a:endParaRPr sz="2600" spc="-150">
              <a:latin typeface="Arial"/>
              <a:cs typeface="Arial"/>
            </a:endParaRPr>
          </a:p>
          <a:p>
            <a:pPr marL="104139">
              <a:lnSpc>
                <a:spcPts val="2965"/>
              </a:lnSpc>
            </a:pPr>
            <a:r>
              <a:rPr sz="2600" spc="-150" dirty="0">
                <a:latin typeface="Arial"/>
                <a:cs typeface="Arial"/>
              </a:rPr>
              <a:t>to give you a new list</a:t>
            </a:r>
            <a:endParaRPr sz="2600" spc="-15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55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mutate </a:t>
            </a:r>
            <a:r>
              <a:rPr sz="2600" spc="-150" dirty="0">
                <a:latin typeface="Arial"/>
                <a:cs typeface="Arial"/>
              </a:rPr>
              <a:t>list with </a:t>
            </a:r>
            <a:r>
              <a:rPr sz="2600" spc="-150" dirty="0">
                <a:latin typeface="Courier New"/>
                <a:cs typeface="Courier New"/>
              </a:rPr>
              <a:t>L.extend(some_list)</a:t>
            </a:r>
            <a:endParaRPr sz="2600" spc="-150">
              <a:latin typeface="Courier New"/>
              <a:cs typeface="Courier New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336237"/>
              </p:ext>
            </p:extLst>
          </p:nvPr>
        </p:nvGraphicFramePr>
        <p:xfrm>
          <a:off x="791209" y="3839457"/>
          <a:ext cx="7291575" cy="1676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8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2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3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12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marL="31750">
                        <a:lnSpc>
                          <a:spcPts val="2480"/>
                        </a:lnSpc>
                      </a:pPr>
                      <a:r>
                        <a:rPr sz="2400" spc="-5" dirty="0">
                          <a:latin typeface="Courier New"/>
                          <a:cs typeface="Courier New"/>
                        </a:rPr>
                        <a:t>L1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ts val="2480"/>
                        </a:lnSpc>
                      </a:pPr>
                      <a:r>
                        <a:rPr sz="2400" dirty="0">
                          <a:latin typeface="Courier New"/>
                          <a:cs typeface="Courier New"/>
                        </a:rPr>
                        <a:t>=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2480"/>
                        </a:lnSpc>
                      </a:pPr>
                      <a:r>
                        <a:rPr sz="2400" spc="-10" dirty="0">
                          <a:latin typeface="Courier New"/>
                          <a:cs typeface="Courier New"/>
                        </a:rPr>
                        <a:t>[2,1,3]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"/>
                        <a:cs typeface="Times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5" dirty="0">
                          <a:latin typeface="Courier New"/>
                          <a:cs typeface="Courier New"/>
                        </a:rPr>
                        <a:t>L2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dirty="0">
                          <a:latin typeface="Courier New"/>
                          <a:cs typeface="Courier New"/>
                        </a:rPr>
                        <a:t>=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10" dirty="0">
                          <a:latin typeface="Courier New"/>
                          <a:cs typeface="Courier New"/>
                        </a:rPr>
                        <a:t>[4,5,6]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"/>
                        <a:cs typeface="Time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"/>
                        <a:cs typeface="Time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spc="-5" dirty="0">
                          <a:latin typeface="Courier New"/>
                          <a:cs typeface="Courier New"/>
                        </a:rPr>
                        <a:t>L3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42545" marB="0"/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dirty="0">
                          <a:latin typeface="Courier New"/>
                          <a:cs typeface="Courier New"/>
                        </a:rPr>
                        <a:t>=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42545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spc="-5" dirty="0">
                          <a:latin typeface="Courier New"/>
                          <a:cs typeface="Courier New"/>
                        </a:rPr>
                        <a:t>L1 </a:t>
                      </a:r>
                      <a:r>
                        <a:rPr sz="2400" dirty="0">
                          <a:latin typeface="Courier New"/>
                          <a:cs typeface="Courier New"/>
                        </a:rPr>
                        <a:t>+</a:t>
                      </a:r>
                      <a:r>
                        <a:rPr sz="2400" spc="-11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spc="-5" dirty="0">
                          <a:latin typeface="Courier New"/>
                          <a:cs typeface="Courier New"/>
                        </a:rPr>
                        <a:t>L2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42545" marB="0"/>
                </a:tc>
                <a:tc>
                  <a:txBody>
                    <a:bodyPr/>
                    <a:lstStyle/>
                    <a:p>
                      <a:pPr marL="73279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en-US" sz="2400" spc="-150" dirty="0">
                          <a:latin typeface="Arial"/>
                          <a:cs typeface="Arial"/>
                        </a:rPr>
                        <a:t>→</a:t>
                      </a:r>
                      <a:endParaRPr sz="2400" dirty="0">
                        <a:latin typeface="Arial"/>
                        <a:cs typeface="Arial"/>
                      </a:endParaRPr>
                    </a:p>
                  </a:txBody>
                  <a:tcPr marL="0" marR="0" marT="42545" marB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2730"/>
                        </a:lnSpc>
                        <a:spcBef>
                          <a:spcPts val="335"/>
                        </a:spcBef>
                      </a:pPr>
                      <a:r>
                        <a:rPr sz="2400" spc="-5" dirty="0">
                          <a:latin typeface="Courier New"/>
                          <a:cs typeface="Courier New"/>
                        </a:rPr>
                        <a:t>L3</a:t>
                      </a:r>
                      <a:r>
                        <a:rPr sz="2400" spc="-95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spc="-125" dirty="0">
                          <a:latin typeface="Arial"/>
                          <a:cs typeface="Arial"/>
                        </a:rPr>
                        <a:t>is </a:t>
                      </a:r>
                      <a:r>
                        <a:rPr sz="2400" spc="-10" dirty="0">
                          <a:latin typeface="Courier New"/>
                          <a:cs typeface="Courier New"/>
                        </a:rPr>
                        <a:t>[2,1,3,4,5,6]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  <a:p>
                      <a:pPr marL="146685">
                        <a:lnSpc>
                          <a:spcPts val="2730"/>
                        </a:lnSpc>
                      </a:pPr>
                      <a:r>
                        <a:rPr sz="2400" spc="-5" dirty="0">
                          <a:latin typeface="Courier New"/>
                          <a:cs typeface="Courier New"/>
                        </a:rPr>
                        <a:t>L1, L2</a:t>
                      </a:r>
                      <a:r>
                        <a:rPr sz="2400" spc="-7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spc="-130" dirty="0">
                          <a:latin typeface="Arial"/>
                          <a:cs typeface="Arial"/>
                        </a:rPr>
                        <a:t>unchanged</a:t>
                      </a:r>
                      <a:endParaRPr sz="2400" dirty="0">
                        <a:latin typeface="Arial"/>
                        <a:cs typeface="Arial"/>
                      </a:endParaRPr>
                    </a:p>
                  </a:txBody>
                  <a:tcPr marL="0" marR="0" marT="425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810259" y="5631434"/>
            <a:ext cx="2947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0" dirty="0">
                <a:latin typeface="Courier New"/>
                <a:cs typeface="Courier New"/>
              </a:rPr>
              <a:t>L1.extend([0,6])</a:t>
            </a:r>
            <a:endParaRPr sz="2400" spc="-15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68114" y="5631434"/>
            <a:ext cx="44246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14984" algn="l"/>
              </a:tabLst>
            </a:pPr>
            <a:r>
              <a:rPr lang="en-US" sz="2400" spc="-150" dirty="0">
                <a:latin typeface="Arial"/>
                <a:cs typeface="Arial"/>
              </a:rPr>
              <a:t>→ </a:t>
            </a:r>
            <a:r>
              <a:rPr sz="2400" spc="-150" dirty="0">
                <a:latin typeface="Arial"/>
                <a:cs typeface="Arial"/>
              </a:rPr>
              <a:t>	mutated </a:t>
            </a:r>
            <a:r>
              <a:rPr sz="2400" spc="-150" dirty="0">
                <a:latin typeface="Courier New"/>
                <a:cs typeface="Courier New"/>
              </a:rPr>
              <a:t>L1 </a:t>
            </a:r>
            <a:r>
              <a:rPr sz="2400" spc="-150" dirty="0">
                <a:latin typeface="Arial"/>
                <a:cs typeface="Arial"/>
              </a:rPr>
              <a:t>to </a:t>
            </a:r>
            <a:r>
              <a:rPr sz="2400" spc="-150" dirty="0">
                <a:latin typeface="Courier New"/>
                <a:cs typeface="Courier New"/>
              </a:rPr>
              <a:t>[2,1,3,0,6]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7632700" cy="13721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330"/>
              </a:lnSpc>
              <a:spcBef>
                <a:spcPts val="100"/>
              </a:spcBef>
            </a:pPr>
            <a:r>
              <a:rPr u="none" spc="-150" dirty="0"/>
              <a:t>OPERATIONS  ON LISTS -</a:t>
            </a:r>
          </a:p>
          <a:p>
            <a:pPr marL="12700">
              <a:lnSpc>
                <a:spcPts val="5330"/>
              </a:lnSpc>
            </a:pPr>
            <a:r>
              <a:rPr u="none" spc="-150" dirty="0"/>
              <a:t>REMOVE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677094"/>
            <a:ext cx="7471409" cy="4160626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104139" indent="-91440">
              <a:lnSpc>
                <a:spcPct val="100000"/>
              </a:lnSpc>
              <a:spcBef>
                <a:spcPts val="122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50" dirty="0">
                <a:latin typeface="Arial"/>
                <a:cs typeface="Arial"/>
              </a:rPr>
              <a:t>delete element at a </a:t>
            </a:r>
            <a:r>
              <a:rPr sz="2400" b="1" spc="-150" dirty="0">
                <a:solidFill>
                  <a:srgbClr val="C00000"/>
                </a:solidFill>
                <a:latin typeface="Arial Black"/>
                <a:cs typeface="Arial Black"/>
              </a:rPr>
              <a:t>specific index </a:t>
            </a:r>
            <a:r>
              <a:rPr sz="2400" spc="-150" dirty="0">
                <a:latin typeface="Arial"/>
                <a:cs typeface="Arial"/>
              </a:rPr>
              <a:t>with </a:t>
            </a:r>
            <a:r>
              <a:rPr sz="2400" spc="-150" dirty="0">
                <a:latin typeface="Courier New"/>
                <a:cs typeface="Courier New"/>
              </a:rPr>
              <a:t>del(L[index])</a:t>
            </a:r>
          </a:p>
          <a:p>
            <a:pPr marL="104139" marR="75565" indent="-91440">
              <a:lnSpc>
                <a:spcPts val="2620"/>
              </a:lnSpc>
              <a:spcBef>
                <a:spcPts val="142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50" dirty="0">
                <a:latin typeface="Arial"/>
                <a:cs typeface="Arial"/>
              </a:rPr>
              <a:t>remove element at </a:t>
            </a:r>
            <a:r>
              <a:rPr sz="2400" b="1" spc="-150" dirty="0">
                <a:solidFill>
                  <a:srgbClr val="C00000"/>
                </a:solidFill>
                <a:latin typeface="Arial Black"/>
                <a:cs typeface="Arial Black"/>
              </a:rPr>
              <a:t>end of list </a:t>
            </a:r>
            <a:r>
              <a:rPr sz="2400" spc="-150" dirty="0">
                <a:latin typeface="Arial"/>
                <a:cs typeface="Arial"/>
              </a:rPr>
              <a:t>with </a:t>
            </a:r>
            <a:r>
              <a:rPr sz="2400" spc="-150" dirty="0">
                <a:latin typeface="Courier New"/>
                <a:cs typeface="Courier New"/>
              </a:rPr>
              <a:t>L.pop()</a:t>
            </a:r>
            <a:r>
              <a:rPr sz="2400" spc="-150" dirty="0">
                <a:latin typeface="Arial"/>
                <a:cs typeface="Arial"/>
              </a:rPr>
              <a:t>, returns the  removed element</a:t>
            </a:r>
          </a:p>
          <a:p>
            <a:pPr marL="104139" indent="-91440">
              <a:lnSpc>
                <a:spcPct val="100000"/>
              </a:lnSpc>
              <a:spcBef>
                <a:spcPts val="104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50" dirty="0">
                <a:latin typeface="Arial"/>
                <a:cs typeface="Arial"/>
              </a:rPr>
              <a:t>remove a </a:t>
            </a:r>
            <a:r>
              <a:rPr sz="2400" b="1" spc="-150" dirty="0">
                <a:solidFill>
                  <a:srgbClr val="C00000"/>
                </a:solidFill>
                <a:latin typeface="Arial Black"/>
                <a:cs typeface="Arial Black"/>
              </a:rPr>
              <a:t>specific element </a:t>
            </a:r>
            <a:r>
              <a:rPr sz="2400" spc="-150" dirty="0">
                <a:latin typeface="Arial"/>
                <a:cs typeface="Arial"/>
              </a:rPr>
              <a:t>with </a:t>
            </a:r>
            <a:r>
              <a:rPr sz="2400" spc="-150" dirty="0">
                <a:latin typeface="Courier New"/>
                <a:cs typeface="Courier New"/>
              </a:rPr>
              <a:t>L.remove(element)</a:t>
            </a:r>
          </a:p>
          <a:p>
            <a:pPr marL="459740" lvl="1" indent="-246379">
              <a:lnSpc>
                <a:spcPct val="100000"/>
              </a:lnSpc>
              <a:spcBef>
                <a:spcPts val="175"/>
              </a:spcBef>
              <a:buClr>
                <a:srgbClr val="585858"/>
              </a:buClr>
              <a:buChar char="•"/>
              <a:tabLst>
                <a:tab pos="459740" algn="l"/>
                <a:tab pos="460375" algn="l"/>
              </a:tabLst>
            </a:pPr>
            <a:r>
              <a:rPr sz="2200" spc="-150" dirty="0">
                <a:latin typeface="Arial"/>
                <a:cs typeface="Arial"/>
              </a:rPr>
              <a:t>looks for the element and removes it</a:t>
            </a:r>
          </a:p>
          <a:p>
            <a:pPr marL="459740" lvl="1" indent="-246379">
              <a:lnSpc>
                <a:spcPct val="100000"/>
              </a:lnSpc>
              <a:spcBef>
                <a:spcPts val="335"/>
              </a:spcBef>
              <a:buClr>
                <a:srgbClr val="585858"/>
              </a:buClr>
              <a:buChar char="•"/>
              <a:tabLst>
                <a:tab pos="459740" algn="l"/>
                <a:tab pos="460375" algn="l"/>
              </a:tabLst>
            </a:pPr>
            <a:r>
              <a:rPr sz="2200" spc="-150" dirty="0">
                <a:latin typeface="Arial"/>
                <a:cs typeface="Arial"/>
              </a:rPr>
              <a:t>if element occurs multiple times, removes first occurrence</a:t>
            </a:r>
          </a:p>
          <a:p>
            <a:pPr marL="459740" lvl="1" indent="-246379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Char char="•"/>
              <a:tabLst>
                <a:tab pos="459740" algn="l"/>
                <a:tab pos="460375" algn="l"/>
              </a:tabLst>
            </a:pPr>
            <a:r>
              <a:rPr sz="2200" spc="-150" dirty="0">
                <a:latin typeface="Arial"/>
                <a:cs typeface="Arial"/>
              </a:rPr>
              <a:t>if element not in list, gives an error</a:t>
            </a:r>
          </a:p>
          <a:p>
            <a:pPr marL="853440" marR="53340">
              <a:lnSpc>
                <a:spcPct val="90800"/>
              </a:lnSpc>
              <a:spcBef>
                <a:spcPts val="1545"/>
              </a:spcBef>
            </a:pPr>
            <a:r>
              <a:rPr sz="2200" spc="-150" dirty="0">
                <a:latin typeface="Courier New"/>
                <a:cs typeface="Courier New"/>
              </a:rPr>
              <a:t>L = [2,1,3,6,3,7,0] # do below in order  L.remove(2) </a:t>
            </a:r>
            <a:r>
              <a:rPr lang="en-US" sz="2400" spc="-150" dirty="0">
                <a:latin typeface="Arial"/>
                <a:cs typeface="Arial"/>
              </a:rPr>
              <a:t>→</a:t>
            </a:r>
            <a:r>
              <a:rPr sz="2200" spc="-150" dirty="0">
                <a:latin typeface="Arial"/>
                <a:cs typeface="Arial"/>
              </a:rPr>
              <a:t> mutates </a:t>
            </a:r>
            <a:r>
              <a:rPr sz="2200" spc="-150" dirty="0">
                <a:latin typeface="Courier New"/>
                <a:cs typeface="Courier New"/>
              </a:rPr>
              <a:t>L = [1,3,6,3,7,0]  L.remove(3) </a:t>
            </a:r>
            <a:r>
              <a:rPr lang="en-US" sz="2400" spc="-150" dirty="0">
                <a:latin typeface="Arial"/>
                <a:cs typeface="Arial"/>
              </a:rPr>
              <a:t>→</a:t>
            </a:r>
            <a:r>
              <a:rPr sz="2200" spc="-150" dirty="0">
                <a:latin typeface="Arial"/>
                <a:cs typeface="Arial"/>
              </a:rPr>
              <a:t> mutates </a:t>
            </a:r>
            <a:r>
              <a:rPr sz="2200" spc="-150" dirty="0">
                <a:latin typeface="Courier New"/>
                <a:cs typeface="Courier New"/>
              </a:rPr>
              <a:t>L = [1,6,3,7,0]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51507" y="5715253"/>
            <a:ext cx="1538605" cy="662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100"/>
              </a:spcBef>
            </a:pPr>
            <a:r>
              <a:rPr sz="2200" spc="-150" dirty="0">
                <a:latin typeface="Courier New"/>
                <a:cs typeface="Courier New"/>
              </a:rPr>
              <a:t>del(L[1])</a:t>
            </a:r>
            <a:endParaRPr sz="2200" spc="-150">
              <a:latin typeface="Courier New"/>
              <a:cs typeface="Courier New"/>
            </a:endParaRPr>
          </a:p>
          <a:p>
            <a:pPr marL="12700">
              <a:lnSpc>
                <a:spcPts val="2510"/>
              </a:lnSpc>
            </a:pPr>
            <a:r>
              <a:rPr sz="2200" spc="-150" dirty="0">
                <a:latin typeface="Courier New"/>
                <a:cs typeface="Courier New"/>
              </a:rPr>
              <a:t>L.pop()</a:t>
            </a:r>
            <a:endParaRPr sz="2200" spc="-15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3714" y="5715253"/>
            <a:ext cx="4784090" cy="662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100"/>
              </a:spcBef>
            </a:pPr>
            <a:r>
              <a:rPr lang="en-US" sz="2400" spc="-150" dirty="0">
                <a:latin typeface="Arial"/>
                <a:cs typeface="Arial"/>
              </a:rPr>
              <a:t>→</a:t>
            </a:r>
            <a:r>
              <a:rPr sz="2200" spc="-150" dirty="0">
                <a:latin typeface="Arial"/>
                <a:cs typeface="Arial"/>
              </a:rPr>
              <a:t> mutates </a:t>
            </a:r>
            <a:r>
              <a:rPr sz="2200" spc="-150" dirty="0">
                <a:latin typeface="Courier New"/>
                <a:cs typeface="Courier New"/>
              </a:rPr>
              <a:t>L = [1,3,7,0]</a:t>
            </a:r>
          </a:p>
          <a:p>
            <a:pPr marL="12700">
              <a:lnSpc>
                <a:spcPts val="2510"/>
              </a:lnSpc>
            </a:pPr>
            <a:r>
              <a:rPr lang="en-US" sz="2400" spc="-150" dirty="0">
                <a:latin typeface="Arial"/>
                <a:cs typeface="Arial"/>
              </a:rPr>
              <a:t>→</a:t>
            </a:r>
            <a:r>
              <a:rPr sz="2200" spc="-150" dirty="0">
                <a:latin typeface="Arial"/>
                <a:cs typeface="Arial"/>
              </a:rPr>
              <a:t> returns 0 and mutates </a:t>
            </a:r>
            <a:r>
              <a:rPr sz="2200" spc="-150" dirty="0">
                <a:latin typeface="Courier New"/>
                <a:cs typeface="Courier New"/>
              </a:rPr>
              <a:t>L = [1,3,7]</a:t>
            </a:r>
          </a:p>
        </p:txBody>
      </p:sp>
      <p:sp>
        <p:nvSpPr>
          <p:cNvPr id="7" name="object 7"/>
          <p:cNvSpPr/>
          <p:nvPr/>
        </p:nvSpPr>
        <p:spPr>
          <a:xfrm>
            <a:off x="170802" y="4985892"/>
            <a:ext cx="1346339" cy="13562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11</a:t>
            </a:fld>
            <a:endParaRPr spc="-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4263" y="279936"/>
            <a:ext cx="8699500" cy="13721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330"/>
              </a:lnSpc>
              <a:spcBef>
                <a:spcPts val="100"/>
              </a:spcBef>
            </a:pPr>
            <a:r>
              <a:rPr u="none" spc="-150" dirty="0"/>
              <a:t>CONVERT  LISTS  TO STRINGS</a:t>
            </a:r>
          </a:p>
          <a:p>
            <a:pPr marL="12700">
              <a:lnSpc>
                <a:spcPts val="5330"/>
              </a:lnSpc>
            </a:pPr>
            <a:r>
              <a:rPr u="none" spc="-150" dirty="0"/>
              <a:t>AND BACK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12</a:t>
            </a:fld>
            <a:endParaRPr spc="-1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819148"/>
            <a:ext cx="8182609" cy="2396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139" indent="-91440">
              <a:lnSpc>
                <a:spcPts val="2735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50" dirty="0">
                <a:latin typeface="Arial"/>
                <a:cs typeface="Arial"/>
              </a:rPr>
              <a:t>convert </a:t>
            </a:r>
            <a:r>
              <a:rPr sz="2400" b="1" spc="-150" dirty="0">
                <a:solidFill>
                  <a:srgbClr val="C00000"/>
                </a:solidFill>
                <a:latin typeface="Arial Black"/>
                <a:cs typeface="Arial Black"/>
              </a:rPr>
              <a:t>string to list </a:t>
            </a:r>
            <a:r>
              <a:rPr sz="2400" spc="-150" dirty="0">
                <a:latin typeface="Arial"/>
                <a:cs typeface="Arial"/>
              </a:rPr>
              <a:t>with </a:t>
            </a:r>
            <a:r>
              <a:rPr sz="2400" spc="-150" dirty="0">
                <a:latin typeface="Courier New"/>
                <a:cs typeface="Courier New"/>
              </a:rPr>
              <a:t>list(s)</a:t>
            </a:r>
            <a:r>
              <a:rPr sz="2400" spc="-150" dirty="0">
                <a:latin typeface="Arial"/>
                <a:cs typeface="Arial"/>
              </a:rPr>
              <a:t>, returns a list with every</a:t>
            </a:r>
            <a:endParaRPr sz="2400" spc="-150">
              <a:latin typeface="Arial"/>
              <a:cs typeface="Arial"/>
            </a:endParaRPr>
          </a:p>
          <a:p>
            <a:pPr marL="104139">
              <a:lnSpc>
                <a:spcPts val="2735"/>
              </a:lnSpc>
            </a:pPr>
            <a:r>
              <a:rPr sz="2400" spc="-150" dirty="0">
                <a:latin typeface="Arial"/>
                <a:cs typeface="Arial"/>
              </a:rPr>
              <a:t>character from </a:t>
            </a:r>
            <a:r>
              <a:rPr sz="2400" spc="-150" dirty="0">
                <a:latin typeface="Courier New"/>
                <a:cs typeface="Courier New"/>
              </a:rPr>
              <a:t>s </a:t>
            </a:r>
            <a:r>
              <a:rPr sz="2400" spc="-150" dirty="0">
                <a:latin typeface="Arial"/>
                <a:cs typeface="Arial"/>
              </a:rPr>
              <a:t>an element in </a:t>
            </a:r>
            <a:r>
              <a:rPr sz="2400" spc="-150" dirty="0">
                <a:latin typeface="Courier New"/>
                <a:cs typeface="Courier New"/>
              </a:rPr>
              <a:t>L</a:t>
            </a:r>
            <a:endParaRPr sz="2400" spc="-150">
              <a:latin typeface="Courier New"/>
              <a:cs typeface="Courier New"/>
            </a:endParaRPr>
          </a:p>
          <a:p>
            <a:pPr marL="104139" marR="5080" indent="-91440">
              <a:lnSpc>
                <a:spcPts val="2590"/>
              </a:lnSpc>
              <a:spcBef>
                <a:spcPts val="144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50" dirty="0">
                <a:latin typeface="Arial"/>
                <a:cs typeface="Arial"/>
              </a:rPr>
              <a:t>can use </a:t>
            </a:r>
            <a:r>
              <a:rPr sz="2400" spc="-150" dirty="0">
                <a:latin typeface="Courier New"/>
                <a:cs typeface="Courier New"/>
              </a:rPr>
              <a:t>s.split()</a:t>
            </a:r>
            <a:r>
              <a:rPr sz="2400" spc="-150" dirty="0">
                <a:latin typeface="Arial"/>
                <a:cs typeface="Arial"/>
              </a:rPr>
              <a:t>, to </a:t>
            </a:r>
            <a:r>
              <a:rPr sz="2400" b="1" spc="-150" dirty="0">
                <a:solidFill>
                  <a:srgbClr val="C00000"/>
                </a:solidFill>
                <a:latin typeface="Arial Black"/>
                <a:cs typeface="Arial Black"/>
              </a:rPr>
              <a:t>split a string on a character </a:t>
            </a:r>
            <a:r>
              <a:rPr sz="2400" spc="-150" dirty="0">
                <a:latin typeface="Arial"/>
                <a:cs typeface="Arial"/>
              </a:rPr>
              <a:t>parameter,  splits on spaces if called without a parameter</a:t>
            </a:r>
            <a:endParaRPr sz="2400" spc="-150">
              <a:latin typeface="Arial"/>
              <a:cs typeface="Arial"/>
            </a:endParaRPr>
          </a:p>
          <a:p>
            <a:pPr marL="104139" marR="80645" indent="-91440">
              <a:lnSpc>
                <a:spcPts val="2620"/>
              </a:lnSpc>
              <a:spcBef>
                <a:spcPts val="137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50" dirty="0">
                <a:latin typeface="Arial"/>
                <a:cs typeface="Arial"/>
              </a:rPr>
              <a:t>use </a:t>
            </a:r>
            <a:r>
              <a:rPr sz="2400" spc="-150" dirty="0">
                <a:latin typeface="Courier New"/>
                <a:cs typeface="Courier New"/>
              </a:rPr>
              <a:t>''.join(L) </a:t>
            </a:r>
            <a:r>
              <a:rPr sz="2400" spc="-150" dirty="0">
                <a:latin typeface="Arial"/>
                <a:cs typeface="Arial"/>
              </a:rPr>
              <a:t>to turn a </a:t>
            </a:r>
            <a:r>
              <a:rPr sz="2400" b="1" spc="-150" dirty="0">
                <a:solidFill>
                  <a:srgbClr val="C00000"/>
                </a:solidFill>
                <a:latin typeface="Arial Black"/>
                <a:cs typeface="Arial Black"/>
              </a:rPr>
              <a:t>list of characters into a string</a:t>
            </a:r>
            <a:r>
              <a:rPr sz="2400" spc="-150" dirty="0">
                <a:latin typeface="Arial"/>
                <a:cs typeface="Arial"/>
              </a:rPr>
              <a:t>, can  give a character in quotes to add char between every element</a:t>
            </a:r>
            <a:endParaRPr sz="2400" spc="-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4263" y="4297171"/>
            <a:ext cx="2885440" cy="20377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46455">
              <a:lnSpc>
                <a:spcPct val="100000"/>
              </a:lnSpc>
              <a:spcBef>
                <a:spcPts val="100"/>
              </a:spcBef>
            </a:pPr>
            <a:r>
              <a:rPr sz="2200" spc="-150" dirty="0">
                <a:latin typeface="Courier New"/>
                <a:cs typeface="Courier New"/>
              </a:rPr>
              <a:t>s = "I&lt;3 cs"  list(s)  s.split('&lt;')</a:t>
            </a:r>
            <a:endParaRPr sz="22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200" spc="-150" dirty="0">
                <a:latin typeface="Courier New"/>
                <a:cs typeface="Courier New"/>
              </a:rPr>
              <a:t>L = ['a','b','c']</a:t>
            </a:r>
            <a:endParaRPr sz="22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200" spc="-150" dirty="0">
                <a:latin typeface="Courier New"/>
                <a:cs typeface="Courier New"/>
              </a:rPr>
              <a:t>''.join(L)</a:t>
            </a:r>
            <a:endParaRPr sz="22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200" spc="-150" dirty="0">
                <a:latin typeface="Courier New"/>
                <a:cs typeface="Courier New"/>
              </a:rPr>
              <a:t>'_'.join(L)</a:t>
            </a:r>
            <a:endParaRPr sz="2200" spc="-15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34917" y="4297171"/>
            <a:ext cx="5451475" cy="22595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3390" algn="l"/>
              </a:tabLst>
            </a:pPr>
            <a:r>
              <a:rPr lang="en-US" sz="2400" spc="-150" dirty="0">
                <a:latin typeface="Arial"/>
                <a:cs typeface="Arial"/>
              </a:rPr>
              <a:t>→ </a:t>
            </a:r>
            <a:r>
              <a:rPr sz="2200" spc="-150" dirty="0">
                <a:latin typeface="Arial"/>
                <a:cs typeface="Arial"/>
              </a:rPr>
              <a:t>	</a:t>
            </a:r>
            <a:r>
              <a:rPr sz="2200" spc="-150" dirty="0">
                <a:latin typeface="Courier New"/>
                <a:cs typeface="Courier New"/>
              </a:rPr>
              <a:t>s </a:t>
            </a:r>
            <a:r>
              <a:rPr sz="2200" spc="-150" dirty="0">
                <a:latin typeface="Arial"/>
                <a:cs typeface="Arial"/>
              </a:rPr>
              <a:t>is a string</a:t>
            </a:r>
          </a:p>
          <a:p>
            <a:pPr marL="12700">
              <a:lnSpc>
                <a:spcPct val="100000"/>
              </a:lnSpc>
            </a:pPr>
            <a:r>
              <a:rPr lang="en-US" sz="2400" spc="-150" dirty="0">
                <a:latin typeface="Arial"/>
                <a:cs typeface="Arial"/>
              </a:rPr>
              <a:t>→</a:t>
            </a:r>
            <a:r>
              <a:rPr sz="2200" spc="-150" dirty="0">
                <a:latin typeface="Arial"/>
                <a:cs typeface="Arial"/>
              </a:rPr>
              <a:t> returns </a:t>
            </a:r>
            <a:r>
              <a:rPr sz="2200" spc="-150" dirty="0">
                <a:latin typeface="Courier New"/>
                <a:cs typeface="Courier New"/>
              </a:rPr>
              <a:t>['I','&lt;','3','  ','c','s']</a:t>
            </a:r>
          </a:p>
          <a:p>
            <a:pPr marL="12700">
              <a:lnSpc>
                <a:spcPct val="100000"/>
              </a:lnSpc>
            </a:pPr>
            <a:r>
              <a:rPr lang="en-US" sz="2400" spc="-150" dirty="0">
                <a:latin typeface="Arial"/>
                <a:cs typeface="Arial"/>
              </a:rPr>
              <a:t>→</a:t>
            </a:r>
            <a:r>
              <a:rPr sz="2200" spc="-150" dirty="0">
                <a:latin typeface="Arial"/>
                <a:cs typeface="Arial"/>
              </a:rPr>
              <a:t> returns </a:t>
            </a:r>
            <a:r>
              <a:rPr sz="2200" spc="-150" dirty="0">
                <a:latin typeface="Courier New"/>
                <a:cs typeface="Courier New"/>
              </a:rPr>
              <a:t>['I', '3 cs']</a:t>
            </a:r>
          </a:p>
          <a:p>
            <a:pPr marL="12700">
              <a:lnSpc>
                <a:spcPct val="100000"/>
              </a:lnSpc>
              <a:tabLst>
                <a:tab pos="453390" algn="l"/>
              </a:tabLst>
            </a:pPr>
            <a:r>
              <a:rPr lang="en-US" sz="2400" spc="-150" dirty="0">
                <a:latin typeface="Arial"/>
                <a:cs typeface="Arial"/>
              </a:rPr>
              <a:t>→ </a:t>
            </a:r>
            <a:r>
              <a:rPr sz="2200" spc="-150" dirty="0">
                <a:latin typeface="Arial"/>
                <a:cs typeface="Arial"/>
              </a:rPr>
              <a:t>	</a:t>
            </a:r>
            <a:r>
              <a:rPr sz="2200" spc="-150" dirty="0">
                <a:latin typeface="Courier New"/>
                <a:cs typeface="Courier New"/>
              </a:rPr>
              <a:t>L </a:t>
            </a:r>
            <a:r>
              <a:rPr sz="2200" spc="-150" dirty="0">
                <a:latin typeface="Arial"/>
                <a:cs typeface="Arial"/>
              </a:rPr>
              <a:t>is a list</a:t>
            </a:r>
          </a:p>
          <a:p>
            <a:pPr marL="12700">
              <a:lnSpc>
                <a:spcPct val="100000"/>
              </a:lnSpc>
            </a:pPr>
            <a:r>
              <a:rPr lang="en-US" sz="2400" spc="-150" dirty="0">
                <a:latin typeface="Arial"/>
                <a:cs typeface="Arial"/>
              </a:rPr>
              <a:t>→</a:t>
            </a:r>
            <a:r>
              <a:rPr lang="en-US" sz="2200" spc="-150" dirty="0">
                <a:latin typeface="Arial"/>
                <a:cs typeface="Arial"/>
              </a:rPr>
              <a:t> </a:t>
            </a:r>
            <a:r>
              <a:rPr sz="2200" spc="-150" dirty="0">
                <a:latin typeface="Arial"/>
                <a:cs typeface="Arial"/>
              </a:rPr>
              <a:t>returns </a:t>
            </a:r>
            <a:r>
              <a:rPr sz="2200" spc="-150" dirty="0">
                <a:latin typeface="Courier New"/>
                <a:cs typeface="Courier New"/>
              </a:rPr>
              <a:t>"abc"</a:t>
            </a:r>
          </a:p>
          <a:p>
            <a:pPr marL="12700">
              <a:lnSpc>
                <a:spcPct val="100000"/>
              </a:lnSpc>
            </a:pPr>
            <a:r>
              <a:rPr lang="en-US" sz="2400" spc="-150" dirty="0">
                <a:latin typeface="Arial"/>
                <a:cs typeface="Arial"/>
              </a:rPr>
              <a:t>→</a:t>
            </a:r>
            <a:r>
              <a:rPr sz="2200" spc="-150" dirty="0">
                <a:latin typeface="Arial"/>
                <a:cs typeface="Arial"/>
              </a:rPr>
              <a:t> returns </a:t>
            </a:r>
            <a:r>
              <a:rPr sz="2200" spc="-150" dirty="0">
                <a:latin typeface="Courier New"/>
                <a:cs typeface="Courier New"/>
              </a:rPr>
              <a:t>"a_b_c"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926846"/>
            <a:ext cx="82423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68234" algn="l"/>
              </a:tabLst>
            </a:pPr>
            <a:r>
              <a:rPr spc="-150" dirty="0"/>
              <a:t>OTHER  LIST OPERATIONS	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13</a:t>
            </a:fld>
            <a:endParaRPr spc="-150" dirty="0"/>
          </a:p>
        </p:txBody>
      </p:sp>
      <p:sp>
        <p:nvSpPr>
          <p:cNvPr id="3" name="object 3"/>
          <p:cNvSpPr txBox="1"/>
          <p:nvPr/>
        </p:nvSpPr>
        <p:spPr>
          <a:xfrm>
            <a:off x="810259" y="1814576"/>
            <a:ext cx="143954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50" dirty="0">
                <a:latin typeface="Courier New"/>
                <a:cs typeface="Courier New"/>
              </a:rPr>
              <a:t>sort()</a:t>
            </a:r>
            <a:endParaRPr sz="2600" spc="-15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25192" y="1814576"/>
            <a:ext cx="218948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150" dirty="0">
                <a:latin typeface="Arial"/>
                <a:cs typeface="Arial"/>
              </a:rPr>
              <a:t>and </a:t>
            </a:r>
            <a:r>
              <a:rPr sz="2600" spc="-150" dirty="0">
                <a:latin typeface="Courier New"/>
                <a:cs typeface="Courier New"/>
              </a:rPr>
              <a:t>sorted()</a:t>
            </a:r>
            <a:endParaRPr sz="2600" spc="-15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04139" indent="-91440">
              <a:lnSpc>
                <a:spcPct val="100000"/>
              </a:lnSpc>
              <a:spcBef>
                <a:spcPts val="1215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pc="-150" dirty="0"/>
              <a:t>reverse()</a:t>
            </a:r>
          </a:p>
          <a:p>
            <a:pPr marL="104139" marR="5080" indent="-91440">
              <a:lnSpc>
                <a:spcPts val="2810"/>
              </a:lnSpc>
              <a:spcBef>
                <a:spcPts val="146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pc="-150" dirty="0">
                <a:latin typeface="Arial"/>
                <a:cs typeface="Arial"/>
              </a:rPr>
              <a:t>and many more! </a:t>
            </a:r>
            <a:r>
              <a:rPr spc="-150" dirty="0">
                <a:solidFill>
                  <a:srgbClr val="0000FF"/>
                </a:solidFill>
                <a:latin typeface="Arial"/>
                <a:cs typeface="Arial"/>
                <a:hlinkClick r:id="rId2"/>
              </a:rPr>
              <a:t> https://docs.python.org/3/tutorial/datastructures.html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10259" y="4159199"/>
            <a:ext cx="2207260" cy="2176780"/>
          </a:xfrm>
          <a:prstGeom prst="rect">
            <a:avLst/>
          </a:prstGeom>
        </p:spPr>
        <p:txBody>
          <a:bodyPr vert="horz" wrap="square" lIns="0" tIns="157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2600" spc="-150" dirty="0">
                <a:latin typeface="Courier New"/>
                <a:cs typeface="Courier New"/>
              </a:rPr>
              <a:t>L=[9,6,0,3]</a:t>
            </a:r>
            <a:endParaRPr sz="2600" spc="-150">
              <a:latin typeface="Courier New"/>
              <a:cs typeface="Courier New"/>
            </a:endParaRPr>
          </a:p>
          <a:p>
            <a:pPr marL="12700" marR="5080">
              <a:lnSpc>
                <a:spcPct val="134800"/>
              </a:lnSpc>
              <a:spcBef>
                <a:spcPts val="50"/>
              </a:spcBef>
            </a:pPr>
            <a:r>
              <a:rPr sz="2600" spc="-150" dirty="0">
                <a:latin typeface="Courier New"/>
                <a:cs typeface="Courier New"/>
              </a:rPr>
              <a:t>sorted(L)  L.sort()  L.reverse()</a:t>
            </a:r>
            <a:endParaRPr sz="2600" spc="-15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24200" y="4707585"/>
            <a:ext cx="5912739" cy="1634422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lang="en-US" sz="2600" spc="-150" dirty="0">
                <a:latin typeface="Arial"/>
                <a:cs typeface="Arial"/>
              </a:rPr>
              <a:t>→</a:t>
            </a:r>
            <a:r>
              <a:rPr sz="2600" spc="-150" dirty="0">
                <a:latin typeface="Arial"/>
                <a:cs typeface="Arial"/>
              </a:rPr>
              <a:t> returns sorted list, does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not mutate </a:t>
            </a:r>
            <a:r>
              <a:rPr sz="2600" spc="-150" dirty="0">
                <a:latin typeface="Courier New"/>
                <a:cs typeface="Courier New"/>
              </a:rPr>
              <a:t>L</a:t>
            </a: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lang="en-US" sz="2600" spc="-150" dirty="0">
                <a:latin typeface="Arial"/>
                <a:cs typeface="Arial"/>
              </a:rPr>
              <a:t>→</a:t>
            </a:r>
            <a:r>
              <a:rPr sz="2600" spc="-150" dirty="0">
                <a:latin typeface="Arial"/>
                <a:cs typeface="Arial"/>
              </a:rPr>
              <a:t>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mutates </a:t>
            </a:r>
            <a:r>
              <a:rPr sz="2600" spc="-150" dirty="0">
                <a:latin typeface="Courier New"/>
                <a:cs typeface="Courier New"/>
              </a:rPr>
              <a:t>L=[0,3,6,9]</a:t>
            </a: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lang="en-US" sz="2600" spc="-150" dirty="0">
                <a:latin typeface="Arial"/>
                <a:cs typeface="Arial"/>
              </a:rPr>
              <a:t>→</a:t>
            </a:r>
            <a:r>
              <a:rPr sz="2600" spc="-150" dirty="0">
                <a:latin typeface="Arial"/>
                <a:cs typeface="Arial"/>
              </a:rPr>
              <a:t>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mutates </a:t>
            </a:r>
            <a:r>
              <a:rPr sz="2600" spc="-150" dirty="0">
                <a:latin typeface="Courier New"/>
                <a:cs typeface="Courier New"/>
              </a:rPr>
              <a:t>L=[9,6,3,0]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914146"/>
            <a:ext cx="91440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MUTATION, ALIASING, CLONING</a:t>
            </a:r>
          </a:p>
        </p:txBody>
      </p:sp>
      <p:sp>
        <p:nvSpPr>
          <p:cNvPr id="4" name="object 4"/>
          <p:cNvSpPr/>
          <p:nvPr/>
        </p:nvSpPr>
        <p:spPr>
          <a:xfrm>
            <a:off x="1232559" y="1831467"/>
            <a:ext cx="4199890" cy="2891155"/>
          </a:xfrm>
          <a:custGeom>
            <a:avLst/>
            <a:gdLst/>
            <a:ahLst/>
            <a:cxnLst/>
            <a:rect l="l" t="t" r="r" b="b"/>
            <a:pathLst>
              <a:path w="4199890" h="2891154">
                <a:moveTo>
                  <a:pt x="2120635" y="236993"/>
                </a:moveTo>
                <a:lnTo>
                  <a:pt x="2069186" y="237076"/>
                </a:lnTo>
                <a:lnTo>
                  <a:pt x="2017810" y="237954"/>
                </a:lnTo>
                <a:lnTo>
                  <a:pt x="1966531" y="239624"/>
                </a:lnTo>
                <a:lnTo>
                  <a:pt x="1915371" y="242084"/>
                </a:lnTo>
                <a:lnTo>
                  <a:pt x="1864354" y="245330"/>
                </a:lnTo>
                <a:lnTo>
                  <a:pt x="1813503" y="249359"/>
                </a:lnTo>
                <a:lnTo>
                  <a:pt x="1762842" y="254167"/>
                </a:lnTo>
                <a:lnTo>
                  <a:pt x="1712395" y="259753"/>
                </a:lnTo>
                <a:lnTo>
                  <a:pt x="1662183" y="266112"/>
                </a:lnTo>
                <a:lnTo>
                  <a:pt x="1612231" y="273242"/>
                </a:lnTo>
                <a:lnTo>
                  <a:pt x="1562562" y="281139"/>
                </a:lnTo>
                <a:lnTo>
                  <a:pt x="1513199" y="289800"/>
                </a:lnTo>
                <a:lnTo>
                  <a:pt x="1464166" y="299222"/>
                </a:lnTo>
                <a:lnTo>
                  <a:pt x="1415486" y="309401"/>
                </a:lnTo>
                <a:lnTo>
                  <a:pt x="1367182" y="320336"/>
                </a:lnTo>
                <a:lnTo>
                  <a:pt x="1319277" y="332022"/>
                </a:lnTo>
                <a:lnTo>
                  <a:pt x="1271796" y="344456"/>
                </a:lnTo>
                <a:lnTo>
                  <a:pt x="1224760" y="357636"/>
                </a:lnTo>
                <a:lnTo>
                  <a:pt x="1178194" y="371558"/>
                </a:lnTo>
                <a:lnTo>
                  <a:pt x="1132121" y="386219"/>
                </a:lnTo>
                <a:lnTo>
                  <a:pt x="1086563" y="401615"/>
                </a:lnTo>
                <a:lnTo>
                  <a:pt x="1041546" y="417744"/>
                </a:lnTo>
                <a:lnTo>
                  <a:pt x="997091" y="434603"/>
                </a:lnTo>
                <a:lnTo>
                  <a:pt x="953222" y="452188"/>
                </a:lnTo>
                <a:lnTo>
                  <a:pt x="909962" y="470496"/>
                </a:lnTo>
                <a:lnTo>
                  <a:pt x="867335" y="489525"/>
                </a:lnTo>
                <a:lnTo>
                  <a:pt x="825364" y="509270"/>
                </a:lnTo>
                <a:lnTo>
                  <a:pt x="784072" y="529729"/>
                </a:lnTo>
                <a:lnTo>
                  <a:pt x="743483" y="550898"/>
                </a:lnTo>
                <a:lnTo>
                  <a:pt x="703620" y="572775"/>
                </a:lnTo>
                <a:lnTo>
                  <a:pt x="664507" y="595357"/>
                </a:lnTo>
                <a:lnTo>
                  <a:pt x="626166" y="618639"/>
                </a:lnTo>
                <a:lnTo>
                  <a:pt x="588620" y="642620"/>
                </a:lnTo>
                <a:lnTo>
                  <a:pt x="545524" y="671695"/>
                </a:lnTo>
                <a:lnTo>
                  <a:pt x="504071" y="701367"/>
                </a:lnTo>
                <a:lnTo>
                  <a:pt x="464262" y="731613"/>
                </a:lnTo>
                <a:lnTo>
                  <a:pt x="426094" y="762409"/>
                </a:lnTo>
                <a:lnTo>
                  <a:pt x="389568" y="793733"/>
                </a:lnTo>
                <a:lnTo>
                  <a:pt x="354683" y="825561"/>
                </a:lnTo>
                <a:lnTo>
                  <a:pt x="321439" y="857869"/>
                </a:lnTo>
                <a:lnTo>
                  <a:pt x="289834" y="890635"/>
                </a:lnTo>
                <a:lnTo>
                  <a:pt x="259868" y="923836"/>
                </a:lnTo>
                <a:lnTo>
                  <a:pt x="231540" y="957448"/>
                </a:lnTo>
                <a:lnTo>
                  <a:pt x="204850" y="991448"/>
                </a:lnTo>
                <a:lnTo>
                  <a:pt x="179797" y="1025812"/>
                </a:lnTo>
                <a:lnTo>
                  <a:pt x="156381" y="1060519"/>
                </a:lnTo>
                <a:lnTo>
                  <a:pt x="134600" y="1095543"/>
                </a:lnTo>
                <a:lnTo>
                  <a:pt x="114454" y="1130863"/>
                </a:lnTo>
                <a:lnTo>
                  <a:pt x="95943" y="1166454"/>
                </a:lnTo>
                <a:lnTo>
                  <a:pt x="79065" y="1202294"/>
                </a:lnTo>
                <a:lnTo>
                  <a:pt x="63820" y="1238359"/>
                </a:lnTo>
                <a:lnTo>
                  <a:pt x="50208" y="1274627"/>
                </a:lnTo>
                <a:lnTo>
                  <a:pt x="38228" y="1311074"/>
                </a:lnTo>
                <a:lnTo>
                  <a:pt x="19160" y="1384411"/>
                </a:lnTo>
                <a:lnTo>
                  <a:pt x="6611" y="1458186"/>
                </a:lnTo>
                <a:lnTo>
                  <a:pt x="576" y="1532212"/>
                </a:lnTo>
                <a:lnTo>
                  <a:pt x="0" y="1569262"/>
                </a:lnTo>
                <a:lnTo>
                  <a:pt x="1050" y="1606304"/>
                </a:lnTo>
                <a:lnTo>
                  <a:pt x="8027" y="1680276"/>
                </a:lnTo>
                <a:lnTo>
                  <a:pt x="21502" y="1753943"/>
                </a:lnTo>
                <a:lnTo>
                  <a:pt x="41471" y="1827117"/>
                </a:lnTo>
                <a:lnTo>
                  <a:pt x="53888" y="1863462"/>
                </a:lnTo>
                <a:lnTo>
                  <a:pt x="67927" y="1899615"/>
                </a:lnTo>
                <a:lnTo>
                  <a:pt x="83586" y="1935551"/>
                </a:lnTo>
                <a:lnTo>
                  <a:pt x="100866" y="1971249"/>
                </a:lnTo>
                <a:lnTo>
                  <a:pt x="119764" y="2006685"/>
                </a:lnTo>
                <a:lnTo>
                  <a:pt x="140282" y="2041835"/>
                </a:lnTo>
                <a:lnTo>
                  <a:pt x="162417" y="2076676"/>
                </a:lnTo>
                <a:lnTo>
                  <a:pt x="186169" y="2111186"/>
                </a:lnTo>
                <a:lnTo>
                  <a:pt x="211539" y="2145340"/>
                </a:lnTo>
                <a:lnTo>
                  <a:pt x="238524" y="2179116"/>
                </a:lnTo>
                <a:lnTo>
                  <a:pt x="267125" y="2212491"/>
                </a:lnTo>
                <a:lnTo>
                  <a:pt x="297340" y="2245441"/>
                </a:lnTo>
                <a:lnTo>
                  <a:pt x="329170" y="2277943"/>
                </a:lnTo>
                <a:lnTo>
                  <a:pt x="362613" y="2309973"/>
                </a:lnTo>
                <a:lnTo>
                  <a:pt x="397668" y="2341510"/>
                </a:lnTo>
                <a:lnTo>
                  <a:pt x="434336" y="2372528"/>
                </a:lnTo>
                <a:lnTo>
                  <a:pt x="472615" y="2403006"/>
                </a:lnTo>
                <a:lnTo>
                  <a:pt x="512505" y="2432920"/>
                </a:lnTo>
                <a:lnTo>
                  <a:pt x="554005" y="2462246"/>
                </a:lnTo>
                <a:lnTo>
                  <a:pt x="597115" y="2490962"/>
                </a:lnTo>
                <a:lnTo>
                  <a:pt x="641833" y="2519045"/>
                </a:lnTo>
                <a:lnTo>
                  <a:pt x="681310" y="2542515"/>
                </a:lnTo>
                <a:lnTo>
                  <a:pt x="721487" y="2565218"/>
                </a:lnTo>
                <a:lnTo>
                  <a:pt x="762343" y="2587154"/>
                </a:lnTo>
                <a:lnTo>
                  <a:pt x="803853" y="2608323"/>
                </a:lnTo>
                <a:lnTo>
                  <a:pt x="845995" y="2628726"/>
                </a:lnTo>
                <a:lnTo>
                  <a:pt x="888745" y="2648363"/>
                </a:lnTo>
                <a:lnTo>
                  <a:pt x="932079" y="2667233"/>
                </a:lnTo>
                <a:lnTo>
                  <a:pt x="975975" y="2685338"/>
                </a:lnTo>
                <a:lnTo>
                  <a:pt x="1020409" y="2702678"/>
                </a:lnTo>
                <a:lnTo>
                  <a:pt x="1065358" y="2719252"/>
                </a:lnTo>
                <a:lnTo>
                  <a:pt x="1110798" y="2735061"/>
                </a:lnTo>
                <a:lnTo>
                  <a:pt x="1156706" y="2750106"/>
                </a:lnTo>
                <a:lnTo>
                  <a:pt x="1203059" y="2764386"/>
                </a:lnTo>
                <a:lnTo>
                  <a:pt x="1249834" y="2777902"/>
                </a:lnTo>
                <a:lnTo>
                  <a:pt x="1297006" y="2790655"/>
                </a:lnTo>
                <a:lnTo>
                  <a:pt x="1344554" y="2802643"/>
                </a:lnTo>
                <a:lnTo>
                  <a:pt x="1392453" y="2813869"/>
                </a:lnTo>
                <a:lnTo>
                  <a:pt x="1440681" y="2824331"/>
                </a:lnTo>
                <a:lnTo>
                  <a:pt x="1489213" y="2834031"/>
                </a:lnTo>
                <a:lnTo>
                  <a:pt x="1538027" y="2842968"/>
                </a:lnTo>
                <a:lnTo>
                  <a:pt x="1587099" y="2851143"/>
                </a:lnTo>
                <a:lnTo>
                  <a:pt x="1636407" y="2858556"/>
                </a:lnTo>
                <a:lnTo>
                  <a:pt x="1685926" y="2865208"/>
                </a:lnTo>
                <a:lnTo>
                  <a:pt x="1735633" y="2871097"/>
                </a:lnTo>
                <a:lnTo>
                  <a:pt x="1785505" y="2876226"/>
                </a:lnTo>
                <a:lnTo>
                  <a:pt x="1835519" y="2880594"/>
                </a:lnTo>
                <a:lnTo>
                  <a:pt x="1885652" y="2884201"/>
                </a:lnTo>
                <a:lnTo>
                  <a:pt x="1935879" y="2887048"/>
                </a:lnTo>
                <a:lnTo>
                  <a:pt x="1986179" y="2889135"/>
                </a:lnTo>
                <a:lnTo>
                  <a:pt x="2036526" y="2890462"/>
                </a:lnTo>
                <a:lnTo>
                  <a:pt x="2086899" y="2891029"/>
                </a:lnTo>
                <a:lnTo>
                  <a:pt x="2137274" y="2890837"/>
                </a:lnTo>
                <a:lnTo>
                  <a:pt x="2187627" y="2889886"/>
                </a:lnTo>
                <a:lnTo>
                  <a:pt x="2237936" y="2888176"/>
                </a:lnTo>
                <a:lnTo>
                  <a:pt x="2288176" y="2885708"/>
                </a:lnTo>
                <a:lnTo>
                  <a:pt x="2338325" y="2882482"/>
                </a:lnTo>
                <a:lnTo>
                  <a:pt x="2388359" y="2878497"/>
                </a:lnTo>
                <a:lnTo>
                  <a:pt x="2438255" y="2873755"/>
                </a:lnTo>
                <a:lnTo>
                  <a:pt x="2487990" y="2868256"/>
                </a:lnTo>
                <a:lnTo>
                  <a:pt x="2537540" y="2861999"/>
                </a:lnTo>
                <a:lnTo>
                  <a:pt x="2586882" y="2854986"/>
                </a:lnTo>
                <a:lnTo>
                  <a:pt x="2635993" y="2847215"/>
                </a:lnTo>
                <a:lnTo>
                  <a:pt x="2684849" y="2838689"/>
                </a:lnTo>
                <a:lnTo>
                  <a:pt x="2733427" y="2829406"/>
                </a:lnTo>
                <a:lnTo>
                  <a:pt x="2781704" y="2819368"/>
                </a:lnTo>
                <a:lnTo>
                  <a:pt x="2829656" y="2808574"/>
                </a:lnTo>
                <a:lnTo>
                  <a:pt x="2877260" y="2797025"/>
                </a:lnTo>
                <a:lnTo>
                  <a:pt x="2924494" y="2784721"/>
                </a:lnTo>
                <a:lnTo>
                  <a:pt x="2971332" y="2771662"/>
                </a:lnTo>
                <a:lnTo>
                  <a:pt x="3017753" y="2757848"/>
                </a:lnTo>
                <a:lnTo>
                  <a:pt x="3063732" y="2743280"/>
                </a:lnTo>
                <a:lnTo>
                  <a:pt x="3109247" y="2727959"/>
                </a:lnTo>
                <a:lnTo>
                  <a:pt x="3154275" y="2711884"/>
                </a:lnTo>
                <a:lnTo>
                  <a:pt x="3198791" y="2695055"/>
                </a:lnTo>
                <a:lnTo>
                  <a:pt x="3242773" y="2677473"/>
                </a:lnTo>
                <a:lnTo>
                  <a:pt x="3286197" y="2659138"/>
                </a:lnTo>
                <a:lnTo>
                  <a:pt x="3329040" y="2640051"/>
                </a:lnTo>
                <a:lnTo>
                  <a:pt x="3371278" y="2620211"/>
                </a:lnTo>
                <a:lnTo>
                  <a:pt x="3412889" y="2599620"/>
                </a:lnTo>
                <a:lnTo>
                  <a:pt x="3453849" y="2578276"/>
                </a:lnTo>
                <a:lnTo>
                  <a:pt x="3494135" y="2556181"/>
                </a:lnTo>
                <a:lnTo>
                  <a:pt x="3533723" y="2533335"/>
                </a:lnTo>
                <a:lnTo>
                  <a:pt x="3572590" y="2509738"/>
                </a:lnTo>
                <a:lnTo>
                  <a:pt x="3610712" y="2485390"/>
                </a:lnTo>
                <a:lnTo>
                  <a:pt x="3653809" y="2456314"/>
                </a:lnTo>
                <a:lnTo>
                  <a:pt x="3695263" y="2426642"/>
                </a:lnTo>
                <a:lnTo>
                  <a:pt x="3735073" y="2396396"/>
                </a:lnTo>
                <a:lnTo>
                  <a:pt x="3773242" y="2365600"/>
                </a:lnTo>
                <a:lnTo>
                  <a:pt x="3809768" y="2334276"/>
                </a:lnTo>
                <a:lnTo>
                  <a:pt x="3844654" y="2302448"/>
                </a:lnTo>
                <a:lnTo>
                  <a:pt x="3877900" y="2270140"/>
                </a:lnTo>
                <a:lnTo>
                  <a:pt x="3909506" y="2237374"/>
                </a:lnTo>
                <a:lnTo>
                  <a:pt x="3939473" y="2204173"/>
                </a:lnTo>
                <a:lnTo>
                  <a:pt x="3967802" y="2170561"/>
                </a:lnTo>
                <a:lnTo>
                  <a:pt x="3994493" y="2136561"/>
                </a:lnTo>
                <a:lnTo>
                  <a:pt x="4019547" y="2102197"/>
                </a:lnTo>
                <a:lnTo>
                  <a:pt x="4042965" y="2067490"/>
                </a:lnTo>
                <a:lnTo>
                  <a:pt x="4064747" y="2032466"/>
                </a:lnTo>
                <a:lnTo>
                  <a:pt x="4084894" y="1997146"/>
                </a:lnTo>
                <a:lnTo>
                  <a:pt x="4103407" y="1961555"/>
                </a:lnTo>
                <a:lnTo>
                  <a:pt x="4120286" y="1925715"/>
                </a:lnTo>
                <a:lnTo>
                  <a:pt x="4135531" y="1889650"/>
                </a:lnTo>
                <a:lnTo>
                  <a:pt x="4149145" y="1853382"/>
                </a:lnTo>
                <a:lnTo>
                  <a:pt x="4161126" y="1816935"/>
                </a:lnTo>
                <a:lnTo>
                  <a:pt x="4180196" y="1743598"/>
                </a:lnTo>
                <a:lnTo>
                  <a:pt x="4192747" y="1669823"/>
                </a:lnTo>
                <a:lnTo>
                  <a:pt x="4198784" y="1595797"/>
                </a:lnTo>
                <a:lnTo>
                  <a:pt x="4199361" y="1558747"/>
                </a:lnTo>
                <a:lnTo>
                  <a:pt x="4198312" y="1521705"/>
                </a:lnTo>
                <a:lnTo>
                  <a:pt x="4191336" y="1447733"/>
                </a:lnTo>
                <a:lnTo>
                  <a:pt x="4177861" y="1374066"/>
                </a:lnTo>
                <a:lnTo>
                  <a:pt x="4157893" y="1300892"/>
                </a:lnTo>
                <a:lnTo>
                  <a:pt x="4145475" y="1264547"/>
                </a:lnTo>
                <a:lnTo>
                  <a:pt x="4131437" y="1228394"/>
                </a:lnTo>
                <a:lnTo>
                  <a:pt x="4115777" y="1192458"/>
                </a:lnTo>
                <a:lnTo>
                  <a:pt x="4098497" y="1156760"/>
                </a:lnTo>
                <a:lnTo>
                  <a:pt x="4079598" y="1121324"/>
                </a:lnTo>
                <a:lnTo>
                  <a:pt x="4059080" y="1086174"/>
                </a:lnTo>
                <a:lnTo>
                  <a:pt x="4036944" y="1051333"/>
                </a:lnTo>
                <a:lnTo>
                  <a:pt x="4013191" y="1016823"/>
                </a:lnTo>
                <a:lnTo>
                  <a:pt x="3987821" y="982669"/>
                </a:lnTo>
                <a:lnTo>
                  <a:pt x="3960834" y="948893"/>
                </a:lnTo>
                <a:lnTo>
                  <a:pt x="3932232" y="915518"/>
                </a:lnTo>
                <a:lnTo>
                  <a:pt x="3902015" y="882568"/>
                </a:lnTo>
                <a:lnTo>
                  <a:pt x="3870184" y="850066"/>
                </a:lnTo>
                <a:lnTo>
                  <a:pt x="3836739" y="818036"/>
                </a:lnTo>
                <a:lnTo>
                  <a:pt x="3801681" y="786499"/>
                </a:lnTo>
                <a:lnTo>
                  <a:pt x="3765011" y="755481"/>
                </a:lnTo>
                <a:lnTo>
                  <a:pt x="3726729" y="725003"/>
                </a:lnTo>
                <a:lnTo>
                  <a:pt x="3686837" y="695089"/>
                </a:lnTo>
                <a:lnTo>
                  <a:pt x="3645334" y="665763"/>
                </a:lnTo>
                <a:lnTo>
                  <a:pt x="3602221" y="637047"/>
                </a:lnTo>
                <a:lnTo>
                  <a:pt x="3557499" y="608965"/>
                </a:lnTo>
                <a:lnTo>
                  <a:pt x="3624285" y="333375"/>
                </a:lnTo>
                <a:lnTo>
                  <a:pt x="2885288" y="333375"/>
                </a:lnTo>
                <a:lnTo>
                  <a:pt x="2835541" y="321145"/>
                </a:lnTo>
                <a:lnTo>
                  <a:pt x="2785516" y="309758"/>
                </a:lnTo>
                <a:lnTo>
                  <a:pt x="2735239" y="299210"/>
                </a:lnTo>
                <a:lnTo>
                  <a:pt x="2684731" y="289499"/>
                </a:lnTo>
                <a:lnTo>
                  <a:pt x="2634017" y="280622"/>
                </a:lnTo>
                <a:lnTo>
                  <a:pt x="2583120" y="272575"/>
                </a:lnTo>
                <a:lnTo>
                  <a:pt x="2532062" y="265355"/>
                </a:lnTo>
                <a:lnTo>
                  <a:pt x="2480867" y="258959"/>
                </a:lnTo>
                <a:lnTo>
                  <a:pt x="2429559" y="253384"/>
                </a:lnTo>
                <a:lnTo>
                  <a:pt x="2378161" y="248626"/>
                </a:lnTo>
                <a:lnTo>
                  <a:pt x="2326697" y="244683"/>
                </a:lnTo>
                <a:lnTo>
                  <a:pt x="2275188" y="241552"/>
                </a:lnTo>
                <a:lnTo>
                  <a:pt x="2223660" y="239228"/>
                </a:lnTo>
                <a:lnTo>
                  <a:pt x="2172134" y="237710"/>
                </a:lnTo>
                <a:lnTo>
                  <a:pt x="2120635" y="236993"/>
                </a:lnTo>
                <a:close/>
              </a:path>
              <a:path w="4199890" h="2891154">
                <a:moveTo>
                  <a:pt x="3705073" y="0"/>
                </a:moveTo>
                <a:lnTo>
                  <a:pt x="2885288" y="333375"/>
                </a:lnTo>
                <a:lnTo>
                  <a:pt x="3624285" y="333375"/>
                </a:lnTo>
                <a:lnTo>
                  <a:pt x="3705073" y="0"/>
                </a:lnTo>
                <a:close/>
              </a:path>
            </a:pathLst>
          </a:custGeom>
          <a:solidFill>
            <a:srgbClr val="943734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5" name="object 5"/>
          <p:cNvSpPr/>
          <p:nvPr/>
        </p:nvSpPr>
        <p:spPr>
          <a:xfrm>
            <a:off x="1232559" y="1831467"/>
            <a:ext cx="4199890" cy="2891155"/>
          </a:xfrm>
          <a:custGeom>
            <a:avLst/>
            <a:gdLst/>
            <a:ahLst/>
            <a:cxnLst/>
            <a:rect l="l" t="t" r="r" b="b"/>
            <a:pathLst>
              <a:path w="4199890" h="2891154">
                <a:moveTo>
                  <a:pt x="3705073" y="0"/>
                </a:moveTo>
                <a:lnTo>
                  <a:pt x="3557499" y="608965"/>
                </a:lnTo>
                <a:lnTo>
                  <a:pt x="3602221" y="637047"/>
                </a:lnTo>
                <a:lnTo>
                  <a:pt x="3645334" y="665763"/>
                </a:lnTo>
                <a:lnTo>
                  <a:pt x="3686837" y="695089"/>
                </a:lnTo>
                <a:lnTo>
                  <a:pt x="3726729" y="725003"/>
                </a:lnTo>
                <a:lnTo>
                  <a:pt x="3765011" y="755481"/>
                </a:lnTo>
                <a:lnTo>
                  <a:pt x="3801681" y="786499"/>
                </a:lnTo>
                <a:lnTo>
                  <a:pt x="3836739" y="818036"/>
                </a:lnTo>
                <a:lnTo>
                  <a:pt x="3870184" y="850066"/>
                </a:lnTo>
                <a:lnTo>
                  <a:pt x="3902015" y="882568"/>
                </a:lnTo>
                <a:lnTo>
                  <a:pt x="3932232" y="915518"/>
                </a:lnTo>
                <a:lnTo>
                  <a:pt x="3960834" y="948893"/>
                </a:lnTo>
                <a:lnTo>
                  <a:pt x="3987821" y="982669"/>
                </a:lnTo>
                <a:lnTo>
                  <a:pt x="4013191" y="1016823"/>
                </a:lnTo>
                <a:lnTo>
                  <a:pt x="4036944" y="1051333"/>
                </a:lnTo>
                <a:lnTo>
                  <a:pt x="4059080" y="1086174"/>
                </a:lnTo>
                <a:lnTo>
                  <a:pt x="4079598" y="1121324"/>
                </a:lnTo>
                <a:lnTo>
                  <a:pt x="4098497" y="1156760"/>
                </a:lnTo>
                <a:lnTo>
                  <a:pt x="4115777" y="1192458"/>
                </a:lnTo>
                <a:lnTo>
                  <a:pt x="4131437" y="1228394"/>
                </a:lnTo>
                <a:lnTo>
                  <a:pt x="4145475" y="1264547"/>
                </a:lnTo>
                <a:lnTo>
                  <a:pt x="4157893" y="1300892"/>
                </a:lnTo>
                <a:lnTo>
                  <a:pt x="4177861" y="1374066"/>
                </a:lnTo>
                <a:lnTo>
                  <a:pt x="4191336" y="1447733"/>
                </a:lnTo>
                <a:lnTo>
                  <a:pt x="4198312" y="1521705"/>
                </a:lnTo>
                <a:lnTo>
                  <a:pt x="4199361" y="1558747"/>
                </a:lnTo>
                <a:lnTo>
                  <a:pt x="4198784" y="1595797"/>
                </a:lnTo>
                <a:lnTo>
                  <a:pt x="4192747" y="1669823"/>
                </a:lnTo>
                <a:lnTo>
                  <a:pt x="4180196" y="1743598"/>
                </a:lnTo>
                <a:lnTo>
                  <a:pt x="4161126" y="1816935"/>
                </a:lnTo>
                <a:lnTo>
                  <a:pt x="4149145" y="1853382"/>
                </a:lnTo>
                <a:lnTo>
                  <a:pt x="4135531" y="1889650"/>
                </a:lnTo>
                <a:lnTo>
                  <a:pt x="4120286" y="1925715"/>
                </a:lnTo>
                <a:lnTo>
                  <a:pt x="4103407" y="1961555"/>
                </a:lnTo>
                <a:lnTo>
                  <a:pt x="4084894" y="1997146"/>
                </a:lnTo>
                <a:lnTo>
                  <a:pt x="4064747" y="2032466"/>
                </a:lnTo>
                <a:lnTo>
                  <a:pt x="4042965" y="2067490"/>
                </a:lnTo>
                <a:lnTo>
                  <a:pt x="4019547" y="2102197"/>
                </a:lnTo>
                <a:lnTo>
                  <a:pt x="3994493" y="2136561"/>
                </a:lnTo>
                <a:lnTo>
                  <a:pt x="3967802" y="2170561"/>
                </a:lnTo>
                <a:lnTo>
                  <a:pt x="3939473" y="2204173"/>
                </a:lnTo>
                <a:lnTo>
                  <a:pt x="3909506" y="2237374"/>
                </a:lnTo>
                <a:lnTo>
                  <a:pt x="3877900" y="2270140"/>
                </a:lnTo>
                <a:lnTo>
                  <a:pt x="3844654" y="2302448"/>
                </a:lnTo>
                <a:lnTo>
                  <a:pt x="3809768" y="2334276"/>
                </a:lnTo>
                <a:lnTo>
                  <a:pt x="3773242" y="2365600"/>
                </a:lnTo>
                <a:lnTo>
                  <a:pt x="3735073" y="2396396"/>
                </a:lnTo>
                <a:lnTo>
                  <a:pt x="3695263" y="2426642"/>
                </a:lnTo>
                <a:lnTo>
                  <a:pt x="3653809" y="2456314"/>
                </a:lnTo>
                <a:lnTo>
                  <a:pt x="3610712" y="2485390"/>
                </a:lnTo>
                <a:lnTo>
                  <a:pt x="3572590" y="2509738"/>
                </a:lnTo>
                <a:lnTo>
                  <a:pt x="3533723" y="2533335"/>
                </a:lnTo>
                <a:lnTo>
                  <a:pt x="3494135" y="2556181"/>
                </a:lnTo>
                <a:lnTo>
                  <a:pt x="3453849" y="2578276"/>
                </a:lnTo>
                <a:lnTo>
                  <a:pt x="3412889" y="2599620"/>
                </a:lnTo>
                <a:lnTo>
                  <a:pt x="3371278" y="2620211"/>
                </a:lnTo>
                <a:lnTo>
                  <a:pt x="3329040" y="2640051"/>
                </a:lnTo>
                <a:lnTo>
                  <a:pt x="3286197" y="2659138"/>
                </a:lnTo>
                <a:lnTo>
                  <a:pt x="3242773" y="2677473"/>
                </a:lnTo>
                <a:lnTo>
                  <a:pt x="3198791" y="2695055"/>
                </a:lnTo>
                <a:lnTo>
                  <a:pt x="3154275" y="2711884"/>
                </a:lnTo>
                <a:lnTo>
                  <a:pt x="3109247" y="2727959"/>
                </a:lnTo>
                <a:lnTo>
                  <a:pt x="3063732" y="2743280"/>
                </a:lnTo>
                <a:lnTo>
                  <a:pt x="3017753" y="2757848"/>
                </a:lnTo>
                <a:lnTo>
                  <a:pt x="2971332" y="2771662"/>
                </a:lnTo>
                <a:lnTo>
                  <a:pt x="2924494" y="2784721"/>
                </a:lnTo>
                <a:lnTo>
                  <a:pt x="2877260" y="2797025"/>
                </a:lnTo>
                <a:lnTo>
                  <a:pt x="2829656" y="2808574"/>
                </a:lnTo>
                <a:lnTo>
                  <a:pt x="2781704" y="2819368"/>
                </a:lnTo>
                <a:lnTo>
                  <a:pt x="2733427" y="2829406"/>
                </a:lnTo>
                <a:lnTo>
                  <a:pt x="2684849" y="2838689"/>
                </a:lnTo>
                <a:lnTo>
                  <a:pt x="2635993" y="2847215"/>
                </a:lnTo>
                <a:lnTo>
                  <a:pt x="2586882" y="2854986"/>
                </a:lnTo>
                <a:lnTo>
                  <a:pt x="2537540" y="2861999"/>
                </a:lnTo>
                <a:lnTo>
                  <a:pt x="2487990" y="2868256"/>
                </a:lnTo>
                <a:lnTo>
                  <a:pt x="2438255" y="2873755"/>
                </a:lnTo>
                <a:lnTo>
                  <a:pt x="2388359" y="2878497"/>
                </a:lnTo>
                <a:lnTo>
                  <a:pt x="2338325" y="2882482"/>
                </a:lnTo>
                <a:lnTo>
                  <a:pt x="2288176" y="2885708"/>
                </a:lnTo>
                <a:lnTo>
                  <a:pt x="2237936" y="2888176"/>
                </a:lnTo>
                <a:lnTo>
                  <a:pt x="2187627" y="2889886"/>
                </a:lnTo>
                <a:lnTo>
                  <a:pt x="2137274" y="2890837"/>
                </a:lnTo>
                <a:lnTo>
                  <a:pt x="2086899" y="2891029"/>
                </a:lnTo>
                <a:lnTo>
                  <a:pt x="2036526" y="2890462"/>
                </a:lnTo>
                <a:lnTo>
                  <a:pt x="1986179" y="2889135"/>
                </a:lnTo>
                <a:lnTo>
                  <a:pt x="1935879" y="2887048"/>
                </a:lnTo>
                <a:lnTo>
                  <a:pt x="1885652" y="2884201"/>
                </a:lnTo>
                <a:lnTo>
                  <a:pt x="1835519" y="2880594"/>
                </a:lnTo>
                <a:lnTo>
                  <a:pt x="1785505" y="2876226"/>
                </a:lnTo>
                <a:lnTo>
                  <a:pt x="1735633" y="2871097"/>
                </a:lnTo>
                <a:lnTo>
                  <a:pt x="1685926" y="2865208"/>
                </a:lnTo>
                <a:lnTo>
                  <a:pt x="1636407" y="2858556"/>
                </a:lnTo>
                <a:lnTo>
                  <a:pt x="1587099" y="2851143"/>
                </a:lnTo>
                <a:lnTo>
                  <a:pt x="1538027" y="2842968"/>
                </a:lnTo>
                <a:lnTo>
                  <a:pt x="1489213" y="2834031"/>
                </a:lnTo>
                <a:lnTo>
                  <a:pt x="1440681" y="2824331"/>
                </a:lnTo>
                <a:lnTo>
                  <a:pt x="1392453" y="2813869"/>
                </a:lnTo>
                <a:lnTo>
                  <a:pt x="1344554" y="2802643"/>
                </a:lnTo>
                <a:lnTo>
                  <a:pt x="1297006" y="2790655"/>
                </a:lnTo>
                <a:lnTo>
                  <a:pt x="1249834" y="2777902"/>
                </a:lnTo>
                <a:lnTo>
                  <a:pt x="1203059" y="2764386"/>
                </a:lnTo>
                <a:lnTo>
                  <a:pt x="1156706" y="2750106"/>
                </a:lnTo>
                <a:lnTo>
                  <a:pt x="1110798" y="2735061"/>
                </a:lnTo>
                <a:lnTo>
                  <a:pt x="1065358" y="2719252"/>
                </a:lnTo>
                <a:lnTo>
                  <a:pt x="1020409" y="2702678"/>
                </a:lnTo>
                <a:lnTo>
                  <a:pt x="975975" y="2685338"/>
                </a:lnTo>
                <a:lnTo>
                  <a:pt x="932079" y="2667233"/>
                </a:lnTo>
                <a:lnTo>
                  <a:pt x="888745" y="2648363"/>
                </a:lnTo>
                <a:lnTo>
                  <a:pt x="845995" y="2628726"/>
                </a:lnTo>
                <a:lnTo>
                  <a:pt x="803853" y="2608323"/>
                </a:lnTo>
                <a:lnTo>
                  <a:pt x="762343" y="2587154"/>
                </a:lnTo>
                <a:lnTo>
                  <a:pt x="721487" y="2565218"/>
                </a:lnTo>
                <a:lnTo>
                  <a:pt x="681310" y="2542515"/>
                </a:lnTo>
                <a:lnTo>
                  <a:pt x="641833" y="2519045"/>
                </a:lnTo>
                <a:lnTo>
                  <a:pt x="597115" y="2490962"/>
                </a:lnTo>
                <a:lnTo>
                  <a:pt x="554005" y="2462246"/>
                </a:lnTo>
                <a:lnTo>
                  <a:pt x="512505" y="2432920"/>
                </a:lnTo>
                <a:lnTo>
                  <a:pt x="472615" y="2403006"/>
                </a:lnTo>
                <a:lnTo>
                  <a:pt x="434336" y="2372528"/>
                </a:lnTo>
                <a:lnTo>
                  <a:pt x="397668" y="2341510"/>
                </a:lnTo>
                <a:lnTo>
                  <a:pt x="362613" y="2309973"/>
                </a:lnTo>
                <a:lnTo>
                  <a:pt x="329170" y="2277943"/>
                </a:lnTo>
                <a:lnTo>
                  <a:pt x="297340" y="2245441"/>
                </a:lnTo>
                <a:lnTo>
                  <a:pt x="267125" y="2212491"/>
                </a:lnTo>
                <a:lnTo>
                  <a:pt x="238524" y="2179116"/>
                </a:lnTo>
                <a:lnTo>
                  <a:pt x="211539" y="2145340"/>
                </a:lnTo>
                <a:lnTo>
                  <a:pt x="186169" y="2111186"/>
                </a:lnTo>
                <a:lnTo>
                  <a:pt x="162417" y="2076676"/>
                </a:lnTo>
                <a:lnTo>
                  <a:pt x="140282" y="2041835"/>
                </a:lnTo>
                <a:lnTo>
                  <a:pt x="119764" y="2006685"/>
                </a:lnTo>
                <a:lnTo>
                  <a:pt x="100866" y="1971249"/>
                </a:lnTo>
                <a:lnTo>
                  <a:pt x="83586" y="1935551"/>
                </a:lnTo>
                <a:lnTo>
                  <a:pt x="67927" y="1899615"/>
                </a:lnTo>
                <a:lnTo>
                  <a:pt x="53888" y="1863462"/>
                </a:lnTo>
                <a:lnTo>
                  <a:pt x="41471" y="1827117"/>
                </a:lnTo>
                <a:lnTo>
                  <a:pt x="21502" y="1753943"/>
                </a:lnTo>
                <a:lnTo>
                  <a:pt x="8027" y="1680276"/>
                </a:lnTo>
                <a:lnTo>
                  <a:pt x="1050" y="1606304"/>
                </a:lnTo>
                <a:lnTo>
                  <a:pt x="0" y="1569262"/>
                </a:lnTo>
                <a:lnTo>
                  <a:pt x="576" y="1532212"/>
                </a:lnTo>
                <a:lnTo>
                  <a:pt x="6611" y="1458186"/>
                </a:lnTo>
                <a:lnTo>
                  <a:pt x="19160" y="1384411"/>
                </a:lnTo>
                <a:lnTo>
                  <a:pt x="38228" y="1311074"/>
                </a:lnTo>
                <a:lnTo>
                  <a:pt x="50208" y="1274627"/>
                </a:lnTo>
                <a:lnTo>
                  <a:pt x="63820" y="1238359"/>
                </a:lnTo>
                <a:lnTo>
                  <a:pt x="79065" y="1202294"/>
                </a:lnTo>
                <a:lnTo>
                  <a:pt x="95943" y="1166454"/>
                </a:lnTo>
                <a:lnTo>
                  <a:pt x="114454" y="1130863"/>
                </a:lnTo>
                <a:lnTo>
                  <a:pt x="134600" y="1095543"/>
                </a:lnTo>
                <a:lnTo>
                  <a:pt x="156381" y="1060519"/>
                </a:lnTo>
                <a:lnTo>
                  <a:pt x="179797" y="1025812"/>
                </a:lnTo>
                <a:lnTo>
                  <a:pt x="204850" y="991448"/>
                </a:lnTo>
                <a:lnTo>
                  <a:pt x="231540" y="957448"/>
                </a:lnTo>
                <a:lnTo>
                  <a:pt x="259868" y="923836"/>
                </a:lnTo>
                <a:lnTo>
                  <a:pt x="289834" y="890635"/>
                </a:lnTo>
                <a:lnTo>
                  <a:pt x="321439" y="857869"/>
                </a:lnTo>
                <a:lnTo>
                  <a:pt x="354683" y="825561"/>
                </a:lnTo>
                <a:lnTo>
                  <a:pt x="389568" y="793733"/>
                </a:lnTo>
                <a:lnTo>
                  <a:pt x="426094" y="762409"/>
                </a:lnTo>
                <a:lnTo>
                  <a:pt x="464262" y="731613"/>
                </a:lnTo>
                <a:lnTo>
                  <a:pt x="504071" y="701367"/>
                </a:lnTo>
                <a:lnTo>
                  <a:pt x="545524" y="671695"/>
                </a:lnTo>
                <a:lnTo>
                  <a:pt x="588620" y="642620"/>
                </a:lnTo>
                <a:lnTo>
                  <a:pt x="626166" y="618639"/>
                </a:lnTo>
                <a:lnTo>
                  <a:pt x="664507" y="595357"/>
                </a:lnTo>
                <a:lnTo>
                  <a:pt x="703620" y="572775"/>
                </a:lnTo>
                <a:lnTo>
                  <a:pt x="743483" y="550898"/>
                </a:lnTo>
                <a:lnTo>
                  <a:pt x="784072" y="529729"/>
                </a:lnTo>
                <a:lnTo>
                  <a:pt x="825364" y="509270"/>
                </a:lnTo>
                <a:lnTo>
                  <a:pt x="867335" y="489525"/>
                </a:lnTo>
                <a:lnTo>
                  <a:pt x="909962" y="470496"/>
                </a:lnTo>
                <a:lnTo>
                  <a:pt x="953222" y="452188"/>
                </a:lnTo>
                <a:lnTo>
                  <a:pt x="997091" y="434603"/>
                </a:lnTo>
                <a:lnTo>
                  <a:pt x="1041546" y="417744"/>
                </a:lnTo>
                <a:lnTo>
                  <a:pt x="1086563" y="401615"/>
                </a:lnTo>
                <a:lnTo>
                  <a:pt x="1132121" y="386219"/>
                </a:lnTo>
                <a:lnTo>
                  <a:pt x="1178194" y="371558"/>
                </a:lnTo>
                <a:lnTo>
                  <a:pt x="1224760" y="357636"/>
                </a:lnTo>
                <a:lnTo>
                  <a:pt x="1271796" y="344456"/>
                </a:lnTo>
                <a:lnTo>
                  <a:pt x="1319277" y="332022"/>
                </a:lnTo>
                <a:lnTo>
                  <a:pt x="1367182" y="320336"/>
                </a:lnTo>
                <a:lnTo>
                  <a:pt x="1415486" y="309401"/>
                </a:lnTo>
                <a:lnTo>
                  <a:pt x="1464166" y="299222"/>
                </a:lnTo>
                <a:lnTo>
                  <a:pt x="1513199" y="289800"/>
                </a:lnTo>
                <a:lnTo>
                  <a:pt x="1562562" y="281139"/>
                </a:lnTo>
                <a:lnTo>
                  <a:pt x="1612231" y="273242"/>
                </a:lnTo>
                <a:lnTo>
                  <a:pt x="1662183" y="266112"/>
                </a:lnTo>
                <a:lnTo>
                  <a:pt x="1712395" y="259753"/>
                </a:lnTo>
                <a:lnTo>
                  <a:pt x="1762842" y="254167"/>
                </a:lnTo>
                <a:lnTo>
                  <a:pt x="1813503" y="249359"/>
                </a:lnTo>
                <a:lnTo>
                  <a:pt x="1864354" y="245330"/>
                </a:lnTo>
                <a:lnTo>
                  <a:pt x="1915371" y="242084"/>
                </a:lnTo>
                <a:lnTo>
                  <a:pt x="1966531" y="239624"/>
                </a:lnTo>
                <a:lnTo>
                  <a:pt x="2017810" y="237954"/>
                </a:lnTo>
                <a:lnTo>
                  <a:pt x="2069186" y="237076"/>
                </a:lnTo>
                <a:lnTo>
                  <a:pt x="2120635" y="236993"/>
                </a:lnTo>
                <a:lnTo>
                  <a:pt x="2172134" y="237710"/>
                </a:lnTo>
                <a:lnTo>
                  <a:pt x="2223660" y="239228"/>
                </a:lnTo>
                <a:lnTo>
                  <a:pt x="2275188" y="241552"/>
                </a:lnTo>
                <a:lnTo>
                  <a:pt x="2326697" y="244683"/>
                </a:lnTo>
                <a:lnTo>
                  <a:pt x="2378161" y="248626"/>
                </a:lnTo>
                <a:lnTo>
                  <a:pt x="2429559" y="253384"/>
                </a:lnTo>
                <a:lnTo>
                  <a:pt x="2480867" y="258959"/>
                </a:lnTo>
                <a:lnTo>
                  <a:pt x="2532062" y="265355"/>
                </a:lnTo>
                <a:lnTo>
                  <a:pt x="2583120" y="272575"/>
                </a:lnTo>
                <a:lnTo>
                  <a:pt x="2634017" y="280622"/>
                </a:lnTo>
                <a:lnTo>
                  <a:pt x="2684731" y="289499"/>
                </a:lnTo>
                <a:lnTo>
                  <a:pt x="2735239" y="299210"/>
                </a:lnTo>
                <a:lnTo>
                  <a:pt x="2785516" y="309758"/>
                </a:lnTo>
                <a:lnTo>
                  <a:pt x="2835541" y="321145"/>
                </a:lnTo>
                <a:lnTo>
                  <a:pt x="2885288" y="333375"/>
                </a:lnTo>
                <a:lnTo>
                  <a:pt x="3705073" y="0"/>
                </a:lnTo>
                <a:close/>
              </a:path>
            </a:pathLst>
          </a:custGeom>
          <a:ln w="16002">
            <a:solidFill>
              <a:srgbClr val="6C2522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6" name="object 6"/>
          <p:cNvSpPr txBox="1"/>
          <p:nvPr/>
        </p:nvSpPr>
        <p:spPr>
          <a:xfrm>
            <a:off x="810259" y="2435605"/>
            <a:ext cx="7301865" cy="40411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249805" algn="ctr">
              <a:lnSpc>
                <a:spcPct val="100000"/>
              </a:lnSpc>
              <a:spcBef>
                <a:spcPts val="100"/>
              </a:spcBef>
            </a:pPr>
            <a:r>
              <a:rPr sz="4000" spc="-150" dirty="0">
                <a:solidFill>
                  <a:srgbClr val="FFFFFF"/>
                </a:solidFill>
                <a:latin typeface="Arial"/>
                <a:cs typeface="Arial"/>
              </a:rPr>
              <a:t>IMPORTANT</a:t>
            </a:r>
            <a:endParaRPr sz="4000" spc="-150" dirty="0">
              <a:latin typeface="Arial"/>
              <a:cs typeface="Arial"/>
            </a:endParaRPr>
          </a:p>
          <a:p>
            <a:pPr marR="2249170" algn="ctr">
              <a:lnSpc>
                <a:spcPct val="100000"/>
              </a:lnSpc>
            </a:pPr>
            <a:r>
              <a:rPr sz="4000" spc="-1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4000" spc="-150" dirty="0">
              <a:latin typeface="Arial"/>
              <a:cs typeface="Arial"/>
            </a:endParaRPr>
          </a:p>
          <a:p>
            <a:pPr marR="2251075" algn="ctr">
              <a:lnSpc>
                <a:spcPct val="100000"/>
              </a:lnSpc>
              <a:spcBef>
                <a:spcPts val="5"/>
              </a:spcBef>
            </a:pPr>
            <a:r>
              <a:rPr sz="4000" spc="-150" dirty="0">
                <a:solidFill>
                  <a:srgbClr val="FFFFFF"/>
                </a:solidFill>
                <a:latin typeface="Arial"/>
                <a:cs typeface="Arial"/>
              </a:rPr>
              <a:t>TRICKY!</a:t>
            </a:r>
            <a:endParaRPr sz="4000" spc="-1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400" spc="-150" dirty="0">
              <a:latin typeface="Times"/>
              <a:cs typeface="Times"/>
            </a:endParaRPr>
          </a:p>
          <a:p>
            <a:pPr marL="12700" marR="5080">
              <a:lnSpc>
                <a:spcPct val="80000"/>
              </a:lnSpc>
            </a:pPr>
            <a:r>
              <a:rPr sz="3600" b="1" i="1" spc="-150" dirty="0">
                <a:latin typeface="ArialNarrow-BoldItalic"/>
                <a:cs typeface="ArialNarrow-BoldItalic"/>
              </a:rPr>
              <a:t>Again, Python Tutor is your best friend  to help sort this out!</a:t>
            </a:r>
            <a:endParaRPr sz="3600" spc="-150" dirty="0">
              <a:latin typeface="ArialNarrow-BoldItalic"/>
              <a:cs typeface="ArialNarrow-BoldItalic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3600" spc="-150" dirty="0">
                <a:solidFill>
                  <a:srgbClr val="0000FF"/>
                </a:solidFill>
                <a:latin typeface="Arial"/>
                <a:cs typeface="Arial"/>
                <a:hlinkClick r:id="rId2"/>
              </a:rPr>
              <a:t>http://www.pythontutor.com/</a:t>
            </a:r>
            <a:endParaRPr sz="3600" spc="-15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14</a:t>
            </a:fld>
            <a:endParaRPr spc="-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70993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LISTS  IN MEMORY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15</a:t>
            </a:fld>
            <a:endParaRPr spc="-1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679849"/>
            <a:ext cx="7357109" cy="3627916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lists are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mutable</a:t>
            </a:r>
            <a:endParaRPr sz="2600" spc="-150">
              <a:latin typeface="Arial Black"/>
              <a:cs typeface="Arial Black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behave differently than immutable types</a:t>
            </a:r>
            <a:endParaRPr sz="2600" spc="-15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is an object in memory</a:t>
            </a:r>
            <a:endParaRPr sz="2600" spc="-15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variable name points to object</a:t>
            </a:r>
            <a:endParaRPr sz="2600" spc="-15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any variable pointing to that object is affected</a:t>
            </a:r>
            <a:endParaRPr sz="2600" spc="-150">
              <a:latin typeface="Arial"/>
              <a:cs typeface="Arial"/>
            </a:endParaRPr>
          </a:p>
          <a:p>
            <a:pPr marL="238125" indent="-225425">
              <a:lnSpc>
                <a:spcPts val="2965"/>
              </a:lnSpc>
              <a:spcBef>
                <a:spcPts val="10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key phrase to keep in mind when working with lists is</a:t>
            </a:r>
            <a:endParaRPr sz="2600" spc="-150">
              <a:latin typeface="Arial"/>
              <a:cs typeface="Arial"/>
            </a:endParaRPr>
          </a:p>
          <a:p>
            <a:pPr marL="104139">
              <a:lnSpc>
                <a:spcPts val="2965"/>
              </a:lnSpc>
            </a:pP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side effects</a:t>
            </a:r>
            <a:endParaRPr sz="2600" spc="-1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410082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ALIASES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814576"/>
            <a:ext cx="7346950" cy="13234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ts val="2980"/>
              </a:lnSpc>
              <a:spcBef>
                <a:spcPts val="10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50" dirty="0">
                <a:latin typeface="Courier New"/>
                <a:cs typeface="Courier New"/>
              </a:rPr>
              <a:t>hot </a:t>
            </a:r>
            <a:r>
              <a:rPr sz="2600" spc="-150" dirty="0">
                <a:latin typeface="Arial"/>
                <a:cs typeface="Arial"/>
              </a:rPr>
              <a:t>is an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alias </a:t>
            </a:r>
            <a:r>
              <a:rPr sz="2600" spc="-150" dirty="0">
                <a:latin typeface="Arial"/>
                <a:cs typeface="Arial"/>
              </a:rPr>
              <a:t>for </a:t>
            </a:r>
            <a:r>
              <a:rPr sz="2600" spc="-150" dirty="0">
                <a:latin typeface="Courier New"/>
                <a:cs typeface="Courier New"/>
              </a:rPr>
              <a:t>warm </a:t>
            </a:r>
            <a:r>
              <a:rPr sz="2600" spc="-150" dirty="0">
                <a:latin typeface="Arial"/>
                <a:cs typeface="Arial"/>
              </a:rPr>
              <a:t>– changing one changes the</a:t>
            </a:r>
            <a:r>
              <a:rPr lang="en-US" sz="2600" spc="-150" dirty="0">
                <a:latin typeface="Arial"/>
                <a:cs typeface="Arial"/>
              </a:rPr>
              <a:t> </a:t>
            </a:r>
            <a:r>
              <a:rPr sz="2600" spc="-150" dirty="0">
                <a:latin typeface="Arial"/>
                <a:cs typeface="Arial"/>
              </a:rPr>
              <a:t>other!</a:t>
            </a:r>
          </a:p>
          <a:p>
            <a:pPr marL="238125" indent="-225425">
              <a:lnSpc>
                <a:spcPct val="100000"/>
              </a:lnSpc>
              <a:spcBef>
                <a:spcPts val="1055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50" dirty="0">
                <a:latin typeface="Courier New"/>
                <a:cs typeface="Courier New"/>
              </a:rPr>
              <a:t>append() </a:t>
            </a:r>
            <a:r>
              <a:rPr sz="2600" spc="-150" dirty="0">
                <a:latin typeface="Arial"/>
                <a:cs typeface="Arial"/>
              </a:rPr>
              <a:t>has a side effect</a:t>
            </a:r>
          </a:p>
        </p:txBody>
      </p:sp>
      <p:sp>
        <p:nvSpPr>
          <p:cNvPr id="5" name="object 5"/>
          <p:cNvSpPr/>
          <p:nvPr/>
        </p:nvSpPr>
        <p:spPr>
          <a:xfrm>
            <a:off x="102870" y="3480054"/>
            <a:ext cx="3704844" cy="25717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6" name="object 6"/>
          <p:cNvSpPr/>
          <p:nvPr/>
        </p:nvSpPr>
        <p:spPr>
          <a:xfrm>
            <a:off x="4092701" y="3480054"/>
            <a:ext cx="4994148" cy="28856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7" name="object 7"/>
          <p:cNvSpPr/>
          <p:nvPr/>
        </p:nvSpPr>
        <p:spPr>
          <a:xfrm>
            <a:off x="8366759" y="5002529"/>
            <a:ext cx="777240" cy="866775"/>
          </a:xfrm>
          <a:custGeom>
            <a:avLst/>
            <a:gdLst/>
            <a:ahLst/>
            <a:cxnLst/>
            <a:rect l="l" t="t" r="r" b="b"/>
            <a:pathLst>
              <a:path w="777240" h="866775">
                <a:moveTo>
                  <a:pt x="0" y="866394"/>
                </a:moveTo>
                <a:lnTo>
                  <a:pt x="777240" y="866394"/>
                </a:lnTo>
                <a:lnTo>
                  <a:pt x="777240" y="0"/>
                </a:lnTo>
                <a:lnTo>
                  <a:pt x="0" y="0"/>
                </a:lnTo>
                <a:lnTo>
                  <a:pt x="0" y="8663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8" name="object 8"/>
          <p:cNvSpPr/>
          <p:nvPr/>
        </p:nvSpPr>
        <p:spPr>
          <a:xfrm>
            <a:off x="5996939" y="5002530"/>
            <a:ext cx="3089910" cy="9677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16</a:t>
            </a:fld>
            <a:endParaRPr spc="-1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58801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CLONING  A LIST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818385"/>
            <a:ext cx="6565900" cy="11708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ts val="295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create a new list and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copy  every element </a:t>
            </a:r>
            <a:r>
              <a:rPr sz="2600" spc="-150" dirty="0">
                <a:latin typeface="Arial"/>
                <a:cs typeface="Arial"/>
              </a:rPr>
              <a:t>using</a:t>
            </a:r>
            <a:endParaRPr sz="2600" spc="-150">
              <a:latin typeface="Arial"/>
              <a:cs typeface="Arial"/>
            </a:endParaRPr>
          </a:p>
          <a:p>
            <a:pPr marL="253365">
              <a:lnSpc>
                <a:spcPts val="2950"/>
              </a:lnSpc>
            </a:pPr>
            <a:r>
              <a:rPr sz="2600" spc="-150" dirty="0">
                <a:latin typeface="Courier New"/>
                <a:cs typeface="Courier New"/>
              </a:rPr>
              <a:t>chill = cool[:]</a:t>
            </a:r>
            <a:endParaRPr sz="2600" spc="-150">
              <a:latin typeface="Courier New"/>
              <a:cs typeface="Courier New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7066" y="3360420"/>
            <a:ext cx="3429000" cy="1352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6" name="object 6"/>
          <p:cNvSpPr/>
          <p:nvPr/>
        </p:nvSpPr>
        <p:spPr>
          <a:xfrm>
            <a:off x="3729989" y="3360420"/>
            <a:ext cx="5414010" cy="28354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7" name="object 7"/>
          <p:cNvSpPr/>
          <p:nvPr/>
        </p:nvSpPr>
        <p:spPr>
          <a:xfrm>
            <a:off x="5076444" y="5328665"/>
            <a:ext cx="4067810" cy="1072515"/>
          </a:xfrm>
          <a:custGeom>
            <a:avLst/>
            <a:gdLst/>
            <a:ahLst/>
            <a:cxnLst/>
            <a:rect l="l" t="t" r="r" b="b"/>
            <a:pathLst>
              <a:path w="4067809" h="1072514">
                <a:moveTo>
                  <a:pt x="0" y="1072134"/>
                </a:moveTo>
                <a:lnTo>
                  <a:pt x="4067555" y="1072134"/>
                </a:lnTo>
                <a:lnTo>
                  <a:pt x="4067555" y="0"/>
                </a:lnTo>
                <a:lnTo>
                  <a:pt x="0" y="0"/>
                </a:lnTo>
                <a:lnTo>
                  <a:pt x="0" y="10721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8" name="object 8"/>
          <p:cNvSpPr/>
          <p:nvPr/>
        </p:nvSpPr>
        <p:spPr>
          <a:xfrm>
            <a:off x="3729989" y="3360420"/>
            <a:ext cx="5414010" cy="28354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169147" y="6637845"/>
            <a:ext cx="1612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5"/>
              </a:lnSpc>
            </a:pPr>
            <a:r>
              <a:rPr sz="1050" spc="-150" dirty="0">
                <a:solidFill>
                  <a:srgbClr val="FFFFFF"/>
                </a:solidFill>
                <a:latin typeface="Arial"/>
                <a:cs typeface="Arial"/>
              </a:rPr>
              <a:t>20</a:t>
            </a:r>
            <a:endParaRPr sz="1050" spc="-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/>
          <p:nvPr/>
        </p:nvSpPr>
        <p:spPr>
          <a:xfrm>
            <a:off x="3841241" y="2321814"/>
            <a:ext cx="5200650" cy="42009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4" name="object 4"/>
          <p:cNvSpPr/>
          <p:nvPr/>
        </p:nvSpPr>
        <p:spPr>
          <a:xfrm>
            <a:off x="5610605" y="4800600"/>
            <a:ext cx="3510279" cy="1722120"/>
          </a:xfrm>
          <a:custGeom>
            <a:avLst/>
            <a:gdLst/>
            <a:ahLst/>
            <a:cxnLst/>
            <a:rect l="l" t="t" r="r" b="b"/>
            <a:pathLst>
              <a:path w="3510279" h="1722120">
                <a:moveTo>
                  <a:pt x="0" y="1722120"/>
                </a:moveTo>
                <a:lnTo>
                  <a:pt x="3509772" y="1722120"/>
                </a:lnTo>
                <a:lnTo>
                  <a:pt x="3509772" y="0"/>
                </a:lnTo>
                <a:lnTo>
                  <a:pt x="0" y="0"/>
                </a:lnTo>
                <a:lnTo>
                  <a:pt x="0" y="17221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62611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SORTING LISTS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10259" y="1814576"/>
            <a:ext cx="236728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calling </a:t>
            </a:r>
            <a:r>
              <a:rPr sz="2600" spc="-150" dirty="0">
                <a:latin typeface="Courier New"/>
                <a:cs typeface="Courier New"/>
              </a:rPr>
              <a:t>sort()</a:t>
            </a:r>
            <a:endParaRPr sz="2600" spc="-15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52546" y="1814576"/>
            <a:ext cx="437959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mutates </a:t>
            </a:r>
            <a:r>
              <a:rPr sz="2600" spc="-150" dirty="0">
                <a:latin typeface="Arial"/>
                <a:cs typeface="Arial"/>
              </a:rPr>
              <a:t>the list, returns nothing</a:t>
            </a:r>
            <a:endParaRPr sz="2600" spc="-1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0259" y="2349245"/>
            <a:ext cx="2763520" cy="1851789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04139" marR="5080" indent="-91440">
              <a:lnSpc>
                <a:spcPct val="90300"/>
              </a:lnSpc>
              <a:spcBef>
                <a:spcPts val="4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calling </a:t>
            </a:r>
            <a:r>
              <a:rPr sz="2600" spc="-150" dirty="0">
                <a:latin typeface="Courier New"/>
                <a:cs typeface="Courier New"/>
              </a:rPr>
              <a:t>sorted() </a:t>
            </a:r>
            <a:r>
              <a:rPr sz="2600" spc="-15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does not mutate </a:t>
            </a:r>
            <a:r>
              <a:rPr sz="2600" b="1" spc="-150" dirty="0">
                <a:latin typeface="Arial Black"/>
                <a:cs typeface="Arial Black"/>
              </a:rPr>
              <a:t> </a:t>
            </a:r>
            <a:r>
              <a:rPr sz="2600" spc="-150" dirty="0">
                <a:latin typeface="Arial"/>
                <a:cs typeface="Arial"/>
              </a:rPr>
              <a:t>list, must assign  result to a variable</a:t>
            </a:r>
            <a:endParaRPr sz="2600" spc="-1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1064" y="3915155"/>
            <a:ext cx="3610355" cy="23431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0" name="object 10"/>
          <p:cNvSpPr/>
          <p:nvPr/>
        </p:nvSpPr>
        <p:spPr>
          <a:xfrm>
            <a:off x="3841241" y="2321051"/>
            <a:ext cx="5195316" cy="42146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1" name="object 11"/>
          <p:cNvSpPr/>
          <p:nvPr/>
        </p:nvSpPr>
        <p:spPr>
          <a:xfrm>
            <a:off x="5565647" y="4779264"/>
            <a:ext cx="3510279" cy="1722120"/>
          </a:xfrm>
          <a:custGeom>
            <a:avLst/>
            <a:gdLst/>
            <a:ahLst/>
            <a:cxnLst/>
            <a:rect l="l" t="t" r="r" b="b"/>
            <a:pathLst>
              <a:path w="3510279" h="1722120">
                <a:moveTo>
                  <a:pt x="0" y="1722120"/>
                </a:moveTo>
                <a:lnTo>
                  <a:pt x="3509772" y="1722120"/>
                </a:lnTo>
                <a:lnTo>
                  <a:pt x="3509772" y="0"/>
                </a:lnTo>
                <a:lnTo>
                  <a:pt x="0" y="0"/>
                </a:lnTo>
                <a:lnTo>
                  <a:pt x="0" y="17221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2" name="object 12"/>
          <p:cNvSpPr/>
          <p:nvPr/>
        </p:nvSpPr>
        <p:spPr>
          <a:xfrm>
            <a:off x="3839717" y="2324100"/>
            <a:ext cx="5195316" cy="42146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18</a:t>
            </a:fld>
            <a:endParaRPr spc="-1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9300" y="381000"/>
            <a:ext cx="839470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7468234" algn="l"/>
              </a:tabLst>
            </a:pPr>
            <a:r>
              <a:rPr u="none" spc="-150" dirty="0">
                <a:latin typeface="Times"/>
                <a:cs typeface="Times"/>
              </a:rPr>
              <a:t> </a:t>
            </a:r>
            <a:r>
              <a:rPr u="none" spc="-150" dirty="0"/>
              <a:t>LISTS  OF LISTS  OF LISTS  OF….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679849"/>
            <a:ext cx="3234690" cy="145161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104139" indent="-91440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can have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nested </a:t>
            </a:r>
            <a:r>
              <a:rPr sz="2600" spc="-150" dirty="0">
                <a:latin typeface="Arial"/>
                <a:cs typeface="Arial"/>
              </a:rPr>
              <a:t>lists</a:t>
            </a:r>
            <a:endParaRPr sz="2600" spc="-150">
              <a:latin typeface="Arial"/>
              <a:cs typeface="Arial"/>
            </a:endParaRPr>
          </a:p>
          <a:p>
            <a:pPr marL="104139" marR="5080" indent="-91440">
              <a:lnSpc>
                <a:spcPts val="2810"/>
              </a:lnSpc>
              <a:spcBef>
                <a:spcPts val="144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side effects still  possible after mutation</a:t>
            </a:r>
            <a:endParaRPr sz="2600" spc="-1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1510" y="3922014"/>
            <a:ext cx="2943605" cy="20673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5" name="object 5"/>
          <p:cNvSpPr/>
          <p:nvPr/>
        </p:nvSpPr>
        <p:spPr>
          <a:xfrm>
            <a:off x="4181855" y="2487929"/>
            <a:ext cx="4781549" cy="4012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19</a:t>
            </a:fld>
            <a:endParaRPr spc="-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29845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TUPLES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688555"/>
            <a:ext cx="7317740" cy="1856739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92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50" dirty="0">
                <a:latin typeface="Arial"/>
                <a:cs typeface="Arial"/>
              </a:rPr>
              <a:t>an ordered sequence of elements, can mix element types</a:t>
            </a:r>
            <a:endParaRPr sz="2400" spc="-150">
              <a:latin typeface="Arial"/>
              <a:cs typeface="Arial"/>
            </a:endParaRPr>
          </a:p>
          <a:p>
            <a:pPr marL="220345" indent="-207645">
              <a:lnSpc>
                <a:spcPct val="100000"/>
              </a:lnSpc>
              <a:spcBef>
                <a:spcPts val="819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50" dirty="0">
                <a:latin typeface="Arial"/>
                <a:cs typeface="Arial"/>
              </a:rPr>
              <a:t>cannot change element values, </a:t>
            </a:r>
            <a:r>
              <a:rPr sz="2400" b="1" spc="-150" dirty="0">
                <a:solidFill>
                  <a:srgbClr val="C00000"/>
                </a:solidFill>
                <a:latin typeface="Arial Black"/>
                <a:cs typeface="Arial Black"/>
              </a:rPr>
              <a:t>immutable</a:t>
            </a:r>
            <a:endParaRPr sz="2400" spc="-150">
              <a:latin typeface="Arial Black"/>
              <a:cs typeface="Arial Black"/>
            </a:endParaRPr>
          </a:p>
          <a:p>
            <a:pPr marL="220345" indent="-207645">
              <a:lnSpc>
                <a:spcPct val="100000"/>
              </a:lnSpc>
              <a:spcBef>
                <a:spcPts val="82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50" dirty="0">
                <a:latin typeface="Arial"/>
                <a:cs typeface="Arial"/>
              </a:rPr>
              <a:t>represented with parentheses</a:t>
            </a:r>
            <a:endParaRPr sz="2400" spc="-150">
              <a:latin typeface="Arial"/>
              <a:cs typeface="Arial"/>
            </a:endParaRPr>
          </a:p>
          <a:p>
            <a:pPr marL="317500">
              <a:lnSpc>
                <a:spcPct val="100000"/>
              </a:lnSpc>
              <a:spcBef>
                <a:spcPts val="894"/>
              </a:spcBef>
            </a:pPr>
            <a:r>
              <a:rPr sz="2000" spc="-150" dirty="0">
                <a:latin typeface="Courier New"/>
                <a:cs typeface="Courier New"/>
              </a:rPr>
              <a:t>te = ()</a:t>
            </a:r>
            <a:endParaRPr sz="2000" spc="-15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5060" y="3514039"/>
            <a:ext cx="2921000" cy="1300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14045">
              <a:lnSpc>
                <a:spcPct val="140000"/>
              </a:lnSpc>
              <a:spcBef>
                <a:spcPts val="100"/>
              </a:spcBef>
            </a:pPr>
            <a:r>
              <a:rPr sz="2000" spc="-150" dirty="0">
                <a:latin typeface="Courier New"/>
                <a:cs typeface="Courier New"/>
              </a:rPr>
              <a:t>t = (2,"</a:t>
            </a:r>
            <a:r>
              <a:rPr lang="en-US" sz="2000" spc="-150" dirty="0">
                <a:latin typeface="Courier New"/>
                <a:cs typeface="Courier New"/>
              </a:rPr>
              <a:t>foo</a:t>
            </a:r>
            <a:r>
              <a:rPr sz="2000" spc="-150" dirty="0">
                <a:latin typeface="Courier New"/>
                <a:cs typeface="Courier New"/>
              </a:rPr>
              <a:t>",3)  t[0]</a:t>
            </a: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000" spc="-150" dirty="0">
                <a:latin typeface="Courier New"/>
                <a:cs typeface="Courier New"/>
              </a:rPr>
              <a:t>(2,"</a:t>
            </a:r>
            <a:r>
              <a:rPr lang="en-US" sz="2000" spc="-150" dirty="0">
                <a:latin typeface="Courier New"/>
                <a:cs typeface="Courier New"/>
              </a:rPr>
              <a:t>foo</a:t>
            </a:r>
            <a:r>
              <a:rPr sz="2000" spc="-150" dirty="0">
                <a:latin typeface="Courier New"/>
                <a:cs typeface="Courier New"/>
              </a:rPr>
              <a:t>",3) + (5,6)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68114" y="3946093"/>
            <a:ext cx="3929379" cy="868680"/>
          </a:xfrm>
          <a:prstGeom prst="rect">
            <a:avLst/>
          </a:prstGeom>
        </p:spPr>
        <p:txBody>
          <a:bodyPr vert="horz" wrap="square" lIns="0" tIns="128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2000" spc="-150" dirty="0">
                <a:latin typeface="Arial"/>
                <a:cs typeface="Arial"/>
              </a:rPr>
              <a:t> evaluates to 2</a:t>
            </a: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000" spc="-150" dirty="0">
                <a:latin typeface="Arial"/>
                <a:cs typeface="Arial"/>
              </a:rPr>
              <a:t> evaluates to </a:t>
            </a:r>
            <a:r>
              <a:rPr sz="2000" spc="-150" dirty="0">
                <a:latin typeface="Courier New"/>
                <a:cs typeface="Courier New"/>
              </a:rPr>
              <a:t>(2,"</a:t>
            </a:r>
            <a:r>
              <a:rPr lang="en-US" sz="2000" spc="-150" dirty="0">
                <a:latin typeface="Courier New"/>
                <a:cs typeface="Courier New"/>
              </a:rPr>
              <a:t>foo</a:t>
            </a:r>
            <a:r>
              <a:rPr sz="2000" spc="-150" dirty="0">
                <a:latin typeface="Courier New"/>
                <a:cs typeface="Courier New"/>
              </a:rPr>
              <a:t>",3,5,6)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39314" y="4906009"/>
            <a:ext cx="4030979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150" dirty="0">
                <a:latin typeface="Arial"/>
                <a:cs typeface="Arial"/>
              </a:rPr>
              <a:t> </a:t>
            </a:r>
            <a:r>
              <a:rPr lang="en-US" sz="2000" spc="-150" dirty="0">
                <a:latin typeface="Arial"/>
                <a:cs typeface="Arial"/>
              </a:rPr>
              <a:t>→ </a:t>
            </a:r>
            <a:r>
              <a:rPr sz="2000" spc="-150" dirty="0">
                <a:latin typeface="Arial"/>
                <a:cs typeface="Arial"/>
              </a:rPr>
              <a:t>slice tuple, evaluates to </a:t>
            </a:r>
            <a:r>
              <a:rPr sz="2000" spc="-150" dirty="0">
                <a:latin typeface="Courier New"/>
                <a:cs typeface="Courier New"/>
              </a:rPr>
              <a:t>("</a:t>
            </a:r>
            <a:r>
              <a:rPr lang="en-US" sz="2000" spc="-150" dirty="0">
                <a:latin typeface="Courier New"/>
                <a:cs typeface="Courier New"/>
              </a:rPr>
              <a:t>foo</a:t>
            </a:r>
            <a:r>
              <a:rPr sz="2000" spc="-150" dirty="0">
                <a:latin typeface="Courier New"/>
                <a:cs typeface="Courier New"/>
              </a:rPr>
              <a:t>",)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15060" y="4788357"/>
            <a:ext cx="939800" cy="1291590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sz="2000" spc="-150" dirty="0">
                <a:latin typeface="Courier New"/>
                <a:cs typeface="Courier New"/>
              </a:rPr>
              <a:t>t[1:2]</a:t>
            </a:r>
            <a:endParaRPr sz="20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2000" spc="-150" dirty="0">
                <a:latin typeface="Courier New"/>
                <a:cs typeface="Courier New"/>
              </a:rPr>
              <a:t>t[1:3]</a:t>
            </a:r>
            <a:endParaRPr sz="20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000" spc="-150" dirty="0">
                <a:latin typeface="Courier New"/>
                <a:cs typeface="Courier New"/>
              </a:rPr>
              <a:t>len(t)</a:t>
            </a:r>
            <a:endParaRPr sz="2000" spc="-15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39314" y="5211267"/>
            <a:ext cx="4183379" cy="868680"/>
          </a:xfrm>
          <a:prstGeom prst="rect">
            <a:avLst/>
          </a:prstGeom>
        </p:spPr>
        <p:txBody>
          <a:bodyPr vert="horz" wrap="square" lIns="0" tIns="128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lang="en-US" sz="2000" spc="-150" dirty="0">
                <a:latin typeface="Arial"/>
                <a:cs typeface="Arial"/>
              </a:rPr>
              <a:t>→ </a:t>
            </a:r>
            <a:r>
              <a:rPr sz="2000" spc="-150" dirty="0">
                <a:latin typeface="Arial"/>
                <a:cs typeface="Arial"/>
              </a:rPr>
              <a:t>slice tuple, evaluates to </a:t>
            </a:r>
            <a:r>
              <a:rPr sz="2000" spc="-150" dirty="0">
                <a:latin typeface="Courier New"/>
                <a:cs typeface="Courier New"/>
              </a:rPr>
              <a:t>("</a:t>
            </a:r>
            <a:r>
              <a:rPr lang="en-US" sz="2000" spc="-150" dirty="0">
                <a:latin typeface="Courier New"/>
                <a:cs typeface="Courier New"/>
              </a:rPr>
              <a:t>foo</a:t>
            </a:r>
            <a:r>
              <a:rPr sz="2000" spc="-150" dirty="0">
                <a:latin typeface="Courier New"/>
                <a:cs typeface="Courier New"/>
              </a:rPr>
              <a:t>",3)</a:t>
            </a: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lang="en-US" sz="2000" spc="-150" dirty="0">
                <a:latin typeface="Arial"/>
                <a:cs typeface="Arial"/>
              </a:rPr>
              <a:t>→ </a:t>
            </a:r>
            <a:r>
              <a:rPr sz="2000" spc="-150" dirty="0">
                <a:latin typeface="Arial"/>
                <a:cs typeface="Arial"/>
              </a:rPr>
              <a:t>evaluates to 3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115060" y="6170929"/>
            <a:ext cx="504507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36700" algn="l"/>
              </a:tabLst>
            </a:pPr>
            <a:r>
              <a:rPr sz="2000" spc="-150" dirty="0">
                <a:latin typeface="Courier New"/>
                <a:cs typeface="Courier New"/>
              </a:rPr>
              <a:t>t[1] = 4	</a:t>
            </a:r>
            <a:r>
              <a:rPr lang="en-US" sz="2000" spc="-150" dirty="0">
                <a:latin typeface="Arial"/>
                <a:cs typeface="Arial"/>
              </a:rPr>
              <a:t> →</a:t>
            </a:r>
            <a:r>
              <a:rPr sz="2000" spc="-150" dirty="0">
                <a:latin typeface="Arial"/>
                <a:cs typeface="Arial"/>
              </a:rPr>
              <a:t> gives error, can’t modify object</a:t>
            </a:r>
          </a:p>
        </p:txBody>
      </p:sp>
      <p:sp>
        <p:nvSpPr>
          <p:cNvPr id="11" name="object 11"/>
          <p:cNvSpPr/>
          <p:nvPr/>
        </p:nvSpPr>
        <p:spPr>
          <a:xfrm>
            <a:off x="5988685" y="4837251"/>
            <a:ext cx="342900" cy="459740"/>
          </a:xfrm>
          <a:custGeom>
            <a:avLst/>
            <a:gdLst/>
            <a:ahLst/>
            <a:cxnLst/>
            <a:rect l="l" t="t" r="r" b="b"/>
            <a:pathLst>
              <a:path w="342900" h="459739">
                <a:moveTo>
                  <a:pt x="0" y="459485"/>
                </a:moveTo>
                <a:lnTo>
                  <a:pt x="342900" y="459485"/>
                </a:lnTo>
                <a:lnTo>
                  <a:pt x="342900" y="0"/>
                </a:lnTo>
                <a:lnTo>
                  <a:pt x="0" y="0"/>
                </a:lnTo>
                <a:lnTo>
                  <a:pt x="0" y="459485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2" name="object 12"/>
          <p:cNvSpPr/>
          <p:nvPr/>
        </p:nvSpPr>
        <p:spPr>
          <a:xfrm>
            <a:off x="7045452" y="4973192"/>
            <a:ext cx="1727199" cy="11038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3" name="object 13"/>
          <p:cNvSpPr/>
          <p:nvPr/>
        </p:nvSpPr>
        <p:spPr>
          <a:xfrm>
            <a:off x="4694935" y="2254757"/>
            <a:ext cx="2765805" cy="9814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4" name="object 14"/>
          <p:cNvSpPr/>
          <p:nvPr/>
        </p:nvSpPr>
        <p:spPr>
          <a:xfrm>
            <a:off x="2471800" y="3092830"/>
            <a:ext cx="561594" cy="5918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50" dirty="0">
                <a:solidFill>
                  <a:srgbClr val="FFFFFF"/>
                </a:solidFill>
                <a:latin typeface="Arial"/>
                <a:cs typeface="Arial"/>
              </a:rPr>
              <a:t>2</a:t>
            </a:fld>
            <a:endParaRPr sz="1050" spc="-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8242300" cy="6924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330"/>
              </a:lnSpc>
              <a:spcBef>
                <a:spcPts val="100"/>
              </a:spcBef>
            </a:pPr>
            <a:r>
              <a:rPr u="none" spc="-150" dirty="0"/>
              <a:t>MUTATION AND ITERATION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83108" y="1812798"/>
            <a:ext cx="6045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Font typeface="Arial"/>
              <a:buChar char="▪"/>
              <a:tabLst>
                <a:tab pos="220979" algn="l"/>
              </a:tabLst>
            </a:pPr>
            <a:r>
              <a:rPr sz="2400" b="1" spc="-150" dirty="0">
                <a:solidFill>
                  <a:srgbClr val="C00000"/>
                </a:solidFill>
                <a:latin typeface="Arial Black"/>
                <a:cs typeface="Arial Black"/>
              </a:rPr>
              <a:t>avoid </a:t>
            </a:r>
            <a:r>
              <a:rPr sz="2400" spc="-150" dirty="0">
                <a:latin typeface="Arial"/>
                <a:cs typeface="Arial"/>
              </a:rPr>
              <a:t>mutating a list as you are iterating over it</a:t>
            </a:r>
            <a:endParaRPr sz="2400" spc="-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3108" y="2188006"/>
            <a:ext cx="3493770" cy="1299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0550" marR="5080" indent="-578485">
              <a:lnSpc>
                <a:spcPct val="110000"/>
              </a:lnSpc>
              <a:spcBef>
                <a:spcPts val="100"/>
              </a:spcBef>
            </a:pPr>
            <a:r>
              <a:rPr sz="1900" spc="-150" dirty="0">
                <a:latin typeface="Courier New"/>
                <a:cs typeface="Courier New"/>
              </a:rPr>
              <a:t>def remove_dups(L1, L2):  for e in L1:</a:t>
            </a:r>
            <a:endParaRPr sz="1900" spc="-150">
              <a:latin typeface="Courier New"/>
              <a:cs typeface="Courier New"/>
            </a:endParaRPr>
          </a:p>
          <a:p>
            <a:pPr marL="1024255">
              <a:lnSpc>
                <a:spcPct val="100000"/>
              </a:lnSpc>
              <a:spcBef>
                <a:spcPts val="229"/>
              </a:spcBef>
            </a:pPr>
            <a:r>
              <a:rPr sz="1900" spc="-150" dirty="0">
                <a:latin typeface="Courier New"/>
                <a:cs typeface="Courier New"/>
              </a:rPr>
              <a:t>if e in L2:</a:t>
            </a:r>
            <a:endParaRPr sz="1900" spc="-150">
              <a:latin typeface="Courier New"/>
              <a:cs typeface="Courier New"/>
            </a:endParaRPr>
          </a:p>
          <a:p>
            <a:pPr marL="1746885">
              <a:lnSpc>
                <a:spcPct val="100000"/>
              </a:lnSpc>
              <a:spcBef>
                <a:spcPts val="225"/>
              </a:spcBef>
            </a:pPr>
            <a:r>
              <a:rPr sz="1900" spc="-150" dirty="0">
                <a:latin typeface="Courier New"/>
                <a:cs typeface="Courier New"/>
              </a:rPr>
              <a:t>L1.remove(e)</a:t>
            </a:r>
            <a:endParaRPr sz="1900" spc="-15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3108" y="3780840"/>
            <a:ext cx="2771775" cy="98107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900" spc="-150" dirty="0">
                <a:latin typeface="Courier New"/>
                <a:cs typeface="Courier New"/>
              </a:rPr>
              <a:t>L1 = [1, 2, 3, 4]</a:t>
            </a:r>
            <a:endParaRPr sz="19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1900" spc="-150" dirty="0">
                <a:latin typeface="Courier New"/>
                <a:cs typeface="Courier New"/>
              </a:rPr>
              <a:t>L2 = [1, 2, 5, 6]</a:t>
            </a:r>
            <a:endParaRPr sz="19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1900" spc="-150" dirty="0">
                <a:latin typeface="Courier New"/>
                <a:cs typeface="Courier New"/>
              </a:rPr>
              <a:t>remove_dups(L1, L2)</a:t>
            </a:r>
            <a:endParaRPr sz="1900" spc="-15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3108" y="4865623"/>
            <a:ext cx="40176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4645" indent="-32194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Font typeface="Arial"/>
              <a:buChar char="▪"/>
              <a:tabLst>
                <a:tab pos="334645" algn="l"/>
                <a:tab pos="335280" algn="l"/>
              </a:tabLst>
            </a:pPr>
            <a:r>
              <a:rPr sz="2400" spc="-150" dirty="0">
                <a:latin typeface="Courier New"/>
                <a:cs typeface="Courier New"/>
              </a:rPr>
              <a:t>L1 </a:t>
            </a:r>
            <a:r>
              <a:rPr sz="2400" spc="-150" dirty="0">
                <a:latin typeface="Arial"/>
                <a:cs typeface="Arial"/>
              </a:rPr>
              <a:t>is </a:t>
            </a:r>
            <a:r>
              <a:rPr sz="2400" spc="-150" dirty="0">
                <a:latin typeface="Courier New"/>
                <a:cs typeface="Courier New"/>
              </a:rPr>
              <a:t>[2,3,4] </a:t>
            </a:r>
            <a:r>
              <a:rPr sz="2400" spc="-150" dirty="0">
                <a:latin typeface="Arial"/>
                <a:cs typeface="Arial"/>
              </a:rPr>
              <a:t>not </a:t>
            </a:r>
            <a:r>
              <a:rPr sz="2400" spc="-150" dirty="0">
                <a:latin typeface="Courier New"/>
                <a:cs typeface="Courier New"/>
              </a:rPr>
              <a:t>[3,4]</a:t>
            </a:r>
            <a:endParaRPr sz="2400" spc="-15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56835" y="4865623"/>
            <a:ext cx="7315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0" dirty="0">
                <a:latin typeface="Arial"/>
                <a:cs typeface="Arial"/>
              </a:rPr>
              <a:t>Why?</a:t>
            </a:r>
            <a:endParaRPr sz="2400" spc="-1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4276" y="5210098"/>
            <a:ext cx="8383270" cy="116014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58445" indent="-245745">
              <a:lnSpc>
                <a:spcPct val="100000"/>
              </a:lnSpc>
              <a:spcBef>
                <a:spcPts val="434"/>
              </a:spcBef>
              <a:buClr>
                <a:srgbClr val="585858"/>
              </a:buClr>
              <a:buChar char="•"/>
              <a:tabLst>
                <a:tab pos="258445" algn="l"/>
                <a:tab pos="259079" algn="l"/>
              </a:tabLst>
            </a:pPr>
            <a:r>
              <a:rPr sz="2200" spc="-150" dirty="0">
                <a:latin typeface="Arial"/>
                <a:cs typeface="Arial"/>
              </a:rPr>
              <a:t>Python uses an internal counter to keep track of index it is in the loop</a:t>
            </a:r>
          </a:p>
          <a:p>
            <a:pPr marL="258445" indent="-245745">
              <a:lnSpc>
                <a:spcPct val="100000"/>
              </a:lnSpc>
              <a:spcBef>
                <a:spcPts val="335"/>
              </a:spcBef>
              <a:buClr>
                <a:srgbClr val="585858"/>
              </a:buClr>
              <a:buChar char="•"/>
              <a:tabLst>
                <a:tab pos="258445" algn="l"/>
                <a:tab pos="259079" algn="l"/>
              </a:tabLst>
            </a:pPr>
            <a:r>
              <a:rPr sz="2200" spc="-150" dirty="0">
                <a:latin typeface="Arial"/>
                <a:cs typeface="Arial"/>
              </a:rPr>
              <a:t>mutating changes the list length but Python doesn’t update the counter</a:t>
            </a:r>
          </a:p>
          <a:p>
            <a:pPr marL="258445" indent="-245745">
              <a:lnSpc>
                <a:spcPct val="100000"/>
              </a:lnSpc>
              <a:spcBef>
                <a:spcPts val="335"/>
              </a:spcBef>
              <a:buClr>
                <a:srgbClr val="585858"/>
              </a:buClr>
              <a:buChar char="•"/>
              <a:tabLst>
                <a:tab pos="258445" algn="l"/>
                <a:tab pos="259079" algn="l"/>
              </a:tabLst>
            </a:pPr>
            <a:r>
              <a:rPr sz="2200" spc="-150" dirty="0">
                <a:latin typeface="Arial"/>
                <a:cs typeface="Arial"/>
              </a:rPr>
              <a:t>loop never sees element 2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003800" y="2179320"/>
            <a:ext cx="349377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-150" dirty="0">
                <a:latin typeface="Courier New"/>
                <a:cs typeface="Courier New"/>
              </a:rPr>
              <a:t>def remove_dups(L1, L2):</a:t>
            </a:r>
            <a:endParaRPr sz="1900" spc="-15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82158" y="2468879"/>
            <a:ext cx="219329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-150" dirty="0">
                <a:latin typeface="Courier New"/>
                <a:cs typeface="Courier New"/>
              </a:rPr>
              <a:t>L1_copy = L1[:]</a:t>
            </a:r>
            <a:endParaRPr sz="1900" spc="-15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82158" y="2758439"/>
            <a:ext cx="2915285" cy="894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9915" marR="438150" indent="-577850">
              <a:lnSpc>
                <a:spcPct val="100000"/>
              </a:lnSpc>
              <a:spcBef>
                <a:spcPts val="100"/>
              </a:spcBef>
            </a:pPr>
            <a:r>
              <a:rPr sz="1900" spc="-150" dirty="0">
                <a:latin typeface="Courier New"/>
                <a:cs typeface="Courier New"/>
              </a:rPr>
              <a:t>for e in L1_copy:  if e in L2:</a:t>
            </a:r>
            <a:endParaRPr sz="1900" spc="-150">
              <a:latin typeface="Courier New"/>
              <a:cs typeface="Courier New"/>
            </a:endParaRPr>
          </a:p>
          <a:p>
            <a:pPr marL="1168400">
              <a:lnSpc>
                <a:spcPct val="100000"/>
              </a:lnSpc>
            </a:pPr>
            <a:r>
              <a:rPr sz="1900" spc="-150" dirty="0">
                <a:latin typeface="Courier New"/>
                <a:cs typeface="Courier New"/>
              </a:rPr>
              <a:t>L1.remove(e)</a:t>
            </a:r>
            <a:endParaRPr sz="1900" spc="-150">
              <a:latin typeface="Courier New"/>
              <a:cs typeface="Courier New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872858" y="2507360"/>
            <a:ext cx="870585" cy="266700"/>
          </a:xfrm>
          <a:custGeom>
            <a:avLst/>
            <a:gdLst/>
            <a:ahLst/>
            <a:cxnLst/>
            <a:rect l="l" t="t" r="r" b="b"/>
            <a:pathLst>
              <a:path w="870584" h="266700">
                <a:moveTo>
                  <a:pt x="0" y="266700"/>
                </a:moveTo>
                <a:lnTo>
                  <a:pt x="870203" y="266700"/>
                </a:lnTo>
                <a:lnTo>
                  <a:pt x="870203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4" name="object 14"/>
          <p:cNvSpPr/>
          <p:nvPr/>
        </p:nvSpPr>
        <p:spPr>
          <a:xfrm>
            <a:off x="6533769" y="3894327"/>
            <a:ext cx="2046985" cy="11038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5" name="object 15"/>
          <p:cNvSpPr/>
          <p:nvPr/>
        </p:nvSpPr>
        <p:spPr>
          <a:xfrm>
            <a:off x="517982" y="3172460"/>
            <a:ext cx="462915" cy="449580"/>
          </a:xfrm>
          <a:custGeom>
            <a:avLst/>
            <a:gdLst/>
            <a:ahLst/>
            <a:cxnLst/>
            <a:rect l="l" t="t" r="r" b="b"/>
            <a:pathLst>
              <a:path w="462915" h="449579">
                <a:moveTo>
                  <a:pt x="104927" y="0"/>
                </a:moveTo>
                <a:lnTo>
                  <a:pt x="0" y="111251"/>
                </a:lnTo>
                <a:lnTo>
                  <a:pt x="120065" y="224535"/>
                </a:lnTo>
                <a:lnTo>
                  <a:pt x="0" y="337819"/>
                </a:lnTo>
                <a:lnTo>
                  <a:pt x="104927" y="449071"/>
                </a:lnTo>
                <a:lnTo>
                  <a:pt x="231444" y="329691"/>
                </a:lnTo>
                <a:lnTo>
                  <a:pt x="454275" y="329691"/>
                </a:lnTo>
                <a:lnTo>
                  <a:pt x="342823" y="224535"/>
                </a:lnTo>
                <a:lnTo>
                  <a:pt x="454275" y="119379"/>
                </a:lnTo>
                <a:lnTo>
                  <a:pt x="231444" y="119379"/>
                </a:lnTo>
                <a:lnTo>
                  <a:pt x="104927" y="0"/>
                </a:lnTo>
                <a:close/>
              </a:path>
              <a:path w="462915" h="449579">
                <a:moveTo>
                  <a:pt x="454275" y="329691"/>
                </a:moveTo>
                <a:lnTo>
                  <a:pt x="231444" y="329691"/>
                </a:lnTo>
                <a:lnTo>
                  <a:pt x="357962" y="449071"/>
                </a:lnTo>
                <a:lnTo>
                  <a:pt x="462889" y="337819"/>
                </a:lnTo>
                <a:lnTo>
                  <a:pt x="454275" y="329691"/>
                </a:lnTo>
                <a:close/>
              </a:path>
              <a:path w="462915" h="449579">
                <a:moveTo>
                  <a:pt x="357962" y="0"/>
                </a:moveTo>
                <a:lnTo>
                  <a:pt x="231444" y="119379"/>
                </a:lnTo>
                <a:lnTo>
                  <a:pt x="454275" y="119379"/>
                </a:lnTo>
                <a:lnTo>
                  <a:pt x="462889" y="111251"/>
                </a:lnTo>
                <a:lnTo>
                  <a:pt x="357962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6" name="object 16"/>
          <p:cNvSpPr/>
          <p:nvPr/>
        </p:nvSpPr>
        <p:spPr>
          <a:xfrm>
            <a:off x="517982" y="3172460"/>
            <a:ext cx="462915" cy="449580"/>
          </a:xfrm>
          <a:custGeom>
            <a:avLst/>
            <a:gdLst/>
            <a:ahLst/>
            <a:cxnLst/>
            <a:rect l="l" t="t" r="r" b="b"/>
            <a:pathLst>
              <a:path w="462915" h="449579">
                <a:moveTo>
                  <a:pt x="0" y="111251"/>
                </a:moveTo>
                <a:lnTo>
                  <a:pt x="104927" y="0"/>
                </a:lnTo>
                <a:lnTo>
                  <a:pt x="231444" y="119379"/>
                </a:lnTo>
                <a:lnTo>
                  <a:pt x="357962" y="0"/>
                </a:lnTo>
                <a:lnTo>
                  <a:pt x="462889" y="111251"/>
                </a:lnTo>
                <a:lnTo>
                  <a:pt x="342823" y="224535"/>
                </a:lnTo>
                <a:lnTo>
                  <a:pt x="462889" y="337819"/>
                </a:lnTo>
                <a:lnTo>
                  <a:pt x="357962" y="449071"/>
                </a:lnTo>
                <a:lnTo>
                  <a:pt x="231444" y="329691"/>
                </a:lnTo>
                <a:lnTo>
                  <a:pt x="104927" y="449071"/>
                </a:lnTo>
                <a:lnTo>
                  <a:pt x="0" y="337819"/>
                </a:lnTo>
                <a:lnTo>
                  <a:pt x="120065" y="224535"/>
                </a:lnTo>
                <a:lnTo>
                  <a:pt x="0" y="111251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7" name="object 17"/>
          <p:cNvSpPr/>
          <p:nvPr/>
        </p:nvSpPr>
        <p:spPr>
          <a:xfrm>
            <a:off x="4975479" y="3396614"/>
            <a:ext cx="219710" cy="137795"/>
          </a:xfrm>
          <a:custGeom>
            <a:avLst/>
            <a:gdLst/>
            <a:ahLst/>
            <a:cxnLst/>
            <a:rect l="l" t="t" r="r" b="b"/>
            <a:pathLst>
              <a:path w="219710" h="137795">
                <a:moveTo>
                  <a:pt x="0" y="0"/>
                </a:moveTo>
                <a:lnTo>
                  <a:pt x="219583" y="137795"/>
                </a:lnTo>
              </a:path>
            </a:pathLst>
          </a:custGeom>
          <a:ln w="177546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8" name="object 18"/>
          <p:cNvSpPr/>
          <p:nvPr/>
        </p:nvSpPr>
        <p:spPr>
          <a:xfrm>
            <a:off x="5127116" y="3137535"/>
            <a:ext cx="298450" cy="457200"/>
          </a:xfrm>
          <a:custGeom>
            <a:avLst/>
            <a:gdLst/>
            <a:ahLst/>
            <a:cxnLst/>
            <a:rect l="l" t="t" r="r" b="b"/>
            <a:pathLst>
              <a:path w="298450" h="457200">
                <a:moveTo>
                  <a:pt x="0" y="457200"/>
                </a:moveTo>
                <a:lnTo>
                  <a:pt x="298196" y="0"/>
                </a:lnTo>
              </a:path>
            </a:pathLst>
          </a:custGeom>
          <a:ln w="177546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9" name="object 19"/>
          <p:cNvSpPr/>
          <p:nvPr/>
        </p:nvSpPr>
        <p:spPr>
          <a:xfrm>
            <a:off x="4493133" y="2175129"/>
            <a:ext cx="27305" cy="1546860"/>
          </a:xfrm>
          <a:custGeom>
            <a:avLst/>
            <a:gdLst/>
            <a:ahLst/>
            <a:cxnLst/>
            <a:rect l="l" t="t" r="r" b="b"/>
            <a:pathLst>
              <a:path w="27304" h="1546860">
                <a:moveTo>
                  <a:pt x="0" y="0"/>
                </a:moveTo>
                <a:lnTo>
                  <a:pt x="27305" y="1546352"/>
                </a:lnTo>
              </a:path>
            </a:pathLst>
          </a:custGeom>
          <a:ln w="12954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20</a:t>
            </a:fld>
            <a:endParaRPr spc="-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26846"/>
            <a:ext cx="347408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TUPLES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786382"/>
            <a:ext cx="7053199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conveniently used to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swap  </a:t>
            </a:r>
            <a:r>
              <a:rPr sz="2600" spc="-150" dirty="0">
                <a:latin typeface="Arial"/>
                <a:cs typeface="Arial"/>
              </a:rPr>
              <a:t>variable values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297167" y="2298192"/>
            <a:ext cx="231140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150" dirty="0">
                <a:latin typeface="Courier New"/>
                <a:cs typeface="Courier New"/>
              </a:rPr>
              <a:t>(x, y) = (y, x)</a:t>
            </a:r>
            <a:endParaRPr sz="2000" spc="-15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5060" y="2180539"/>
            <a:ext cx="787400" cy="869950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sz="2000" spc="-150" dirty="0">
                <a:latin typeface="Courier New"/>
                <a:cs typeface="Courier New"/>
              </a:rPr>
              <a:t>x = y</a:t>
            </a: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2000" spc="-150" dirty="0">
                <a:latin typeface="Courier New"/>
                <a:cs typeface="Courier New"/>
              </a:rPr>
              <a:t>y = x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553714" y="2180539"/>
            <a:ext cx="1244600" cy="1291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500"/>
              </a:lnSpc>
              <a:spcBef>
                <a:spcPts val="100"/>
              </a:spcBef>
            </a:pPr>
            <a:r>
              <a:rPr sz="2000" spc="-150" dirty="0">
                <a:latin typeface="Courier New"/>
                <a:cs typeface="Courier New"/>
              </a:rPr>
              <a:t>temp = x  x = y</a:t>
            </a:r>
            <a:endParaRPr sz="20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000" spc="-150" dirty="0">
                <a:latin typeface="Courier New"/>
                <a:cs typeface="Courier New"/>
              </a:rPr>
              <a:t>y = temp</a:t>
            </a:r>
            <a:endParaRPr sz="2000" spc="-15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0259" y="3395345"/>
            <a:ext cx="7258050" cy="3093796"/>
          </a:xfrm>
          <a:prstGeom prst="rect">
            <a:avLst/>
          </a:prstGeom>
        </p:spPr>
        <p:txBody>
          <a:bodyPr vert="horz" wrap="square" lIns="0" tIns="16319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2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used to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return more than one value </a:t>
            </a:r>
            <a:r>
              <a:rPr sz="2600" spc="-150" dirty="0">
                <a:latin typeface="Arial"/>
                <a:cs typeface="Arial"/>
              </a:rPr>
              <a:t>from a function</a:t>
            </a:r>
            <a:endParaRPr sz="2600" spc="-150">
              <a:latin typeface="Arial"/>
              <a:cs typeface="Arial"/>
            </a:endParaRPr>
          </a:p>
          <a:p>
            <a:pPr marL="927100" marR="1902460" indent="-610235">
              <a:lnSpc>
                <a:spcPts val="3320"/>
              </a:lnSpc>
              <a:spcBef>
                <a:spcPts val="254"/>
              </a:spcBef>
            </a:pPr>
            <a:r>
              <a:rPr sz="2000" spc="-150" dirty="0">
                <a:latin typeface="Courier New"/>
                <a:cs typeface="Courier New"/>
              </a:rPr>
              <a:t>def quotient_and_remainder(x, y):  q = x // y</a:t>
            </a:r>
            <a:endParaRPr sz="2000" spc="-150">
              <a:latin typeface="Courier New"/>
              <a:cs typeface="Courier New"/>
            </a:endParaRPr>
          </a:p>
          <a:p>
            <a:pPr marL="927100" marR="4340860">
              <a:lnSpc>
                <a:spcPts val="3320"/>
              </a:lnSpc>
            </a:pPr>
            <a:r>
              <a:rPr sz="2000" spc="-150" dirty="0">
                <a:latin typeface="Courier New"/>
                <a:cs typeface="Courier New"/>
              </a:rPr>
              <a:t>r = x % y  return (q, r)</a:t>
            </a:r>
            <a:endParaRPr sz="2000" spc="-150">
              <a:latin typeface="Courier New"/>
              <a:cs typeface="Courier New"/>
            </a:endParaRPr>
          </a:p>
          <a:p>
            <a:pPr marL="317500">
              <a:lnSpc>
                <a:spcPct val="100000"/>
              </a:lnSpc>
              <a:spcBef>
                <a:spcPts val="650"/>
              </a:spcBef>
            </a:pPr>
            <a:r>
              <a:rPr sz="2000" spc="-150" dirty="0">
                <a:latin typeface="Courier New"/>
                <a:cs typeface="Courier New"/>
              </a:rPr>
              <a:t>(quot, rem) = quotient_and_remainder(4,5)</a:t>
            </a:r>
            <a:endParaRPr sz="2000" spc="-150">
              <a:latin typeface="Courier New"/>
              <a:cs typeface="Courier New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09875" y="2256663"/>
            <a:ext cx="13335" cy="1299210"/>
          </a:xfrm>
          <a:custGeom>
            <a:avLst/>
            <a:gdLst/>
            <a:ahLst/>
            <a:cxnLst/>
            <a:rect l="l" t="t" r="r" b="b"/>
            <a:pathLst>
              <a:path w="13335" h="1299210">
                <a:moveTo>
                  <a:pt x="0" y="0"/>
                </a:moveTo>
                <a:lnTo>
                  <a:pt x="13208" y="1298702"/>
                </a:lnTo>
              </a:path>
            </a:pathLst>
          </a:custGeom>
          <a:ln w="12954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0" name="object 10"/>
          <p:cNvSpPr/>
          <p:nvPr/>
        </p:nvSpPr>
        <p:spPr>
          <a:xfrm>
            <a:off x="5594985" y="2256663"/>
            <a:ext cx="13335" cy="1299210"/>
          </a:xfrm>
          <a:custGeom>
            <a:avLst/>
            <a:gdLst/>
            <a:ahLst/>
            <a:cxnLst/>
            <a:rect l="l" t="t" r="r" b="b"/>
            <a:pathLst>
              <a:path w="13335" h="1299210">
                <a:moveTo>
                  <a:pt x="0" y="0"/>
                </a:moveTo>
                <a:lnTo>
                  <a:pt x="13208" y="1298702"/>
                </a:lnTo>
              </a:path>
            </a:pathLst>
          </a:custGeom>
          <a:ln w="12954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1" name="object 11"/>
          <p:cNvSpPr/>
          <p:nvPr/>
        </p:nvSpPr>
        <p:spPr>
          <a:xfrm>
            <a:off x="2234057" y="3006979"/>
            <a:ext cx="462915" cy="448945"/>
          </a:xfrm>
          <a:custGeom>
            <a:avLst/>
            <a:gdLst/>
            <a:ahLst/>
            <a:cxnLst/>
            <a:rect l="l" t="t" r="r" b="b"/>
            <a:pathLst>
              <a:path w="462914" h="448945">
                <a:moveTo>
                  <a:pt x="104775" y="0"/>
                </a:moveTo>
                <a:lnTo>
                  <a:pt x="0" y="111125"/>
                </a:lnTo>
                <a:lnTo>
                  <a:pt x="120014" y="224282"/>
                </a:lnTo>
                <a:lnTo>
                  <a:pt x="0" y="337439"/>
                </a:lnTo>
                <a:lnTo>
                  <a:pt x="104775" y="448564"/>
                </a:lnTo>
                <a:lnTo>
                  <a:pt x="231394" y="329184"/>
                </a:lnTo>
                <a:lnTo>
                  <a:pt x="454032" y="329184"/>
                </a:lnTo>
                <a:lnTo>
                  <a:pt x="342773" y="224282"/>
                </a:lnTo>
                <a:lnTo>
                  <a:pt x="454032" y="119380"/>
                </a:lnTo>
                <a:lnTo>
                  <a:pt x="231394" y="119380"/>
                </a:lnTo>
                <a:lnTo>
                  <a:pt x="104775" y="0"/>
                </a:lnTo>
                <a:close/>
              </a:path>
              <a:path w="462914" h="448945">
                <a:moveTo>
                  <a:pt x="454032" y="329184"/>
                </a:moveTo>
                <a:lnTo>
                  <a:pt x="231394" y="329184"/>
                </a:lnTo>
                <a:lnTo>
                  <a:pt x="358013" y="448564"/>
                </a:lnTo>
                <a:lnTo>
                  <a:pt x="462788" y="337439"/>
                </a:lnTo>
                <a:lnTo>
                  <a:pt x="454032" y="329184"/>
                </a:lnTo>
                <a:close/>
              </a:path>
              <a:path w="462914" h="448945">
                <a:moveTo>
                  <a:pt x="358013" y="0"/>
                </a:moveTo>
                <a:lnTo>
                  <a:pt x="231394" y="119380"/>
                </a:lnTo>
                <a:lnTo>
                  <a:pt x="454032" y="119380"/>
                </a:lnTo>
                <a:lnTo>
                  <a:pt x="462788" y="111125"/>
                </a:lnTo>
                <a:lnTo>
                  <a:pt x="35801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2" name="object 12"/>
          <p:cNvSpPr/>
          <p:nvPr/>
        </p:nvSpPr>
        <p:spPr>
          <a:xfrm>
            <a:off x="2234057" y="3006979"/>
            <a:ext cx="462915" cy="448945"/>
          </a:xfrm>
          <a:custGeom>
            <a:avLst/>
            <a:gdLst/>
            <a:ahLst/>
            <a:cxnLst/>
            <a:rect l="l" t="t" r="r" b="b"/>
            <a:pathLst>
              <a:path w="462914" h="448945">
                <a:moveTo>
                  <a:pt x="0" y="111125"/>
                </a:moveTo>
                <a:lnTo>
                  <a:pt x="104775" y="0"/>
                </a:lnTo>
                <a:lnTo>
                  <a:pt x="231394" y="119380"/>
                </a:lnTo>
                <a:lnTo>
                  <a:pt x="358013" y="0"/>
                </a:lnTo>
                <a:lnTo>
                  <a:pt x="462788" y="111125"/>
                </a:lnTo>
                <a:lnTo>
                  <a:pt x="342773" y="224282"/>
                </a:lnTo>
                <a:lnTo>
                  <a:pt x="462788" y="337439"/>
                </a:lnTo>
                <a:lnTo>
                  <a:pt x="358013" y="448564"/>
                </a:lnTo>
                <a:lnTo>
                  <a:pt x="231394" y="329184"/>
                </a:lnTo>
                <a:lnTo>
                  <a:pt x="104775" y="448564"/>
                </a:lnTo>
                <a:lnTo>
                  <a:pt x="0" y="337439"/>
                </a:lnTo>
                <a:lnTo>
                  <a:pt x="120014" y="224282"/>
                </a:lnTo>
                <a:lnTo>
                  <a:pt x="0" y="111125"/>
                </a:lnTo>
                <a:close/>
              </a:path>
            </a:pathLst>
          </a:custGeom>
          <a:ln w="1600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3" name="object 13"/>
          <p:cNvSpPr/>
          <p:nvPr/>
        </p:nvSpPr>
        <p:spPr>
          <a:xfrm>
            <a:off x="5019675" y="3165729"/>
            <a:ext cx="219710" cy="137795"/>
          </a:xfrm>
          <a:custGeom>
            <a:avLst/>
            <a:gdLst/>
            <a:ahLst/>
            <a:cxnLst/>
            <a:rect l="l" t="t" r="r" b="b"/>
            <a:pathLst>
              <a:path w="219710" h="137795">
                <a:moveTo>
                  <a:pt x="0" y="0"/>
                </a:moveTo>
                <a:lnTo>
                  <a:pt x="219583" y="137795"/>
                </a:lnTo>
              </a:path>
            </a:pathLst>
          </a:custGeom>
          <a:ln w="177546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4" name="object 14"/>
          <p:cNvSpPr/>
          <p:nvPr/>
        </p:nvSpPr>
        <p:spPr>
          <a:xfrm>
            <a:off x="5172075" y="2906648"/>
            <a:ext cx="298450" cy="457200"/>
          </a:xfrm>
          <a:custGeom>
            <a:avLst/>
            <a:gdLst/>
            <a:ahLst/>
            <a:cxnLst/>
            <a:rect l="l" t="t" r="r" b="b"/>
            <a:pathLst>
              <a:path w="298450" h="457200">
                <a:moveTo>
                  <a:pt x="0" y="457200"/>
                </a:moveTo>
                <a:lnTo>
                  <a:pt x="298196" y="0"/>
                </a:lnTo>
              </a:path>
            </a:pathLst>
          </a:custGeom>
          <a:ln w="177546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5" name="object 15"/>
          <p:cNvSpPr/>
          <p:nvPr/>
        </p:nvSpPr>
        <p:spPr>
          <a:xfrm>
            <a:off x="7711058" y="3165729"/>
            <a:ext cx="219710" cy="137795"/>
          </a:xfrm>
          <a:custGeom>
            <a:avLst/>
            <a:gdLst/>
            <a:ahLst/>
            <a:cxnLst/>
            <a:rect l="l" t="t" r="r" b="b"/>
            <a:pathLst>
              <a:path w="219709" h="137795">
                <a:moveTo>
                  <a:pt x="0" y="0"/>
                </a:moveTo>
                <a:lnTo>
                  <a:pt x="219583" y="137795"/>
                </a:lnTo>
              </a:path>
            </a:pathLst>
          </a:custGeom>
          <a:ln w="177546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6" name="object 16"/>
          <p:cNvSpPr/>
          <p:nvPr/>
        </p:nvSpPr>
        <p:spPr>
          <a:xfrm>
            <a:off x="7863458" y="2906648"/>
            <a:ext cx="298450" cy="457200"/>
          </a:xfrm>
          <a:custGeom>
            <a:avLst/>
            <a:gdLst/>
            <a:ahLst/>
            <a:cxnLst/>
            <a:rect l="l" t="t" r="r" b="b"/>
            <a:pathLst>
              <a:path w="298450" h="457200">
                <a:moveTo>
                  <a:pt x="0" y="457200"/>
                </a:moveTo>
                <a:lnTo>
                  <a:pt x="298196" y="0"/>
                </a:lnTo>
              </a:path>
            </a:pathLst>
          </a:custGeom>
          <a:ln w="177546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7" name="object 17"/>
          <p:cNvSpPr/>
          <p:nvPr/>
        </p:nvSpPr>
        <p:spPr>
          <a:xfrm>
            <a:off x="3937127" y="4590669"/>
            <a:ext cx="794638" cy="6192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50" dirty="0">
                <a:solidFill>
                  <a:srgbClr val="FFFFFF"/>
                </a:solidFill>
                <a:latin typeface="Arial"/>
                <a:cs typeface="Arial"/>
              </a:rPr>
              <a:t>3</a:t>
            </a:fld>
            <a:endParaRPr sz="1050" spc="-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3133724" y="1083148"/>
            <a:ext cx="62738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300" dirty="0" err="1">
                <a:latin typeface="Courier New"/>
                <a:cs typeface="Courier New"/>
              </a:rPr>
              <a:t>aTuple</a:t>
            </a:r>
            <a:r>
              <a:rPr sz="4000" spc="-300" dirty="0">
                <a:latin typeface="Courier New"/>
                <a:cs typeface="Courier New"/>
              </a:rPr>
              <a:t>:((</a:t>
            </a:r>
            <a:r>
              <a:rPr lang="en-US" sz="4000" spc="-300" dirty="0">
                <a:latin typeface="Courier New"/>
                <a:cs typeface="Courier New"/>
              </a:rPr>
              <a:t>  </a:t>
            </a:r>
            <a:r>
              <a:rPr sz="4000" spc="-300" dirty="0">
                <a:latin typeface="Courier New"/>
                <a:cs typeface="Courier New"/>
              </a:rPr>
              <a:t>)</a:t>
            </a:r>
            <a:r>
              <a:rPr lang="en-US" sz="4000" spc="-300" dirty="0">
                <a:latin typeface="Courier New"/>
                <a:cs typeface="Courier New"/>
              </a:rPr>
              <a:t>,(  </a:t>
            </a:r>
            <a:r>
              <a:rPr sz="4000" spc="-300" dirty="0">
                <a:latin typeface="Courier New"/>
                <a:cs typeface="Courier New"/>
              </a:rPr>
              <a:t>),( </a:t>
            </a:r>
            <a:r>
              <a:rPr lang="en-US" sz="4000" spc="-300" dirty="0">
                <a:latin typeface="Courier New"/>
                <a:cs typeface="Courier New"/>
              </a:rPr>
              <a:t> </a:t>
            </a:r>
            <a:r>
              <a:rPr sz="4000" spc="-300" dirty="0">
                <a:latin typeface="Courier New"/>
                <a:cs typeface="Courier New"/>
              </a:rPr>
              <a:t>))</a:t>
            </a:r>
          </a:p>
        </p:txBody>
      </p:sp>
      <p:sp>
        <p:nvSpPr>
          <p:cNvPr id="11" name="object 11"/>
          <p:cNvSpPr/>
          <p:nvPr/>
        </p:nvSpPr>
        <p:spPr>
          <a:xfrm>
            <a:off x="5703061" y="833820"/>
            <a:ext cx="919734" cy="7882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10565"/>
            <a:ext cx="7292593" cy="6745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00" u="none" spc="-150" dirty="0"/>
              <a:t>MANIPULATING TUPLES</a:t>
            </a:r>
            <a:endParaRPr sz="4300" spc="-1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756664"/>
            <a:ext cx="3274695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can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iterate </a:t>
            </a:r>
            <a:r>
              <a:rPr sz="2600" spc="-150" dirty="0">
                <a:latin typeface="Arial"/>
                <a:cs typeface="Arial"/>
              </a:rPr>
              <a:t>over tuples</a:t>
            </a:r>
            <a:endParaRPr sz="2600" spc="-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0259" y="2448305"/>
            <a:ext cx="2894330" cy="1778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8800" marR="5715" indent="-546735">
              <a:lnSpc>
                <a:spcPct val="127800"/>
              </a:lnSpc>
              <a:spcBef>
                <a:spcPts val="100"/>
              </a:spcBef>
            </a:pPr>
            <a:r>
              <a:rPr sz="1800" spc="-150" dirty="0">
                <a:latin typeface="Courier New"/>
                <a:cs typeface="Courier New"/>
              </a:rPr>
              <a:t>def get_data(aTuple):  nums = ()</a:t>
            </a:r>
            <a:endParaRPr sz="1800" spc="-150">
              <a:latin typeface="Courier New"/>
              <a:cs typeface="Courier New"/>
            </a:endParaRPr>
          </a:p>
          <a:p>
            <a:pPr marL="558800">
              <a:lnSpc>
                <a:spcPct val="100000"/>
              </a:lnSpc>
              <a:spcBef>
                <a:spcPts val="600"/>
              </a:spcBef>
            </a:pPr>
            <a:r>
              <a:rPr sz="1800" spc="-150" dirty="0">
                <a:latin typeface="Courier New"/>
                <a:cs typeface="Courier New"/>
              </a:rPr>
              <a:t>words = ()</a:t>
            </a:r>
            <a:endParaRPr sz="1800" spc="-150">
              <a:latin typeface="Courier New"/>
              <a:cs typeface="Courier New"/>
            </a:endParaRPr>
          </a:p>
          <a:p>
            <a:pPr marL="1105535" marR="5080" indent="-546735">
              <a:lnSpc>
                <a:spcPct val="127800"/>
              </a:lnSpc>
            </a:pPr>
            <a:r>
              <a:rPr sz="1800" spc="-150" dirty="0">
                <a:latin typeface="Courier New"/>
                <a:cs typeface="Courier New"/>
              </a:rPr>
              <a:t>for t in aTuple:  nums = nums +</a:t>
            </a:r>
            <a:endParaRPr sz="1800" spc="-15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67709" y="3906392"/>
            <a:ext cx="1228090" cy="302006"/>
          </a:xfrm>
          <a:prstGeom prst="rect">
            <a:avLst/>
          </a:prstGeom>
          <a:ln w="16001">
            <a:solidFill>
              <a:srgbClr val="FF0000"/>
            </a:solidFill>
          </a:ln>
        </p:spPr>
        <p:txBody>
          <a:bodyPr vert="horz" wrap="square" lIns="0" tIns="24765" rIns="0" bIns="0" rtlCol="0">
            <a:spAutoFit/>
          </a:bodyPr>
          <a:lstStyle/>
          <a:p>
            <a:pPr marL="52069">
              <a:lnSpc>
                <a:spcPct val="100000"/>
              </a:lnSpc>
              <a:spcBef>
                <a:spcPts val="195"/>
              </a:spcBef>
            </a:pPr>
            <a:r>
              <a:rPr sz="1800" spc="-150" dirty="0">
                <a:latin typeface="Courier New"/>
                <a:cs typeface="Courier New"/>
              </a:rPr>
              <a:t>(t[0],)</a:t>
            </a:r>
            <a:endParaRPr sz="1800" spc="-15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6613" y="4201244"/>
            <a:ext cx="4806315" cy="212852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558800">
              <a:lnSpc>
                <a:spcPct val="100000"/>
              </a:lnSpc>
              <a:spcBef>
                <a:spcPts val="695"/>
              </a:spcBef>
            </a:pPr>
            <a:r>
              <a:rPr sz="1800" spc="-150" dirty="0">
                <a:latin typeface="Courier New"/>
                <a:cs typeface="Courier New"/>
              </a:rPr>
              <a:t>if t[1] not in words:</a:t>
            </a:r>
            <a:endParaRPr sz="1800" spc="-150">
              <a:latin typeface="Courier New"/>
              <a:cs typeface="Courier New"/>
            </a:endParaRPr>
          </a:p>
          <a:p>
            <a:pPr marL="1105535">
              <a:lnSpc>
                <a:spcPct val="100000"/>
              </a:lnSpc>
              <a:spcBef>
                <a:spcPts val="595"/>
              </a:spcBef>
            </a:pPr>
            <a:r>
              <a:rPr sz="1800" spc="-150" dirty="0">
                <a:latin typeface="Courier New"/>
                <a:cs typeface="Courier New"/>
              </a:rPr>
              <a:t>words = words + (t[1],)</a:t>
            </a:r>
            <a:endParaRPr sz="1800" spc="-150">
              <a:latin typeface="Courier New"/>
              <a:cs typeface="Courier New"/>
            </a:endParaRPr>
          </a:p>
          <a:p>
            <a:pPr marL="12700" marR="2463165">
              <a:lnSpc>
                <a:spcPct val="127800"/>
              </a:lnSpc>
            </a:pPr>
            <a:r>
              <a:rPr sz="1800" spc="-150" dirty="0">
                <a:latin typeface="Courier New"/>
                <a:cs typeface="Courier New"/>
              </a:rPr>
              <a:t>min_n = min(nums)  max_n = max(nums)</a:t>
            </a:r>
            <a:endParaRPr sz="18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150" dirty="0">
                <a:latin typeface="Courier New"/>
                <a:cs typeface="Courier New"/>
              </a:rPr>
              <a:t>unique_words = len(words)</a:t>
            </a:r>
            <a:endParaRPr sz="18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800" spc="-150" dirty="0">
                <a:latin typeface="Courier New"/>
                <a:cs typeface="Courier New"/>
              </a:rPr>
              <a:t>return (min_n, max_n, unique_words)</a:t>
            </a:r>
            <a:endParaRPr sz="1800" spc="-150">
              <a:latin typeface="Courier New"/>
              <a:cs typeface="Courier Ne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55562" y="3169538"/>
            <a:ext cx="1011148" cy="5787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9" name="object 9"/>
          <p:cNvSpPr/>
          <p:nvPr/>
        </p:nvSpPr>
        <p:spPr>
          <a:xfrm>
            <a:off x="250063" y="4266438"/>
            <a:ext cx="1242695" cy="7038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2" name="object 12"/>
          <p:cNvSpPr/>
          <p:nvPr/>
        </p:nvSpPr>
        <p:spPr>
          <a:xfrm>
            <a:off x="6966966" y="1213459"/>
            <a:ext cx="163195" cy="398780"/>
          </a:xfrm>
          <a:custGeom>
            <a:avLst/>
            <a:gdLst/>
            <a:ahLst/>
            <a:cxnLst/>
            <a:rect l="l" t="t" r="r" b="b"/>
            <a:pathLst>
              <a:path w="163195" h="398780">
                <a:moveTo>
                  <a:pt x="135890" y="0"/>
                </a:moveTo>
                <a:lnTo>
                  <a:pt x="27178" y="0"/>
                </a:lnTo>
                <a:lnTo>
                  <a:pt x="16609" y="2139"/>
                </a:lnTo>
                <a:lnTo>
                  <a:pt x="7969" y="7969"/>
                </a:lnTo>
                <a:lnTo>
                  <a:pt x="2139" y="16609"/>
                </a:lnTo>
                <a:lnTo>
                  <a:pt x="0" y="27177"/>
                </a:lnTo>
                <a:lnTo>
                  <a:pt x="0" y="371347"/>
                </a:lnTo>
                <a:lnTo>
                  <a:pt x="2139" y="381916"/>
                </a:lnTo>
                <a:lnTo>
                  <a:pt x="7969" y="390556"/>
                </a:lnTo>
                <a:lnTo>
                  <a:pt x="16609" y="396386"/>
                </a:lnTo>
                <a:lnTo>
                  <a:pt x="27178" y="398525"/>
                </a:lnTo>
                <a:lnTo>
                  <a:pt x="135890" y="398525"/>
                </a:lnTo>
                <a:lnTo>
                  <a:pt x="146458" y="396386"/>
                </a:lnTo>
                <a:lnTo>
                  <a:pt x="155098" y="390556"/>
                </a:lnTo>
                <a:lnTo>
                  <a:pt x="160928" y="381916"/>
                </a:lnTo>
                <a:lnTo>
                  <a:pt x="163068" y="371347"/>
                </a:lnTo>
                <a:lnTo>
                  <a:pt x="163068" y="27177"/>
                </a:lnTo>
                <a:lnTo>
                  <a:pt x="160928" y="16609"/>
                </a:lnTo>
                <a:lnTo>
                  <a:pt x="155098" y="7969"/>
                </a:lnTo>
                <a:lnTo>
                  <a:pt x="146458" y="2139"/>
                </a:lnTo>
                <a:lnTo>
                  <a:pt x="13589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3" name="object 13"/>
          <p:cNvSpPr/>
          <p:nvPr/>
        </p:nvSpPr>
        <p:spPr>
          <a:xfrm>
            <a:off x="6966966" y="1213459"/>
            <a:ext cx="163195" cy="398780"/>
          </a:xfrm>
          <a:custGeom>
            <a:avLst/>
            <a:gdLst/>
            <a:ahLst/>
            <a:cxnLst/>
            <a:rect l="l" t="t" r="r" b="b"/>
            <a:pathLst>
              <a:path w="163195" h="398780">
                <a:moveTo>
                  <a:pt x="0" y="27177"/>
                </a:moveTo>
                <a:lnTo>
                  <a:pt x="2139" y="16609"/>
                </a:lnTo>
                <a:lnTo>
                  <a:pt x="7969" y="7969"/>
                </a:lnTo>
                <a:lnTo>
                  <a:pt x="16609" y="2139"/>
                </a:lnTo>
                <a:lnTo>
                  <a:pt x="27178" y="0"/>
                </a:lnTo>
                <a:lnTo>
                  <a:pt x="135890" y="0"/>
                </a:lnTo>
                <a:lnTo>
                  <a:pt x="146458" y="2139"/>
                </a:lnTo>
                <a:lnTo>
                  <a:pt x="155098" y="7969"/>
                </a:lnTo>
                <a:lnTo>
                  <a:pt x="160928" y="16609"/>
                </a:lnTo>
                <a:lnTo>
                  <a:pt x="163068" y="27177"/>
                </a:lnTo>
                <a:lnTo>
                  <a:pt x="163068" y="371347"/>
                </a:lnTo>
                <a:lnTo>
                  <a:pt x="160928" y="381916"/>
                </a:lnTo>
                <a:lnTo>
                  <a:pt x="155098" y="390556"/>
                </a:lnTo>
                <a:lnTo>
                  <a:pt x="146458" y="396386"/>
                </a:lnTo>
                <a:lnTo>
                  <a:pt x="135890" y="398525"/>
                </a:lnTo>
                <a:lnTo>
                  <a:pt x="27178" y="398525"/>
                </a:lnTo>
                <a:lnTo>
                  <a:pt x="16609" y="396386"/>
                </a:lnTo>
                <a:lnTo>
                  <a:pt x="7969" y="390556"/>
                </a:lnTo>
                <a:lnTo>
                  <a:pt x="2139" y="381916"/>
                </a:lnTo>
                <a:lnTo>
                  <a:pt x="0" y="371347"/>
                </a:lnTo>
                <a:lnTo>
                  <a:pt x="0" y="27177"/>
                </a:lnTo>
                <a:close/>
              </a:path>
            </a:pathLst>
          </a:custGeom>
          <a:ln w="16002">
            <a:solidFill>
              <a:srgbClr val="001344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4" name="object 14"/>
          <p:cNvSpPr/>
          <p:nvPr/>
        </p:nvSpPr>
        <p:spPr>
          <a:xfrm>
            <a:off x="8258936" y="1188338"/>
            <a:ext cx="163830" cy="398780"/>
          </a:xfrm>
          <a:custGeom>
            <a:avLst/>
            <a:gdLst/>
            <a:ahLst/>
            <a:cxnLst/>
            <a:rect l="l" t="t" r="r" b="b"/>
            <a:pathLst>
              <a:path w="163829" h="398780">
                <a:moveTo>
                  <a:pt x="136525" y="0"/>
                </a:moveTo>
                <a:lnTo>
                  <a:pt x="27305" y="0"/>
                </a:lnTo>
                <a:lnTo>
                  <a:pt x="16662" y="2141"/>
                </a:lnTo>
                <a:lnTo>
                  <a:pt x="7985" y="7985"/>
                </a:lnTo>
                <a:lnTo>
                  <a:pt x="2141" y="16662"/>
                </a:lnTo>
                <a:lnTo>
                  <a:pt x="0" y="27304"/>
                </a:lnTo>
                <a:lnTo>
                  <a:pt x="0" y="371220"/>
                </a:lnTo>
                <a:lnTo>
                  <a:pt x="2141" y="381863"/>
                </a:lnTo>
                <a:lnTo>
                  <a:pt x="7985" y="390540"/>
                </a:lnTo>
                <a:lnTo>
                  <a:pt x="16662" y="396384"/>
                </a:lnTo>
                <a:lnTo>
                  <a:pt x="27305" y="398525"/>
                </a:lnTo>
                <a:lnTo>
                  <a:pt x="136525" y="398525"/>
                </a:lnTo>
                <a:lnTo>
                  <a:pt x="147167" y="396384"/>
                </a:lnTo>
                <a:lnTo>
                  <a:pt x="155844" y="390540"/>
                </a:lnTo>
                <a:lnTo>
                  <a:pt x="161688" y="381863"/>
                </a:lnTo>
                <a:lnTo>
                  <a:pt x="163830" y="371220"/>
                </a:lnTo>
                <a:lnTo>
                  <a:pt x="163830" y="27304"/>
                </a:lnTo>
                <a:lnTo>
                  <a:pt x="161688" y="16662"/>
                </a:lnTo>
                <a:lnTo>
                  <a:pt x="155844" y="7985"/>
                </a:lnTo>
                <a:lnTo>
                  <a:pt x="147167" y="2141"/>
                </a:lnTo>
                <a:lnTo>
                  <a:pt x="136525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5" name="object 15"/>
          <p:cNvSpPr/>
          <p:nvPr/>
        </p:nvSpPr>
        <p:spPr>
          <a:xfrm>
            <a:off x="8258936" y="1188338"/>
            <a:ext cx="163830" cy="398780"/>
          </a:xfrm>
          <a:custGeom>
            <a:avLst/>
            <a:gdLst/>
            <a:ahLst/>
            <a:cxnLst/>
            <a:rect l="l" t="t" r="r" b="b"/>
            <a:pathLst>
              <a:path w="163829" h="398780">
                <a:moveTo>
                  <a:pt x="0" y="27304"/>
                </a:moveTo>
                <a:lnTo>
                  <a:pt x="2141" y="16662"/>
                </a:lnTo>
                <a:lnTo>
                  <a:pt x="7985" y="7985"/>
                </a:lnTo>
                <a:lnTo>
                  <a:pt x="16662" y="2141"/>
                </a:lnTo>
                <a:lnTo>
                  <a:pt x="27305" y="0"/>
                </a:lnTo>
                <a:lnTo>
                  <a:pt x="136525" y="0"/>
                </a:lnTo>
                <a:lnTo>
                  <a:pt x="147167" y="2141"/>
                </a:lnTo>
                <a:lnTo>
                  <a:pt x="155844" y="7985"/>
                </a:lnTo>
                <a:lnTo>
                  <a:pt x="161688" y="16662"/>
                </a:lnTo>
                <a:lnTo>
                  <a:pt x="163830" y="27304"/>
                </a:lnTo>
                <a:lnTo>
                  <a:pt x="163830" y="371220"/>
                </a:lnTo>
                <a:lnTo>
                  <a:pt x="161688" y="381863"/>
                </a:lnTo>
                <a:lnTo>
                  <a:pt x="155844" y="390540"/>
                </a:lnTo>
                <a:lnTo>
                  <a:pt x="147167" y="396384"/>
                </a:lnTo>
                <a:lnTo>
                  <a:pt x="136525" y="398525"/>
                </a:lnTo>
                <a:lnTo>
                  <a:pt x="27305" y="398525"/>
                </a:lnTo>
                <a:lnTo>
                  <a:pt x="16662" y="396384"/>
                </a:lnTo>
                <a:lnTo>
                  <a:pt x="7985" y="390540"/>
                </a:lnTo>
                <a:lnTo>
                  <a:pt x="2141" y="381863"/>
                </a:lnTo>
                <a:lnTo>
                  <a:pt x="0" y="371220"/>
                </a:lnTo>
                <a:lnTo>
                  <a:pt x="0" y="27304"/>
                </a:lnTo>
                <a:close/>
              </a:path>
            </a:pathLst>
          </a:custGeom>
          <a:ln w="16002">
            <a:solidFill>
              <a:srgbClr val="001344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6" name="object 16"/>
          <p:cNvSpPr/>
          <p:nvPr/>
        </p:nvSpPr>
        <p:spPr>
          <a:xfrm>
            <a:off x="7187183" y="1213458"/>
            <a:ext cx="163830" cy="398780"/>
          </a:xfrm>
          <a:custGeom>
            <a:avLst/>
            <a:gdLst/>
            <a:ahLst/>
            <a:cxnLst/>
            <a:rect l="l" t="t" r="r" b="b"/>
            <a:pathLst>
              <a:path w="163829" h="398780">
                <a:moveTo>
                  <a:pt x="136525" y="0"/>
                </a:moveTo>
                <a:lnTo>
                  <a:pt x="27305" y="0"/>
                </a:lnTo>
                <a:lnTo>
                  <a:pt x="16662" y="2141"/>
                </a:lnTo>
                <a:lnTo>
                  <a:pt x="7985" y="7985"/>
                </a:lnTo>
                <a:lnTo>
                  <a:pt x="2141" y="16662"/>
                </a:lnTo>
                <a:lnTo>
                  <a:pt x="0" y="27304"/>
                </a:lnTo>
                <a:lnTo>
                  <a:pt x="0" y="371220"/>
                </a:lnTo>
                <a:lnTo>
                  <a:pt x="2141" y="381863"/>
                </a:lnTo>
                <a:lnTo>
                  <a:pt x="7985" y="390540"/>
                </a:lnTo>
                <a:lnTo>
                  <a:pt x="16662" y="396384"/>
                </a:lnTo>
                <a:lnTo>
                  <a:pt x="27305" y="398525"/>
                </a:lnTo>
                <a:lnTo>
                  <a:pt x="136525" y="398525"/>
                </a:lnTo>
                <a:lnTo>
                  <a:pt x="147167" y="396384"/>
                </a:lnTo>
                <a:lnTo>
                  <a:pt x="155844" y="390540"/>
                </a:lnTo>
                <a:lnTo>
                  <a:pt x="161688" y="381863"/>
                </a:lnTo>
                <a:lnTo>
                  <a:pt x="163830" y="371220"/>
                </a:lnTo>
                <a:lnTo>
                  <a:pt x="163830" y="27304"/>
                </a:lnTo>
                <a:lnTo>
                  <a:pt x="161688" y="16662"/>
                </a:lnTo>
                <a:lnTo>
                  <a:pt x="155844" y="7985"/>
                </a:lnTo>
                <a:lnTo>
                  <a:pt x="147167" y="2141"/>
                </a:lnTo>
                <a:lnTo>
                  <a:pt x="136525" y="0"/>
                </a:lnTo>
                <a:close/>
              </a:path>
            </a:pathLst>
          </a:custGeom>
          <a:solidFill>
            <a:srgbClr val="943734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7" name="object 17"/>
          <p:cNvSpPr/>
          <p:nvPr/>
        </p:nvSpPr>
        <p:spPr>
          <a:xfrm>
            <a:off x="7187183" y="1213458"/>
            <a:ext cx="163830" cy="398780"/>
          </a:xfrm>
          <a:custGeom>
            <a:avLst/>
            <a:gdLst/>
            <a:ahLst/>
            <a:cxnLst/>
            <a:rect l="l" t="t" r="r" b="b"/>
            <a:pathLst>
              <a:path w="163829" h="398780">
                <a:moveTo>
                  <a:pt x="0" y="27304"/>
                </a:moveTo>
                <a:lnTo>
                  <a:pt x="2141" y="16662"/>
                </a:lnTo>
                <a:lnTo>
                  <a:pt x="7985" y="7985"/>
                </a:lnTo>
                <a:lnTo>
                  <a:pt x="16662" y="2141"/>
                </a:lnTo>
                <a:lnTo>
                  <a:pt x="27305" y="0"/>
                </a:lnTo>
                <a:lnTo>
                  <a:pt x="136525" y="0"/>
                </a:lnTo>
                <a:lnTo>
                  <a:pt x="147167" y="2141"/>
                </a:lnTo>
                <a:lnTo>
                  <a:pt x="155844" y="7985"/>
                </a:lnTo>
                <a:lnTo>
                  <a:pt x="161688" y="16662"/>
                </a:lnTo>
                <a:lnTo>
                  <a:pt x="163830" y="27304"/>
                </a:lnTo>
                <a:lnTo>
                  <a:pt x="163830" y="371220"/>
                </a:lnTo>
                <a:lnTo>
                  <a:pt x="161688" y="381863"/>
                </a:lnTo>
                <a:lnTo>
                  <a:pt x="155844" y="390540"/>
                </a:lnTo>
                <a:lnTo>
                  <a:pt x="147167" y="396384"/>
                </a:lnTo>
                <a:lnTo>
                  <a:pt x="136525" y="398525"/>
                </a:lnTo>
                <a:lnTo>
                  <a:pt x="27305" y="398525"/>
                </a:lnTo>
                <a:lnTo>
                  <a:pt x="16662" y="396384"/>
                </a:lnTo>
                <a:lnTo>
                  <a:pt x="7985" y="390540"/>
                </a:lnTo>
                <a:lnTo>
                  <a:pt x="2141" y="381863"/>
                </a:lnTo>
                <a:lnTo>
                  <a:pt x="0" y="371220"/>
                </a:lnTo>
                <a:lnTo>
                  <a:pt x="0" y="27304"/>
                </a:lnTo>
                <a:close/>
              </a:path>
            </a:pathLst>
          </a:custGeom>
          <a:ln w="16002">
            <a:solidFill>
              <a:srgbClr val="6C2522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8" name="object 18"/>
          <p:cNvSpPr/>
          <p:nvPr/>
        </p:nvSpPr>
        <p:spPr>
          <a:xfrm>
            <a:off x="8479155" y="1188338"/>
            <a:ext cx="163830" cy="398780"/>
          </a:xfrm>
          <a:custGeom>
            <a:avLst/>
            <a:gdLst/>
            <a:ahLst/>
            <a:cxnLst/>
            <a:rect l="l" t="t" r="r" b="b"/>
            <a:pathLst>
              <a:path w="163829" h="398780">
                <a:moveTo>
                  <a:pt x="136525" y="0"/>
                </a:moveTo>
                <a:lnTo>
                  <a:pt x="27305" y="0"/>
                </a:lnTo>
                <a:lnTo>
                  <a:pt x="16662" y="2141"/>
                </a:lnTo>
                <a:lnTo>
                  <a:pt x="7985" y="7985"/>
                </a:lnTo>
                <a:lnTo>
                  <a:pt x="2141" y="16662"/>
                </a:lnTo>
                <a:lnTo>
                  <a:pt x="0" y="27304"/>
                </a:lnTo>
                <a:lnTo>
                  <a:pt x="0" y="371220"/>
                </a:lnTo>
                <a:lnTo>
                  <a:pt x="2141" y="381863"/>
                </a:lnTo>
                <a:lnTo>
                  <a:pt x="7985" y="390540"/>
                </a:lnTo>
                <a:lnTo>
                  <a:pt x="16662" y="396384"/>
                </a:lnTo>
                <a:lnTo>
                  <a:pt x="27305" y="398525"/>
                </a:lnTo>
                <a:lnTo>
                  <a:pt x="136525" y="398525"/>
                </a:lnTo>
                <a:lnTo>
                  <a:pt x="147167" y="396384"/>
                </a:lnTo>
                <a:lnTo>
                  <a:pt x="155844" y="390540"/>
                </a:lnTo>
                <a:lnTo>
                  <a:pt x="161688" y="381863"/>
                </a:lnTo>
                <a:lnTo>
                  <a:pt x="163830" y="371220"/>
                </a:lnTo>
                <a:lnTo>
                  <a:pt x="163830" y="27304"/>
                </a:lnTo>
                <a:lnTo>
                  <a:pt x="161688" y="16662"/>
                </a:lnTo>
                <a:lnTo>
                  <a:pt x="155844" y="7985"/>
                </a:lnTo>
                <a:lnTo>
                  <a:pt x="147167" y="2141"/>
                </a:lnTo>
                <a:lnTo>
                  <a:pt x="136525" y="0"/>
                </a:lnTo>
                <a:close/>
              </a:path>
            </a:pathLst>
          </a:custGeom>
          <a:solidFill>
            <a:srgbClr val="943734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9" name="object 19"/>
          <p:cNvSpPr/>
          <p:nvPr/>
        </p:nvSpPr>
        <p:spPr>
          <a:xfrm>
            <a:off x="8479155" y="1188338"/>
            <a:ext cx="163830" cy="398780"/>
          </a:xfrm>
          <a:custGeom>
            <a:avLst/>
            <a:gdLst/>
            <a:ahLst/>
            <a:cxnLst/>
            <a:rect l="l" t="t" r="r" b="b"/>
            <a:pathLst>
              <a:path w="163829" h="398780">
                <a:moveTo>
                  <a:pt x="0" y="27304"/>
                </a:moveTo>
                <a:lnTo>
                  <a:pt x="2141" y="16662"/>
                </a:lnTo>
                <a:lnTo>
                  <a:pt x="7985" y="7985"/>
                </a:lnTo>
                <a:lnTo>
                  <a:pt x="16662" y="2141"/>
                </a:lnTo>
                <a:lnTo>
                  <a:pt x="27305" y="0"/>
                </a:lnTo>
                <a:lnTo>
                  <a:pt x="136525" y="0"/>
                </a:lnTo>
                <a:lnTo>
                  <a:pt x="147167" y="2141"/>
                </a:lnTo>
                <a:lnTo>
                  <a:pt x="155844" y="7985"/>
                </a:lnTo>
                <a:lnTo>
                  <a:pt x="161688" y="16662"/>
                </a:lnTo>
                <a:lnTo>
                  <a:pt x="163830" y="27304"/>
                </a:lnTo>
                <a:lnTo>
                  <a:pt x="163830" y="371220"/>
                </a:lnTo>
                <a:lnTo>
                  <a:pt x="161688" y="381863"/>
                </a:lnTo>
                <a:lnTo>
                  <a:pt x="155844" y="390540"/>
                </a:lnTo>
                <a:lnTo>
                  <a:pt x="147167" y="396384"/>
                </a:lnTo>
                <a:lnTo>
                  <a:pt x="136525" y="398525"/>
                </a:lnTo>
                <a:lnTo>
                  <a:pt x="27305" y="398525"/>
                </a:lnTo>
                <a:lnTo>
                  <a:pt x="16662" y="396384"/>
                </a:lnTo>
                <a:lnTo>
                  <a:pt x="7985" y="390540"/>
                </a:lnTo>
                <a:lnTo>
                  <a:pt x="2141" y="381863"/>
                </a:lnTo>
                <a:lnTo>
                  <a:pt x="0" y="371220"/>
                </a:lnTo>
                <a:lnTo>
                  <a:pt x="0" y="27304"/>
                </a:lnTo>
                <a:close/>
              </a:path>
            </a:pathLst>
          </a:custGeom>
          <a:ln w="16002">
            <a:solidFill>
              <a:srgbClr val="6C2522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20" name="object 20"/>
          <p:cNvSpPr/>
          <p:nvPr/>
        </p:nvSpPr>
        <p:spPr>
          <a:xfrm>
            <a:off x="5755513" y="873124"/>
            <a:ext cx="333375" cy="227329"/>
          </a:xfrm>
          <a:custGeom>
            <a:avLst/>
            <a:gdLst/>
            <a:ahLst/>
            <a:cxnLst/>
            <a:rect l="l" t="t" r="r" b="b"/>
            <a:pathLst>
              <a:path w="333375" h="227330">
                <a:moveTo>
                  <a:pt x="36448" y="128270"/>
                </a:moveTo>
                <a:lnTo>
                  <a:pt x="29590" y="128270"/>
                </a:lnTo>
                <a:lnTo>
                  <a:pt x="28320" y="129540"/>
                </a:lnTo>
                <a:lnTo>
                  <a:pt x="26669" y="129540"/>
                </a:lnTo>
                <a:lnTo>
                  <a:pt x="25018" y="130810"/>
                </a:lnTo>
                <a:lnTo>
                  <a:pt x="22732" y="132080"/>
                </a:lnTo>
                <a:lnTo>
                  <a:pt x="21716" y="133350"/>
                </a:lnTo>
                <a:lnTo>
                  <a:pt x="20573" y="134620"/>
                </a:lnTo>
                <a:lnTo>
                  <a:pt x="19811" y="134620"/>
                </a:lnTo>
                <a:lnTo>
                  <a:pt x="19811" y="137160"/>
                </a:lnTo>
                <a:lnTo>
                  <a:pt x="66547" y="227330"/>
                </a:lnTo>
                <a:lnTo>
                  <a:pt x="73024" y="227330"/>
                </a:lnTo>
                <a:lnTo>
                  <a:pt x="74421" y="226060"/>
                </a:lnTo>
                <a:lnTo>
                  <a:pt x="75945" y="224790"/>
                </a:lnTo>
                <a:lnTo>
                  <a:pt x="77596" y="224790"/>
                </a:lnTo>
                <a:lnTo>
                  <a:pt x="78993" y="223520"/>
                </a:lnTo>
                <a:lnTo>
                  <a:pt x="80009" y="223520"/>
                </a:lnTo>
                <a:lnTo>
                  <a:pt x="80898" y="222250"/>
                </a:lnTo>
                <a:lnTo>
                  <a:pt x="81660" y="222250"/>
                </a:lnTo>
                <a:lnTo>
                  <a:pt x="82549" y="220980"/>
                </a:lnTo>
                <a:lnTo>
                  <a:pt x="83057" y="218440"/>
                </a:lnTo>
                <a:lnTo>
                  <a:pt x="82676" y="218440"/>
                </a:lnTo>
                <a:lnTo>
                  <a:pt x="36448" y="128270"/>
                </a:lnTo>
                <a:close/>
              </a:path>
              <a:path w="333375" h="227330">
                <a:moveTo>
                  <a:pt x="80898" y="104140"/>
                </a:moveTo>
                <a:lnTo>
                  <a:pt x="76326" y="104140"/>
                </a:lnTo>
                <a:lnTo>
                  <a:pt x="75310" y="105410"/>
                </a:lnTo>
                <a:lnTo>
                  <a:pt x="74040" y="105410"/>
                </a:lnTo>
                <a:lnTo>
                  <a:pt x="72643" y="106680"/>
                </a:lnTo>
                <a:lnTo>
                  <a:pt x="71119" y="106680"/>
                </a:lnTo>
                <a:lnTo>
                  <a:pt x="69849" y="107950"/>
                </a:lnTo>
                <a:lnTo>
                  <a:pt x="68960" y="107950"/>
                </a:lnTo>
                <a:lnTo>
                  <a:pt x="68198" y="109220"/>
                </a:lnTo>
                <a:lnTo>
                  <a:pt x="67436" y="109220"/>
                </a:lnTo>
                <a:lnTo>
                  <a:pt x="67055" y="110490"/>
                </a:lnTo>
                <a:lnTo>
                  <a:pt x="66420" y="110490"/>
                </a:lnTo>
                <a:lnTo>
                  <a:pt x="66420" y="111760"/>
                </a:lnTo>
                <a:lnTo>
                  <a:pt x="112902" y="201930"/>
                </a:lnTo>
                <a:lnTo>
                  <a:pt x="113283" y="203200"/>
                </a:lnTo>
                <a:lnTo>
                  <a:pt x="118617" y="203200"/>
                </a:lnTo>
                <a:lnTo>
                  <a:pt x="119760" y="201930"/>
                </a:lnTo>
                <a:lnTo>
                  <a:pt x="121030" y="201930"/>
                </a:lnTo>
                <a:lnTo>
                  <a:pt x="122681" y="200660"/>
                </a:lnTo>
                <a:lnTo>
                  <a:pt x="124332" y="200660"/>
                </a:lnTo>
                <a:lnTo>
                  <a:pt x="126618" y="199390"/>
                </a:lnTo>
                <a:lnTo>
                  <a:pt x="127634" y="198120"/>
                </a:lnTo>
                <a:lnTo>
                  <a:pt x="128396" y="198120"/>
                </a:lnTo>
                <a:lnTo>
                  <a:pt x="128777" y="196850"/>
                </a:lnTo>
                <a:lnTo>
                  <a:pt x="129285" y="196850"/>
                </a:lnTo>
                <a:lnTo>
                  <a:pt x="129539" y="195580"/>
                </a:lnTo>
                <a:lnTo>
                  <a:pt x="129666" y="194310"/>
                </a:lnTo>
                <a:lnTo>
                  <a:pt x="97027" y="130810"/>
                </a:lnTo>
                <a:lnTo>
                  <a:pt x="98551" y="123190"/>
                </a:lnTo>
                <a:lnTo>
                  <a:pt x="100710" y="116840"/>
                </a:lnTo>
                <a:lnTo>
                  <a:pt x="87629" y="116840"/>
                </a:lnTo>
                <a:lnTo>
                  <a:pt x="81279" y="105410"/>
                </a:lnTo>
                <a:lnTo>
                  <a:pt x="80898" y="104140"/>
                </a:lnTo>
                <a:close/>
              </a:path>
              <a:path w="333375" h="227330">
                <a:moveTo>
                  <a:pt x="177926" y="171450"/>
                </a:moveTo>
                <a:lnTo>
                  <a:pt x="174497" y="171450"/>
                </a:lnTo>
                <a:lnTo>
                  <a:pt x="175005" y="172720"/>
                </a:lnTo>
                <a:lnTo>
                  <a:pt x="177037" y="172720"/>
                </a:lnTo>
                <a:lnTo>
                  <a:pt x="177926" y="171450"/>
                </a:lnTo>
                <a:close/>
              </a:path>
              <a:path w="333375" h="227330">
                <a:moveTo>
                  <a:pt x="156654" y="99060"/>
                </a:moveTo>
                <a:lnTo>
                  <a:pt x="128523" y="99060"/>
                </a:lnTo>
                <a:lnTo>
                  <a:pt x="131190" y="100330"/>
                </a:lnTo>
                <a:lnTo>
                  <a:pt x="133857" y="102870"/>
                </a:lnTo>
                <a:lnTo>
                  <a:pt x="173481" y="171450"/>
                </a:lnTo>
                <a:lnTo>
                  <a:pt x="180212" y="171450"/>
                </a:lnTo>
                <a:lnTo>
                  <a:pt x="181609" y="170180"/>
                </a:lnTo>
                <a:lnTo>
                  <a:pt x="183260" y="170180"/>
                </a:lnTo>
                <a:lnTo>
                  <a:pt x="184784" y="168910"/>
                </a:lnTo>
                <a:lnTo>
                  <a:pt x="186054" y="167640"/>
                </a:lnTo>
                <a:lnTo>
                  <a:pt x="187070" y="167640"/>
                </a:lnTo>
                <a:lnTo>
                  <a:pt x="188086" y="166370"/>
                </a:lnTo>
                <a:lnTo>
                  <a:pt x="188848" y="166370"/>
                </a:lnTo>
                <a:lnTo>
                  <a:pt x="189737" y="165100"/>
                </a:lnTo>
                <a:lnTo>
                  <a:pt x="189991" y="165100"/>
                </a:lnTo>
                <a:lnTo>
                  <a:pt x="190118" y="163830"/>
                </a:lnTo>
                <a:lnTo>
                  <a:pt x="189991" y="162560"/>
                </a:lnTo>
                <a:lnTo>
                  <a:pt x="189737" y="162560"/>
                </a:lnTo>
                <a:lnTo>
                  <a:pt x="161543" y="107950"/>
                </a:lnTo>
                <a:lnTo>
                  <a:pt x="158368" y="101600"/>
                </a:lnTo>
                <a:lnTo>
                  <a:pt x="156654" y="99060"/>
                </a:lnTo>
                <a:close/>
              </a:path>
              <a:path w="333375" h="227330">
                <a:moveTo>
                  <a:pt x="179323" y="24130"/>
                </a:moveTo>
                <a:lnTo>
                  <a:pt x="171322" y="24130"/>
                </a:lnTo>
                <a:lnTo>
                  <a:pt x="169671" y="25400"/>
                </a:lnTo>
                <a:lnTo>
                  <a:pt x="168147" y="26670"/>
                </a:lnTo>
                <a:lnTo>
                  <a:pt x="166750" y="26670"/>
                </a:lnTo>
                <a:lnTo>
                  <a:pt x="165861" y="27940"/>
                </a:lnTo>
                <a:lnTo>
                  <a:pt x="164845" y="27940"/>
                </a:lnTo>
                <a:lnTo>
                  <a:pt x="164083" y="29210"/>
                </a:lnTo>
                <a:lnTo>
                  <a:pt x="163575" y="29210"/>
                </a:lnTo>
                <a:lnTo>
                  <a:pt x="163194" y="30480"/>
                </a:lnTo>
                <a:lnTo>
                  <a:pt x="162940" y="30480"/>
                </a:lnTo>
                <a:lnTo>
                  <a:pt x="162813" y="31750"/>
                </a:lnTo>
                <a:lnTo>
                  <a:pt x="162940" y="33020"/>
                </a:lnTo>
                <a:lnTo>
                  <a:pt x="174116" y="54610"/>
                </a:lnTo>
                <a:lnTo>
                  <a:pt x="161289" y="60960"/>
                </a:lnTo>
                <a:lnTo>
                  <a:pt x="160781" y="60960"/>
                </a:lnTo>
                <a:lnTo>
                  <a:pt x="160527" y="62230"/>
                </a:lnTo>
                <a:lnTo>
                  <a:pt x="160019" y="62230"/>
                </a:lnTo>
                <a:lnTo>
                  <a:pt x="160273" y="64770"/>
                </a:lnTo>
                <a:lnTo>
                  <a:pt x="160781" y="67310"/>
                </a:lnTo>
                <a:lnTo>
                  <a:pt x="181228" y="67310"/>
                </a:lnTo>
                <a:lnTo>
                  <a:pt x="208152" y="119380"/>
                </a:lnTo>
                <a:lnTo>
                  <a:pt x="210819" y="124460"/>
                </a:lnTo>
                <a:lnTo>
                  <a:pt x="213613" y="129540"/>
                </a:lnTo>
                <a:lnTo>
                  <a:pt x="216534" y="132080"/>
                </a:lnTo>
                <a:lnTo>
                  <a:pt x="219582" y="135890"/>
                </a:lnTo>
                <a:lnTo>
                  <a:pt x="222630" y="138430"/>
                </a:lnTo>
                <a:lnTo>
                  <a:pt x="229488" y="140970"/>
                </a:lnTo>
                <a:lnTo>
                  <a:pt x="241045" y="140970"/>
                </a:lnTo>
                <a:lnTo>
                  <a:pt x="245363" y="138430"/>
                </a:lnTo>
                <a:lnTo>
                  <a:pt x="249935" y="137160"/>
                </a:lnTo>
                <a:lnTo>
                  <a:pt x="251459" y="135890"/>
                </a:lnTo>
                <a:lnTo>
                  <a:pt x="252856" y="134620"/>
                </a:lnTo>
                <a:lnTo>
                  <a:pt x="254380" y="133350"/>
                </a:lnTo>
                <a:lnTo>
                  <a:pt x="255777" y="133350"/>
                </a:lnTo>
                <a:lnTo>
                  <a:pt x="258317" y="130810"/>
                </a:lnTo>
                <a:lnTo>
                  <a:pt x="259460" y="129540"/>
                </a:lnTo>
                <a:lnTo>
                  <a:pt x="260476" y="129540"/>
                </a:lnTo>
                <a:lnTo>
                  <a:pt x="261238" y="128270"/>
                </a:lnTo>
                <a:lnTo>
                  <a:pt x="262127" y="127000"/>
                </a:lnTo>
                <a:lnTo>
                  <a:pt x="262635" y="125730"/>
                </a:lnTo>
                <a:lnTo>
                  <a:pt x="262889" y="125730"/>
                </a:lnTo>
                <a:lnTo>
                  <a:pt x="263143" y="124460"/>
                </a:lnTo>
                <a:lnTo>
                  <a:pt x="263143" y="123190"/>
                </a:lnTo>
                <a:lnTo>
                  <a:pt x="236727" y="123190"/>
                </a:lnTo>
                <a:lnTo>
                  <a:pt x="233298" y="121920"/>
                </a:lnTo>
                <a:lnTo>
                  <a:pt x="229869" y="119380"/>
                </a:lnTo>
                <a:lnTo>
                  <a:pt x="226567" y="115570"/>
                </a:lnTo>
                <a:lnTo>
                  <a:pt x="197611" y="59690"/>
                </a:lnTo>
                <a:lnTo>
                  <a:pt x="220471" y="46990"/>
                </a:lnTo>
                <a:lnTo>
                  <a:pt x="221487" y="46990"/>
                </a:lnTo>
                <a:lnTo>
                  <a:pt x="221995" y="45720"/>
                </a:lnTo>
                <a:lnTo>
                  <a:pt x="190499" y="45720"/>
                </a:lnTo>
                <a:lnTo>
                  <a:pt x="179323" y="24130"/>
                </a:lnTo>
                <a:close/>
              </a:path>
              <a:path w="333375" h="227330">
                <a:moveTo>
                  <a:pt x="34924" y="127000"/>
                </a:moveTo>
                <a:lnTo>
                  <a:pt x="31876" y="127000"/>
                </a:lnTo>
                <a:lnTo>
                  <a:pt x="30733" y="128270"/>
                </a:lnTo>
                <a:lnTo>
                  <a:pt x="35305" y="128270"/>
                </a:lnTo>
                <a:lnTo>
                  <a:pt x="34924" y="127000"/>
                </a:lnTo>
                <a:close/>
              </a:path>
              <a:path w="333375" h="227330">
                <a:moveTo>
                  <a:pt x="256920" y="111760"/>
                </a:moveTo>
                <a:lnTo>
                  <a:pt x="256158" y="111760"/>
                </a:lnTo>
                <a:lnTo>
                  <a:pt x="255396" y="113030"/>
                </a:lnTo>
                <a:lnTo>
                  <a:pt x="254380" y="113030"/>
                </a:lnTo>
                <a:lnTo>
                  <a:pt x="252729" y="115570"/>
                </a:lnTo>
                <a:lnTo>
                  <a:pt x="251967" y="115570"/>
                </a:lnTo>
                <a:lnTo>
                  <a:pt x="251205" y="116840"/>
                </a:lnTo>
                <a:lnTo>
                  <a:pt x="250316" y="118110"/>
                </a:lnTo>
                <a:lnTo>
                  <a:pt x="249300" y="118110"/>
                </a:lnTo>
                <a:lnTo>
                  <a:pt x="248284" y="119380"/>
                </a:lnTo>
                <a:lnTo>
                  <a:pt x="245490" y="120650"/>
                </a:lnTo>
                <a:lnTo>
                  <a:pt x="240791" y="123190"/>
                </a:lnTo>
                <a:lnTo>
                  <a:pt x="263143" y="123190"/>
                </a:lnTo>
                <a:lnTo>
                  <a:pt x="262762" y="121920"/>
                </a:lnTo>
                <a:lnTo>
                  <a:pt x="262508" y="120650"/>
                </a:lnTo>
                <a:lnTo>
                  <a:pt x="261873" y="119380"/>
                </a:lnTo>
                <a:lnTo>
                  <a:pt x="260857" y="116840"/>
                </a:lnTo>
                <a:lnTo>
                  <a:pt x="260222" y="116840"/>
                </a:lnTo>
                <a:lnTo>
                  <a:pt x="259587" y="115570"/>
                </a:lnTo>
                <a:lnTo>
                  <a:pt x="258571" y="114300"/>
                </a:lnTo>
                <a:lnTo>
                  <a:pt x="257301" y="113030"/>
                </a:lnTo>
                <a:lnTo>
                  <a:pt x="256920" y="111760"/>
                </a:lnTo>
                <a:close/>
              </a:path>
              <a:path w="333375" h="227330">
                <a:moveTo>
                  <a:pt x="131063" y="80010"/>
                </a:moveTo>
                <a:lnTo>
                  <a:pt x="92582" y="102870"/>
                </a:lnTo>
                <a:lnTo>
                  <a:pt x="87629" y="116840"/>
                </a:lnTo>
                <a:lnTo>
                  <a:pt x="100710" y="116840"/>
                </a:lnTo>
                <a:lnTo>
                  <a:pt x="103250" y="111760"/>
                </a:lnTo>
                <a:lnTo>
                  <a:pt x="105917" y="106680"/>
                </a:lnTo>
                <a:lnTo>
                  <a:pt x="109219" y="102870"/>
                </a:lnTo>
                <a:lnTo>
                  <a:pt x="113283" y="101600"/>
                </a:lnTo>
                <a:lnTo>
                  <a:pt x="116458" y="99060"/>
                </a:lnTo>
                <a:lnTo>
                  <a:pt x="156654" y="99060"/>
                </a:lnTo>
                <a:lnTo>
                  <a:pt x="154939" y="96520"/>
                </a:lnTo>
                <a:lnTo>
                  <a:pt x="148081" y="88900"/>
                </a:lnTo>
                <a:lnTo>
                  <a:pt x="144271" y="85090"/>
                </a:lnTo>
                <a:lnTo>
                  <a:pt x="139953" y="83820"/>
                </a:lnTo>
                <a:lnTo>
                  <a:pt x="135762" y="81280"/>
                </a:lnTo>
                <a:lnTo>
                  <a:pt x="131063" y="80010"/>
                </a:lnTo>
                <a:close/>
              </a:path>
              <a:path w="333375" h="227330">
                <a:moveTo>
                  <a:pt x="14477" y="90170"/>
                </a:moveTo>
                <a:lnTo>
                  <a:pt x="11556" y="91440"/>
                </a:lnTo>
                <a:lnTo>
                  <a:pt x="7619" y="92710"/>
                </a:lnTo>
                <a:lnTo>
                  <a:pt x="3809" y="95250"/>
                </a:lnTo>
                <a:lnTo>
                  <a:pt x="1396" y="97790"/>
                </a:lnTo>
                <a:lnTo>
                  <a:pt x="761" y="99060"/>
                </a:lnTo>
                <a:lnTo>
                  <a:pt x="0" y="101600"/>
                </a:lnTo>
                <a:lnTo>
                  <a:pt x="634" y="104140"/>
                </a:lnTo>
                <a:lnTo>
                  <a:pt x="2539" y="107950"/>
                </a:lnTo>
                <a:lnTo>
                  <a:pt x="4571" y="111760"/>
                </a:lnTo>
                <a:lnTo>
                  <a:pt x="6603" y="114300"/>
                </a:lnTo>
                <a:lnTo>
                  <a:pt x="8635" y="115570"/>
                </a:lnTo>
                <a:lnTo>
                  <a:pt x="13842" y="115570"/>
                </a:lnTo>
                <a:lnTo>
                  <a:pt x="17652" y="113030"/>
                </a:lnTo>
                <a:lnTo>
                  <a:pt x="21589" y="110490"/>
                </a:lnTo>
                <a:lnTo>
                  <a:pt x="23875" y="109220"/>
                </a:lnTo>
                <a:lnTo>
                  <a:pt x="24637" y="106680"/>
                </a:lnTo>
                <a:lnTo>
                  <a:pt x="25272" y="104140"/>
                </a:lnTo>
                <a:lnTo>
                  <a:pt x="24637" y="101600"/>
                </a:lnTo>
                <a:lnTo>
                  <a:pt x="22732" y="97790"/>
                </a:lnTo>
                <a:lnTo>
                  <a:pt x="20700" y="93980"/>
                </a:lnTo>
                <a:lnTo>
                  <a:pt x="18668" y="91440"/>
                </a:lnTo>
                <a:lnTo>
                  <a:pt x="16636" y="91440"/>
                </a:lnTo>
                <a:lnTo>
                  <a:pt x="14477" y="90170"/>
                </a:lnTo>
                <a:close/>
              </a:path>
              <a:path w="333375" h="227330">
                <a:moveTo>
                  <a:pt x="293242" y="111760"/>
                </a:moveTo>
                <a:lnTo>
                  <a:pt x="277875" y="111760"/>
                </a:lnTo>
                <a:lnTo>
                  <a:pt x="279018" y="113030"/>
                </a:lnTo>
                <a:lnTo>
                  <a:pt x="287908" y="113030"/>
                </a:lnTo>
                <a:lnTo>
                  <a:pt x="293242" y="111760"/>
                </a:lnTo>
                <a:close/>
              </a:path>
              <a:path w="333375" h="227330">
                <a:moveTo>
                  <a:pt x="330136" y="62230"/>
                </a:moveTo>
                <a:lnTo>
                  <a:pt x="306069" y="62230"/>
                </a:lnTo>
                <a:lnTo>
                  <a:pt x="310387" y="64770"/>
                </a:lnTo>
                <a:lnTo>
                  <a:pt x="312165" y="67310"/>
                </a:lnTo>
                <a:lnTo>
                  <a:pt x="315340" y="73660"/>
                </a:lnTo>
                <a:lnTo>
                  <a:pt x="315467" y="78740"/>
                </a:lnTo>
                <a:lnTo>
                  <a:pt x="314959" y="81280"/>
                </a:lnTo>
                <a:lnTo>
                  <a:pt x="313816" y="82550"/>
                </a:lnTo>
                <a:lnTo>
                  <a:pt x="312800" y="85090"/>
                </a:lnTo>
                <a:lnTo>
                  <a:pt x="311276" y="86360"/>
                </a:lnTo>
                <a:lnTo>
                  <a:pt x="307466" y="90170"/>
                </a:lnTo>
                <a:lnTo>
                  <a:pt x="305053" y="91440"/>
                </a:lnTo>
                <a:lnTo>
                  <a:pt x="302259" y="92710"/>
                </a:lnTo>
                <a:lnTo>
                  <a:pt x="298576" y="95250"/>
                </a:lnTo>
                <a:lnTo>
                  <a:pt x="295147" y="96520"/>
                </a:lnTo>
                <a:lnTo>
                  <a:pt x="291845" y="96520"/>
                </a:lnTo>
                <a:lnTo>
                  <a:pt x="288543" y="97790"/>
                </a:lnTo>
                <a:lnTo>
                  <a:pt x="271779" y="97790"/>
                </a:lnTo>
                <a:lnTo>
                  <a:pt x="271398" y="99060"/>
                </a:lnTo>
                <a:lnTo>
                  <a:pt x="270890" y="99060"/>
                </a:lnTo>
                <a:lnTo>
                  <a:pt x="270763" y="100330"/>
                </a:lnTo>
                <a:lnTo>
                  <a:pt x="271525" y="102870"/>
                </a:lnTo>
                <a:lnTo>
                  <a:pt x="271779" y="104140"/>
                </a:lnTo>
                <a:lnTo>
                  <a:pt x="272287" y="105410"/>
                </a:lnTo>
                <a:lnTo>
                  <a:pt x="273938" y="107950"/>
                </a:lnTo>
                <a:lnTo>
                  <a:pt x="275970" y="110490"/>
                </a:lnTo>
                <a:lnTo>
                  <a:pt x="276859" y="111760"/>
                </a:lnTo>
                <a:lnTo>
                  <a:pt x="296163" y="111760"/>
                </a:lnTo>
                <a:lnTo>
                  <a:pt x="302513" y="109220"/>
                </a:lnTo>
                <a:lnTo>
                  <a:pt x="305561" y="107950"/>
                </a:lnTo>
                <a:lnTo>
                  <a:pt x="308736" y="106680"/>
                </a:lnTo>
                <a:lnTo>
                  <a:pt x="313943" y="104140"/>
                </a:lnTo>
                <a:lnTo>
                  <a:pt x="318388" y="100330"/>
                </a:lnTo>
                <a:lnTo>
                  <a:pt x="321944" y="97790"/>
                </a:lnTo>
                <a:lnTo>
                  <a:pt x="332866" y="77470"/>
                </a:lnTo>
                <a:lnTo>
                  <a:pt x="332612" y="68580"/>
                </a:lnTo>
                <a:lnTo>
                  <a:pt x="331342" y="64770"/>
                </a:lnTo>
                <a:lnTo>
                  <a:pt x="330136" y="62230"/>
                </a:lnTo>
                <a:close/>
              </a:path>
              <a:path w="333375" h="227330">
                <a:moveTo>
                  <a:pt x="181228" y="67310"/>
                </a:moveTo>
                <a:lnTo>
                  <a:pt x="161289" y="67310"/>
                </a:lnTo>
                <a:lnTo>
                  <a:pt x="163194" y="71120"/>
                </a:lnTo>
                <a:lnTo>
                  <a:pt x="164337" y="73660"/>
                </a:lnTo>
                <a:lnTo>
                  <a:pt x="166623" y="74930"/>
                </a:lnTo>
                <a:lnTo>
                  <a:pt x="167766" y="74930"/>
                </a:lnTo>
                <a:lnTo>
                  <a:pt x="168655" y="73660"/>
                </a:lnTo>
                <a:lnTo>
                  <a:pt x="181228" y="67310"/>
                </a:lnTo>
                <a:close/>
              </a:path>
              <a:path w="333375" h="227330">
                <a:moveTo>
                  <a:pt x="292734" y="1270"/>
                </a:moveTo>
                <a:lnTo>
                  <a:pt x="272033" y="1270"/>
                </a:lnTo>
                <a:lnTo>
                  <a:pt x="269366" y="2540"/>
                </a:lnTo>
                <a:lnTo>
                  <a:pt x="264540" y="5080"/>
                </a:lnTo>
                <a:lnTo>
                  <a:pt x="259079" y="7620"/>
                </a:lnTo>
                <a:lnTo>
                  <a:pt x="254761" y="11430"/>
                </a:lnTo>
                <a:lnTo>
                  <a:pt x="248157" y="17780"/>
                </a:lnTo>
                <a:lnTo>
                  <a:pt x="245744" y="21590"/>
                </a:lnTo>
                <a:lnTo>
                  <a:pt x="244347" y="25400"/>
                </a:lnTo>
                <a:lnTo>
                  <a:pt x="242823" y="29210"/>
                </a:lnTo>
                <a:lnTo>
                  <a:pt x="242485" y="31750"/>
                </a:lnTo>
                <a:lnTo>
                  <a:pt x="242400" y="34290"/>
                </a:lnTo>
                <a:lnTo>
                  <a:pt x="242823" y="40640"/>
                </a:lnTo>
                <a:lnTo>
                  <a:pt x="265048" y="63500"/>
                </a:lnTo>
                <a:lnTo>
                  <a:pt x="278510" y="63500"/>
                </a:lnTo>
                <a:lnTo>
                  <a:pt x="285368" y="62230"/>
                </a:lnTo>
                <a:lnTo>
                  <a:pt x="330136" y="62230"/>
                </a:lnTo>
                <a:lnTo>
                  <a:pt x="328929" y="59690"/>
                </a:lnTo>
                <a:lnTo>
                  <a:pt x="326897" y="55880"/>
                </a:lnTo>
                <a:lnTo>
                  <a:pt x="324611" y="53340"/>
                </a:lnTo>
                <a:lnTo>
                  <a:pt x="321817" y="50800"/>
                </a:lnTo>
                <a:lnTo>
                  <a:pt x="319150" y="48260"/>
                </a:lnTo>
                <a:lnTo>
                  <a:pt x="316229" y="46990"/>
                </a:lnTo>
                <a:lnTo>
                  <a:pt x="271017" y="46990"/>
                </a:lnTo>
                <a:lnTo>
                  <a:pt x="268477" y="45720"/>
                </a:lnTo>
                <a:lnTo>
                  <a:pt x="266318" y="44450"/>
                </a:lnTo>
                <a:lnTo>
                  <a:pt x="264032" y="43180"/>
                </a:lnTo>
                <a:lnTo>
                  <a:pt x="262254" y="41910"/>
                </a:lnTo>
                <a:lnTo>
                  <a:pt x="260984" y="39370"/>
                </a:lnTo>
                <a:lnTo>
                  <a:pt x="259460" y="35560"/>
                </a:lnTo>
                <a:lnTo>
                  <a:pt x="259291" y="33020"/>
                </a:lnTo>
                <a:lnTo>
                  <a:pt x="259333" y="30480"/>
                </a:lnTo>
                <a:lnTo>
                  <a:pt x="259460" y="29210"/>
                </a:lnTo>
                <a:lnTo>
                  <a:pt x="260222" y="27940"/>
                </a:lnTo>
                <a:lnTo>
                  <a:pt x="260984" y="25400"/>
                </a:lnTo>
                <a:lnTo>
                  <a:pt x="262254" y="24130"/>
                </a:lnTo>
                <a:lnTo>
                  <a:pt x="264032" y="22860"/>
                </a:lnTo>
                <a:lnTo>
                  <a:pt x="265810" y="20320"/>
                </a:lnTo>
                <a:lnTo>
                  <a:pt x="268096" y="19050"/>
                </a:lnTo>
                <a:lnTo>
                  <a:pt x="270890" y="17780"/>
                </a:lnTo>
                <a:lnTo>
                  <a:pt x="274065" y="16510"/>
                </a:lnTo>
                <a:lnTo>
                  <a:pt x="276986" y="15240"/>
                </a:lnTo>
                <a:lnTo>
                  <a:pt x="282574" y="13970"/>
                </a:lnTo>
                <a:lnTo>
                  <a:pt x="296036" y="13970"/>
                </a:lnTo>
                <a:lnTo>
                  <a:pt x="296417" y="12700"/>
                </a:lnTo>
                <a:lnTo>
                  <a:pt x="297052" y="12700"/>
                </a:lnTo>
                <a:lnTo>
                  <a:pt x="297179" y="11430"/>
                </a:lnTo>
                <a:lnTo>
                  <a:pt x="296925" y="10160"/>
                </a:lnTo>
                <a:lnTo>
                  <a:pt x="296544" y="8890"/>
                </a:lnTo>
                <a:lnTo>
                  <a:pt x="296290" y="7620"/>
                </a:lnTo>
                <a:lnTo>
                  <a:pt x="295274" y="5080"/>
                </a:lnTo>
                <a:lnTo>
                  <a:pt x="294639" y="5080"/>
                </a:lnTo>
                <a:lnTo>
                  <a:pt x="293623" y="2540"/>
                </a:lnTo>
                <a:lnTo>
                  <a:pt x="293242" y="2540"/>
                </a:lnTo>
                <a:lnTo>
                  <a:pt x="292734" y="1270"/>
                </a:lnTo>
                <a:close/>
              </a:path>
              <a:path w="333375" h="227330">
                <a:moveTo>
                  <a:pt x="306577" y="44450"/>
                </a:moveTo>
                <a:lnTo>
                  <a:pt x="299719" y="44450"/>
                </a:lnTo>
                <a:lnTo>
                  <a:pt x="292861" y="45720"/>
                </a:lnTo>
                <a:lnTo>
                  <a:pt x="286130" y="45720"/>
                </a:lnTo>
                <a:lnTo>
                  <a:pt x="282955" y="46990"/>
                </a:lnTo>
                <a:lnTo>
                  <a:pt x="316229" y="46990"/>
                </a:lnTo>
                <a:lnTo>
                  <a:pt x="309879" y="45720"/>
                </a:lnTo>
                <a:lnTo>
                  <a:pt x="306577" y="44450"/>
                </a:lnTo>
                <a:close/>
              </a:path>
              <a:path w="333375" h="227330">
                <a:moveTo>
                  <a:pt x="215518" y="33020"/>
                </a:moveTo>
                <a:lnTo>
                  <a:pt x="213994" y="33020"/>
                </a:lnTo>
                <a:lnTo>
                  <a:pt x="190499" y="45720"/>
                </a:lnTo>
                <a:lnTo>
                  <a:pt x="221995" y="45720"/>
                </a:lnTo>
                <a:lnTo>
                  <a:pt x="222122" y="43180"/>
                </a:lnTo>
                <a:lnTo>
                  <a:pt x="218947" y="36830"/>
                </a:lnTo>
                <a:lnTo>
                  <a:pt x="218439" y="35560"/>
                </a:lnTo>
                <a:lnTo>
                  <a:pt x="217296" y="34290"/>
                </a:lnTo>
                <a:lnTo>
                  <a:pt x="216026" y="34290"/>
                </a:lnTo>
                <a:lnTo>
                  <a:pt x="215518" y="33020"/>
                </a:lnTo>
                <a:close/>
              </a:path>
              <a:path w="333375" h="227330">
                <a:moveTo>
                  <a:pt x="178434" y="22860"/>
                </a:moveTo>
                <a:lnTo>
                  <a:pt x="175005" y="22860"/>
                </a:lnTo>
                <a:lnTo>
                  <a:pt x="173862" y="24130"/>
                </a:lnTo>
                <a:lnTo>
                  <a:pt x="178942" y="24130"/>
                </a:lnTo>
                <a:lnTo>
                  <a:pt x="178434" y="22860"/>
                </a:lnTo>
                <a:close/>
              </a:path>
              <a:path w="333375" h="227330">
                <a:moveTo>
                  <a:pt x="291718" y="0"/>
                </a:moveTo>
                <a:lnTo>
                  <a:pt x="276986" y="0"/>
                </a:lnTo>
                <a:lnTo>
                  <a:pt x="274573" y="1270"/>
                </a:lnTo>
                <a:lnTo>
                  <a:pt x="292480" y="1270"/>
                </a:lnTo>
                <a:lnTo>
                  <a:pt x="291718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21" name="object 21"/>
          <p:cNvSpPr/>
          <p:nvPr/>
        </p:nvSpPr>
        <p:spPr>
          <a:xfrm>
            <a:off x="5338953" y="2248280"/>
            <a:ext cx="3536950" cy="523875"/>
          </a:xfrm>
          <a:custGeom>
            <a:avLst/>
            <a:gdLst/>
            <a:ahLst/>
            <a:cxnLst/>
            <a:rect l="l" t="t" r="r" b="b"/>
            <a:pathLst>
              <a:path w="3536950" h="523875">
                <a:moveTo>
                  <a:pt x="0" y="523494"/>
                </a:moveTo>
                <a:lnTo>
                  <a:pt x="3536441" y="523494"/>
                </a:lnTo>
                <a:lnTo>
                  <a:pt x="3536441" y="0"/>
                </a:lnTo>
                <a:lnTo>
                  <a:pt x="0" y="0"/>
                </a:lnTo>
                <a:lnTo>
                  <a:pt x="0" y="523494"/>
                </a:lnTo>
                <a:close/>
              </a:path>
            </a:pathLst>
          </a:custGeom>
          <a:ln w="99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22" name="object 22"/>
          <p:cNvSpPr txBox="1"/>
          <p:nvPr/>
        </p:nvSpPr>
        <p:spPr>
          <a:xfrm>
            <a:off x="5418073" y="2239264"/>
            <a:ext cx="321881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92120" algn="l"/>
              </a:tabLst>
            </a:pPr>
            <a:r>
              <a:rPr sz="2800" spc="-150" dirty="0">
                <a:latin typeface="Courier New"/>
                <a:cs typeface="Courier New"/>
              </a:rPr>
              <a:t>nums(	)</a:t>
            </a:r>
            <a:endParaRPr sz="2800" spc="-150">
              <a:latin typeface="Courier New"/>
              <a:cs typeface="Courier New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338953" y="2838830"/>
            <a:ext cx="3536950" cy="1384935"/>
          </a:xfrm>
          <a:custGeom>
            <a:avLst/>
            <a:gdLst/>
            <a:ahLst/>
            <a:cxnLst/>
            <a:rect l="l" t="t" r="r" b="b"/>
            <a:pathLst>
              <a:path w="3536950" h="1384935">
                <a:moveTo>
                  <a:pt x="0" y="1384553"/>
                </a:moveTo>
                <a:lnTo>
                  <a:pt x="3536441" y="1384553"/>
                </a:lnTo>
                <a:lnTo>
                  <a:pt x="3536441" y="0"/>
                </a:lnTo>
                <a:lnTo>
                  <a:pt x="0" y="0"/>
                </a:lnTo>
                <a:lnTo>
                  <a:pt x="0" y="1384553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24" name="object 24"/>
          <p:cNvSpPr txBox="1"/>
          <p:nvPr/>
        </p:nvSpPr>
        <p:spPr>
          <a:xfrm>
            <a:off x="5417565" y="2829814"/>
            <a:ext cx="130492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50" dirty="0">
                <a:latin typeface="Courier New"/>
                <a:cs typeface="Courier New"/>
              </a:rPr>
              <a:t>words(</a:t>
            </a:r>
            <a:endParaRPr sz="2800" spc="-150">
              <a:latin typeface="Courier New"/>
              <a:cs typeface="Courier New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896609" y="1581911"/>
            <a:ext cx="748030" cy="927100"/>
          </a:xfrm>
          <a:custGeom>
            <a:avLst/>
            <a:gdLst/>
            <a:ahLst/>
            <a:cxnLst/>
            <a:rect l="l" t="t" r="r" b="b"/>
            <a:pathLst>
              <a:path w="748029" h="927100">
                <a:moveTo>
                  <a:pt x="693640" y="872309"/>
                </a:moveTo>
                <a:lnTo>
                  <a:pt x="670179" y="891159"/>
                </a:lnTo>
                <a:lnTo>
                  <a:pt x="747649" y="926591"/>
                </a:lnTo>
                <a:lnTo>
                  <a:pt x="738012" y="882141"/>
                </a:lnTo>
                <a:lnTo>
                  <a:pt x="701548" y="882141"/>
                </a:lnTo>
                <a:lnTo>
                  <a:pt x="693640" y="872309"/>
                </a:lnTo>
                <a:close/>
              </a:path>
              <a:path w="748029" h="927100">
                <a:moveTo>
                  <a:pt x="706178" y="862236"/>
                </a:moveTo>
                <a:lnTo>
                  <a:pt x="693640" y="872309"/>
                </a:lnTo>
                <a:lnTo>
                  <a:pt x="701548" y="882141"/>
                </a:lnTo>
                <a:lnTo>
                  <a:pt x="714121" y="872109"/>
                </a:lnTo>
                <a:lnTo>
                  <a:pt x="706178" y="862236"/>
                </a:lnTo>
                <a:close/>
              </a:path>
              <a:path w="748029" h="927100">
                <a:moveTo>
                  <a:pt x="729615" y="843407"/>
                </a:moveTo>
                <a:lnTo>
                  <a:pt x="706178" y="862236"/>
                </a:lnTo>
                <a:lnTo>
                  <a:pt x="714121" y="872109"/>
                </a:lnTo>
                <a:lnTo>
                  <a:pt x="701548" y="882141"/>
                </a:lnTo>
                <a:lnTo>
                  <a:pt x="738012" y="882141"/>
                </a:lnTo>
                <a:lnTo>
                  <a:pt x="729615" y="843407"/>
                </a:lnTo>
                <a:close/>
              </a:path>
              <a:path w="748029" h="927100">
                <a:moveTo>
                  <a:pt x="12446" y="0"/>
                </a:moveTo>
                <a:lnTo>
                  <a:pt x="0" y="9906"/>
                </a:lnTo>
                <a:lnTo>
                  <a:pt x="693640" y="872309"/>
                </a:lnTo>
                <a:lnTo>
                  <a:pt x="706178" y="862236"/>
                </a:lnTo>
                <a:lnTo>
                  <a:pt x="12446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26" name="object 26"/>
          <p:cNvSpPr/>
          <p:nvPr/>
        </p:nvSpPr>
        <p:spPr>
          <a:xfrm>
            <a:off x="7107681" y="1567307"/>
            <a:ext cx="373380" cy="941705"/>
          </a:xfrm>
          <a:custGeom>
            <a:avLst/>
            <a:gdLst/>
            <a:ahLst/>
            <a:cxnLst/>
            <a:rect l="l" t="t" r="r" b="b"/>
            <a:pathLst>
              <a:path w="373379" h="941705">
                <a:moveTo>
                  <a:pt x="329851" y="872997"/>
                </a:moveTo>
                <a:lnTo>
                  <a:pt x="301751" y="883666"/>
                </a:lnTo>
                <a:lnTo>
                  <a:pt x="364489" y="941451"/>
                </a:lnTo>
                <a:lnTo>
                  <a:pt x="370158" y="884936"/>
                </a:lnTo>
                <a:lnTo>
                  <a:pt x="334390" y="884936"/>
                </a:lnTo>
                <a:lnTo>
                  <a:pt x="329851" y="872997"/>
                </a:lnTo>
                <a:close/>
              </a:path>
              <a:path w="373379" h="941705">
                <a:moveTo>
                  <a:pt x="344844" y="867304"/>
                </a:moveTo>
                <a:lnTo>
                  <a:pt x="329851" y="872997"/>
                </a:lnTo>
                <a:lnTo>
                  <a:pt x="334390" y="884936"/>
                </a:lnTo>
                <a:lnTo>
                  <a:pt x="349376" y="879221"/>
                </a:lnTo>
                <a:lnTo>
                  <a:pt x="344844" y="867304"/>
                </a:lnTo>
                <a:close/>
              </a:path>
              <a:path w="373379" h="941705">
                <a:moveTo>
                  <a:pt x="372998" y="856615"/>
                </a:moveTo>
                <a:lnTo>
                  <a:pt x="344844" y="867304"/>
                </a:lnTo>
                <a:lnTo>
                  <a:pt x="349376" y="879221"/>
                </a:lnTo>
                <a:lnTo>
                  <a:pt x="334390" y="884936"/>
                </a:lnTo>
                <a:lnTo>
                  <a:pt x="370158" y="884936"/>
                </a:lnTo>
                <a:lnTo>
                  <a:pt x="372998" y="856615"/>
                </a:lnTo>
                <a:close/>
              </a:path>
              <a:path w="373379" h="941705">
                <a:moveTo>
                  <a:pt x="14985" y="0"/>
                </a:moveTo>
                <a:lnTo>
                  <a:pt x="0" y="5587"/>
                </a:lnTo>
                <a:lnTo>
                  <a:pt x="329851" y="872997"/>
                </a:lnTo>
                <a:lnTo>
                  <a:pt x="344844" y="867304"/>
                </a:lnTo>
                <a:lnTo>
                  <a:pt x="14985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27" name="object 27"/>
          <p:cNvSpPr/>
          <p:nvPr/>
        </p:nvSpPr>
        <p:spPr>
          <a:xfrm>
            <a:off x="8204072" y="1585976"/>
            <a:ext cx="144780" cy="993775"/>
          </a:xfrm>
          <a:custGeom>
            <a:avLst/>
            <a:gdLst/>
            <a:ahLst/>
            <a:cxnLst/>
            <a:rect l="l" t="t" r="r" b="b"/>
            <a:pathLst>
              <a:path w="144779" h="993775">
                <a:moveTo>
                  <a:pt x="0" y="913638"/>
                </a:moveTo>
                <a:lnTo>
                  <a:pt x="29717" y="993521"/>
                </a:lnTo>
                <a:lnTo>
                  <a:pt x="69770" y="931291"/>
                </a:lnTo>
                <a:lnTo>
                  <a:pt x="44449" y="931291"/>
                </a:lnTo>
                <a:lnTo>
                  <a:pt x="28574" y="929513"/>
                </a:lnTo>
                <a:lnTo>
                  <a:pt x="29933" y="916897"/>
                </a:lnTo>
                <a:lnTo>
                  <a:pt x="0" y="913638"/>
                </a:lnTo>
                <a:close/>
              </a:path>
              <a:path w="144779" h="993775">
                <a:moveTo>
                  <a:pt x="29933" y="916897"/>
                </a:moveTo>
                <a:lnTo>
                  <a:pt x="28574" y="929513"/>
                </a:lnTo>
                <a:lnTo>
                  <a:pt x="44449" y="931291"/>
                </a:lnTo>
                <a:lnTo>
                  <a:pt x="45815" y="918626"/>
                </a:lnTo>
                <a:lnTo>
                  <a:pt x="29933" y="916897"/>
                </a:lnTo>
                <a:close/>
              </a:path>
              <a:path w="144779" h="993775">
                <a:moveTo>
                  <a:pt x="45815" y="918626"/>
                </a:moveTo>
                <a:lnTo>
                  <a:pt x="44449" y="931291"/>
                </a:lnTo>
                <a:lnTo>
                  <a:pt x="69770" y="931291"/>
                </a:lnTo>
                <a:lnTo>
                  <a:pt x="75818" y="921893"/>
                </a:lnTo>
                <a:lnTo>
                  <a:pt x="45815" y="918626"/>
                </a:lnTo>
                <a:close/>
              </a:path>
              <a:path w="144779" h="993775">
                <a:moveTo>
                  <a:pt x="128650" y="0"/>
                </a:moveTo>
                <a:lnTo>
                  <a:pt x="29933" y="916897"/>
                </a:lnTo>
                <a:lnTo>
                  <a:pt x="45815" y="918626"/>
                </a:lnTo>
                <a:lnTo>
                  <a:pt x="144652" y="1778"/>
                </a:lnTo>
                <a:lnTo>
                  <a:pt x="12865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28" name="object 28"/>
          <p:cNvSpPr/>
          <p:nvPr/>
        </p:nvSpPr>
        <p:spPr>
          <a:xfrm>
            <a:off x="6117209" y="1582292"/>
            <a:ext cx="1040765" cy="1511935"/>
          </a:xfrm>
          <a:custGeom>
            <a:avLst/>
            <a:gdLst/>
            <a:ahLst/>
            <a:cxnLst/>
            <a:rect l="l" t="t" r="r" b="b"/>
            <a:pathLst>
              <a:path w="1040765" h="1511935">
                <a:moveTo>
                  <a:pt x="990758" y="1453170"/>
                </a:moveTo>
                <a:lnTo>
                  <a:pt x="965962" y="1470152"/>
                </a:lnTo>
                <a:lnTo>
                  <a:pt x="1040511" y="1511427"/>
                </a:lnTo>
                <a:lnTo>
                  <a:pt x="1033894" y="1463675"/>
                </a:lnTo>
                <a:lnTo>
                  <a:pt x="997966" y="1463675"/>
                </a:lnTo>
                <a:lnTo>
                  <a:pt x="990758" y="1453170"/>
                </a:lnTo>
                <a:close/>
              </a:path>
              <a:path w="1040765" h="1511935">
                <a:moveTo>
                  <a:pt x="1003953" y="1444133"/>
                </a:moveTo>
                <a:lnTo>
                  <a:pt x="990758" y="1453170"/>
                </a:lnTo>
                <a:lnTo>
                  <a:pt x="997966" y="1463675"/>
                </a:lnTo>
                <a:lnTo>
                  <a:pt x="1011174" y="1454658"/>
                </a:lnTo>
                <a:lnTo>
                  <a:pt x="1003953" y="1444133"/>
                </a:lnTo>
                <a:close/>
              </a:path>
              <a:path w="1040765" h="1511935">
                <a:moveTo>
                  <a:pt x="1028827" y="1427099"/>
                </a:moveTo>
                <a:lnTo>
                  <a:pt x="1003953" y="1444133"/>
                </a:lnTo>
                <a:lnTo>
                  <a:pt x="1011174" y="1454658"/>
                </a:lnTo>
                <a:lnTo>
                  <a:pt x="997966" y="1463675"/>
                </a:lnTo>
                <a:lnTo>
                  <a:pt x="1033894" y="1463675"/>
                </a:lnTo>
                <a:lnTo>
                  <a:pt x="1028827" y="1427099"/>
                </a:lnTo>
                <a:close/>
              </a:path>
              <a:path w="1040765" h="1511935">
                <a:moveTo>
                  <a:pt x="13208" y="0"/>
                </a:moveTo>
                <a:lnTo>
                  <a:pt x="0" y="9143"/>
                </a:lnTo>
                <a:lnTo>
                  <a:pt x="990758" y="1453170"/>
                </a:lnTo>
                <a:lnTo>
                  <a:pt x="1003953" y="1444133"/>
                </a:lnTo>
                <a:lnTo>
                  <a:pt x="13208" y="0"/>
                </a:lnTo>
                <a:close/>
              </a:path>
            </a:pathLst>
          </a:custGeom>
          <a:solidFill>
            <a:srgbClr val="943734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29" name="object 29"/>
          <p:cNvSpPr/>
          <p:nvPr/>
        </p:nvSpPr>
        <p:spPr>
          <a:xfrm>
            <a:off x="7328407" y="1568195"/>
            <a:ext cx="387985" cy="1525905"/>
          </a:xfrm>
          <a:custGeom>
            <a:avLst/>
            <a:gdLst/>
            <a:ahLst/>
            <a:cxnLst/>
            <a:rect l="l" t="t" r="r" b="b"/>
            <a:pathLst>
              <a:path w="387984" h="1525905">
                <a:moveTo>
                  <a:pt x="343020" y="1453460"/>
                </a:moveTo>
                <a:lnTo>
                  <a:pt x="313817" y="1460373"/>
                </a:lnTo>
                <a:lnTo>
                  <a:pt x="368427" y="1525778"/>
                </a:lnTo>
                <a:lnTo>
                  <a:pt x="382472" y="1465834"/>
                </a:lnTo>
                <a:lnTo>
                  <a:pt x="345948" y="1465834"/>
                </a:lnTo>
                <a:lnTo>
                  <a:pt x="343020" y="1453460"/>
                </a:lnTo>
                <a:close/>
              </a:path>
              <a:path w="387984" h="1525905">
                <a:moveTo>
                  <a:pt x="358637" y="1449763"/>
                </a:moveTo>
                <a:lnTo>
                  <a:pt x="343020" y="1453460"/>
                </a:lnTo>
                <a:lnTo>
                  <a:pt x="345948" y="1465834"/>
                </a:lnTo>
                <a:lnTo>
                  <a:pt x="361569" y="1462151"/>
                </a:lnTo>
                <a:lnTo>
                  <a:pt x="358637" y="1449763"/>
                </a:lnTo>
                <a:close/>
              </a:path>
              <a:path w="387984" h="1525905">
                <a:moveTo>
                  <a:pt x="387858" y="1442847"/>
                </a:moveTo>
                <a:lnTo>
                  <a:pt x="358637" y="1449763"/>
                </a:lnTo>
                <a:lnTo>
                  <a:pt x="361569" y="1462151"/>
                </a:lnTo>
                <a:lnTo>
                  <a:pt x="345948" y="1465834"/>
                </a:lnTo>
                <a:lnTo>
                  <a:pt x="382472" y="1465834"/>
                </a:lnTo>
                <a:lnTo>
                  <a:pt x="387858" y="1442847"/>
                </a:lnTo>
                <a:close/>
              </a:path>
              <a:path w="387984" h="1525905">
                <a:moveTo>
                  <a:pt x="15494" y="0"/>
                </a:moveTo>
                <a:lnTo>
                  <a:pt x="0" y="3809"/>
                </a:lnTo>
                <a:lnTo>
                  <a:pt x="343020" y="1453460"/>
                </a:lnTo>
                <a:lnTo>
                  <a:pt x="358637" y="1449763"/>
                </a:lnTo>
                <a:lnTo>
                  <a:pt x="15494" y="0"/>
                </a:lnTo>
                <a:close/>
              </a:path>
            </a:pathLst>
          </a:custGeom>
          <a:solidFill>
            <a:srgbClr val="943734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0" name="object 30"/>
          <p:cNvSpPr/>
          <p:nvPr/>
        </p:nvSpPr>
        <p:spPr>
          <a:xfrm>
            <a:off x="8212708" y="1585214"/>
            <a:ext cx="356870" cy="1508760"/>
          </a:xfrm>
          <a:custGeom>
            <a:avLst/>
            <a:gdLst/>
            <a:ahLst/>
            <a:cxnLst/>
            <a:rect l="l" t="t" r="r" b="b"/>
            <a:pathLst>
              <a:path w="356870" h="1508760">
                <a:moveTo>
                  <a:pt x="0" y="1425956"/>
                </a:moveTo>
                <a:lnTo>
                  <a:pt x="21082" y="1508506"/>
                </a:lnTo>
                <a:lnTo>
                  <a:pt x="69734" y="1448181"/>
                </a:lnTo>
                <a:lnTo>
                  <a:pt x="42418" y="1448181"/>
                </a:lnTo>
                <a:lnTo>
                  <a:pt x="26797" y="1444879"/>
                </a:lnTo>
                <a:lnTo>
                  <a:pt x="29511" y="1432391"/>
                </a:lnTo>
                <a:lnTo>
                  <a:pt x="0" y="1425956"/>
                </a:lnTo>
                <a:close/>
              </a:path>
              <a:path w="356870" h="1508760">
                <a:moveTo>
                  <a:pt x="29511" y="1432391"/>
                </a:moveTo>
                <a:lnTo>
                  <a:pt x="26797" y="1444879"/>
                </a:lnTo>
                <a:lnTo>
                  <a:pt x="42418" y="1448181"/>
                </a:lnTo>
                <a:lnTo>
                  <a:pt x="45110" y="1435792"/>
                </a:lnTo>
                <a:lnTo>
                  <a:pt x="29511" y="1432391"/>
                </a:lnTo>
                <a:close/>
              </a:path>
              <a:path w="356870" h="1508760">
                <a:moveTo>
                  <a:pt x="45110" y="1435792"/>
                </a:moveTo>
                <a:lnTo>
                  <a:pt x="42418" y="1448181"/>
                </a:lnTo>
                <a:lnTo>
                  <a:pt x="69734" y="1448181"/>
                </a:lnTo>
                <a:lnTo>
                  <a:pt x="74549" y="1442212"/>
                </a:lnTo>
                <a:lnTo>
                  <a:pt x="45110" y="1435792"/>
                </a:lnTo>
                <a:close/>
              </a:path>
              <a:path w="356870" h="1508760">
                <a:moveTo>
                  <a:pt x="340868" y="0"/>
                </a:moveTo>
                <a:lnTo>
                  <a:pt x="29511" y="1432391"/>
                </a:lnTo>
                <a:lnTo>
                  <a:pt x="45110" y="1435792"/>
                </a:lnTo>
                <a:lnTo>
                  <a:pt x="356489" y="3302"/>
                </a:lnTo>
                <a:lnTo>
                  <a:pt x="340868" y="0"/>
                </a:lnTo>
                <a:close/>
              </a:path>
            </a:pathLst>
          </a:custGeom>
          <a:solidFill>
            <a:srgbClr val="943734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1" name="object 31"/>
          <p:cNvSpPr txBox="1"/>
          <p:nvPr/>
        </p:nvSpPr>
        <p:spPr>
          <a:xfrm>
            <a:off x="5602223" y="3417315"/>
            <a:ext cx="28397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0" dirty="0">
                <a:solidFill>
                  <a:srgbClr val="FF0000"/>
                </a:solidFill>
                <a:latin typeface="Arial"/>
                <a:cs typeface="Arial"/>
              </a:rPr>
              <a:t>if not already in words</a:t>
            </a:r>
            <a:endParaRPr sz="1800" spc="-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150" dirty="0">
                <a:solidFill>
                  <a:srgbClr val="FF0000"/>
                </a:solidFill>
                <a:latin typeface="Arial"/>
                <a:cs typeface="Arial"/>
              </a:rPr>
              <a:t>i.e. unique strings from aTuple</a:t>
            </a:r>
            <a:endParaRPr sz="1800" spc="-150">
              <a:latin typeface="Arial"/>
              <a:cs typeface="Arial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50" dirty="0">
                <a:solidFill>
                  <a:srgbClr val="FFFFFF"/>
                </a:solidFill>
                <a:latin typeface="Arial"/>
                <a:cs typeface="Arial"/>
              </a:rPr>
              <a:t>4</a:t>
            </a:fld>
            <a:endParaRPr sz="1050" spc="-1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119366" y="3082289"/>
            <a:ext cx="6711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1815" algn="l"/>
              </a:tabLst>
            </a:pPr>
            <a:r>
              <a:rPr sz="2700" spc="-150" baseline="1543" dirty="0">
                <a:solidFill>
                  <a:srgbClr val="FF0000"/>
                </a:solidFill>
                <a:latin typeface="Arial"/>
                <a:cs typeface="Arial"/>
              </a:rPr>
              <a:t>?	</a:t>
            </a:r>
            <a:r>
              <a:rPr sz="1800" spc="-150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  <a:endParaRPr sz="1800" spc="-1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194293" y="2829814"/>
            <a:ext cx="44323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150" baseline="-30864" dirty="0">
                <a:solidFill>
                  <a:srgbClr val="FF0000"/>
                </a:solidFill>
                <a:latin typeface="Arial"/>
                <a:cs typeface="Arial"/>
              </a:rPr>
              <a:t>?  </a:t>
            </a:r>
            <a:r>
              <a:rPr sz="2800" spc="-150" dirty="0">
                <a:latin typeface="Courier New"/>
                <a:cs typeface="Courier New"/>
              </a:rPr>
              <a:t>)</a:t>
            </a:r>
            <a:endParaRPr sz="2800" spc="-1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30607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LISTS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50" dirty="0">
                <a:solidFill>
                  <a:srgbClr val="FFFFFF"/>
                </a:solidFill>
                <a:latin typeface="Arial"/>
                <a:cs typeface="Arial"/>
              </a:rPr>
              <a:t>5</a:t>
            </a:fld>
            <a:endParaRPr sz="1050" spc="-1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259" y="1683662"/>
            <a:ext cx="7429500" cy="3388107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6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ordered sequence  </a:t>
            </a:r>
            <a:r>
              <a:rPr sz="2600" spc="-150" dirty="0">
                <a:latin typeface="Arial"/>
                <a:cs typeface="Arial"/>
              </a:rPr>
              <a:t>of information, accessible by index</a:t>
            </a:r>
            <a:endParaRPr sz="2600" spc="-15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5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a list is denoted by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square brackets</a:t>
            </a:r>
            <a:r>
              <a:rPr sz="2600" spc="-150" dirty="0">
                <a:latin typeface="Arial"/>
                <a:cs typeface="Arial"/>
              </a:rPr>
              <a:t>,  </a:t>
            </a:r>
            <a:r>
              <a:rPr sz="2600" spc="-150" dirty="0">
                <a:latin typeface="Courier New"/>
                <a:cs typeface="Courier New"/>
              </a:rPr>
              <a:t>[]</a:t>
            </a:r>
            <a:endParaRPr sz="2600" spc="-150">
              <a:latin typeface="Courier New"/>
              <a:cs typeface="Courier New"/>
            </a:endParaRPr>
          </a:p>
          <a:p>
            <a:pPr marL="238125" indent="-225425">
              <a:lnSpc>
                <a:spcPct val="100000"/>
              </a:lnSpc>
              <a:spcBef>
                <a:spcPts val="111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a list contains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elements</a:t>
            </a:r>
            <a:endParaRPr sz="2600" spc="-150">
              <a:latin typeface="Arial Black"/>
              <a:cs typeface="Arial Black"/>
            </a:endParaRPr>
          </a:p>
          <a:p>
            <a:pPr marL="464820" lvl="1" indent="-251460">
              <a:lnSpc>
                <a:spcPct val="100000"/>
              </a:lnSpc>
              <a:spcBef>
                <a:spcPts val="12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spc="-150" dirty="0">
                <a:latin typeface="Arial"/>
                <a:cs typeface="Arial"/>
              </a:rPr>
              <a:t>usually homogeneous (ie, all integers)</a:t>
            </a:r>
            <a:endParaRPr sz="2400" spc="-150">
              <a:latin typeface="Arial"/>
              <a:cs typeface="Arial"/>
            </a:endParaRPr>
          </a:p>
          <a:p>
            <a:pPr marL="464820" lvl="1" indent="-251460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spc="-150" dirty="0">
                <a:latin typeface="Arial"/>
                <a:cs typeface="Arial"/>
              </a:rPr>
              <a:t>can contain mixed types (not common)</a:t>
            </a:r>
            <a:endParaRPr sz="2400" spc="-15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27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list elements can be changed so a list is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mutable</a:t>
            </a:r>
            <a:endParaRPr sz="2600" spc="-1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746887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INDICES  AND ORDERING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06500" y="1671467"/>
            <a:ext cx="4389120" cy="109474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2600" spc="-150" dirty="0">
                <a:latin typeface="Courier New"/>
                <a:cs typeface="Courier New"/>
              </a:rPr>
              <a:t>a_list = []</a:t>
            </a:r>
            <a:endParaRPr sz="26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600" spc="-150" dirty="0">
                <a:latin typeface="Courier New"/>
                <a:cs typeface="Courier New"/>
              </a:rPr>
              <a:t>L = [2, 'a', 4, [1,2]]</a:t>
            </a:r>
            <a:endParaRPr sz="2600" spc="-15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39314" y="2747467"/>
            <a:ext cx="2416175" cy="1634422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5"/>
              </a:spcBef>
              <a:tabLst>
                <a:tab pos="534035" algn="l"/>
              </a:tabLst>
            </a:pPr>
            <a:r>
              <a:rPr lang="en-US" sz="2600" spc="-150" dirty="0">
                <a:latin typeface="Arial"/>
                <a:cs typeface="Arial"/>
              </a:rPr>
              <a:t>→</a:t>
            </a:r>
            <a:r>
              <a:rPr sz="2600" spc="-150" dirty="0">
                <a:latin typeface="Arial"/>
                <a:cs typeface="Arial"/>
              </a:rPr>
              <a:t>	evaluates to 4</a:t>
            </a:r>
          </a:p>
          <a:p>
            <a:pPr marL="12700">
              <a:lnSpc>
                <a:spcPct val="100000"/>
              </a:lnSpc>
              <a:spcBef>
                <a:spcPts val="1085"/>
              </a:spcBef>
              <a:tabLst>
                <a:tab pos="534035" algn="l"/>
              </a:tabLst>
            </a:pPr>
            <a:r>
              <a:rPr lang="en-US" sz="2600" spc="-150" dirty="0">
                <a:latin typeface="Arial"/>
                <a:cs typeface="Arial"/>
              </a:rPr>
              <a:t>→ </a:t>
            </a:r>
            <a:r>
              <a:rPr sz="2600" spc="-150" dirty="0">
                <a:latin typeface="Arial"/>
                <a:cs typeface="Arial"/>
              </a:rPr>
              <a:t>	evaluates to 2</a:t>
            </a:r>
          </a:p>
          <a:p>
            <a:pPr marL="12700">
              <a:lnSpc>
                <a:spcPct val="100000"/>
              </a:lnSpc>
              <a:spcBef>
                <a:spcPts val="1085"/>
              </a:spcBef>
              <a:tabLst>
                <a:tab pos="534035" algn="l"/>
              </a:tabLst>
            </a:pPr>
            <a:r>
              <a:rPr lang="en-US" sz="2600" spc="-150" dirty="0">
                <a:latin typeface="Arial"/>
                <a:cs typeface="Arial"/>
              </a:rPr>
              <a:t>→ </a:t>
            </a:r>
            <a:r>
              <a:rPr sz="2600" spc="-150" dirty="0">
                <a:latin typeface="Arial"/>
                <a:cs typeface="Arial"/>
              </a:rPr>
              <a:t>	evaluates to 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39314" y="4488941"/>
            <a:ext cx="491299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600" spc="-150" dirty="0">
                <a:latin typeface="Arial"/>
                <a:cs typeface="Arial"/>
              </a:rPr>
              <a:t>→</a:t>
            </a:r>
            <a:r>
              <a:rPr sz="2600" spc="-150" dirty="0">
                <a:latin typeface="Arial"/>
                <a:cs typeface="Arial"/>
              </a:rPr>
              <a:t> evaluates to </a:t>
            </a:r>
            <a:r>
              <a:rPr sz="2600" spc="-150" dirty="0">
                <a:latin typeface="Courier New"/>
                <a:cs typeface="Courier New"/>
              </a:rPr>
              <a:t>[1,2]</a:t>
            </a:r>
            <a:r>
              <a:rPr sz="2600" spc="-150" dirty="0">
                <a:latin typeface="Arial"/>
                <a:cs typeface="Arial"/>
              </a:rPr>
              <a:t>, another  list!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39314" y="5023358"/>
            <a:ext cx="237680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34035" algn="l"/>
              </a:tabLst>
            </a:pPr>
            <a:r>
              <a:rPr lang="en-US" sz="2600" spc="-150" dirty="0">
                <a:latin typeface="Arial"/>
                <a:cs typeface="Arial"/>
              </a:rPr>
              <a:t>→ </a:t>
            </a:r>
            <a:r>
              <a:rPr sz="2600" spc="-150" dirty="0">
                <a:latin typeface="Arial"/>
                <a:cs typeface="Arial"/>
              </a:rPr>
              <a:t>	gives an error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206500" y="2747467"/>
            <a:ext cx="1216025" cy="3643946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z="2600" spc="-150" dirty="0">
                <a:latin typeface="Courier New"/>
                <a:cs typeface="Courier New"/>
              </a:rPr>
              <a:t>len(L)</a:t>
            </a:r>
            <a:endParaRPr sz="26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600" spc="-150" dirty="0">
                <a:latin typeface="Courier New"/>
                <a:cs typeface="Courier New"/>
              </a:rPr>
              <a:t>L[0]</a:t>
            </a:r>
            <a:endParaRPr sz="2600" spc="-150">
              <a:latin typeface="Courier New"/>
              <a:cs typeface="Courier New"/>
            </a:endParaRPr>
          </a:p>
          <a:p>
            <a:pPr marL="13335">
              <a:lnSpc>
                <a:spcPct val="100000"/>
              </a:lnSpc>
              <a:spcBef>
                <a:spcPts val="1085"/>
              </a:spcBef>
            </a:pPr>
            <a:r>
              <a:rPr sz="2600" spc="-150" dirty="0">
                <a:latin typeface="Courier New"/>
                <a:cs typeface="Courier New"/>
              </a:rPr>
              <a:t>L[2]+1</a:t>
            </a:r>
            <a:endParaRPr sz="2600" spc="-1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600" spc="-150" dirty="0">
                <a:latin typeface="Courier New"/>
                <a:cs typeface="Courier New"/>
              </a:rPr>
              <a:t>L[3]</a:t>
            </a:r>
            <a:endParaRPr sz="2600" spc="-150">
              <a:latin typeface="Courier New"/>
              <a:cs typeface="Courier New"/>
            </a:endParaRPr>
          </a:p>
          <a:p>
            <a:pPr marL="13335">
              <a:lnSpc>
                <a:spcPct val="100000"/>
              </a:lnSpc>
              <a:spcBef>
                <a:spcPts val="1085"/>
              </a:spcBef>
            </a:pPr>
            <a:r>
              <a:rPr sz="2600" spc="-150" dirty="0">
                <a:latin typeface="Courier New"/>
                <a:cs typeface="Courier New"/>
              </a:rPr>
              <a:t>L[4]</a:t>
            </a:r>
            <a:endParaRPr sz="2600" spc="-150">
              <a:latin typeface="Courier New"/>
              <a:cs typeface="Courier New"/>
            </a:endParaRPr>
          </a:p>
          <a:p>
            <a:pPr marL="12700" marR="5080">
              <a:lnSpc>
                <a:spcPts val="3020"/>
              </a:lnSpc>
              <a:spcBef>
                <a:spcPts val="1220"/>
              </a:spcBef>
            </a:pPr>
            <a:r>
              <a:rPr sz="2600" spc="-150" dirty="0">
                <a:latin typeface="Courier New"/>
                <a:cs typeface="Courier New"/>
              </a:rPr>
              <a:t>i = 2  L[i-1]</a:t>
            </a:r>
            <a:endParaRPr sz="2600" spc="-15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39314" y="5908802"/>
            <a:ext cx="644461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2135" algn="l"/>
              </a:tabLst>
            </a:pPr>
            <a:r>
              <a:rPr lang="en-US" sz="2800" spc="-150" dirty="0">
                <a:latin typeface="Arial"/>
                <a:cs typeface="Arial"/>
              </a:rPr>
              <a:t>→ </a:t>
            </a:r>
            <a:r>
              <a:rPr sz="2800" spc="-150" dirty="0">
                <a:latin typeface="Arial"/>
                <a:cs typeface="Arial"/>
              </a:rPr>
              <a:t>	evaluates to ‘a’ since </a:t>
            </a:r>
            <a:r>
              <a:rPr sz="2800" spc="-150" dirty="0">
                <a:latin typeface="Courier New"/>
                <a:cs typeface="Courier New"/>
              </a:rPr>
              <a:t>L[1]='a' </a:t>
            </a:r>
            <a:r>
              <a:rPr sz="2800" spc="-150" dirty="0">
                <a:latin typeface="Arial"/>
                <a:cs typeface="Arial"/>
              </a:rPr>
              <a:t>above</a:t>
            </a:r>
          </a:p>
        </p:txBody>
      </p:sp>
      <p:sp>
        <p:nvSpPr>
          <p:cNvPr id="10" name="object 10"/>
          <p:cNvSpPr/>
          <p:nvPr/>
        </p:nvSpPr>
        <p:spPr>
          <a:xfrm>
            <a:off x="3691001" y="1810639"/>
            <a:ext cx="829437" cy="503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50" dirty="0">
                <a:solidFill>
                  <a:srgbClr val="FFFFFF"/>
                </a:solidFill>
                <a:latin typeface="Arial"/>
                <a:cs typeface="Arial"/>
              </a:rPr>
              <a:t>6</a:t>
            </a:fld>
            <a:endParaRPr sz="1050" spc="-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71755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CHANGING ELEMENTS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679849"/>
            <a:ext cx="7451725" cy="269430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lists are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mutable</a:t>
            </a:r>
            <a:r>
              <a:rPr sz="2600" spc="-150" dirty="0">
                <a:latin typeface="Arial"/>
                <a:cs typeface="Arial"/>
              </a:rPr>
              <a:t>!</a:t>
            </a:r>
            <a:endParaRPr sz="2600" spc="-15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assigning to an element at an index changes the value</a:t>
            </a:r>
            <a:endParaRPr sz="2600" spc="-150">
              <a:latin typeface="Arial"/>
              <a:cs typeface="Arial"/>
            </a:endParaRPr>
          </a:p>
          <a:p>
            <a:pPr marL="408940">
              <a:lnSpc>
                <a:spcPct val="100000"/>
              </a:lnSpc>
              <a:spcBef>
                <a:spcPts val="1019"/>
              </a:spcBef>
            </a:pPr>
            <a:r>
              <a:rPr sz="2600" spc="-150" dirty="0">
                <a:latin typeface="Courier New"/>
                <a:cs typeface="Courier New"/>
              </a:rPr>
              <a:t>L = [2, 1, 3]</a:t>
            </a:r>
            <a:endParaRPr sz="2600" spc="-150">
              <a:latin typeface="Courier New"/>
              <a:cs typeface="Courier New"/>
            </a:endParaRPr>
          </a:p>
          <a:p>
            <a:pPr marL="408940">
              <a:lnSpc>
                <a:spcPct val="100000"/>
              </a:lnSpc>
              <a:spcBef>
                <a:spcPts val="1080"/>
              </a:spcBef>
            </a:pPr>
            <a:r>
              <a:rPr sz="2600" spc="-150" dirty="0">
                <a:latin typeface="Courier New"/>
                <a:cs typeface="Courier New"/>
              </a:rPr>
              <a:t>L[1] = 5</a:t>
            </a:r>
            <a:endParaRPr sz="2600" spc="-150">
              <a:latin typeface="Courier New"/>
              <a:cs typeface="Courier New"/>
            </a:endParaRPr>
          </a:p>
          <a:p>
            <a:pPr marL="238125" indent="-225425">
              <a:lnSpc>
                <a:spcPct val="100000"/>
              </a:lnSpc>
              <a:spcBef>
                <a:spcPts val="112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50" dirty="0">
                <a:latin typeface="Courier New"/>
                <a:cs typeface="Courier New"/>
              </a:rPr>
              <a:t>L </a:t>
            </a:r>
            <a:r>
              <a:rPr sz="2600" spc="-150" dirty="0">
                <a:latin typeface="Arial"/>
                <a:cs typeface="Arial"/>
              </a:rPr>
              <a:t>is now </a:t>
            </a:r>
            <a:r>
              <a:rPr sz="2600" spc="-150" dirty="0">
                <a:latin typeface="Courier New"/>
                <a:cs typeface="Courier New"/>
              </a:rPr>
              <a:t>[2, 5, 3]</a:t>
            </a:r>
            <a:r>
              <a:rPr sz="2600" spc="-150" dirty="0">
                <a:latin typeface="Arial"/>
                <a:cs typeface="Arial"/>
              </a:rPr>
              <a:t>, note this is the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same object </a:t>
            </a:r>
            <a:r>
              <a:rPr sz="2600" spc="-150" dirty="0">
                <a:latin typeface="Courier New"/>
                <a:cs typeface="Courier New"/>
              </a:rPr>
              <a:t>L</a:t>
            </a:r>
            <a:endParaRPr sz="2600" spc="-15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50" dirty="0">
                <a:solidFill>
                  <a:srgbClr val="FFFFFF"/>
                </a:solidFill>
                <a:latin typeface="Arial"/>
                <a:cs typeface="Arial"/>
              </a:rPr>
              <a:t>7</a:t>
            </a:fld>
            <a:endParaRPr sz="1050" spc="-150">
              <a:latin typeface="Arial"/>
              <a:cs typeface="Arial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02ECE0D-EAC2-8D4C-8DFD-B9FF7C6F4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159" y="4374154"/>
            <a:ext cx="4711700" cy="21209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68234" algn="l"/>
              </a:tabLst>
            </a:pPr>
            <a:r>
              <a:rPr spc="-150" dirty="0"/>
              <a:t>ITERATING  OVER  A LIST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679849"/>
            <a:ext cx="5998210" cy="109474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compute the </a:t>
            </a: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sum of elements </a:t>
            </a:r>
            <a:r>
              <a:rPr sz="2600" spc="-150" dirty="0">
                <a:latin typeface="Arial"/>
                <a:cs typeface="Arial"/>
              </a:rPr>
              <a:t>of a list</a:t>
            </a:r>
            <a:endParaRPr sz="2600" spc="-15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common pattern, iterate over list elements</a:t>
            </a:r>
            <a:endParaRPr sz="2600" spc="-1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81296" y="5293867"/>
            <a:ext cx="18167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0" dirty="0">
                <a:latin typeface="Arial"/>
                <a:cs typeface="Arial"/>
              </a:rPr>
              <a:t>to </a:t>
            </a:r>
            <a:r>
              <a:rPr sz="2400" spc="-150" dirty="0">
                <a:latin typeface="Courier New"/>
                <a:cs typeface="Courier New"/>
              </a:rPr>
              <a:t>len(L)-1</a:t>
            </a:r>
            <a:endParaRPr sz="2400" spc="-15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1427" y="5735828"/>
            <a:ext cx="32962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4160" indent="-251460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Font typeface="Arial"/>
              <a:buChar char="•"/>
              <a:tabLst>
                <a:tab pos="263525" algn="l"/>
                <a:tab pos="264160" algn="l"/>
              </a:tabLst>
            </a:pPr>
            <a:r>
              <a:rPr sz="2400" spc="-150" dirty="0">
                <a:latin typeface="Courier New"/>
                <a:cs typeface="Courier New"/>
              </a:rPr>
              <a:t>range(n) </a:t>
            </a:r>
            <a:r>
              <a:rPr sz="2400" spc="-150" dirty="0">
                <a:latin typeface="Arial"/>
                <a:cs typeface="Arial"/>
              </a:rPr>
              <a:t>goes from </a:t>
            </a:r>
            <a:r>
              <a:rPr sz="2400" spc="-150" dirty="0">
                <a:latin typeface="Courier New"/>
                <a:cs typeface="Courier New"/>
              </a:rPr>
              <a:t>0</a:t>
            </a:r>
            <a:endParaRPr sz="2400" spc="-15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64303" y="5735828"/>
            <a:ext cx="9010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0" dirty="0">
                <a:latin typeface="Arial"/>
                <a:cs typeface="Arial"/>
              </a:rPr>
              <a:t>to </a:t>
            </a:r>
            <a:r>
              <a:rPr sz="2400" spc="-150" dirty="0">
                <a:latin typeface="Courier New"/>
                <a:cs typeface="Courier New"/>
              </a:rPr>
              <a:t>n-1</a:t>
            </a:r>
            <a:endParaRPr sz="2400" spc="-15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0259" y="2835097"/>
            <a:ext cx="3927475" cy="285051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1300"/>
              </a:spcBef>
            </a:pPr>
            <a:r>
              <a:rPr sz="2000" spc="-150" dirty="0">
                <a:latin typeface="Courier New"/>
                <a:cs typeface="Courier New"/>
              </a:rPr>
              <a:t>total = 0</a:t>
            </a:r>
            <a:endParaRPr sz="2000" spc="-150">
              <a:latin typeface="Courier New"/>
              <a:cs typeface="Courier New"/>
            </a:endParaRPr>
          </a:p>
          <a:p>
            <a:pPr marL="1018540" marR="5080" indent="-610235">
              <a:lnSpc>
                <a:spcPct val="150000"/>
              </a:lnSpc>
            </a:pPr>
            <a:r>
              <a:rPr sz="2000" spc="-150" dirty="0">
                <a:latin typeface="Courier New"/>
                <a:cs typeface="Courier New"/>
              </a:rPr>
              <a:t>for i in range(len(L)):  total += L[i]</a:t>
            </a:r>
            <a:endParaRPr sz="2000" spc="-150">
              <a:latin typeface="Courier New"/>
              <a:cs typeface="Courier New"/>
            </a:endParaRPr>
          </a:p>
          <a:p>
            <a:pPr marL="408940">
              <a:lnSpc>
                <a:spcPct val="100000"/>
              </a:lnSpc>
              <a:spcBef>
                <a:spcPts val="1230"/>
              </a:spcBef>
            </a:pPr>
            <a:r>
              <a:rPr sz="2000" spc="-150" dirty="0">
                <a:latin typeface="Courier New"/>
                <a:cs typeface="Courier New"/>
              </a:rPr>
              <a:t>print total</a:t>
            </a:r>
            <a:endParaRPr sz="2000" spc="-150">
              <a:latin typeface="Courier New"/>
              <a:cs typeface="Courier New"/>
            </a:endParaRPr>
          </a:p>
          <a:p>
            <a:pPr marL="238125" indent="-225425">
              <a:lnSpc>
                <a:spcPct val="100000"/>
              </a:lnSpc>
              <a:spcBef>
                <a:spcPts val="14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notice</a:t>
            </a:r>
            <a:endParaRPr sz="2600" spc="-150">
              <a:latin typeface="Arial"/>
              <a:cs typeface="Arial"/>
            </a:endParaRPr>
          </a:p>
          <a:p>
            <a:pPr marL="464820" lvl="1" indent="-251460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spc="-150" dirty="0">
                <a:latin typeface="Arial"/>
                <a:cs typeface="Arial"/>
              </a:rPr>
              <a:t>list elements are indexed </a:t>
            </a:r>
            <a:r>
              <a:rPr sz="2400" spc="-150" dirty="0">
                <a:latin typeface="Courier New"/>
                <a:cs typeface="Courier New"/>
              </a:rPr>
              <a:t>0</a:t>
            </a:r>
            <a:endParaRPr sz="2400" spc="-15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47435" y="2835097"/>
            <a:ext cx="2464435" cy="185801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2000" spc="-150" dirty="0">
                <a:latin typeface="Courier New"/>
                <a:cs typeface="Courier New"/>
              </a:rPr>
              <a:t>total = 0</a:t>
            </a:r>
            <a:endParaRPr sz="2000" spc="-150">
              <a:latin typeface="Courier New"/>
              <a:cs typeface="Courier New"/>
            </a:endParaRPr>
          </a:p>
          <a:p>
            <a:pPr marL="317500">
              <a:lnSpc>
                <a:spcPct val="100000"/>
              </a:lnSpc>
              <a:spcBef>
                <a:spcPts val="1200"/>
              </a:spcBef>
            </a:pPr>
            <a:r>
              <a:rPr sz="2000" spc="-150" dirty="0">
                <a:latin typeface="Courier New"/>
                <a:cs typeface="Courier New"/>
              </a:rPr>
              <a:t>for i in L:</a:t>
            </a:r>
            <a:endParaRPr sz="2000" spc="-150">
              <a:latin typeface="Courier New"/>
              <a:cs typeface="Courier New"/>
            </a:endParaRPr>
          </a:p>
          <a:p>
            <a:pPr marL="317500" marR="5080" indent="609600">
              <a:lnSpc>
                <a:spcPts val="3629"/>
              </a:lnSpc>
              <a:spcBef>
                <a:spcPts val="295"/>
              </a:spcBef>
            </a:pPr>
            <a:r>
              <a:rPr sz="2000" spc="-150" dirty="0">
                <a:latin typeface="Courier New"/>
                <a:cs typeface="Courier New"/>
              </a:rPr>
              <a:t>total += i  print total</a:t>
            </a:r>
            <a:endParaRPr sz="2000" spc="-150">
              <a:latin typeface="Courier New"/>
              <a:cs typeface="Courier New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004435" y="2969132"/>
            <a:ext cx="30480" cy="1840230"/>
          </a:xfrm>
          <a:custGeom>
            <a:avLst/>
            <a:gdLst/>
            <a:ahLst/>
            <a:cxnLst/>
            <a:rect l="l" t="t" r="r" b="b"/>
            <a:pathLst>
              <a:path w="30479" h="1840229">
                <a:moveTo>
                  <a:pt x="0" y="0"/>
                </a:moveTo>
                <a:lnTo>
                  <a:pt x="30099" y="1839849"/>
                </a:lnTo>
              </a:path>
            </a:pathLst>
          </a:custGeom>
          <a:ln w="12954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0" name="object 10"/>
          <p:cNvSpPr/>
          <p:nvPr/>
        </p:nvSpPr>
        <p:spPr>
          <a:xfrm>
            <a:off x="7425817" y="1887854"/>
            <a:ext cx="1178813" cy="14909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169147" y="6637845"/>
            <a:ext cx="1612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5"/>
              </a:lnSpc>
            </a:pPr>
            <a:r>
              <a:rPr sz="1050" spc="-15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1050" spc="-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" y="914146"/>
            <a:ext cx="89916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50" dirty="0"/>
              <a:t>OPERATIONS  ON LISTS  - ADD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564589"/>
            <a:ext cx="7954009" cy="14757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215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add </a:t>
            </a:r>
            <a:r>
              <a:rPr sz="2600" spc="-150" dirty="0">
                <a:latin typeface="Arial"/>
                <a:cs typeface="Arial"/>
              </a:rPr>
              <a:t>elements to end of list with </a:t>
            </a:r>
            <a:r>
              <a:rPr sz="2600" spc="-150" dirty="0">
                <a:latin typeface="Courier New"/>
                <a:cs typeface="Courier New"/>
              </a:rPr>
              <a:t>L.append(element)</a:t>
            </a:r>
            <a:endParaRPr sz="2600" spc="-150">
              <a:latin typeface="Courier New"/>
              <a:cs typeface="Courier New"/>
            </a:endParaRPr>
          </a:p>
          <a:p>
            <a:pPr marL="238125" indent="-225425">
              <a:lnSpc>
                <a:spcPct val="100000"/>
              </a:lnSpc>
              <a:spcBef>
                <a:spcPts val="1115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50" dirty="0">
                <a:solidFill>
                  <a:srgbClr val="C00000"/>
                </a:solidFill>
                <a:latin typeface="Arial Black"/>
                <a:cs typeface="Arial Black"/>
              </a:rPr>
              <a:t>mutates </a:t>
            </a:r>
            <a:r>
              <a:rPr sz="2600" spc="-150" dirty="0">
                <a:latin typeface="Arial"/>
                <a:cs typeface="Arial"/>
              </a:rPr>
              <a:t>the list!</a:t>
            </a:r>
            <a:endParaRPr sz="2600" spc="-150">
              <a:latin typeface="Arial"/>
              <a:cs typeface="Arial"/>
            </a:endParaRPr>
          </a:p>
          <a:p>
            <a:pPr marR="5398135" algn="ctr">
              <a:lnSpc>
                <a:spcPct val="100000"/>
              </a:lnSpc>
              <a:spcBef>
                <a:spcPts val="305"/>
              </a:spcBef>
            </a:pPr>
            <a:r>
              <a:rPr sz="2200" spc="-150" dirty="0">
                <a:latin typeface="Courier New"/>
                <a:cs typeface="Courier New"/>
              </a:rPr>
              <a:t>L = [2,1,3]</a:t>
            </a:r>
            <a:endParaRPr sz="2200" spc="-15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7063" y="3053079"/>
            <a:ext cx="187388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50" dirty="0">
                <a:latin typeface="Courier New"/>
                <a:cs typeface="Courier New"/>
              </a:rPr>
              <a:t>L.append(5)</a:t>
            </a:r>
            <a:endParaRPr sz="2200" spc="-15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3714" y="3053079"/>
            <a:ext cx="28467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spc="-150" dirty="0">
                <a:latin typeface="Arial"/>
                <a:cs typeface="Arial"/>
              </a:rPr>
              <a:t>→</a:t>
            </a:r>
            <a:r>
              <a:rPr sz="2200" spc="-150" dirty="0">
                <a:latin typeface="Arial"/>
                <a:cs typeface="Arial"/>
              </a:rPr>
              <a:t> L  is now </a:t>
            </a:r>
            <a:r>
              <a:rPr sz="2200" spc="-150" dirty="0">
                <a:latin typeface="Courier New"/>
                <a:cs typeface="Courier New"/>
              </a:rPr>
              <a:t>[2,1,3,5]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10259" y="4051553"/>
            <a:ext cx="7716520" cy="2424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50" dirty="0">
                <a:latin typeface="Arial"/>
                <a:cs typeface="Arial"/>
              </a:rPr>
              <a:t>what is the dot?</a:t>
            </a:r>
            <a:endParaRPr sz="2600" spc="-150">
              <a:latin typeface="Arial"/>
              <a:cs typeface="Arial"/>
            </a:endParaRPr>
          </a:p>
          <a:p>
            <a:pPr marL="464820" lvl="1" indent="-251460">
              <a:lnSpc>
                <a:spcPct val="100000"/>
              </a:lnSpc>
              <a:spcBef>
                <a:spcPts val="114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spc="-150" dirty="0">
                <a:latin typeface="Arial"/>
                <a:cs typeface="Arial"/>
              </a:rPr>
              <a:t>lists are Python objects, everything in Python is an object</a:t>
            </a:r>
            <a:endParaRPr sz="2400" spc="-150">
              <a:latin typeface="Arial"/>
              <a:cs typeface="Arial"/>
            </a:endParaRPr>
          </a:p>
          <a:p>
            <a:pPr marL="464820" lvl="1" indent="-251460">
              <a:lnSpc>
                <a:spcPct val="100000"/>
              </a:lnSpc>
              <a:spcBef>
                <a:spcPts val="30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spc="-150" dirty="0">
                <a:latin typeface="Arial"/>
                <a:cs typeface="Arial"/>
              </a:rPr>
              <a:t>objects have data</a:t>
            </a:r>
            <a:endParaRPr sz="2400" spc="-150">
              <a:latin typeface="Arial"/>
              <a:cs typeface="Arial"/>
            </a:endParaRPr>
          </a:p>
          <a:p>
            <a:pPr marL="464820" lvl="1" indent="-251460">
              <a:lnSpc>
                <a:spcPct val="100000"/>
              </a:lnSpc>
              <a:spcBef>
                <a:spcPts val="309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spc="-150" dirty="0">
                <a:latin typeface="Arial"/>
                <a:cs typeface="Arial"/>
              </a:rPr>
              <a:t>objects have methods and functions</a:t>
            </a:r>
            <a:endParaRPr sz="2400" spc="-150">
              <a:latin typeface="Arial"/>
              <a:cs typeface="Arial"/>
            </a:endParaRPr>
          </a:p>
          <a:p>
            <a:pPr marL="464820" lvl="1" indent="-251460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spc="-150" dirty="0">
                <a:latin typeface="Arial"/>
                <a:cs typeface="Arial"/>
              </a:rPr>
              <a:t>access this information by </a:t>
            </a:r>
            <a:r>
              <a:rPr sz="2000" spc="-150" dirty="0">
                <a:latin typeface="Courier New"/>
                <a:cs typeface="Courier New"/>
              </a:rPr>
              <a:t>object_name.do_something()</a:t>
            </a:r>
            <a:endParaRPr sz="2000" spc="-150">
              <a:latin typeface="Courier New"/>
              <a:cs typeface="Courier New"/>
            </a:endParaRPr>
          </a:p>
          <a:p>
            <a:pPr marL="464820" lvl="1" indent="-251460">
              <a:lnSpc>
                <a:spcPct val="100000"/>
              </a:lnSpc>
              <a:spcBef>
                <a:spcPts val="309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spc="-150" dirty="0">
                <a:latin typeface="Arial"/>
                <a:cs typeface="Arial"/>
              </a:rPr>
              <a:t>will learn more about these later</a:t>
            </a:r>
            <a:endParaRPr sz="2400" spc="-15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387348" y="3462909"/>
            <a:ext cx="179705" cy="614045"/>
          </a:xfrm>
          <a:custGeom>
            <a:avLst/>
            <a:gdLst/>
            <a:ahLst/>
            <a:cxnLst/>
            <a:rect l="l" t="t" r="r" b="b"/>
            <a:pathLst>
              <a:path w="179705" h="614045">
                <a:moveTo>
                  <a:pt x="36215" y="24979"/>
                </a:moveTo>
                <a:lnTo>
                  <a:pt x="32387" y="37379"/>
                </a:lnTo>
                <a:lnTo>
                  <a:pt x="166878" y="613663"/>
                </a:lnTo>
                <a:lnTo>
                  <a:pt x="179451" y="610615"/>
                </a:lnTo>
                <a:lnTo>
                  <a:pt x="45055" y="34338"/>
                </a:lnTo>
                <a:lnTo>
                  <a:pt x="36215" y="24979"/>
                </a:lnTo>
                <a:close/>
              </a:path>
              <a:path w="179705" h="614045">
                <a:moveTo>
                  <a:pt x="30353" y="0"/>
                </a:moveTo>
                <a:lnTo>
                  <a:pt x="1142" y="94868"/>
                </a:lnTo>
                <a:lnTo>
                  <a:pt x="0" y="98297"/>
                </a:lnTo>
                <a:lnTo>
                  <a:pt x="2032" y="101980"/>
                </a:lnTo>
                <a:lnTo>
                  <a:pt x="5333" y="102996"/>
                </a:lnTo>
                <a:lnTo>
                  <a:pt x="8763" y="104012"/>
                </a:lnTo>
                <a:lnTo>
                  <a:pt x="12446" y="102107"/>
                </a:lnTo>
                <a:lnTo>
                  <a:pt x="13579" y="98297"/>
                </a:lnTo>
                <a:lnTo>
                  <a:pt x="32387" y="37379"/>
                </a:lnTo>
                <a:lnTo>
                  <a:pt x="26924" y="13969"/>
                </a:lnTo>
                <a:lnTo>
                  <a:pt x="39624" y="11048"/>
                </a:lnTo>
                <a:lnTo>
                  <a:pt x="40798" y="11048"/>
                </a:lnTo>
                <a:lnTo>
                  <a:pt x="30353" y="0"/>
                </a:lnTo>
                <a:close/>
              </a:path>
              <a:path w="179705" h="614045">
                <a:moveTo>
                  <a:pt x="40798" y="11048"/>
                </a:moveTo>
                <a:lnTo>
                  <a:pt x="39624" y="11048"/>
                </a:lnTo>
                <a:lnTo>
                  <a:pt x="45055" y="34338"/>
                </a:lnTo>
                <a:lnTo>
                  <a:pt x="89154" y="81025"/>
                </a:lnTo>
                <a:lnTo>
                  <a:pt x="91567" y="83692"/>
                </a:lnTo>
                <a:lnTo>
                  <a:pt x="95758" y="83819"/>
                </a:lnTo>
                <a:lnTo>
                  <a:pt x="98298" y="81279"/>
                </a:lnTo>
                <a:lnTo>
                  <a:pt x="100965" y="78866"/>
                </a:lnTo>
                <a:lnTo>
                  <a:pt x="101092" y="74802"/>
                </a:lnTo>
                <a:lnTo>
                  <a:pt x="40798" y="11048"/>
                </a:lnTo>
                <a:close/>
              </a:path>
              <a:path w="179705" h="614045">
                <a:moveTo>
                  <a:pt x="39624" y="11048"/>
                </a:moveTo>
                <a:lnTo>
                  <a:pt x="26924" y="13969"/>
                </a:lnTo>
                <a:lnTo>
                  <a:pt x="32387" y="37379"/>
                </a:lnTo>
                <a:lnTo>
                  <a:pt x="36215" y="24979"/>
                </a:lnTo>
                <a:lnTo>
                  <a:pt x="28575" y="16890"/>
                </a:lnTo>
                <a:lnTo>
                  <a:pt x="39497" y="14350"/>
                </a:lnTo>
                <a:lnTo>
                  <a:pt x="40394" y="14350"/>
                </a:lnTo>
                <a:lnTo>
                  <a:pt x="39624" y="11048"/>
                </a:lnTo>
                <a:close/>
              </a:path>
              <a:path w="179705" h="614045">
                <a:moveTo>
                  <a:pt x="40394" y="14350"/>
                </a:moveTo>
                <a:lnTo>
                  <a:pt x="39497" y="14350"/>
                </a:lnTo>
                <a:lnTo>
                  <a:pt x="36215" y="24979"/>
                </a:lnTo>
                <a:lnTo>
                  <a:pt x="45055" y="34338"/>
                </a:lnTo>
                <a:lnTo>
                  <a:pt x="40394" y="14350"/>
                </a:lnTo>
                <a:close/>
              </a:path>
              <a:path w="179705" h="614045">
                <a:moveTo>
                  <a:pt x="39497" y="14350"/>
                </a:moveTo>
                <a:lnTo>
                  <a:pt x="28575" y="16890"/>
                </a:lnTo>
                <a:lnTo>
                  <a:pt x="36215" y="24979"/>
                </a:lnTo>
                <a:lnTo>
                  <a:pt x="39497" y="1435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pc="-15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50" dirty="0"/>
              <a:t>6.0001 LECTURE 5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50" dirty="0"/>
              <a:t>9</a:t>
            </a:fld>
            <a:endParaRPr spc="-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1374</Words>
  <Application>Microsoft Macintosh PowerPoint</Application>
  <PresentationFormat>On-screen Show (4:3)</PresentationFormat>
  <Paragraphs>242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ArialNarrow-BoldItalic</vt:lpstr>
      <vt:lpstr>Calibri</vt:lpstr>
      <vt:lpstr>Courier New</vt:lpstr>
      <vt:lpstr>Times</vt:lpstr>
      <vt:lpstr>Office Theme</vt:lpstr>
      <vt:lpstr>TUPLES, LISTS,  ALIASING,  MUTABILITY, CLONING</vt:lpstr>
      <vt:lpstr>TUPLES</vt:lpstr>
      <vt:lpstr>TUPLES</vt:lpstr>
      <vt:lpstr>MANIPULATING TUPLES</vt:lpstr>
      <vt:lpstr>LISTS</vt:lpstr>
      <vt:lpstr>INDICES  AND ORDERING</vt:lpstr>
      <vt:lpstr>CHANGING ELEMENTS</vt:lpstr>
      <vt:lpstr>ITERATING  OVER  A LIST </vt:lpstr>
      <vt:lpstr>OPERATIONS  ON LISTS  - ADD</vt:lpstr>
      <vt:lpstr>OPERATIONS  ON LISTS  - ADD</vt:lpstr>
      <vt:lpstr>OPERATIONS  ON LISTS - REMOVE</vt:lpstr>
      <vt:lpstr>CONVERT  LISTS  TO STRINGS AND BACK</vt:lpstr>
      <vt:lpstr>OTHER  LIST OPERATIONS </vt:lpstr>
      <vt:lpstr>MUTATION, ALIASING, CLONING</vt:lpstr>
      <vt:lpstr>LISTS  IN MEMORY</vt:lpstr>
      <vt:lpstr>ALIASES</vt:lpstr>
      <vt:lpstr>CLONING  A LIST</vt:lpstr>
      <vt:lpstr>SORTING LISTS</vt:lpstr>
      <vt:lpstr> LISTS  OF LISTS  OF LISTS  OF…. </vt:lpstr>
      <vt:lpstr>MUTATION AND ITERATION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MIT6_0001F16_Tuples, Lists, Aliasing, Mutability, Cloning</dc:title>
  <dc:creator>Bell, Ana</dc:creator>
  <cp:lastModifiedBy>Andy Somogyi</cp:lastModifiedBy>
  <cp:revision>3</cp:revision>
  <dcterms:created xsi:type="dcterms:W3CDTF">2017-07-29T23:27:21Z</dcterms:created>
  <dcterms:modified xsi:type="dcterms:W3CDTF">2018-08-05T03:21:19Z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2016-11-23T00:00:00Z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2017-07-30T00:00:00Z</vt:filetime>
  </property>
</Properties>
</file>