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</p:sldIdLst>
  <p:sldSz cy="6858000" cx="9144000"/>
  <p:notesSz cx="9144000" cy="6858000"/>
  <p:embeddedFontLst>
    <p:embeddedFont>
      <p:font typeface="Arial Black"/>
      <p:regular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2" roundtripDataSignature="AMtx7mg1jnwIIwZweViyrdRT72PUXUev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297CF9C-63B1-4328-B34A-0C1D2898E1C1}">
  <a:tblStyle styleId="{B297CF9C-63B1-4328-B34A-0C1D2898E1C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ArialBlack-regular.fntdata"/><Relationship Id="rId50" Type="http://schemas.openxmlformats.org/officeDocument/2006/relationships/slide" Target="slides/slide44.xml"/><Relationship Id="rId52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Setu: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Screensharing and microphones have been disabled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Please submisue quesitn s/ comens vis azoom chang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User support will be done in zoom breakoour tooms.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i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0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i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i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2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i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3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Google Shape;166;p13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i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4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p14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i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5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p15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i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6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p16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i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7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p17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i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8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Google Shape;226;p18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i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9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p19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Setu: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Screensharing and microphones have been disabled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Please submisue quesitn s/ comens vis azoom chang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User support will be done in zoom breakoour tooms.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0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1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2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3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4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5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6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7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7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8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9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0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0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1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2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2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3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3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4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4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5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5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6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6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7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7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8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9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9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0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40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1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1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2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2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3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43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43:notes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4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44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6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7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i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8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8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i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i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9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6"/>
          <p:cNvSpPr txBox="1"/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6"/>
          <p:cNvSpPr txBox="1"/>
          <p:nvPr>
            <p:ph idx="1" type="subTitle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6"/>
          <p:cNvSpPr txBox="1"/>
          <p:nvPr>
            <p:ph idx="11" type="ftr"/>
          </p:nvPr>
        </p:nvSpPr>
        <p:spPr>
          <a:xfrm>
            <a:off x="4144009" y="6645275"/>
            <a:ext cx="858520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6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6"/>
          <p:cNvSpPr txBox="1"/>
          <p:nvPr>
            <p:ph idx="12" type="sldNum"/>
          </p:nvPr>
        </p:nvSpPr>
        <p:spPr>
          <a:xfrm>
            <a:off x="8156447" y="6637845"/>
            <a:ext cx="186690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Biocomplexity Logo" id="24" name="Google Shape;24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blackblockiu" id="25" name="Google Shape;2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7"/>
          <p:cNvSpPr txBox="1"/>
          <p:nvPr>
            <p:ph type="title"/>
          </p:nvPr>
        </p:nvSpPr>
        <p:spPr>
          <a:xfrm>
            <a:off x="760729" y="926846"/>
            <a:ext cx="7622540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7"/>
          <p:cNvSpPr txBox="1"/>
          <p:nvPr>
            <p:ph idx="1" type="body"/>
          </p:nvPr>
        </p:nvSpPr>
        <p:spPr>
          <a:xfrm>
            <a:off x="810259" y="1818385"/>
            <a:ext cx="7446009" cy="256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7"/>
          <p:cNvSpPr txBox="1"/>
          <p:nvPr>
            <p:ph idx="11" type="ftr"/>
          </p:nvPr>
        </p:nvSpPr>
        <p:spPr>
          <a:xfrm>
            <a:off x="4144009" y="6645275"/>
            <a:ext cx="858520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7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7"/>
          <p:cNvSpPr txBox="1"/>
          <p:nvPr>
            <p:ph idx="12" type="sldNum"/>
          </p:nvPr>
        </p:nvSpPr>
        <p:spPr>
          <a:xfrm>
            <a:off x="8156447" y="6637845"/>
            <a:ext cx="186690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8"/>
          <p:cNvSpPr txBox="1"/>
          <p:nvPr>
            <p:ph type="title"/>
          </p:nvPr>
        </p:nvSpPr>
        <p:spPr>
          <a:xfrm>
            <a:off x="760729" y="926846"/>
            <a:ext cx="7622540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8"/>
          <p:cNvSpPr txBox="1"/>
          <p:nvPr>
            <p:ph idx="1" type="body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8"/>
          <p:cNvSpPr txBox="1"/>
          <p:nvPr>
            <p:ph idx="2" type="body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8"/>
          <p:cNvSpPr txBox="1"/>
          <p:nvPr>
            <p:ph idx="11" type="ftr"/>
          </p:nvPr>
        </p:nvSpPr>
        <p:spPr>
          <a:xfrm>
            <a:off x="4144009" y="6645275"/>
            <a:ext cx="858520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8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8"/>
          <p:cNvSpPr txBox="1"/>
          <p:nvPr>
            <p:ph idx="12" type="sldNum"/>
          </p:nvPr>
        </p:nvSpPr>
        <p:spPr>
          <a:xfrm>
            <a:off x="8156447" y="6637845"/>
            <a:ext cx="186690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9"/>
          <p:cNvSpPr txBox="1"/>
          <p:nvPr>
            <p:ph type="title"/>
          </p:nvPr>
        </p:nvSpPr>
        <p:spPr>
          <a:xfrm>
            <a:off x="760729" y="926846"/>
            <a:ext cx="7622540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9"/>
          <p:cNvSpPr txBox="1"/>
          <p:nvPr>
            <p:ph idx="11" type="ftr"/>
          </p:nvPr>
        </p:nvSpPr>
        <p:spPr>
          <a:xfrm>
            <a:off x="4144009" y="6645275"/>
            <a:ext cx="858520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9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9"/>
          <p:cNvSpPr txBox="1"/>
          <p:nvPr>
            <p:ph idx="12" type="sldNum"/>
          </p:nvPr>
        </p:nvSpPr>
        <p:spPr>
          <a:xfrm>
            <a:off x="8156447" y="6637845"/>
            <a:ext cx="186690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>
  <p:cSld name="Blank"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0"/>
          <p:cNvSpPr txBox="1"/>
          <p:nvPr>
            <p:ph idx="11" type="ftr"/>
          </p:nvPr>
        </p:nvSpPr>
        <p:spPr>
          <a:xfrm>
            <a:off x="4144009" y="6645275"/>
            <a:ext cx="858520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0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0"/>
          <p:cNvSpPr txBox="1"/>
          <p:nvPr>
            <p:ph idx="12" type="sldNum"/>
          </p:nvPr>
        </p:nvSpPr>
        <p:spPr>
          <a:xfrm>
            <a:off x="8156447" y="6637845"/>
            <a:ext cx="186690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5400" marR="0" algn="l">
              <a:lnSpc>
                <a:spcPct val="104285"/>
              </a:lnSpc>
              <a:spcBef>
                <a:spcPts val="0"/>
              </a:spcBef>
              <a:buNone/>
              <a:defRPr b="0" i="0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Biocomplexity Logo" id="48" name="Google Shape;48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blackblockiu" id="49" name="Google Shape;4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/>
          <p:nvPr/>
        </p:nvSpPr>
        <p:spPr>
          <a:xfrm>
            <a:off x="0" y="6576059"/>
            <a:ext cx="9144000" cy="281940"/>
          </a:xfrm>
          <a:custGeom>
            <a:rect b="b" l="l" r="r" t="t"/>
            <a:pathLst>
              <a:path extrusionOk="0" h="281940" w="9144000">
                <a:moveTo>
                  <a:pt x="0" y="281940"/>
                </a:moveTo>
                <a:lnTo>
                  <a:pt x="9144000" y="281940"/>
                </a:lnTo>
                <a:lnTo>
                  <a:pt x="9144000" y="0"/>
                </a:lnTo>
                <a:lnTo>
                  <a:pt x="0" y="0"/>
                </a:lnTo>
                <a:lnTo>
                  <a:pt x="0" y="281940"/>
                </a:lnTo>
                <a:close/>
              </a:path>
            </a:pathLst>
          </a:custGeom>
          <a:solidFill>
            <a:srgbClr val="001F5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45"/>
          <p:cNvSpPr txBox="1"/>
          <p:nvPr>
            <p:ph type="title"/>
          </p:nvPr>
        </p:nvSpPr>
        <p:spPr>
          <a:xfrm>
            <a:off x="760729" y="926846"/>
            <a:ext cx="7622540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45"/>
          <p:cNvSpPr txBox="1"/>
          <p:nvPr>
            <p:ph idx="1" type="body"/>
          </p:nvPr>
        </p:nvSpPr>
        <p:spPr>
          <a:xfrm>
            <a:off x="810259" y="1818385"/>
            <a:ext cx="7446009" cy="256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5"/>
          <p:cNvSpPr txBox="1"/>
          <p:nvPr>
            <p:ph idx="11" type="ftr"/>
          </p:nvPr>
        </p:nvSpPr>
        <p:spPr>
          <a:xfrm>
            <a:off x="4144009" y="6645275"/>
            <a:ext cx="858520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5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45"/>
          <p:cNvSpPr txBox="1"/>
          <p:nvPr>
            <p:ph idx="12" type="sldNum"/>
          </p:nvPr>
        </p:nvSpPr>
        <p:spPr>
          <a:xfrm>
            <a:off x="8156447" y="6637845"/>
            <a:ext cx="186690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rtl="0" algn="l">
              <a:lnSpc>
                <a:spcPct val="104285"/>
              </a:lnSpc>
              <a:spcBef>
                <a:spcPts val="0"/>
              </a:spcBef>
              <a:buNone/>
              <a:defRPr b="0" i="0" sz="105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5400" marR="0" rtl="0" algn="l">
              <a:lnSpc>
                <a:spcPct val="104285"/>
              </a:lnSpc>
              <a:spcBef>
                <a:spcPts val="0"/>
              </a:spcBef>
              <a:buNone/>
              <a:defRPr b="0" i="0" sz="105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5400" marR="0" rtl="0" algn="l">
              <a:lnSpc>
                <a:spcPct val="104285"/>
              </a:lnSpc>
              <a:spcBef>
                <a:spcPts val="0"/>
              </a:spcBef>
              <a:buNone/>
              <a:defRPr b="0" i="0" sz="105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5400" marR="0" rtl="0" algn="l">
              <a:lnSpc>
                <a:spcPct val="104285"/>
              </a:lnSpc>
              <a:spcBef>
                <a:spcPts val="0"/>
              </a:spcBef>
              <a:buNone/>
              <a:defRPr b="0" i="0" sz="105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5400" marR="0" rtl="0" algn="l">
              <a:lnSpc>
                <a:spcPct val="104285"/>
              </a:lnSpc>
              <a:spcBef>
                <a:spcPts val="0"/>
              </a:spcBef>
              <a:buNone/>
              <a:defRPr b="0" i="0" sz="105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400" marR="0" rtl="0" algn="l">
              <a:lnSpc>
                <a:spcPct val="104285"/>
              </a:lnSpc>
              <a:spcBef>
                <a:spcPts val="0"/>
              </a:spcBef>
              <a:buNone/>
              <a:defRPr b="0" i="0" sz="105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5400" marR="0" rtl="0" algn="l">
              <a:lnSpc>
                <a:spcPct val="104285"/>
              </a:lnSpc>
              <a:spcBef>
                <a:spcPts val="0"/>
              </a:spcBef>
              <a:buNone/>
              <a:defRPr b="0" i="0" sz="105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5400" marR="0" rtl="0" algn="l">
              <a:lnSpc>
                <a:spcPct val="104285"/>
              </a:lnSpc>
              <a:spcBef>
                <a:spcPts val="0"/>
              </a:spcBef>
              <a:buNone/>
              <a:defRPr b="0" i="0" sz="105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5400" marR="0" rtl="0" algn="l">
              <a:lnSpc>
                <a:spcPct val="104285"/>
              </a:lnSpc>
              <a:spcBef>
                <a:spcPts val="0"/>
              </a:spcBef>
              <a:buNone/>
              <a:defRPr b="0" i="0" sz="105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redblackblockiu" id="16" name="Google Shape;16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ocomplexity Logo" id="17" name="Google Shape;17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nanohub.org/tools/tellurium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tellurium.readthedocs.io/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21.png"/><Relationship Id="rId6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nanohub.org/tools/tellurium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>
            <p:ph idx="4294967295" type="subTitle"/>
          </p:nvPr>
        </p:nvSpPr>
        <p:spPr>
          <a:xfrm>
            <a:off x="3047999" y="3000375"/>
            <a:ext cx="2819401" cy="2885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75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Biocomplexity Institute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75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Indiana University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75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Bloomington, IN 47405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75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USA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1875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75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Generous funding by:</a:t>
            </a:r>
            <a:br>
              <a:rPr b="1" i="0" lang="en-US" sz="1875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75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NIH U24 EB028887, NIH R01 GM122424, NIH R01 GM123032, NIH P41 GM109824, NSF 1720625</a:t>
            </a:r>
            <a:endParaRPr/>
          </a:p>
        </p:txBody>
      </p:sp>
      <p:pic>
        <p:nvPicPr>
          <p:cNvPr descr="IU seal, red on white, large"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0813" y="3071813"/>
            <a:ext cx="1823145" cy="1756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" id="57" name="Google Shape;5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4437" y="3429000"/>
            <a:ext cx="1071563" cy="107156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>
            <a:off x="-667265" y="247135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1066800" y="1363855"/>
            <a:ext cx="572464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workshop will begin at 11:00 EDT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Screensharing and microphones have been disabled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submit questions / concerns vis zoom chat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support will be done in zoom breakout rooms.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285750" y="209895"/>
            <a:ext cx="857250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Tellurium / CompuCell3D User Training Workshop</a:t>
            </a:r>
            <a:b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 to Python Programming</a:t>
            </a:r>
            <a:endParaRPr b="1" i="0" sz="2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26, 2020</a:t>
            </a:r>
            <a:endParaRPr i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0"/>
          <p:cNvSpPr txBox="1"/>
          <p:nvPr>
            <p:ph type="title"/>
          </p:nvPr>
        </p:nvSpPr>
        <p:spPr>
          <a:xfrm>
            <a:off x="0" y="11019"/>
            <a:ext cx="914400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/>
              <a:t>Launch The Tellurium App on nanoHUB</a:t>
            </a:r>
            <a:endParaRPr b="1" sz="4000"/>
          </a:p>
        </p:txBody>
      </p:sp>
      <p:sp>
        <p:nvSpPr>
          <p:cNvPr id="138" name="Google Shape;138;p10"/>
          <p:cNvSpPr txBox="1"/>
          <p:nvPr>
            <p:ph idx="1" type="body"/>
          </p:nvPr>
        </p:nvSpPr>
        <p:spPr>
          <a:xfrm>
            <a:off x="285843" y="1154019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https://nanohub.org/tools/tellurium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Can choose ‘Collect’ to pin Tellurium to your dashboard in nanoHub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39" name="Google Shape;13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9800" y="2416832"/>
            <a:ext cx="6016718" cy="4885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ocomplexity Logo" id="140" name="Google Shape;14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blackblockiu" id="141" name="Google Shape;14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0"/>
          <p:cNvCxnSpPr/>
          <p:nvPr/>
        </p:nvCxnSpPr>
        <p:spPr>
          <a:xfrm>
            <a:off x="2667000" y="1905000"/>
            <a:ext cx="4114800" cy="22860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26, 2020</a:t>
            </a:r>
            <a:endParaRPr i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1"/>
          <p:cNvSpPr txBox="1"/>
          <p:nvPr>
            <p:ph type="title"/>
          </p:nvPr>
        </p:nvSpPr>
        <p:spPr>
          <a:xfrm>
            <a:off x="0" y="15875"/>
            <a:ext cx="91440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Using Tellurium in nanoHub or Jupyter Notebooks</a:t>
            </a:r>
            <a:endParaRPr/>
          </a:p>
        </p:txBody>
      </p:sp>
      <p:sp>
        <p:nvSpPr>
          <p:cNvPr id="150" name="Google Shape;150;p11"/>
          <p:cNvSpPr txBox="1"/>
          <p:nvPr>
            <p:ph idx="1" type="body"/>
          </p:nvPr>
        </p:nvSpPr>
        <p:spPr>
          <a:xfrm>
            <a:off x="204787" y="1752600"/>
            <a:ext cx="2538413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Native language is Python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Boxes are interactive ‘cells’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Cells are interactive edit boxes where you will type Python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Type “shift+enter” to evaluate (execute code in) selected cells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51" name="Google Shape;15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1887" y="1338739"/>
            <a:ext cx="6527800" cy="50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ocomplexity Logo" id="152" name="Google Shape;15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blackblockiu" id="153" name="Google Shape;15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26, 2020</a:t>
            </a:r>
            <a:endParaRPr i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2"/>
          <p:cNvSpPr txBox="1"/>
          <p:nvPr>
            <p:ph type="title"/>
          </p:nvPr>
        </p:nvSpPr>
        <p:spPr>
          <a:xfrm>
            <a:off x="4482" y="12877"/>
            <a:ext cx="91395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Making Your Notebook Savable</a:t>
            </a:r>
            <a:endParaRPr/>
          </a:p>
        </p:txBody>
      </p:sp>
      <p:sp>
        <p:nvSpPr>
          <p:cNvPr id="161" name="Google Shape;161;p12"/>
          <p:cNvSpPr txBox="1"/>
          <p:nvPr>
            <p:ph idx="1" type="body"/>
          </p:nvPr>
        </p:nvSpPr>
        <p:spPr>
          <a:xfrm>
            <a:off x="228600" y="860612"/>
            <a:ext cx="7110413" cy="7136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The default notebook is read-only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Need to make a copy in order to save (only have to do this when you create a new notebook)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Pull down File Menu, Select Make a Copy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62" name="Google Shape;16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4700" y="2358022"/>
            <a:ext cx="5829300" cy="4363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26, 2020</a:t>
            </a:r>
            <a:endParaRPr i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3"/>
          <p:cNvSpPr txBox="1"/>
          <p:nvPr>
            <p:ph type="title"/>
          </p:nvPr>
        </p:nvSpPr>
        <p:spPr>
          <a:xfrm>
            <a:off x="0" y="15875"/>
            <a:ext cx="914400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/>
              <a:t>Help and References for Tellurium</a:t>
            </a:r>
            <a:endParaRPr/>
          </a:p>
        </p:txBody>
      </p:sp>
      <p:sp>
        <p:nvSpPr>
          <p:cNvPr id="170" name="Google Shape;170;p13"/>
          <p:cNvSpPr txBox="1"/>
          <p:nvPr>
            <p:ph idx="1" type="body"/>
          </p:nvPr>
        </p:nvSpPr>
        <p:spPr>
          <a:xfrm>
            <a:off x="152400" y="815340"/>
            <a:ext cx="7110413" cy="45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Have documentation open in a separate window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https://tellurium.readthedocs.io/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Printed Handouts (“Cheat Sheet”)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71" name="Google Shape;17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1981200"/>
            <a:ext cx="6527800" cy="50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ocomplexity Logo" id="172" name="Google Shape;17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blackblockiu" id="173" name="Google Shape;17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26, 2020</a:t>
            </a:r>
            <a:endParaRPr i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4"/>
          <p:cNvSpPr txBox="1"/>
          <p:nvPr>
            <p:ph type="title"/>
          </p:nvPr>
        </p:nvSpPr>
        <p:spPr>
          <a:xfrm>
            <a:off x="0" y="-36843"/>
            <a:ext cx="914400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/>
              <a:t>In Class Exercise—Quick Example of Edit and Execution in Tellurium</a:t>
            </a:r>
            <a:endParaRPr/>
          </a:p>
        </p:txBody>
      </p:sp>
      <p:sp>
        <p:nvSpPr>
          <p:cNvPr id="181" name="Google Shape;181;p14"/>
          <p:cNvSpPr txBox="1"/>
          <p:nvPr>
            <p:ph idx="1" type="body"/>
          </p:nvPr>
        </p:nvSpPr>
        <p:spPr>
          <a:xfrm>
            <a:off x="152400" y="1200778"/>
            <a:ext cx="7110413" cy="7136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Highlight code example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descr="Biocomplexity Logo" id="182" name="Google Shape;1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blackblockiu" id="183" name="Google Shape;18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8000" y="1524000"/>
            <a:ext cx="3556000" cy="276731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4"/>
          <p:cNvSpPr/>
          <p:nvPr/>
        </p:nvSpPr>
        <p:spPr>
          <a:xfrm>
            <a:off x="6934200" y="3581400"/>
            <a:ext cx="1905000" cy="457200"/>
          </a:xfrm>
          <a:prstGeom prst="rect">
            <a:avLst/>
          </a:prstGeom>
          <a:solidFill>
            <a:schemeClr val="accent1">
              <a:alpha val="20000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26, 2020</a:t>
            </a:r>
            <a:endParaRPr i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5"/>
          <p:cNvSpPr txBox="1"/>
          <p:nvPr>
            <p:ph type="title"/>
          </p:nvPr>
        </p:nvSpPr>
        <p:spPr>
          <a:xfrm>
            <a:off x="0" y="-36843"/>
            <a:ext cx="914400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/>
              <a:t>In Class Exercise—Quick Example of Edit and Execution in Tellurium</a:t>
            </a:r>
            <a:endParaRPr/>
          </a:p>
        </p:txBody>
      </p:sp>
      <p:sp>
        <p:nvSpPr>
          <p:cNvPr id="193" name="Google Shape;193;p15"/>
          <p:cNvSpPr txBox="1"/>
          <p:nvPr>
            <p:ph idx="1" type="body"/>
          </p:nvPr>
        </p:nvSpPr>
        <p:spPr>
          <a:xfrm>
            <a:off x="152400" y="1200778"/>
            <a:ext cx="7110413" cy="7136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Highlight code example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Copy 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descr="Biocomplexity Logo" id="194" name="Google Shape;1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blackblockiu" id="195" name="Google Shape;19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8000" y="1524000"/>
            <a:ext cx="3556000" cy="276731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5"/>
          <p:cNvSpPr/>
          <p:nvPr/>
        </p:nvSpPr>
        <p:spPr>
          <a:xfrm>
            <a:off x="6934200" y="3581400"/>
            <a:ext cx="1905000" cy="457200"/>
          </a:xfrm>
          <a:prstGeom prst="rect">
            <a:avLst/>
          </a:prstGeom>
          <a:solidFill>
            <a:srgbClr val="FFC000">
              <a:alpha val="20000"/>
            </a:srgbClr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26, 2020</a:t>
            </a:r>
            <a:endParaRPr i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6"/>
          <p:cNvSpPr txBox="1"/>
          <p:nvPr>
            <p:ph type="title"/>
          </p:nvPr>
        </p:nvSpPr>
        <p:spPr>
          <a:xfrm>
            <a:off x="0" y="-36843"/>
            <a:ext cx="914400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/>
              <a:t>In Class Exercise—Quick Example of Edit and Execution in Tellurium</a:t>
            </a:r>
            <a:endParaRPr/>
          </a:p>
        </p:txBody>
      </p:sp>
      <p:sp>
        <p:nvSpPr>
          <p:cNvPr id="205" name="Google Shape;205;p16"/>
          <p:cNvSpPr txBox="1"/>
          <p:nvPr>
            <p:ph idx="1" type="body"/>
          </p:nvPr>
        </p:nvSpPr>
        <p:spPr>
          <a:xfrm>
            <a:off x="152400" y="1200778"/>
            <a:ext cx="7110413" cy="7136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Highlight code example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Copy 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Paste it into the Jupyter Notebook Cell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descr="Biocomplexity Logo" id="206" name="Google Shape;2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blackblockiu" id="207" name="Google Shape;20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8000" y="1524000"/>
            <a:ext cx="3556000" cy="276731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6"/>
          <p:cNvSpPr/>
          <p:nvPr/>
        </p:nvSpPr>
        <p:spPr>
          <a:xfrm>
            <a:off x="6934200" y="3581400"/>
            <a:ext cx="1905000" cy="457200"/>
          </a:xfrm>
          <a:prstGeom prst="rect">
            <a:avLst/>
          </a:prstGeom>
          <a:solidFill>
            <a:schemeClr val="accent1">
              <a:alpha val="20000"/>
            </a:schemeClr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3124200"/>
            <a:ext cx="4081966" cy="317662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6"/>
          <p:cNvSpPr/>
          <p:nvPr/>
        </p:nvSpPr>
        <p:spPr>
          <a:xfrm rot="4966690">
            <a:off x="4647436" y="1938468"/>
            <a:ext cx="491562" cy="405486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26, 2020</a:t>
            </a:r>
            <a:endParaRPr i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7"/>
          <p:cNvSpPr txBox="1"/>
          <p:nvPr>
            <p:ph type="title"/>
          </p:nvPr>
        </p:nvSpPr>
        <p:spPr>
          <a:xfrm>
            <a:off x="0" y="-36843"/>
            <a:ext cx="914400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/>
              <a:t>In Class Exercise—Quick Example of Edit and Execution in Tellurium</a:t>
            </a:r>
            <a:endParaRPr/>
          </a:p>
        </p:txBody>
      </p:sp>
      <p:sp>
        <p:nvSpPr>
          <p:cNvPr id="219" name="Google Shape;219;p17"/>
          <p:cNvSpPr txBox="1"/>
          <p:nvPr>
            <p:ph idx="1" type="body"/>
          </p:nvPr>
        </p:nvSpPr>
        <p:spPr>
          <a:xfrm>
            <a:off x="152400" y="1200778"/>
            <a:ext cx="7110413" cy="7136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Type “shift+enter” to evaluate (execute code in) cells and see results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220" name="Google Shape;22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376" y="1557617"/>
            <a:ext cx="651510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ocomplexity Logo" id="221" name="Google Shape;22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blackblockiu" id="222" name="Google Shape;22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26, 2020</a:t>
            </a:r>
            <a:endParaRPr i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8"/>
          <p:cNvSpPr txBox="1"/>
          <p:nvPr>
            <p:ph type="title"/>
          </p:nvPr>
        </p:nvSpPr>
        <p:spPr>
          <a:xfrm>
            <a:off x="0" y="-12003"/>
            <a:ext cx="9144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Saving Notebooks</a:t>
            </a:r>
            <a:endParaRPr/>
          </a:p>
        </p:txBody>
      </p:sp>
      <p:sp>
        <p:nvSpPr>
          <p:cNvPr id="230" name="Google Shape;230;p18"/>
          <p:cNvSpPr txBox="1"/>
          <p:nvPr>
            <p:ph idx="1" type="body"/>
          </p:nvPr>
        </p:nvSpPr>
        <p:spPr>
          <a:xfrm>
            <a:off x="0" y="762000"/>
            <a:ext cx="9144000" cy="7136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To save use “Save and Checkpoint” in the File Pulldown Menu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nanoHub saves Notebooks in the session subdirectory by default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For safety always download your work to your local computer before you end a session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231" name="Google Shape;23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1700" y="2286000"/>
            <a:ext cx="651510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ocomplexity Logo" id="232" name="Google Shape;23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blackblockiu" id="233" name="Google Shape;23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26, 2020</a:t>
            </a:r>
            <a:endParaRPr i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9"/>
          <p:cNvSpPr txBox="1"/>
          <p:nvPr>
            <p:ph type="title"/>
          </p:nvPr>
        </p:nvSpPr>
        <p:spPr>
          <a:xfrm>
            <a:off x="0" y="0"/>
            <a:ext cx="9144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Opening Saved Notebooks</a:t>
            </a:r>
            <a:endParaRPr/>
          </a:p>
        </p:txBody>
      </p:sp>
      <p:sp>
        <p:nvSpPr>
          <p:cNvPr id="241" name="Google Shape;241;p19"/>
          <p:cNvSpPr txBox="1"/>
          <p:nvPr>
            <p:ph idx="1" type="body"/>
          </p:nvPr>
        </p:nvSpPr>
        <p:spPr>
          <a:xfrm>
            <a:off x="204787" y="1295400"/>
            <a:ext cx="7110413" cy="7136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File Open to open saved notebooks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242" name="Google Shape;24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688752"/>
            <a:ext cx="65151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type="ctrTitle"/>
          </p:nvPr>
        </p:nvSpPr>
        <p:spPr>
          <a:xfrm>
            <a:off x="285750" y="209895"/>
            <a:ext cx="857250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/>
              <a:t>Tellurium / CompuCell3D User Training Workshop</a:t>
            </a:r>
            <a:br>
              <a:rPr b="1" lang="en-US" sz="2800"/>
            </a:br>
            <a:r>
              <a:rPr b="1" lang="en-US" sz="2800"/>
              <a:t>Introduction to Python Programming</a:t>
            </a:r>
            <a:endParaRPr/>
          </a:p>
        </p:txBody>
      </p:sp>
      <p:sp>
        <p:nvSpPr>
          <p:cNvPr id="67" name="Google Shape;67;p2"/>
          <p:cNvSpPr txBox="1"/>
          <p:nvPr>
            <p:ph idx="4294967295" type="subTitle"/>
          </p:nvPr>
        </p:nvSpPr>
        <p:spPr>
          <a:xfrm>
            <a:off x="3047999" y="3000375"/>
            <a:ext cx="2819401" cy="2885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75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Biocomplexity Institute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75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Indiana University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75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Bloomington, IN 47405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75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USA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1875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75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Generous funding by:</a:t>
            </a:r>
            <a:br>
              <a:rPr b="1" i="0" lang="en-US" sz="1875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75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NIH U24 EB028887, NIH R01 GM122424, NIH R01 GM123032, NIH P41 GM109824, NSF 1720625</a:t>
            </a:r>
            <a:endParaRPr/>
          </a:p>
        </p:txBody>
      </p:sp>
      <p:pic>
        <p:nvPicPr>
          <p:cNvPr descr="IU seal, red on white, large" id="68" name="Google Shape;6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0813" y="3071813"/>
            <a:ext cx="1823145" cy="1756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" id="69" name="Google Shape;6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4437" y="3429000"/>
            <a:ext cx="1071563" cy="107156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/>
          <p:nvPr/>
        </p:nvSpPr>
        <p:spPr>
          <a:xfrm>
            <a:off x="-667265" y="247135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1028700" y="1430715"/>
            <a:ext cx="70866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Instructor:   Dr Andy Somogyi,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Moderator: Dr. Javier Quetzalcóatl Toledo-Marín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Assisting: Juliano Ferrari Gianlupi,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"/>
          <p:cNvSpPr txBox="1"/>
          <p:nvPr>
            <p:ph type="title"/>
          </p:nvPr>
        </p:nvSpPr>
        <p:spPr>
          <a:xfrm>
            <a:off x="8466" y="79537"/>
            <a:ext cx="9144000" cy="598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Model and Simulation Definition Structure in Tellurium</a:t>
            </a:r>
            <a:endParaRPr/>
          </a:p>
        </p:txBody>
      </p:sp>
      <p:pic>
        <p:nvPicPr>
          <p:cNvPr descr="Biocomplexity Logo" id="248" name="Google Shape;24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blackblockiu" id="249" name="Google Shape;24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0"/>
          <p:cNvSpPr/>
          <p:nvPr/>
        </p:nvSpPr>
        <p:spPr>
          <a:xfrm>
            <a:off x="8466" y="871699"/>
            <a:ext cx="2019455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type your mathematical model defined in the Antimony language here inside the ”””” ””””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your Python commands to simulate the model and display the results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1" name="Google Shape;251;p20"/>
          <p:cNvCxnSpPr/>
          <p:nvPr/>
        </p:nvCxnSpPr>
        <p:spPr>
          <a:xfrm>
            <a:off x="736289" y="2590800"/>
            <a:ext cx="2209800" cy="0"/>
          </a:xfrm>
          <a:prstGeom prst="straightConnector1">
            <a:avLst/>
          </a:prstGeom>
          <a:noFill/>
          <a:ln cap="flat" cmpd="sng" w="38100">
            <a:solidFill>
              <a:srgbClr val="00CC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2" name="Google Shape;252;p20"/>
          <p:cNvCxnSpPr/>
          <p:nvPr/>
        </p:nvCxnSpPr>
        <p:spPr>
          <a:xfrm flipH="1" rot="10800000">
            <a:off x="1841189" y="2718111"/>
            <a:ext cx="978211" cy="253689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3" name="Google Shape;253;p20"/>
          <p:cNvSpPr/>
          <p:nvPr/>
        </p:nvSpPr>
        <p:spPr>
          <a:xfrm>
            <a:off x="1841189" y="59486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Note that all your simulations will have a mixture of these two languages</a:t>
            </a:r>
            <a:endParaRPr/>
          </a:p>
        </p:txBody>
      </p:sp>
      <p:pic>
        <p:nvPicPr>
          <p:cNvPr id="254" name="Google Shape;25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95600" y="609600"/>
            <a:ext cx="65151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/>
          <p:nvPr>
            <p:ph type="title"/>
          </p:nvPr>
        </p:nvSpPr>
        <p:spPr>
          <a:xfrm>
            <a:off x="-33867" y="3337"/>
            <a:ext cx="91440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/>
              <a:t>Exercise: copy and paste from the Tellurium website</a:t>
            </a:r>
            <a:endParaRPr/>
          </a:p>
        </p:txBody>
      </p:sp>
      <p:pic>
        <p:nvPicPr>
          <p:cNvPr descr="Biocomplexity Logo" id="260" name="Google Shape;26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blackblockiu" id="261" name="Google Shape;26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1"/>
          <p:cNvSpPr/>
          <p:nvPr/>
        </p:nvSpPr>
        <p:spPr>
          <a:xfrm>
            <a:off x="242094" y="609600"/>
            <a:ext cx="6692106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https://tellurium.readthedocs.io in your web browser.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of a basic chemical reaction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the first example into the Jupyter notebook cell: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00" y="2286000"/>
            <a:ext cx="6155278" cy="39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"/>
          <p:cNvSpPr txBox="1"/>
          <p:nvPr>
            <p:ph type="title"/>
          </p:nvPr>
        </p:nvSpPr>
        <p:spPr>
          <a:xfrm>
            <a:off x="-33867" y="3337"/>
            <a:ext cx="91440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/>
              <a:t>Exercise: copy and paste from the Tellurium website</a:t>
            </a:r>
            <a:endParaRPr/>
          </a:p>
        </p:txBody>
      </p:sp>
      <p:pic>
        <p:nvPicPr>
          <p:cNvPr descr="Biocomplexity Logo" id="269" name="Google Shape;26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blackblockiu" id="270" name="Google Shape;27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2"/>
          <p:cNvSpPr/>
          <p:nvPr/>
        </p:nvSpPr>
        <p:spPr>
          <a:xfrm>
            <a:off x="242094" y="609600"/>
            <a:ext cx="2958306" cy="6186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the second example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Tellurium can also handle stochastic models. This example shows how to select Tellurium’s stochastic solver. The underlying simulation engine used by Tellurium implements a Gillespie direct method for simulating this model.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52800" y="669602"/>
            <a:ext cx="4419600" cy="5760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"/>
          <p:cNvSpPr txBox="1"/>
          <p:nvPr>
            <p:ph type="title"/>
          </p:nvPr>
        </p:nvSpPr>
        <p:spPr>
          <a:xfrm>
            <a:off x="118849" y="221694"/>
            <a:ext cx="762254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Biological Components of SARS-CoV-2 Infection</a:t>
            </a:r>
            <a:endParaRPr/>
          </a:p>
        </p:txBody>
      </p:sp>
      <p:sp>
        <p:nvSpPr>
          <p:cNvPr id="278" name="Google Shape;278;p23"/>
          <p:cNvSpPr txBox="1"/>
          <p:nvPr>
            <p:ph idx="1" type="body"/>
          </p:nvPr>
        </p:nvSpPr>
        <p:spPr>
          <a:xfrm>
            <a:off x="114300" y="1865138"/>
            <a:ext cx="5966460" cy="3703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5"/>
              <a:t>Epithelial target tissue (nasal, throat, bronchial, alveolar)</a:t>
            </a:r>
            <a:endParaRPr/>
          </a:p>
          <a:p>
            <a:pPr indent="0" lvl="1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5"/>
              <a:t>Extracellular environment</a:t>
            </a:r>
            <a:endParaRPr/>
          </a:p>
          <a:p>
            <a:pPr indent="0" lvl="1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5"/>
              <a:t>Virus entry, replication, spread and removal</a:t>
            </a:r>
            <a:endParaRPr/>
          </a:p>
          <a:p>
            <a:pPr indent="0" lvl="1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5"/>
              <a:t>Immune cells (lots of them) and their recruitment and actions</a:t>
            </a:r>
            <a:endParaRPr/>
          </a:p>
          <a:p>
            <a:pPr indent="0" lvl="1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5"/>
              <a:t>Immune signals (lots of them)</a:t>
            </a:r>
            <a:endParaRPr/>
          </a:p>
          <a:p>
            <a:pPr indent="0" lvl="1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5"/>
              <a:t>Tissue damage and recovery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5"/>
              <a:t>Lymph nodes/systemic immune system</a:t>
            </a:r>
            <a:endParaRPr/>
          </a:p>
          <a:p>
            <a:pPr indent="0" lvl="1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5"/>
              <a:t>Immune signaling</a:t>
            </a:r>
            <a:endParaRPr/>
          </a:p>
          <a:p>
            <a:pPr indent="0" lvl="1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5"/>
              <a:t>Immune-cell proliferation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5"/>
              <a:t>Whole body transport (blood, lymph, air)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5"/>
              <a:t>Other non-target or secondary target organs (blood, heart, kidneys,…)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5"/>
              <a:t>Innate and adaptive immune responses</a:t>
            </a:r>
            <a:endParaRPr/>
          </a:p>
        </p:txBody>
      </p:sp>
      <p:grpSp>
        <p:nvGrpSpPr>
          <p:cNvPr id="279" name="Google Shape;279;p23"/>
          <p:cNvGrpSpPr/>
          <p:nvPr/>
        </p:nvGrpSpPr>
        <p:grpSpPr>
          <a:xfrm>
            <a:off x="6010275" y="1699022"/>
            <a:ext cx="3086100" cy="3898866"/>
            <a:chOff x="7985760" y="1185862"/>
            <a:chExt cx="4114800" cy="5198488"/>
          </a:xfrm>
        </p:grpSpPr>
        <p:pic>
          <p:nvPicPr>
            <p:cNvPr id="280" name="Google Shape;280;p23"/>
            <p:cNvPicPr preferRelativeResize="0"/>
            <p:nvPr/>
          </p:nvPicPr>
          <p:blipFill rotWithShape="1">
            <a:blip r:embed="rId3">
              <a:alphaModFix/>
            </a:blip>
            <a:srcRect b="0" l="4247" r="163" t="0"/>
            <a:stretch/>
          </p:blipFill>
          <p:spPr>
            <a:xfrm>
              <a:off x="7985760" y="1185862"/>
              <a:ext cx="4114800" cy="47983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p23"/>
            <p:cNvSpPr txBox="1"/>
            <p:nvPr/>
          </p:nvSpPr>
          <p:spPr>
            <a:xfrm>
              <a:off x="8353627" y="5984241"/>
              <a:ext cx="3438463" cy="400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Tay et. al., Nat Rev Immunol, 2020</a:t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 txBox="1"/>
          <p:nvPr>
            <p:ph type="title"/>
          </p:nvPr>
        </p:nvSpPr>
        <p:spPr>
          <a:xfrm>
            <a:off x="-33867" y="3337"/>
            <a:ext cx="91440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/>
              <a:t>Compucell3D Covid Model</a:t>
            </a:r>
            <a:endParaRPr/>
          </a:p>
        </p:txBody>
      </p:sp>
      <p:pic>
        <p:nvPicPr>
          <p:cNvPr descr="Biocomplexity Logo" id="287" name="Google Shape;28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blackblockiu" id="288" name="Google Shape;28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4"/>
          <p:cNvSpPr/>
          <p:nvPr/>
        </p:nvSpPr>
        <p:spPr>
          <a:xfrm>
            <a:off x="242094" y="609600"/>
            <a:ext cx="6692106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01812" y="685800"/>
            <a:ext cx="5876504" cy="5127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"/>
          <p:cNvSpPr txBox="1"/>
          <p:nvPr>
            <p:ph type="title"/>
          </p:nvPr>
        </p:nvSpPr>
        <p:spPr>
          <a:xfrm>
            <a:off x="509614" y="369377"/>
            <a:ext cx="762254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/>
              <a:t>Compucell3D Covid Model Results</a:t>
            </a:r>
            <a:endParaRPr sz="4000"/>
          </a:p>
        </p:txBody>
      </p:sp>
      <p:pic>
        <p:nvPicPr>
          <p:cNvPr id="296" name="Google Shape;29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7425" y="1746951"/>
            <a:ext cx="4768475" cy="336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644" y="3416477"/>
            <a:ext cx="3444240" cy="2484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 txBox="1"/>
          <p:nvPr>
            <p:ph type="title"/>
          </p:nvPr>
        </p:nvSpPr>
        <p:spPr>
          <a:xfrm>
            <a:off x="609600" y="228600"/>
            <a:ext cx="823087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Exercise: calculating distance</a:t>
            </a:r>
            <a:endParaRPr/>
          </a:p>
        </p:txBody>
      </p:sp>
      <p:sp>
        <p:nvSpPr>
          <p:cNvPr id="303" name="Google Shape;303;p26"/>
          <p:cNvSpPr txBox="1"/>
          <p:nvPr>
            <p:ph idx="1" type="body"/>
          </p:nvPr>
        </p:nvSpPr>
        <p:spPr>
          <a:xfrm>
            <a:off x="630936" y="1228345"/>
            <a:ext cx="7446009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Type expressions in the cell, see the output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You can type expressions in each cell. 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Type shift-enter to evaluate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Type some mathematical expressions…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Operators: +, -, /, *, **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br>
              <a:rPr lang="en-US"/>
            </a:br>
            <a:r>
              <a:rPr b="1" lang="en-US"/>
              <a:t>Problem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Given:</a:t>
            </a:r>
            <a:r>
              <a:rPr lang="en-US"/>
              <a:t> Two positive integers a and b,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Return:</a:t>
            </a:r>
            <a:r>
              <a:rPr lang="en-US"/>
              <a:t> The integer corresponding to the square of the hypotenuse of the right triangle whose legs have lengths a and b.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7"/>
          <p:cNvSpPr/>
          <p:nvPr/>
        </p:nvSpPr>
        <p:spPr>
          <a:xfrm>
            <a:off x="895350" y="1738122"/>
            <a:ext cx="7475220" cy="0"/>
          </a:xfrm>
          <a:custGeom>
            <a:rect b="b" l="l" r="r" t="t"/>
            <a:pathLst>
              <a:path extrusionOk="0" h="120000"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noFill/>
          <a:ln cap="flat" cmpd="sng" w="9525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7"/>
          <p:cNvSpPr txBox="1"/>
          <p:nvPr>
            <p:ph type="title"/>
          </p:nvPr>
        </p:nvSpPr>
        <p:spPr>
          <a:xfrm>
            <a:off x="810259" y="457200"/>
            <a:ext cx="8318500" cy="751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/>
              <a:t>You’ve just used </a:t>
            </a:r>
            <a:r>
              <a:rPr i="1" lang="en-US" u="none"/>
              <a:t>Scalar Types</a:t>
            </a:r>
            <a:endParaRPr i="1" u="none"/>
          </a:p>
        </p:txBody>
      </p:sp>
      <p:sp>
        <p:nvSpPr>
          <p:cNvPr id="310" name="Google Shape;310;p27"/>
          <p:cNvSpPr txBox="1"/>
          <p:nvPr/>
        </p:nvSpPr>
        <p:spPr>
          <a:xfrm>
            <a:off x="810259" y="1818385"/>
            <a:ext cx="7731759" cy="48115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5100" lvl="0" marL="1041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programs manipulate </a:t>
            </a: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objects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(we will only be concerned with manipulating data objects, but programs can also manipulate function objects if the language is correctly designed)</a:t>
            </a:r>
            <a:endParaRPr sz="30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165100" lvl="0" marL="104139" marR="666115" rtl="0" algn="l">
              <a:lnSpc>
                <a:spcPct val="108076"/>
              </a:lnSpc>
              <a:spcBef>
                <a:spcPts val="2645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objects have a </a:t>
            </a: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type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defines the kinds of things  programs can do to them</a:t>
            </a:r>
            <a:endParaRPr/>
          </a:p>
          <a:p>
            <a:pPr indent="-251459" lvl="1" marL="464819" marR="0" rtl="0" algn="l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 is a human so she can walk, speak English, etc.</a:t>
            </a:r>
            <a:endParaRPr/>
          </a:p>
          <a:p>
            <a:pPr indent="-251459" lvl="1" marL="464819" marR="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Chewbacca is a wookie so he can walk, “mwaaarhrhh”, etc.</a:t>
            </a:r>
            <a:endParaRPr/>
          </a:p>
          <a:p>
            <a:pPr indent="-165100" lvl="0" marL="104139" marR="0" rtl="0" algn="l">
              <a:lnSpc>
                <a:spcPct val="100000"/>
              </a:lnSpc>
              <a:spcBef>
                <a:spcPts val="127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objects are</a:t>
            </a:r>
            <a:endParaRPr/>
          </a:p>
          <a:p>
            <a:pPr indent="-251459" lvl="1" marL="464819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scalar (cannot be subdivided)</a:t>
            </a:r>
            <a:endParaRPr/>
          </a:p>
          <a:p>
            <a:pPr indent="-251459" lvl="1" marL="464819" marR="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non-scalar (have internal structure that can be accessed)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"/>
          <p:cNvSpPr/>
          <p:nvPr/>
        </p:nvSpPr>
        <p:spPr>
          <a:xfrm>
            <a:off x="895350" y="1738122"/>
            <a:ext cx="7475220" cy="0"/>
          </a:xfrm>
          <a:custGeom>
            <a:rect b="b" l="l" r="r" t="t"/>
            <a:pathLst>
              <a:path extrusionOk="0" h="120000"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noFill/>
          <a:ln cap="flat" cmpd="sng" w="9525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8"/>
          <p:cNvSpPr txBox="1"/>
          <p:nvPr>
            <p:ph type="title"/>
          </p:nvPr>
        </p:nvSpPr>
        <p:spPr>
          <a:xfrm>
            <a:off x="901699" y="914146"/>
            <a:ext cx="7785099" cy="751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/>
              <a:t>Scalar Types</a:t>
            </a:r>
            <a:endParaRPr u="none"/>
          </a:p>
        </p:txBody>
      </p:sp>
      <p:sp>
        <p:nvSpPr>
          <p:cNvPr id="317" name="Google Shape;317;p28"/>
          <p:cNvSpPr txBox="1"/>
          <p:nvPr/>
        </p:nvSpPr>
        <p:spPr>
          <a:xfrm>
            <a:off x="810259" y="1814576"/>
            <a:ext cx="845819" cy="421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25425" lvl="0" marL="238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8" name="Google Shape;318;p28"/>
          <p:cNvSpPr txBox="1"/>
          <p:nvPr/>
        </p:nvSpPr>
        <p:spPr>
          <a:xfrm>
            <a:off x="1830070" y="1814576"/>
            <a:ext cx="4418330" cy="412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represent </a:t>
            </a: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integers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 ex. 5 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9" name="Google Shape;319;p28"/>
          <p:cNvSpPr txBox="1"/>
          <p:nvPr/>
        </p:nvSpPr>
        <p:spPr>
          <a:xfrm>
            <a:off x="2226310" y="2349245"/>
            <a:ext cx="5546090" cy="412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represent </a:t>
            </a: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real numbers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 ex.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3.27</a:t>
            </a:r>
            <a:endParaRPr/>
          </a:p>
        </p:txBody>
      </p:sp>
      <p:sp>
        <p:nvSpPr>
          <p:cNvPr id="320" name="Google Shape;320;p28"/>
          <p:cNvSpPr txBox="1"/>
          <p:nvPr/>
        </p:nvSpPr>
        <p:spPr>
          <a:xfrm>
            <a:off x="810259" y="2210256"/>
            <a:ext cx="1241425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125">
            <a:spAutoFit/>
          </a:bodyPr>
          <a:lstStyle/>
          <a:p>
            <a:pPr indent="-225425" lvl="0" marL="238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25425" lvl="0" marL="238125" marR="0" rtl="0" algn="l">
              <a:lnSpc>
                <a:spcPct val="100000"/>
              </a:lnSpc>
              <a:spcBef>
                <a:spcPts val="109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bool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1" name="Google Shape;321;p28"/>
          <p:cNvSpPr txBox="1"/>
          <p:nvPr/>
        </p:nvSpPr>
        <p:spPr>
          <a:xfrm>
            <a:off x="2028188" y="2884170"/>
            <a:ext cx="6658611" cy="412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represent </a:t>
            </a: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Boolean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values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True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False</a:t>
            </a:r>
            <a:endParaRPr/>
          </a:p>
        </p:txBody>
      </p:sp>
      <p:sp>
        <p:nvSpPr>
          <p:cNvPr id="322" name="Google Shape;322;p28"/>
          <p:cNvSpPr txBox="1"/>
          <p:nvPr/>
        </p:nvSpPr>
        <p:spPr>
          <a:xfrm>
            <a:off x="810259" y="3418332"/>
            <a:ext cx="1836420" cy="421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25425" lvl="0" marL="238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NoneType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3" name="Google Shape;323;p28"/>
          <p:cNvSpPr txBox="1"/>
          <p:nvPr/>
        </p:nvSpPr>
        <p:spPr>
          <a:xfrm>
            <a:off x="2822194" y="3418332"/>
            <a:ext cx="5255006" cy="412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special 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has one value,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endParaRPr/>
          </a:p>
        </p:txBody>
      </p:sp>
      <p:sp>
        <p:nvSpPr>
          <p:cNvPr id="324" name="Google Shape;324;p28"/>
          <p:cNvSpPr txBox="1"/>
          <p:nvPr/>
        </p:nvSpPr>
        <p:spPr>
          <a:xfrm>
            <a:off x="810259" y="3952494"/>
            <a:ext cx="2522855" cy="421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25425" lvl="0" marL="238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use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type()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5" name="Google Shape;325;p28"/>
          <p:cNvSpPr txBox="1"/>
          <p:nvPr/>
        </p:nvSpPr>
        <p:spPr>
          <a:xfrm>
            <a:off x="3507994" y="3952494"/>
            <a:ext cx="3701415" cy="421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see the type of an object</a:t>
            </a:r>
            <a:endParaRPr/>
          </a:p>
        </p:txBody>
      </p:sp>
      <p:sp>
        <p:nvSpPr>
          <p:cNvPr id="326" name="Google Shape;326;p28"/>
          <p:cNvSpPr txBox="1"/>
          <p:nvPr/>
        </p:nvSpPr>
        <p:spPr>
          <a:xfrm>
            <a:off x="810259" y="5509514"/>
            <a:ext cx="2603500" cy="817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&gt;&gt;&gt; type(3.0)  float</a:t>
            </a:r>
            <a:endParaRPr/>
          </a:p>
        </p:txBody>
      </p:sp>
      <p:sp>
        <p:nvSpPr>
          <p:cNvPr id="327" name="Google Shape;327;p28"/>
          <p:cNvSpPr/>
          <p:nvPr/>
        </p:nvSpPr>
        <p:spPr>
          <a:xfrm>
            <a:off x="4262754" y="4567935"/>
            <a:ext cx="1738249" cy="101117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8" name="Google Shape;328;p28"/>
          <p:cNvGraphicFramePr/>
          <p:nvPr/>
        </p:nvGraphicFramePr>
        <p:xfrm>
          <a:off x="611886" y="48066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{B297CF9C-63B1-4328-B34A-0C1D2898E1C1}</a:tableStyleId>
              </a:tblPr>
              <a:tblGrid>
                <a:gridCol w="884675"/>
                <a:gridCol w="2671200"/>
              </a:tblGrid>
              <a:tr h="342900">
                <a:tc>
                  <a:txBody>
                    <a:bodyPr/>
                    <a:lstStyle/>
                    <a:p>
                      <a:pPr indent="0" lvl="0" marL="202565" marR="0" rtl="0" algn="l">
                        <a:lnSpc>
                          <a:spcPct val="913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&gt;&gt;&gt;</a:t>
                      </a:r>
                      <a:endParaRPr sz="26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0" marB="0" marR="0" marL="0">
                    <a:lnR cap="flat" cmpd="sng" w="1905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905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01600" marR="0" rtl="0" algn="l">
                        <a:lnSpc>
                          <a:spcPct val="913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type(5)</a:t>
                      </a:r>
                      <a:endParaRPr sz="26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900">
                <a:tc gridSpan="2">
                  <a:txBody>
                    <a:bodyPr/>
                    <a:lstStyle/>
                    <a:p>
                      <a:pPr indent="0" lvl="0" marL="193040" marR="0" rtl="0" algn="l">
                        <a:lnSpc>
                          <a:spcPct val="99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</a:t>
                      </a:r>
                      <a:endParaRPr sz="26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329" name="Google Shape;329;p28"/>
          <p:cNvSpPr/>
          <p:nvPr/>
        </p:nvSpPr>
        <p:spPr>
          <a:xfrm>
            <a:off x="4209160" y="5470181"/>
            <a:ext cx="1574418" cy="8386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8"/>
          <p:cNvSpPr txBox="1"/>
          <p:nvPr/>
        </p:nvSpPr>
        <p:spPr>
          <a:xfrm>
            <a:off x="6490063" y="5889503"/>
            <a:ext cx="27432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Exercises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/>
          <p:nvPr/>
        </p:nvSpPr>
        <p:spPr>
          <a:xfrm>
            <a:off x="895350" y="1738122"/>
            <a:ext cx="7475220" cy="0"/>
          </a:xfrm>
          <a:custGeom>
            <a:rect b="b" l="l" r="r" t="t"/>
            <a:pathLst>
              <a:path extrusionOk="0" h="120000"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noFill/>
          <a:ln cap="flat" cmpd="sng" w="9525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9"/>
          <p:cNvSpPr txBox="1"/>
          <p:nvPr>
            <p:ph type="title"/>
          </p:nvPr>
        </p:nvSpPr>
        <p:spPr>
          <a:xfrm>
            <a:off x="901700" y="914146"/>
            <a:ext cx="8242300" cy="751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/>
              <a:t>TYPE  CONVERSIONS (CAST)</a:t>
            </a:r>
            <a:endParaRPr/>
          </a:p>
        </p:txBody>
      </p:sp>
      <p:sp>
        <p:nvSpPr>
          <p:cNvPr id="337" name="Google Shape;337;p29"/>
          <p:cNvSpPr txBox="1"/>
          <p:nvPr/>
        </p:nvSpPr>
        <p:spPr>
          <a:xfrm>
            <a:off x="810259" y="1818385"/>
            <a:ext cx="5942965" cy="2877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25425" lvl="0" marL="238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</a:t>
            </a: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convert object of one type to another</a:t>
            </a:r>
            <a:endParaRPr b="1" sz="260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25425" lvl="0" marL="238125" marR="0" rtl="0" algn="l">
              <a:spcBef>
                <a:spcPts val="10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Courier New"/>
              <a:buChar char="▪"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float(3)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converts integer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float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3.0</a:t>
            </a:r>
            <a:endParaRPr/>
          </a:p>
          <a:p>
            <a:pPr indent="-225425" lvl="0" marL="238125" marR="0" rtl="0" algn="l">
              <a:spcBef>
                <a:spcPts val="10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Courier New"/>
              <a:buChar char="▪"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int(3.9)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truncates float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3.9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integer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/>
          </a:p>
          <a:p>
            <a:pPr indent="-60325" lvl="0" marL="238125" marR="0" rtl="0" algn="l">
              <a:spcBef>
                <a:spcPts val="10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Calibri"/>
              <a:buNone/>
            </a:pPr>
            <a:r>
              <a:t/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60325" lvl="0" marL="238125" marR="0" rtl="0" algn="l">
              <a:spcBef>
                <a:spcPts val="10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Calibri"/>
              <a:buNone/>
            </a:pPr>
            <a:r>
              <a:t/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60325" lvl="0" marL="238125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Calibri"/>
              <a:buNone/>
            </a:pPr>
            <a:r>
              <a:t/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38" name="Google Shape;338;p29"/>
          <p:cNvSpPr txBox="1"/>
          <p:nvPr/>
        </p:nvSpPr>
        <p:spPr>
          <a:xfrm>
            <a:off x="6490063" y="5889503"/>
            <a:ext cx="27432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Exercises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/>
          <p:nvPr>
            <p:ph type="title"/>
          </p:nvPr>
        </p:nvSpPr>
        <p:spPr>
          <a:xfrm>
            <a:off x="1112393" y="81005"/>
            <a:ext cx="7146132" cy="7102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20"/>
              <a:t>Why Learn Python? </a:t>
            </a:r>
            <a:endParaRPr sz="4320"/>
          </a:p>
        </p:txBody>
      </p:sp>
      <p:sp>
        <p:nvSpPr>
          <p:cNvPr id="77" name="Google Shape;77;p3"/>
          <p:cNvSpPr txBox="1"/>
          <p:nvPr>
            <p:ph idx="1" type="body"/>
          </p:nvPr>
        </p:nvSpPr>
        <p:spPr>
          <a:xfrm>
            <a:off x="969728" y="992462"/>
            <a:ext cx="6980634" cy="3427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4"/>
              <a:buFont typeface="Arial"/>
              <a:buChar char="•"/>
            </a:pPr>
            <a:r>
              <a:rPr lang="en-US" sz="2405"/>
              <a:t>Reaction-Network design and analysis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4"/>
              <a:buFont typeface="Arial"/>
              <a:buChar char="•"/>
            </a:pPr>
            <a:r>
              <a:rPr lang="en-US" sz="2405"/>
              <a:t>Adding behaviors to model biological cells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4"/>
              <a:buFont typeface="Arial"/>
              <a:buChar char="•"/>
            </a:pPr>
            <a:r>
              <a:rPr lang="en-US" sz="2405"/>
              <a:t>Analyzing data from experiments </a:t>
            </a:r>
            <a:endParaRPr/>
          </a:p>
          <a:p>
            <a:pPr indent="-342661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4"/>
              <a:buFont typeface="Arial"/>
              <a:buNone/>
            </a:pPr>
            <a:r>
              <a:t/>
            </a:r>
            <a:endParaRPr sz="2405"/>
          </a:p>
          <a:p>
            <a:pPr indent="-342661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4"/>
              <a:buFont typeface="Arial"/>
              <a:buNone/>
            </a:pPr>
            <a:r>
              <a:t/>
            </a:r>
            <a:endParaRPr sz="2405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4"/>
              <a:buFont typeface="Arial"/>
              <a:buChar char="•"/>
            </a:pPr>
            <a:r>
              <a:rPr lang="en-US" sz="2405"/>
              <a:t>Python is a convenient, widely used language that works well at these tasks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4"/>
              <a:buFont typeface="Arial"/>
              <a:buChar char="•"/>
            </a:pPr>
            <a:r>
              <a:rPr lang="en-US" sz="2405"/>
              <a:t>Will use ‘programming’ a bit differently in reaction/network analysis vs. biological cell model construction</a:t>
            </a:r>
            <a:endParaRPr/>
          </a:p>
          <a:p>
            <a:pPr indent="-342661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4"/>
              <a:buFont typeface="Arial"/>
              <a:buNone/>
            </a:pPr>
            <a:r>
              <a:t/>
            </a:r>
            <a:endParaRPr sz="2405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5"/>
          </a:p>
        </p:txBody>
      </p:sp>
      <p:pic>
        <p:nvPicPr>
          <p:cNvPr id="78" name="Google Shape;78;p3"/>
          <p:cNvPicPr preferRelativeResize="0"/>
          <p:nvPr/>
        </p:nvPicPr>
        <p:blipFill rotWithShape="1">
          <a:blip r:embed="rId3">
            <a:alphaModFix/>
          </a:blip>
          <a:srcRect b="0" l="32678" r="31100" t="0"/>
          <a:stretch/>
        </p:blipFill>
        <p:spPr>
          <a:xfrm rot="5708990">
            <a:off x="929604" y="4321055"/>
            <a:ext cx="1493958" cy="231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6175" y="4617437"/>
            <a:ext cx="2292350" cy="1721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0" y="4677960"/>
            <a:ext cx="23749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0"/>
          <p:cNvSpPr txBox="1"/>
          <p:nvPr>
            <p:ph type="title"/>
          </p:nvPr>
        </p:nvSpPr>
        <p:spPr>
          <a:xfrm>
            <a:off x="760729" y="926846"/>
            <a:ext cx="7622540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536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PRINTING TO CONSOLE	</a:t>
            </a:r>
            <a:endParaRPr/>
          </a:p>
        </p:txBody>
      </p:sp>
      <p:sp>
        <p:nvSpPr>
          <p:cNvPr id="344" name="Google Shape;344;p30"/>
          <p:cNvSpPr txBox="1"/>
          <p:nvPr/>
        </p:nvSpPr>
        <p:spPr>
          <a:xfrm>
            <a:off x="810259" y="1844294"/>
            <a:ext cx="6662420" cy="3357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25425" lvl="0" marL="238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show output from code to a user, use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endParaRPr/>
          </a:p>
          <a:p>
            <a:pPr indent="0" lvl="0" marL="104139" marR="0" rtl="0" algn="l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295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 [11]: 3+2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Out[11]: 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 [12]: print(3+2)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/>
          </a:p>
        </p:txBody>
      </p:sp>
      <p:sp>
        <p:nvSpPr>
          <p:cNvPr id="345" name="Google Shape;345;p30"/>
          <p:cNvSpPr/>
          <p:nvPr/>
        </p:nvSpPr>
        <p:spPr>
          <a:xfrm>
            <a:off x="3389629" y="2384298"/>
            <a:ext cx="3591178" cy="28529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0"/>
          <p:cNvSpPr txBox="1"/>
          <p:nvPr/>
        </p:nvSpPr>
        <p:spPr>
          <a:xfrm>
            <a:off x="6490063" y="5889503"/>
            <a:ext cx="27432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Exercises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/>
          <p:nvPr/>
        </p:nvSpPr>
        <p:spPr>
          <a:xfrm>
            <a:off x="895350" y="1738122"/>
            <a:ext cx="7475220" cy="0"/>
          </a:xfrm>
          <a:custGeom>
            <a:rect b="b" l="l" r="r" t="t"/>
            <a:pathLst>
              <a:path extrusionOk="0" h="120000"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noFill/>
          <a:ln cap="flat" cmpd="sng" w="9525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1"/>
          <p:cNvSpPr txBox="1"/>
          <p:nvPr>
            <p:ph type="title"/>
          </p:nvPr>
        </p:nvSpPr>
        <p:spPr>
          <a:xfrm>
            <a:off x="901700" y="914146"/>
            <a:ext cx="6184900" cy="751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/>
              <a:t>EXPRESSIONS</a:t>
            </a:r>
            <a:endParaRPr/>
          </a:p>
        </p:txBody>
      </p:sp>
      <p:sp>
        <p:nvSpPr>
          <p:cNvPr id="353" name="Google Shape;353;p31"/>
          <p:cNvSpPr txBox="1"/>
          <p:nvPr/>
        </p:nvSpPr>
        <p:spPr>
          <a:xfrm>
            <a:off x="810259" y="1679849"/>
            <a:ext cx="7211695" cy="241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125">
            <a:spAutoFit/>
          </a:bodyPr>
          <a:lstStyle/>
          <a:p>
            <a:pPr indent="-225425" lvl="0" marL="238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combine  objects and operators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form expressions</a:t>
            </a:r>
            <a:endParaRPr/>
          </a:p>
          <a:p>
            <a:pPr indent="-225425" lvl="0" marL="238125" marR="0" rtl="0" algn="l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expression has a </a:t>
            </a: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value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 which has a type</a:t>
            </a:r>
            <a:endParaRPr/>
          </a:p>
          <a:p>
            <a:pPr indent="-225425" lvl="0" marL="238125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syntax for a simple expression</a:t>
            </a:r>
            <a:endParaRPr/>
          </a:p>
          <a:p>
            <a:pPr indent="0" lvl="0" marL="213359" marR="0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&lt;object&gt; &lt;operator&gt; &lt;object&gt;</a:t>
            </a:r>
            <a:endParaRPr/>
          </a:p>
        </p:txBody>
      </p:sp>
      <p:pic>
        <p:nvPicPr>
          <p:cNvPr id="354" name="Google Shape;35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4267200"/>
            <a:ext cx="6178550" cy="176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2"/>
          <p:cNvSpPr/>
          <p:nvPr/>
        </p:nvSpPr>
        <p:spPr>
          <a:xfrm>
            <a:off x="895350" y="1738122"/>
            <a:ext cx="7475220" cy="0"/>
          </a:xfrm>
          <a:custGeom>
            <a:rect b="b" l="l" r="r" t="t"/>
            <a:pathLst>
              <a:path extrusionOk="0" h="120000"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noFill/>
          <a:ln cap="flat" cmpd="sng" w="9525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2"/>
          <p:cNvSpPr txBox="1"/>
          <p:nvPr>
            <p:ph type="title"/>
          </p:nvPr>
        </p:nvSpPr>
        <p:spPr>
          <a:xfrm>
            <a:off x="851916" y="226471"/>
            <a:ext cx="7245350" cy="14901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/>
              <a:t>OPERATORS  ON ints and floats</a:t>
            </a:r>
            <a:endParaRPr/>
          </a:p>
        </p:txBody>
      </p:sp>
      <p:sp>
        <p:nvSpPr>
          <p:cNvPr id="361" name="Google Shape;361;p32"/>
          <p:cNvSpPr txBox="1"/>
          <p:nvPr/>
        </p:nvSpPr>
        <p:spPr>
          <a:xfrm>
            <a:off x="810259" y="1677563"/>
            <a:ext cx="845819" cy="216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125">
            <a:spAutoFit/>
          </a:bodyPr>
          <a:lstStyle/>
          <a:p>
            <a:pPr indent="-225425" lvl="0" marL="238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i+j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25425" lvl="0" marL="238125" marR="0" rtl="0" algn="l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i-j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25425" lvl="0" marL="238125" marR="0" rtl="0" algn="l">
              <a:lnSpc>
                <a:spcPct val="100000"/>
              </a:lnSpc>
              <a:spcBef>
                <a:spcPts val="109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i*j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25425" lvl="0" marL="238125" marR="0" rtl="0" algn="l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i/j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2" name="Google Shape;362;p32"/>
          <p:cNvSpPr txBox="1"/>
          <p:nvPr/>
        </p:nvSpPr>
        <p:spPr>
          <a:xfrm>
            <a:off x="1929891" y="1677563"/>
            <a:ext cx="2818129" cy="21762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the </a:t>
            </a: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sum</a:t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the  </a:t>
            </a: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difference</a:t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9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the </a:t>
            </a: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product</a:t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division</a:t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63" name="Google Shape;363;p32"/>
          <p:cNvSpPr txBox="1"/>
          <p:nvPr/>
        </p:nvSpPr>
        <p:spPr>
          <a:xfrm>
            <a:off x="810259" y="5023358"/>
            <a:ext cx="845819" cy="421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25425" lvl="0" marL="238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i%j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4" name="Google Shape;364;p32"/>
          <p:cNvSpPr txBox="1"/>
          <p:nvPr/>
        </p:nvSpPr>
        <p:spPr>
          <a:xfrm>
            <a:off x="1929892" y="5023358"/>
            <a:ext cx="6604508" cy="412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the </a:t>
            </a: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remainder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divided by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</a:t>
            </a:r>
            <a:endParaRPr/>
          </a:p>
        </p:txBody>
      </p:sp>
      <p:sp>
        <p:nvSpPr>
          <p:cNvPr id="365" name="Google Shape;365;p32"/>
          <p:cNvSpPr txBox="1"/>
          <p:nvPr/>
        </p:nvSpPr>
        <p:spPr>
          <a:xfrm>
            <a:off x="810259" y="5557520"/>
            <a:ext cx="6123941" cy="412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25425" lvl="0" marL="238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i**j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the </a:t>
            </a: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power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</a:t>
            </a:r>
            <a:endParaRPr/>
          </a:p>
        </p:txBody>
      </p:sp>
      <p:sp>
        <p:nvSpPr>
          <p:cNvPr id="366" name="Google Shape;366;p32"/>
          <p:cNvSpPr txBox="1"/>
          <p:nvPr/>
        </p:nvSpPr>
        <p:spPr>
          <a:xfrm>
            <a:off x="5217414" y="2224277"/>
            <a:ext cx="373380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 both are ints, result is int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 either or both are floats, result is float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2"/>
          <p:cNvSpPr/>
          <p:nvPr/>
        </p:nvSpPr>
        <p:spPr>
          <a:xfrm>
            <a:off x="3901821" y="2013457"/>
            <a:ext cx="1145540" cy="309880"/>
          </a:xfrm>
          <a:custGeom>
            <a:rect b="b" l="l" r="r" t="t"/>
            <a:pathLst>
              <a:path extrusionOk="0" h="309880" w="1145539">
                <a:moveTo>
                  <a:pt x="1069030" y="281687"/>
                </a:moveTo>
                <a:lnTo>
                  <a:pt x="1062228" y="309372"/>
                </a:lnTo>
                <a:lnTo>
                  <a:pt x="1145286" y="290576"/>
                </a:lnTo>
                <a:lnTo>
                  <a:pt x="1138407" y="284734"/>
                </a:lnTo>
                <a:lnTo>
                  <a:pt x="1081405" y="284734"/>
                </a:lnTo>
                <a:lnTo>
                  <a:pt x="1069030" y="281687"/>
                </a:lnTo>
                <a:close/>
              </a:path>
              <a:path extrusionOk="0" h="309880" w="1145539">
                <a:moveTo>
                  <a:pt x="1073579" y="263171"/>
                </a:moveTo>
                <a:lnTo>
                  <a:pt x="1069030" y="281687"/>
                </a:lnTo>
                <a:lnTo>
                  <a:pt x="1081405" y="284734"/>
                </a:lnTo>
                <a:lnTo>
                  <a:pt x="1085850" y="266192"/>
                </a:lnTo>
                <a:lnTo>
                  <a:pt x="1073579" y="263171"/>
                </a:lnTo>
                <a:close/>
              </a:path>
              <a:path extrusionOk="0" h="309880" w="1145539">
                <a:moveTo>
                  <a:pt x="1080389" y="235458"/>
                </a:moveTo>
                <a:lnTo>
                  <a:pt x="1073579" y="263171"/>
                </a:lnTo>
                <a:lnTo>
                  <a:pt x="1085850" y="266192"/>
                </a:lnTo>
                <a:lnTo>
                  <a:pt x="1081405" y="284734"/>
                </a:lnTo>
                <a:lnTo>
                  <a:pt x="1138407" y="284734"/>
                </a:lnTo>
                <a:lnTo>
                  <a:pt x="1080389" y="235458"/>
                </a:lnTo>
                <a:close/>
              </a:path>
              <a:path extrusionOk="0" h="309880" w="1145539">
                <a:moveTo>
                  <a:pt x="4572" y="0"/>
                </a:moveTo>
                <a:lnTo>
                  <a:pt x="0" y="18542"/>
                </a:lnTo>
                <a:lnTo>
                  <a:pt x="1069030" y="281687"/>
                </a:lnTo>
                <a:lnTo>
                  <a:pt x="1073579" y="263171"/>
                </a:lnTo>
                <a:lnTo>
                  <a:pt x="457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2"/>
          <p:cNvSpPr/>
          <p:nvPr/>
        </p:nvSpPr>
        <p:spPr>
          <a:xfrm>
            <a:off x="4342638" y="2486660"/>
            <a:ext cx="704850" cy="125730"/>
          </a:xfrm>
          <a:custGeom>
            <a:rect b="b" l="l" r="r" t="t"/>
            <a:pathLst>
              <a:path extrusionOk="0" h="125730" w="704850">
                <a:moveTo>
                  <a:pt x="627733" y="28371"/>
                </a:moveTo>
                <a:lnTo>
                  <a:pt x="0" y="106806"/>
                </a:lnTo>
                <a:lnTo>
                  <a:pt x="2286" y="125729"/>
                </a:lnTo>
                <a:lnTo>
                  <a:pt x="630072" y="47178"/>
                </a:lnTo>
                <a:lnTo>
                  <a:pt x="627733" y="28371"/>
                </a:lnTo>
                <a:close/>
              </a:path>
              <a:path extrusionOk="0" h="125730" w="704850">
                <a:moveTo>
                  <a:pt x="700149" y="26796"/>
                </a:moveTo>
                <a:lnTo>
                  <a:pt x="640334" y="26796"/>
                </a:lnTo>
                <a:lnTo>
                  <a:pt x="642747" y="45592"/>
                </a:lnTo>
                <a:lnTo>
                  <a:pt x="630072" y="47178"/>
                </a:lnTo>
                <a:lnTo>
                  <a:pt x="633603" y="75564"/>
                </a:lnTo>
                <a:lnTo>
                  <a:pt x="704469" y="28320"/>
                </a:lnTo>
                <a:lnTo>
                  <a:pt x="700149" y="26796"/>
                </a:lnTo>
                <a:close/>
              </a:path>
              <a:path extrusionOk="0" h="125730" w="704850">
                <a:moveTo>
                  <a:pt x="640334" y="26796"/>
                </a:moveTo>
                <a:lnTo>
                  <a:pt x="627733" y="28371"/>
                </a:lnTo>
                <a:lnTo>
                  <a:pt x="630072" y="47178"/>
                </a:lnTo>
                <a:lnTo>
                  <a:pt x="642747" y="45592"/>
                </a:lnTo>
                <a:lnTo>
                  <a:pt x="640334" y="26796"/>
                </a:lnTo>
                <a:close/>
              </a:path>
              <a:path extrusionOk="0" h="125730" w="704850">
                <a:moveTo>
                  <a:pt x="624205" y="0"/>
                </a:moveTo>
                <a:lnTo>
                  <a:pt x="627733" y="28371"/>
                </a:lnTo>
                <a:lnTo>
                  <a:pt x="640334" y="26796"/>
                </a:lnTo>
                <a:lnTo>
                  <a:pt x="700149" y="26796"/>
                </a:lnTo>
                <a:lnTo>
                  <a:pt x="62420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2"/>
          <p:cNvSpPr/>
          <p:nvPr/>
        </p:nvSpPr>
        <p:spPr>
          <a:xfrm>
            <a:off x="4094860" y="2765933"/>
            <a:ext cx="952500" cy="321310"/>
          </a:xfrm>
          <a:custGeom>
            <a:rect b="b" l="l" r="r" t="t"/>
            <a:pathLst>
              <a:path extrusionOk="0" h="321310" w="952500">
                <a:moveTo>
                  <a:pt x="876798" y="27161"/>
                </a:moveTo>
                <a:lnTo>
                  <a:pt x="0" y="302640"/>
                </a:lnTo>
                <a:lnTo>
                  <a:pt x="5587" y="320801"/>
                </a:lnTo>
                <a:lnTo>
                  <a:pt x="882484" y="45331"/>
                </a:lnTo>
                <a:lnTo>
                  <a:pt x="876798" y="27161"/>
                </a:lnTo>
                <a:close/>
              </a:path>
              <a:path extrusionOk="0" h="321310" w="952500">
                <a:moveTo>
                  <a:pt x="942105" y="23367"/>
                </a:moveTo>
                <a:lnTo>
                  <a:pt x="888872" y="23367"/>
                </a:lnTo>
                <a:lnTo>
                  <a:pt x="894588" y="41528"/>
                </a:lnTo>
                <a:lnTo>
                  <a:pt x="882484" y="45331"/>
                </a:lnTo>
                <a:lnTo>
                  <a:pt x="891032" y="72643"/>
                </a:lnTo>
                <a:lnTo>
                  <a:pt x="942105" y="23367"/>
                </a:lnTo>
                <a:close/>
              </a:path>
              <a:path extrusionOk="0" h="321310" w="952500">
                <a:moveTo>
                  <a:pt x="888872" y="23367"/>
                </a:moveTo>
                <a:lnTo>
                  <a:pt x="876798" y="27161"/>
                </a:lnTo>
                <a:lnTo>
                  <a:pt x="882484" y="45331"/>
                </a:lnTo>
                <a:lnTo>
                  <a:pt x="894588" y="41528"/>
                </a:lnTo>
                <a:lnTo>
                  <a:pt x="888872" y="23367"/>
                </a:lnTo>
                <a:close/>
              </a:path>
              <a:path extrusionOk="0" h="321310" w="952500">
                <a:moveTo>
                  <a:pt x="868299" y="0"/>
                </a:moveTo>
                <a:lnTo>
                  <a:pt x="876798" y="27161"/>
                </a:lnTo>
                <a:lnTo>
                  <a:pt x="888872" y="23367"/>
                </a:lnTo>
                <a:lnTo>
                  <a:pt x="942105" y="23367"/>
                </a:lnTo>
                <a:lnTo>
                  <a:pt x="952372" y="13461"/>
                </a:lnTo>
                <a:lnTo>
                  <a:pt x="86829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2"/>
          <p:cNvSpPr txBox="1"/>
          <p:nvPr/>
        </p:nvSpPr>
        <p:spPr>
          <a:xfrm>
            <a:off x="5011673" y="3566414"/>
            <a:ext cx="122809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result is float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2"/>
          <p:cNvSpPr/>
          <p:nvPr/>
        </p:nvSpPr>
        <p:spPr>
          <a:xfrm>
            <a:off x="3595496" y="3608070"/>
            <a:ext cx="1152525" cy="130810"/>
          </a:xfrm>
          <a:custGeom>
            <a:rect b="b" l="l" r="r" t="t"/>
            <a:pathLst>
              <a:path extrusionOk="0" h="130810" w="1152525">
                <a:moveTo>
                  <a:pt x="1079500" y="54229"/>
                </a:moveTo>
                <a:lnTo>
                  <a:pt x="1077311" y="82723"/>
                </a:lnTo>
                <a:lnTo>
                  <a:pt x="1089914" y="83693"/>
                </a:lnTo>
                <a:lnTo>
                  <a:pt x="1088517" y="102743"/>
                </a:lnTo>
                <a:lnTo>
                  <a:pt x="1075774" y="102743"/>
                </a:lnTo>
                <a:lnTo>
                  <a:pt x="1073658" y="130302"/>
                </a:lnTo>
                <a:lnTo>
                  <a:pt x="1141036" y="102743"/>
                </a:lnTo>
                <a:lnTo>
                  <a:pt x="1088517" y="102743"/>
                </a:lnTo>
                <a:lnTo>
                  <a:pt x="1075849" y="101769"/>
                </a:lnTo>
                <a:lnTo>
                  <a:pt x="1143417" y="101769"/>
                </a:lnTo>
                <a:lnTo>
                  <a:pt x="1152525" y="98044"/>
                </a:lnTo>
                <a:lnTo>
                  <a:pt x="1079500" y="54229"/>
                </a:lnTo>
                <a:close/>
              </a:path>
              <a:path extrusionOk="0" h="130810" w="1152525">
                <a:moveTo>
                  <a:pt x="1077311" y="82723"/>
                </a:moveTo>
                <a:lnTo>
                  <a:pt x="1075849" y="101769"/>
                </a:lnTo>
                <a:lnTo>
                  <a:pt x="1088517" y="102743"/>
                </a:lnTo>
                <a:lnTo>
                  <a:pt x="1089914" y="83693"/>
                </a:lnTo>
                <a:lnTo>
                  <a:pt x="1077311" y="82723"/>
                </a:lnTo>
                <a:close/>
              </a:path>
              <a:path extrusionOk="0" h="130810" w="1152525">
                <a:moveTo>
                  <a:pt x="1524" y="0"/>
                </a:moveTo>
                <a:lnTo>
                  <a:pt x="0" y="19050"/>
                </a:lnTo>
                <a:lnTo>
                  <a:pt x="1075849" y="101769"/>
                </a:lnTo>
                <a:lnTo>
                  <a:pt x="1077311" y="82723"/>
                </a:lnTo>
                <a:lnTo>
                  <a:pt x="152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2"/>
          <p:cNvSpPr txBox="1"/>
          <p:nvPr/>
        </p:nvSpPr>
        <p:spPr>
          <a:xfrm>
            <a:off x="6490063" y="5889503"/>
            <a:ext cx="27432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Exercises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"/>
          <p:cNvSpPr/>
          <p:nvPr/>
        </p:nvSpPr>
        <p:spPr>
          <a:xfrm>
            <a:off x="895350" y="1738122"/>
            <a:ext cx="7475220" cy="0"/>
          </a:xfrm>
          <a:custGeom>
            <a:rect b="b" l="l" r="r" t="t"/>
            <a:pathLst>
              <a:path extrusionOk="0" h="120000"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noFill/>
          <a:ln cap="flat" cmpd="sng" w="9525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3"/>
          <p:cNvSpPr txBox="1"/>
          <p:nvPr>
            <p:ph type="title"/>
          </p:nvPr>
        </p:nvSpPr>
        <p:spPr>
          <a:xfrm>
            <a:off x="901700" y="914146"/>
            <a:ext cx="8089900" cy="751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/>
              <a:t>How to do math calculations</a:t>
            </a:r>
            <a:endParaRPr u="none"/>
          </a:p>
        </p:txBody>
      </p:sp>
      <p:sp>
        <p:nvSpPr>
          <p:cNvPr id="379" name="Google Shape;379;p33"/>
          <p:cNvSpPr txBox="1"/>
          <p:nvPr/>
        </p:nvSpPr>
        <p:spPr>
          <a:xfrm>
            <a:off x="810259" y="1818385"/>
            <a:ext cx="7075805" cy="2910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25425" lvl="0" marL="238125" marR="0" rtl="0" algn="l">
              <a:lnSpc>
                <a:spcPct val="114038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parentheses used to tell Python to do these</a:t>
            </a:r>
            <a:endParaRPr/>
          </a:p>
          <a:p>
            <a:pPr indent="0" lvl="0" marL="104139" marR="0" rtl="0" algn="l">
              <a:lnSpc>
                <a:spcPct val="114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operations first</a:t>
            </a:r>
            <a:endParaRPr/>
          </a:p>
          <a:p>
            <a:pPr indent="-225425" lvl="0" marL="238125" marR="0" rtl="0" algn="l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operator precedence 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parentheses ()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1459" lvl="1" marL="464819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</a:t>
            </a:r>
            <a:endParaRPr/>
          </a:p>
          <a:p>
            <a:pPr indent="-251459" lvl="1" marL="464819" marR="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  <a:p>
            <a:pPr indent="-251459" lvl="1" marL="464819" marR="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/>
          </a:p>
          <a:p>
            <a:pPr indent="0" lvl="0" marL="213359" marR="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◦	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and – executed left to right, as appear in expression</a:t>
            </a:r>
            <a:endParaRPr/>
          </a:p>
        </p:txBody>
      </p:sp>
      <p:sp>
        <p:nvSpPr>
          <p:cNvPr id="380" name="Google Shape;380;p33"/>
          <p:cNvSpPr txBox="1"/>
          <p:nvPr/>
        </p:nvSpPr>
        <p:spPr>
          <a:xfrm>
            <a:off x="6490063" y="5889503"/>
            <a:ext cx="27432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Exercises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4"/>
          <p:cNvSpPr/>
          <p:nvPr/>
        </p:nvSpPr>
        <p:spPr>
          <a:xfrm>
            <a:off x="895350" y="1738122"/>
            <a:ext cx="7475220" cy="0"/>
          </a:xfrm>
          <a:custGeom>
            <a:rect b="b" l="l" r="r" t="t"/>
            <a:pathLst>
              <a:path extrusionOk="0" h="120000"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noFill/>
          <a:ln cap="flat" cmpd="sng" w="9525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4"/>
          <p:cNvSpPr txBox="1"/>
          <p:nvPr>
            <p:ph type="title"/>
          </p:nvPr>
        </p:nvSpPr>
        <p:spPr>
          <a:xfrm>
            <a:off x="901700" y="291845"/>
            <a:ext cx="7785100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1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/>
              <a:t>Assigning values to variables</a:t>
            </a:r>
            <a:endParaRPr u="none"/>
          </a:p>
        </p:txBody>
      </p:sp>
      <p:sp>
        <p:nvSpPr>
          <p:cNvPr id="387" name="Google Shape;387;p34"/>
          <p:cNvSpPr txBox="1"/>
          <p:nvPr/>
        </p:nvSpPr>
        <p:spPr>
          <a:xfrm>
            <a:off x="810259" y="1818385"/>
            <a:ext cx="7033259" cy="782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25425" lvl="0" marL="238125" marR="0" rtl="0" algn="l">
              <a:lnSpc>
                <a:spcPct val="114038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equal sign is an </a:t>
            </a: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assignment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a value to a variable name</a:t>
            </a:r>
            <a:endParaRPr/>
          </a:p>
        </p:txBody>
      </p:sp>
      <p:sp>
        <p:nvSpPr>
          <p:cNvPr id="388" name="Google Shape;388;p34"/>
          <p:cNvSpPr txBox="1"/>
          <p:nvPr/>
        </p:nvSpPr>
        <p:spPr>
          <a:xfrm>
            <a:off x="823341" y="3180969"/>
            <a:ext cx="880110" cy="464871"/>
          </a:xfrm>
          <a:prstGeom prst="rect">
            <a:avLst/>
          </a:prstGeom>
          <a:noFill/>
          <a:ln cap="flat" cmpd="sng" w="160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4125">
            <a:spAutoFit/>
          </a:bodyPr>
          <a:lstStyle/>
          <a:p>
            <a:pPr indent="0" lvl="0" marL="660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pi =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9" name="Google Shape;389;p34"/>
          <p:cNvSpPr txBox="1"/>
          <p:nvPr/>
        </p:nvSpPr>
        <p:spPr>
          <a:xfrm>
            <a:off x="1864995" y="3206114"/>
            <a:ext cx="1534160" cy="439223"/>
          </a:xfrm>
          <a:prstGeom prst="rect">
            <a:avLst/>
          </a:prstGeom>
          <a:noFill/>
          <a:ln cap="flat" cmpd="sng" w="160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38725">
            <a:spAutoFit/>
          </a:bodyPr>
          <a:lstStyle/>
          <a:p>
            <a:pPr indent="0" lvl="0" marL="15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3.14159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0" name="Google Shape;390;p34"/>
          <p:cNvSpPr txBox="1"/>
          <p:nvPr/>
        </p:nvSpPr>
        <p:spPr>
          <a:xfrm>
            <a:off x="810259" y="3632911"/>
            <a:ext cx="6973570" cy="2557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4300">
            <a:spAutoFit/>
          </a:bodyPr>
          <a:lstStyle/>
          <a:p>
            <a:pPr indent="0" lvl="0" marL="869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pi_approx = 22/7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165100" lvl="0" marL="104139" marR="0" rtl="0" algn="l">
              <a:lnSpc>
                <a:spcPct val="100000"/>
              </a:lnSpc>
              <a:spcBef>
                <a:spcPts val="1115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 stored in computer memory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104139" marR="0" rtl="0" algn="l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assignment binds name to value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104139" marR="5080" rtl="0" algn="l">
              <a:lnSpc>
                <a:spcPct val="106923"/>
              </a:lnSpc>
              <a:spcBef>
                <a:spcPts val="1465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retrieve value associated with name or variable by  invoking the name, by typing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pi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1" name="Google Shape;391;p34"/>
          <p:cNvSpPr/>
          <p:nvPr/>
        </p:nvSpPr>
        <p:spPr>
          <a:xfrm>
            <a:off x="3392423" y="2680588"/>
            <a:ext cx="468630" cy="285115"/>
          </a:xfrm>
          <a:custGeom>
            <a:rect b="b" l="l" r="r" t="t"/>
            <a:pathLst>
              <a:path extrusionOk="0" h="285114" w="468629">
                <a:moveTo>
                  <a:pt x="15239" y="200914"/>
                </a:moveTo>
                <a:lnTo>
                  <a:pt x="14477" y="200914"/>
                </a:lnTo>
                <a:lnTo>
                  <a:pt x="13715" y="201041"/>
                </a:lnTo>
                <a:lnTo>
                  <a:pt x="12699" y="201295"/>
                </a:lnTo>
                <a:lnTo>
                  <a:pt x="11429" y="201803"/>
                </a:lnTo>
                <a:lnTo>
                  <a:pt x="8635" y="203073"/>
                </a:lnTo>
                <a:lnTo>
                  <a:pt x="6730" y="204089"/>
                </a:lnTo>
                <a:lnTo>
                  <a:pt x="5206" y="204851"/>
                </a:lnTo>
                <a:lnTo>
                  <a:pt x="4063" y="205486"/>
                </a:lnTo>
                <a:lnTo>
                  <a:pt x="2031" y="206756"/>
                </a:lnTo>
                <a:lnTo>
                  <a:pt x="1269" y="207264"/>
                </a:lnTo>
                <a:lnTo>
                  <a:pt x="761" y="207899"/>
                </a:lnTo>
                <a:lnTo>
                  <a:pt x="253" y="208407"/>
                </a:lnTo>
                <a:lnTo>
                  <a:pt x="0" y="208915"/>
                </a:lnTo>
                <a:lnTo>
                  <a:pt x="0" y="210566"/>
                </a:lnTo>
                <a:lnTo>
                  <a:pt x="380" y="211328"/>
                </a:lnTo>
                <a:lnTo>
                  <a:pt x="507" y="211455"/>
                </a:lnTo>
                <a:lnTo>
                  <a:pt x="634" y="211836"/>
                </a:lnTo>
                <a:lnTo>
                  <a:pt x="888" y="212090"/>
                </a:lnTo>
                <a:lnTo>
                  <a:pt x="1142" y="212471"/>
                </a:lnTo>
                <a:lnTo>
                  <a:pt x="2158" y="213487"/>
                </a:lnTo>
                <a:lnTo>
                  <a:pt x="2666" y="214122"/>
                </a:lnTo>
                <a:lnTo>
                  <a:pt x="3428" y="214757"/>
                </a:lnTo>
                <a:lnTo>
                  <a:pt x="77723" y="283845"/>
                </a:lnTo>
                <a:lnTo>
                  <a:pt x="78231" y="284353"/>
                </a:lnTo>
                <a:lnTo>
                  <a:pt x="79501" y="284861"/>
                </a:lnTo>
                <a:lnTo>
                  <a:pt x="80263" y="285115"/>
                </a:lnTo>
                <a:lnTo>
                  <a:pt x="81152" y="285115"/>
                </a:lnTo>
                <a:lnTo>
                  <a:pt x="83057" y="284861"/>
                </a:lnTo>
                <a:lnTo>
                  <a:pt x="84200" y="284480"/>
                </a:lnTo>
                <a:lnTo>
                  <a:pt x="85597" y="283845"/>
                </a:lnTo>
                <a:lnTo>
                  <a:pt x="86994" y="283337"/>
                </a:lnTo>
                <a:lnTo>
                  <a:pt x="88645" y="282575"/>
                </a:lnTo>
                <a:lnTo>
                  <a:pt x="90677" y="281559"/>
                </a:lnTo>
                <a:lnTo>
                  <a:pt x="94233" y="279654"/>
                </a:lnTo>
                <a:lnTo>
                  <a:pt x="95503" y="278765"/>
                </a:lnTo>
                <a:lnTo>
                  <a:pt x="96773" y="278003"/>
                </a:lnTo>
                <a:lnTo>
                  <a:pt x="100075" y="273812"/>
                </a:lnTo>
                <a:lnTo>
                  <a:pt x="100075" y="273050"/>
                </a:lnTo>
                <a:lnTo>
                  <a:pt x="98832" y="263779"/>
                </a:lnTo>
                <a:lnTo>
                  <a:pt x="82168" y="263779"/>
                </a:lnTo>
                <a:lnTo>
                  <a:pt x="81152" y="262763"/>
                </a:lnTo>
                <a:lnTo>
                  <a:pt x="17906" y="202311"/>
                </a:lnTo>
                <a:lnTo>
                  <a:pt x="17398" y="201803"/>
                </a:lnTo>
                <a:lnTo>
                  <a:pt x="16890" y="201422"/>
                </a:lnTo>
                <a:lnTo>
                  <a:pt x="16382" y="201295"/>
                </a:lnTo>
                <a:lnTo>
                  <a:pt x="15874" y="201041"/>
                </a:lnTo>
                <a:lnTo>
                  <a:pt x="15239" y="200914"/>
                </a:lnTo>
                <a:close/>
              </a:path>
              <a:path extrusionOk="0" h="285114" w="468629">
                <a:moveTo>
                  <a:pt x="83184" y="165608"/>
                </a:moveTo>
                <a:lnTo>
                  <a:pt x="81787" y="165608"/>
                </a:lnTo>
                <a:lnTo>
                  <a:pt x="80898" y="165862"/>
                </a:lnTo>
                <a:lnTo>
                  <a:pt x="79882" y="166370"/>
                </a:lnTo>
                <a:lnTo>
                  <a:pt x="78866" y="166751"/>
                </a:lnTo>
                <a:lnTo>
                  <a:pt x="74294" y="169037"/>
                </a:lnTo>
                <a:lnTo>
                  <a:pt x="71881" y="170561"/>
                </a:lnTo>
                <a:lnTo>
                  <a:pt x="70738" y="171196"/>
                </a:lnTo>
                <a:lnTo>
                  <a:pt x="69976" y="171831"/>
                </a:lnTo>
                <a:lnTo>
                  <a:pt x="69595" y="172466"/>
                </a:lnTo>
                <a:lnTo>
                  <a:pt x="69087" y="172974"/>
                </a:lnTo>
                <a:lnTo>
                  <a:pt x="68706" y="173609"/>
                </a:lnTo>
                <a:lnTo>
                  <a:pt x="68579" y="174117"/>
                </a:lnTo>
                <a:lnTo>
                  <a:pt x="68452" y="174752"/>
                </a:lnTo>
                <a:lnTo>
                  <a:pt x="68452" y="175387"/>
                </a:lnTo>
                <a:lnTo>
                  <a:pt x="68706" y="176022"/>
                </a:lnTo>
                <a:lnTo>
                  <a:pt x="81984" y="262763"/>
                </a:lnTo>
                <a:lnTo>
                  <a:pt x="82168" y="263779"/>
                </a:lnTo>
                <a:lnTo>
                  <a:pt x="98832" y="263779"/>
                </a:lnTo>
                <a:lnTo>
                  <a:pt x="86589" y="172466"/>
                </a:lnTo>
                <a:lnTo>
                  <a:pt x="86486" y="171196"/>
                </a:lnTo>
                <a:lnTo>
                  <a:pt x="86232" y="170180"/>
                </a:lnTo>
                <a:lnTo>
                  <a:pt x="86105" y="169799"/>
                </a:lnTo>
                <a:lnTo>
                  <a:pt x="85978" y="169291"/>
                </a:lnTo>
                <a:lnTo>
                  <a:pt x="85851" y="168656"/>
                </a:lnTo>
                <a:lnTo>
                  <a:pt x="85724" y="168275"/>
                </a:lnTo>
                <a:lnTo>
                  <a:pt x="85597" y="168021"/>
                </a:lnTo>
                <a:lnTo>
                  <a:pt x="85470" y="167640"/>
                </a:lnTo>
                <a:lnTo>
                  <a:pt x="84962" y="166624"/>
                </a:lnTo>
                <a:lnTo>
                  <a:pt x="84581" y="166116"/>
                </a:lnTo>
                <a:lnTo>
                  <a:pt x="84200" y="165989"/>
                </a:lnTo>
                <a:lnTo>
                  <a:pt x="83692" y="165735"/>
                </a:lnTo>
                <a:lnTo>
                  <a:pt x="83184" y="165608"/>
                </a:lnTo>
                <a:close/>
              </a:path>
              <a:path extrusionOk="0" h="285114" w="468629">
                <a:moveTo>
                  <a:pt x="180847" y="148590"/>
                </a:moveTo>
                <a:lnTo>
                  <a:pt x="152526" y="148590"/>
                </a:lnTo>
                <a:lnTo>
                  <a:pt x="157606" y="151130"/>
                </a:lnTo>
                <a:lnTo>
                  <a:pt x="159892" y="152400"/>
                </a:lnTo>
                <a:lnTo>
                  <a:pt x="162051" y="154940"/>
                </a:lnTo>
                <a:lnTo>
                  <a:pt x="164083" y="156210"/>
                </a:lnTo>
                <a:lnTo>
                  <a:pt x="166115" y="160020"/>
                </a:lnTo>
                <a:lnTo>
                  <a:pt x="167893" y="162560"/>
                </a:lnTo>
                <a:lnTo>
                  <a:pt x="171449" y="170180"/>
                </a:lnTo>
                <a:lnTo>
                  <a:pt x="159130" y="176530"/>
                </a:lnTo>
                <a:lnTo>
                  <a:pt x="152272" y="180340"/>
                </a:lnTo>
                <a:lnTo>
                  <a:pt x="126237" y="209550"/>
                </a:lnTo>
                <a:lnTo>
                  <a:pt x="125983" y="219710"/>
                </a:lnTo>
                <a:lnTo>
                  <a:pt x="127253" y="223520"/>
                </a:lnTo>
                <a:lnTo>
                  <a:pt x="129793" y="228600"/>
                </a:lnTo>
                <a:lnTo>
                  <a:pt x="132079" y="233680"/>
                </a:lnTo>
                <a:lnTo>
                  <a:pt x="134746" y="237490"/>
                </a:lnTo>
                <a:lnTo>
                  <a:pt x="141223" y="242570"/>
                </a:lnTo>
                <a:lnTo>
                  <a:pt x="144779" y="243840"/>
                </a:lnTo>
                <a:lnTo>
                  <a:pt x="148589" y="245110"/>
                </a:lnTo>
                <a:lnTo>
                  <a:pt x="156717" y="245110"/>
                </a:lnTo>
                <a:lnTo>
                  <a:pt x="165480" y="243840"/>
                </a:lnTo>
                <a:lnTo>
                  <a:pt x="170052" y="242570"/>
                </a:lnTo>
                <a:lnTo>
                  <a:pt x="174751" y="240030"/>
                </a:lnTo>
                <a:lnTo>
                  <a:pt x="180085" y="237490"/>
                </a:lnTo>
                <a:lnTo>
                  <a:pt x="184657" y="233680"/>
                </a:lnTo>
                <a:lnTo>
                  <a:pt x="187324" y="229870"/>
                </a:lnTo>
                <a:lnTo>
                  <a:pt x="160654" y="229870"/>
                </a:lnTo>
                <a:lnTo>
                  <a:pt x="151891" y="227330"/>
                </a:lnTo>
                <a:lnTo>
                  <a:pt x="148589" y="224790"/>
                </a:lnTo>
                <a:lnTo>
                  <a:pt x="146176" y="219710"/>
                </a:lnTo>
                <a:lnTo>
                  <a:pt x="144779" y="217170"/>
                </a:lnTo>
                <a:lnTo>
                  <a:pt x="144017" y="214630"/>
                </a:lnTo>
                <a:lnTo>
                  <a:pt x="143890" y="209550"/>
                </a:lnTo>
                <a:lnTo>
                  <a:pt x="144525" y="207010"/>
                </a:lnTo>
                <a:lnTo>
                  <a:pt x="146049" y="203200"/>
                </a:lnTo>
                <a:lnTo>
                  <a:pt x="147446" y="200660"/>
                </a:lnTo>
                <a:lnTo>
                  <a:pt x="149605" y="198120"/>
                </a:lnTo>
                <a:lnTo>
                  <a:pt x="152526" y="196850"/>
                </a:lnTo>
                <a:lnTo>
                  <a:pt x="155320" y="193040"/>
                </a:lnTo>
                <a:lnTo>
                  <a:pt x="159130" y="191770"/>
                </a:lnTo>
                <a:lnTo>
                  <a:pt x="177545" y="181610"/>
                </a:lnTo>
                <a:lnTo>
                  <a:pt x="198030" y="181610"/>
                </a:lnTo>
                <a:lnTo>
                  <a:pt x="183768" y="153670"/>
                </a:lnTo>
                <a:lnTo>
                  <a:pt x="180847" y="148590"/>
                </a:lnTo>
                <a:close/>
              </a:path>
              <a:path extrusionOk="0" h="285114" w="468629">
                <a:moveTo>
                  <a:pt x="198030" y="181610"/>
                </a:moveTo>
                <a:lnTo>
                  <a:pt x="177545" y="181610"/>
                </a:lnTo>
                <a:lnTo>
                  <a:pt x="187324" y="200660"/>
                </a:lnTo>
                <a:lnTo>
                  <a:pt x="185673" y="207010"/>
                </a:lnTo>
                <a:lnTo>
                  <a:pt x="160654" y="229870"/>
                </a:lnTo>
                <a:lnTo>
                  <a:pt x="187324" y="229870"/>
                </a:lnTo>
                <a:lnTo>
                  <a:pt x="188213" y="228600"/>
                </a:lnTo>
                <a:lnTo>
                  <a:pt x="191769" y="224790"/>
                </a:lnTo>
                <a:lnTo>
                  <a:pt x="194436" y="218440"/>
                </a:lnTo>
                <a:lnTo>
                  <a:pt x="196214" y="212090"/>
                </a:lnTo>
                <a:lnTo>
                  <a:pt x="213587" y="212090"/>
                </a:lnTo>
                <a:lnTo>
                  <a:pt x="198030" y="181610"/>
                </a:lnTo>
                <a:close/>
              </a:path>
              <a:path extrusionOk="0" h="285114" w="468629">
                <a:moveTo>
                  <a:pt x="213587" y="212090"/>
                </a:moveTo>
                <a:lnTo>
                  <a:pt x="196214" y="212090"/>
                </a:lnTo>
                <a:lnTo>
                  <a:pt x="200786" y="220980"/>
                </a:lnTo>
                <a:lnTo>
                  <a:pt x="201294" y="222250"/>
                </a:lnTo>
                <a:lnTo>
                  <a:pt x="207644" y="222250"/>
                </a:lnTo>
                <a:lnTo>
                  <a:pt x="211200" y="219710"/>
                </a:lnTo>
                <a:lnTo>
                  <a:pt x="212470" y="218440"/>
                </a:lnTo>
                <a:lnTo>
                  <a:pt x="213359" y="218440"/>
                </a:lnTo>
                <a:lnTo>
                  <a:pt x="214756" y="217170"/>
                </a:lnTo>
                <a:lnTo>
                  <a:pt x="215010" y="215900"/>
                </a:lnTo>
                <a:lnTo>
                  <a:pt x="215391" y="215900"/>
                </a:lnTo>
                <a:lnTo>
                  <a:pt x="215264" y="214630"/>
                </a:lnTo>
                <a:lnTo>
                  <a:pt x="214883" y="214630"/>
                </a:lnTo>
                <a:lnTo>
                  <a:pt x="213587" y="212090"/>
                </a:lnTo>
                <a:close/>
              </a:path>
              <a:path extrusionOk="0" h="285114" w="468629">
                <a:moveTo>
                  <a:pt x="192277" y="55880"/>
                </a:moveTo>
                <a:lnTo>
                  <a:pt x="188340" y="55880"/>
                </a:lnTo>
                <a:lnTo>
                  <a:pt x="187197" y="57150"/>
                </a:lnTo>
                <a:lnTo>
                  <a:pt x="184657" y="57150"/>
                </a:lnTo>
                <a:lnTo>
                  <a:pt x="181355" y="59690"/>
                </a:lnTo>
                <a:lnTo>
                  <a:pt x="180085" y="59690"/>
                </a:lnTo>
                <a:lnTo>
                  <a:pt x="179196" y="60960"/>
                </a:lnTo>
                <a:lnTo>
                  <a:pt x="178180" y="60960"/>
                </a:lnTo>
                <a:lnTo>
                  <a:pt x="177418" y="62230"/>
                </a:lnTo>
                <a:lnTo>
                  <a:pt x="176910" y="62230"/>
                </a:lnTo>
                <a:lnTo>
                  <a:pt x="176402" y="63500"/>
                </a:lnTo>
                <a:lnTo>
                  <a:pt x="176148" y="63500"/>
                </a:lnTo>
                <a:lnTo>
                  <a:pt x="176148" y="64770"/>
                </a:lnTo>
                <a:lnTo>
                  <a:pt x="245109" y="198120"/>
                </a:lnTo>
                <a:lnTo>
                  <a:pt x="245363" y="199390"/>
                </a:lnTo>
                <a:lnTo>
                  <a:pt x="249554" y="199390"/>
                </a:lnTo>
                <a:lnTo>
                  <a:pt x="251840" y="198120"/>
                </a:lnTo>
                <a:lnTo>
                  <a:pt x="253237" y="198120"/>
                </a:lnTo>
                <a:lnTo>
                  <a:pt x="254761" y="196850"/>
                </a:lnTo>
                <a:lnTo>
                  <a:pt x="256412" y="196850"/>
                </a:lnTo>
                <a:lnTo>
                  <a:pt x="257809" y="195580"/>
                </a:lnTo>
                <a:lnTo>
                  <a:pt x="258825" y="194310"/>
                </a:lnTo>
                <a:lnTo>
                  <a:pt x="259714" y="194310"/>
                </a:lnTo>
                <a:lnTo>
                  <a:pt x="260476" y="193040"/>
                </a:lnTo>
                <a:lnTo>
                  <a:pt x="261365" y="193040"/>
                </a:lnTo>
                <a:lnTo>
                  <a:pt x="261873" y="190500"/>
                </a:lnTo>
                <a:lnTo>
                  <a:pt x="261492" y="190500"/>
                </a:lnTo>
                <a:lnTo>
                  <a:pt x="192658" y="57150"/>
                </a:lnTo>
                <a:lnTo>
                  <a:pt x="192277" y="55880"/>
                </a:lnTo>
                <a:close/>
              </a:path>
              <a:path extrusionOk="0" h="285114" w="468629">
                <a:moveTo>
                  <a:pt x="111886" y="176530"/>
                </a:moveTo>
                <a:lnTo>
                  <a:pt x="110743" y="176530"/>
                </a:lnTo>
                <a:lnTo>
                  <a:pt x="111378" y="177800"/>
                </a:lnTo>
                <a:lnTo>
                  <a:pt x="111886" y="176530"/>
                </a:lnTo>
                <a:close/>
              </a:path>
              <a:path extrusionOk="0" h="285114" w="468629">
                <a:moveTo>
                  <a:pt x="153923" y="130810"/>
                </a:moveTo>
                <a:lnTo>
                  <a:pt x="143382" y="133350"/>
                </a:lnTo>
                <a:lnTo>
                  <a:pt x="137540" y="134620"/>
                </a:lnTo>
                <a:lnTo>
                  <a:pt x="127761" y="139700"/>
                </a:lnTo>
                <a:lnTo>
                  <a:pt x="124459" y="142240"/>
                </a:lnTo>
                <a:lnTo>
                  <a:pt x="118363" y="147320"/>
                </a:lnTo>
                <a:lnTo>
                  <a:pt x="115696" y="149860"/>
                </a:lnTo>
                <a:lnTo>
                  <a:pt x="110997" y="154940"/>
                </a:lnTo>
                <a:lnTo>
                  <a:pt x="109092" y="156210"/>
                </a:lnTo>
                <a:lnTo>
                  <a:pt x="107441" y="158750"/>
                </a:lnTo>
                <a:lnTo>
                  <a:pt x="105917" y="161290"/>
                </a:lnTo>
                <a:lnTo>
                  <a:pt x="104901" y="162560"/>
                </a:lnTo>
                <a:lnTo>
                  <a:pt x="104393" y="165100"/>
                </a:lnTo>
                <a:lnTo>
                  <a:pt x="104012" y="165100"/>
                </a:lnTo>
                <a:lnTo>
                  <a:pt x="103885" y="167640"/>
                </a:lnTo>
                <a:lnTo>
                  <a:pt x="104139" y="167640"/>
                </a:lnTo>
                <a:lnTo>
                  <a:pt x="104393" y="168910"/>
                </a:lnTo>
                <a:lnTo>
                  <a:pt x="105028" y="170180"/>
                </a:lnTo>
                <a:lnTo>
                  <a:pt x="105790" y="171450"/>
                </a:lnTo>
                <a:lnTo>
                  <a:pt x="106298" y="172720"/>
                </a:lnTo>
                <a:lnTo>
                  <a:pt x="106933" y="173990"/>
                </a:lnTo>
                <a:lnTo>
                  <a:pt x="107949" y="175260"/>
                </a:lnTo>
                <a:lnTo>
                  <a:pt x="109092" y="176530"/>
                </a:lnTo>
                <a:lnTo>
                  <a:pt x="113156" y="176530"/>
                </a:lnTo>
                <a:lnTo>
                  <a:pt x="114172" y="175260"/>
                </a:lnTo>
                <a:lnTo>
                  <a:pt x="115315" y="173990"/>
                </a:lnTo>
                <a:lnTo>
                  <a:pt x="116331" y="171450"/>
                </a:lnTo>
                <a:lnTo>
                  <a:pt x="117855" y="168910"/>
                </a:lnTo>
                <a:lnTo>
                  <a:pt x="121411" y="165100"/>
                </a:lnTo>
                <a:lnTo>
                  <a:pt x="123697" y="162560"/>
                </a:lnTo>
                <a:lnTo>
                  <a:pt x="126491" y="160020"/>
                </a:lnTo>
                <a:lnTo>
                  <a:pt x="129158" y="157480"/>
                </a:lnTo>
                <a:lnTo>
                  <a:pt x="132460" y="154940"/>
                </a:lnTo>
                <a:lnTo>
                  <a:pt x="136524" y="152400"/>
                </a:lnTo>
                <a:lnTo>
                  <a:pt x="140334" y="151130"/>
                </a:lnTo>
                <a:lnTo>
                  <a:pt x="143763" y="149860"/>
                </a:lnTo>
                <a:lnTo>
                  <a:pt x="146811" y="148590"/>
                </a:lnTo>
                <a:lnTo>
                  <a:pt x="180847" y="148590"/>
                </a:lnTo>
                <a:lnTo>
                  <a:pt x="177672" y="143510"/>
                </a:lnTo>
                <a:lnTo>
                  <a:pt x="170941" y="137160"/>
                </a:lnTo>
                <a:lnTo>
                  <a:pt x="167131" y="134620"/>
                </a:lnTo>
                <a:lnTo>
                  <a:pt x="158622" y="132080"/>
                </a:lnTo>
                <a:lnTo>
                  <a:pt x="153923" y="130810"/>
                </a:lnTo>
                <a:close/>
              </a:path>
              <a:path extrusionOk="0" h="285114" w="468629">
                <a:moveTo>
                  <a:pt x="261492" y="76200"/>
                </a:moveTo>
                <a:lnTo>
                  <a:pt x="254634" y="76200"/>
                </a:lnTo>
                <a:lnTo>
                  <a:pt x="253364" y="77470"/>
                </a:lnTo>
                <a:lnTo>
                  <a:pt x="251713" y="77470"/>
                </a:lnTo>
                <a:lnTo>
                  <a:pt x="250189" y="78740"/>
                </a:lnTo>
                <a:lnTo>
                  <a:pt x="248792" y="78740"/>
                </a:lnTo>
                <a:lnTo>
                  <a:pt x="247776" y="80010"/>
                </a:lnTo>
                <a:lnTo>
                  <a:pt x="246887" y="80010"/>
                </a:lnTo>
                <a:lnTo>
                  <a:pt x="246125" y="81280"/>
                </a:lnTo>
                <a:lnTo>
                  <a:pt x="245109" y="82550"/>
                </a:lnTo>
                <a:lnTo>
                  <a:pt x="244728" y="82550"/>
                </a:lnTo>
                <a:lnTo>
                  <a:pt x="244855" y="85090"/>
                </a:lnTo>
                <a:lnTo>
                  <a:pt x="245109" y="85090"/>
                </a:lnTo>
                <a:lnTo>
                  <a:pt x="273176" y="139700"/>
                </a:lnTo>
                <a:lnTo>
                  <a:pt x="294893" y="163830"/>
                </a:lnTo>
                <a:lnTo>
                  <a:pt x="299084" y="166370"/>
                </a:lnTo>
                <a:lnTo>
                  <a:pt x="303783" y="167640"/>
                </a:lnTo>
                <a:lnTo>
                  <a:pt x="313943" y="166370"/>
                </a:lnTo>
                <a:lnTo>
                  <a:pt x="319531" y="165100"/>
                </a:lnTo>
                <a:lnTo>
                  <a:pt x="325500" y="162560"/>
                </a:lnTo>
                <a:lnTo>
                  <a:pt x="330580" y="160020"/>
                </a:lnTo>
                <a:lnTo>
                  <a:pt x="334898" y="156210"/>
                </a:lnTo>
                <a:lnTo>
                  <a:pt x="338581" y="149860"/>
                </a:lnTo>
                <a:lnTo>
                  <a:pt x="339470" y="148590"/>
                </a:lnTo>
                <a:lnTo>
                  <a:pt x="306450" y="148590"/>
                </a:lnTo>
                <a:lnTo>
                  <a:pt x="303656" y="147320"/>
                </a:lnTo>
                <a:lnTo>
                  <a:pt x="300989" y="144780"/>
                </a:lnTo>
                <a:lnTo>
                  <a:pt x="298449" y="143510"/>
                </a:lnTo>
                <a:lnTo>
                  <a:pt x="296036" y="140970"/>
                </a:lnTo>
                <a:lnTo>
                  <a:pt x="293623" y="137160"/>
                </a:lnTo>
                <a:lnTo>
                  <a:pt x="291083" y="133350"/>
                </a:lnTo>
                <a:lnTo>
                  <a:pt x="288416" y="128270"/>
                </a:lnTo>
                <a:lnTo>
                  <a:pt x="261492" y="76200"/>
                </a:lnTo>
                <a:close/>
              </a:path>
              <a:path extrusionOk="0" h="285114" w="468629">
                <a:moveTo>
                  <a:pt x="321690" y="44450"/>
                </a:moveTo>
                <a:lnTo>
                  <a:pt x="315086" y="44450"/>
                </a:lnTo>
                <a:lnTo>
                  <a:pt x="313816" y="45720"/>
                </a:lnTo>
                <a:lnTo>
                  <a:pt x="312165" y="46990"/>
                </a:lnTo>
                <a:lnTo>
                  <a:pt x="310514" y="46990"/>
                </a:lnTo>
                <a:lnTo>
                  <a:pt x="308228" y="48260"/>
                </a:lnTo>
                <a:lnTo>
                  <a:pt x="307339" y="49530"/>
                </a:lnTo>
                <a:lnTo>
                  <a:pt x="306577" y="49530"/>
                </a:lnTo>
                <a:lnTo>
                  <a:pt x="305561" y="50800"/>
                </a:lnTo>
                <a:lnTo>
                  <a:pt x="305307" y="52070"/>
                </a:lnTo>
                <a:lnTo>
                  <a:pt x="305180" y="53340"/>
                </a:lnTo>
                <a:lnTo>
                  <a:pt x="337819" y="115570"/>
                </a:lnTo>
                <a:lnTo>
                  <a:pt x="336168" y="124460"/>
                </a:lnTo>
                <a:lnTo>
                  <a:pt x="334136" y="130810"/>
                </a:lnTo>
                <a:lnTo>
                  <a:pt x="331469" y="135890"/>
                </a:lnTo>
                <a:lnTo>
                  <a:pt x="328929" y="140970"/>
                </a:lnTo>
                <a:lnTo>
                  <a:pt x="325627" y="144780"/>
                </a:lnTo>
                <a:lnTo>
                  <a:pt x="321563" y="146050"/>
                </a:lnTo>
                <a:lnTo>
                  <a:pt x="318388" y="148590"/>
                </a:lnTo>
                <a:lnTo>
                  <a:pt x="339470" y="148590"/>
                </a:lnTo>
                <a:lnTo>
                  <a:pt x="342137" y="144780"/>
                </a:lnTo>
                <a:lnTo>
                  <a:pt x="345058" y="138430"/>
                </a:lnTo>
                <a:lnTo>
                  <a:pt x="347217" y="130810"/>
                </a:lnTo>
                <a:lnTo>
                  <a:pt x="366208" y="130810"/>
                </a:lnTo>
                <a:lnTo>
                  <a:pt x="321690" y="44450"/>
                </a:lnTo>
                <a:close/>
              </a:path>
              <a:path extrusionOk="0" h="285114" w="468629">
                <a:moveTo>
                  <a:pt x="366208" y="130810"/>
                </a:moveTo>
                <a:lnTo>
                  <a:pt x="347217" y="130810"/>
                </a:lnTo>
                <a:lnTo>
                  <a:pt x="353567" y="142240"/>
                </a:lnTo>
                <a:lnTo>
                  <a:pt x="353948" y="143510"/>
                </a:lnTo>
                <a:lnTo>
                  <a:pt x="358520" y="143510"/>
                </a:lnTo>
                <a:lnTo>
                  <a:pt x="359536" y="142240"/>
                </a:lnTo>
                <a:lnTo>
                  <a:pt x="362330" y="140970"/>
                </a:lnTo>
                <a:lnTo>
                  <a:pt x="364870" y="139700"/>
                </a:lnTo>
                <a:lnTo>
                  <a:pt x="366648" y="138430"/>
                </a:lnTo>
                <a:lnTo>
                  <a:pt x="367791" y="137160"/>
                </a:lnTo>
                <a:lnTo>
                  <a:pt x="368299" y="137160"/>
                </a:lnTo>
                <a:lnTo>
                  <a:pt x="368553" y="135890"/>
                </a:lnTo>
                <a:lnTo>
                  <a:pt x="368426" y="134620"/>
                </a:lnTo>
                <a:lnTo>
                  <a:pt x="368172" y="134620"/>
                </a:lnTo>
                <a:lnTo>
                  <a:pt x="366208" y="130810"/>
                </a:lnTo>
                <a:close/>
              </a:path>
              <a:path extrusionOk="0" h="285114" w="468629">
                <a:moveTo>
                  <a:pt x="412749" y="0"/>
                </a:moveTo>
                <a:lnTo>
                  <a:pt x="400557" y="0"/>
                </a:lnTo>
                <a:lnTo>
                  <a:pt x="394080" y="2540"/>
                </a:lnTo>
                <a:lnTo>
                  <a:pt x="387095" y="6350"/>
                </a:lnTo>
                <a:lnTo>
                  <a:pt x="380491" y="8890"/>
                </a:lnTo>
                <a:lnTo>
                  <a:pt x="361060" y="41910"/>
                </a:lnTo>
                <a:lnTo>
                  <a:pt x="360933" y="48260"/>
                </a:lnTo>
                <a:lnTo>
                  <a:pt x="362076" y="55880"/>
                </a:lnTo>
                <a:lnTo>
                  <a:pt x="378586" y="92710"/>
                </a:lnTo>
                <a:lnTo>
                  <a:pt x="405891" y="110490"/>
                </a:lnTo>
                <a:lnTo>
                  <a:pt x="418718" y="110490"/>
                </a:lnTo>
                <a:lnTo>
                  <a:pt x="425322" y="109220"/>
                </a:lnTo>
                <a:lnTo>
                  <a:pt x="432307" y="106680"/>
                </a:lnTo>
                <a:lnTo>
                  <a:pt x="439546" y="102870"/>
                </a:lnTo>
                <a:lnTo>
                  <a:pt x="443864" y="101600"/>
                </a:lnTo>
                <a:lnTo>
                  <a:pt x="447674" y="99060"/>
                </a:lnTo>
                <a:lnTo>
                  <a:pt x="454532" y="93980"/>
                </a:lnTo>
                <a:lnTo>
                  <a:pt x="410717" y="93980"/>
                </a:lnTo>
                <a:lnTo>
                  <a:pt x="407034" y="91440"/>
                </a:lnTo>
                <a:lnTo>
                  <a:pt x="388238" y="71120"/>
                </a:lnTo>
                <a:lnTo>
                  <a:pt x="410289" y="59690"/>
                </a:lnTo>
                <a:lnTo>
                  <a:pt x="382142" y="59690"/>
                </a:lnTo>
                <a:lnTo>
                  <a:pt x="380364" y="55880"/>
                </a:lnTo>
                <a:lnTo>
                  <a:pt x="379094" y="52070"/>
                </a:lnTo>
                <a:lnTo>
                  <a:pt x="378586" y="48260"/>
                </a:lnTo>
                <a:lnTo>
                  <a:pt x="377951" y="44450"/>
                </a:lnTo>
                <a:lnTo>
                  <a:pt x="408050" y="13970"/>
                </a:lnTo>
                <a:lnTo>
                  <a:pt x="439220" y="13970"/>
                </a:lnTo>
                <a:lnTo>
                  <a:pt x="433323" y="7620"/>
                </a:lnTo>
                <a:lnTo>
                  <a:pt x="428624" y="5080"/>
                </a:lnTo>
                <a:lnTo>
                  <a:pt x="423544" y="2540"/>
                </a:lnTo>
                <a:lnTo>
                  <a:pt x="418337" y="1270"/>
                </a:lnTo>
                <a:lnTo>
                  <a:pt x="412749" y="0"/>
                </a:lnTo>
                <a:close/>
              </a:path>
              <a:path extrusionOk="0" h="285114" w="468629">
                <a:moveTo>
                  <a:pt x="463549" y="67310"/>
                </a:moveTo>
                <a:lnTo>
                  <a:pt x="459485" y="67310"/>
                </a:lnTo>
                <a:lnTo>
                  <a:pt x="458469" y="68580"/>
                </a:lnTo>
                <a:lnTo>
                  <a:pt x="457199" y="69850"/>
                </a:lnTo>
                <a:lnTo>
                  <a:pt x="456056" y="71120"/>
                </a:lnTo>
                <a:lnTo>
                  <a:pt x="454405" y="73660"/>
                </a:lnTo>
                <a:lnTo>
                  <a:pt x="452500" y="74930"/>
                </a:lnTo>
                <a:lnTo>
                  <a:pt x="438530" y="86360"/>
                </a:lnTo>
                <a:lnTo>
                  <a:pt x="434212" y="88900"/>
                </a:lnTo>
                <a:lnTo>
                  <a:pt x="428878" y="91440"/>
                </a:lnTo>
                <a:lnTo>
                  <a:pt x="423925" y="93980"/>
                </a:lnTo>
                <a:lnTo>
                  <a:pt x="454532" y="93980"/>
                </a:lnTo>
                <a:lnTo>
                  <a:pt x="457453" y="91440"/>
                </a:lnTo>
                <a:lnTo>
                  <a:pt x="462279" y="86360"/>
                </a:lnTo>
                <a:lnTo>
                  <a:pt x="464184" y="83820"/>
                </a:lnTo>
                <a:lnTo>
                  <a:pt x="465454" y="82550"/>
                </a:lnTo>
                <a:lnTo>
                  <a:pt x="466851" y="81280"/>
                </a:lnTo>
                <a:lnTo>
                  <a:pt x="467613" y="80010"/>
                </a:lnTo>
                <a:lnTo>
                  <a:pt x="467740" y="78740"/>
                </a:lnTo>
                <a:lnTo>
                  <a:pt x="468121" y="78740"/>
                </a:lnTo>
                <a:lnTo>
                  <a:pt x="468121" y="76200"/>
                </a:lnTo>
                <a:lnTo>
                  <a:pt x="467867" y="76200"/>
                </a:lnTo>
                <a:lnTo>
                  <a:pt x="467740" y="74930"/>
                </a:lnTo>
                <a:lnTo>
                  <a:pt x="467232" y="73660"/>
                </a:lnTo>
                <a:lnTo>
                  <a:pt x="466978" y="73660"/>
                </a:lnTo>
                <a:lnTo>
                  <a:pt x="466724" y="72390"/>
                </a:lnTo>
                <a:lnTo>
                  <a:pt x="466216" y="72390"/>
                </a:lnTo>
                <a:lnTo>
                  <a:pt x="465581" y="71120"/>
                </a:lnTo>
                <a:lnTo>
                  <a:pt x="464565" y="68580"/>
                </a:lnTo>
                <a:lnTo>
                  <a:pt x="463549" y="67310"/>
                </a:lnTo>
                <a:close/>
              </a:path>
              <a:path extrusionOk="0" h="285114" w="468629">
                <a:moveTo>
                  <a:pt x="260476" y="74930"/>
                </a:moveTo>
                <a:lnTo>
                  <a:pt x="256920" y="74930"/>
                </a:lnTo>
                <a:lnTo>
                  <a:pt x="255777" y="76200"/>
                </a:lnTo>
                <a:lnTo>
                  <a:pt x="260857" y="76200"/>
                </a:lnTo>
                <a:lnTo>
                  <a:pt x="260476" y="74930"/>
                </a:lnTo>
                <a:close/>
              </a:path>
              <a:path extrusionOk="0" h="285114" w="468629">
                <a:moveTo>
                  <a:pt x="461644" y="66040"/>
                </a:moveTo>
                <a:lnTo>
                  <a:pt x="461136" y="66040"/>
                </a:lnTo>
                <a:lnTo>
                  <a:pt x="460755" y="67310"/>
                </a:lnTo>
                <a:lnTo>
                  <a:pt x="462660" y="67310"/>
                </a:lnTo>
                <a:lnTo>
                  <a:pt x="461644" y="66040"/>
                </a:lnTo>
                <a:close/>
              </a:path>
              <a:path extrusionOk="0" h="285114" w="468629">
                <a:moveTo>
                  <a:pt x="439220" y="13970"/>
                </a:moveTo>
                <a:lnTo>
                  <a:pt x="408050" y="13970"/>
                </a:lnTo>
                <a:lnTo>
                  <a:pt x="414527" y="17780"/>
                </a:lnTo>
                <a:lnTo>
                  <a:pt x="421131" y="20320"/>
                </a:lnTo>
                <a:lnTo>
                  <a:pt x="426465" y="25400"/>
                </a:lnTo>
                <a:lnTo>
                  <a:pt x="430783" y="34290"/>
                </a:lnTo>
                <a:lnTo>
                  <a:pt x="382142" y="59690"/>
                </a:lnTo>
                <a:lnTo>
                  <a:pt x="410289" y="59690"/>
                </a:lnTo>
                <a:lnTo>
                  <a:pt x="447039" y="40640"/>
                </a:lnTo>
                <a:lnTo>
                  <a:pt x="448690" y="40640"/>
                </a:lnTo>
                <a:lnTo>
                  <a:pt x="449833" y="39370"/>
                </a:lnTo>
                <a:lnTo>
                  <a:pt x="451357" y="35560"/>
                </a:lnTo>
                <a:lnTo>
                  <a:pt x="451103" y="33020"/>
                </a:lnTo>
                <a:lnTo>
                  <a:pt x="449706" y="30480"/>
                </a:lnTo>
                <a:lnTo>
                  <a:pt x="445134" y="21590"/>
                </a:lnTo>
                <a:lnTo>
                  <a:pt x="441578" y="16510"/>
                </a:lnTo>
                <a:lnTo>
                  <a:pt x="439220" y="1397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4"/>
          <p:cNvSpPr/>
          <p:nvPr/>
        </p:nvSpPr>
        <p:spPr>
          <a:xfrm>
            <a:off x="969962" y="2727451"/>
            <a:ext cx="683323" cy="39712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4"/>
          <p:cNvSpPr txBox="1"/>
          <p:nvPr/>
        </p:nvSpPr>
        <p:spPr>
          <a:xfrm>
            <a:off x="6490063" y="5889503"/>
            <a:ext cx="27432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Exercises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5"/>
          <p:cNvSpPr/>
          <p:nvPr/>
        </p:nvSpPr>
        <p:spPr>
          <a:xfrm>
            <a:off x="895350" y="1738122"/>
            <a:ext cx="7475220" cy="0"/>
          </a:xfrm>
          <a:custGeom>
            <a:rect b="b" l="l" r="r" t="t"/>
            <a:pathLst>
              <a:path extrusionOk="0" h="120000"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noFill/>
          <a:ln cap="flat" cmpd="sng" w="9525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5"/>
          <p:cNvSpPr txBox="1"/>
          <p:nvPr>
            <p:ph type="title"/>
          </p:nvPr>
        </p:nvSpPr>
        <p:spPr>
          <a:xfrm>
            <a:off x="777602" y="295576"/>
            <a:ext cx="8013700" cy="14901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/>
              <a:t>Think about relating inputs to outputs: Recipes</a:t>
            </a:r>
            <a:endParaRPr u="none"/>
          </a:p>
        </p:txBody>
      </p:sp>
      <p:sp>
        <p:nvSpPr>
          <p:cNvPr id="400" name="Google Shape;400;p35"/>
          <p:cNvSpPr txBox="1"/>
          <p:nvPr>
            <p:ph idx="11" type="ftr"/>
          </p:nvPr>
        </p:nvSpPr>
        <p:spPr>
          <a:xfrm>
            <a:off x="4144009" y="6645275"/>
            <a:ext cx="858520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6.0001 LECTURE 1</a:t>
            </a:r>
            <a:endParaRPr/>
          </a:p>
        </p:txBody>
      </p:sp>
      <p:sp>
        <p:nvSpPr>
          <p:cNvPr id="401" name="Google Shape;401;p35"/>
          <p:cNvSpPr txBox="1"/>
          <p:nvPr>
            <p:ph idx="12" type="sldNum"/>
          </p:nvPr>
        </p:nvSpPr>
        <p:spPr>
          <a:xfrm>
            <a:off x="8156447" y="6637845"/>
            <a:ext cx="186690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2" name="Google Shape;402;p35"/>
          <p:cNvSpPr txBox="1"/>
          <p:nvPr/>
        </p:nvSpPr>
        <p:spPr>
          <a:xfrm>
            <a:off x="810259" y="1818385"/>
            <a:ext cx="7137400" cy="256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5100" lvl="0" marL="104139" marR="0" rtl="0" algn="l">
              <a:lnSpc>
                <a:spcPct val="114038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programming language provides a set of primitive</a:t>
            </a:r>
            <a:endParaRPr/>
          </a:p>
          <a:p>
            <a:pPr indent="0" lvl="0" marL="104139" marR="0" rtl="0" algn="l">
              <a:lnSpc>
                <a:spcPct val="114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operations</a:t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165100" lvl="0" marL="104139" marR="111125" rtl="0" algn="l">
              <a:lnSpc>
                <a:spcPct val="108076"/>
              </a:lnSpc>
              <a:spcBef>
                <a:spcPts val="1435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expressions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complex but legal combinations of  primitives in a programming language</a:t>
            </a:r>
            <a:endParaRPr/>
          </a:p>
          <a:p>
            <a:pPr indent="-165100" lvl="0" marL="104139" marR="593725" rtl="0" algn="l">
              <a:lnSpc>
                <a:spcPct val="108076"/>
              </a:lnSpc>
              <a:spcBef>
                <a:spcPts val="139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expressions and computations have </a:t>
            </a: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values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 meanings in a programming language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6"/>
          <p:cNvSpPr/>
          <p:nvPr/>
        </p:nvSpPr>
        <p:spPr>
          <a:xfrm>
            <a:off x="6642279" y="3901000"/>
            <a:ext cx="2493649" cy="26229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6"/>
          <p:cNvSpPr txBox="1"/>
          <p:nvPr>
            <p:ph type="title"/>
          </p:nvPr>
        </p:nvSpPr>
        <p:spPr>
          <a:xfrm>
            <a:off x="625346" y="324042"/>
            <a:ext cx="7622540" cy="14901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536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change the values stored in variables	</a:t>
            </a:r>
            <a:endParaRPr/>
          </a:p>
        </p:txBody>
      </p:sp>
      <p:sp>
        <p:nvSpPr>
          <p:cNvPr id="409" name="Google Shape;409;p36"/>
          <p:cNvSpPr txBox="1"/>
          <p:nvPr>
            <p:ph idx="1" type="body"/>
          </p:nvPr>
        </p:nvSpPr>
        <p:spPr>
          <a:xfrm>
            <a:off x="810259" y="1818385"/>
            <a:ext cx="7446009" cy="730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5100" lvl="0" marL="104139" marR="808355" rtl="0" algn="l">
              <a:lnSpc>
                <a:spcPct val="108076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/>
              <a:t>value for area does not change until you tell the  computer to do the calculation again</a:t>
            </a:r>
            <a:endParaRPr/>
          </a:p>
        </p:txBody>
      </p:sp>
      <p:sp>
        <p:nvSpPr>
          <p:cNvPr id="410" name="Google Shape;410;p36"/>
          <p:cNvSpPr/>
          <p:nvPr/>
        </p:nvSpPr>
        <p:spPr>
          <a:xfrm>
            <a:off x="5201030" y="4564760"/>
            <a:ext cx="559435" cy="323215"/>
          </a:xfrm>
          <a:custGeom>
            <a:rect b="b" l="l" r="r" t="t"/>
            <a:pathLst>
              <a:path extrusionOk="0" h="323214" w="559435">
                <a:moveTo>
                  <a:pt x="505459" y="0"/>
                </a:moveTo>
                <a:lnTo>
                  <a:pt x="53848" y="0"/>
                </a:lnTo>
                <a:lnTo>
                  <a:pt x="32896" y="4234"/>
                </a:lnTo>
                <a:lnTo>
                  <a:pt x="15779" y="15779"/>
                </a:lnTo>
                <a:lnTo>
                  <a:pt x="4234" y="32896"/>
                </a:lnTo>
                <a:lnTo>
                  <a:pt x="0" y="53848"/>
                </a:lnTo>
                <a:lnTo>
                  <a:pt x="0" y="269240"/>
                </a:lnTo>
                <a:lnTo>
                  <a:pt x="4234" y="290191"/>
                </a:lnTo>
                <a:lnTo>
                  <a:pt x="15779" y="307308"/>
                </a:lnTo>
                <a:lnTo>
                  <a:pt x="32896" y="318853"/>
                </a:lnTo>
                <a:lnTo>
                  <a:pt x="53848" y="323088"/>
                </a:lnTo>
                <a:lnTo>
                  <a:pt x="505459" y="323088"/>
                </a:lnTo>
                <a:lnTo>
                  <a:pt x="526411" y="318853"/>
                </a:lnTo>
                <a:lnTo>
                  <a:pt x="543528" y="307308"/>
                </a:lnTo>
                <a:lnTo>
                  <a:pt x="555073" y="290191"/>
                </a:lnTo>
                <a:lnTo>
                  <a:pt x="559308" y="269240"/>
                </a:lnTo>
                <a:lnTo>
                  <a:pt x="559308" y="53848"/>
                </a:lnTo>
                <a:lnTo>
                  <a:pt x="555073" y="32896"/>
                </a:lnTo>
                <a:lnTo>
                  <a:pt x="543528" y="15779"/>
                </a:lnTo>
                <a:lnTo>
                  <a:pt x="526411" y="4234"/>
                </a:lnTo>
                <a:lnTo>
                  <a:pt x="505459" y="0"/>
                </a:lnTo>
                <a:close/>
              </a:path>
            </a:pathLst>
          </a:custGeom>
          <a:solidFill>
            <a:srgbClr val="5858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6"/>
          <p:cNvSpPr/>
          <p:nvPr/>
        </p:nvSpPr>
        <p:spPr>
          <a:xfrm>
            <a:off x="5201030" y="4564760"/>
            <a:ext cx="559435" cy="323215"/>
          </a:xfrm>
          <a:custGeom>
            <a:rect b="b" l="l" r="r" t="t"/>
            <a:pathLst>
              <a:path extrusionOk="0" h="323214" w="559435">
                <a:moveTo>
                  <a:pt x="0" y="53848"/>
                </a:moveTo>
                <a:lnTo>
                  <a:pt x="4234" y="32896"/>
                </a:lnTo>
                <a:lnTo>
                  <a:pt x="15779" y="15779"/>
                </a:lnTo>
                <a:lnTo>
                  <a:pt x="32896" y="4234"/>
                </a:lnTo>
                <a:lnTo>
                  <a:pt x="53848" y="0"/>
                </a:lnTo>
                <a:lnTo>
                  <a:pt x="505459" y="0"/>
                </a:lnTo>
                <a:lnTo>
                  <a:pt x="526411" y="4234"/>
                </a:lnTo>
                <a:lnTo>
                  <a:pt x="543528" y="15779"/>
                </a:lnTo>
                <a:lnTo>
                  <a:pt x="555073" y="32896"/>
                </a:lnTo>
                <a:lnTo>
                  <a:pt x="559308" y="53848"/>
                </a:lnTo>
                <a:lnTo>
                  <a:pt x="559308" y="269240"/>
                </a:lnTo>
                <a:lnTo>
                  <a:pt x="555073" y="290191"/>
                </a:lnTo>
                <a:lnTo>
                  <a:pt x="543528" y="307308"/>
                </a:lnTo>
                <a:lnTo>
                  <a:pt x="526411" y="318853"/>
                </a:lnTo>
                <a:lnTo>
                  <a:pt x="505459" y="323088"/>
                </a:lnTo>
                <a:lnTo>
                  <a:pt x="53848" y="323088"/>
                </a:lnTo>
                <a:lnTo>
                  <a:pt x="32896" y="318853"/>
                </a:lnTo>
                <a:lnTo>
                  <a:pt x="15779" y="307308"/>
                </a:lnTo>
                <a:lnTo>
                  <a:pt x="4234" y="290191"/>
                </a:lnTo>
                <a:lnTo>
                  <a:pt x="0" y="269240"/>
                </a:lnTo>
                <a:lnTo>
                  <a:pt x="0" y="53848"/>
                </a:lnTo>
                <a:close/>
              </a:path>
            </a:pathLst>
          </a:custGeom>
          <a:noFill/>
          <a:ln cap="flat" cmpd="sng" w="16000">
            <a:solidFill>
              <a:srgbClr val="3E3E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6"/>
          <p:cNvSpPr txBox="1"/>
          <p:nvPr/>
        </p:nvSpPr>
        <p:spPr>
          <a:xfrm>
            <a:off x="5331714" y="4549902"/>
            <a:ext cx="29845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pi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3" name="Google Shape;413;p36"/>
          <p:cNvSpPr/>
          <p:nvPr/>
        </p:nvSpPr>
        <p:spPr>
          <a:xfrm>
            <a:off x="5201030" y="4938903"/>
            <a:ext cx="1161415" cy="323215"/>
          </a:xfrm>
          <a:custGeom>
            <a:rect b="b" l="l" r="r" t="t"/>
            <a:pathLst>
              <a:path extrusionOk="0" h="323214" w="1161414">
                <a:moveTo>
                  <a:pt x="1107440" y="0"/>
                </a:moveTo>
                <a:lnTo>
                  <a:pt x="53848" y="0"/>
                </a:lnTo>
                <a:lnTo>
                  <a:pt x="32896" y="4234"/>
                </a:lnTo>
                <a:lnTo>
                  <a:pt x="15779" y="15779"/>
                </a:lnTo>
                <a:lnTo>
                  <a:pt x="4234" y="32896"/>
                </a:lnTo>
                <a:lnTo>
                  <a:pt x="0" y="53847"/>
                </a:lnTo>
                <a:lnTo>
                  <a:pt x="0" y="269239"/>
                </a:lnTo>
                <a:lnTo>
                  <a:pt x="4234" y="290191"/>
                </a:lnTo>
                <a:lnTo>
                  <a:pt x="15779" y="307308"/>
                </a:lnTo>
                <a:lnTo>
                  <a:pt x="32896" y="318853"/>
                </a:lnTo>
                <a:lnTo>
                  <a:pt x="53848" y="323087"/>
                </a:lnTo>
                <a:lnTo>
                  <a:pt x="1107440" y="323087"/>
                </a:lnTo>
                <a:lnTo>
                  <a:pt x="1128391" y="318853"/>
                </a:lnTo>
                <a:lnTo>
                  <a:pt x="1145508" y="307308"/>
                </a:lnTo>
                <a:lnTo>
                  <a:pt x="1157053" y="290191"/>
                </a:lnTo>
                <a:lnTo>
                  <a:pt x="1161288" y="269239"/>
                </a:lnTo>
                <a:lnTo>
                  <a:pt x="1161288" y="53847"/>
                </a:lnTo>
                <a:lnTo>
                  <a:pt x="1157053" y="32896"/>
                </a:lnTo>
                <a:lnTo>
                  <a:pt x="1145508" y="15779"/>
                </a:lnTo>
                <a:lnTo>
                  <a:pt x="1128391" y="4234"/>
                </a:lnTo>
                <a:lnTo>
                  <a:pt x="1107440" y="0"/>
                </a:lnTo>
                <a:close/>
              </a:path>
            </a:pathLst>
          </a:custGeom>
          <a:solidFill>
            <a:srgbClr val="5858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6"/>
          <p:cNvSpPr/>
          <p:nvPr/>
        </p:nvSpPr>
        <p:spPr>
          <a:xfrm>
            <a:off x="5188076" y="5325236"/>
            <a:ext cx="791845" cy="323850"/>
          </a:xfrm>
          <a:custGeom>
            <a:rect b="b" l="l" r="r" t="t"/>
            <a:pathLst>
              <a:path extrusionOk="0" h="323850" w="791845">
                <a:moveTo>
                  <a:pt x="737743" y="0"/>
                </a:moveTo>
                <a:lnTo>
                  <a:pt x="53975" y="0"/>
                </a:lnTo>
                <a:lnTo>
                  <a:pt x="32950" y="4236"/>
                </a:lnTo>
                <a:lnTo>
                  <a:pt x="15795" y="15795"/>
                </a:lnTo>
                <a:lnTo>
                  <a:pt x="4236" y="32950"/>
                </a:lnTo>
                <a:lnTo>
                  <a:pt x="0" y="53975"/>
                </a:lnTo>
                <a:lnTo>
                  <a:pt x="0" y="269875"/>
                </a:lnTo>
                <a:lnTo>
                  <a:pt x="4236" y="290883"/>
                </a:lnTo>
                <a:lnTo>
                  <a:pt x="15795" y="308040"/>
                </a:lnTo>
                <a:lnTo>
                  <a:pt x="32950" y="319608"/>
                </a:lnTo>
                <a:lnTo>
                  <a:pt x="53975" y="323850"/>
                </a:lnTo>
                <a:lnTo>
                  <a:pt x="737743" y="323850"/>
                </a:lnTo>
                <a:lnTo>
                  <a:pt x="758767" y="319608"/>
                </a:lnTo>
                <a:lnTo>
                  <a:pt x="775922" y="308040"/>
                </a:lnTo>
                <a:lnTo>
                  <a:pt x="787481" y="290883"/>
                </a:lnTo>
                <a:lnTo>
                  <a:pt x="791718" y="269875"/>
                </a:lnTo>
                <a:lnTo>
                  <a:pt x="791718" y="53975"/>
                </a:lnTo>
                <a:lnTo>
                  <a:pt x="787481" y="32950"/>
                </a:lnTo>
                <a:lnTo>
                  <a:pt x="775922" y="15795"/>
                </a:lnTo>
                <a:lnTo>
                  <a:pt x="758767" y="4236"/>
                </a:lnTo>
                <a:lnTo>
                  <a:pt x="737743" y="0"/>
                </a:lnTo>
                <a:close/>
              </a:path>
            </a:pathLst>
          </a:custGeom>
          <a:solidFill>
            <a:srgbClr val="5858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6"/>
          <p:cNvSpPr txBox="1"/>
          <p:nvPr/>
        </p:nvSpPr>
        <p:spPr>
          <a:xfrm>
            <a:off x="7587345" y="4923790"/>
            <a:ext cx="121094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	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5188076" y="5325236"/>
            <a:ext cx="791845" cy="323850"/>
          </a:xfrm>
          <a:custGeom>
            <a:rect b="b" l="l" r="r" t="t"/>
            <a:pathLst>
              <a:path extrusionOk="0" h="323850" w="791845">
                <a:moveTo>
                  <a:pt x="0" y="53975"/>
                </a:moveTo>
                <a:lnTo>
                  <a:pt x="4236" y="32950"/>
                </a:lnTo>
                <a:lnTo>
                  <a:pt x="15795" y="15795"/>
                </a:lnTo>
                <a:lnTo>
                  <a:pt x="32950" y="4236"/>
                </a:lnTo>
                <a:lnTo>
                  <a:pt x="53975" y="0"/>
                </a:lnTo>
                <a:lnTo>
                  <a:pt x="737743" y="0"/>
                </a:lnTo>
                <a:lnTo>
                  <a:pt x="758767" y="4236"/>
                </a:lnTo>
                <a:lnTo>
                  <a:pt x="775922" y="15795"/>
                </a:lnTo>
                <a:lnTo>
                  <a:pt x="787481" y="32950"/>
                </a:lnTo>
                <a:lnTo>
                  <a:pt x="791718" y="53975"/>
                </a:lnTo>
                <a:lnTo>
                  <a:pt x="791718" y="269875"/>
                </a:lnTo>
                <a:lnTo>
                  <a:pt x="787481" y="290883"/>
                </a:lnTo>
                <a:lnTo>
                  <a:pt x="775922" y="308040"/>
                </a:lnTo>
                <a:lnTo>
                  <a:pt x="758767" y="319608"/>
                </a:lnTo>
                <a:lnTo>
                  <a:pt x="737743" y="323850"/>
                </a:lnTo>
                <a:lnTo>
                  <a:pt x="53975" y="323850"/>
                </a:lnTo>
                <a:lnTo>
                  <a:pt x="32950" y="319608"/>
                </a:lnTo>
                <a:lnTo>
                  <a:pt x="15795" y="308040"/>
                </a:lnTo>
                <a:lnTo>
                  <a:pt x="4236" y="290883"/>
                </a:lnTo>
                <a:lnTo>
                  <a:pt x="0" y="269875"/>
                </a:lnTo>
                <a:lnTo>
                  <a:pt x="0" y="53975"/>
                </a:lnTo>
                <a:close/>
              </a:path>
            </a:pathLst>
          </a:custGeom>
          <a:noFill/>
          <a:ln cap="flat" cmpd="sng" w="16000">
            <a:solidFill>
              <a:srgbClr val="3E3E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36"/>
          <p:cNvSpPr txBox="1"/>
          <p:nvPr/>
        </p:nvSpPr>
        <p:spPr>
          <a:xfrm>
            <a:off x="5204110" y="4811014"/>
            <a:ext cx="1155700" cy="765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93980" lvl="0" marL="106045" marR="5080" rtl="0" algn="l">
              <a:lnSpc>
                <a:spcPct val="14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radius 	</a:t>
            </a:r>
            <a:r>
              <a:rPr lang="en-US"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area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8" name="Google Shape;418;p36"/>
          <p:cNvSpPr/>
          <p:nvPr/>
        </p:nvSpPr>
        <p:spPr>
          <a:xfrm>
            <a:off x="7573898" y="4340733"/>
            <a:ext cx="1108075" cy="257810"/>
          </a:xfrm>
          <a:custGeom>
            <a:rect b="b" l="l" r="r" t="t"/>
            <a:pathLst>
              <a:path extrusionOk="0" h="257810" w="1108075">
                <a:moveTo>
                  <a:pt x="1065022" y="0"/>
                </a:moveTo>
                <a:lnTo>
                  <a:pt x="42926" y="0"/>
                </a:lnTo>
                <a:lnTo>
                  <a:pt x="26199" y="3367"/>
                </a:lnTo>
                <a:lnTo>
                  <a:pt x="12557" y="12557"/>
                </a:lnTo>
                <a:lnTo>
                  <a:pt x="3367" y="26199"/>
                </a:lnTo>
                <a:lnTo>
                  <a:pt x="0" y="42925"/>
                </a:lnTo>
                <a:lnTo>
                  <a:pt x="0" y="214629"/>
                </a:lnTo>
                <a:lnTo>
                  <a:pt x="3367" y="231356"/>
                </a:lnTo>
                <a:lnTo>
                  <a:pt x="12557" y="244998"/>
                </a:lnTo>
                <a:lnTo>
                  <a:pt x="26199" y="254188"/>
                </a:lnTo>
                <a:lnTo>
                  <a:pt x="42926" y="257555"/>
                </a:lnTo>
                <a:lnTo>
                  <a:pt x="1065022" y="257555"/>
                </a:lnTo>
                <a:lnTo>
                  <a:pt x="1081748" y="254188"/>
                </a:lnTo>
                <a:lnTo>
                  <a:pt x="1095390" y="244998"/>
                </a:lnTo>
                <a:lnTo>
                  <a:pt x="1104580" y="231356"/>
                </a:lnTo>
                <a:lnTo>
                  <a:pt x="1107948" y="214629"/>
                </a:lnTo>
                <a:lnTo>
                  <a:pt x="1107948" y="42925"/>
                </a:lnTo>
                <a:lnTo>
                  <a:pt x="1104580" y="26199"/>
                </a:lnTo>
                <a:lnTo>
                  <a:pt x="1095390" y="12557"/>
                </a:lnTo>
                <a:lnTo>
                  <a:pt x="1081748" y="3367"/>
                </a:lnTo>
                <a:lnTo>
                  <a:pt x="1065022" y="0"/>
                </a:lnTo>
                <a:close/>
              </a:path>
            </a:pathLst>
          </a:custGeom>
          <a:solidFill>
            <a:srgbClr val="94373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36"/>
          <p:cNvSpPr/>
          <p:nvPr/>
        </p:nvSpPr>
        <p:spPr>
          <a:xfrm>
            <a:off x="7573898" y="4340733"/>
            <a:ext cx="1108075" cy="257810"/>
          </a:xfrm>
          <a:custGeom>
            <a:rect b="b" l="l" r="r" t="t"/>
            <a:pathLst>
              <a:path extrusionOk="0" h="257810" w="1108075">
                <a:moveTo>
                  <a:pt x="0" y="42925"/>
                </a:moveTo>
                <a:lnTo>
                  <a:pt x="3367" y="26199"/>
                </a:lnTo>
                <a:lnTo>
                  <a:pt x="12557" y="12557"/>
                </a:lnTo>
                <a:lnTo>
                  <a:pt x="26199" y="3367"/>
                </a:lnTo>
                <a:lnTo>
                  <a:pt x="42926" y="0"/>
                </a:lnTo>
                <a:lnTo>
                  <a:pt x="1065022" y="0"/>
                </a:lnTo>
                <a:lnTo>
                  <a:pt x="1081748" y="3367"/>
                </a:lnTo>
                <a:lnTo>
                  <a:pt x="1095390" y="12557"/>
                </a:lnTo>
                <a:lnTo>
                  <a:pt x="1104580" y="26199"/>
                </a:lnTo>
                <a:lnTo>
                  <a:pt x="1107948" y="42925"/>
                </a:lnTo>
                <a:lnTo>
                  <a:pt x="1107948" y="214629"/>
                </a:lnTo>
                <a:lnTo>
                  <a:pt x="1104580" y="231356"/>
                </a:lnTo>
                <a:lnTo>
                  <a:pt x="1095390" y="244998"/>
                </a:lnTo>
                <a:lnTo>
                  <a:pt x="1081748" y="254188"/>
                </a:lnTo>
                <a:lnTo>
                  <a:pt x="1065022" y="257555"/>
                </a:lnTo>
                <a:lnTo>
                  <a:pt x="42926" y="257555"/>
                </a:lnTo>
                <a:lnTo>
                  <a:pt x="26199" y="254188"/>
                </a:lnTo>
                <a:lnTo>
                  <a:pt x="12557" y="244998"/>
                </a:lnTo>
                <a:lnTo>
                  <a:pt x="3367" y="231356"/>
                </a:lnTo>
                <a:lnTo>
                  <a:pt x="0" y="214629"/>
                </a:lnTo>
                <a:lnTo>
                  <a:pt x="0" y="42925"/>
                </a:lnTo>
                <a:close/>
              </a:path>
            </a:pathLst>
          </a:custGeom>
          <a:noFill/>
          <a:ln cap="flat" cmpd="sng" w="16000">
            <a:solidFill>
              <a:srgbClr val="6C25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36"/>
          <p:cNvSpPr txBox="1"/>
          <p:nvPr/>
        </p:nvSpPr>
        <p:spPr>
          <a:xfrm>
            <a:off x="7581900" y="4348734"/>
            <a:ext cx="1092200" cy="207749"/>
          </a:xfrm>
          <a:prstGeom prst="rect">
            <a:avLst/>
          </a:prstGeom>
          <a:solidFill>
            <a:srgbClr val="943734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32740" marR="0" rtl="0" algn="l">
              <a:lnSpc>
                <a:spcPct val="116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3.14</a:t>
            </a:r>
            <a:endParaRPr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1" name="Google Shape;421;p36"/>
          <p:cNvSpPr/>
          <p:nvPr/>
        </p:nvSpPr>
        <p:spPr>
          <a:xfrm>
            <a:off x="7573898" y="4827651"/>
            <a:ext cx="1108075" cy="257175"/>
          </a:xfrm>
          <a:custGeom>
            <a:rect b="b" l="l" r="r" t="t"/>
            <a:pathLst>
              <a:path extrusionOk="0" h="257175" w="1108075">
                <a:moveTo>
                  <a:pt x="1065149" y="0"/>
                </a:moveTo>
                <a:lnTo>
                  <a:pt x="42799" y="0"/>
                </a:lnTo>
                <a:lnTo>
                  <a:pt x="26146" y="3365"/>
                </a:lnTo>
                <a:lnTo>
                  <a:pt x="12541" y="12541"/>
                </a:lnTo>
                <a:lnTo>
                  <a:pt x="3365" y="26146"/>
                </a:lnTo>
                <a:lnTo>
                  <a:pt x="0" y="42799"/>
                </a:lnTo>
                <a:lnTo>
                  <a:pt x="0" y="213995"/>
                </a:lnTo>
                <a:lnTo>
                  <a:pt x="3365" y="230647"/>
                </a:lnTo>
                <a:lnTo>
                  <a:pt x="12541" y="244252"/>
                </a:lnTo>
                <a:lnTo>
                  <a:pt x="26146" y="253428"/>
                </a:lnTo>
                <a:lnTo>
                  <a:pt x="42799" y="256794"/>
                </a:lnTo>
                <a:lnTo>
                  <a:pt x="1065149" y="256794"/>
                </a:lnTo>
                <a:lnTo>
                  <a:pt x="1081801" y="253428"/>
                </a:lnTo>
                <a:lnTo>
                  <a:pt x="1095406" y="244252"/>
                </a:lnTo>
                <a:lnTo>
                  <a:pt x="1104582" y="230647"/>
                </a:lnTo>
                <a:lnTo>
                  <a:pt x="1107948" y="213995"/>
                </a:lnTo>
                <a:lnTo>
                  <a:pt x="1107948" y="42799"/>
                </a:lnTo>
                <a:lnTo>
                  <a:pt x="1104582" y="26146"/>
                </a:lnTo>
                <a:lnTo>
                  <a:pt x="1095406" y="12541"/>
                </a:lnTo>
                <a:lnTo>
                  <a:pt x="1081801" y="3365"/>
                </a:lnTo>
                <a:lnTo>
                  <a:pt x="1065149" y="0"/>
                </a:lnTo>
                <a:close/>
              </a:path>
            </a:pathLst>
          </a:custGeom>
          <a:solidFill>
            <a:srgbClr val="94373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36"/>
          <p:cNvSpPr/>
          <p:nvPr/>
        </p:nvSpPr>
        <p:spPr>
          <a:xfrm>
            <a:off x="7573898" y="4827651"/>
            <a:ext cx="1108075" cy="257175"/>
          </a:xfrm>
          <a:custGeom>
            <a:rect b="b" l="l" r="r" t="t"/>
            <a:pathLst>
              <a:path extrusionOk="0" h="257175" w="1108075">
                <a:moveTo>
                  <a:pt x="0" y="42799"/>
                </a:moveTo>
                <a:lnTo>
                  <a:pt x="3365" y="26146"/>
                </a:lnTo>
                <a:lnTo>
                  <a:pt x="12541" y="12541"/>
                </a:lnTo>
                <a:lnTo>
                  <a:pt x="26146" y="3365"/>
                </a:lnTo>
                <a:lnTo>
                  <a:pt x="42799" y="0"/>
                </a:lnTo>
                <a:lnTo>
                  <a:pt x="1065149" y="0"/>
                </a:lnTo>
                <a:lnTo>
                  <a:pt x="1081801" y="3365"/>
                </a:lnTo>
                <a:lnTo>
                  <a:pt x="1095406" y="12541"/>
                </a:lnTo>
                <a:lnTo>
                  <a:pt x="1104582" y="26146"/>
                </a:lnTo>
                <a:lnTo>
                  <a:pt x="1107948" y="42799"/>
                </a:lnTo>
                <a:lnTo>
                  <a:pt x="1107948" y="213995"/>
                </a:lnTo>
                <a:lnTo>
                  <a:pt x="1104582" y="230647"/>
                </a:lnTo>
                <a:lnTo>
                  <a:pt x="1095406" y="244252"/>
                </a:lnTo>
                <a:lnTo>
                  <a:pt x="1081801" y="253428"/>
                </a:lnTo>
                <a:lnTo>
                  <a:pt x="1065149" y="256794"/>
                </a:lnTo>
                <a:lnTo>
                  <a:pt x="42799" y="256794"/>
                </a:lnTo>
                <a:lnTo>
                  <a:pt x="26146" y="253428"/>
                </a:lnTo>
                <a:lnTo>
                  <a:pt x="12541" y="244252"/>
                </a:lnTo>
                <a:lnTo>
                  <a:pt x="3365" y="230647"/>
                </a:lnTo>
                <a:lnTo>
                  <a:pt x="0" y="213995"/>
                </a:lnTo>
                <a:lnTo>
                  <a:pt x="0" y="42799"/>
                </a:lnTo>
                <a:close/>
              </a:path>
            </a:pathLst>
          </a:custGeom>
          <a:noFill/>
          <a:ln cap="flat" cmpd="sng" w="16000">
            <a:solidFill>
              <a:srgbClr val="6C25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36"/>
          <p:cNvSpPr txBox="1"/>
          <p:nvPr/>
        </p:nvSpPr>
        <p:spPr>
          <a:xfrm>
            <a:off x="7955533" y="4816347"/>
            <a:ext cx="345440" cy="227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2.2</a:t>
            </a:r>
            <a:endParaRPr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4" name="Google Shape;424;p36"/>
          <p:cNvSpPr/>
          <p:nvPr/>
        </p:nvSpPr>
        <p:spPr>
          <a:xfrm>
            <a:off x="7573898" y="5809869"/>
            <a:ext cx="1108075" cy="257175"/>
          </a:xfrm>
          <a:custGeom>
            <a:rect b="b" l="l" r="r" t="t"/>
            <a:pathLst>
              <a:path extrusionOk="0" h="257175" w="1108075">
                <a:moveTo>
                  <a:pt x="1065149" y="0"/>
                </a:moveTo>
                <a:lnTo>
                  <a:pt x="42799" y="0"/>
                </a:lnTo>
                <a:lnTo>
                  <a:pt x="26146" y="3363"/>
                </a:lnTo>
                <a:lnTo>
                  <a:pt x="12541" y="12536"/>
                </a:lnTo>
                <a:lnTo>
                  <a:pt x="3365" y="26140"/>
                </a:lnTo>
                <a:lnTo>
                  <a:pt x="0" y="42799"/>
                </a:lnTo>
                <a:lnTo>
                  <a:pt x="0" y="213995"/>
                </a:lnTo>
                <a:lnTo>
                  <a:pt x="3365" y="230653"/>
                </a:lnTo>
                <a:lnTo>
                  <a:pt x="12541" y="244257"/>
                </a:lnTo>
                <a:lnTo>
                  <a:pt x="26146" y="253430"/>
                </a:lnTo>
                <a:lnTo>
                  <a:pt x="42799" y="256794"/>
                </a:lnTo>
                <a:lnTo>
                  <a:pt x="1065149" y="256794"/>
                </a:lnTo>
                <a:lnTo>
                  <a:pt x="1081801" y="253430"/>
                </a:lnTo>
                <a:lnTo>
                  <a:pt x="1095406" y="244257"/>
                </a:lnTo>
                <a:lnTo>
                  <a:pt x="1104582" y="230653"/>
                </a:lnTo>
                <a:lnTo>
                  <a:pt x="1107948" y="213995"/>
                </a:lnTo>
                <a:lnTo>
                  <a:pt x="1107948" y="42799"/>
                </a:lnTo>
                <a:lnTo>
                  <a:pt x="1104582" y="26140"/>
                </a:lnTo>
                <a:lnTo>
                  <a:pt x="1095406" y="12536"/>
                </a:lnTo>
                <a:lnTo>
                  <a:pt x="1081801" y="3363"/>
                </a:lnTo>
                <a:lnTo>
                  <a:pt x="1065149" y="0"/>
                </a:lnTo>
                <a:close/>
              </a:path>
            </a:pathLst>
          </a:custGeom>
          <a:solidFill>
            <a:srgbClr val="94373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36"/>
          <p:cNvSpPr txBox="1"/>
          <p:nvPr/>
        </p:nvSpPr>
        <p:spPr>
          <a:xfrm>
            <a:off x="7587345" y="5798820"/>
            <a:ext cx="1081405" cy="227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15.1976	</a:t>
            </a:r>
            <a:endParaRPr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6" name="Google Shape;426;p36"/>
          <p:cNvSpPr/>
          <p:nvPr/>
        </p:nvSpPr>
        <p:spPr>
          <a:xfrm>
            <a:off x="7573898" y="5296280"/>
            <a:ext cx="1108075" cy="257175"/>
          </a:xfrm>
          <a:custGeom>
            <a:rect b="b" l="l" r="r" t="t"/>
            <a:pathLst>
              <a:path extrusionOk="0" h="257175" w="1108075">
                <a:moveTo>
                  <a:pt x="1065149" y="0"/>
                </a:moveTo>
                <a:lnTo>
                  <a:pt x="42799" y="0"/>
                </a:lnTo>
                <a:lnTo>
                  <a:pt x="26146" y="3365"/>
                </a:lnTo>
                <a:lnTo>
                  <a:pt x="12541" y="12541"/>
                </a:lnTo>
                <a:lnTo>
                  <a:pt x="3365" y="26146"/>
                </a:lnTo>
                <a:lnTo>
                  <a:pt x="0" y="42798"/>
                </a:lnTo>
                <a:lnTo>
                  <a:pt x="0" y="213994"/>
                </a:lnTo>
                <a:lnTo>
                  <a:pt x="3365" y="230647"/>
                </a:lnTo>
                <a:lnTo>
                  <a:pt x="12541" y="244252"/>
                </a:lnTo>
                <a:lnTo>
                  <a:pt x="26146" y="253428"/>
                </a:lnTo>
                <a:lnTo>
                  <a:pt x="42799" y="256793"/>
                </a:lnTo>
                <a:lnTo>
                  <a:pt x="1065149" y="256793"/>
                </a:lnTo>
                <a:lnTo>
                  <a:pt x="1081801" y="253428"/>
                </a:lnTo>
                <a:lnTo>
                  <a:pt x="1095406" y="244252"/>
                </a:lnTo>
                <a:lnTo>
                  <a:pt x="1104582" y="230647"/>
                </a:lnTo>
                <a:lnTo>
                  <a:pt x="1107948" y="213994"/>
                </a:lnTo>
                <a:lnTo>
                  <a:pt x="1107948" y="42798"/>
                </a:lnTo>
                <a:lnTo>
                  <a:pt x="1104582" y="26146"/>
                </a:lnTo>
                <a:lnTo>
                  <a:pt x="1095406" y="12541"/>
                </a:lnTo>
                <a:lnTo>
                  <a:pt x="1081801" y="3365"/>
                </a:lnTo>
                <a:lnTo>
                  <a:pt x="1065149" y="0"/>
                </a:lnTo>
                <a:close/>
              </a:path>
            </a:pathLst>
          </a:custGeom>
          <a:solidFill>
            <a:srgbClr val="94373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6"/>
          <p:cNvSpPr/>
          <p:nvPr/>
        </p:nvSpPr>
        <p:spPr>
          <a:xfrm>
            <a:off x="5759958" y="4425695"/>
            <a:ext cx="1813560" cy="314960"/>
          </a:xfrm>
          <a:custGeom>
            <a:rect b="b" l="l" r="r" t="t"/>
            <a:pathLst>
              <a:path extrusionOk="0" h="314960" w="1813559">
                <a:moveTo>
                  <a:pt x="892175" y="285750"/>
                </a:moveTo>
                <a:lnTo>
                  <a:pt x="0" y="285750"/>
                </a:lnTo>
                <a:lnTo>
                  <a:pt x="0" y="314706"/>
                </a:lnTo>
                <a:lnTo>
                  <a:pt x="914654" y="314706"/>
                </a:lnTo>
                <a:lnTo>
                  <a:pt x="921131" y="308229"/>
                </a:lnTo>
                <a:lnTo>
                  <a:pt x="921131" y="300228"/>
                </a:lnTo>
                <a:lnTo>
                  <a:pt x="892175" y="300228"/>
                </a:lnTo>
                <a:lnTo>
                  <a:pt x="892175" y="285750"/>
                </a:lnTo>
                <a:close/>
              </a:path>
              <a:path extrusionOk="0" h="314960" w="1813559">
                <a:moveTo>
                  <a:pt x="1726311" y="28956"/>
                </a:moveTo>
                <a:lnTo>
                  <a:pt x="898652" y="28956"/>
                </a:lnTo>
                <a:lnTo>
                  <a:pt x="892175" y="35433"/>
                </a:lnTo>
                <a:lnTo>
                  <a:pt x="892175" y="300228"/>
                </a:lnTo>
                <a:lnTo>
                  <a:pt x="906653" y="285750"/>
                </a:lnTo>
                <a:lnTo>
                  <a:pt x="921131" y="285750"/>
                </a:lnTo>
                <a:lnTo>
                  <a:pt x="921131" y="57912"/>
                </a:lnTo>
                <a:lnTo>
                  <a:pt x="906653" y="57912"/>
                </a:lnTo>
                <a:lnTo>
                  <a:pt x="921131" y="43434"/>
                </a:lnTo>
                <a:lnTo>
                  <a:pt x="1726311" y="43434"/>
                </a:lnTo>
                <a:lnTo>
                  <a:pt x="1726311" y="28956"/>
                </a:lnTo>
                <a:close/>
              </a:path>
              <a:path extrusionOk="0" h="314960" w="1813559">
                <a:moveTo>
                  <a:pt x="921131" y="285750"/>
                </a:moveTo>
                <a:lnTo>
                  <a:pt x="906653" y="285750"/>
                </a:lnTo>
                <a:lnTo>
                  <a:pt x="892175" y="300228"/>
                </a:lnTo>
                <a:lnTo>
                  <a:pt x="921131" y="300228"/>
                </a:lnTo>
                <a:lnTo>
                  <a:pt x="921131" y="285750"/>
                </a:lnTo>
                <a:close/>
              </a:path>
              <a:path extrusionOk="0" h="314960" w="1813559">
                <a:moveTo>
                  <a:pt x="1726311" y="0"/>
                </a:moveTo>
                <a:lnTo>
                  <a:pt x="1726311" y="86868"/>
                </a:lnTo>
                <a:lnTo>
                  <a:pt x="1784223" y="57912"/>
                </a:lnTo>
                <a:lnTo>
                  <a:pt x="1740789" y="57912"/>
                </a:lnTo>
                <a:lnTo>
                  <a:pt x="1740789" y="28956"/>
                </a:lnTo>
                <a:lnTo>
                  <a:pt x="1784223" y="28956"/>
                </a:lnTo>
                <a:lnTo>
                  <a:pt x="1726311" y="0"/>
                </a:lnTo>
                <a:close/>
              </a:path>
              <a:path extrusionOk="0" h="314960" w="1813559">
                <a:moveTo>
                  <a:pt x="921131" y="43434"/>
                </a:moveTo>
                <a:lnTo>
                  <a:pt x="906653" y="57912"/>
                </a:lnTo>
                <a:lnTo>
                  <a:pt x="921131" y="57912"/>
                </a:lnTo>
                <a:lnTo>
                  <a:pt x="921131" y="43434"/>
                </a:lnTo>
                <a:close/>
              </a:path>
              <a:path extrusionOk="0" h="314960" w="1813559">
                <a:moveTo>
                  <a:pt x="1726311" y="43434"/>
                </a:moveTo>
                <a:lnTo>
                  <a:pt x="921131" y="43434"/>
                </a:lnTo>
                <a:lnTo>
                  <a:pt x="921131" y="57912"/>
                </a:lnTo>
                <a:lnTo>
                  <a:pt x="1726311" y="57912"/>
                </a:lnTo>
                <a:lnTo>
                  <a:pt x="1726311" y="43434"/>
                </a:lnTo>
                <a:close/>
              </a:path>
              <a:path extrusionOk="0" h="314960" w="1813559">
                <a:moveTo>
                  <a:pt x="1784223" y="28956"/>
                </a:moveTo>
                <a:lnTo>
                  <a:pt x="1740789" y="28956"/>
                </a:lnTo>
                <a:lnTo>
                  <a:pt x="1740789" y="57912"/>
                </a:lnTo>
                <a:lnTo>
                  <a:pt x="1784223" y="57912"/>
                </a:lnTo>
                <a:lnTo>
                  <a:pt x="1813179" y="43434"/>
                </a:lnTo>
                <a:lnTo>
                  <a:pt x="1784223" y="289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6"/>
          <p:cNvSpPr txBox="1"/>
          <p:nvPr/>
        </p:nvSpPr>
        <p:spPr>
          <a:xfrm>
            <a:off x="7587345" y="5284978"/>
            <a:ext cx="1081405" cy="227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	3.2	</a:t>
            </a:r>
            <a:endParaRPr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9" name="Google Shape;429;p36"/>
          <p:cNvSpPr/>
          <p:nvPr/>
        </p:nvSpPr>
        <p:spPr>
          <a:xfrm>
            <a:off x="6361938" y="4912614"/>
            <a:ext cx="1212215" cy="202565"/>
          </a:xfrm>
          <a:custGeom>
            <a:rect b="b" l="l" r="r" t="t"/>
            <a:pathLst>
              <a:path extrusionOk="0" h="202564" w="1212215">
                <a:moveTo>
                  <a:pt x="591439" y="173100"/>
                </a:moveTo>
                <a:lnTo>
                  <a:pt x="0" y="173100"/>
                </a:lnTo>
                <a:lnTo>
                  <a:pt x="0" y="202056"/>
                </a:lnTo>
                <a:lnTo>
                  <a:pt x="613918" y="202056"/>
                </a:lnTo>
                <a:lnTo>
                  <a:pt x="620395" y="195579"/>
                </a:lnTo>
                <a:lnTo>
                  <a:pt x="620395" y="187578"/>
                </a:lnTo>
                <a:lnTo>
                  <a:pt x="591439" y="187578"/>
                </a:lnTo>
                <a:lnTo>
                  <a:pt x="591439" y="173100"/>
                </a:lnTo>
                <a:close/>
              </a:path>
              <a:path extrusionOk="0" h="202564" w="1212215">
                <a:moveTo>
                  <a:pt x="1124839" y="28955"/>
                </a:moveTo>
                <a:lnTo>
                  <a:pt x="597916" y="28955"/>
                </a:lnTo>
                <a:lnTo>
                  <a:pt x="591439" y="35432"/>
                </a:lnTo>
                <a:lnTo>
                  <a:pt x="591439" y="187578"/>
                </a:lnTo>
                <a:lnTo>
                  <a:pt x="605917" y="173100"/>
                </a:lnTo>
                <a:lnTo>
                  <a:pt x="620395" y="173100"/>
                </a:lnTo>
                <a:lnTo>
                  <a:pt x="620395" y="57911"/>
                </a:lnTo>
                <a:lnTo>
                  <a:pt x="605917" y="57911"/>
                </a:lnTo>
                <a:lnTo>
                  <a:pt x="620395" y="43433"/>
                </a:lnTo>
                <a:lnTo>
                  <a:pt x="1124839" y="43433"/>
                </a:lnTo>
                <a:lnTo>
                  <a:pt x="1124839" y="28955"/>
                </a:lnTo>
                <a:close/>
              </a:path>
              <a:path extrusionOk="0" h="202564" w="1212215">
                <a:moveTo>
                  <a:pt x="620395" y="173100"/>
                </a:moveTo>
                <a:lnTo>
                  <a:pt x="605917" y="173100"/>
                </a:lnTo>
                <a:lnTo>
                  <a:pt x="591439" y="187578"/>
                </a:lnTo>
                <a:lnTo>
                  <a:pt x="620395" y="187578"/>
                </a:lnTo>
                <a:lnTo>
                  <a:pt x="620395" y="173100"/>
                </a:lnTo>
                <a:close/>
              </a:path>
              <a:path extrusionOk="0" h="202564" w="1212215">
                <a:moveTo>
                  <a:pt x="1124839" y="0"/>
                </a:moveTo>
                <a:lnTo>
                  <a:pt x="1124839" y="86867"/>
                </a:lnTo>
                <a:lnTo>
                  <a:pt x="1182751" y="57911"/>
                </a:lnTo>
                <a:lnTo>
                  <a:pt x="1139317" y="57911"/>
                </a:lnTo>
                <a:lnTo>
                  <a:pt x="1139317" y="28955"/>
                </a:lnTo>
                <a:lnTo>
                  <a:pt x="1182751" y="28955"/>
                </a:lnTo>
                <a:lnTo>
                  <a:pt x="1124839" y="0"/>
                </a:lnTo>
                <a:close/>
              </a:path>
              <a:path extrusionOk="0" h="202564" w="1212215">
                <a:moveTo>
                  <a:pt x="620395" y="43433"/>
                </a:moveTo>
                <a:lnTo>
                  <a:pt x="605917" y="57911"/>
                </a:lnTo>
                <a:lnTo>
                  <a:pt x="620395" y="57911"/>
                </a:lnTo>
                <a:lnTo>
                  <a:pt x="620395" y="43433"/>
                </a:lnTo>
                <a:close/>
              </a:path>
              <a:path extrusionOk="0" h="202564" w="1212215">
                <a:moveTo>
                  <a:pt x="1124839" y="43433"/>
                </a:moveTo>
                <a:lnTo>
                  <a:pt x="620395" y="43433"/>
                </a:lnTo>
                <a:lnTo>
                  <a:pt x="620395" y="57911"/>
                </a:lnTo>
                <a:lnTo>
                  <a:pt x="1124839" y="57911"/>
                </a:lnTo>
                <a:lnTo>
                  <a:pt x="1124839" y="43433"/>
                </a:lnTo>
                <a:close/>
              </a:path>
              <a:path extrusionOk="0" h="202564" w="1212215">
                <a:moveTo>
                  <a:pt x="1182751" y="28955"/>
                </a:moveTo>
                <a:lnTo>
                  <a:pt x="1139317" y="28955"/>
                </a:lnTo>
                <a:lnTo>
                  <a:pt x="1139317" y="57911"/>
                </a:lnTo>
                <a:lnTo>
                  <a:pt x="1182751" y="57911"/>
                </a:lnTo>
                <a:lnTo>
                  <a:pt x="1211707" y="43433"/>
                </a:lnTo>
                <a:lnTo>
                  <a:pt x="1182751" y="289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6"/>
          <p:cNvSpPr/>
          <p:nvPr/>
        </p:nvSpPr>
        <p:spPr>
          <a:xfrm>
            <a:off x="5979414" y="5472684"/>
            <a:ext cx="1594485" cy="509270"/>
          </a:xfrm>
          <a:custGeom>
            <a:rect b="b" l="l" r="r" t="t"/>
            <a:pathLst>
              <a:path extrusionOk="0" h="509270" w="1594484">
                <a:moveTo>
                  <a:pt x="1507109" y="422338"/>
                </a:moveTo>
                <a:lnTo>
                  <a:pt x="1507109" y="509206"/>
                </a:lnTo>
                <a:lnTo>
                  <a:pt x="1565021" y="480250"/>
                </a:lnTo>
                <a:lnTo>
                  <a:pt x="1521587" y="480250"/>
                </a:lnTo>
                <a:lnTo>
                  <a:pt x="1521587" y="451294"/>
                </a:lnTo>
                <a:lnTo>
                  <a:pt x="1565021" y="451294"/>
                </a:lnTo>
                <a:lnTo>
                  <a:pt x="1507109" y="422338"/>
                </a:lnTo>
                <a:close/>
              </a:path>
              <a:path extrusionOk="0" h="509270" w="1594484">
                <a:moveTo>
                  <a:pt x="782447" y="14477"/>
                </a:moveTo>
                <a:lnTo>
                  <a:pt x="782447" y="473773"/>
                </a:lnTo>
                <a:lnTo>
                  <a:pt x="789051" y="480250"/>
                </a:lnTo>
                <a:lnTo>
                  <a:pt x="1507109" y="480250"/>
                </a:lnTo>
                <a:lnTo>
                  <a:pt x="1507109" y="465772"/>
                </a:lnTo>
                <a:lnTo>
                  <a:pt x="811403" y="465772"/>
                </a:lnTo>
                <a:lnTo>
                  <a:pt x="796925" y="451294"/>
                </a:lnTo>
                <a:lnTo>
                  <a:pt x="811403" y="451294"/>
                </a:lnTo>
                <a:lnTo>
                  <a:pt x="811403" y="28955"/>
                </a:lnTo>
                <a:lnTo>
                  <a:pt x="796925" y="28955"/>
                </a:lnTo>
                <a:lnTo>
                  <a:pt x="782447" y="14477"/>
                </a:lnTo>
                <a:close/>
              </a:path>
              <a:path extrusionOk="0" h="509270" w="1594484">
                <a:moveTo>
                  <a:pt x="1565021" y="451294"/>
                </a:moveTo>
                <a:lnTo>
                  <a:pt x="1521587" y="451294"/>
                </a:lnTo>
                <a:lnTo>
                  <a:pt x="1521587" y="480250"/>
                </a:lnTo>
                <a:lnTo>
                  <a:pt x="1565021" y="480250"/>
                </a:lnTo>
                <a:lnTo>
                  <a:pt x="1593977" y="465772"/>
                </a:lnTo>
                <a:lnTo>
                  <a:pt x="1565021" y="451294"/>
                </a:lnTo>
                <a:close/>
              </a:path>
              <a:path extrusionOk="0" h="509270" w="1594484">
                <a:moveTo>
                  <a:pt x="811403" y="451294"/>
                </a:moveTo>
                <a:lnTo>
                  <a:pt x="796925" y="451294"/>
                </a:lnTo>
                <a:lnTo>
                  <a:pt x="811403" y="465772"/>
                </a:lnTo>
                <a:lnTo>
                  <a:pt x="811403" y="451294"/>
                </a:lnTo>
                <a:close/>
              </a:path>
              <a:path extrusionOk="0" h="509270" w="1594484">
                <a:moveTo>
                  <a:pt x="1507109" y="451294"/>
                </a:moveTo>
                <a:lnTo>
                  <a:pt x="811403" y="451294"/>
                </a:lnTo>
                <a:lnTo>
                  <a:pt x="811403" y="465772"/>
                </a:lnTo>
                <a:lnTo>
                  <a:pt x="1507109" y="465772"/>
                </a:lnTo>
                <a:lnTo>
                  <a:pt x="1507109" y="451294"/>
                </a:lnTo>
                <a:close/>
              </a:path>
              <a:path extrusionOk="0" h="509270" w="1594484">
                <a:moveTo>
                  <a:pt x="804926" y="0"/>
                </a:moveTo>
                <a:lnTo>
                  <a:pt x="0" y="0"/>
                </a:lnTo>
                <a:lnTo>
                  <a:pt x="0" y="28955"/>
                </a:lnTo>
                <a:lnTo>
                  <a:pt x="782447" y="28955"/>
                </a:lnTo>
                <a:lnTo>
                  <a:pt x="782447" y="14477"/>
                </a:lnTo>
                <a:lnTo>
                  <a:pt x="811403" y="14477"/>
                </a:lnTo>
                <a:lnTo>
                  <a:pt x="811403" y="6476"/>
                </a:lnTo>
                <a:lnTo>
                  <a:pt x="804926" y="0"/>
                </a:lnTo>
                <a:close/>
              </a:path>
              <a:path extrusionOk="0" h="509270" w="1594484">
                <a:moveTo>
                  <a:pt x="811403" y="14477"/>
                </a:moveTo>
                <a:lnTo>
                  <a:pt x="782447" y="14477"/>
                </a:lnTo>
                <a:lnTo>
                  <a:pt x="796925" y="28955"/>
                </a:lnTo>
                <a:lnTo>
                  <a:pt x="811403" y="28955"/>
                </a:lnTo>
                <a:lnTo>
                  <a:pt x="811403" y="1447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6"/>
          <p:cNvSpPr/>
          <p:nvPr/>
        </p:nvSpPr>
        <p:spPr>
          <a:xfrm>
            <a:off x="6361938" y="5085588"/>
            <a:ext cx="1212215" cy="382905"/>
          </a:xfrm>
          <a:custGeom>
            <a:rect b="b" l="l" r="r" t="t"/>
            <a:pathLst>
              <a:path extrusionOk="0" h="382904" w="1212215">
                <a:moveTo>
                  <a:pt x="1124839" y="295655"/>
                </a:moveTo>
                <a:lnTo>
                  <a:pt x="1124839" y="382523"/>
                </a:lnTo>
                <a:lnTo>
                  <a:pt x="1182751" y="353567"/>
                </a:lnTo>
                <a:lnTo>
                  <a:pt x="1139317" y="353567"/>
                </a:lnTo>
                <a:lnTo>
                  <a:pt x="1139317" y="324611"/>
                </a:lnTo>
                <a:lnTo>
                  <a:pt x="1182751" y="324611"/>
                </a:lnTo>
                <a:lnTo>
                  <a:pt x="1124839" y="295655"/>
                </a:lnTo>
                <a:close/>
              </a:path>
              <a:path extrusionOk="0" h="382904" w="1212215">
                <a:moveTo>
                  <a:pt x="591439" y="14477"/>
                </a:moveTo>
                <a:lnTo>
                  <a:pt x="591439" y="347090"/>
                </a:lnTo>
                <a:lnTo>
                  <a:pt x="597916" y="353567"/>
                </a:lnTo>
                <a:lnTo>
                  <a:pt x="1124839" y="353567"/>
                </a:lnTo>
                <a:lnTo>
                  <a:pt x="1124839" y="339089"/>
                </a:lnTo>
                <a:lnTo>
                  <a:pt x="620395" y="339089"/>
                </a:lnTo>
                <a:lnTo>
                  <a:pt x="605917" y="324611"/>
                </a:lnTo>
                <a:lnTo>
                  <a:pt x="620395" y="324611"/>
                </a:lnTo>
                <a:lnTo>
                  <a:pt x="620395" y="28955"/>
                </a:lnTo>
                <a:lnTo>
                  <a:pt x="605917" y="28955"/>
                </a:lnTo>
                <a:lnTo>
                  <a:pt x="591439" y="14477"/>
                </a:lnTo>
                <a:close/>
              </a:path>
              <a:path extrusionOk="0" h="382904" w="1212215">
                <a:moveTo>
                  <a:pt x="1182751" y="324611"/>
                </a:moveTo>
                <a:lnTo>
                  <a:pt x="1139317" y="324611"/>
                </a:lnTo>
                <a:lnTo>
                  <a:pt x="1139317" y="353567"/>
                </a:lnTo>
                <a:lnTo>
                  <a:pt x="1182751" y="353567"/>
                </a:lnTo>
                <a:lnTo>
                  <a:pt x="1211707" y="339089"/>
                </a:lnTo>
                <a:lnTo>
                  <a:pt x="1182751" y="324611"/>
                </a:lnTo>
                <a:close/>
              </a:path>
              <a:path extrusionOk="0" h="382904" w="1212215">
                <a:moveTo>
                  <a:pt x="620395" y="324611"/>
                </a:moveTo>
                <a:lnTo>
                  <a:pt x="605917" y="324611"/>
                </a:lnTo>
                <a:lnTo>
                  <a:pt x="620395" y="339089"/>
                </a:lnTo>
                <a:lnTo>
                  <a:pt x="620395" y="324611"/>
                </a:lnTo>
                <a:close/>
              </a:path>
              <a:path extrusionOk="0" h="382904" w="1212215">
                <a:moveTo>
                  <a:pt x="1124839" y="324611"/>
                </a:moveTo>
                <a:lnTo>
                  <a:pt x="620395" y="324611"/>
                </a:lnTo>
                <a:lnTo>
                  <a:pt x="620395" y="339089"/>
                </a:lnTo>
                <a:lnTo>
                  <a:pt x="1124839" y="339089"/>
                </a:lnTo>
                <a:lnTo>
                  <a:pt x="1124839" y="324611"/>
                </a:lnTo>
                <a:close/>
              </a:path>
              <a:path extrusionOk="0" h="382904" w="1212215">
                <a:moveTo>
                  <a:pt x="613918" y="0"/>
                </a:moveTo>
                <a:lnTo>
                  <a:pt x="0" y="0"/>
                </a:lnTo>
                <a:lnTo>
                  <a:pt x="0" y="28955"/>
                </a:lnTo>
                <a:lnTo>
                  <a:pt x="591439" y="28955"/>
                </a:lnTo>
                <a:lnTo>
                  <a:pt x="591439" y="14477"/>
                </a:lnTo>
                <a:lnTo>
                  <a:pt x="620395" y="14477"/>
                </a:lnTo>
                <a:lnTo>
                  <a:pt x="620395" y="6476"/>
                </a:lnTo>
                <a:lnTo>
                  <a:pt x="613918" y="0"/>
                </a:lnTo>
                <a:close/>
              </a:path>
              <a:path extrusionOk="0" h="382904" w="1212215">
                <a:moveTo>
                  <a:pt x="620395" y="14477"/>
                </a:moveTo>
                <a:lnTo>
                  <a:pt x="591439" y="14477"/>
                </a:lnTo>
                <a:lnTo>
                  <a:pt x="605917" y="28955"/>
                </a:lnTo>
                <a:lnTo>
                  <a:pt x="620395" y="28955"/>
                </a:lnTo>
                <a:lnTo>
                  <a:pt x="620395" y="1447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6"/>
          <p:cNvSpPr txBox="1"/>
          <p:nvPr/>
        </p:nvSpPr>
        <p:spPr>
          <a:xfrm>
            <a:off x="802386" y="4478782"/>
            <a:ext cx="4204335" cy="1524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2384" marR="0" rtl="0" algn="l">
              <a:lnSpc>
                <a:spcPct val="116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pi = 3.14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2700" marR="0" rtl="0" algn="l">
              <a:lnSpc>
                <a:spcPct val="1109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radius = 2.2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12700" lvl="0" marL="12700" marR="5080" rtl="0" algn="l">
              <a:lnSpc>
                <a:spcPct val="111923"/>
              </a:lnSpc>
              <a:spcBef>
                <a:spcPts val="125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area = pi*(radius**2)  radius = radius+1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3" name="Google Shape;433;p36"/>
          <p:cNvSpPr/>
          <p:nvPr/>
        </p:nvSpPr>
        <p:spPr>
          <a:xfrm>
            <a:off x="7051167" y="4765294"/>
            <a:ext cx="307340" cy="307975"/>
          </a:xfrm>
          <a:custGeom>
            <a:rect b="b" l="l" r="r" t="t"/>
            <a:pathLst>
              <a:path extrusionOk="0" h="307975" w="307340">
                <a:moveTo>
                  <a:pt x="15875" y="8508"/>
                </a:moveTo>
                <a:lnTo>
                  <a:pt x="0" y="25399"/>
                </a:lnTo>
                <a:lnTo>
                  <a:pt x="138430" y="155447"/>
                </a:lnTo>
                <a:lnTo>
                  <a:pt x="8509" y="293877"/>
                </a:lnTo>
                <a:lnTo>
                  <a:pt x="23113" y="307593"/>
                </a:lnTo>
                <a:lnTo>
                  <a:pt x="153035" y="169036"/>
                </a:lnTo>
                <a:lnTo>
                  <a:pt x="186889" y="169036"/>
                </a:lnTo>
                <a:lnTo>
                  <a:pt x="168910" y="152145"/>
                </a:lnTo>
                <a:lnTo>
                  <a:pt x="181663" y="138556"/>
                </a:lnTo>
                <a:lnTo>
                  <a:pt x="154305" y="138556"/>
                </a:lnTo>
                <a:lnTo>
                  <a:pt x="15875" y="8508"/>
                </a:lnTo>
                <a:close/>
              </a:path>
              <a:path extrusionOk="0" h="307975" w="307340">
                <a:moveTo>
                  <a:pt x="186889" y="169036"/>
                </a:moveTo>
                <a:lnTo>
                  <a:pt x="153035" y="169036"/>
                </a:lnTo>
                <a:lnTo>
                  <a:pt x="291592" y="299084"/>
                </a:lnTo>
                <a:lnTo>
                  <a:pt x="307340" y="282193"/>
                </a:lnTo>
                <a:lnTo>
                  <a:pt x="186889" y="169036"/>
                </a:lnTo>
                <a:close/>
              </a:path>
              <a:path extrusionOk="0" h="307975" w="307340">
                <a:moveTo>
                  <a:pt x="284226" y="0"/>
                </a:moveTo>
                <a:lnTo>
                  <a:pt x="154305" y="138556"/>
                </a:lnTo>
                <a:lnTo>
                  <a:pt x="181663" y="138556"/>
                </a:lnTo>
                <a:lnTo>
                  <a:pt x="298831" y="13715"/>
                </a:lnTo>
                <a:lnTo>
                  <a:pt x="284226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36"/>
          <p:cNvSpPr/>
          <p:nvPr/>
        </p:nvSpPr>
        <p:spPr>
          <a:xfrm>
            <a:off x="7051167" y="4765294"/>
            <a:ext cx="307340" cy="307975"/>
          </a:xfrm>
          <a:custGeom>
            <a:rect b="b" l="l" r="r" t="t"/>
            <a:pathLst>
              <a:path extrusionOk="0" h="307975" w="307340">
                <a:moveTo>
                  <a:pt x="15875" y="8508"/>
                </a:moveTo>
                <a:lnTo>
                  <a:pt x="154305" y="138556"/>
                </a:lnTo>
                <a:lnTo>
                  <a:pt x="284226" y="0"/>
                </a:lnTo>
                <a:lnTo>
                  <a:pt x="298831" y="13715"/>
                </a:lnTo>
                <a:lnTo>
                  <a:pt x="168910" y="152145"/>
                </a:lnTo>
                <a:lnTo>
                  <a:pt x="307340" y="282193"/>
                </a:lnTo>
                <a:lnTo>
                  <a:pt x="291592" y="299084"/>
                </a:lnTo>
                <a:lnTo>
                  <a:pt x="153035" y="169036"/>
                </a:lnTo>
                <a:lnTo>
                  <a:pt x="23113" y="307593"/>
                </a:lnTo>
                <a:lnTo>
                  <a:pt x="8509" y="293877"/>
                </a:lnTo>
                <a:lnTo>
                  <a:pt x="138430" y="155447"/>
                </a:lnTo>
                <a:lnTo>
                  <a:pt x="0" y="25399"/>
                </a:lnTo>
                <a:lnTo>
                  <a:pt x="15875" y="8508"/>
                </a:lnTo>
                <a:close/>
              </a:path>
            </a:pathLst>
          </a:custGeom>
          <a:noFill/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6"/>
          <p:cNvSpPr txBox="1"/>
          <p:nvPr/>
        </p:nvSpPr>
        <p:spPr>
          <a:xfrm>
            <a:off x="6557187" y="6034674"/>
            <a:ext cx="27432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Exercises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7"/>
          <p:cNvSpPr/>
          <p:nvPr/>
        </p:nvSpPr>
        <p:spPr>
          <a:xfrm>
            <a:off x="872109" y="1353793"/>
            <a:ext cx="7475220" cy="0"/>
          </a:xfrm>
          <a:custGeom>
            <a:rect b="b" l="l" r="r" t="t"/>
            <a:pathLst>
              <a:path extrusionOk="0" h="120000"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noFill/>
          <a:ln cap="flat" cmpd="sng" w="9525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37"/>
          <p:cNvSpPr txBox="1"/>
          <p:nvPr>
            <p:ph type="title"/>
          </p:nvPr>
        </p:nvSpPr>
        <p:spPr>
          <a:xfrm>
            <a:off x="872109" y="602305"/>
            <a:ext cx="7284338" cy="751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/>
              <a:t>Exercise: Guessing Root</a:t>
            </a:r>
            <a:endParaRPr u="none"/>
          </a:p>
        </p:txBody>
      </p:sp>
      <p:sp>
        <p:nvSpPr>
          <p:cNvPr id="442" name="Google Shape;442;p37"/>
          <p:cNvSpPr txBox="1"/>
          <p:nvPr/>
        </p:nvSpPr>
        <p:spPr>
          <a:xfrm>
            <a:off x="802893" y="1430905"/>
            <a:ext cx="7731507" cy="3256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 the numerical example, square root of a number 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such that 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y*y = x</a:t>
            </a:r>
            <a:endParaRPr/>
          </a:p>
          <a:p>
            <a:pPr indent="0" lvl="0" marL="12700" marR="0" rtl="0" algn="l">
              <a:spcBef>
                <a:spcPts val="409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recipe for deducing square root of a number 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 (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16)</a:t>
            </a:r>
            <a:endParaRPr/>
          </a:p>
          <a:p>
            <a:pPr indent="-457200" lvl="0" marL="469900" marR="0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AutoNum type="arabicParenR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with a </a:t>
            </a:r>
            <a:r>
              <a:rPr b="1" lang="en-US" sz="24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guess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endParaRPr/>
          </a:p>
          <a:p>
            <a:pPr indent="-457200" lvl="0" marL="469900" marR="0" rtl="0" algn="l">
              <a:lnSpc>
                <a:spcPct val="114583"/>
              </a:lnSpc>
              <a:spcBef>
                <a:spcPts val="309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AutoNum type="arabicParenR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g*g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b="1" lang="en-US" sz="24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close enough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stop and say 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answer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69900" marR="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AutoNum type="arabicParenR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Otherwise make a </a:t>
            </a:r>
            <a:r>
              <a:rPr b="1" lang="en-US" sz="24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new guess 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averaging 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x/g</a:t>
            </a:r>
            <a:endParaRPr/>
          </a:p>
          <a:p>
            <a:pPr indent="-457200" lvl="0" marL="469900" marR="0" rtl="0" algn="l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AutoNum type="arabicParenR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the new guess, </a:t>
            </a:r>
            <a:r>
              <a:rPr b="1" lang="en-US" sz="24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repeat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 until close enough</a:t>
            </a:r>
            <a:endParaRPr/>
          </a:p>
          <a:p>
            <a:pPr indent="-304800" lvl="0" marL="469900" marR="0" rtl="0" algn="l">
              <a:lnSpc>
                <a:spcPct val="114583"/>
              </a:lnSpc>
              <a:spcBef>
                <a:spcPts val="309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43" name="Google Shape;443;p37"/>
          <p:cNvGraphicFramePr/>
          <p:nvPr/>
        </p:nvGraphicFramePr>
        <p:xfrm>
          <a:off x="1518792" y="47839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{B297CF9C-63B1-4328-B34A-0C1D2898E1C1}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42900"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27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g*g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27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x/g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27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(g+x/g)/2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27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16/3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4.17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D1D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4.17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27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17.36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27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3.837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27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4.0035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27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AEA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4.0035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33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16.0277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33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3.997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33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4.000002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33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8"/>
          <p:cNvSpPr/>
          <p:nvPr/>
        </p:nvSpPr>
        <p:spPr>
          <a:xfrm>
            <a:off x="872109" y="1353793"/>
            <a:ext cx="7475220" cy="0"/>
          </a:xfrm>
          <a:custGeom>
            <a:rect b="b" l="l" r="r" t="t"/>
            <a:pathLst>
              <a:path extrusionOk="0" h="120000"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noFill/>
          <a:ln cap="flat" cmpd="sng" w="9525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8"/>
          <p:cNvSpPr txBox="1"/>
          <p:nvPr>
            <p:ph type="title"/>
          </p:nvPr>
        </p:nvSpPr>
        <p:spPr>
          <a:xfrm>
            <a:off x="872109" y="602305"/>
            <a:ext cx="7284338" cy="751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/>
              <a:t>Exercise: Guessing Root</a:t>
            </a:r>
            <a:endParaRPr u="none"/>
          </a:p>
        </p:txBody>
      </p:sp>
      <p:graphicFrame>
        <p:nvGraphicFramePr>
          <p:cNvPr id="450" name="Google Shape;450;p38"/>
          <p:cNvGraphicFramePr/>
          <p:nvPr/>
        </p:nvGraphicFramePr>
        <p:xfrm>
          <a:off x="884619" y="1600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{B297CF9C-63B1-4328-B34A-0C1D2898E1C1}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42900"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27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g*g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27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x/g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27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(g+x/g)/2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27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16/3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4.17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D1D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4.17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27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17.36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27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3.837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27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4.0035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27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AEA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4.0035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33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16.0277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33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3.997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33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4.000002</a:t>
                      </a:r>
                      <a:endParaRPr sz="1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133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  <p:pic>
        <p:nvPicPr>
          <p:cNvPr id="451" name="Google Shape;45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3155" y="3243606"/>
            <a:ext cx="5997464" cy="1516087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8"/>
          <p:cNvSpPr txBox="1"/>
          <p:nvPr/>
        </p:nvSpPr>
        <p:spPr>
          <a:xfrm>
            <a:off x="872109" y="4807326"/>
            <a:ext cx="7137400" cy="397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5100" lvl="0" marL="104139" marR="0" rtl="0" algn="l">
              <a:lnSpc>
                <a:spcPct val="114038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g to previous guess</a:t>
            </a:r>
            <a:endParaRPr/>
          </a:p>
        </p:txBody>
      </p:sp>
      <p:pic>
        <p:nvPicPr>
          <p:cNvPr id="453" name="Google Shape;45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087" y="5179460"/>
            <a:ext cx="3352800" cy="1237957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38"/>
          <p:cNvSpPr txBox="1"/>
          <p:nvPr/>
        </p:nvSpPr>
        <p:spPr>
          <a:xfrm>
            <a:off x="4208284" y="6019872"/>
            <a:ext cx="3970909" cy="397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5100" lvl="0" marL="104139" marR="0" rtl="0" algn="l">
              <a:lnSpc>
                <a:spcPct val="114038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Lather, rinse and repeat…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9"/>
          <p:cNvSpPr txBox="1"/>
          <p:nvPr>
            <p:ph type="title"/>
          </p:nvPr>
        </p:nvSpPr>
        <p:spPr>
          <a:xfrm>
            <a:off x="760729" y="291845"/>
            <a:ext cx="7622540" cy="1392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47700">
            <a:spAutoFit/>
          </a:bodyPr>
          <a:lstStyle/>
          <a:p>
            <a:pPr indent="0" lvl="0" marL="1536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STRINGS</a:t>
            </a:r>
            <a:r>
              <a:rPr lang="en-US"/>
              <a:t>	</a:t>
            </a:r>
            <a:endParaRPr/>
          </a:p>
        </p:txBody>
      </p:sp>
      <p:sp>
        <p:nvSpPr>
          <p:cNvPr id="460" name="Google Shape;460;p39"/>
          <p:cNvSpPr txBox="1"/>
          <p:nvPr/>
        </p:nvSpPr>
        <p:spPr>
          <a:xfrm>
            <a:off x="810259" y="1679849"/>
            <a:ext cx="7939405" cy="4540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125">
            <a:spAutoFit/>
          </a:bodyPr>
          <a:lstStyle/>
          <a:p>
            <a:pPr indent="-225425" lvl="0" marL="238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letters, special characters, spaces, digits</a:t>
            </a:r>
            <a:endParaRPr/>
          </a:p>
          <a:p>
            <a:pPr indent="-225425" lvl="0" marL="238125" marR="0" rtl="0" algn="l">
              <a:lnSpc>
                <a:spcPct val="119038"/>
              </a:lnSpc>
              <a:spcBef>
                <a:spcPts val="1085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enclose in </a:t>
            </a: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quotation marks  or single quotes</a:t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3175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hi = "hello there"</a:t>
            </a:r>
            <a:endParaRPr/>
          </a:p>
          <a:p>
            <a:pPr indent="-225425" lvl="0" marL="238125" marR="0" rtl="0" algn="l">
              <a:lnSpc>
                <a:spcPct val="119038"/>
              </a:lnSpc>
              <a:spcBef>
                <a:spcPts val="894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concatenate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strings</a:t>
            </a:r>
            <a:endParaRPr/>
          </a:p>
          <a:p>
            <a:pPr indent="0" lvl="0" marL="3175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 = "ana"</a:t>
            </a:r>
            <a:endParaRPr/>
          </a:p>
          <a:p>
            <a:pPr indent="0" lvl="0" marL="317500" marR="0" rtl="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greet = hi + name</a:t>
            </a:r>
            <a:endParaRPr/>
          </a:p>
          <a:p>
            <a:pPr indent="0" lvl="0" marL="317500" marR="0" rtl="0" algn="l">
              <a:lnSpc>
                <a:spcPct val="100000"/>
              </a:lnSpc>
              <a:spcBef>
                <a:spcPts val="1914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greeting = hi + " " + name</a:t>
            </a:r>
            <a:endParaRPr/>
          </a:p>
          <a:p>
            <a:pPr indent="-225425" lvl="0" marL="238125" marR="0" rtl="0" algn="l">
              <a:lnSpc>
                <a:spcPct val="119038"/>
              </a:lnSpc>
              <a:spcBef>
                <a:spcPts val="894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some </a:t>
            </a: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operations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a string as defined in Python docs</a:t>
            </a:r>
            <a:endParaRPr/>
          </a:p>
          <a:p>
            <a:pPr indent="0" lvl="0" marL="3175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silly = hi + " " + name * 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>
            <p:ph type="title"/>
          </p:nvPr>
        </p:nvSpPr>
        <p:spPr>
          <a:xfrm>
            <a:off x="1112393" y="81005"/>
            <a:ext cx="7146132" cy="7102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20"/>
              <a:t>Topics</a:t>
            </a:r>
            <a:endParaRPr/>
          </a:p>
        </p:txBody>
      </p:sp>
      <p:sp>
        <p:nvSpPr>
          <p:cNvPr id="86" name="Google Shape;86;p4"/>
          <p:cNvSpPr txBox="1"/>
          <p:nvPr>
            <p:ph idx="1" type="body"/>
          </p:nvPr>
        </p:nvSpPr>
        <p:spPr>
          <a:xfrm>
            <a:off x="969728" y="992462"/>
            <a:ext cx="6980634" cy="4273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</a:pPr>
            <a:r>
              <a:rPr lang="en-US"/>
              <a:t>Learn the necessary programming concepts to build, study, and analyze </a:t>
            </a:r>
            <a:endParaRPr/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SzPts val="1350"/>
              <a:buFont typeface="Arial"/>
              <a:buChar char="•"/>
            </a:pPr>
            <a:r>
              <a:rPr lang="en-US"/>
              <a:t>Biochemical networks such as chemical, gene regulatory, signaling, etc.. </a:t>
            </a:r>
            <a:endParaRPr/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SzPts val="1350"/>
              <a:buFont typeface="Arial"/>
              <a:buChar char="•"/>
            </a:pPr>
            <a:r>
              <a:rPr lang="en-US"/>
              <a:t>Read data files to parameterize models</a:t>
            </a:r>
            <a:endParaRPr/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SzPts val="1350"/>
              <a:buFont typeface="Arial"/>
              <a:buChar char="•"/>
            </a:pPr>
            <a:r>
              <a:rPr lang="en-US"/>
              <a:t>Analyze results</a:t>
            </a:r>
            <a:endParaRPr/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SzPts val="1350"/>
              <a:buFont typeface="Arial"/>
              <a:buChar char="•"/>
            </a:pPr>
            <a:r>
              <a:rPr lang="en-US"/>
              <a:t>Read files to parametrize models</a:t>
            </a:r>
            <a:endParaRPr/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SzPts val="1350"/>
              <a:buFont typeface="Arial"/>
              <a:buChar char="•"/>
            </a:pPr>
            <a:r>
              <a:rPr lang="en-US"/>
              <a:t>Add behaviors to biological cell models </a:t>
            </a:r>
            <a:endParaRPr/>
          </a:p>
          <a:p>
            <a:pPr indent="-371475" lvl="1" marL="914400" rtl="0" algn="l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87" name="Google Shape;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316" y="3886200"/>
            <a:ext cx="3276600" cy="220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9962" y="3657600"/>
            <a:ext cx="3200400" cy="2661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0"/>
          <p:cNvSpPr txBox="1"/>
          <p:nvPr>
            <p:ph type="title"/>
          </p:nvPr>
        </p:nvSpPr>
        <p:spPr>
          <a:xfrm>
            <a:off x="779836" y="302232"/>
            <a:ext cx="7622540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2700">
            <a:spAutoFit/>
          </a:bodyPr>
          <a:lstStyle/>
          <a:p>
            <a:pPr indent="0" lvl="0" marL="1536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INPUT/OUTPUT</a:t>
            </a:r>
            <a:r>
              <a:rPr lang="en-US"/>
              <a:t>: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print	</a:t>
            </a:r>
            <a:endParaRPr/>
          </a:p>
        </p:txBody>
      </p:sp>
      <p:sp>
        <p:nvSpPr>
          <p:cNvPr id="466" name="Google Shape;466;p40"/>
          <p:cNvSpPr txBox="1"/>
          <p:nvPr/>
        </p:nvSpPr>
        <p:spPr>
          <a:xfrm>
            <a:off x="810259" y="1683662"/>
            <a:ext cx="5133341" cy="1090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7300">
            <a:spAutoFit/>
          </a:bodyPr>
          <a:lstStyle/>
          <a:p>
            <a:pPr indent="-225425" lvl="0" marL="238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to </a:t>
            </a: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output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stuff to console</a:t>
            </a:r>
            <a:endParaRPr/>
          </a:p>
          <a:p>
            <a:pPr indent="-225425" lvl="0" marL="238125" marR="0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 is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endParaRPr/>
          </a:p>
        </p:txBody>
      </p:sp>
      <p:graphicFrame>
        <p:nvGraphicFramePr>
          <p:cNvPr id="467" name="Google Shape;467;p40"/>
          <p:cNvGraphicFramePr/>
          <p:nvPr/>
        </p:nvGraphicFramePr>
        <p:xfrm>
          <a:off x="791209" y="32639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{B297CF9C-63B1-4328-B34A-0C1D2898E1C1}</a:tableStyleId>
              </a:tblPr>
              <a:tblGrid>
                <a:gridCol w="3283325"/>
                <a:gridCol w="1155950"/>
                <a:gridCol w="3571800"/>
              </a:tblGrid>
              <a:tr h="342900">
                <a:tc>
                  <a:txBody>
                    <a:bodyPr/>
                    <a:lstStyle/>
                    <a:p>
                      <a:pPr indent="0" lvl="0" marL="31750" marR="0" rtl="0" algn="l">
                        <a:lnSpc>
                          <a:spcPct val="10336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 = 1</a:t>
                      </a:r>
                      <a:endParaRPr sz="19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0" marB="0" marR="0" marL="0"/>
                </a:tc>
                <a:tc gridSpan="2"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T="0" marB="0" marR="0" marL="0"/>
                </a:tc>
                <a:tc rowSpan="3" hMerge="1"/>
              </a:tr>
              <a:tr h="431800">
                <a:tc>
                  <a:txBody>
                    <a:bodyPr/>
                    <a:lstStyle/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print(x)</a:t>
                      </a:r>
                      <a:endParaRPr sz="19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0000" marB="0" marR="0" marL="0"/>
                </a:tc>
                <a:tc gridSpan="2" vMerge="1"/>
                <a:tc hMerge="1" vMerge="1"/>
              </a:tr>
              <a:tr h="431800">
                <a:tc>
                  <a:txBody>
                    <a:bodyPr/>
                    <a:lstStyle/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x_str = str(x)</a:t>
                      </a:r>
                      <a:endParaRPr sz="19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0000" marB="0" marR="0" marL="0"/>
                </a:tc>
                <a:tc gridSpan="2" vMerge="1"/>
                <a:tc hMerge="1" vMerge="1"/>
              </a:tr>
              <a:tr h="431800">
                <a:tc>
                  <a:txBody>
                    <a:bodyPr/>
                    <a:lstStyle/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print("my fav num is",</a:t>
                      </a:r>
                      <a:endParaRPr sz="19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0000" marB="0" marR="0" marL="0"/>
                </a:tc>
                <a:tc>
                  <a:txBody>
                    <a:bodyPr/>
                    <a:lstStyle/>
                    <a:p>
                      <a:pPr indent="0" lvl="0" marL="0" marR="641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x, ".",</a:t>
                      </a:r>
                      <a:endParaRPr sz="19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0000" marB="0" marR="0" marL="0"/>
                </a:tc>
                <a:tc>
                  <a:txBody>
                    <a:bodyPr/>
                    <a:lstStyle/>
                    <a:p>
                      <a:pPr indent="0" lvl="0" marL="717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"x =", x)</a:t>
                      </a:r>
                      <a:endParaRPr sz="19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0000" marB="0" marR="0" marL="0"/>
                </a:tc>
              </a:tr>
              <a:tr h="355600">
                <a:tc>
                  <a:txBody>
                    <a:bodyPr/>
                    <a:lstStyle/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print("my fav num is "</a:t>
                      </a:r>
                      <a:endParaRPr sz="19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1900" marB="0" marR="0" marL="0"/>
                </a:tc>
                <a:tc>
                  <a:txBody>
                    <a:bodyPr/>
                    <a:lstStyle/>
                    <a:p>
                      <a:pPr indent="0" lvl="0" marL="0" marR="641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+ x_str</a:t>
                      </a:r>
                      <a:endParaRPr sz="19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1900" marB="0" marR="0" marL="0"/>
                </a:tc>
                <a:tc>
                  <a:txBody>
                    <a:bodyPr/>
                    <a:lstStyle/>
                    <a:p>
                      <a:pPr indent="0" lvl="0" marL="717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+ ". " + "x = " + x_str)</a:t>
                      </a:r>
                      <a:endParaRPr sz="19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1900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1"/>
          <p:cNvSpPr/>
          <p:nvPr/>
        </p:nvSpPr>
        <p:spPr>
          <a:xfrm>
            <a:off x="895350" y="1738122"/>
            <a:ext cx="7475220" cy="0"/>
          </a:xfrm>
          <a:custGeom>
            <a:rect b="b" l="l" r="r" t="t"/>
            <a:pathLst>
              <a:path extrusionOk="0" h="120000"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noFill/>
          <a:ln cap="flat" cmpd="sng" w="9525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41"/>
          <p:cNvSpPr txBox="1"/>
          <p:nvPr>
            <p:ph type="title"/>
          </p:nvPr>
        </p:nvSpPr>
        <p:spPr>
          <a:xfrm>
            <a:off x="901700" y="914146"/>
            <a:ext cx="7937500" cy="751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/>
              <a:t>INPUT/OUTPUT: </a:t>
            </a:r>
            <a:r>
              <a:rPr lang="en-US" sz="4000" u="none">
                <a:latin typeface="Courier New"/>
                <a:ea typeface="Courier New"/>
                <a:cs typeface="Courier New"/>
                <a:sym typeface="Courier New"/>
              </a:rPr>
              <a:t>input("")</a:t>
            </a:r>
            <a:endParaRPr sz="4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4" name="Google Shape;474;p41"/>
          <p:cNvSpPr txBox="1"/>
          <p:nvPr/>
        </p:nvSpPr>
        <p:spPr>
          <a:xfrm>
            <a:off x="810259" y="1687499"/>
            <a:ext cx="7419341" cy="2869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1125">
            <a:spAutoFit/>
          </a:bodyPr>
          <a:lstStyle/>
          <a:p>
            <a:pPr indent="-225425" lvl="0" marL="238125" marR="0" rtl="0" algn="l"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b="1" lang="en-US" sz="2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only for standard python, will not work in Tellurium console</a:t>
            </a:r>
            <a:endParaRPr/>
          </a:p>
          <a:p>
            <a:pPr indent="-225425" lvl="0" marL="238125" marR="0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prints whatever is in the quotes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5425" lvl="0" marL="238125" marR="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types in something and hits enter</a:t>
            </a:r>
            <a:endParaRPr/>
          </a:p>
          <a:p>
            <a:pPr indent="-225425" lvl="0" marL="238125" marR="0" rtl="0" algn="l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binds that value to a variable</a:t>
            </a:r>
            <a:endParaRPr/>
          </a:p>
          <a:p>
            <a:pPr indent="0" lvl="0" marL="317500" marR="27940" rtl="0" algn="l">
              <a:lnSpc>
                <a:spcPct val="18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text = input("Type anything... ")  print(5*text)</a:t>
            </a:r>
            <a:endParaRPr/>
          </a:p>
        </p:txBody>
      </p:sp>
      <p:sp>
        <p:nvSpPr>
          <p:cNvPr id="475" name="Google Shape;475;p41"/>
          <p:cNvSpPr txBox="1"/>
          <p:nvPr/>
        </p:nvSpPr>
        <p:spPr>
          <a:xfrm>
            <a:off x="810259" y="4532884"/>
            <a:ext cx="1242060" cy="421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25425" lvl="0" marL="238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6" name="Google Shape;476;p41"/>
          <p:cNvSpPr txBox="1"/>
          <p:nvPr/>
        </p:nvSpPr>
        <p:spPr>
          <a:xfrm>
            <a:off x="2240788" y="4532884"/>
            <a:ext cx="6598412" cy="412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gives  you a  string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must cast if working</a:t>
            </a:r>
            <a:endParaRPr/>
          </a:p>
        </p:txBody>
      </p:sp>
      <p:sp>
        <p:nvSpPr>
          <p:cNvPr id="477" name="Google Shape;477;p41"/>
          <p:cNvSpPr txBox="1"/>
          <p:nvPr/>
        </p:nvSpPr>
        <p:spPr>
          <a:xfrm>
            <a:off x="901700" y="4702656"/>
            <a:ext cx="5877560" cy="1466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20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numbers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5425" marR="5080" rtl="0" algn="l">
              <a:lnSpc>
                <a:spcPct val="18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num = int(input("Type a number... "))  print(5*num)</a:t>
            </a:r>
            <a:endParaRPr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2"/>
          <p:cNvSpPr/>
          <p:nvPr/>
        </p:nvSpPr>
        <p:spPr>
          <a:xfrm>
            <a:off x="895350" y="1738122"/>
            <a:ext cx="7475220" cy="0"/>
          </a:xfrm>
          <a:custGeom>
            <a:rect b="b" l="l" r="r" t="t"/>
            <a:pathLst>
              <a:path extrusionOk="0" h="120000"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noFill/>
          <a:ln cap="flat" cmpd="sng" w="9525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42"/>
          <p:cNvSpPr txBox="1"/>
          <p:nvPr>
            <p:ph type="title"/>
          </p:nvPr>
        </p:nvSpPr>
        <p:spPr>
          <a:xfrm>
            <a:off x="901700" y="291845"/>
            <a:ext cx="7785100" cy="1372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none"/>
              <a:t>COMPARISON  OPERATORS ON</a:t>
            </a:r>
            <a:endParaRPr/>
          </a:p>
          <a:p>
            <a:pPr indent="0" lvl="0" marL="12700" rtl="0" algn="l">
              <a:lnSpc>
                <a:spcPct val="11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>
                <a:latin typeface="Courier New"/>
                <a:ea typeface="Courier New"/>
                <a:cs typeface="Courier New"/>
                <a:sym typeface="Courier New"/>
              </a:rPr>
              <a:t>int, float, string</a:t>
            </a:r>
            <a:endParaRPr/>
          </a:p>
        </p:txBody>
      </p:sp>
      <p:sp>
        <p:nvSpPr>
          <p:cNvPr id="484" name="Google Shape;484;p42"/>
          <p:cNvSpPr txBox="1"/>
          <p:nvPr/>
        </p:nvSpPr>
        <p:spPr>
          <a:xfrm>
            <a:off x="810258" y="1672226"/>
            <a:ext cx="8181341" cy="4414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4925">
            <a:spAutoFit/>
          </a:bodyPr>
          <a:lstStyle/>
          <a:p>
            <a:pPr indent="-225425" lvl="0" marL="238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variable names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5425" lvl="0" marL="238125" marR="0" rtl="0" algn="l">
              <a:lnSpc>
                <a:spcPct val="100000"/>
              </a:lnSpc>
              <a:spcBef>
                <a:spcPts val="1115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comparisons below evaluate to a Boolean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6393815" rtl="0" algn="l">
              <a:lnSpc>
                <a:spcPct val="161923"/>
              </a:lnSpc>
              <a:spcBef>
                <a:spcPts val="254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 &gt; j </a:t>
            </a:r>
            <a:endParaRPr b="1"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2700" marR="6393815" rtl="0" algn="l">
              <a:lnSpc>
                <a:spcPct val="161923"/>
              </a:lnSpc>
              <a:spcBef>
                <a:spcPts val="254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 &gt;= j </a:t>
            </a:r>
            <a:endParaRPr b="1"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2700" marR="6393815" rtl="0" algn="l">
              <a:lnSpc>
                <a:spcPct val="161923"/>
              </a:lnSpc>
              <a:spcBef>
                <a:spcPts val="254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 &gt; i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 &lt;= j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135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 == j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⇾ </a:t>
            </a: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equality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test,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True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same as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 != j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⇾ </a:t>
            </a: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inequality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test,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True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the same as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3"/>
          <p:cNvSpPr/>
          <p:nvPr/>
        </p:nvSpPr>
        <p:spPr>
          <a:xfrm>
            <a:off x="895350" y="1738122"/>
            <a:ext cx="7475220" cy="0"/>
          </a:xfrm>
          <a:custGeom>
            <a:rect b="b" l="l" r="r" t="t"/>
            <a:pathLst>
              <a:path extrusionOk="0" h="120000"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noFill/>
          <a:ln cap="flat" cmpd="sng" w="9525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43"/>
          <p:cNvSpPr txBox="1"/>
          <p:nvPr>
            <p:ph type="title"/>
          </p:nvPr>
        </p:nvSpPr>
        <p:spPr>
          <a:xfrm>
            <a:off x="901700" y="914146"/>
            <a:ext cx="7468870" cy="6283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none"/>
              <a:t>LOGIC  OPERATORS  ON bools</a:t>
            </a:r>
            <a:endParaRPr/>
          </a:p>
        </p:txBody>
      </p:sp>
      <p:sp>
        <p:nvSpPr>
          <p:cNvPr id="492" name="Google Shape;492;p43"/>
          <p:cNvSpPr txBox="1"/>
          <p:nvPr/>
        </p:nvSpPr>
        <p:spPr>
          <a:xfrm>
            <a:off x="810259" y="1814576"/>
            <a:ext cx="7800341" cy="412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25425" lvl="0" marL="238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variable names (of type Boolean)</a:t>
            </a:r>
            <a:endParaRPr/>
          </a:p>
        </p:txBody>
      </p:sp>
      <p:sp>
        <p:nvSpPr>
          <p:cNvPr id="493" name="Google Shape;493;p43"/>
          <p:cNvSpPr txBox="1"/>
          <p:nvPr/>
        </p:nvSpPr>
        <p:spPr>
          <a:xfrm>
            <a:off x="2825242" y="2350770"/>
            <a:ext cx="2884805" cy="785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775">
            <a:spAutoFit/>
          </a:bodyPr>
          <a:lstStyle/>
          <a:p>
            <a:pPr indent="46989" lvl="0" marL="12700" marR="5080" rtl="0" algn="l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True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False  False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94" name="Google Shape;494;p43"/>
          <p:cNvSpPr txBox="1"/>
          <p:nvPr/>
        </p:nvSpPr>
        <p:spPr>
          <a:xfrm>
            <a:off x="810259" y="2350770"/>
            <a:ext cx="2037080" cy="19460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not a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⇾ 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385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and b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⇾ 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or b	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⇾ 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3"/>
          <p:cNvSpPr txBox="1"/>
          <p:nvPr/>
        </p:nvSpPr>
        <p:spPr>
          <a:xfrm>
            <a:off x="2847339" y="3104083"/>
            <a:ext cx="4395470" cy="10941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0475">
            <a:spAutoFit/>
          </a:bodyPr>
          <a:lstStyle/>
          <a:p>
            <a:pPr indent="0" lvl="0" marL="622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True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both are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True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either or both are </a:t>
            </a:r>
            <a:r>
              <a:rPr lang="en-US"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endParaRPr sz="2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496" name="Google Shape;496;p43"/>
          <p:cNvGraphicFramePr/>
          <p:nvPr/>
        </p:nvGraphicFramePr>
        <p:xfrm>
          <a:off x="1993519" y="43825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{B297CF9C-63B1-4328-B34A-0C1D2898E1C1}</a:tableStyleId>
              </a:tblPr>
              <a:tblGrid>
                <a:gridCol w="1094750"/>
                <a:gridCol w="1155700"/>
                <a:gridCol w="1549400"/>
                <a:gridCol w="1625600"/>
              </a:tblGrid>
              <a:tr h="393700"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FFFFFF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</a:t>
                      </a:r>
                      <a:endParaRPr sz="22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16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FFFFFF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B</a:t>
                      </a:r>
                      <a:endParaRPr sz="22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16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FFFFFF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 and B</a:t>
                      </a:r>
                      <a:endParaRPr sz="22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16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FFFFFF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 or B</a:t>
                      </a:r>
                      <a:endParaRPr sz="22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16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8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True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True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True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True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D1D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True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False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False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True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AEA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False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16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True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16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False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16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True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16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D1D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False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16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False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16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False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16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False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16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4"/>
          <p:cNvSpPr/>
          <p:nvPr/>
        </p:nvSpPr>
        <p:spPr>
          <a:xfrm>
            <a:off x="895350" y="1738122"/>
            <a:ext cx="7475220" cy="0"/>
          </a:xfrm>
          <a:custGeom>
            <a:rect b="b" l="l" r="r" t="t"/>
            <a:pathLst>
              <a:path extrusionOk="0" h="120000"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noFill/>
          <a:ln cap="flat" cmpd="sng" w="9525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44"/>
          <p:cNvSpPr txBox="1"/>
          <p:nvPr>
            <p:ph type="title"/>
          </p:nvPr>
        </p:nvSpPr>
        <p:spPr>
          <a:xfrm>
            <a:off x="895350" y="328233"/>
            <a:ext cx="6826250" cy="14901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/>
              <a:t>WHERE  THINGS GO WRONG</a:t>
            </a:r>
            <a:endParaRPr/>
          </a:p>
        </p:txBody>
      </p:sp>
      <p:sp>
        <p:nvSpPr>
          <p:cNvPr id="503" name="Google Shape;503;p44"/>
          <p:cNvSpPr txBox="1"/>
          <p:nvPr>
            <p:ph idx="11" type="ftr"/>
          </p:nvPr>
        </p:nvSpPr>
        <p:spPr>
          <a:xfrm>
            <a:off x="4144009" y="6645275"/>
            <a:ext cx="858520" cy="1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6.0001 LECTURE 1</a:t>
            </a:r>
            <a:endParaRPr/>
          </a:p>
        </p:txBody>
      </p:sp>
      <p:sp>
        <p:nvSpPr>
          <p:cNvPr id="504" name="Google Shape;504;p44"/>
          <p:cNvSpPr txBox="1"/>
          <p:nvPr>
            <p:ph idx="12" type="sldNum"/>
          </p:nvPr>
        </p:nvSpPr>
        <p:spPr>
          <a:xfrm>
            <a:off x="8156447" y="6637845"/>
            <a:ext cx="186690" cy="1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5" name="Google Shape;505;p44"/>
          <p:cNvSpPr txBox="1"/>
          <p:nvPr/>
        </p:nvSpPr>
        <p:spPr>
          <a:xfrm>
            <a:off x="810259" y="1818385"/>
            <a:ext cx="7444105" cy="4256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5100" lvl="0" marL="1041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syntactic errors</a:t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51459" lvl="1" marL="464819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and easily caught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104139" marR="0" rtl="0" algn="l">
              <a:lnSpc>
                <a:spcPct val="100000"/>
              </a:lnSpc>
              <a:spcBef>
                <a:spcPts val="1275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static semantic errors</a:t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51459" lvl="1" marL="464819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languages check for these before running program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1459" lvl="1" marL="464819" marR="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cause unpredictable behavior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104139" marR="136525" rtl="0" algn="l">
              <a:lnSpc>
                <a:spcPct val="108076"/>
              </a:lnSpc>
              <a:spcBef>
                <a:spcPts val="1625"/>
              </a:spcBef>
              <a:spcAft>
                <a:spcPts val="0"/>
              </a:spcAft>
              <a:buClr>
                <a:srgbClr val="585858"/>
              </a:buClr>
              <a:buSzPts val="2600"/>
              <a:buFont typeface="Arial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semantic errors but </a:t>
            </a:r>
            <a:r>
              <a:rPr b="1" lang="en-US" sz="26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different meaning than what  programmer intended</a:t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51459" lvl="1" marL="464819" marR="0" rtl="0" algn="l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crashes, stops running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1459" lvl="1" marL="464819" marR="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runs forever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1459" lvl="1" marL="464819" marR="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gives an answer but different than expected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/>
          <p:nvPr>
            <p:ph type="title"/>
          </p:nvPr>
        </p:nvSpPr>
        <p:spPr>
          <a:xfrm>
            <a:off x="760729" y="926846"/>
            <a:ext cx="7622540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Rules</a:t>
            </a:r>
            <a:endParaRPr/>
          </a:p>
        </p:txBody>
      </p:sp>
      <p:sp>
        <p:nvSpPr>
          <p:cNvPr id="94" name="Google Shape;94;p5"/>
          <p:cNvSpPr txBox="1"/>
          <p:nvPr>
            <p:ph idx="1" type="body"/>
          </p:nvPr>
        </p:nvSpPr>
        <p:spPr>
          <a:xfrm>
            <a:off x="810259" y="1818385"/>
            <a:ext cx="7446009" cy="4001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You learn by doing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Programming, even more so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EXPERIMENT ON YOUR OWN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Type stuff, see what what happens!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You can’t break anything 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The more you use your own curiosity to experiment, the better you will get. 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You will never learn programming by watching others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/>
          <p:nvPr>
            <p:ph type="title"/>
          </p:nvPr>
        </p:nvSpPr>
        <p:spPr>
          <a:xfrm>
            <a:off x="721993" y="304800"/>
            <a:ext cx="7622540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Prerequisites </a:t>
            </a:r>
            <a:endParaRPr/>
          </a:p>
        </p:txBody>
      </p:sp>
      <p:sp>
        <p:nvSpPr>
          <p:cNvPr id="100" name="Google Shape;100;p6"/>
          <p:cNvSpPr txBox="1"/>
          <p:nvPr>
            <p:ph idx="1" type="body"/>
          </p:nvPr>
        </p:nvSpPr>
        <p:spPr>
          <a:xfrm>
            <a:off x="889780" y="1071099"/>
            <a:ext cx="7446009" cy="2095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Curiosity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Self-Motivation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Be able to look up things on your own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Desire to make things and figure things out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Very basic mathematics (algebra)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01" name="Google Shape;101;p6"/>
          <p:cNvPicPr preferRelativeResize="0"/>
          <p:nvPr/>
        </p:nvPicPr>
        <p:blipFill rotWithShape="1">
          <a:blip r:embed="rId3">
            <a:alphaModFix/>
          </a:blip>
          <a:srcRect b="0" l="0" r="0" t="10000"/>
          <a:stretch/>
        </p:blipFill>
        <p:spPr>
          <a:xfrm>
            <a:off x="1090292" y="3175700"/>
            <a:ext cx="6885942" cy="3253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/>
          <p:nvPr>
            <p:ph type="title"/>
          </p:nvPr>
        </p:nvSpPr>
        <p:spPr>
          <a:xfrm>
            <a:off x="1112393" y="81005"/>
            <a:ext cx="7146132" cy="7102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20"/>
              <a:t>Nanohub Environment</a:t>
            </a:r>
            <a:endParaRPr sz="4320"/>
          </a:p>
        </p:txBody>
      </p:sp>
      <p:sp>
        <p:nvSpPr>
          <p:cNvPr id="107" name="Google Shape;107;p7"/>
          <p:cNvSpPr txBox="1"/>
          <p:nvPr>
            <p:ph idx="1" type="body"/>
          </p:nvPr>
        </p:nvSpPr>
        <p:spPr>
          <a:xfrm>
            <a:off x="969728" y="992462"/>
            <a:ext cx="6980634" cy="5255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</a:pPr>
            <a:r>
              <a:rPr lang="en-US"/>
              <a:t>Most here will use the Nanohub environment 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</a:pPr>
            <a:r>
              <a:rPr lang="en-US"/>
              <a:t>Creating account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</a:pPr>
            <a:r>
              <a:rPr lang="en-US"/>
              <a:t>Logging in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</a:pPr>
            <a:r>
              <a:rPr lang="en-US"/>
              <a:t>Finding Tellurium app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</a:pPr>
            <a:r>
              <a:rPr lang="en-US"/>
              <a:t>Web-based Jupyter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</a:pPr>
            <a:r>
              <a:rPr lang="en-US"/>
              <a:t>Uploading files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</a:pPr>
            <a:r>
              <a:rPr lang="en-US"/>
              <a:t>Opening scripts 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</a:pPr>
            <a:r>
              <a:rPr lang="en-US"/>
              <a:t>Running cells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</a:pPr>
            <a:r>
              <a:rPr lang="en-US"/>
              <a:t>Installing other packages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26, 2020</a:t>
            </a:r>
            <a:endParaRPr i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8"/>
          <p:cNvSpPr txBox="1"/>
          <p:nvPr>
            <p:ph type="title"/>
          </p:nvPr>
        </p:nvSpPr>
        <p:spPr>
          <a:xfrm>
            <a:off x="204787" y="-6910"/>
            <a:ext cx="893921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Create a nanoHUB Account</a:t>
            </a:r>
            <a:endParaRPr/>
          </a:p>
        </p:txBody>
      </p:sp>
      <p:sp>
        <p:nvSpPr>
          <p:cNvPr id="115" name="Google Shape;115;p8"/>
          <p:cNvSpPr txBox="1"/>
          <p:nvPr>
            <p:ph idx="1" type="body"/>
          </p:nvPr>
        </p:nvSpPr>
        <p:spPr>
          <a:xfrm>
            <a:off x="204787" y="1295400"/>
            <a:ext cx="3224213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Go to https://nanohub.org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From ‘Menu’, select ‘sign up’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Choose ‘With an affiliated institution’, choose Indiana University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Choose an appropriate username / password / user info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16" name="Google Shape;11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9993" y="1093159"/>
            <a:ext cx="5073650" cy="4443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ocomplexity Logo" id="117" name="Google Shape;11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blackblockiu" id="118" name="Google Shape;11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26, 2020</a:t>
            </a:r>
            <a:endParaRPr i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9"/>
          <p:cNvSpPr txBox="1"/>
          <p:nvPr>
            <p:ph type="title"/>
          </p:nvPr>
        </p:nvSpPr>
        <p:spPr>
          <a:xfrm>
            <a:off x="0" y="11019"/>
            <a:ext cx="914400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/>
              <a:t>Launch The Tellurium App on nanoHUB</a:t>
            </a:r>
            <a:endParaRPr b="1" sz="4000"/>
          </a:p>
        </p:txBody>
      </p:sp>
      <p:sp>
        <p:nvSpPr>
          <p:cNvPr id="126" name="Google Shape;126;p9"/>
          <p:cNvSpPr txBox="1"/>
          <p:nvPr>
            <p:ph idx="1" type="body"/>
          </p:nvPr>
        </p:nvSpPr>
        <p:spPr>
          <a:xfrm>
            <a:off x="285843" y="1154019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https://nanohub.org/tools/tellurium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Hit Launch Tool to open a Jupyter Notebook to run Tellurium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27" name="Google Shape;12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0835" y="1905000"/>
            <a:ext cx="6016718" cy="4885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ocomplexity Logo" id="128" name="Google Shape;12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blackblockiu" id="129" name="Google Shape;12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9"/>
          <p:cNvCxnSpPr/>
          <p:nvPr/>
        </p:nvCxnSpPr>
        <p:spPr>
          <a:xfrm>
            <a:off x="1905000" y="1828800"/>
            <a:ext cx="3276600" cy="3048000"/>
          </a:xfrm>
          <a:prstGeom prst="straightConnector1">
            <a:avLst/>
          </a:prstGeom>
          <a:noFill/>
          <a:ln cap="flat" cmpd="sng" w="476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2017-07-24T20:42:44Z</dcterms:created>
  <dc:creator>Bell, Ana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2017-07-25T00:00:00Z</vt:filetime>
  </property>
</Properties>
</file>