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6" r:id="rId3"/>
    <p:sldId id="267" r:id="rId4"/>
    <p:sldId id="268" r:id="rId5"/>
    <p:sldId id="279" r:id="rId6"/>
    <p:sldId id="271" r:id="rId7"/>
    <p:sldId id="273" r:id="rId8"/>
    <p:sldId id="274" r:id="rId9"/>
    <p:sldId id="280" r:id="rId10"/>
    <p:sldId id="275" r:id="rId11"/>
    <p:sldId id="281" r:id="rId12"/>
    <p:sldId id="276" r:id="rId13"/>
    <p:sldId id="277" r:id="rId14"/>
    <p:sldId id="278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84"/>
    <p:restoredTop sz="92075"/>
  </p:normalViewPr>
  <p:slideViewPr>
    <p:cSldViewPr>
      <p:cViewPr>
        <p:scale>
          <a:sx n="100" d="100"/>
          <a:sy n="100" d="100"/>
        </p:scale>
        <p:origin x="744" y="13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6699C-EE84-5949-AE92-450F5940AB5F}" type="datetimeFigureOut">
              <a:rPr lang="en-US" smtClean="0"/>
              <a:t>7/25/20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11E3A-1698-594D-8715-C08223E83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65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B11E3A-1698-594D-8715-C08223E833D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59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576059"/>
            <a:ext cx="9144000" cy="281940"/>
          </a:xfrm>
          <a:custGeom>
            <a:avLst/>
            <a:gdLst/>
            <a:ahLst/>
            <a:cxnLst/>
            <a:rect l="l" t="t" r="r" b="b"/>
            <a:pathLst>
              <a:path w="9144000" h="281940">
                <a:moveTo>
                  <a:pt x="0" y="281940"/>
                </a:moveTo>
                <a:lnTo>
                  <a:pt x="9144000" y="281940"/>
                </a:lnTo>
                <a:lnTo>
                  <a:pt x="9144000" y="0"/>
                </a:lnTo>
                <a:lnTo>
                  <a:pt x="0" y="0"/>
                </a:lnTo>
                <a:lnTo>
                  <a:pt x="0" y="28194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55641" y="1684450"/>
            <a:ext cx="3871595" cy="4086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404040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576059"/>
            <a:ext cx="9144000" cy="281940"/>
          </a:xfrm>
          <a:custGeom>
            <a:avLst/>
            <a:gdLst/>
            <a:ahLst/>
            <a:cxnLst/>
            <a:rect l="l" t="t" r="r" b="b"/>
            <a:pathLst>
              <a:path w="9144000" h="281940">
                <a:moveTo>
                  <a:pt x="0" y="281940"/>
                </a:moveTo>
                <a:lnTo>
                  <a:pt x="9144000" y="281940"/>
                </a:lnTo>
                <a:lnTo>
                  <a:pt x="9144000" y="0"/>
                </a:lnTo>
                <a:lnTo>
                  <a:pt x="0" y="0"/>
                </a:lnTo>
                <a:lnTo>
                  <a:pt x="0" y="28194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0729" y="291845"/>
            <a:ext cx="7622540" cy="1377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0259" y="1674047"/>
            <a:ext cx="5319395" cy="3575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56447" y="6575107"/>
            <a:ext cx="186690" cy="221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" y="6400800"/>
            <a:ext cx="9142095" cy="457200"/>
          </a:xfrm>
          <a:custGeom>
            <a:avLst/>
            <a:gdLst/>
            <a:ahLst/>
            <a:cxnLst/>
            <a:rect l="l" t="t" r="r" b="b"/>
            <a:pathLst>
              <a:path w="9142095" h="457200">
                <a:moveTo>
                  <a:pt x="0" y="457200"/>
                </a:moveTo>
                <a:lnTo>
                  <a:pt x="9141714" y="457200"/>
                </a:lnTo>
                <a:lnTo>
                  <a:pt x="9141714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334505"/>
            <a:ext cx="9142095" cy="64135"/>
          </a:xfrm>
          <a:custGeom>
            <a:avLst/>
            <a:gdLst/>
            <a:ahLst/>
            <a:cxnLst/>
            <a:rect l="l" t="t" r="r" b="b"/>
            <a:pathLst>
              <a:path w="9142095" h="64135">
                <a:moveTo>
                  <a:pt x="0" y="64008"/>
                </a:moveTo>
                <a:lnTo>
                  <a:pt x="9141714" y="64008"/>
                </a:lnTo>
                <a:lnTo>
                  <a:pt x="9141714" y="0"/>
                </a:lnTo>
                <a:lnTo>
                  <a:pt x="0" y="0"/>
                </a:lnTo>
                <a:lnTo>
                  <a:pt x="0" y="64008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800" y="2675859"/>
            <a:ext cx="7406640" cy="0"/>
          </a:xfrm>
          <a:custGeom>
            <a:avLst/>
            <a:gdLst/>
            <a:ahLst/>
            <a:cxnLst/>
            <a:rect l="l" t="t" r="r" b="b"/>
            <a:pathLst>
              <a:path w="7406640">
                <a:moveTo>
                  <a:pt x="0" y="0"/>
                </a:moveTo>
                <a:lnTo>
                  <a:pt x="740664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685800" y="381000"/>
            <a:ext cx="7086600" cy="22948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4139">
              <a:lnSpc>
                <a:spcPts val="8880"/>
              </a:lnSpc>
              <a:spcBef>
                <a:spcPts val="95"/>
              </a:spcBef>
            </a:pPr>
            <a:r>
              <a:rPr sz="7000" kern="1200" spc="-100" dirty="0">
                <a:solidFill>
                  <a:srgbClr val="252525"/>
                </a:solidFill>
                <a:latin typeface="Arial"/>
                <a:cs typeface="Arial"/>
              </a:rPr>
              <a:t>BRANCHING,</a:t>
            </a:r>
            <a:endParaRPr sz="7000" kern="1200" spc="-100" dirty="0">
              <a:latin typeface="Arial"/>
              <a:cs typeface="Arial"/>
            </a:endParaRPr>
          </a:p>
          <a:p>
            <a:pPr marL="104139">
              <a:lnSpc>
                <a:spcPts val="8880"/>
              </a:lnSpc>
            </a:pPr>
            <a:r>
              <a:rPr sz="7000" kern="1200" spc="-100" dirty="0">
                <a:solidFill>
                  <a:srgbClr val="252525"/>
                </a:solidFill>
                <a:latin typeface="Arial"/>
                <a:cs typeface="Arial"/>
              </a:rPr>
              <a:t>ITERATION</a:t>
            </a:r>
            <a:endParaRPr sz="7000" kern="1200" spc="-100" dirty="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3048000"/>
            <a:ext cx="4572000" cy="16235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tabLst>
                <a:tab pos="238760" algn="l"/>
              </a:tabLst>
            </a:pPr>
            <a:endParaRPr lang="en-US" dirty="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spc="-110" dirty="0">
                <a:latin typeface="Arial"/>
                <a:cs typeface="Arial"/>
              </a:rPr>
              <a:t>branching </a:t>
            </a:r>
            <a:r>
              <a:rPr lang="en-US" spc="-125" dirty="0">
                <a:latin typeface="Arial"/>
                <a:cs typeface="Arial"/>
              </a:rPr>
              <a:t>and</a:t>
            </a:r>
            <a:r>
              <a:rPr lang="en-US" spc="-250" dirty="0">
                <a:latin typeface="Arial"/>
                <a:cs typeface="Arial"/>
              </a:rPr>
              <a:t> </a:t>
            </a:r>
            <a:r>
              <a:rPr lang="en-US" spc="-80" dirty="0">
                <a:latin typeface="Arial"/>
                <a:cs typeface="Arial"/>
              </a:rPr>
              <a:t>conditionals</a:t>
            </a:r>
            <a:endParaRPr lang="en-US" dirty="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spc="-50" dirty="0">
                <a:latin typeface="Arial"/>
                <a:cs typeface="Arial"/>
              </a:rPr>
              <a:t>indentation</a:t>
            </a:r>
            <a:endParaRPr lang="en-US" dirty="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spc="-30" dirty="0">
                <a:latin typeface="Arial"/>
                <a:cs typeface="Arial"/>
              </a:rPr>
              <a:t>iteration </a:t>
            </a:r>
            <a:r>
              <a:rPr lang="en-US" spc="-125" dirty="0">
                <a:latin typeface="Arial"/>
                <a:cs typeface="Arial"/>
              </a:rPr>
              <a:t>and</a:t>
            </a:r>
            <a:r>
              <a:rPr lang="en-US" spc="-320" dirty="0">
                <a:latin typeface="Arial"/>
                <a:cs typeface="Arial"/>
              </a:rPr>
              <a:t>  </a:t>
            </a:r>
            <a:r>
              <a:rPr lang="en-US" spc="-100" dirty="0">
                <a:latin typeface="Arial"/>
                <a:cs typeface="Arial"/>
              </a:rPr>
              <a:t>loops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903477"/>
            <a:ext cx="792924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5" dirty="0">
                <a:latin typeface="Courier New"/>
                <a:cs typeface="Courier New"/>
              </a:rPr>
              <a:t>range(start,stop,step</a:t>
            </a:r>
            <a:r>
              <a:rPr sz="4000" u="none" spc="-55" dirty="0">
                <a:latin typeface="Courier New"/>
                <a:cs typeface="Courier New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695443"/>
            <a:ext cx="7835265" cy="433387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64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50" dirty="0">
                <a:latin typeface="Arial"/>
                <a:cs typeface="Arial"/>
              </a:rPr>
              <a:t>default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values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are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5" dirty="0">
                <a:latin typeface="Courier New"/>
                <a:cs typeface="Courier New"/>
              </a:rPr>
              <a:t>start</a:t>
            </a:r>
            <a:r>
              <a:rPr sz="2400" spc="-35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=</a:t>
            </a:r>
            <a:r>
              <a:rPr sz="2400" spc="-10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0</a:t>
            </a:r>
            <a:r>
              <a:rPr sz="2400" spc="-915" dirty="0">
                <a:latin typeface="Courier New"/>
                <a:cs typeface="Courier New"/>
              </a:rPr>
              <a:t> </a:t>
            </a:r>
            <a:r>
              <a:rPr sz="2400" spc="-114" dirty="0">
                <a:latin typeface="Arial"/>
                <a:cs typeface="Arial"/>
              </a:rPr>
              <a:t>and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5" dirty="0">
                <a:latin typeface="Courier New"/>
                <a:cs typeface="Courier New"/>
              </a:rPr>
              <a:t>step</a:t>
            </a:r>
            <a:r>
              <a:rPr sz="2400" spc="-30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=</a:t>
            </a:r>
            <a:r>
              <a:rPr sz="2400" spc="-20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1</a:t>
            </a:r>
            <a:r>
              <a:rPr sz="2400" spc="-915" dirty="0">
                <a:latin typeface="Courier New"/>
                <a:cs typeface="Courier New"/>
              </a:rPr>
              <a:t> </a:t>
            </a:r>
            <a:r>
              <a:rPr sz="2400" spc="-114" dirty="0">
                <a:latin typeface="Arial"/>
                <a:cs typeface="Arial"/>
              </a:rPr>
              <a:t>and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optional</a:t>
            </a:r>
            <a:endParaRPr sz="2400" dirty="0">
              <a:latin typeface="Arial"/>
              <a:cs typeface="Arial"/>
            </a:endParaRPr>
          </a:p>
          <a:p>
            <a:pPr marL="220345" indent="-207645">
              <a:lnSpc>
                <a:spcPct val="100000"/>
              </a:lnSpc>
              <a:spcBef>
                <a:spcPts val="54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50" dirty="0">
                <a:latin typeface="Arial"/>
                <a:cs typeface="Arial"/>
              </a:rPr>
              <a:t>loop </a:t>
            </a:r>
            <a:r>
              <a:rPr sz="2400" spc="-5" dirty="0">
                <a:latin typeface="Arial"/>
                <a:cs typeface="Arial"/>
              </a:rPr>
              <a:t>until </a:t>
            </a:r>
            <a:r>
              <a:rPr sz="2400" spc="-110" dirty="0">
                <a:latin typeface="Arial"/>
                <a:cs typeface="Arial"/>
              </a:rPr>
              <a:t>value </a:t>
            </a:r>
            <a:r>
              <a:rPr sz="2400" spc="-125" dirty="0">
                <a:latin typeface="Arial"/>
                <a:cs typeface="Arial"/>
              </a:rPr>
              <a:t>is </a:t>
            </a:r>
            <a:r>
              <a:rPr sz="2400" spc="-5" dirty="0">
                <a:latin typeface="Courier New"/>
                <a:cs typeface="Courier New"/>
              </a:rPr>
              <a:t>stop </a:t>
            </a:r>
            <a:r>
              <a:rPr sz="2400" dirty="0">
                <a:latin typeface="Courier New"/>
                <a:cs typeface="Courier New"/>
              </a:rPr>
              <a:t>-</a:t>
            </a:r>
            <a:r>
              <a:rPr sz="2400" spc="-325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1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50" dirty="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mysum =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0</a:t>
            </a:r>
            <a:endParaRPr sz="2000" dirty="0">
              <a:latin typeface="Courier New"/>
              <a:cs typeface="Courier New"/>
            </a:endParaRPr>
          </a:p>
          <a:p>
            <a:pPr marL="622300" marR="4461510" indent="-6096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for i in range(7, 10):  mysum +=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i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print(mysum)</a:t>
            </a:r>
            <a:endParaRPr sz="20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2200" dirty="0">
              <a:latin typeface="Times"/>
              <a:cs typeface="Time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50" dirty="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mysum =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0</a:t>
            </a:r>
            <a:endParaRPr sz="2000" dirty="0">
              <a:latin typeface="Courier New"/>
              <a:cs typeface="Courier New"/>
            </a:endParaRPr>
          </a:p>
          <a:p>
            <a:pPr marL="622300" marR="4004310" indent="-6096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for i in range(5, 11, 2):  mysum +=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i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print(mysum)</a:t>
            </a:r>
            <a:endParaRPr sz="20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903477"/>
            <a:ext cx="792924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spc="-55" dirty="0">
                <a:latin typeface="Courier New"/>
                <a:cs typeface="Courier New"/>
              </a:rPr>
              <a:t>r</a:t>
            </a:r>
            <a:r>
              <a:rPr sz="4000" spc="-55" dirty="0">
                <a:latin typeface="Courier New"/>
                <a:cs typeface="Courier New"/>
              </a:rPr>
              <a:t>ange</a:t>
            </a:r>
            <a:r>
              <a:rPr lang="en-US" sz="4000" spc="-55" dirty="0">
                <a:latin typeface="Courier New"/>
                <a:cs typeface="Courier New"/>
              </a:rPr>
              <a:t> Exercise</a:t>
            </a:r>
            <a:endParaRPr sz="4000" u="none" spc="-55" dirty="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0259" y="1695443"/>
            <a:ext cx="7835265" cy="433387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64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50" dirty="0">
                <a:latin typeface="Arial"/>
                <a:cs typeface="Arial"/>
              </a:rPr>
              <a:t>default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values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are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5" dirty="0">
                <a:latin typeface="Courier New"/>
                <a:cs typeface="Courier New"/>
              </a:rPr>
              <a:t>start</a:t>
            </a:r>
            <a:r>
              <a:rPr sz="2400" spc="-35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=</a:t>
            </a:r>
            <a:r>
              <a:rPr sz="2400" spc="-10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0</a:t>
            </a:r>
            <a:r>
              <a:rPr sz="2400" spc="-915" dirty="0">
                <a:latin typeface="Courier New"/>
                <a:cs typeface="Courier New"/>
              </a:rPr>
              <a:t> </a:t>
            </a:r>
            <a:r>
              <a:rPr sz="2400" spc="-114" dirty="0">
                <a:latin typeface="Arial"/>
                <a:cs typeface="Arial"/>
              </a:rPr>
              <a:t>and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5" dirty="0">
                <a:latin typeface="Courier New"/>
                <a:cs typeface="Courier New"/>
              </a:rPr>
              <a:t>step</a:t>
            </a:r>
            <a:r>
              <a:rPr sz="2400" spc="-30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=</a:t>
            </a:r>
            <a:r>
              <a:rPr sz="2400" spc="-20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1</a:t>
            </a:r>
            <a:r>
              <a:rPr sz="2400" spc="-915" dirty="0">
                <a:latin typeface="Courier New"/>
                <a:cs typeface="Courier New"/>
              </a:rPr>
              <a:t> </a:t>
            </a:r>
            <a:r>
              <a:rPr sz="2400" spc="-114" dirty="0">
                <a:latin typeface="Arial"/>
                <a:cs typeface="Arial"/>
              </a:rPr>
              <a:t>and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optional</a:t>
            </a:r>
            <a:endParaRPr sz="2400" dirty="0">
              <a:latin typeface="Arial"/>
              <a:cs typeface="Arial"/>
            </a:endParaRPr>
          </a:p>
          <a:p>
            <a:pPr marL="220345" indent="-207645">
              <a:lnSpc>
                <a:spcPct val="100000"/>
              </a:lnSpc>
              <a:spcBef>
                <a:spcPts val="54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50" dirty="0">
                <a:latin typeface="Arial"/>
                <a:cs typeface="Arial"/>
              </a:rPr>
              <a:t>loop </a:t>
            </a:r>
            <a:r>
              <a:rPr sz="2400" spc="-5" dirty="0">
                <a:latin typeface="Arial"/>
                <a:cs typeface="Arial"/>
              </a:rPr>
              <a:t>until </a:t>
            </a:r>
            <a:r>
              <a:rPr sz="2400" spc="-110" dirty="0">
                <a:latin typeface="Arial"/>
                <a:cs typeface="Arial"/>
              </a:rPr>
              <a:t>value </a:t>
            </a:r>
            <a:r>
              <a:rPr sz="2400" spc="-125" dirty="0">
                <a:latin typeface="Arial"/>
                <a:cs typeface="Arial"/>
              </a:rPr>
              <a:t>is </a:t>
            </a:r>
            <a:r>
              <a:rPr sz="2400" spc="-5" dirty="0">
                <a:latin typeface="Courier New"/>
                <a:cs typeface="Courier New"/>
              </a:rPr>
              <a:t>stop </a:t>
            </a:r>
            <a:r>
              <a:rPr sz="2400" dirty="0">
                <a:latin typeface="Courier New"/>
                <a:cs typeface="Courier New"/>
              </a:rPr>
              <a:t>-</a:t>
            </a:r>
            <a:r>
              <a:rPr sz="2400" spc="-325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1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50" dirty="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mysum =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0</a:t>
            </a:r>
            <a:endParaRPr sz="2000" dirty="0">
              <a:latin typeface="Courier New"/>
              <a:cs typeface="Courier New"/>
            </a:endParaRPr>
          </a:p>
          <a:p>
            <a:pPr marL="622300" marR="4461510" indent="-6096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for i in range(7, 10):  mysum +=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i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print(mysum)</a:t>
            </a:r>
            <a:endParaRPr sz="20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2200" dirty="0">
              <a:latin typeface="Times"/>
              <a:cs typeface="Time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50" dirty="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mysum =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0</a:t>
            </a:r>
            <a:endParaRPr sz="2000" dirty="0">
              <a:latin typeface="Courier New"/>
              <a:cs typeface="Courier New"/>
            </a:endParaRPr>
          </a:p>
          <a:p>
            <a:pPr marL="622300" marR="4004310" indent="-6096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for i in range(5, 11, 2):  mysum +=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i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print(mysum)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91934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1860"/>
            <a:ext cx="480822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u="none" kern="1200" spc="-100" dirty="0">
                <a:latin typeface="Courier New"/>
                <a:cs typeface="Courier New"/>
              </a:rPr>
              <a:t>break </a:t>
            </a:r>
            <a:r>
              <a:rPr sz="4000" u="none" kern="1200" spc="-100" dirty="0"/>
              <a:t>STATEMENT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688555"/>
            <a:ext cx="5358130" cy="4580255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92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65" dirty="0">
                <a:latin typeface="Arial"/>
                <a:cs typeface="Arial"/>
              </a:rPr>
              <a:t>immediately </a:t>
            </a:r>
            <a:r>
              <a:rPr sz="2400" spc="-95" dirty="0">
                <a:latin typeface="Arial"/>
                <a:cs typeface="Arial"/>
              </a:rPr>
              <a:t>exits </a:t>
            </a:r>
            <a:r>
              <a:rPr sz="2400" spc="-75" dirty="0">
                <a:latin typeface="Arial"/>
                <a:cs typeface="Arial"/>
              </a:rPr>
              <a:t>whatever </a:t>
            </a:r>
            <a:r>
              <a:rPr sz="2400" spc="-50" dirty="0">
                <a:latin typeface="Arial"/>
                <a:cs typeface="Arial"/>
              </a:rPr>
              <a:t>loop </a:t>
            </a:r>
            <a:r>
              <a:rPr sz="2400" spc="75" dirty="0">
                <a:latin typeface="Arial"/>
                <a:cs typeface="Arial"/>
              </a:rPr>
              <a:t>it</a:t>
            </a:r>
            <a:r>
              <a:rPr sz="2400" spc="-40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is </a:t>
            </a:r>
            <a:r>
              <a:rPr sz="2400" spc="-30" dirty="0">
                <a:latin typeface="Arial"/>
                <a:cs typeface="Arial"/>
              </a:rPr>
              <a:t>in</a:t>
            </a:r>
            <a:endParaRPr sz="2400">
              <a:latin typeface="Arial"/>
              <a:cs typeface="Arial"/>
            </a:endParaRPr>
          </a:p>
          <a:p>
            <a:pPr marL="220345" indent="-207645">
              <a:lnSpc>
                <a:spcPct val="100000"/>
              </a:lnSpc>
              <a:spcBef>
                <a:spcPts val="819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45" dirty="0">
                <a:latin typeface="Arial"/>
                <a:cs typeface="Arial"/>
              </a:rPr>
              <a:t>skips </a:t>
            </a:r>
            <a:r>
              <a:rPr sz="2400" spc="-85" dirty="0">
                <a:latin typeface="Arial"/>
                <a:cs typeface="Arial"/>
              </a:rPr>
              <a:t>remaining </a:t>
            </a:r>
            <a:r>
              <a:rPr sz="2400" spc="-135" dirty="0">
                <a:latin typeface="Arial"/>
                <a:cs typeface="Arial"/>
              </a:rPr>
              <a:t>expressions </a:t>
            </a:r>
            <a:r>
              <a:rPr sz="2400" spc="-30" dirty="0">
                <a:latin typeface="Arial"/>
                <a:cs typeface="Arial"/>
              </a:rPr>
              <a:t>in </a:t>
            </a:r>
            <a:r>
              <a:rPr sz="2400" spc="-125" dirty="0">
                <a:latin typeface="Arial"/>
                <a:cs typeface="Arial"/>
              </a:rPr>
              <a:t>code</a:t>
            </a:r>
            <a:r>
              <a:rPr sz="2400" spc="-29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block</a:t>
            </a:r>
            <a:endParaRPr sz="2400">
              <a:latin typeface="Arial"/>
              <a:cs typeface="Arial"/>
            </a:endParaRPr>
          </a:p>
          <a:p>
            <a:pPr marL="220345" indent="-207645">
              <a:lnSpc>
                <a:spcPct val="100000"/>
              </a:lnSpc>
              <a:spcBef>
                <a:spcPts val="82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95" dirty="0">
                <a:latin typeface="Arial"/>
                <a:cs typeface="Arial"/>
              </a:rPr>
              <a:t>exits </a:t>
            </a:r>
            <a:r>
              <a:rPr sz="2400" spc="-65" dirty="0">
                <a:latin typeface="Arial"/>
                <a:cs typeface="Arial"/>
              </a:rPr>
              <a:t>only innermost</a:t>
            </a:r>
            <a:r>
              <a:rPr sz="2400" spc="-26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loop!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50">
              <a:latin typeface="Times"/>
              <a:cs typeface="Times"/>
            </a:endParaRPr>
          </a:p>
          <a:p>
            <a:pPr marL="685165" marR="1303020" indent="-673100">
              <a:lnSpc>
                <a:spcPct val="133000"/>
              </a:lnSpc>
            </a:pPr>
            <a:r>
              <a:rPr sz="2200" spc="-5" dirty="0">
                <a:latin typeface="Courier New"/>
                <a:cs typeface="Courier New"/>
              </a:rPr>
              <a:t>while &lt;condition_1&gt;:  while</a:t>
            </a:r>
            <a:r>
              <a:rPr sz="2200" spc="-10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&lt;condition_2&gt;:</a:t>
            </a:r>
            <a:endParaRPr sz="2200">
              <a:latin typeface="Courier New"/>
              <a:cs typeface="Courier New"/>
            </a:endParaRPr>
          </a:p>
          <a:p>
            <a:pPr marL="1358265">
              <a:lnSpc>
                <a:spcPct val="100000"/>
              </a:lnSpc>
              <a:spcBef>
                <a:spcPts val="865"/>
              </a:spcBef>
            </a:pPr>
            <a:r>
              <a:rPr sz="2200" spc="-5" dirty="0">
                <a:latin typeface="Courier New"/>
                <a:cs typeface="Courier New"/>
              </a:rPr>
              <a:t>&lt;expression_a&gt;</a:t>
            </a:r>
            <a:endParaRPr sz="2200">
              <a:latin typeface="Courier New"/>
              <a:cs typeface="Courier New"/>
            </a:endParaRPr>
          </a:p>
          <a:p>
            <a:pPr marL="1358265">
              <a:lnSpc>
                <a:spcPct val="100000"/>
              </a:lnSpc>
              <a:spcBef>
                <a:spcPts val="875"/>
              </a:spcBef>
            </a:pPr>
            <a:r>
              <a:rPr sz="2200" spc="-5" dirty="0">
                <a:latin typeface="Courier New"/>
                <a:cs typeface="Courier New"/>
              </a:rPr>
              <a:t>break</a:t>
            </a:r>
            <a:endParaRPr sz="2200">
              <a:latin typeface="Courier New"/>
              <a:cs typeface="Courier New"/>
            </a:endParaRPr>
          </a:p>
          <a:p>
            <a:pPr marL="1358265">
              <a:lnSpc>
                <a:spcPct val="100000"/>
              </a:lnSpc>
              <a:spcBef>
                <a:spcPts val="870"/>
              </a:spcBef>
            </a:pPr>
            <a:r>
              <a:rPr sz="2200" spc="-5" dirty="0">
                <a:latin typeface="Courier New"/>
                <a:cs typeface="Courier New"/>
              </a:rPr>
              <a:t>&lt;expression_b&gt;</a:t>
            </a:r>
            <a:endParaRPr sz="220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  <a:spcBef>
                <a:spcPts val="869"/>
              </a:spcBef>
            </a:pPr>
            <a:r>
              <a:rPr sz="2200" spc="-5" dirty="0">
                <a:latin typeface="Courier New"/>
                <a:cs typeface="Courier New"/>
              </a:rPr>
              <a:t>&lt;expression_c&gt;</a:t>
            </a:r>
            <a:endParaRPr sz="22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29" y="291845"/>
            <a:ext cx="7622540" cy="1267270"/>
          </a:xfrm>
          <a:prstGeom prst="rect">
            <a:avLst/>
          </a:prstGeom>
        </p:spPr>
        <p:txBody>
          <a:bodyPr vert="horz" wrap="square" lIns="0" tIns="645414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sz="4000" kern="1200" spc="-100" dirty="0">
                <a:latin typeface="Courier New"/>
                <a:cs typeface="Courier New"/>
              </a:rPr>
              <a:t>break </a:t>
            </a:r>
            <a:r>
              <a:rPr sz="4000" kern="1200" spc="-100" dirty="0"/>
              <a:t>STATEMENT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2457" y="2849532"/>
            <a:ext cx="7626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mysum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47212" y="2849532"/>
            <a:ext cx="3054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+=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04412" y="2849532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i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2711" y="3276332"/>
            <a:ext cx="3054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if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90166" y="3276332"/>
            <a:ext cx="7626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mysum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04716" y="3276332"/>
            <a:ext cx="6102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==</a:t>
            </a:r>
            <a:r>
              <a:rPr sz="2000" spc="-9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5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42716" y="3703133"/>
            <a:ext cx="7626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break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0767" y="3952431"/>
            <a:ext cx="276923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19200">
              <a:lnSpc>
                <a:spcPct val="140000"/>
              </a:lnSpc>
              <a:spcBef>
                <a:spcPts val="100"/>
              </a:spcBef>
            </a:pPr>
            <a:r>
              <a:rPr sz="2000" spc="-5" dirty="0">
                <a:latin typeface="Courier New"/>
                <a:cs typeface="Courier New"/>
              </a:rPr>
              <a:t>mysum +=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  print(mysum)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0259" y="5421121"/>
            <a:ext cx="440309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50" dirty="0">
                <a:latin typeface="Arial"/>
                <a:cs typeface="Arial"/>
              </a:rPr>
              <a:t>what </a:t>
            </a:r>
            <a:r>
              <a:rPr sz="2600" spc="-140" dirty="0">
                <a:latin typeface="Arial"/>
                <a:cs typeface="Arial"/>
              </a:rPr>
              <a:t>happens </a:t>
            </a:r>
            <a:r>
              <a:rPr sz="2600" spc="-35" dirty="0">
                <a:latin typeface="Arial"/>
                <a:cs typeface="Arial"/>
              </a:rPr>
              <a:t>in </a:t>
            </a:r>
            <a:r>
              <a:rPr sz="2600" spc="-50" dirty="0">
                <a:latin typeface="Arial"/>
                <a:cs typeface="Arial"/>
              </a:rPr>
              <a:t>this</a:t>
            </a:r>
            <a:r>
              <a:rPr sz="2600" spc="-360" dirty="0">
                <a:latin typeface="Arial"/>
                <a:cs typeface="Arial"/>
              </a:rPr>
              <a:t> </a:t>
            </a:r>
            <a:r>
              <a:rPr sz="2600" spc="-125" dirty="0">
                <a:latin typeface="Arial"/>
                <a:cs typeface="Arial"/>
              </a:rPr>
              <a:t>program?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363217" y="3672840"/>
            <a:ext cx="681990" cy="433070"/>
          </a:xfrm>
          <a:custGeom>
            <a:avLst/>
            <a:gdLst/>
            <a:ahLst/>
            <a:cxnLst/>
            <a:rect l="l" t="t" r="r" b="b"/>
            <a:pathLst>
              <a:path w="681989" h="433070">
                <a:moveTo>
                  <a:pt x="0" y="433069"/>
                </a:moveTo>
                <a:lnTo>
                  <a:pt x="681989" y="433069"/>
                </a:lnTo>
                <a:lnTo>
                  <a:pt x="681989" y="0"/>
                </a:lnTo>
                <a:lnTo>
                  <a:pt x="0" y="0"/>
                </a:lnTo>
                <a:lnTo>
                  <a:pt x="0" y="43306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63217" y="3535679"/>
            <a:ext cx="4700905" cy="137160"/>
          </a:xfrm>
          <a:custGeom>
            <a:avLst/>
            <a:gdLst/>
            <a:ahLst/>
            <a:cxnLst/>
            <a:rect l="l" t="t" r="r" b="b"/>
            <a:pathLst>
              <a:path w="4700905" h="137160">
                <a:moveTo>
                  <a:pt x="0" y="137160"/>
                </a:moveTo>
                <a:lnTo>
                  <a:pt x="4700778" y="137160"/>
                </a:lnTo>
                <a:lnTo>
                  <a:pt x="4700778" y="0"/>
                </a:lnTo>
                <a:lnTo>
                  <a:pt x="0" y="0"/>
                </a:lnTo>
                <a:lnTo>
                  <a:pt x="0" y="13716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63217" y="3511550"/>
            <a:ext cx="529590" cy="0"/>
          </a:xfrm>
          <a:custGeom>
            <a:avLst/>
            <a:gdLst/>
            <a:ahLst/>
            <a:cxnLst/>
            <a:rect l="l" t="t" r="r" b="b"/>
            <a:pathLst>
              <a:path w="529589">
                <a:moveTo>
                  <a:pt x="0" y="0"/>
                </a:moveTo>
                <a:lnTo>
                  <a:pt x="529335" y="0"/>
                </a:lnTo>
              </a:path>
            </a:pathLst>
          </a:custGeom>
          <a:ln w="4826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363217" y="3327400"/>
            <a:ext cx="93345" cy="160020"/>
          </a:xfrm>
          <a:custGeom>
            <a:avLst/>
            <a:gdLst/>
            <a:ahLst/>
            <a:cxnLst/>
            <a:rect l="l" t="t" r="r" b="b"/>
            <a:pathLst>
              <a:path w="93344" h="160020">
                <a:moveTo>
                  <a:pt x="0" y="160019"/>
                </a:moveTo>
                <a:lnTo>
                  <a:pt x="92938" y="160019"/>
                </a:lnTo>
                <a:lnTo>
                  <a:pt x="92938" y="0"/>
                </a:lnTo>
                <a:lnTo>
                  <a:pt x="0" y="0"/>
                </a:lnTo>
                <a:lnTo>
                  <a:pt x="0" y="16001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63217" y="3108960"/>
            <a:ext cx="4700905" cy="218440"/>
          </a:xfrm>
          <a:custGeom>
            <a:avLst/>
            <a:gdLst/>
            <a:ahLst/>
            <a:cxnLst/>
            <a:rect l="l" t="t" r="r" b="b"/>
            <a:pathLst>
              <a:path w="4700905" h="218439">
                <a:moveTo>
                  <a:pt x="0" y="218439"/>
                </a:moveTo>
                <a:lnTo>
                  <a:pt x="4700778" y="218439"/>
                </a:lnTo>
                <a:lnTo>
                  <a:pt x="4700778" y="0"/>
                </a:lnTo>
                <a:lnTo>
                  <a:pt x="0" y="0"/>
                </a:lnTo>
                <a:lnTo>
                  <a:pt x="0" y="21843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63217" y="2950210"/>
            <a:ext cx="72390" cy="158750"/>
          </a:xfrm>
          <a:custGeom>
            <a:avLst/>
            <a:gdLst/>
            <a:ahLst/>
            <a:cxnLst/>
            <a:rect l="l" t="t" r="r" b="b"/>
            <a:pathLst>
              <a:path w="72390" h="158750">
                <a:moveTo>
                  <a:pt x="0" y="158750"/>
                </a:moveTo>
                <a:lnTo>
                  <a:pt x="71881" y="158750"/>
                </a:lnTo>
                <a:lnTo>
                  <a:pt x="71881" y="0"/>
                </a:lnTo>
                <a:lnTo>
                  <a:pt x="0" y="0"/>
                </a:lnTo>
                <a:lnTo>
                  <a:pt x="0" y="15875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63217" y="2937510"/>
            <a:ext cx="1002030" cy="0"/>
          </a:xfrm>
          <a:custGeom>
            <a:avLst/>
            <a:gdLst/>
            <a:ahLst/>
            <a:cxnLst/>
            <a:rect l="l" t="t" r="r" b="b"/>
            <a:pathLst>
              <a:path w="1002030">
                <a:moveTo>
                  <a:pt x="0" y="0"/>
                </a:moveTo>
                <a:lnTo>
                  <a:pt x="1001763" y="0"/>
                </a:lnTo>
              </a:path>
            </a:pathLst>
          </a:custGeom>
          <a:ln w="2540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63217" y="2912745"/>
            <a:ext cx="1464945" cy="0"/>
          </a:xfrm>
          <a:custGeom>
            <a:avLst/>
            <a:gdLst/>
            <a:ahLst/>
            <a:cxnLst/>
            <a:rect l="l" t="t" r="r" b="b"/>
            <a:pathLst>
              <a:path w="1464945">
                <a:moveTo>
                  <a:pt x="0" y="0"/>
                </a:moveTo>
                <a:lnTo>
                  <a:pt x="1464792" y="0"/>
                </a:lnTo>
              </a:path>
            </a:pathLst>
          </a:custGeom>
          <a:ln w="24129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63217" y="2791460"/>
            <a:ext cx="4700905" cy="109220"/>
          </a:xfrm>
          <a:custGeom>
            <a:avLst/>
            <a:gdLst/>
            <a:ahLst/>
            <a:cxnLst/>
            <a:rect l="l" t="t" r="r" b="b"/>
            <a:pathLst>
              <a:path w="4700905" h="109219">
                <a:moveTo>
                  <a:pt x="0" y="109220"/>
                </a:moveTo>
                <a:lnTo>
                  <a:pt x="4700778" y="109220"/>
                </a:lnTo>
                <a:lnTo>
                  <a:pt x="4700778" y="0"/>
                </a:lnTo>
                <a:lnTo>
                  <a:pt x="0" y="0"/>
                </a:lnTo>
                <a:lnTo>
                  <a:pt x="0" y="10922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650096" y="3513454"/>
            <a:ext cx="3414395" cy="0"/>
          </a:xfrm>
          <a:custGeom>
            <a:avLst/>
            <a:gdLst/>
            <a:ahLst/>
            <a:cxnLst/>
            <a:rect l="l" t="t" r="r" b="b"/>
            <a:pathLst>
              <a:path w="3414395">
                <a:moveTo>
                  <a:pt x="0" y="0"/>
                </a:moveTo>
                <a:lnTo>
                  <a:pt x="3413899" y="0"/>
                </a:lnTo>
              </a:path>
            </a:pathLst>
          </a:custGeom>
          <a:ln w="4445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650096" y="3376929"/>
            <a:ext cx="167005" cy="114300"/>
          </a:xfrm>
          <a:custGeom>
            <a:avLst/>
            <a:gdLst/>
            <a:ahLst/>
            <a:cxnLst/>
            <a:rect l="l" t="t" r="r" b="b"/>
            <a:pathLst>
              <a:path w="167005" h="114300">
                <a:moveTo>
                  <a:pt x="0" y="114300"/>
                </a:moveTo>
                <a:lnTo>
                  <a:pt x="166750" y="114300"/>
                </a:lnTo>
                <a:lnTo>
                  <a:pt x="16675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09174" y="3331870"/>
            <a:ext cx="2555240" cy="159385"/>
          </a:xfrm>
          <a:custGeom>
            <a:avLst/>
            <a:gdLst/>
            <a:ahLst/>
            <a:cxnLst/>
            <a:rect l="l" t="t" r="r" b="b"/>
            <a:pathLst>
              <a:path w="2555240" h="159385">
                <a:moveTo>
                  <a:pt x="2554820" y="0"/>
                </a:moveTo>
                <a:lnTo>
                  <a:pt x="0" y="0"/>
                </a:lnTo>
                <a:lnTo>
                  <a:pt x="0" y="159346"/>
                </a:lnTo>
                <a:lnTo>
                  <a:pt x="2554820" y="159346"/>
                </a:lnTo>
                <a:lnTo>
                  <a:pt x="2554820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37372" y="3376929"/>
            <a:ext cx="155575" cy="110489"/>
          </a:xfrm>
          <a:custGeom>
            <a:avLst/>
            <a:gdLst/>
            <a:ahLst/>
            <a:cxnLst/>
            <a:rect l="l" t="t" r="r" b="b"/>
            <a:pathLst>
              <a:path w="155575" h="110489">
                <a:moveTo>
                  <a:pt x="0" y="110489"/>
                </a:moveTo>
                <a:lnTo>
                  <a:pt x="155181" y="110489"/>
                </a:lnTo>
                <a:lnTo>
                  <a:pt x="155181" y="0"/>
                </a:lnTo>
                <a:lnTo>
                  <a:pt x="0" y="0"/>
                </a:lnTo>
                <a:lnTo>
                  <a:pt x="0" y="11048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37372" y="3354704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474" y="0"/>
                </a:lnTo>
              </a:path>
            </a:pathLst>
          </a:custGeom>
          <a:ln w="4445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737372" y="3329940"/>
            <a:ext cx="4326890" cy="0"/>
          </a:xfrm>
          <a:custGeom>
            <a:avLst/>
            <a:gdLst/>
            <a:ahLst/>
            <a:cxnLst/>
            <a:rect l="l" t="t" r="r" b="b"/>
            <a:pathLst>
              <a:path w="4326890">
                <a:moveTo>
                  <a:pt x="0" y="0"/>
                </a:moveTo>
                <a:lnTo>
                  <a:pt x="4326623" y="0"/>
                </a:lnTo>
              </a:path>
            </a:pathLst>
          </a:custGeom>
          <a:ln w="5079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92642" y="3084829"/>
            <a:ext cx="3871595" cy="0"/>
          </a:xfrm>
          <a:custGeom>
            <a:avLst/>
            <a:gdLst/>
            <a:ahLst/>
            <a:cxnLst/>
            <a:rect l="l" t="t" r="r" b="b"/>
            <a:pathLst>
              <a:path w="3871595">
                <a:moveTo>
                  <a:pt x="0" y="0"/>
                </a:moveTo>
                <a:lnTo>
                  <a:pt x="3871353" y="0"/>
                </a:lnTo>
              </a:path>
            </a:pathLst>
          </a:custGeom>
          <a:ln w="4826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92642" y="2950210"/>
            <a:ext cx="172720" cy="110489"/>
          </a:xfrm>
          <a:custGeom>
            <a:avLst/>
            <a:gdLst/>
            <a:ahLst/>
            <a:cxnLst/>
            <a:rect l="l" t="t" r="r" b="b"/>
            <a:pathLst>
              <a:path w="172719" h="110489">
                <a:moveTo>
                  <a:pt x="0" y="110490"/>
                </a:moveTo>
                <a:lnTo>
                  <a:pt x="172338" y="110490"/>
                </a:lnTo>
                <a:lnTo>
                  <a:pt x="172338" y="0"/>
                </a:lnTo>
                <a:lnTo>
                  <a:pt x="0" y="0"/>
                </a:lnTo>
                <a:lnTo>
                  <a:pt x="0" y="11049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652026" y="2924441"/>
            <a:ext cx="176530" cy="136525"/>
          </a:xfrm>
          <a:custGeom>
            <a:avLst/>
            <a:gdLst/>
            <a:ahLst/>
            <a:cxnLst/>
            <a:rect l="l" t="t" r="r" b="b"/>
            <a:pathLst>
              <a:path w="176530" h="136525">
                <a:moveTo>
                  <a:pt x="175983" y="0"/>
                </a:moveTo>
                <a:lnTo>
                  <a:pt x="0" y="0"/>
                </a:lnTo>
                <a:lnTo>
                  <a:pt x="0" y="136258"/>
                </a:lnTo>
                <a:lnTo>
                  <a:pt x="175983" y="136258"/>
                </a:lnTo>
                <a:lnTo>
                  <a:pt x="175983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933826" y="2900083"/>
            <a:ext cx="3130550" cy="160655"/>
          </a:xfrm>
          <a:custGeom>
            <a:avLst/>
            <a:gdLst/>
            <a:ahLst/>
            <a:cxnLst/>
            <a:rect l="l" t="t" r="r" b="b"/>
            <a:pathLst>
              <a:path w="3130550" h="160655">
                <a:moveTo>
                  <a:pt x="3130169" y="0"/>
                </a:moveTo>
                <a:lnTo>
                  <a:pt x="0" y="0"/>
                </a:lnTo>
                <a:lnTo>
                  <a:pt x="0" y="160616"/>
                </a:lnTo>
                <a:lnTo>
                  <a:pt x="3130169" y="160616"/>
                </a:lnTo>
                <a:lnTo>
                  <a:pt x="3130169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435100" y="2949816"/>
            <a:ext cx="757555" cy="158750"/>
          </a:xfrm>
          <a:custGeom>
            <a:avLst/>
            <a:gdLst/>
            <a:ahLst/>
            <a:cxnLst/>
            <a:rect l="l" t="t" r="r" b="b"/>
            <a:pathLst>
              <a:path w="757555" h="158750">
                <a:moveTo>
                  <a:pt x="0" y="158584"/>
                </a:moveTo>
                <a:lnTo>
                  <a:pt x="757542" y="158584"/>
                </a:lnTo>
                <a:lnTo>
                  <a:pt x="757542" y="0"/>
                </a:lnTo>
                <a:lnTo>
                  <a:pt x="0" y="0"/>
                </a:lnTo>
                <a:lnTo>
                  <a:pt x="0" y="158584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364981" y="2924441"/>
            <a:ext cx="287655" cy="136525"/>
          </a:xfrm>
          <a:custGeom>
            <a:avLst/>
            <a:gdLst/>
            <a:ahLst/>
            <a:cxnLst/>
            <a:rect l="l" t="t" r="r" b="b"/>
            <a:pathLst>
              <a:path w="287655" h="136525">
                <a:moveTo>
                  <a:pt x="0" y="136258"/>
                </a:moveTo>
                <a:lnTo>
                  <a:pt x="287045" y="136258"/>
                </a:lnTo>
                <a:lnTo>
                  <a:pt x="287045" y="0"/>
                </a:lnTo>
                <a:lnTo>
                  <a:pt x="0" y="0"/>
                </a:lnTo>
                <a:lnTo>
                  <a:pt x="0" y="136258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28010" y="2900083"/>
            <a:ext cx="106045" cy="160655"/>
          </a:xfrm>
          <a:custGeom>
            <a:avLst/>
            <a:gdLst/>
            <a:ahLst/>
            <a:cxnLst/>
            <a:rect l="l" t="t" r="r" b="b"/>
            <a:pathLst>
              <a:path w="106044" h="160655">
                <a:moveTo>
                  <a:pt x="0" y="160616"/>
                </a:moveTo>
                <a:lnTo>
                  <a:pt x="105816" y="160616"/>
                </a:lnTo>
                <a:lnTo>
                  <a:pt x="105816" y="0"/>
                </a:lnTo>
                <a:lnTo>
                  <a:pt x="0" y="0"/>
                </a:lnTo>
                <a:lnTo>
                  <a:pt x="0" y="160616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456156" y="3326803"/>
            <a:ext cx="281305" cy="160655"/>
          </a:xfrm>
          <a:custGeom>
            <a:avLst/>
            <a:gdLst/>
            <a:ahLst/>
            <a:cxnLst/>
            <a:rect l="l" t="t" r="r" b="b"/>
            <a:pathLst>
              <a:path w="281305" h="160654">
                <a:moveTo>
                  <a:pt x="0" y="160616"/>
                </a:moveTo>
                <a:lnTo>
                  <a:pt x="281216" y="160616"/>
                </a:lnTo>
                <a:lnTo>
                  <a:pt x="281216" y="0"/>
                </a:lnTo>
                <a:lnTo>
                  <a:pt x="0" y="0"/>
                </a:lnTo>
                <a:lnTo>
                  <a:pt x="0" y="160616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892554" y="3376536"/>
            <a:ext cx="757555" cy="158750"/>
          </a:xfrm>
          <a:custGeom>
            <a:avLst/>
            <a:gdLst/>
            <a:ahLst/>
            <a:cxnLst/>
            <a:rect l="l" t="t" r="r" b="b"/>
            <a:pathLst>
              <a:path w="757555" h="158750">
                <a:moveTo>
                  <a:pt x="0" y="158584"/>
                </a:moveTo>
                <a:lnTo>
                  <a:pt x="757542" y="158584"/>
                </a:lnTo>
                <a:lnTo>
                  <a:pt x="757542" y="0"/>
                </a:lnTo>
                <a:lnTo>
                  <a:pt x="0" y="0"/>
                </a:lnTo>
                <a:lnTo>
                  <a:pt x="0" y="158584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816847" y="3331883"/>
            <a:ext cx="692785" cy="159385"/>
          </a:xfrm>
          <a:custGeom>
            <a:avLst/>
            <a:gdLst/>
            <a:ahLst/>
            <a:cxnLst/>
            <a:rect l="l" t="t" r="r" b="b"/>
            <a:pathLst>
              <a:path w="692785" h="159385">
                <a:moveTo>
                  <a:pt x="0" y="159346"/>
                </a:moveTo>
                <a:lnTo>
                  <a:pt x="692327" y="159346"/>
                </a:lnTo>
                <a:lnTo>
                  <a:pt x="692327" y="0"/>
                </a:lnTo>
                <a:lnTo>
                  <a:pt x="0" y="0"/>
                </a:lnTo>
                <a:lnTo>
                  <a:pt x="0" y="159346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810259" y="1817755"/>
            <a:ext cx="3837304" cy="1733550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2000" spc="-5" dirty="0">
                <a:latin typeface="Courier New"/>
                <a:cs typeface="Courier New"/>
              </a:rPr>
              <a:t>mysum </a:t>
            </a:r>
            <a:r>
              <a:rPr sz="2000" dirty="0">
                <a:latin typeface="Courier New"/>
                <a:cs typeface="Courier New"/>
              </a:rPr>
              <a:t>=</a:t>
            </a:r>
            <a:r>
              <a:rPr sz="2000" spc="-95" dirty="0">
                <a:latin typeface="Courier New"/>
                <a:cs typeface="Courier New"/>
              </a:rPr>
              <a:t> </a:t>
            </a:r>
            <a:r>
              <a:rPr sz="2000" dirty="0">
                <a:latin typeface="Courier New"/>
                <a:cs typeface="Courier New"/>
              </a:rPr>
              <a:t>0</a:t>
            </a:r>
          </a:p>
          <a:p>
            <a:pPr marL="622300" marR="5080" indent="-609600">
              <a:lnSpc>
                <a:spcPct val="140000"/>
              </a:lnSpc>
            </a:pPr>
            <a:r>
              <a:rPr sz="2000" spc="-5" dirty="0">
                <a:latin typeface="Courier New"/>
                <a:cs typeface="Courier New"/>
              </a:rPr>
              <a:t>for i in range(5, 11, 2):  </a:t>
            </a:r>
            <a:r>
              <a:rPr sz="2000" spc="-5" dirty="0">
                <a:solidFill>
                  <a:srgbClr val="160A20"/>
                </a:solidFill>
                <a:latin typeface="Courier New"/>
                <a:cs typeface="Courier New"/>
              </a:rPr>
              <a:t>mysum</a:t>
            </a:r>
            <a:endParaRPr sz="2000" dirty="0">
              <a:latin typeface="Courier New"/>
              <a:cs typeface="Courier New"/>
            </a:endParaRPr>
          </a:p>
          <a:p>
            <a:pPr marL="774700">
              <a:lnSpc>
                <a:spcPct val="100000"/>
              </a:lnSpc>
              <a:spcBef>
                <a:spcPts val="960"/>
              </a:spcBef>
            </a:pPr>
            <a:r>
              <a:rPr lang="en-US" sz="2000" spc="-5" dirty="0">
                <a:solidFill>
                  <a:srgbClr val="160A20"/>
                </a:solidFill>
                <a:latin typeface="Courier New"/>
                <a:cs typeface="Courier New"/>
              </a:rPr>
              <a:t>i</a:t>
            </a:r>
            <a:r>
              <a:rPr sz="2000" spc="-5" dirty="0">
                <a:solidFill>
                  <a:srgbClr val="160A20"/>
                </a:solidFill>
                <a:latin typeface="Courier New"/>
                <a:cs typeface="Courier New"/>
              </a:rPr>
              <a:t>f mysum ==</a:t>
            </a:r>
            <a:r>
              <a:rPr sz="2000" spc="-60" dirty="0">
                <a:solidFill>
                  <a:srgbClr val="160A2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160A20"/>
                </a:solidFill>
                <a:latin typeface="Courier New"/>
                <a:cs typeface="Courier New"/>
              </a:rPr>
              <a:t>5</a:t>
            </a:r>
            <a:r>
              <a:rPr sz="2000" spc="-5" dirty="0">
                <a:latin typeface="Courier New"/>
                <a:cs typeface="Courier New"/>
              </a:rPr>
              <a:t>: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045207" y="3672840"/>
            <a:ext cx="4018915" cy="433070"/>
          </a:xfrm>
          <a:prstGeom prst="rect">
            <a:avLst/>
          </a:prstGeom>
          <a:solidFill>
            <a:srgbClr val="CBB5D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sz="2000" spc="-5" dirty="0">
                <a:solidFill>
                  <a:srgbClr val="28123A"/>
                </a:solidFill>
                <a:latin typeface="Courier New"/>
                <a:cs typeface="Courier New"/>
              </a:rPr>
              <a:t>break</a:t>
            </a:r>
            <a:endParaRPr sz="20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0259" y="911860"/>
            <a:ext cx="729957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6465" algn="l"/>
              </a:tabLst>
            </a:pPr>
            <a:r>
              <a:rPr lang="en-US" sz="4000" spc="-100" dirty="0">
                <a:latin typeface="Courier New"/>
                <a:cs typeface="Courier New"/>
              </a:rPr>
              <a:t>for </a:t>
            </a:r>
            <a:r>
              <a:rPr sz="4000" u="none" kern="1200" spc="-100" dirty="0"/>
              <a:t>VS</a:t>
            </a:r>
            <a:r>
              <a:rPr lang="en-US" sz="4000" u="none" kern="1200" spc="-100" dirty="0"/>
              <a:t> </a:t>
            </a:r>
            <a:r>
              <a:rPr sz="4000" u="none" kern="1200" spc="-100" dirty="0">
                <a:latin typeface="Courier New"/>
                <a:cs typeface="Courier New"/>
              </a:rPr>
              <a:t>while </a:t>
            </a:r>
            <a:r>
              <a:rPr sz="4000" u="none" kern="1200" spc="-100" dirty="0"/>
              <a:t>LOOPS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672226"/>
            <a:ext cx="3075941" cy="4555093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sz="2600" spc="-100" dirty="0">
                <a:latin typeface="Courier New"/>
                <a:cs typeface="Courier New"/>
              </a:rPr>
              <a:t>for </a:t>
            </a:r>
            <a:r>
              <a:rPr sz="2600" spc="-100" dirty="0">
                <a:latin typeface="Arial"/>
                <a:cs typeface="Arial"/>
              </a:rPr>
              <a:t>loops</a:t>
            </a:r>
          </a:p>
          <a:p>
            <a:pPr marL="104139" marR="43180" indent="-91440">
              <a:lnSpc>
                <a:spcPts val="2810"/>
              </a:lnSpc>
              <a:spcBef>
                <a:spcPts val="147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know </a:t>
            </a:r>
            <a:r>
              <a:rPr sz="2600" spc="-100" dirty="0">
                <a:latin typeface="Arial"/>
                <a:cs typeface="Arial"/>
              </a:rPr>
              <a:t>number of  iterations</a:t>
            </a:r>
          </a:p>
          <a:p>
            <a:pPr marL="104139" indent="-91440">
              <a:lnSpc>
                <a:spcPts val="2935"/>
              </a:lnSpc>
              <a:spcBef>
                <a:spcPts val="104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can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end early </a:t>
            </a:r>
            <a:r>
              <a:rPr sz="2600" spc="-100" dirty="0">
                <a:latin typeface="Arial"/>
                <a:cs typeface="Arial"/>
              </a:rPr>
              <a:t>via</a:t>
            </a:r>
          </a:p>
          <a:p>
            <a:pPr marL="104139">
              <a:lnSpc>
                <a:spcPts val="2935"/>
              </a:lnSpc>
            </a:pPr>
            <a:r>
              <a:rPr sz="2600" spc="-100" dirty="0">
                <a:latin typeface="Courier New"/>
                <a:cs typeface="Courier New"/>
              </a:rPr>
              <a:t>break</a:t>
            </a:r>
          </a:p>
          <a:p>
            <a:pPr marL="104139" indent="-91440">
              <a:lnSpc>
                <a:spcPct val="100000"/>
              </a:lnSpc>
              <a:spcBef>
                <a:spcPts val="115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uses a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counter</a:t>
            </a:r>
            <a:endParaRPr lang="en-US" sz="2600" b="1" spc="-100" dirty="0">
              <a:solidFill>
                <a:srgbClr val="C00000"/>
              </a:solidFill>
              <a:latin typeface="Arial Black"/>
              <a:cs typeface="Arial Black"/>
            </a:endParaRPr>
          </a:p>
          <a:p>
            <a:pPr marL="104139" indent="-91440">
              <a:spcBef>
                <a:spcPts val="1150"/>
              </a:spcBef>
              <a:buClr>
                <a:srgbClr val="585858"/>
              </a:buClr>
              <a:buFontTx/>
              <a:buChar char="▪"/>
              <a:tabLst>
                <a:tab pos="238760" algn="l"/>
              </a:tabLst>
            </a:pPr>
            <a:r>
              <a:rPr lang="en-US"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can  rewrite </a:t>
            </a:r>
            <a:r>
              <a:rPr lang="en-US" sz="2600" spc="-100" dirty="0">
                <a:latin typeface="Arial"/>
                <a:cs typeface="Arial"/>
              </a:rPr>
              <a:t>a </a:t>
            </a:r>
            <a:r>
              <a:rPr lang="en-US" sz="2600" spc="-100" dirty="0">
                <a:latin typeface="Courier New"/>
                <a:cs typeface="Courier New"/>
              </a:rPr>
              <a:t>for</a:t>
            </a:r>
          </a:p>
          <a:p>
            <a:pPr marL="104139" indent="-91440">
              <a:lnSpc>
                <a:spcPct val="100000"/>
              </a:lnSpc>
              <a:spcBef>
                <a:spcPts val="115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endParaRPr lang="en-US" sz="2600" b="1" spc="-100" dirty="0">
              <a:solidFill>
                <a:srgbClr val="C00000"/>
              </a:solidFill>
              <a:latin typeface="Arial Black"/>
              <a:cs typeface="Arial Black"/>
            </a:endParaRPr>
          </a:p>
          <a:p>
            <a:pPr marL="104139" indent="-91440">
              <a:lnSpc>
                <a:spcPct val="100000"/>
              </a:lnSpc>
              <a:spcBef>
                <a:spcPts val="115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endParaRPr sz="2600" spc="-100" dirty="0">
              <a:latin typeface="Arial Black"/>
              <a:cs typeface="Arial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5022596"/>
            <a:ext cx="282892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-100" dirty="0">
                <a:latin typeface="Arial"/>
                <a:cs typeface="Arial"/>
              </a:rPr>
              <a:t>using a </a:t>
            </a:r>
            <a:r>
              <a:rPr sz="2600" spc="-100" dirty="0">
                <a:latin typeface="Courier New"/>
                <a:cs typeface="Courier New"/>
              </a:rPr>
              <a:t>while </a:t>
            </a:r>
            <a:r>
              <a:rPr sz="2600" spc="-100" dirty="0">
                <a:latin typeface="Arial"/>
                <a:cs typeface="Arial"/>
              </a:rPr>
              <a:t>loop</a:t>
            </a:r>
            <a:endParaRPr sz="2600" spc="-1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sz="half" idx="3"/>
          </p:nvPr>
        </p:nvSpPr>
        <p:spPr>
          <a:xfrm>
            <a:off x="4755641" y="1684450"/>
            <a:ext cx="3871595" cy="4455002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10820">
              <a:lnSpc>
                <a:spcPct val="100000"/>
              </a:lnSpc>
              <a:spcBef>
                <a:spcPts val="890"/>
              </a:spcBef>
            </a:pPr>
            <a:r>
              <a:rPr kern="1200" spc="-100" dirty="0"/>
              <a:t>while </a:t>
            </a:r>
            <a:r>
              <a:rPr kern="1200" spc="-100" dirty="0">
                <a:latin typeface="Arial"/>
                <a:cs typeface="Arial"/>
              </a:rPr>
              <a:t>loops</a:t>
            </a:r>
          </a:p>
          <a:p>
            <a:pPr marL="104139" marR="550545" indent="-91440">
              <a:lnSpc>
                <a:spcPct val="80000"/>
              </a:lnSpc>
              <a:spcBef>
                <a:spcPts val="141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unbounded </a:t>
            </a:r>
            <a:r>
              <a:rPr kern="1200" spc="-100" dirty="0">
                <a:latin typeface="Arial"/>
                <a:cs typeface="Arial"/>
              </a:rPr>
              <a:t>number of  iterations</a:t>
            </a:r>
          </a:p>
          <a:p>
            <a:pPr marL="104139" indent="-91440">
              <a:lnSpc>
                <a:spcPct val="100000"/>
              </a:lnSpc>
              <a:spcBef>
                <a:spcPts val="76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kern="1200" spc="-100" dirty="0">
                <a:latin typeface="Arial"/>
                <a:cs typeface="Arial"/>
              </a:rPr>
              <a:t>can </a:t>
            </a:r>
            <a:r>
              <a:rPr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end early </a:t>
            </a:r>
            <a:r>
              <a:rPr kern="1200" spc="-100" dirty="0">
                <a:latin typeface="Arial"/>
                <a:cs typeface="Arial"/>
              </a:rPr>
              <a:t>via </a:t>
            </a:r>
            <a:r>
              <a:rPr kern="1200" spc="-100" dirty="0"/>
              <a:t>break</a:t>
            </a:r>
          </a:p>
          <a:p>
            <a:pPr marL="104139" marR="5715" indent="-91440">
              <a:lnSpc>
                <a:spcPct val="80000"/>
              </a:lnSpc>
              <a:spcBef>
                <a:spcPts val="140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kern="1200" spc="-100" dirty="0">
                <a:latin typeface="Arial"/>
                <a:cs typeface="Arial"/>
              </a:rPr>
              <a:t>can use a </a:t>
            </a:r>
            <a:r>
              <a:rPr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counter but  must initialize </a:t>
            </a:r>
            <a:r>
              <a:rPr kern="1200" spc="-100" dirty="0">
                <a:latin typeface="Arial"/>
                <a:cs typeface="Arial"/>
              </a:rPr>
              <a:t>before loop  and increment it inside loop</a:t>
            </a:r>
          </a:p>
          <a:p>
            <a:pPr marL="104139" marR="5080" indent="-91440">
              <a:lnSpc>
                <a:spcPct val="79800"/>
              </a:lnSpc>
              <a:spcBef>
                <a:spcPts val="140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may not be able to  rewrite </a:t>
            </a:r>
            <a:r>
              <a:rPr kern="1200" spc="-100" dirty="0">
                <a:latin typeface="Arial"/>
                <a:cs typeface="Arial"/>
              </a:rPr>
              <a:t>a </a:t>
            </a:r>
            <a:r>
              <a:rPr kern="1200" spc="-100" dirty="0"/>
              <a:t>while </a:t>
            </a:r>
            <a:r>
              <a:rPr kern="1200" spc="-100" dirty="0">
                <a:latin typeface="Arial"/>
                <a:cs typeface="Arial"/>
              </a:rPr>
              <a:t>loop using  a </a:t>
            </a:r>
            <a:r>
              <a:rPr kern="1200" spc="-100" dirty="0"/>
              <a:t>for </a:t>
            </a:r>
            <a:r>
              <a:rPr kern="1200" spc="-100" dirty="0">
                <a:latin typeface="Arial"/>
                <a:cs typeface="Arial"/>
              </a:rPr>
              <a:t>loop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7786368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u="none" kern="1200" spc="-100" dirty="0"/>
              <a:t>CONTROL  FLOW  - BRANCHING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2593" y="1845945"/>
            <a:ext cx="3266440" cy="1093470"/>
          </a:xfrm>
          <a:prstGeom prst="rect">
            <a:avLst/>
          </a:prstGeom>
          <a:ln w="16001">
            <a:solidFill>
              <a:srgbClr val="0000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105"/>
              </a:spcBef>
            </a:pPr>
            <a:r>
              <a:rPr sz="1600" spc="-5" dirty="0">
                <a:latin typeface="Courier New"/>
                <a:cs typeface="Courier New"/>
              </a:rPr>
              <a:t>if</a:t>
            </a:r>
            <a:r>
              <a:rPr sz="1600" spc="-60" dirty="0">
                <a:latin typeface="Courier New"/>
                <a:cs typeface="Courier New"/>
              </a:rPr>
              <a:t> </a:t>
            </a:r>
            <a:r>
              <a:rPr sz="1600" spc="-5" dirty="0">
                <a:latin typeface="Courier New"/>
                <a:cs typeface="Courier New"/>
              </a:rPr>
              <a:t>&lt;condition&gt;: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dirty="0"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2593" y="3047619"/>
            <a:ext cx="3266440" cy="2063750"/>
          </a:xfrm>
          <a:prstGeom prst="rect">
            <a:avLst/>
          </a:prstGeom>
          <a:ln w="16001">
            <a:solidFill>
              <a:srgbClr val="000000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245"/>
              </a:spcBef>
            </a:pPr>
            <a:r>
              <a:rPr sz="1600" spc="-5" dirty="0">
                <a:latin typeface="Courier New"/>
                <a:cs typeface="Courier New"/>
              </a:rPr>
              <a:t>if</a:t>
            </a:r>
            <a:r>
              <a:rPr sz="1600" spc="-55" dirty="0">
                <a:latin typeface="Courier New"/>
                <a:cs typeface="Courier New"/>
              </a:rPr>
              <a:t> </a:t>
            </a:r>
            <a:r>
              <a:rPr sz="1600" spc="-5" dirty="0">
                <a:latin typeface="Courier New"/>
                <a:cs typeface="Courier New"/>
              </a:rPr>
              <a:t>&lt;condition&gt;: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dirty="0"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  <a:p>
            <a:pPr marL="210185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else: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dirty="0"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88533" y="1845945"/>
            <a:ext cx="3266440" cy="3265170"/>
          </a:xfrm>
          <a:prstGeom prst="rect">
            <a:avLst/>
          </a:prstGeom>
          <a:ln w="16001">
            <a:solidFill>
              <a:srgbClr val="0000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429259">
              <a:lnSpc>
                <a:spcPct val="100000"/>
              </a:lnSpc>
              <a:spcBef>
                <a:spcPts val="105"/>
              </a:spcBef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if</a:t>
            </a:r>
            <a:r>
              <a:rPr sz="1600" spc="-60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&lt;condition&gt;: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dirty="0">
                <a:solidFill>
                  <a:srgbClr val="404040"/>
                </a:solidFill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  <a:p>
            <a:pPr marL="429259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elif</a:t>
            </a:r>
            <a:r>
              <a:rPr sz="1600" spc="-60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&lt;condition&gt;: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dirty="0">
                <a:solidFill>
                  <a:srgbClr val="404040"/>
                </a:solidFill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  <a:p>
            <a:pPr marL="429259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else: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dirty="0">
                <a:solidFill>
                  <a:srgbClr val="404040"/>
                </a:solidFill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59" y="5121909"/>
            <a:ext cx="7877809" cy="1040765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215"/>
              </a:spcBef>
              <a:buClr>
                <a:srgbClr val="585858"/>
              </a:buClr>
              <a:buFont typeface="Arial"/>
              <a:buChar char="▪"/>
              <a:tabLst>
                <a:tab pos="220979" algn="l"/>
              </a:tabLst>
            </a:pPr>
            <a:r>
              <a:rPr sz="2400" spc="-10" dirty="0">
                <a:solidFill>
                  <a:srgbClr val="404040"/>
                </a:solidFill>
                <a:latin typeface="Courier New"/>
                <a:cs typeface="Courier New"/>
              </a:rPr>
              <a:t>&lt;condition&gt;</a:t>
            </a:r>
            <a:r>
              <a:rPr sz="2400" spc="-925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2400" spc="-180" dirty="0">
                <a:solidFill>
                  <a:srgbClr val="404040"/>
                </a:solidFill>
                <a:latin typeface="Arial"/>
                <a:cs typeface="Arial"/>
              </a:rPr>
              <a:t>has</a:t>
            </a:r>
            <a:r>
              <a:rPr sz="2400" spc="-13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190" dirty="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sz="2400" spc="-14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404040"/>
                </a:solidFill>
                <a:latin typeface="Arial"/>
                <a:cs typeface="Arial"/>
              </a:rPr>
              <a:t>value</a:t>
            </a:r>
            <a:r>
              <a:rPr sz="2400" spc="-12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Courier New"/>
                <a:cs typeface="Courier New"/>
              </a:rPr>
              <a:t>True</a:t>
            </a:r>
            <a:r>
              <a:rPr sz="2400" spc="-925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2400" spc="-20" dirty="0">
                <a:solidFill>
                  <a:srgbClr val="404040"/>
                </a:solidFill>
                <a:latin typeface="Arial"/>
                <a:cs typeface="Arial"/>
              </a:rPr>
              <a:t>or</a:t>
            </a:r>
            <a:r>
              <a:rPr sz="2400" spc="-13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Courier New"/>
                <a:cs typeface="Courier New"/>
              </a:rPr>
              <a:t>False</a:t>
            </a:r>
            <a:endParaRPr sz="2400">
              <a:latin typeface="Courier New"/>
              <a:cs typeface="Courier New"/>
            </a:endParaRPr>
          </a:p>
          <a:p>
            <a:pPr marL="220345" indent="-207645">
              <a:lnSpc>
                <a:spcPct val="100000"/>
              </a:lnSpc>
              <a:spcBef>
                <a:spcPts val="111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00" dirty="0">
                <a:solidFill>
                  <a:srgbClr val="404040"/>
                </a:solidFill>
                <a:latin typeface="Arial"/>
                <a:cs typeface="Arial"/>
              </a:rPr>
              <a:t>evaluate </a:t>
            </a:r>
            <a:r>
              <a:rPr sz="2400" spc="-135" dirty="0">
                <a:solidFill>
                  <a:srgbClr val="404040"/>
                </a:solidFill>
                <a:latin typeface="Arial"/>
                <a:cs typeface="Arial"/>
              </a:rPr>
              <a:t>expressions </a:t>
            </a:r>
            <a:r>
              <a:rPr sz="2400" spc="-30" dirty="0">
                <a:solidFill>
                  <a:srgbClr val="404040"/>
                </a:solidFill>
                <a:latin typeface="Arial"/>
                <a:cs typeface="Arial"/>
              </a:rPr>
              <a:t>in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that </a:t>
            </a:r>
            <a:r>
              <a:rPr sz="2400" spc="-90" dirty="0">
                <a:solidFill>
                  <a:srgbClr val="404040"/>
                </a:solidFill>
                <a:latin typeface="Arial"/>
                <a:cs typeface="Arial"/>
              </a:rPr>
              <a:t>block </a:t>
            </a:r>
            <a:r>
              <a:rPr sz="2400" spc="35" dirty="0">
                <a:solidFill>
                  <a:srgbClr val="404040"/>
                </a:solidFill>
                <a:latin typeface="Arial"/>
                <a:cs typeface="Arial"/>
              </a:rPr>
              <a:t>if </a:t>
            </a:r>
            <a:r>
              <a:rPr sz="2400" spc="-5" dirty="0">
                <a:solidFill>
                  <a:srgbClr val="404040"/>
                </a:solidFill>
                <a:latin typeface="Courier New"/>
                <a:cs typeface="Courier New"/>
              </a:rPr>
              <a:t>&lt;condition&gt;</a:t>
            </a:r>
            <a:r>
              <a:rPr sz="2400" spc="-545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2400" spc="-125" dirty="0">
                <a:solidFill>
                  <a:srgbClr val="404040"/>
                </a:solidFill>
                <a:latin typeface="Arial"/>
                <a:cs typeface="Arial"/>
              </a:rPr>
              <a:t>is </a:t>
            </a:r>
            <a:r>
              <a:rPr sz="2400" spc="-5" dirty="0">
                <a:solidFill>
                  <a:srgbClr val="404040"/>
                </a:solidFill>
                <a:latin typeface="Courier New"/>
                <a:cs typeface="Courier New"/>
              </a:rPr>
              <a:t>True</a:t>
            </a:r>
            <a:endParaRPr sz="24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204976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699" y="381000"/>
            <a:ext cx="623366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u="none" kern="1200" spc="-100"/>
              <a:t>BLOCKS / </a:t>
            </a:r>
            <a:r>
              <a:rPr sz="4000" u="none" kern="1200" spc="-100"/>
              <a:t>INDENTATION</a:t>
            </a:r>
            <a:endParaRPr sz="4000" u="none" kern="1200" spc="-100" dirty="0"/>
          </a:p>
        </p:txBody>
      </p:sp>
      <p:sp>
        <p:nvSpPr>
          <p:cNvPr id="4" name="object 4"/>
          <p:cNvSpPr txBox="1"/>
          <p:nvPr/>
        </p:nvSpPr>
        <p:spPr>
          <a:xfrm>
            <a:off x="1427563" y="3549750"/>
            <a:ext cx="115633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10" dirty="0">
                <a:latin typeface="Courier New"/>
                <a:cs typeface="Courier New"/>
              </a:rPr>
              <a:t>p</a:t>
            </a:r>
            <a:r>
              <a:rPr sz="1900" spc="-5" dirty="0">
                <a:latin typeface="Courier New"/>
                <a:cs typeface="Courier New"/>
              </a:rPr>
              <a:t>ri</a:t>
            </a:r>
            <a:r>
              <a:rPr sz="1900" spc="-10" dirty="0">
                <a:latin typeface="Courier New"/>
                <a:cs typeface="Courier New"/>
              </a:rPr>
              <a:t>n</a:t>
            </a:r>
            <a:r>
              <a:rPr sz="1900" spc="-5" dirty="0">
                <a:latin typeface="Courier New"/>
                <a:cs typeface="Courier New"/>
              </a:rPr>
              <a:t>t</a:t>
            </a:r>
            <a:r>
              <a:rPr sz="1900" spc="-10" dirty="0">
                <a:latin typeface="Courier New"/>
                <a:cs typeface="Courier New"/>
              </a:rPr>
              <a:t>(</a:t>
            </a:r>
            <a:r>
              <a:rPr sz="1900" spc="-5" dirty="0">
                <a:latin typeface="Courier New"/>
                <a:cs typeface="Courier New"/>
              </a:rPr>
              <a:t>"x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27801" y="3549750"/>
            <a:ext cx="130175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and </a:t>
            </a:r>
            <a:r>
              <a:rPr sz="1900" dirty="0">
                <a:latin typeface="Courier New"/>
                <a:cs typeface="Courier New"/>
              </a:rPr>
              <a:t>y</a:t>
            </a:r>
            <a:r>
              <a:rPr sz="1900" spc="-90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are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72464" y="3549750"/>
            <a:ext cx="868044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e</a:t>
            </a:r>
            <a:r>
              <a:rPr sz="1900" spc="-10" dirty="0">
                <a:latin typeface="Courier New"/>
                <a:cs typeface="Courier New"/>
              </a:rPr>
              <a:t>q</a:t>
            </a:r>
            <a:r>
              <a:rPr sz="1900" spc="-5" dirty="0">
                <a:latin typeface="Courier New"/>
                <a:cs typeface="Courier New"/>
              </a:rPr>
              <a:t>ua</a:t>
            </a:r>
            <a:r>
              <a:rPr sz="1900" spc="-10" dirty="0">
                <a:latin typeface="Courier New"/>
                <a:cs typeface="Courier New"/>
              </a:rPr>
              <a:t>l</a:t>
            </a:r>
            <a:r>
              <a:rPr sz="1900" spc="-5" dirty="0">
                <a:latin typeface="Courier New"/>
                <a:cs typeface="Courier New"/>
              </a:rPr>
              <a:t>"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27563" y="3868360"/>
            <a:ext cx="130048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if </a:t>
            </a:r>
            <a:r>
              <a:rPr sz="1900" dirty="0">
                <a:latin typeface="Courier New"/>
                <a:cs typeface="Courier New"/>
              </a:rPr>
              <a:t>y </a:t>
            </a:r>
            <a:r>
              <a:rPr sz="1900" spc="-5" dirty="0">
                <a:latin typeface="Courier New"/>
                <a:cs typeface="Courier New"/>
              </a:rPr>
              <a:t>!=</a:t>
            </a:r>
            <a:r>
              <a:rPr sz="1900" spc="-100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0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05360" y="4186970"/>
            <a:ext cx="231267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10" dirty="0">
                <a:latin typeface="Courier New"/>
                <a:cs typeface="Courier New"/>
              </a:rPr>
              <a:t>print("therefore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7273" y="4186970"/>
            <a:ext cx="173418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dirty="0">
                <a:latin typeface="Courier New"/>
                <a:cs typeface="Courier New"/>
              </a:rPr>
              <a:t>, x / y</a:t>
            </a:r>
            <a:r>
              <a:rPr sz="1900" spc="-110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is",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95839" y="4186970"/>
            <a:ext cx="43307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10" dirty="0">
                <a:latin typeface="Courier New"/>
                <a:cs typeface="Courier New"/>
              </a:rPr>
              <a:t>x</a:t>
            </a:r>
            <a:r>
              <a:rPr sz="1900" spc="-5" dirty="0">
                <a:latin typeface="Courier New"/>
                <a:cs typeface="Courier New"/>
              </a:rPr>
              <a:t>/</a:t>
            </a:r>
            <a:r>
              <a:rPr sz="1900" spc="-10" dirty="0">
                <a:latin typeface="Courier New"/>
                <a:cs typeface="Courier New"/>
              </a:rPr>
              <a:t>y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27563" y="4824431"/>
            <a:ext cx="115633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10" dirty="0">
                <a:latin typeface="Courier New"/>
                <a:cs typeface="Courier New"/>
              </a:rPr>
              <a:t>p</a:t>
            </a:r>
            <a:r>
              <a:rPr sz="1900" spc="-5" dirty="0">
                <a:latin typeface="Courier New"/>
                <a:cs typeface="Courier New"/>
              </a:rPr>
              <a:t>ri</a:t>
            </a:r>
            <a:r>
              <a:rPr sz="1900" spc="-10" dirty="0">
                <a:latin typeface="Courier New"/>
                <a:cs typeface="Courier New"/>
              </a:rPr>
              <a:t>n</a:t>
            </a:r>
            <a:r>
              <a:rPr sz="1900" spc="-5" dirty="0">
                <a:latin typeface="Courier New"/>
                <a:cs typeface="Courier New"/>
              </a:rPr>
              <a:t>t</a:t>
            </a:r>
            <a:r>
              <a:rPr sz="1900" spc="-10" dirty="0">
                <a:latin typeface="Courier New"/>
                <a:cs typeface="Courier New"/>
              </a:rPr>
              <a:t>(</a:t>
            </a:r>
            <a:r>
              <a:rPr sz="1900" spc="-5" dirty="0">
                <a:latin typeface="Courier New"/>
                <a:cs typeface="Courier New"/>
              </a:rPr>
              <a:t>"x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27848" y="4824431"/>
            <a:ext cx="29019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i</a:t>
            </a:r>
            <a:r>
              <a:rPr sz="1900" dirty="0">
                <a:latin typeface="Courier New"/>
                <a:cs typeface="Courier New"/>
              </a:rPr>
              <a:t>s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61437" y="4824431"/>
            <a:ext cx="115633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s</a:t>
            </a:r>
            <a:r>
              <a:rPr sz="1900" spc="-10" dirty="0">
                <a:latin typeface="Courier New"/>
                <a:cs typeface="Courier New"/>
              </a:rPr>
              <a:t>m</a:t>
            </a:r>
            <a:r>
              <a:rPr sz="1900" spc="-5" dirty="0">
                <a:latin typeface="Courier New"/>
                <a:cs typeface="Courier New"/>
              </a:rPr>
              <a:t>a</a:t>
            </a:r>
            <a:r>
              <a:rPr sz="1900" spc="-10" dirty="0">
                <a:latin typeface="Courier New"/>
                <a:cs typeface="Courier New"/>
              </a:rPr>
              <a:t>l</a:t>
            </a:r>
            <a:r>
              <a:rPr sz="1900" spc="-5" dirty="0">
                <a:latin typeface="Courier New"/>
                <a:cs typeface="Courier New"/>
              </a:rPr>
              <a:t>le</a:t>
            </a:r>
            <a:r>
              <a:rPr sz="1900" spc="-10" dirty="0">
                <a:latin typeface="Courier New"/>
                <a:cs typeface="Courier New"/>
              </a:rPr>
              <a:t>r</a:t>
            </a:r>
            <a:r>
              <a:rPr sz="1900" spc="-5" dirty="0">
                <a:latin typeface="Courier New"/>
                <a:cs typeface="Courier New"/>
              </a:rPr>
              <a:t>"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6582" y="5105400"/>
            <a:ext cx="74930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5" dirty="0">
                <a:latin typeface="Courier New"/>
                <a:cs typeface="Courier New"/>
              </a:rPr>
              <a:t>el</a:t>
            </a:r>
            <a:r>
              <a:rPr sz="1900" spc="-10" dirty="0">
                <a:latin typeface="Courier New"/>
                <a:cs typeface="Courier New"/>
              </a:rPr>
              <a:t>s</a:t>
            </a:r>
            <a:r>
              <a:rPr sz="1900" spc="-5" dirty="0">
                <a:latin typeface="Courier New"/>
                <a:cs typeface="Courier New"/>
              </a:rPr>
              <a:t>e:</a:t>
            </a:r>
            <a:endParaRPr sz="1900" dirty="0">
              <a:latin typeface="Courier New"/>
              <a:cs typeface="Courier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09776" y="5780659"/>
            <a:ext cx="233807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10" dirty="0">
                <a:latin typeface="Courier New"/>
                <a:cs typeface="Courier New"/>
              </a:rPr>
              <a:t>print("thanks!")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332877" y="4136644"/>
            <a:ext cx="615950" cy="331470"/>
          </a:xfrm>
          <a:custGeom>
            <a:avLst/>
            <a:gdLst/>
            <a:ahLst/>
            <a:cxnLst/>
            <a:rect l="l" t="t" r="r" b="b"/>
            <a:pathLst>
              <a:path w="615950" h="331470">
                <a:moveTo>
                  <a:pt x="0" y="331470"/>
                </a:moveTo>
                <a:lnTo>
                  <a:pt x="615683" y="331470"/>
                </a:lnTo>
                <a:lnTo>
                  <a:pt x="615683" y="0"/>
                </a:lnTo>
                <a:lnTo>
                  <a:pt x="0" y="0"/>
                </a:lnTo>
                <a:lnTo>
                  <a:pt x="0" y="33147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32877" y="4125848"/>
            <a:ext cx="5829300" cy="0"/>
          </a:xfrm>
          <a:custGeom>
            <a:avLst/>
            <a:gdLst/>
            <a:ahLst/>
            <a:cxnLst/>
            <a:rect l="l" t="t" r="r" b="b"/>
            <a:pathLst>
              <a:path w="5829300">
                <a:moveTo>
                  <a:pt x="0" y="0"/>
                </a:moveTo>
                <a:lnTo>
                  <a:pt x="5829300" y="0"/>
                </a:lnTo>
              </a:path>
            </a:pathLst>
          </a:custGeom>
          <a:ln w="21589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32877" y="3915664"/>
            <a:ext cx="118110" cy="199390"/>
          </a:xfrm>
          <a:custGeom>
            <a:avLst/>
            <a:gdLst/>
            <a:ahLst/>
            <a:cxnLst/>
            <a:rect l="l" t="t" r="r" b="b"/>
            <a:pathLst>
              <a:path w="118109" h="199389">
                <a:moveTo>
                  <a:pt x="0" y="199389"/>
                </a:moveTo>
                <a:lnTo>
                  <a:pt x="117703" y="199389"/>
                </a:lnTo>
                <a:lnTo>
                  <a:pt x="117703" y="0"/>
                </a:lnTo>
                <a:lnTo>
                  <a:pt x="0" y="0"/>
                </a:lnTo>
                <a:lnTo>
                  <a:pt x="0" y="19938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32877" y="3796284"/>
            <a:ext cx="5829300" cy="119380"/>
          </a:xfrm>
          <a:custGeom>
            <a:avLst/>
            <a:gdLst/>
            <a:ahLst/>
            <a:cxnLst/>
            <a:rect l="l" t="t" r="r" b="b"/>
            <a:pathLst>
              <a:path w="5829300" h="119379">
                <a:moveTo>
                  <a:pt x="0" y="119379"/>
                </a:moveTo>
                <a:lnTo>
                  <a:pt x="5829300" y="119379"/>
                </a:lnTo>
                <a:lnTo>
                  <a:pt x="5829300" y="0"/>
                </a:lnTo>
                <a:lnTo>
                  <a:pt x="0" y="0"/>
                </a:lnTo>
                <a:lnTo>
                  <a:pt x="0" y="11937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32877" y="3598164"/>
            <a:ext cx="100965" cy="198120"/>
          </a:xfrm>
          <a:custGeom>
            <a:avLst/>
            <a:gdLst/>
            <a:ahLst/>
            <a:cxnLst/>
            <a:rect l="l" t="t" r="r" b="b"/>
            <a:pathLst>
              <a:path w="100965" h="198120">
                <a:moveTo>
                  <a:pt x="0" y="198119"/>
                </a:moveTo>
                <a:lnTo>
                  <a:pt x="100558" y="198119"/>
                </a:lnTo>
                <a:lnTo>
                  <a:pt x="100558" y="0"/>
                </a:lnTo>
                <a:lnTo>
                  <a:pt x="0" y="0"/>
                </a:lnTo>
                <a:lnTo>
                  <a:pt x="0" y="19811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332877" y="3505454"/>
            <a:ext cx="5829300" cy="92710"/>
          </a:xfrm>
          <a:custGeom>
            <a:avLst/>
            <a:gdLst/>
            <a:ahLst/>
            <a:cxnLst/>
            <a:rect l="l" t="t" r="r" b="b"/>
            <a:pathLst>
              <a:path w="5829300" h="92710">
                <a:moveTo>
                  <a:pt x="0" y="92710"/>
                </a:moveTo>
                <a:lnTo>
                  <a:pt x="5829300" y="92710"/>
                </a:lnTo>
                <a:lnTo>
                  <a:pt x="5829300" y="0"/>
                </a:lnTo>
                <a:lnTo>
                  <a:pt x="0" y="0"/>
                </a:lnTo>
                <a:lnTo>
                  <a:pt x="0" y="9271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18765" y="3916184"/>
            <a:ext cx="4344035" cy="198755"/>
          </a:xfrm>
          <a:custGeom>
            <a:avLst/>
            <a:gdLst/>
            <a:ahLst/>
            <a:cxnLst/>
            <a:rect l="l" t="t" r="r" b="b"/>
            <a:pathLst>
              <a:path w="4344034" h="198754">
                <a:moveTo>
                  <a:pt x="4343412" y="0"/>
                </a:moveTo>
                <a:lnTo>
                  <a:pt x="0" y="0"/>
                </a:lnTo>
                <a:lnTo>
                  <a:pt x="0" y="198310"/>
                </a:lnTo>
                <a:lnTo>
                  <a:pt x="4343412" y="198310"/>
                </a:lnTo>
                <a:lnTo>
                  <a:pt x="4343412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84450" y="3601973"/>
            <a:ext cx="160655" cy="194310"/>
          </a:xfrm>
          <a:custGeom>
            <a:avLst/>
            <a:gdLst/>
            <a:ahLst/>
            <a:cxnLst/>
            <a:rect l="l" t="t" r="r" b="b"/>
            <a:pathLst>
              <a:path w="160655" h="194310">
                <a:moveTo>
                  <a:pt x="0" y="194310"/>
                </a:moveTo>
                <a:lnTo>
                  <a:pt x="160553" y="194310"/>
                </a:lnTo>
                <a:lnTo>
                  <a:pt x="160553" y="0"/>
                </a:lnTo>
                <a:lnTo>
                  <a:pt x="0" y="0"/>
                </a:lnTo>
                <a:lnTo>
                  <a:pt x="0" y="19431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84450" y="3600069"/>
            <a:ext cx="4578350" cy="0"/>
          </a:xfrm>
          <a:custGeom>
            <a:avLst/>
            <a:gdLst/>
            <a:ahLst/>
            <a:cxnLst/>
            <a:rect l="l" t="t" r="r" b="b"/>
            <a:pathLst>
              <a:path w="4578350">
                <a:moveTo>
                  <a:pt x="0" y="0"/>
                </a:moveTo>
                <a:lnTo>
                  <a:pt x="4577727" y="0"/>
                </a:lnTo>
              </a:path>
            </a:pathLst>
          </a:custGeom>
          <a:ln w="3809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29608" y="3602494"/>
            <a:ext cx="158750" cy="193675"/>
          </a:xfrm>
          <a:custGeom>
            <a:avLst/>
            <a:gdLst/>
            <a:ahLst/>
            <a:cxnLst/>
            <a:rect l="l" t="t" r="r" b="b"/>
            <a:pathLst>
              <a:path w="158750" h="193675">
                <a:moveTo>
                  <a:pt x="158711" y="0"/>
                </a:moveTo>
                <a:lnTo>
                  <a:pt x="0" y="0"/>
                </a:lnTo>
                <a:lnTo>
                  <a:pt x="0" y="193484"/>
                </a:lnTo>
                <a:lnTo>
                  <a:pt x="158711" y="193484"/>
                </a:lnTo>
                <a:lnTo>
                  <a:pt x="158711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16144" y="3602494"/>
            <a:ext cx="2046605" cy="193675"/>
          </a:xfrm>
          <a:custGeom>
            <a:avLst/>
            <a:gdLst/>
            <a:ahLst/>
            <a:cxnLst/>
            <a:rect l="l" t="t" r="r" b="b"/>
            <a:pathLst>
              <a:path w="2046604" h="193675">
                <a:moveTo>
                  <a:pt x="2046033" y="0"/>
                </a:moveTo>
                <a:lnTo>
                  <a:pt x="0" y="0"/>
                </a:lnTo>
                <a:lnTo>
                  <a:pt x="0" y="193484"/>
                </a:lnTo>
                <a:lnTo>
                  <a:pt x="2046033" y="193484"/>
                </a:lnTo>
                <a:lnTo>
                  <a:pt x="2046033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33432" y="3597672"/>
            <a:ext cx="1151255" cy="198755"/>
          </a:xfrm>
          <a:custGeom>
            <a:avLst/>
            <a:gdLst/>
            <a:ahLst/>
            <a:cxnLst/>
            <a:rect l="l" t="t" r="r" b="b"/>
            <a:pathLst>
              <a:path w="1151255" h="198754">
                <a:moveTo>
                  <a:pt x="0" y="198310"/>
                </a:moveTo>
                <a:lnTo>
                  <a:pt x="1151013" y="198310"/>
                </a:lnTo>
                <a:lnTo>
                  <a:pt x="1151013" y="0"/>
                </a:lnTo>
                <a:lnTo>
                  <a:pt x="0" y="0"/>
                </a:lnTo>
                <a:lnTo>
                  <a:pt x="0" y="19831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745012" y="3602498"/>
            <a:ext cx="1284605" cy="193675"/>
          </a:xfrm>
          <a:custGeom>
            <a:avLst/>
            <a:gdLst/>
            <a:ahLst/>
            <a:cxnLst/>
            <a:rect l="l" t="t" r="r" b="b"/>
            <a:pathLst>
              <a:path w="1284604" h="193675">
                <a:moveTo>
                  <a:pt x="0" y="193484"/>
                </a:moveTo>
                <a:lnTo>
                  <a:pt x="1284605" y="193484"/>
                </a:lnTo>
                <a:lnTo>
                  <a:pt x="1284605" y="0"/>
                </a:lnTo>
                <a:lnTo>
                  <a:pt x="0" y="0"/>
                </a:lnTo>
                <a:lnTo>
                  <a:pt x="0" y="193484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188316" y="3602498"/>
            <a:ext cx="928369" cy="193675"/>
          </a:xfrm>
          <a:custGeom>
            <a:avLst/>
            <a:gdLst/>
            <a:ahLst/>
            <a:cxnLst/>
            <a:rect l="l" t="t" r="r" b="b"/>
            <a:pathLst>
              <a:path w="928370" h="193675">
                <a:moveTo>
                  <a:pt x="0" y="193484"/>
                </a:moveTo>
                <a:lnTo>
                  <a:pt x="927823" y="193484"/>
                </a:lnTo>
                <a:lnTo>
                  <a:pt x="927823" y="0"/>
                </a:lnTo>
                <a:lnTo>
                  <a:pt x="0" y="0"/>
                </a:lnTo>
                <a:lnTo>
                  <a:pt x="0" y="193484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450590" y="3916176"/>
            <a:ext cx="1368425" cy="198755"/>
          </a:xfrm>
          <a:custGeom>
            <a:avLst/>
            <a:gdLst/>
            <a:ahLst/>
            <a:cxnLst/>
            <a:rect l="l" t="t" r="r" b="b"/>
            <a:pathLst>
              <a:path w="1368425" h="198754">
                <a:moveTo>
                  <a:pt x="0" y="198310"/>
                </a:moveTo>
                <a:lnTo>
                  <a:pt x="1368171" y="198310"/>
                </a:lnTo>
                <a:lnTo>
                  <a:pt x="1368171" y="0"/>
                </a:lnTo>
                <a:lnTo>
                  <a:pt x="0" y="0"/>
                </a:lnTo>
                <a:lnTo>
                  <a:pt x="0" y="19831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48570" y="4451353"/>
            <a:ext cx="5213985" cy="0"/>
          </a:xfrm>
          <a:custGeom>
            <a:avLst/>
            <a:gdLst/>
            <a:ahLst/>
            <a:cxnLst/>
            <a:rect l="l" t="t" r="r" b="b"/>
            <a:pathLst>
              <a:path w="5213984">
                <a:moveTo>
                  <a:pt x="0" y="0"/>
                </a:moveTo>
                <a:lnTo>
                  <a:pt x="5213604" y="0"/>
                </a:lnTo>
              </a:path>
            </a:pathLst>
          </a:custGeom>
          <a:ln w="35559">
            <a:solidFill>
              <a:srgbClr val="CBB5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79926" y="4234183"/>
            <a:ext cx="0" cy="199390"/>
          </a:xfrm>
          <a:custGeom>
            <a:avLst/>
            <a:gdLst/>
            <a:ahLst/>
            <a:cxnLst/>
            <a:rect l="l" t="t" r="r" b="b"/>
            <a:pathLst>
              <a:path h="199389">
                <a:moveTo>
                  <a:pt x="0" y="0"/>
                </a:moveTo>
                <a:lnTo>
                  <a:pt x="0" y="199390"/>
                </a:lnTo>
              </a:path>
            </a:pathLst>
          </a:custGeom>
          <a:ln w="62712">
            <a:solidFill>
              <a:srgbClr val="CBB5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48570" y="4229103"/>
            <a:ext cx="2404745" cy="0"/>
          </a:xfrm>
          <a:custGeom>
            <a:avLst/>
            <a:gdLst/>
            <a:ahLst/>
            <a:cxnLst/>
            <a:rect l="l" t="t" r="r" b="b"/>
            <a:pathLst>
              <a:path w="2404745">
                <a:moveTo>
                  <a:pt x="0" y="0"/>
                </a:moveTo>
                <a:lnTo>
                  <a:pt x="2404579" y="0"/>
                </a:lnTo>
              </a:path>
            </a:pathLst>
          </a:custGeom>
          <a:ln w="10159">
            <a:solidFill>
              <a:srgbClr val="CBB5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48570" y="4136394"/>
            <a:ext cx="5213985" cy="87630"/>
          </a:xfrm>
          <a:custGeom>
            <a:avLst/>
            <a:gdLst/>
            <a:ahLst/>
            <a:cxnLst/>
            <a:rect l="l" t="t" r="r" b="b"/>
            <a:pathLst>
              <a:path w="5213984" h="87629">
                <a:moveTo>
                  <a:pt x="0" y="87629"/>
                </a:moveTo>
                <a:lnTo>
                  <a:pt x="5213604" y="87629"/>
                </a:lnTo>
                <a:lnTo>
                  <a:pt x="5213604" y="0"/>
                </a:lnTo>
                <a:lnTo>
                  <a:pt x="0" y="0"/>
                </a:lnTo>
                <a:lnTo>
                  <a:pt x="0" y="87629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26346" y="4234691"/>
            <a:ext cx="0" cy="198755"/>
          </a:xfrm>
          <a:custGeom>
            <a:avLst/>
            <a:gdLst/>
            <a:ahLst/>
            <a:cxnLst/>
            <a:rect l="l" t="t" r="r" b="b"/>
            <a:pathLst>
              <a:path h="198754">
                <a:moveTo>
                  <a:pt x="0" y="0"/>
                </a:moveTo>
                <a:lnTo>
                  <a:pt x="0" y="198310"/>
                </a:lnTo>
              </a:path>
            </a:pathLst>
          </a:custGeom>
          <a:ln w="53606">
            <a:solidFill>
              <a:srgbClr val="CBB5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051775" y="4223820"/>
            <a:ext cx="156845" cy="209550"/>
          </a:xfrm>
          <a:custGeom>
            <a:avLst/>
            <a:gdLst/>
            <a:ahLst/>
            <a:cxnLst/>
            <a:rect l="l" t="t" r="r" b="b"/>
            <a:pathLst>
              <a:path w="156845" h="209550">
                <a:moveTo>
                  <a:pt x="156527" y="0"/>
                </a:moveTo>
                <a:lnTo>
                  <a:pt x="0" y="0"/>
                </a:lnTo>
                <a:lnTo>
                  <a:pt x="0" y="209181"/>
                </a:lnTo>
                <a:lnTo>
                  <a:pt x="156527" y="209181"/>
                </a:lnTo>
                <a:lnTo>
                  <a:pt x="156527" y="0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704935" y="4223820"/>
            <a:ext cx="457834" cy="209550"/>
          </a:xfrm>
          <a:custGeom>
            <a:avLst/>
            <a:gdLst/>
            <a:ahLst/>
            <a:cxnLst/>
            <a:rect l="l" t="t" r="r" b="b"/>
            <a:pathLst>
              <a:path w="457834" h="209550">
                <a:moveTo>
                  <a:pt x="457238" y="0"/>
                </a:moveTo>
                <a:lnTo>
                  <a:pt x="0" y="0"/>
                </a:lnTo>
                <a:lnTo>
                  <a:pt x="0" y="209181"/>
                </a:lnTo>
                <a:lnTo>
                  <a:pt x="457238" y="209181"/>
                </a:lnTo>
                <a:lnTo>
                  <a:pt x="457238" y="0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11282" y="4234704"/>
            <a:ext cx="2288540" cy="198755"/>
          </a:xfrm>
          <a:custGeom>
            <a:avLst/>
            <a:gdLst/>
            <a:ahLst/>
            <a:cxnLst/>
            <a:rect l="l" t="t" r="r" b="b"/>
            <a:pathLst>
              <a:path w="2288540" h="198754">
                <a:moveTo>
                  <a:pt x="0" y="198310"/>
                </a:moveTo>
                <a:lnTo>
                  <a:pt x="2288260" y="198310"/>
                </a:lnTo>
                <a:lnTo>
                  <a:pt x="2288260" y="0"/>
                </a:lnTo>
                <a:lnTo>
                  <a:pt x="0" y="0"/>
                </a:lnTo>
                <a:lnTo>
                  <a:pt x="0" y="198310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53150" y="4223833"/>
            <a:ext cx="1698625" cy="209550"/>
          </a:xfrm>
          <a:custGeom>
            <a:avLst/>
            <a:gdLst/>
            <a:ahLst/>
            <a:cxnLst/>
            <a:rect l="l" t="t" r="r" b="b"/>
            <a:pathLst>
              <a:path w="1698625" h="209550">
                <a:moveTo>
                  <a:pt x="0" y="209181"/>
                </a:moveTo>
                <a:lnTo>
                  <a:pt x="1698625" y="209181"/>
                </a:lnTo>
                <a:lnTo>
                  <a:pt x="1698625" y="0"/>
                </a:lnTo>
                <a:lnTo>
                  <a:pt x="0" y="0"/>
                </a:lnTo>
                <a:lnTo>
                  <a:pt x="0" y="209181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08302" y="4223833"/>
            <a:ext cx="497205" cy="209550"/>
          </a:xfrm>
          <a:custGeom>
            <a:avLst/>
            <a:gdLst/>
            <a:ahLst/>
            <a:cxnLst/>
            <a:rect l="l" t="t" r="r" b="b"/>
            <a:pathLst>
              <a:path w="497204" h="209550">
                <a:moveTo>
                  <a:pt x="0" y="209181"/>
                </a:moveTo>
                <a:lnTo>
                  <a:pt x="496633" y="209181"/>
                </a:lnTo>
                <a:lnTo>
                  <a:pt x="496633" y="0"/>
                </a:lnTo>
                <a:lnTo>
                  <a:pt x="0" y="0"/>
                </a:lnTo>
                <a:lnTo>
                  <a:pt x="0" y="209181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809534" y="1155409"/>
            <a:ext cx="6886666" cy="3696012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220979" indent="-207645" algn="just">
              <a:lnSpc>
                <a:spcPct val="100000"/>
              </a:lnSpc>
              <a:spcBef>
                <a:spcPts val="925"/>
              </a:spcBef>
              <a:buClr>
                <a:srgbClr val="585858"/>
              </a:buClr>
              <a:buChar char="▪"/>
              <a:tabLst>
                <a:tab pos="221615" algn="l"/>
              </a:tabLst>
            </a:pPr>
            <a:r>
              <a:rPr lang="en-US" sz="2400" spc="-75" dirty="0">
                <a:latin typeface="Arial"/>
                <a:cs typeface="Arial"/>
              </a:rPr>
              <a:t>blocks are a unit of computation</a:t>
            </a:r>
          </a:p>
          <a:p>
            <a:pPr marL="220979" indent="-207645" algn="just">
              <a:lnSpc>
                <a:spcPct val="100000"/>
              </a:lnSpc>
              <a:spcBef>
                <a:spcPts val="925"/>
              </a:spcBef>
              <a:buClr>
                <a:srgbClr val="585858"/>
              </a:buClr>
              <a:buChar char="▪"/>
              <a:tabLst>
                <a:tab pos="221615" algn="l"/>
              </a:tabLst>
            </a:pPr>
            <a:r>
              <a:rPr lang="en-US" sz="2400" spc="-75" dirty="0">
                <a:latin typeface="Arial"/>
                <a:cs typeface="Arial"/>
              </a:rPr>
              <a:t>Indentation </a:t>
            </a:r>
            <a:r>
              <a:rPr sz="2400" spc="-75" dirty="0">
                <a:latin typeface="Arial"/>
                <a:cs typeface="Arial"/>
              </a:rPr>
              <a:t>matters </a:t>
            </a:r>
            <a:r>
              <a:rPr sz="2400" spc="-30" dirty="0">
                <a:latin typeface="Arial"/>
                <a:cs typeface="Arial"/>
              </a:rPr>
              <a:t>in</a:t>
            </a:r>
            <a:r>
              <a:rPr sz="2400" spc="-22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Python</a:t>
            </a:r>
            <a:r>
              <a:rPr lang="en-US" sz="2400" spc="-95" dirty="0">
                <a:latin typeface="Arial"/>
                <a:cs typeface="Arial"/>
              </a:rPr>
              <a:t> </a:t>
            </a:r>
            <a:r>
              <a:rPr lang="mr-IN" sz="2400" spc="-95" dirty="0">
                <a:latin typeface="Arial"/>
                <a:cs typeface="Arial"/>
              </a:rPr>
              <a:t>–</a:t>
            </a:r>
            <a:r>
              <a:rPr lang="en-US" sz="2400" spc="-95" dirty="0">
                <a:latin typeface="Arial"/>
                <a:cs typeface="Arial"/>
              </a:rPr>
              <a:t> partitions blocks</a:t>
            </a:r>
            <a:endParaRPr sz="2400" dirty="0">
              <a:latin typeface="Arial"/>
              <a:cs typeface="Arial"/>
            </a:endParaRPr>
          </a:p>
          <a:p>
            <a:pPr marL="220979" indent="-207645" algn="just">
              <a:lnSpc>
                <a:spcPct val="100000"/>
              </a:lnSpc>
              <a:spcBef>
                <a:spcPts val="819"/>
              </a:spcBef>
              <a:buClr>
                <a:srgbClr val="585858"/>
              </a:buClr>
              <a:buChar char="▪"/>
              <a:tabLst>
                <a:tab pos="221615" algn="l"/>
              </a:tabLst>
            </a:pPr>
            <a:r>
              <a:rPr sz="2400" spc="-65" dirty="0">
                <a:latin typeface="Arial"/>
                <a:cs typeface="Arial"/>
              </a:rPr>
              <a:t>how </a:t>
            </a:r>
            <a:r>
              <a:rPr sz="2400" spc="-100" dirty="0">
                <a:latin typeface="Arial"/>
                <a:cs typeface="Arial"/>
              </a:rPr>
              <a:t>you </a:t>
            </a:r>
            <a:r>
              <a:rPr sz="2400" spc="-70" dirty="0">
                <a:latin typeface="Arial"/>
                <a:cs typeface="Arial"/>
              </a:rPr>
              <a:t>denote </a:t>
            </a:r>
            <a:r>
              <a:rPr sz="2400" spc="-125" dirty="0">
                <a:latin typeface="Arial"/>
                <a:cs typeface="Arial"/>
              </a:rPr>
              <a:t>blocks </a:t>
            </a:r>
            <a:r>
              <a:rPr sz="2400" spc="-5" dirty="0">
                <a:latin typeface="Arial"/>
                <a:cs typeface="Arial"/>
              </a:rPr>
              <a:t>of</a:t>
            </a:r>
            <a:r>
              <a:rPr sz="2400" spc="-335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code</a:t>
            </a:r>
            <a:endParaRPr sz="2400" dirty="0">
              <a:latin typeface="Arial"/>
              <a:cs typeface="Arial"/>
            </a:endParaRPr>
          </a:p>
          <a:p>
            <a:pPr marL="12700" marR="5080" algn="just">
              <a:lnSpc>
                <a:spcPct val="110000"/>
              </a:lnSpc>
              <a:spcBef>
                <a:spcPts val="10"/>
              </a:spcBef>
            </a:pPr>
            <a:r>
              <a:rPr sz="1900" dirty="0">
                <a:latin typeface="Courier New"/>
                <a:cs typeface="Courier New"/>
              </a:rPr>
              <a:t>x = </a:t>
            </a:r>
            <a:r>
              <a:rPr sz="1900" spc="-10" dirty="0">
                <a:latin typeface="Courier New"/>
                <a:cs typeface="Courier New"/>
              </a:rPr>
              <a:t>float(input("Enter </a:t>
            </a:r>
            <a:r>
              <a:rPr sz="1900" dirty="0">
                <a:latin typeface="Courier New"/>
                <a:cs typeface="Courier New"/>
              </a:rPr>
              <a:t>a </a:t>
            </a:r>
            <a:r>
              <a:rPr sz="1900" spc="-5" dirty="0">
                <a:latin typeface="Courier New"/>
                <a:cs typeface="Courier New"/>
              </a:rPr>
              <a:t>number for x: </a:t>
            </a:r>
            <a:r>
              <a:rPr sz="1900" spc="-10" dirty="0">
                <a:latin typeface="Courier New"/>
                <a:cs typeface="Courier New"/>
              </a:rPr>
              <a:t>"))  </a:t>
            </a:r>
            <a:endParaRPr lang="en-US" sz="1900" spc="-10" dirty="0">
              <a:latin typeface="Courier New"/>
              <a:cs typeface="Courier New"/>
            </a:endParaRPr>
          </a:p>
          <a:p>
            <a:pPr marL="12700" marR="5080" algn="just">
              <a:lnSpc>
                <a:spcPct val="110000"/>
              </a:lnSpc>
              <a:spcBef>
                <a:spcPts val="10"/>
              </a:spcBef>
            </a:pPr>
            <a:r>
              <a:rPr sz="1900" dirty="0">
                <a:latin typeface="Courier New"/>
                <a:cs typeface="Courier New"/>
              </a:rPr>
              <a:t>y = </a:t>
            </a:r>
            <a:r>
              <a:rPr sz="1900" spc="-10" dirty="0">
                <a:latin typeface="Courier New"/>
                <a:cs typeface="Courier New"/>
              </a:rPr>
              <a:t>float(input("Enter </a:t>
            </a:r>
            <a:r>
              <a:rPr sz="1900" dirty="0">
                <a:latin typeface="Courier New"/>
                <a:cs typeface="Courier New"/>
              </a:rPr>
              <a:t>a </a:t>
            </a:r>
            <a:r>
              <a:rPr sz="1900" spc="-5" dirty="0">
                <a:latin typeface="Courier New"/>
                <a:cs typeface="Courier New"/>
              </a:rPr>
              <a:t>number for y: </a:t>
            </a:r>
            <a:r>
              <a:rPr sz="1900" spc="-10" dirty="0">
                <a:latin typeface="Courier New"/>
                <a:cs typeface="Courier New"/>
              </a:rPr>
              <a:t>"))  </a:t>
            </a:r>
            <a:endParaRPr lang="en-US" sz="1900" spc="-10" dirty="0">
              <a:latin typeface="Courier New"/>
              <a:cs typeface="Courier New"/>
            </a:endParaRPr>
          </a:p>
          <a:p>
            <a:pPr marL="12700" marR="5080" algn="just">
              <a:lnSpc>
                <a:spcPct val="110000"/>
              </a:lnSpc>
              <a:spcBef>
                <a:spcPts val="10"/>
              </a:spcBef>
            </a:pPr>
            <a:r>
              <a:rPr sz="1900" spc="-5" dirty="0">
                <a:latin typeface="Courier New"/>
                <a:cs typeface="Courier New"/>
              </a:rPr>
              <a:t>if </a:t>
            </a:r>
            <a:r>
              <a:rPr sz="1900" dirty="0">
                <a:latin typeface="Courier New"/>
                <a:cs typeface="Courier New"/>
              </a:rPr>
              <a:t>x </a:t>
            </a:r>
            <a:r>
              <a:rPr sz="1900" spc="-5" dirty="0">
                <a:latin typeface="Courier New"/>
                <a:cs typeface="Courier New"/>
              </a:rPr>
              <a:t>==</a:t>
            </a:r>
            <a:r>
              <a:rPr sz="1900" spc="-110" dirty="0">
                <a:latin typeface="Courier New"/>
                <a:cs typeface="Courier New"/>
              </a:rPr>
              <a:t> </a:t>
            </a:r>
            <a:r>
              <a:rPr sz="1900" spc="-5" dirty="0">
                <a:latin typeface="Courier New"/>
                <a:cs typeface="Courier New"/>
              </a:rPr>
              <a:t>y:</a:t>
            </a:r>
            <a:endParaRPr sz="1900" dirty="0">
              <a:latin typeface="Courier New"/>
              <a:cs typeface="Courier New"/>
            </a:endParaRPr>
          </a:p>
          <a:p>
            <a:pPr marL="591185" marR="1739264">
              <a:lnSpc>
                <a:spcPct val="110000"/>
              </a:lnSpc>
            </a:pP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print("x </a:t>
            </a:r>
            <a:r>
              <a:rPr sz="1900" spc="-5" dirty="0">
                <a:solidFill>
                  <a:srgbClr val="160A20"/>
                </a:solidFill>
                <a:latin typeface="Courier New"/>
                <a:cs typeface="Courier New"/>
              </a:rPr>
              <a:t>and </a:t>
            </a:r>
            <a:r>
              <a:rPr sz="1900" dirty="0">
                <a:solidFill>
                  <a:srgbClr val="160A20"/>
                </a:solidFill>
                <a:latin typeface="Courier New"/>
                <a:cs typeface="Courier New"/>
              </a:rPr>
              <a:t>y </a:t>
            </a:r>
            <a:r>
              <a:rPr sz="1900" spc="-5" dirty="0">
                <a:solidFill>
                  <a:srgbClr val="160A20"/>
                </a:solidFill>
                <a:latin typeface="Courier New"/>
                <a:cs typeface="Courier New"/>
              </a:rPr>
              <a:t>are </a:t>
            </a: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equal"</a:t>
            </a:r>
            <a:r>
              <a:rPr sz="1900" spc="-10" dirty="0">
                <a:latin typeface="Courier New"/>
                <a:cs typeface="Courier New"/>
              </a:rPr>
              <a:t>)  </a:t>
            </a:r>
            <a:endParaRPr lang="en-US" sz="1900" spc="-10" dirty="0">
              <a:latin typeface="Courier New"/>
              <a:cs typeface="Courier New"/>
            </a:endParaRPr>
          </a:p>
          <a:p>
            <a:pPr marL="591185" marR="1739264">
              <a:lnSpc>
                <a:spcPct val="110000"/>
              </a:lnSpc>
            </a:pPr>
            <a:r>
              <a:rPr sz="1900" spc="-5" dirty="0">
                <a:solidFill>
                  <a:srgbClr val="160A20"/>
                </a:solidFill>
                <a:latin typeface="Courier New"/>
                <a:cs typeface="Courier New"/>
              </a:rPr>
              <a:t>if </a:t>
            </a:r>
            <a:r>
              <a:rPr sz="1900" dirty="0">
                <a:solidFill>
                  <a:srgbClr val="160A20"/>
                </a:solidFill>
                <a:latin typeface="Courier New"/>
                <a:cs typeface="Courier New"/>
              </a:rPr>
              <a:t>y </a:t>
            </a:r>
            <a:r>
              <a:rPr sz="1900" spc="-5" dirty="0">
                <a:solidFill>
                  <a:srgbClr val="160A20"/>
                </a:solidFill>
                <a:latin typeface="Courier New"/>
                <a:cs typeface="Courier New"/>
              </a:rPr>
              <a:t>!=</a:t>
            </a:r>
            <a:r>
              <a:rPr sz="1900" spc="-95" dirty="0">
                <a:solidFill>
                  <a:srgbClr val="160A20"/>
                </a:solidFill>
                <a:latin typeface="Courier New"/>
                <a:cs typeface="Courier New"/>
              </a:rPr>
              <a:t> </a:t>
            </a:r>
            <a:r>
              <a:rPr sz="1900" spc="-15" dirty="0">
                <a:solidFill>
                  <a:srgbClr val="160A20"/>
                </a:solidFill>
                <a:latin typeface="Courier New"/>
                <a:cs typeface="Courier New"/>
              </a:rPr>
              <a:t>0</a:t>
            </a:r>
            <a:r>
              <a:rPr sz="1900" spc="-15" dirty="0">
                <a:latin typeface="Courier New"/>
                <a:cs typeface="Courier New"/>
              </a:rPr>
              <a:t>:</a:t>
            </a:r>
            <a:endParaRPr sz="1900" dirty="0">
              <a:latin typeface="Courier New"/>
              <a:cs typeface="Courier New"/>
            </a:endParaRPr>
          </a:p>
          <a:p>
            <a:pPr marL="12700" marR="151130" indent="1156335">
              <a:lnSpc>
                <a:spcPct val="110000"/>
              </a:lnSpc>
            </a:pPr>
            <a:r>
              <a:rPr sz="1900" spc="-10" dirty="0">
                <a:solidFill>
                  <a:srgbClr val="28123A"/>
                </a:solidFill>
                <a:latin typeface="Courier New"/>
                <a:cs typeface="Courier New"/>
              </a:rPr>
              <a:t>print("therefore, </a:t>
            </a:r>
            <a:r>
              <a:rPr sz="1900" dirty="0">
                <a:solidFill>
                  <a:srgbClr val="28123A"/>
                </a:solidFill>
                <a:latin typeface="Courier New"/>
                <a:cs typeface="Courier New"/>
              </a:rPr>
              <a:t>x / y </a:t>
            </a:r>
            <a:r>
              <a:rPr sz="1900" spc="-10" dirty="0">
                <a:solidFill>
                  <a:srgbClr val="28123A"/>
                </a:solidFill>
                <a:latin typeface="Courier New"/>
                <a:cs typeface="Courier New"/>
              </a:rPr>
              <a:t>is", x/y</a:t>
            </a:r>
            <a:r>
              <a:rPr sz="1900" spc="-10" dirty="0">
                <a:latin typeface="Courier New"/>
                <a:cs typeface="Courier New"/>
              </a:rPr>
              <a:t>)  </a:t>
            </a:r>
            <a:r>
              <a:rPr sz="1900" spc="-5" dirty="0">
                <a:latin typeface="Courier New"/>
                <a:cs typeface="Courier New"/>
              </a:rPr>
              <a:t>elif </a:t>
            </a:r>
            <a:r>
              <a:rPr sz="1900" dirty="0">
                <a:latin typeface="Courier New"/>
                <a:cs typeface="Courier New"/>
              </a:rPr>
              <a:t>x &lt;</a:t>
            </a:r>
            <a:r>
              <a:rPr sz="1900" spc="-110" dirty="0">
                <a:latin typeface="Courier New"/>
                <a:cs typeface="Courier New"/>
              </a:rPr>
              <a:t> </a:t>
            </a:r>
            <a:r>
              <a:rPr sz="1900" spc="-5" dirty="0">
                <a:latin typeface="Courier New"/>
                <a:cs typeface="Courier New"/>
              </a:rPr>
              <a:t>y:</a:t>
            </a:r>
            <a:endParaRPr sz="1900" dirty="0">
              <a:latin typeface="Courier New"/>
              <a:cs typeface="Courier Ne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332873" y="4789174"/>
            <a:ext cx="5829300" cy="284693"/>
          </a:xfrm>
          <a:prstGeom prst="rect">
            <a:avLst/>
          </a:prstGeom>
          <a:solidFill>
            <a:srgbClr val="E2D6EC"/>
          </a:solidFill>
        </p:spPr>
        <p:txBody>
          <a:bodyPr vert="horz" wrap="square" lIns="0" tIns="0" rIns="0" bIns="0" rtlCol="0">
            <a:spAutoFit/>
          </a:bodyPr>
          <a:lstStyle/>
          <a:p>
            <a:pPr marL="94615">
              <a:lnSpc>
                <a:spcPts val="2240"/>
              </a:lnSpc>
              <a:tabLst>
                <a:tab pos="1539875" algn="l"/>
              </a:tabLst>
            </a:pP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print("x</a:t>
            </a:r>
            <a:r>
              <a:rPr lang="en-US" sz="1900" spc="-10" dirty="0">
                <a:solidFill>
                  <a:srgbClr val="160A20"/>
                </a:solidFill>
                <a:latin typeface="Courier New"/>
                <a:cs typeface="Courier New"/>
              </a:rPr>
              <a:t> i</a:t>
            </a:r>
            <a:r>
              <a:rPr sz="1900" dirty="0">
                <a:solidFill>
                  <a:srgbClr val="160A20"/>
                </a:solidFill>
                <a:latin typeface="Courier New"/>
                <a:cs typeface="Courier New"/>
              </a:rPr>
              <a:t>s</a:t>
            </a:r>
            <a:r>
              <a:rPr sz="1900" spc="-70" dirty="0">
                <a:solidFill>
                  <a:srgbClr val="160A20"/>
                </a:solidFill>
                <a:latin typeface="Courier New"/>
                <a:cs typeface="Courier New"/>
              </a:rPr>
              <a:t> </a:t>
            </a: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smaller"</a:t>
            </a:r>
            <a:r>
              <a:rPr sz="1900" spc="-10" dirty="0">
                <a:latin typeface="Courier New"/>
                <a:cs typeface="Courier New"/>
              </a:rPr>
              <a:t>)</a:t>
            </a:r>
            <a:endParaRPr sz="1900" dirty="0">
              <a:latin typeface="Courier New"/>
              <a:cs typeface="Courier New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747098" y="58793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object 45"/>
          <p:cNvSpPr txBox="1"/>
          <p:nvPr/>
        </p:nvSpPr>
        <p:spPr>
          <a:xfrm>
            <a:off x="1332873" y="5408391"/>
            <a:ext cx="5829300" cy="284693"/>
          </a:xfrm>
          <a:prstGeom prst="rect">
            <a:avLst/>
          </a:prstGeom>
          <a:solidFill>
            <a:srgbClr val="E2D6EC"/>
          </a:solidFill>
        </p:spPr>
        <p:txBody>
          <a:bodyPr vert="horz" wrap="square" lIns="0" tIns="0" rIns="0" bIns="0" rtlCol="0">
            <a:spAutoFit/>
          </a:bodyPr>
          <a:lstStyle/>
          <a:p>
            <a:pPr marL="94615">
              <a:lnSpc>
                <a:spcPts val="2240"/>
              </a:lnSpc>
              <a:tabLst>
                <a:tab pos="1539875" algn="l"/>
              </a:tabLst>
            </a:pP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print("</a:t>
            </a:r>
            <a:r>
              <a:rPr lang="en-US" sz="1900" spc="-10" dirty="0">
                <a:solidFill>
                  <a:srgbClr val="160A20"/>
                </a:solidFill>
                <a:latin typeface="Courier New"/>
                <a:cs typeface="Courier New"/>
              </a:rPr>
              <a:t>y i</a:t>
            </a:r>
            <a:r>
              <a:rPr sz="1900" dirty="0">
                <a:solidFill>
                  <a:srgbClr val="160A20"/>
                </a:solidFill>
                <a:latin typeface="Courier New"/>
                <a:cs typeface="Courier New"/>
              </a:rPr>
              <a:t>s</a:t>
            </a:r>
            <a:r>
              <a:rPr sz="1900" spc="-70" dirty="0">
                <a:solidFill>
                  <a:srgbClr val="160A20"/>
                </a:solidFill>
                <a:latin typeface="Courier New"/>
                <a:cs typeface="Courier New"/>
              </a:rPr>
              <a:t> </a:t>
            </a: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smaller"</a:t>
            </a:r>
            <a:r>
              <a:rPr sz="1900" spc="-10" dirty="0">
                <a:latin typeface="Courier New"/>
                <a:cs typeface="Courier New"/>
              </a:rPr>
              <a:t>)</a:t>
            </a:r>
            <a:endParaRPr sz="19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28" y="291845"/>
            <a:ext cx="7683514" cy="147732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lang="en-US" kern="1200" spc="-100" dirty="0">
                <a:latin typeface="+mj-lt"/>
                <a:cs typeface="Courier New"/>
              </a:rPr>
              <a:t>Assignment and Comparison: </a:t>
            </a:r>
            <a:br>
              <a:rPr lang="en-US" kern="1200" spc="-100" dirty="0">
                <a:latin typeface="Courier New"/>
                <a:cs typeface="Courier New"/>
              </a:rPr>
            </a:br>
            <a:r>
              <a:rPr kern="1200" spc="-100" dirty="0">
                <a:latin typeface="Courier New"/>
                <a:cs typeface="Courier New"/>
              </a:rPr>
              <a:t>= </a:t>
            </a:r>
            <a:r>
              <a:rPr kern="1200" spc="-100" dirty="0"/>
              <a:t>vs </a:t>
            </a:r>
            <a:r>
              <a:rPr kern="1200" spc="-100" dirty="0">
                <a:latin typeface="Courier New"/>
                <a:cs typeface="Courier New"/>
              </a:rPr>
              <a:t>==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833056"/>
            <a:ext cx="6426200" cy="405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20000"/>
              </a:lnSpc>
              <a:spcBef>
                <a:spcPts val="105"/>
              </a:spcBef>
            </a:pPr>
            <a:r>
              <a:rPr sz="2000" dirty="0">
                <a:latin typeface="Courier New"/>
                <a:cs typeface="Courier New"/>
              </a:rPr>
              <a:t>x = </a:t>
            </a:r>
            <a:r>
              <a:rPr sz="2000" spc="-5" dirty="0">
                <a:latin typeface="Courier New"/>
                <a:cs typeface="Courier New"/>
              </a:rPr>
              <a:t>float(input("Enter </a:t>
            </a:r>
            <a:r>
              <a:rPr sz="2000" dirty="0">
                <a:latin typeface="Courier New"/>
                <a:cs typeface="Courier New"/>
              </a:rPr>
              <a:t>a </a:t>
            </a:r>
            <a:r>
              <a:rPr sz="2000" spc="-5" dirty="0">
                <a:latin typeface="Courier New"/>
                <a:cs typeface="Courier New"/>
              </a:rPr>
              <a:t>number for x: "))  y = float(input("Enter a number for y: "))  if x ==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y:</a:t>
            </a:r>
            <a:endParaRPr sz="2000" dirty="0">
              <a:latin typeface="Courier New"/>
              <a:cs typeface="Courier New"/>
            </a:endParaRPr>
          </a:p>
          <a:p>
            <a:pPr marL="622300" marR="1833245">
              <a:lnSpc>
                <a:spcPct val="120000"/>
              </a:lnSpc>
            </a:pPr>
            <a:r>
              <a:rPr sz="2000" spc="-5" dirty="0">
                <a:latin typeface="Courier New"/>
                <a:cs typeface="Courier New"/>
              </a:rPr>
              <a:t>print("x and y are equal")  if y !=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0:</a:t>
            </a:r>
            <a:endParaRPr sz="2000" dirty="0">
              <a:latin typeface="Courier New"/>
              <a:cs typeface="Courier New"/>
            </a:endParaRPr>
          </a:p>
          <a:p>
            <a:pPr marL="12700" marR="156210" indent="1219200">
              <a:lnSpc>
                <a:spcPct val="120000"/>
              </a:lnSpc>
            </a:pPr>
            <a:r>
              <a:rPr sz="2000" spc="-5" dirty="0">
                <a:latin typeface="Courier New"/>
                <a:cs typeface="Courier New"/>
              </a:rPr>
              <a:t>print("therefore, x / y is", x/y)  elif x &lt;</a:t>
            </a:r>
            <a:r>
              <a:rPr sz="2000" spc="-6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y:</a:t>
            </a:r>
            <a:endParaRPr sz="2000" dirty="0">
              <a:latin typeface="Courier New"/>
              <a:cs typeface="Courier New"/>
            </a:endParaRPr>
          </a:p>
          <a:p>
            <a:pPr marL="12700" marR="2595245" indent="609600">
              <a:lnSpc>
                <a:spcPts val="2880"/>
              </a:lnSpc>
              <a:spcBef>
                <a:spcPts val="175"/>
              </a:spcBef>
            </a:pPr>
            <a:r>
              <a:rPr sz="2000" spc="-5" dirty="0">
                <a:latin typeface="Courier New"/>
                <a:cs typeface="Courier New"/>
              </a:rPr>
              <a:t>print("x is smaller")  else:</a:t>
            </a:r>
            <a:endParaRPr sz="2000" dirty="0">
              <a:latin typeface="Courier New"/>
              <a:cs typeface="Courier New"/>
            </a:endParaRPr>
          </a:p>
          <a:p>
            <a:pPr marL="12700" marR="2595245" indent="609600">
              <a:lnSpc>
                <a:spcPts val="2880"/>
              </a:lnSpc>
            </a:pPr>
            <a:r>
              <a:rPr sz="2000" spc="-5" dirty="0">
                <a:latin typeface="Courier New"/>
                <a:cs typeface="Courier New"/>
              </a:rPr>
              <a:t>print("y is smaller")  print("thanks!")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23341" y="2607945"/>
            <a:ext cx="6672580" cy="438150"/>
          </a:xfrm>
          <a:custGeom>
            <a:avLst/>
            <a:gdLst/>
            <a:ahLst/>
            <a:cxnLst/>
            <a:rect l="l" t="t" r="r" b="b"/>
            <a:pathLst>
              <a:path w="6672580" h="438150">
                <a:moveTo>
                  <a:pt x="0" y="438150"/>
                </a:moveTo>
                <a:lnTo>
                  <a:pt x="6672072" y="438150"/>
                </a:lnTo>
                <a:lnTo>
                  <a:pt x="6672072" y="0"/>
                </a:lnTo>
                <a:lnTo>
                  <a:pt x="0" y="0"/>
                </a:lnTo>
                <a:lnTo>
                  <a:pt x="0" y="438150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65796" y="2633091"/>
            <a:ext cx="1601469" cy="1301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457200"/>
            <a:ext cx="7622540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lang="en-US" sz="3600" kern="1200" spc="-100" dirty="0">
                <a:latin typeface="Arial" panose="020B0604020202020204" pitchFamily="34" charset="0"/>
                <a:cs typeface="Arial" panose="020B0604020202020204" pitchFamily="34" charset="0"/>
              </a:rPr>
              <a:t>Exercise: determine if a number is even or odd	</a:t>
            </a:r>
            <a:endParaRPr sz="3600" kern="1200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0258" y="1833056"/>
            <a:ext cx="7876541" cy="48147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Ask the user for a number. Depending on whether the number is even or odd, print out an appropriate message to the user.</a:t>
            </a:r>
          </a:p>
          <a:p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Hint: how does an even / odd number react differently when divided by 2?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Extras: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the number is a multiple of 4, print out a different message.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Make two numbers: one number to check (call it 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and one number to divide by (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check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). If 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check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divides evenly into 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tell that to the user. If not, print a different appropriate message.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245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3670">
              <a:lnSpc>
                <a:spcPts val="5320"/>
              </a:lnSpc>
              <a:spcBef>
                <a:spcPts val="100"/>
              </a:spcBef>
            </a:pPr>
            <a:r>
              <a:rPr sz="4000" u="none" kern="1200" spc="-100" dirty="0"/>
              <a:t>CONTROL FLOW:</a:t>
            </a:r>
          </a:p>
          <a:p>
            <a:pPr marL="153670">
              <a:lnSpc>
                <a:spcPts val="5320"/>
              </a:lnSpc>
              <a:tabLst>
                <a:tab pos="7609205" algn="l"/>
              </a:tabLst>
            </a:pPr>
            <a:r>
              <a:rPr sz="4000" kern="1200" spc="-100" dirty="0">
                <a:latin typeface="Courier New"/>
                <a:cs typeface="Courier New"/>
              </a:rPr>
              <a:t>while </a:t>
            </a:r>
            <a:r>
              <a:rPr sz="4000" kern="1200" spc="-100" dirty="0"/>
              <a:t>LOOPS</a:t>
            </a:r>
            <a:r>
              <a:rPr spc="-795" dirty="0"/>
              <a:t>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836745"/>
            <a:ext cx="3051810" cy="150177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200" spc="-5" dirty="0">
                <a:latin typeface="Courier New"/>
                <a:cs typeface="Courier New"/>
              </a:rPr>
              <a:t>while</a:t>
            </a:r>
            <a:r>
              <a:rPr sz="2200" spc="-25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&lt;condition&gt;:</a:t>
            </a:r>
            <a:endParaRPr sz="220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  <a:spcBef>
                <a:spcPts val="260"/>
              </a:spcBef>
            </a:pPr>
            <a:r>
              <a:rPr sz="2200" spc="-5" dirty="0">
                <a:latin typeface="Courier New"/>
                <a:cs typeface="Courier New"/>
              </a:rPr>
              <a:t>&lt;expression&gt;</a:t>
            </a:r>
            <a:endParaRPr sz="220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  <a:spcBef>
                <a:spcPts val="260"/>
              </a:spcBef>
            </a:pPr>
            <a:r>
              <a:rPr sz="2200" spc="-5" dirty="0">
                <a:latin typeface="Courier New"/>
                <a:cs typeface="Courier New"/>
              </a:rPr>
              <a:t>&lt;expression&gt;</a:t>
            </a:r>
            <a:endParaRPr sz="220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  <a:spcBef>
                <a:spcPts val="260"/>
              </a:spcBef>
            </a:pPr>
            <a:r>
              <a:rPr sz="2200" dirty="0">
                <a:latin typeface="Courier New"/>
                <a:cs typeface="Courier New"/>
              </a:rPr>
              <a:t>...</a:t>
            </a:r>
            <a:endParaRPr sz="22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9" y="3419855"/>
            <a:ext cx="2244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▪"/>
              <a:tabLst>
                <a:tab pos="220979" algn="l"/>
              </a:tabLst>
            </a:pPr>
            <a:r>
              <a:rPr sz="2400" spc="-10" dirty="0">
                <a:latin typeface="Courier New"/>
                <a:cs typeface="Courier New"/>
              </a:rPr>
              <a:t>&lt;condition&gt;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09289" y="3419855"/>
            <a:ext cx="28251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0" dirty="0">
                <a:latin typeface="Arial"/>
                <a:cs typeface="Arial"/>
              </a:rPr>
              <a:t>evaluates </a:t>
            </a:r>
            <a:r>
              <a:rPr sz="2400" spc="15" dirty="0">
                <a:latin typeface="Arial"/>
                <a:cs typeface="Arial"/>
              </a:rPr>
              <a:t>to </a:t>
            </a:r>
            <a:r>
              <a:rPr sz="2400" spc="-190" dirty="0">
                <a:latin typeface="Arial"/>
                <a:cs typeface="Arial"/>
              </a:rPr>
              <a:t>a</a:t>
            </a:r>
            <a:r>
              <a:rPr sz="2400" spc="-330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Boolean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259" y="3890771"/>
            <a:ext cx="6941820" cy="115443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04139" marR="5080" indent="-91440">
              <a:lnSpc>
                <a:spcPts val="2310"/>
              </a:lnSpc>
              <a:spcBef>
                <a:spcPts val="65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35" dirty="0">
                <a:latin typeface="Arial"/>
                <a:cs typeface="Arial"/>
              </a:rPr>
              <a:t>if </a:t>
            </a:r>
            <a:r>
              <a:rPr sz="2400" spc="-5" dirty="0">
                <a:latin typeface="Courier New"/>
                <a:cs typeface="Courier New"/>
              </a:rPr>
              <a:t>&lt;condition&gt;</a:t>
            </a:r>
            <a:r>
              <a:rPr sz="2400" spc="-610" dirty="0">
                <a:latin typeface="Courier New"/>
                <a:cs typeface="Courier New"/>
              </a:rPr>
              <a:t> </a:t>
            </a:r>
            <a:r>
              <a:rPr sz="2400" spc="-125" dirty="0">
                <a:latin typeface="Arial"/>
                <a:cs typeface="Arial"/>
              </a:rPr>
              <a:t>is </a:t>
            </a:r>
            <a:r>
              <a:rPr sz="2400" spc="-20" dirty="0">
                <a:latin typeface="Courier New"/>
                <a:cs typeface="Courier New"/>
              </a:rPr>
              <a:t>True</a:t>
            </a:r>
            <a:r>
              <a:rPr sz="2400" spc="-20" dirty="0">
                <a:latin typeface="Arial"/>
                <a:cs typeface="Arial"/>
              </a:rPr>
              <a:t>, </a:t>
            </a:r>
            <a:r>
              <a:rPr sz="2400" spc="-75" dirty="0">
                <a:latin typeface="Arial"/>
                <a:cs typeface="Arial"/>
              </a:rPr>
              <a:t>do </a:t>
            </a:r>
            <a:r>
              <a:rPr sz="2400" spc="-55" dirty="0">
                <a:latin typeface="Arial"/>
                <a:cs typeface="Arial"/>
              </a:rPr>
              <a:t>all </a:t>
            </a:r>
            <a:r>
              <a:rPr sz="2400" spc="-30" dirty="0">
                <a:latin typeface="Arial"/>
                <a:cs typeface="Arial"/>
              </a:rPr>
              <a:t>the </a:t>
            </a:r>
            <a:r>
              <a:rPr sz="2400" spc="-135" dirty="0">
                <a:latin typeface="Arial"/>
                <a:cs typeface="Arial"/>
              </a:rPr>
              <a:t>steps </a:t>
            </a:r>
            <a:r>
              <a:rPr sz="2400" spc="-90" dirty="0">
                <a:latin typeface="Arial"/>
                <a:cs typeface="Arial"/>
              </a:rPr>
              <a:t>inside </a:t>
            </a:r>
            <a:r>
              <a:rPr sz="2400" spc="-30" dirty="0">
                <a:latin typeface="Arial"/>
                <a:cs typeface="Arial"/>
              </a:rPr>
              <a:t>the  </a:t>
            </a:r>
            <a:r>
              <a:rPr sz="2400" spc="-40" dirty="0">
                <a:latin typeface="Arial"/>
                <a:cs typeface="Arial"/>
              </a:rPr>
              <a:t>while </a:t>
            </a:r>
            <a:r>
              <a:rPr sz="2400" spc="-130" dirty="0">
                <a:latin typeface="Arial"/>
                <a:cs typeface="Arial"/>
              </a:rPr>
              <a:t>code</a:t>
            </a:r>
            <a:r>
              <a:rPr sz="2400" spc="-29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block</a:t>
            </a:r>
            <a:endParaRPr sz="2400">
              <a:latin typeface="Arial"/>
              <a:cs typeface="Arial"/>
            </a:endParaRPr>
          </a:p>
          <a:p>
            <a:pPr marL="104139" indent="-91440">
              <a:lnSpc>
                <a:spcPct val="100000"/>
              </a:lnSpc>
              <a:spcBef>
                <a:spcPts val="83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40" dirty="0">
                <a:latin typeface="Arial"/>
                <a:cs typeface="Arial"/>
              </a:rPr>
              <a:t>check </a:t>
            </a:r>
            <a:r>
              <a:rPr sz="2400" spc="-5" dirty="0">
                <a:latin typeface="Courier New"/>
                <a:cs typeface="Courier New"/>
              </a:rPr>
              <a:t>&lt;condition&gt;</a:t>
            </a:r>
            <a:r>
              <a:rPr sz="2400" spc="-105" dirty="0">
                <a:latin typeface="Courier New"/>
                <a:cs typeface="Courier New"/>
              </a:rPr>
              <a:t> </a:t>
            </a:r>
            <a:r>
              <a:rPr sz="2400" spc="-135" dirty="0">
                <a:latin typeface="Arial"/>
                <a:cs typeface="Arial"/>
              </a:rPr>
              <a:t>again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59" y="5123941"/>
            <a:ext cx="3752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75" dirty="0">
                <a:latin typeface="Arial"/>
                <a:cs typeface="Arial"/>
              </a:rPr>
              <a:t>repeat </a:t>
            </a:r>
            <a:r>
              <a:rPr sz="2400" spc="-5" dirty="0">
                <a:latin typeface="Arial"/>
                <a:cs typeface="Arial"/>
              </a:rPr>
              <a:t>until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0" dirty="0">
                <a:latin typeface="Courier New"/>
                <a:cs typeface="Courier New"/>
              </a:rPr>
              <a:t>&lt;condition&gt;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17288" y="5123941"/>
            <a:ext cx="1196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5" dirty="0">
                <a:latin typeface="Arial"/>
                <a:cs typeface="Arial"/>
              </a:rPr>
              <a:t>is</a:t>
            </a:r>
            <a:r>
              <a:rPr sz="2400" spc="-235" dirty="0">
                <a:latin typeface="Arial"/>
                <a:cs typeface="Arial"/>
              </a:rPr>
              <a:t> </a:t>
            </a:r>
            <a:r>
              <a:rPr sz="2400" spc="-5" dirty="0">
                <a:latin typeface="Courier New"/>
                <a:cs typeface="Courier New"/>
              </a:rPr>
              <a:t>False</a:t>
            </a:r>
            <a:endParaRPr sz="24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6020435" cy="1377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320"/>
              </a:lnSpc>
              <a:spcBef>
                <a:spcPts val="100"/>
              </a:spcBef>
            </a:pPr>
            <a:r>
              <a:rPr sz="4000" u="none" kern="1200" spc="-100" dirty="0"/>
              <a:t>CONTROL FLOW:</a:t>
            </a:r>
          </a:p>
          <a:p>
            <a:pPr marL="12700">
              <a:lnSpc>
                <a:spcPts val="5320"/>
              </a:lnSpc>
            </a:pPr>
            <a:r>
              <a:rPr sz="4000" u="none" kern="1200" spc="-100" dirty="0">
                <a:latin typeface="Courier New"/>
                <a:cs typeface="Courier New"/>
              </a:rPr>
              <a:t>while </a:t>
            </a:r>
            <a:r>
              <a:rPr sz="4000" u="none" kern="1200" spc="-100" dirty="0"/>
              <a:t>and </a:t>
            </a:r>
            <a:r>
              <a:rPr sz="4000" u="none" kern="1200" spc="-100" dirty="0">
                <a:latin typeface="Courier New"/>
                <a:cs typeface="Courier New"/>
              </a:rPr>
              <a:t>for </a:t>
            </a:r>
            <a:r>
              <a:rPr sz="4000" u="none" kern="1200" spc="-100" dirty="0"/>
              <a:t>LOOPS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858772"/>
            <a:ext cx="5740400" cy="38985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00" dirty="0">
                <a:latin typeface="Arial"/>
                <a:cs typeface="Arial"/>
              </a:rPr>
              <a:t>iterate through numbers in a sequence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0" dirty="0">
              <a:latin typeface="Times"/>
              <a:cs typeface="Times"/>
            </a:endParaRPr>
          </a:p>
          <a:p>
            <a:pPr marL="12700" marR="5080">
              <a:lnSpc>
                <a:spcPct val="100000"/>
              </a:lnSpc>
            </a:pPr>
            <a:r>
              <a:rPr sz="2200" dirty="0">
                <a:latin typeface="Courier New"/>
                <a:cs typeface="Courier New"/>
              </a:rPr>
              <a:t># </a:t>
            </a:r>
            <a:r>
              <a:rPr sz="2200" spc="-5" dirty="0">
                <a:latin typeface="Courier New"/>
                <a:cs typeface="Courier New"/>
              </a:rPr>
              <a:t>more complicated with while loop  </a:t>
            </a:r>
            <a:r>
              <a:rPr sz="2200" dirty="0">
                <a:latin typeface="Courier New"/>
                <a:cs typeface="Courier New"/>
              </a:rPr>
              <a:t>n =</a:t>
            </a:r>
            <a:r>
              <a:rPr sz="2200" spc="-90" dirty="0">
                <a:latin typeface="Courier New"/>
                <a:cs typeface="Courier New"/>
              </a:rPr>
              <a:t> </a:t>
            </a:r>
            <a:r>
              <a:rPr sz="2200" dirty="0">
                <a:latin typeface="Courier New"/>
                <a:cs typeface="Courier New"/>
              </a:rPr>
              <a:t>0</a:t>
            </a: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ourier New"/>
                <a:cs typeface="Courier New"/>
              </a:rPr>
              <a:t>while </a:t>
            </a:r>
            <a:r>
              <a:rPr sz="2200" dirty="0">
                <a:latin typeface="Courier New"/>
                <a:cs typeface="Courier New"/>
              </a:rPr>
              <a:t>n &lt;</a:t>
            </a:r>
            <a:r>
              <a:rPr sz="2200" spc="-55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5:</a:t>
            </a:r>
            <a:endParaRPr sz="2200" dirty="0">
              <a:latin typeface="Courier New"/>
              <a:cs typeface="Courier New"/>
            </a:endParaRPr>
          </a:p>
          <a:p>
            <a:pPr marL="685165" marR="3702685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Courier New"/>
                <a:cs typeface="Courier New"/>
              </a:rPr>
              <a:t>p</a:t>
            </a:r>
            <a:r>
              <a:rPr sz="2200" spc="0" dirty="0">
                <a:latin typeface="Courier New"/>
                <a:cs typeface="Courier New"/>
              </a:rPr>
              <a:t>r</a:t>
            </a:r>
            <a:r>
              <a:rPr sz="2200" spc="-5" dirty="0">
                <a:latin typeface="Courier New"/>
                <a:cs typeface="Courier New"/>
              </a:rPr>
              <a:t>in</a:t>
            </a:r>
            <a:r>
              <a:rPr sz="2200" spc="0" dirty="0">
                <a:latin typeface="Courier New"/>
                <a:cs typeface="Courier New"/>
              </a:rPr>
              <a:t>t</a:t>
            </a:r>
            <a:r>
              <a:rPr sz="2200" spc="-5" dirty="0">
                <a:latin typeface="Courier New"/>
                <a:cs typeface="Courier New"/>
              </a:rPr>
              <a:t>(n)  </a:t>
            </a:r>
            <a:r>
              <a:rPr sz="2200" dirty="0">
                <a:latin typeface="Courier New"/>
                <a:cs typeface="Courier New"/>
              </a:rPr>
              <a:t>n =</a:t>
            </a:r>
            <a:r>
              <a:rPr sz="2200" spc="-85" dirty="0">
                <a:latin typeface="Courier New"/>
                <a:cs typeface="Courier New"/>
              </a:rPr>
              <a:t> </a:t>
            </a:r>
            <a:r>
              <a:rPr sz="2200" dirty="0">
                <a:latin typeface="Courier New"/>
                <a:cs typeface="Courier New"/>
              </a:rPr>
              <a:t>n+1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750" dirty="0">
              <a:latin typeface="Times"/>
              <a:cs typeface="Times"/>
            </a:endParaRPr>
          </a:p>
          <a:p>
            <a:pPr marL="12700" marR="1685925">
              <a:lnSpc>
                <a:spcPct val="100000"/>
              </a:lnSpc>
            </a:pPr>
            <a:r>
              <a:rPr sz="2200" dirty="0">
                <a:latin typeface="Courier New"/>
                <a:cs typeface="Courier New"/>
              </a:rPr>
              <a:t># </a:t>
            </a:r>
            <a:r>
              <a:rPr sz="2200" spc="-5" dirty="0">
                <a:latin typeface="Courier New"/>
                <a:cs typeface="Courier New"/>
              </a:rPr>
              <a:t>shortcut with for loop  for </a:t>
            </a:r>
            <a:r>
              <a:rPr sz="2200" dirty="0">
                <a:latin typeface="Courier New"/>
                <a:cs typeface="Courier New"/>
              </a:rPr>
              <a:t>n </a:t>
            </a:r>
            <a:r>
              <a:rPr sz="2200" spc="-5" dirty="0">
                <a:latin typeface="Courier New"/>
                <a:cs typeface="Courier New"/>
              </a:rPr>
              <a:t>in</a:t>
            </a:r>
            <a:r>
              <a:rPr sz="2200" spc="0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range(5):</a:t>
            </a:r>
            <a:endParaRPr sz="2200" dirty="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</a:pPr>
            <a:r>
              <a:rPr sz="2200" spc="-5" dirty="0">
                <a:latin typeface="Courier New"/>
                <a:cs typeface="Courier New"/>
              </a:rPr>
              <a:t>print(n)</a:t>
            </a:r>
            <a:endParaRPr sz="22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2714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sz="4000" kern="1200" spc="-100" dirty="0">
                <a:latin typeface="Courier New"/>
                <a:cs typeface="Courier New"/>
              </a:rPr>
              <a:t>for </a:t>
            </a:r>
            <a:r>
              <a:rPr sz="4000" kern="1200" spc="-100" dirty="0"/>
              <a:t>LOOPS</a:t>
            </a:r>
            <a:r>
              <a:rPr spc="-795" dirty="0"/>
              <a:t>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819910"/>
            <a:ext cx="6081395" cy="1266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100"/>
              </a:spcBef>
            </a:pPr>
            <a:r>
              <a:rPr sz="2200" dirty="0">
                <a:latin typeface="Courier New"/>
                <a:cs typeface="Courier New"/>
              </a:rPr>
              <a:t>for </a:t>
            </a:r>
            <a:r>
              <a:rPr sz="2200" spc="-5" dirty="0">
                <a:latin typeface="Courier New"/>
                <a:cs typeface="Courier New"/>
              </a:rPr>
              <a:t>&lt;variable&gt; in</a:t>
            </a:r>
            <a:r>
              <a:rPr sz="2200" spc="65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range(&lt;some_num&gt;):</a:t>
            </a:r>
            <a:endParaRPr sz="2200" dirty="0">
              <a:latin typeface="Courier New"/>
              <a:cs typeface="Courier New"/>
            </a:endParaRPr>
          </a:p>
          <a:p>
            <a:pPr marL="685165">
              <a:lnSpc>
                <a:spcPts val="2375"/>
              </a:lnSpc>
            </a:pPr>
            <a:r>
              <a:rPr sz="2200" spc="-5" dirty="0">
                <a:latin typeface="Courier New"/>
                <a:cs typeface="Courier New"/>
              </a:rPr>
              <a:t>&lt;expression&gt;</a:t>
            </a:r>
            <a:endParaRPr sz="2200" dirty="0">
              <a:latin typeface="Courier New"/>
              <a:cs typeface="Courier New"/>
            </a:endParaRPr>
          </a:p>
          <a:p>
            <a:pPr marL="685165">
              <a:lnSpc>
                <a:spcPts val="2375"/>
              </a:lnSpc>
            </a:pPr>
            <a:r>
              <a:rPr sz="2200" spc="-5" dirty="0">
                <a:latin typeface="Courier New"/>
                <a:cs typeface="Courier New"/>
              </a:rPr>
              <a:t>&lt;expression&gt;</a:t>
            </a:r>
            <a:endParaRPr sz="2200" dirty="0">
              <a:latin typeface="Courier New"/>
              <a:cs typeface="Courier New"/>
            </a:endParaRPr>
          </a:p>
          <a:p>
            <a:pPr marL="685165">
              <a:lnSpc>
                <a:spcPts val="2510"/>
              </a:lnSpc>
            </a:pPr>
            <a:r>
              <a:rPr sz="2200" dirty="0">
                <a:latin typeface="Courier New"/>
                <a:cs typeface="Courier New"/>
              </a:rPr>
              <a:t>...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4243578"/>
            <a:ext cx="605472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60" dirty="0">
                <a:latin typeface="Arial"/>
                <a:cs typeface="Arial"/>
              </a:rPr>
              <a:t>each </a:t>
            </a:r>
            <a:r>
              <a:rPr sz="2600" spc="-20" dirty="0">
                <a:latin typeface="Arial"/>
                <a:cs typeface="Arial"/>
              </a:rPr>
              <a:t>time </a:t>
            </a:r>
            <a:r>
              <a:rPr sz="2600" spc="-60" dirty="0">
                <a:latin typeface="Arial"/>
                <a:cs typeface="Arial"/>
              </a:rPr>
              <a:t>through </a:t>
            </a:r>
            <a:r>
              <a:rPr sz="2600" spc="-30" dirty="0">
                <a:latin typeface="Arial"/>
                <a:cs typeface="Arial"/>
              </a:rPr>
              <a:t>the </a:t>
            </a:r>
            <a:r>
              <a:rPr sz="2600" spc="-65" dirty="0">
                <a:latin typeface="Arial"/>
                <a:cs typeface="Arial"/>
              </a:rPr>
              <a:t>loop,</a:t>
            </a:r>
            <a:r>
              <a:rPr sz="2600" spc="-430" dirty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&lt;variable&gt;</a:t>
            </a:r>
            <a:endParaRPr sz="2600" dirty="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40880" y="4243578"/>
            <a:ext cx="174815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-150" dirty="0">
                <a:latin typeface="Arial"/>
                <a:cs typeface="Arial"/>
              </a:rPr>
              <a:t>takes </a:t>
            </a:r>
            <a:r>
              <a:rPr sz="2600" spc="-204" dirty="0">
                <a:latin typeface="Arial"/>
                <a:cs typeface="Arial"/>
              </a:rPr>
              <a:t>a </a:t>
            </a:r>
            <a:r>
              <a:rPr sz="2600" spc="-120" dirty="0">
                <a:latin typeface="Arial"/>
                <a:cs typeface="Arial"/>
              </a:rPr>
              <a:t>value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259" y="4777994"/>
            <a:ext cx="737997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25" dirty="0">
                <a:latin typeface="Arial"/>
                <a:cs typeface="Arial"/>
              </a:rPr>
              <a:t>first </a:t>
            </a:r>
            <a:r>
              <a:rPr sz="2600" spc="-35" dirty="0">
                <a:latin typeface="Arial"/>
                <a:cs typeface="Arial"/>
              </a:rPr>
              <a:t>time, </a:t>
            </a:r>
            <a:r>
              <a:rPr sz="2600" spc="-5" dirty="0">
                <a:latin typeface="Courier New"/>
                <a:cs typeface="Courier New"/>
              </a:rPr>
              <a:t>&lt;variable&gt; </a:t>
            </a:r>
            <a:r>
              <a:rPr sz="2600" spc="-90" dirty="0">
                <a:latin typeface="Arial"/>
                <a:cs typeface="Arial"/>
              </a:rPr>
              <a:t>starts </a:t>
            </a:r>
            <a:r>
              <a:rPr sz="2600" spc="-45" dirty="0">
                <a:latin typeface="Arial"/>
                <a:cs typeface="Arial"/>
              </a:rPr>
              <a:t>at </a:t>
            </a:r>
            <a:r>
              <a:rPr sz="2600" spc="-30" dirty="0">
                <a:latin typeface="Arial"/>
                <a:cs typeface="Arial"/>
              </a:rPr>
              <a:t>the </a:t>
            </a:r>
            <a:r>
              <a:rPr sz="2600" spc="-114" dirty="0">
                <a:latin typeface="Arial"/>
                <a:cs typeface="Arial"/>
              </a:rPr>
              <a:t>smallest</a:t>
            </a:r>
            <a:r>
              <a:rPr sz="2600" spc="-475" dirty="0">
                <a:latin typeface="Arial"/>
                <a:cs typeface="Arial"/>
              </a:rPr>
              <a:t> </a:t>
            </a:r>
            <a:r>
              <a:rPr sz="2600" spc="-120" dirty="0">
                <a:latin typeface="Arial"/>
                <a:cs typeface="Arial"/>
              </a:rPr>
              <a:t>value</a:t>
            </a:r>
            <a:endParaRPr sz="2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51754" y="5312155"/>
            <a:ext cx="4263645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-140" dirty="0">
                <a:latin typeface="Arial"/>
                <a:cs typeface="Arial"/>
              </a:rPr>
              <a:t>gets </a:t>
            </a:r>
            <a:r>
              <a:rPr sz="2600" spc="-30">
                <a:latin typeface="Arial"/>
                <a:cs typeface="Arial"/>
              </a:rPr>
              <a:t>the </a:t>
            </a:r>
            <a:r>
              <a:rPr lang="en-US" sz="2600" spc="-95">
                <a:latin typeface="Arial"/>
                <a:cs typeface="Arial"/>
              </a:rPr>
              <a:t>next value in the sequence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0259" y="5170119"/>
            <a:ext cx="3665220" cy="1101725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21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80" dirty="0">
                <a:latin typeface="Arial"/>
                <a:cs typeface="Arial"/>
              </a:rPr>
              <a:t>next </a:t>
            </a:r>
            <a:r>
              <a:rPr sz="2600" spc="-35" dirty="0">
                <a:latin typeface="Arial"/>
                <a:cs typeface="Arial"/>
              </a:rPr>
              <a:t>time,</a:t>
            </a:r>
            <a:r>
              <a:rPr sz="2600" spc="-220" dirty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&lt;variable&gt;</a:t>
            </a:r>
            <a:endParaRPr sz="2600" dirty="0">
              <a:latin typeface="Courier New"/>
              <a:cs typeface="Courier New"/>
            </a:endParaRPr>
          </a:p>
          <a:p>
            <a:pPr marL="238125" indent="-225425">
              <a:lnSpc>
                <a:spcPct val="100000"/>
              </a:lnSpc>
              <a:spcBef>
                <a:spcPts val="111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85" dirty="0">
                <a:latin typeface="Arial"/>
                <a:cs typeface="Arial"/>
              </a:rPr>
              <a:t>etc.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784686CB-9386-004D-B051-062879B3F6C6}"/>
              </a:ext>
            </a:extLst>
          </p:cNvPr>
          <p:cNvSpPr txBox="1"/>
          <p:nvPr/>
        </p:nvSpPr>
        <p:spPr>
          <a:xfrm>
            <a:off x="801303" y="3765550"/>
            <a:ext cx="605472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sz="2600" spc="-160" dirty="0">
                <a:latin typeface="Arial"/>
                <a:cs typeface="Arial"/>
              </a:rPr>
              <a:t>For is over a sequence of things</a:t>
            </a:r>
            <a:endParaRPr sz="26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29" y="291845"/>
            <a:ext cx="7622540" cy="6276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3670">
              <a:lnSpc>
                <a:spcPts val="5320"/>
              </a:lnSpc>
              <a:spcBef>
                <a:spcPts val="100"/>
              </a:spcBef>
            </a:pPr>
            <a:r>
              <a:rPr lang="en-US" sz="3600" u="none" kern="1200" spc="-100" dirty="0"/>
              <a:t>Exercise: Calculate the sum of number</a:t>
            </a:r>
            <a:endParaRPr sz="3600" spc="-795" dirty="0"/>
          </a:p>
        </p:txBody>
      </p:sp>
      <p:sp>
        <p:nvSpPr>
          <p:cNvPr id="5" name="object 5"/>
          <p:cNvSpPr txBox="1"/>
          <p:nvPr/>
        </p:nvSpPr>
        <p:spPr>
          <a:xfrm>
            <a:off x="760729" y="1139568"/>
            <a:ext cx="7545071" cy="4998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3600" b="1" dirty="0"/>
              <a:t>Problem</a:t>
            </a:r>
          </a:p>
          <a:p>
            <a:r>
              <a:rPr lang="en-US" sz="3600" b="1" dirty="0"/>
              <a:t>Given:</a:t>
            </a:r>
            <a:r>
              <a:rPr lang="en-US" sz="3600" dirty="0"/>
              <a:t> Two positive integers a and b (a&lt;b&lt;10000).</a:t>
            </a:r>
          </a:p>
          <a:p>
            <a:r>
              <a:rPr lang="en-US" sz="3600" b="1" dirty="0"/>
              <a:t>Return:</a:t>
            </a:r>
            <a:r>
              <a:rPr lang="en-US" sz="3600" dirty="0"/>
              <a:t> The sum of all odd integers from a through b, inclusively.</a:t>
            </a:r>
          </a:p>
          <a:p>
            <a:r>
              <a:rPr lang="en-US" sz="3600" b="1" dirty="0"/>
              <a:t>Sample Dataset</a:t>
            </a:r>
          </a:p>
          <a:p>
            <a:r>
              <a:rPr lang="en-US" sz="3600" dirty="0"/>
              <a:t>100 200 </a:t>
            </a:r>
          </a:p>
          <a:p>
            <a:r>
              <a:rPr lang="en-US" sz="3600" b="1" dirty="0"/>
              <a:t>Sample Output</a:t>
            </a:r>
          </a:p>
          <a:p>
            <a:r>
              <a:rPr lang="en-US" sz="3600" dirty="0"/>
              <a:t>7500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90014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13478</TotalTime>
  <Words>859</Words>
  <Application>Microsoft Macintosh PowerPoint</Application>
  <PresentationFormat>On-screen Show (4:3)</PresentationFormat>
  <Paragraphs>173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Courier New</vt:lpstr>
      <vt:lpstr>Times</vt:lpstr>
      <vt:lpstr>Office Theme</vt:lpstr>
      <vt:lpstr>PowerPoint Presentation</vt:lpstr>
      <vt:lpstr>CONTROL  FLOW  - BRANCHING</vt:lpstr>
      <vt:lpstr>BLOCKS / INDENTATION</vt:lpstr>
      <vt:lpstr>Assignment and Comparison:  = vs == </vt:lpstr>
      <vt:lpstr>Exercise: determine if a number is even or odd </vt:lpstr>
      <vt:lpstr>CONTROL FLOW: while LOOPS </vt:lpstr>
      <vt:lpstr>CONTROL FLOW: while and for LOOPS</vt:lpstr>
      <vt:lpstr>for LOOPS </vt:lpstr>
      <vt:lpstr>Exercise: Calculate the sum of number</vt:lpstr>
      <vt:lpstr>range(start,stop,step)</vt:lpstr>
      <vt:lpstr>range Exercise</vt:lpstr>
      <vt:lpstr>break STATEMENT</vt:lpstr>
      <vt:lpstr>break STATEMENT </vt:lpstr>
      <vt:lpstr>for VS while LOOPS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MIT6_0001F16_Branching, Iteration</dc:title>
  <dc:creator>Bell, Ana</dc:creator>
  <cp:lastModifiedBy>Andy Somogyi</cp:lastModifiedBy>
  <cp:revision>33</cp:revision>
  <dcterms:created xsi:type="dcterms:W3CDTF">2017-07-24T20:42:19Z</dcterms:created>
  <dcterms:modified xsi:type="dcterms:W3CDTF">2020-07-26T06:04:11Z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2016-11-23T00:00:00Z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2017-07-25T00:00:00Z</vt:filetime>
  </property>
</Properties>
</file>