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9" r:id="rId3"/>
    <p:sldId id="328" r:id="rId4"/>
    <p:sldId id="329" r:id="rId5"/>
    <p:sldId id="330" r:id="rId6"/>
    <p:sldId id="332" r:id="rId7"/>
    <p:sldId id="295" r:id="rId8"/>
    <p:sldId id="296" r:id="rId9"/>
    <p:sldId id="297" r:id="rId10"/>
    <p:sldId id="298" r:id="rId11"/>
    <p:sldId id="299" r:id="rId12"/>
    <p:sldId id="301" r:id="rId13"/>
    <p:sldId id="302" r:id="rId14"/>
    <p:sldId id="303" r:id="rId15"/>
    <p:sldId id="305" r:id="rId16"/>
    <p:sldId id="306" r:id="rId17"/>
    <p:sldId id="307" r:id="rId18"/>
    <p:sldId id="308" r:id="rId19"/>
    <p:sldId id="309" r:id="rId20"/>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325"/>
    <p:restoredTop sz="92272"/>
  </p:normalViewPr>
  <p:slideViewPr>
    <p:cSldViewPr>
      <p:cViewPr varScale="1">
        <p:scale>
          <a:sx n="104" d="100"/>
          <a:sy n="104" d="100"/>
        </p:scale>
        <p:origin x="272" y="19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A6BCADA1-A242-1843-A3A9-655492F447E9}" type="datetimeFigureOut">
              <a:rPr lang="en-US" smtClean="0"/>
              <a:t>8/4/18</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0EFF36D9-CE3D-AE48-ABDC-5B684BC81864}" type="slidenum">
              <a:rPr lang="en-US" smtClean="0"/>
              <a:t>‹#›</a:t>
            </a:fld>
            <a:endParaRPr lang="en-US"/>
          </a:p>
        </p:txBody>
      </p:sp>
    </p:spTree>
    <p:extLst>
      <p:ext uri="{BB962C8B-B14F-4D97-AF65-F5344CB8AC3E}">
        <p14:creationId xmlns:p14="http://schemas.microsoft.com/office/powerpoint/2010/main" val="1588546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900" b="0" i="0">
                <a:solidFill>
                  <a:schemeClr val="bg1"/>
                </a:solidFill>
                <a:latin typeface="Arial"/>
                <a:cs typeface="Arial"/>
              </a:defRPr>
            </a:lvl1pPr>
          </a:lstStyle>
          <a:p>
            <a:pPr marL="12700">
              <a:lnSpc>
                <a:spcPts val="955"/>
              </a:lnSpc>
            </a:pPr>
            <a:r>
              <a:rPr spc="-45" dirty="0"/>
              <a:t>6.0001 </a:t>
            </a:r>
            <a:r>
              <a:rPr spc="-145" dirty="0"/>
              <a:t>LECTURE</a:t>
            </a:r>
            <a:r>
              <a:rPr spc="-155" dirty="0"/>
              <a:t> </a:t>
            </a:r>
            <a:r>
              <a:rPr spc="-45" dirty="0"/>
              <a:t>4</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8/4/18</a:t>
            </a:fld>
            <a:endParaRPr lang="en-US"/>
          </a:p>
        </p:txBody>
      </p:sp>
      <p:sp>
        <p:nvSpPr>
          <p:cNvPr id="6" name="Holder 6"/>
          <p:cNvSpPr>
            <a:spLocks noGrp="1"/>
          </p:cNvSpPr>
          <p:nvPr>
            <p:ph type="sldNum" sz="quarter" idx="7"/>
          </p:nvPr>
        </p:nvSpPr>
        <p:spPr/>
        <p:txBody>
          <a:bodyPr lIns="0" tIns="0" rIns="0" bIns="0"/>
          <a:lstStyle>
            <a:lvl1pPr>
              <a:defRPr sz="1050" b="0" i="0">
                <a:solidFill>
                  <a:schemeClr val="bg1"/>
                </a:solidFill>
                <a:latin typeface="Arial"/>
                <a:cs typeface="Arial"/>
              </a:defRPr>
            </a:lvl1pPr>
          </a:lstStyle>
          <a:p>
            <a:pPr marL="25400">
              <a:lnSpc>
                <a:spcPts val="1095"/>
              </a:lnSpc>
            </a:pPr>
            <a:fld id="{81D60167-4931-47E6-BA6A-407CBD079E47}" type="slidenum">
              <a:rPr spc="-55" dirty="0"/>
              <a:t>‹#›</a:t>
            </a:fld>
            <a:endParaRPr spc="-5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u="sng">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600" b="0"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900" b="0" i="0">
                <a:solidFill>
                  <a:schemeClr val="bg1"/>
                </a:solidFill>
                <a:latin typeface="Arial"/>
                <a:cs typeface="Arial"/>
              </a:defRPr>
            </a:lvl1pPr>
          </a:lstStyle>
          <a:p>
            <a:pPr marL="12700">
              <a:lnSpc>
                <a:spcPts val="955"/>
              </a:lnSpc>
            </a:pPr>
            <a:r>
              <a:rPr spc="-45" dirty="0"/>
              <a:t>6.0001 </a:t>
            </a:r>
            <a:r>
              <a:rPr spc="-145" dirty="0"/>
              <a:t>LECTURE</a:t>
            </a:r>
            <a:r>
              <a:rPr spc="-155" dirty="0"/>
              <a:t> </a:t>
            </a:r>
            <a:r>
              <a:rPr spc="-45" dirty="0"/>
              <a:t>4</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8/4/18</a:t>
            </a:fld>
            <a:endParaRPr lang="en-US"/>
          </a:p>
        </p:txBody>
      </p:sp>
      <p:sp>
        <p:nvSpPr>
          <p:cNvPr id="6" name="Holder 6"/>
          <p:cNvSpPr>
            <a:spLocks noGrp="1"/>
          </p:cNvSpPr>
          <p:nvPr>
            <p:ph type="sldNum" sz="quarter" idx="7"/>
          </p:nvPr>
        </p:nvSpPr>
        <p:spPr/>
        <p:txBody>
          <a:bodyPr lIns="0" tIns="0" rIns="0" bIns="0"/>
          <a:lstStyle>
            <a:lvl1pPr>
              <a:defRPr sz="1050" b="0" i="0">
                <a:solidFill>
                  <a:schemeClr val="bg1"/>
                </a:solidFill>
                <a:latin typeface="Arial"/>
                <a:cs typeface="Arial"/>
              </a:defRPr>
            </a:lvl1pPr>
          </a:lstStyle>
          <a:p>
            <a:pPr marL="25400">
              <a:lnSpc>
                <a:spcPts val="1095"/>
              </a:lnSpc>
            </a:pPr>
            <a:fld id="{81D60167-4931-47E6-BA6A-407CBD079E47}" type="slidenum">
              <a:rPr spc="-55" dirty="0"/>
              <a:t>‹#›</a:t>
            </a:fld>
            <a:endParaRPr spc="-55"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6576059"/>
            <a:ext cx="9144000" cy="281940"/>
          </a:xfrm>
          <a:custGeom>
            <a:avLst/>
            <a:gdLst/>
            <a:ahLst/>
            <a:cxnLst/>
            <a:rect l="l" t="t" r="r" b="b"/>
            <a:pathLst>
              <a:path w="9144000" h="281940">
                <a:moveTo>
                  <a:pt x="0" y="281940"/>
                </a:moveTo>
                <a:lnTo>
                  <a:pt x="9144000" y="281940"/>
                </a:lnTo>
                <a:lnTo>
                  <a:pt x="9144000" y="0"/>
                </a:lnTo>
                <a:lnTo>
                  <a:pt x="0" y="0"/>
                </a:lnTo>
                <a:lnTo>
                  <a:pt x="0" y="281940"/>
                </a:lnTo>
                <a:close/>
              </a:path>
            </a:pathLst>
          </a:custGeom>
          <a:solidFill>
            <a:srgbClr val="001F5F"/>
          </a:solidFill>
        </p:spPr>
        <p:txBody>
          <a:bodyPr wrap="square" lIns="0" tIns="0" rIns="0" bIns="0" rtlCol="0"/>
          <a:lstStyle/>
          <a:p>
            <a:endParaRPr/>
          </a:p>
        </p:txBody>
      </p:sp>
      <p:sp>
        <p:nvSpPr>
          <p:cNvPr id="17" name="bk object 17"/>
          <p:cNvSpPr/>
          <p:nvPr/>
        </p:nvSpPr>
        <p:spPr>
          <a:xfrm>
            <a:off x="895350" y="1738122"/>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800" b="0" i="0" u="sng">
                <a:solidFill>
                  <a:schemeClr val="tx1"/>
                </a:solidFill>
                <a:latin typeface="Arial"/>
                <a:cs typeface="Arial"/>
              </a:defRPr>
            </a:lvl1pPr>
          </a:lstStyle>
          <a:p>
            <a:endParaRPr/>
          </a:p>
        </p:txBody>
      </p:sp>
      <p:sp>
        <p:nvSpPr>
          <p:cNvPr id="3" name="Holder 3"/>
          <p:cNvSpPr>
            <a:spLocks noGrp="1"/>
          </p:cNvSpPr>
          <p:nvPr>
            <p:ph sz="half" idx="2"/>
          </p:nvPr>
        </p:nvSpPr>
        <p:spPr>
          <a:xfrm>
            <a:off x="348234" y="2143506"/>
            <a:ext cx="3440429" cy="4250690"/>
          </a:xfrm>
          <a:prstGeom prst="rect">
            <a:avLst/>
          </a:prstGeom>
        </p:spPr>
        <p:txBody>
          <a:bodyPr wrap="square" lIns="0" tIns="0" rIns="0" bIns="0">
            <a:spAutoFit/>
          </a:bodyPr>
          <a:lstStyle>
            <a:lvl1pPr>
              <a:defRPr sz="1800" b="0" i="0">
                <a:solidFill>
                  <a:schemeClr val="tx1"/>
                </a:solidFill>
                <a:latin typeface="Courier New"/>
                <a:cs typeface="Courier New"/>
              </a:defRPr>
            </a:lvl1pPr>
          </a:lstStyle>
          <a:p>
            <a:endParaRPr/>
          </a:p>
        </p:txBody>
      </p:sp>
      <p:sp>
        <p:nvSpPr>
          <p:cNvPr id="4" name="Holder 4"/>
          <p:cNvSpPr>
            <a:spLocks noGrp="1"/>
          </p:cNvSpPr>
          <p:nvPr>
            <p:ph sz="half" idx="3"/>
          </p:nvPr>
        </p:nvSpPr>
        <p:spPr>
          <a:xfrm>
            <a:off x="4755641" y="1818385"/>
            <a:ext cx="3915409" cy="3808729"/>
          </a:xfrm>
          <a:prstGeom prst="rect">
            <a:avLst/>
          </a:prstGeom>
        </p:spPr>
        <p:txBody>
          <a:bodyPr wrap="square" lIns="0" tIns="0" rIns="0" bIns="0">
            <a:spAutoFit/>
          </a:bodyPr>
          <a:lstStyle>
            <a:lvl1pPr>
              <a:defRPr sz="2600" b="0" i="0">
                <a:solidFill>
                  <a:schemeClr val="tx1"/>
                </a:solidFill>
                <a:latin typeface="Arial"/>
                <a:cs typeface="Arial"/>
              </a:defRPr>
            </a:lvl1pPr>
          </a:lstStyle>
          <a:p>
            <a:endParaRPr/>
          </a:p>
        </p:txBody>
      </p:sp>
      <p:sp>
        <p:nvSpPr>
          <p:cNvPr id="5" name="Holder 5"/>
          <p:cNvSpPr>
            <a:spLocks noGrp="1"/>
          </p:cNvSpPr>
          <p:nvPr>
            <p:ph type="ftr" sz="quarter" idx="5"/>
          </p:nvPr>
        </p:nvSpPr>
        <p:spPr/>
        <p:txBody>
          <a:bodyPr lIns="0" tIns="0" rIns="0" bIns="0"/>
          <a:lstStyle>
            <a:lvl1pPr>
              <a:defRPr sz="900" b="0" i="0">
                <a:solidFill>
                  <a:schemeClr val="bg1"/>
                </a:solidFill>
                <a:latin typeface="Arial"/>
                <a:cs typeface="Arial"/>
              </a:defRPr>
            </a:lvl1pPr>
          </a:lstStyle>
          <a:p>
            <a:pPr marL="12700">
              <a:lnSpc>
                <a:spcPts val="955"/>
              </a:lnSpc>
            </a:pPr>
            <a:r>
              <a:rPr spc="-45" dirty="0"/>
              <a:t>6.0001 </a:t>
            </a:r>
            <a:r>
              <a:rPr spc="-145" dirty="0"/>
              <a:t>LECTURE</a:t>
            </a:r>
            <a:r>
              <a:rPr spc="-155" dirty="0"/>
              <a:t> </a:t>
            </a:r>
            <a:r>
              <a:rPr spc="-45" dirty="0"/>
              <a:t>4</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8/4/18</a:t>
            </a:fld>
            <a:endParaRPr lang="en-US"/>
          </a:p>
        </p:txBody>
      </p:sp>
      <p:sp>
        <p:nvSpPr>
          <p:cNvPr id="7" name="Holder 7"/>
          <p:cNvSpPr>
            <a:spLocks noGrp="1"/>
          </p:cNvSpPr>
          <p:nvPr>
            <p:ph type="sldNum" sz="quarter" idx="7"/>
          </p:nvPr>
        </p:nvSpPr>
        <p:spPr/>
        <p:txBody>
          <a:bodyPr lIns="0" tIns="0" rIns="0" bIns="0"/>
          <a:lstStyle>
            <a:lvl1pPr>
              <a:defRPr sz="1050" b="0" i="0">
                <a:solidFill>
                  <a:schemeClr val="bg1"/>
                </a:solidFill>
                <a:latin typeface="Arial"/>
                <a:cs typeface="Arial"/>
              </a:defRPr>
            </a:lvl1pPr>
          </a:lstStyle>
          <a:p>
            <a:pPr marL="25400">
              <a:lnSpc>
                <a:spcPts val="1095"/>
              </a:lnSpc>
            </a:pPr>
            <a:fld id="{81D60167-4931-47E6-BA6A-407CBD079E47}" type="slidenum">
              <a:rPr spc="-55" dirty="0"/>
              <a:t>‹#›</a:t>
            </a:fld>
            <a:endParaRPr spc="-5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u="sng">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900" b="0" i="0">
                <a:solidFill>
                  <a:schemeClr val="bg1"/>
                </a:solidFill>
                <a:latin typeface="Arial"/>
                <a:cs typeface="Arial"/>
              </a:defRPr>
            </a:lvl1pPr>
          </a:lstStyle>
          <a:p>
            <a:pPr marL="12700">
              <a:lnSpc>
                <a:spcPts val="955"/>
              </a:lnSpc>
            </a:pPr>
            <a:r>
              <a:rPr spc="-45" dirty="0"/>
              <a:t>6.0001 </a:t>
            </a:r>
            <a:r>
              <a:rPr spc="-145" dirty="0"/>
              <a:t>LECTURE</a:t>
            </a:r>
            <a:r>
              <a:rPr spc="-155" dirty="0"/>
              <a:t> </a:t>
            </a:r>
            <a:r>
              <a:rPr spc="-45" dirty="0"/>
              <a:t>4</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8/4/18</a:t>
            </a:fld>
            <a:endParaRPr lang="en-US"/>
          </a:p>
        </p:txBody>
      </p:sp>
      <p:sp>
        <p:nvSpPr>
          <p:cNvPr id="5" name="Holder 5"/>
          <p:cNvSpPr>
            <a:spLocks noGrp="1"/>
          </p:cNvSpPr>
          <p:nvPr>
            <p:ph type="sldNum" sz="quarter" idx="7"/>
          </p:nvPr>
        </p:nvSpPr>
        <p:spPr/>
        <p:txBody>
          <a:bodyPr lIns="0" tIns="0" rIns="0" bIns="0"/>
          <a:lstStyle>
            <a:lvl1pPr>
              <a:defRPr sz="1050" b="0" i="0">
                <a:solidFill>
                  <a:schemeClr val="bg1"/>
                </a:solidFill>
                <a:latin typeface="Arial"/>
                <a:cs typeface="Arial"/>
              </a:defRPr>
            </a:lvl1pPr>
          </a:lstStyle>
          <a:p>
            <a:pPr marL="25400">
              <a:lnSpc>
                <a:spcPts val="1095"/>
              </a:lnSpc>
            </a:pPr>
            <a:fld id="{81D60167-4931-47E6-BA6A-407CBD079E47}" type="slidenum">
              <a:rPr spc="-55" dirty="0"/>
              <a:t>‹#›</a:t>
            </a:fld>
            <a:endParaRPr spc="-5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900" b="0" i="0">
                <a:solidFill>
                  <a:schemeClr val="bg1"/>
                </a:solidFill>
                <a:latin typeface="Arial"/>
                <a:cs typeface="Arial"/>
              </a:defRPr>
            </a:lvl1pPr>
          </a:lstStyle>
          <a:p>
            <a:pPr marL="12700">
              <a:lnSpc>
                <a:spcPts val="955"/>
              </a:lnSpc>
            </a:pPr>
            <a:r>
              <a:rPr spc="-45" dirty="0"/>
              <a:t>6.0001 </a:t>
            </a:r>
            <a:r>
              <a:rPr spc="-145" dirty="0"/>
              <a:t>LECTURE</a:t>
            </a:r>
            <a:r>
              <a:rPr spc="-155" dirty="0"/>
              <a:t> </a:t>
            </a:r>
            <a:r>
              <a:rPr spc="-45" dirty="0"/>
              <a:t>4</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8/4/18</a:t>
            </a:fld>
            <a:endParaRPr lang="en-US"/>
          </a:p>
        </p:txBody>
      </p:sp>
      <p:sp>
        <p:nvSpPr>
          <p:cNvPr id="4" name="Holder 4"/>
          <p:cNvSpPr>
            <a:spLocks noGrp="1"/>
          </p:cNvSpPr>
          <p:nvPr>
            <p:ph type="sldNum" sz="quarter" idx="7"/>
          </p:nvPr>
        </p:nvSpPr>
        <p:spPr/>
        <p:txBody>
          <a:bodyPr lIns="0" tIns="0" rIns="0" bIns="0"/>
          <a:lstStyle>
            <a:lvl1pPr>
              <a:defRPr sz="1050" b="0" i="0">
                <a:solidFill>
                  <a:schemeClr val="bg1"/>
                </a:solidFill>
                <a:latin typeface="Arial"/>
                <a:cs typeface="Arial"/>
              </a:defRPr>
            </a:lvl1pPr>
          </a:lstStyle>
          <a:p>
            <a:pPr marL="25400">
              <a:lnSpc>
                <a:spcPts val="1095"/>
              </a:lnSpc>
            </a:pPr>
            <a:fld id="{81D60167-4931-47E6-BA6A-407CBD079E47}" type="slidenum">
              <a:rPr spc="-55" dirty="0"/>
              <a:t>‹#›</a:t>
            </a:fld>
            <a:endParaRPr spc="-55"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6576059"/>
            <a:ext cx="9144000" cy="281940"/>
          </a:xfrm>
          <a:custGeom>
            <a:avLst/>
            <a:gdLst/>
            <a:ahLst/>
            <a:cxnLst/>
            <a:rect l="l" t="t" r="r" b="b"/>
            <a:pathLst>
              <a:path w="9144000" h="281940">
                <a:moveTo>
                  <a:pt x="0" y="281940"/>
                </a:moveTo>
                <a:lnTo>
                  <a:pt x="9144000" y="281940"/>
                </a:lnTo>
                <a:lnTo>
                  <a:pt x="9144000" y="0"/>
                </a:lnTo>
                <a:lnTo>
                  <a:pt x="0" y="0"/>
                </a:lnTo>
                <a:lnTo>
                  <a:pt x="0" y="281940"/>
                </a:lnTo>
                <a:close/>
              </a:path>
            </a:pathLst>
          </a:custGeom>
          <a:solidFill>
            <a:srgbClr val="001F5F"/>
          </a:solidFill>
        </p:spPr>
        <p:txBody>
          <a:bodyPr wrap="square" lIns="0" tIns="0" rIns="0" bIns="0" rtlCol="0"/>
          <a:lstStyle/>
          <a:p>
            <a:endParaRPr/>
          </a:p>
        </p:txBody>
      </p:sp>
      <p:sp>
        <p:nvSpPr>
          <p:cNvPr id="2" name="Holder 2"/>
          <p:cNvSpPr>
            <a:spLocks noGrp="1"/>
          </p:cNvSpPr>
          <p:nvPr>
            <p:ph type="title"/>
          </p:nvPr>
        </p:nvSpPr>
        <p:spPr>
          <a:xfrm>
            <a:off x="760729" y="291845"/>
            <a:ext cx="7622540" cy="1377314"/>
          </a:xfrm>
          <a:prstGeom prst="rect">
            <a:avLst/>
          </a:prstGeom>
        </p:spPr>
        <p:txBody>
          <a:bodyPr wrap="square" lIns="0" tIns="0" rIns="0" bIns="0">
            <a:spAutoFit/>
          </a:bodyPr>
          <a:lstStyle>
            <a:lvl1pPr>
              <a:defRPr sz="4800" b="0" i="0" u="sng">
                <a:solidFill>
                  <a:schemeClr val="tx1"/>
                </a:solidFill>
                <a:latin typeface="Arial"/>
                <a:cs typeface="Arial"/>
              </a:defRPr>
            </a:lvl1pPr>
          </a:lstStyle>
          <a:p>
            <a:endParaRPr/>
          </a:p>
        </p:txBody>
      </p:sp>
      <p:sp>
        <p:nvSpPr>
          <p:cNvPr id="3" name="Holder 3"/>
          <p:cNvSpPr>
            <a:spLocks noGrp="1"/>
          </p:cNvSpPr>
          <p:nvPr>
            <p:ph type="body" idx="1"/>
          </p:nvPr>
        </p:nvSpPr>
        <p:spPr>
          <a:xfrm>
            <a:off x="741680" y="1679849"/>
            <a:ext cx="7660639" cy="1451610"/>
          </a:xfrm>
          <a:prstGeom prst="rect">
            <a:avLst/>
          </a:prstGeom>
        </p:spPr>
        <p:txBody>
          <a:bodyPr wrap="square" lIns="0" tIns="0" rIns="0" bIns="0">
            <a:spAutoFit/>
          </a:bodyPr>
          <a:lstStyle>
            <a:lvl1pPr>
              <a:defRPr sz="26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4144009" y="6645275"/>
            <a:ext cx="858520" cy="139700"/>
          </a:xfrm>
          <a:prstGeom prst="rect">
            <a:avLst/>
          </a:prstGeom>
        </p:spPr>
        <p:txBody>
          <a:bodyPr wrap="square" lIns="0" tIns="0" rIns="0" bIns="0">
            <a:spAutoFit/>
          </a:bodyPr>
          <a:lstStyle>
            <a:lvl1pPr>
              <a:defRPr sz="900" b="0" i="0">
                <a:solidFill>
                  <a:schemeClr val="bg1"/>
                </a:solidFill>
                <a:latin typeface="Arial"/>
                <a:cs typeface="Arial"/>
              </a:defRPr>
            </a:lvl1pPr>
          </a:lstStyle>
          <a:p>
            <a:pPr marL="12700">
              <a:lnSpc>
                <a:spcPts val="955"/>
              </a:lnSpc>
            </a:pPr>
            <a:r>
              <a:rPr spc="-45" dirty="0"/>
              <a:t>6.0001 </a:t>
            </a:r>
            <a:r>
              <a:rPr spc="-145" dirty="0"/>
              <a:t>LECTURE</a:t>
            </a:r>
            <a:r>
              <a:rPr spc="-155" dirty="0"/>
              <a:t> </a:t>
            </a:r>
            <a:r>
              <a:rPr spc="-45" dirty="0"/>
              <a:t>4</a:t>
            </a: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8/4/18</a:t>
            </a:fld>
            <a:endParaRPr lang="en-US"/>
          </a:p>
        </p:txBody>
      </p:sp>
      <p:sp>
        <p:nvSpPr>
          <p:cNvPr id="6" name="Holder 6"/>
          <p:cNvSpPr>
            <a:spLocks noGrp="1"/>
          </p:cNvSpPr>
          <p:nvPr>
            <p:ph type="sldNum" sz="quarter" idx="7"/>
          </p:nvPr>
        </p:nvSpPr>
        <p:spPr>
          <a:xfrm>
            <a:off x="8156447" y="6637845"/>
            <a:ext cx="186690" cy="158750"/>
          </a:xfrm>
          <a:prstGeom prst="rect">
            <a:avLst/>
          </a:prstGeom>
        </p:spPr>
        <p:txBody>
          <a:bodyPr wrap="square" lIns="0" tIns="0" rIns="0" bIns="0">
            <a:spAutoFit/>
          </a:bodyPr>
          <a:lstStyle>
            <a:lvl1pPr>
              <a:defRPr sz="1050" b="0" i="0">
                <a:solidFill>
                  <a:schemeClr val="bg1"/>
                </a:solidFill>
                <a:latin typeface="Arial"/>
                <a:cs typeface="Arial"/>
              </a:defRPr>
            </a:lvl1pPr>
          </a:lstStyle>
          <a:p>
            <a:pPr marL="25400">
              <a:lnSpc>
                <a:spcPts val="1095"/>
              </a:lnSpc>
            </a:pPr>
            <a:fld id="{81D60167-4931-47E6-BA6A-407CBD079E47}" type="slidenum">
              <a:rPr spc="-55" dirty="0"/>
              <a:t>‹#›</a:t>
            </a:fld>
            <a:endParaRPr spc="-5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286" y="6400800"/>
            <a:ext cx="9142095" cy="457200"/>
          </a:xfrm>
          <a:custGeom>
            <a:avLst/>
            <a:gdLst/>
            <a:ahLst/>
            <a:cxnLst/>
            <a:rect l="l" t="t" r="r" b="b"/>
            <a:pathLst>
              <a:path w="9142095" h="457200">
                <a:moveTo>
                  <a:pt x="0" y="457200"/>
                </a:moveTo>
                <a:lnTo>
                  <a:pt x="9141714" y="457200"/>
                </a:lnTo>
                <a:lnTo>
                  <a:pt x="9141714" y="0"/>
                </a:lnTo>
                <a:lnTo>
                  <a:pt x="0" y="0"/>
                </a:lnTo>
                <a:lnTo>
                  <a:pt x="0" y="457200"/>
                </a:lnTo>
                <a:close/>
              </a:path>
            </a:pathLst>
          </a:custGeom>
          <a:solidFill>
            <a:srgbClr val="001F5F"/>
          </a:solidFill>
        </p:spPr>
        <p:txBody>
          <a:bodyPr wrap="square" lIns="0" tIns="0" rIns="0" bIns="0" rtlCol="0"/>
          <a:lstStyle/>
          <a:p>
            <a:endParaRPr/>
          </a:p>
        </p:txBody>
      </p:sp>
      <p:sp>
        <p:nvSpPr>
          <p:cNvPr id="3" name="object 3"/>
          <p:cNvSpPr/>
          <p:nvPr/>
        </p:nvSpPr>
        <p:spPr>
          <a:xfrm>
            <a:off x="0" y="6334505"/>
            <a:ext cx="9142095" cy="64135"/>
          </a:xfrm>
          <a:custGeom>
            <a:avLst/>
            <a:gdLst/>
            <a:ahLst/>
            <a:cxnLst/>
            <a:rect l="l" t="t" r="r" b="b"/>
            <a:pathLst>
              <a:path w="9142095" h="64135">
                <a:moveTo>
                  <a:pt x="0" y="64008"/>
                </a:moveTo>
                <a:lnTo>
                  <a:pt x="9141714" y="64008"/>
                </a:lnTo>
                <a:lnTo>
                  <a:pt x="9141714" y="0"/>
                </a:lnTo>
                <a:lnTo>
                  <a:pt x="0" y="0"/>
                </a:lnTo>
                <a:lnTo>
                  <a:pt x="0" y="64008"/>
                </a:lnTo>
                <a:close/>
              </a:path>
            </a:pathLst>
          </a:custGeom>
          <a:solidFill>
            <a:srgbClr val="585858"/>
          </a:solidFill>
        </p:spPr>
        <p:txBody>
          <a:bodyPr wrap="square" lIns="0" tIns="0" rIns="0" bIns="0" rtlCol="0"/>
          <a:lstStyle/>
          <a:p>
            <a:endParaRPr/>
          </a:p>
        </p:txBody>
      </p:sp>
      <p:sp>
        <p:nvSpPr>
          <p:cNvPr id="4" name="object 4"/>
          <p:cNvSpPr/>
          <p:nvPr/>
        </p:nvSpPr>
        <p:spPr>
          <a:xfrm>
            <a:off x="906017" y="4343400"/>
            <a:ext cx="7406640" cy="0"/>
          </a:xfrm>
          <a:custGeom>
            <a:avLst/>
            <a:gdLst/>
            <a:ahLst/>
            <a:cxnLst/>
            <a:rect l="l" t="t" r="r" b="b"/>
            <a:pathLst>
              <a:path w="7406640">
                <a:moveTo>
                  <a:pt x="0" y="0"/>
                </a:moveTo>
                <a:lnTo>
                  <a:pt x="7406640" y="0"/>
                </a:lnTo>
              </a:path>
            </a:pathLst>
          </a:custGeom>
          <a:ln w="6096">
            <a:solidFill>
              <a:srgbClr val="7E7E7E"/>
            </a:solidFill>
          </a:ln>
        </p:spPr>
        <p:txBody>
          <a:bodyPr wrap="square" lIns="0" tIns="0" rIns="0" bIns="0" rtlCol="0"/>
          <a:lstStyle/>
          <a:p>
            <a:endParaRPr/>
          </a:p>
        </p:txBody>
      </p:sp>
      <p:sp>
        <p:nvSpPr>
          <p:cNvPr id="5" name="object 5"/>
          <p:cNvSpPr txBox="1">
            <a:spLocks noGrp="1"/>
          </p:cNvSpPr>
          <p:nvPr>
            <p:ph type="title"/>
          </p:nvPr>
        </p:nvSpPr>
        <p:spPr>
          <a:xfrm>
            <a:off x="901700" y="891286"/>
            <a:ext cx="7175500" cy="1118896"/>
          </a:xfrm>
          <a:prstGeom prst="rect">
            <a:avLst/>
          </a:prstGeom>
        </p:spPr>
        <p:txBody>
          <a:bodyPr vert="horz" wrap="square" lIns="0" tIns="180975" rIns="0" bIns="0" rtlCol="0">
            <a:spAutoFit/>
          </a:bodyPr>
          <a:lstStyle/>
          <a:p>
            <a:pPr marL="12700" marR="5080">
              <a:lnSpc>
                <a:spcPts val="7340"/>
              </a:lnSpc>
              <a:spcBef>
                <a:spcPts val="1425"/>
              </a:spcBef>
            </a:pPr>
            <a:r>
              <a:rPr lang="en-US" sz="6200" u="none" kern="1200" spc="-100" dirty="0">
                <a:solidFill>
                  <a:srgbClr val="252525"/>
                </a:solidFill>
              </a:rPr>
              <a:t>FILE IO</a:t>
            </a:r>
            <a:endParaRPr sz="6200" kern="1200" spc="-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5EB2BBE9-06C9-4744-865C-E7896519B294}"/>
              </a:ext>
            </a:extLst>
          </p:cNvPr>
          <p:cNvSpPr>
            <a:spLocks noGrp="1"/>
          </p:cNvSpPr>
          <p:nvPr>
            <p:ph type="title"/>
          </p:nvPr>
        </p:nvSpPr>
        <p:spPr>
          <a:xfrm>
            <a:off x="609600" y="381000"/>
            <a:ext cx="8153400" cy="1477328"/>
          </a:xfrm>
        </p:spPr>
        <p:txBody>
          <a:bodyPr/>
          <a:lstStyle/>
          <a:p>
            <a:r>
              <a:rPr lang="en-US" altLang="en-US" u="none" dirty="0"/>
              <a:t>READING AND WRITING FILES</a:t>
            </a:r>
          </a:p>
        </p:txBody>
      </p:sp>
      <p:sp>
        <p:nvSpPr>
          <p:cNvPr id="13315" name="Content Placeholder 2">
            <a:extLst>
              <a:ext uri="{FF2B5EF4-FFF2-40B4-BE49-F238E27FC236}">
                <a16:creationId xmlns:a16="http://schemas.microsoft.com/office/drawing/2014/main" id="{166EA15D-A217-6741-80D5-8FD96BB21A53}"/>
              </a:ext>
            </a:extLst>
          </p:cNvPr>
          <p:cNvSpPr>
            <a:spLocks noGrp="1"/>
          </p:cNvSpPr>
          <p:nvPr>
            <p:ph idx="1"/>
          </p:nvPr>
        </p:nvSpPr>
        <p:spPr>
          <a:xfrm>
            <a:off x="580768" y="2133600"/>
            <a:ext cx="8153400" cy="4876800"/>
          </a:xfrm>
        </p:spPr>
        <p:txBody>
          <a:bodyPr/>
          <a:lstStyle/>
          <a:p>
            <a:pPr>
              <a:buFontTx/>
              <a:buNone/>
            </a:pPr>
            <a:r>
              <a:rPr lang="en-US" altLang="en-US" sz="1800" dirty="0"/>
              <a:t>The </a:t>
            </a:r>
            <a:r>
              <a:rPr lang="en-US" altLang="en-US" sz="1800" i="1" dirty="0"/>
              <a:t>file</a:t>
            </a:r>
            <a:r>
              <a:rPr lang="en-US" altLang="en-US" sz="1800" dirty="0"/>
              <a:t> object provides a set of access methods to make our lives easier. We would see how to use </a:t>
            </a:r>
            <a:r>
              <a:rPr lang="en-US" altLang="en-US" sz="1800" i="1" dirty="0"/>
              <a:t>read()</a:t>
            </a:r>
            <a:r>
              <a:rPr lang="en-US" altLang="en-US" sz="1800" dirty="0"/>
              <a:t> and </a:t>
            </a:r>
            <a:r>
              <a:rPr lang="en-US" altLang="en-US" sz="1800" i="1" dirty="0"/>
              <a:t>write()</a:t>
            </a:r>
            <a:r>
              <a:rPr lang="en-US" altLang="en-US" sz="1800" dirty="0"/>
              <a:t> methods to read and write files.</a:t>
            </a:r>
          </a:p>
          <a:p>
            <a:pPr>
              <a:buFontTx/>
              <a:buNone/>
            </a:pPr>
            <a:r>
              <a:rPr lang="en-US" altLang="en-US" sz="1800" b="1" dirty="0"/>
              <a:t>The </a:t>
            </a:r>
            <a:r>
              <a:rPr lang="en-US" altLang="en-US" sz="1800" b="1" i="1" dirty="0"/>
              <a:t>write()</a:t>
            </a:r>
            <a:r>
              <a:rPr lang="en-US" altLang="en-US" sz="1800" b="1" dirty="0"/>
              <a:t> Method:</a:t>
            </a:r>
          </a:p>
          <a:p>
            <a:r>
              <a:rPr lang="en-US" altLang="en-US" sz="1800" dirty="0"/>
              <a:t>The </a:t>
            </a:r>
            <a:r>
              <a:rPr lang="en-US" altLang="en-US" sz="1800" i="1" dirty="0"/>
              <a:t>write()</a:t>
            </a:r>
            <a:r>
              <a:rPr lang="en-US" altLang="en-US" sz="1800" dirty="0"/>
              <a:t> method writes any string to an open file. It is important to note that Python strings can have binary data and not just text.</a:t>
            </a:r>
          </a:p>
          <a:p>
            <a:r>
              <a:rPr lang="en-US" altLang="en-US" sz="1800" dirty="0"/>
              <a:t>The write() method does not add a newline character ('\n') to the end of the string:</a:t>
            </a:r>
          </a:p>
          <a:p>
            <a:pPr>
              <a:buFontTx/>
              <a:buNone/>
            </a:pPr>
            <a:r>
              <a:rPr lang="en-US" altLang="en-US" sz="1800" b="1" dirty="0"/>
              <a:t>Syntax:</a:t>
            </a:r>
          </a:p>
          <a:p>
            <a:pPr lvl="1">
              <a:buFontTx/>
              <a:buNone/>
            </a:pPr>
            <a:r>
              <a:rPr lang="en-US" altLang="en-US" sz="1800" dirty="0" err="1">
                <a:latin typeface="Courier New" panose="02070309020205020404" pitchFamily="49" charset="0"/>
                <a:cs typeface="Courier New" panose="02070309020205020404" pitchFamily="49" charset="0"/>
              </a:rPr>
              <a:t>fileObject.write</a:t>
            </a:r>
            <a:r>
              <a:rPr lang="en-US" altLang="en-US" sz="1800" dirty="0">
                <a:latin typeface="Courier New" panose="02070309020205020404" pitchFamily="49" charset="0"/>
                <a:cs typeface="Courier New" panose="02070309020205020404" pitchFamily="49" charset="0"/>
              </a:rPr>
              <a:t>(string);</a:t>
            </a:r>
          </a:p>
        </p:txBody>
      </p:sp>
    </p:spTree>
    <p:extLst>
      <p:ext uri="{BB962C8B-B14F-4D97-AF65-F5344CB8AC3E}">
        <p14:creationId xmlns:p14="http://schemas.microsoft.com/office/powerpoint/2010/main" val="2374190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54CD75CE-6636-5D4B-B825-736D6F0F8EB2}"/>
              </a:ext>
            </a:extLst>
          </p:cNvPr>
          <p:cNvSpPr>
            <a:spLocks noGrp="1"/>
          </p:cNvSpPr>
          <p:nvPr>
            <p:ph type="title"/>
          </p:nvPr>
        </p:nvSpPr>
        <p:spPr>
          <a:xfrm>
            <a:off x="609600" y="381000"/>
            <a:ext cx="8153400" cy="685800"/>
          </a:xfrm>
        </p:spPr>
        <p:txBody>
          <a:bodyPr/>
          <a:lstStyle/>
          <a:p>
            <a:endParaRPr lang="en-US" altLang="en-US"/>
          </a:p>
        </p:txBody>
      </p:sp>
      <p:sp>
        <p:nvSpPr>
          <p:cNvPr id="14339" name="Content Placeholder 2">
            <a:extLst>
              <a:ext uri="{FF2B5EF4-FFF2-40B4-BE49-F238E27FC236}">
                <a16:creationId xmlns:a16="http://schemas.microsoft.com/office/drawing/2014/main" id="{12E0E63A-C0CB-CD40-8C6C-64AA0197D09F}"/>
              </a:ext>
            </a:extLst>
          </p:cNvPr>
          <p:cNvSpPr>
            <a:spLocks noGrp="1"/>
          </p:cNvSpPr>
          <p:nvPr>
            <p:ph idx="1"/>
          </p:nvPr>
        </p:nvSpPr>
        <p:spPr>
          <a:xfrm>
            <a:off x="609600" y="1371600"/>
            <a:ext cx="8153400" cy="2246769"/>
          </a:xfrm>
        </p:spPr>
        <p:txBody>
          <a:bodyPr/>
          <a:lstStyle/>
          <a:p>
            <a:pPr>
              <a:buFontTx/>
              <a:buNone/>
            </a:pPr>
            <a:r>
              <a:rPr lang="en-US" altLang="en-US" sz="2000" b="1" dirty="0"/>
              <a:t>Example:</a:t>
            </a:r>
          </a:p>
          <a:p>
            <a:pPr>
              <a:buFontTx/>
              <a:buNone/>
            </a:pPr>
            <a:r>
              <a:rPr lang="en-US" sz="1800" dirty="0">
                <a:solidFill>
                  <a:srgbClr val="AA0D91"/>
                </a:solidFill>
                <a:latin typeface="Menlo-Regular" panose="020B0609030804020204" pitchFamily="49" charset="0"/>
              </a:rPr>
              <a:t>with</a:t>
            </a:r>
            <a:r>
              <a:rPr lang="en-US" sz="1800" dirty="0">
                <a:solidFill>
                  <a:srgbClr val="000000"/>
                </a:solidFill>
                <a:latin typeface="Menlo-Regular" panose="020B0609030804020204" pitchFamily="49" charset="0"/>
              </a:rPr>
              <a:t> open(</a:t>
            </a:r>
            <a:r>
              <a:rPr lang="en-US" sz="1800" dirty="0">
                <a:solidFill>
                  <a:srgbClr val="C41A16"/>
                </a:solidFill>
                <a:latin typeface="Menlo-Regular" panose="020B0609030804020204" pitchFamily="49" charset="0"/>
              </a:rPr>
              <a:t>"</a:t>
            </a:r>
            <a:r>
              <a:rPr lang="en-US" sz="1800" dirty="0" err="1">
                <a:solidFill>
                  <a:srgbClr val="C41A16"/>
                </a:solidFill>
                <a:latin typeface="Menlo-Regular" panose="020B0609030804020204" pitchFamily="49" charset="0"/>
              </a:rPr>
              <a:t>foo.txt</a:t>
            </a:r>
            <a:r>
              <a:rPr lang="en-US" sz="1800" dirty="0">
                <a:solidFill>
                  <a:srgbClr val="C41A16"/>
                </a:solidFill>
                <a:latin typeface="Menlo-Regular" panose="020B0609030804020204" pitchFamily="49" charset="0"/>
              </a:rPr>
              <a:t>"</a:t>
            </a:r>
            <a:r>
              <a:rPr lang="en-US" sz="1800" dirty="0">
                <a:solidFill>
                  <a:srgbClr val="000000"/>
                </a:solidFill>
                <a:latin typeface="Menlo-Regular" panose="020B0609030804020204" pitchFamily="49" charset="0"/>
              </a:rPr>
              <a:t>, </a:t>
            </a:r>
            <a:r>
              <a:rPr lang="en-US" sz="1800" dirty="0">
                <a:solidFill>
                  <a:srgbClr val="C41A16"/>
                </a:solidFill>
                <a:latin typeface="Menlo-Regular" panose="020B0609030804020204" pitchFamily="49" charset="0"/>
              </a:rPr>
              <a:t>"w"</a:t>
            </a:r>
            <a:r>
              <a:rPr lang="en-US" sz="1800" dirty="0">
                <a:solidFill>
                  <a:srgbClr val="000000"/>
                </a:solidFill>
                <a:latin typeface="Menlo-Regular" panose="020B0609030804020204" pitchFamily="49" charset="0"/>
              </a:rPr>
              <a:t>) </a:t>
            </a:r>
            <a:r>
              <a:rPr lang="en-US" sz="1800" dirty="0">
                <a:solidFill>
                  <a:srgbClr val="AA0D91"/>
                </a:solidFill>
                <a:latin typeface="Menlo-Regular" panose="020B0609030804020204" pitchFamily="49" charset="0"/>
              </a:rPr>
              <a:t>as</a:t>
            </a:r>
            <a:r>
              <a:rPr lang="en-US" sz="1800" dirty="0">
                <a:solidFill>
                  <a:srgbClr val="000000"/>
                </a:solidFill>
                <a:latin typeface="Menlo-Regular" panose="020B0609030804020204" pitchFamily="49" charset="0"/>
              </a:rPr>
              <a:t> </a:t>
            </a:r>
            <a:r>
              <a:rPr lang="en-US" sz="1800" dirty="0" err="1">
                <a:solidFill>
                  <a:srgbClr val="000000"/>
                </a:solidFill>
                <a:latin typeface="Menlo-Regular" panose="020B0609030804020204" pitchFamily="49" charset="0"/>
              </a:rPr>
              <a:t>fo</a:t>
            </a:r>
            <a:r>
              <a:rPr lang="en-US" sz="1800" dirty="0">
                <a:solidFill>
                  <a:srgbClr val="000000"/>
                </a:solidFill>
                <a:latin typeface="Menlo-Regular" panose="020B0609030804020204" pitchFamily="49" charset="0"/>
              </a:rPr>
              <a:t>:    </a:t>
            </a:r>
          </a:p>
          <a:p>
            <a:pPr>
              <a:buFontTx/>
              <a:buNone/>
            </a:pPr>
            <a:r>
              <a:rPr lang="en-US" sz="1800" dirty="0">
                <a:solidFill>
                  <a:srgbClr val="000000"/>
                </a:solidFill>
                <a:latin typeface="Menlo-Regular" panose="020B0609030804020204" pitchFamily="49" charset="0"/>
              </a:rPr>
              <a:t>	</a:t>
            </a:r>
            <a:r>
              <a:rPr lang="en-US" sz="1800" dirty="0" err="1">
                <a:solidFill>
                  <a:srgbClr val="000000"/>
                </a:solidFill>
                <a:latin typeface="Menlo-Regular" panose="020B0609030804020204" pitchFamily="49" charset="0"/>
              </a:rPr>
              <a:t>fo.write</a:t>
            </a:r>
            <a:r>
              <a:rPr lang="en-US" sz="1800" dirty="0">
                <a:solidFill>
                  <a:srgbClr val="000000"/>
                </a:solidFill>
                <a:latin typeface="Menlo-Regular" panose="020B0609030804020204" pitchFamily="49" charset="0"/>
              </a:rPr>
              <a:t>( </a:t>
            </a:r>
            <a:r>
              <a:rPr lang="en-US" sz="1800" dirty="0">
                <a:solidFill>
                  <a:srgbClr val="C41A16"/>
                </a:solidFill>
                <a:latin typeface="Menlo-Regular" panose="020B0609030804020204" pitchFamily="49" charset="0"/>
              </a:rPr>
              <a:t>"this is some text to write to a file"</a:t>
            </a:r>
            <a:r>
              <a:rPr lang="en-US" sz="1800" dirty="0">
                <a:solidFill>
                  <a:srgbClr val="000000"/>
                </a:solidFill>
                <a:latin typeface="Menlo-Regular" panose="020B0609030804020204" pitchFamily="49" charset="0"/>
              </a:rPr>
              <a:t>);</a:t>
            </a:r>
            <a:r>
              <a:rPr lang="en-US" altLang="en-US" sz="1800" dirty="0"/>
              <a:t>	</a:t>
            </a:r>
          </a:p>
          <a:p>
            <a:pPr>
              <a:buFontTx/>
              <a:buNone/>
            </a:pPr>
            <a:r>
              <a:rPr lang="en-US" altLang="en-US" sz="1800" dirty="0"/>
              <a:t>The above method would create </a:t>
            </a:r>
            <a:r>
              <a:rPr lang="en-US" altLang="en-US" sz="1800" i="1" dirty="0" err="1"/>
              <a:t>foo.txt</a:t>
            </a:r>
            <a:r>
              <a:rPr lang="en-US" altLang="en-US" sz="1800" dirty="0"/>
              <a:t> file and would write given content in that file and finally it would close that file. If you would open this file, it would have following content</a:t>
            </a:r>
          </a:p>
          <a:p>
            <a:pPr lvl="1">
              <a:buFontTx/>
              <a:buNone/>
            </a:pPr>
            <a:r>
              <a:rPr lang="en-US" altLang="en-US" sz="1800" dirty="0">
                <a:latin typeface="Courier New" panose="02070309020205020404" pitchFamily="49" charset="0"/>
                <a:cs typeface="Courier New" panose="02070309020205020404" pitchFamily="49" charset="0"/>
              </a:rPr>
              <a:t>This is some text to write to a file</a:t>
            </a:r>
          </a:p>
        </p:txBody>
      </p:sp>
    </p:spTree>
    <p:extLst>
      <p:ext uri="{BB962C8B-B14F-4D97-AF65-F5344CB8AC3E}">
        <p14:creationId xmlns:p14="http://schemas.microsoft.com/office/powerpoint/2010/main" val="3838725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FF0EC970-1EAC-AD49-AA78-ADEB5FC7B345}"/>
              </a:ext>
            </a:extLst>
          </p:cNvPr>
          <p:cNvSpPr>
            <a:spLocks noChangeArrowheads="1"/>
          </p:cNvSpPr>
          <p:nvPr/>
        </p:nvSpPr>
        <p:spPr bwMode="auto">
          <a:xfrm>
            <a:off x="304800" y="1066800"/>
            <a:ext cx="8686800" cy="457200"/>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400">
                <a:solidFill>
                  <a:schemeClr val="tx1"/>
                </a:solidFill>
                <a:latin typeface="Times" pitchFamily="2" charset="0"/>
                <a:cs typeface="Lucida Sans Unicode" panose="020B0602030504020204" pitchFamily="34" charset="0"/>
              </a:defRPr>
            </a:lvl1pPr>
            <a:lvl2pPr marL="742950" indent="-285750">
              <a:defRPr sz="2400">
                <a:solidFill>
                  <a:schemeClr val="tx1"/>
                </a:solidFill>
                <a:latin typeface="Times" pitchFamily="2" charset="0"/>
                <a:cs typeface="Lucida Sans Unicode" panose="020B0602030504020204" pitchFamily="34" charset="0"/>
              </a:defRPr>
            </a:lvl2pPr>
            <a:lvl3pPr marL="1143000" indent="-228600">
              <a:defRPr sz="2400">
                <a:solidFill>
                  <a:schemeClr val="tx1"/>
                </a:solidFill>
                <a:latin typeface="Times" pitchFamily="2" charset="0"/>
                <a:cs typeface="Lucida Sans Unicode" panose="020B0602030504020204" pitchFamily="34" charset="0"/>
              </a:defRPr>
            </a:lvl3pPr>
            <a:lvl4pPr marL="1600200" indent="-228600">
              <a:defRPr sz="2400">
                <a:solidFill>
                  <a:schemeClr val="tx1"/>
                </a:solidFill>
                <a:latin typeface="Times" pitchFamily="2" charset="0"/>
                <a:cs typeface="Lucida Sans Unicode" panose="020B0602030504020204" pitchFamily="34" charset="0"/>
              </a:defRPr>
            </a:lvl4pPr>
            <a:lvl5pPr marL="2057400" indent="-228600">
              <a:defRPr sz="2400">
                <a:solidFill>
                  <a:schemeClr val="tx1"/>
                </a:solidFill>
                <a:latin typeface="Times" pitchFamily="2"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itchFamily="2"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itchFamily="2"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itchFamily="2"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itchFamily="2" charset="0"/>
                <a:cs typeface="Lucida Sans Unicode" panose="020B0602030504020204" pitchFamily="34" charset="0"/>
              </a:defRPr>
            </a:lvl9pPr>
          </a:lstStyle>
          <a:p>
            <a:endParaRPr lang="en-US" altLang="en-US"/>
          </a:p>
        </p:txBody>
      </p:sp>
      <p:sp>
        <p:nvSpPr>
          <p:cNvPr id="15363" name="Content Placeholder 2">
            <a:extLst>
              <a:ext uri="{FF2B5EF4-FFF2-40B4-BE49-F238E27FC236}">
                <a16:creationId xmlns:a16="http://schemas.microsoft.com/office/drawing/2014/main" id="{C80CB32F-B36F-6A4E-9D84-303F3C199A18}"/>
              </a:ext>
            </a:extLst>
          </p:cNvPr>
          <p:cNvSpPr>
            <a:spLocks noGrp="1"/>
          </p:cNvSpPr>
          <p:nvPr>
            <p:ph idx="1"/>
          </p:nvPr>
        </p:nvSpPr>
        <p:spPr>
          <a:xfrm>
            <a:off x="609600" y="304800"/>
            <a:ext cx="8153400" cy="4555093"/>
          </a:xfrm>
        </p:spPr>
        <p:txBody>
          <a:bodyPr/>
          <a:lstStyle/>
          <a:p>
            <a:pPr>
              <a:buFontTx/>
              <a:buNone/>
            </a:pPr>
            <a:r>
              <a:rPr lang="en-US" altLang="en-US" sz="1800" b="1" dirty="0"/>
              <a:t>The </a:t>
            </a:r>
            <a:r>
              <a:rPr lang="en-US" altLang="en-US" sz="1800" b="1" i="1" dirty="0"/>
              <a:t>read()</a:t>
            </a:r>
            <a:r>
              <a:rPr lang="en-US" altLang="en-US" sz="1800" b="1" dirty="0"/>
              <a:t> Method:</a:t>
            </a:r>
          </a:p>
          <a:p>
            <a:pPr>
              <a:buFontTx/>
              <a:buNone/>
            </a:pPr>
            <a:r>
              <a:rPr lang="en-US" altLang="en-US" sz="1800" dirty="0"/>
              <a:t>	The </a:t>
            </a:r>
            <a:r>
              <a:rPr lang="en-US" altLang="en-US" sz="1800" i="1" dirty="0"/>
              <a:t>read()</a:t>
            </a:r>
            <a:r>
              <a:rPr lang="en-US" altLang="en-US" sz="1800" dirty="0"/>
              <a:t> method read a string from an open file. It is important to note that Python strings can have binary data and not just text.</a:t>
            </a:r>
          </a:p>
          <a:p>
            <a:pPr>
              <a:buFontTx/>
              <a:buNone/>
            </a:pPr>
            <a:r>
              <a:rPr lang="en-US" altLang="en-US" sz="1800" b="1" dirty="0"/>
              <a:t>Syntax:</a:t>
            </a:r>
          </a:p>
          <a:p>
            <a:pPr>
              <a:buFontTx/>
              <a:buNone/>
            </a:pPr>
            <a:r>
              <a:rPr lang="en-US" altLang="en-US" sz="1800" dirty="0"/>
              <a:t>	</a:t>
            </a:r>
            <a:r>
              <a:rPr lang="en-US" altLang="en-US" sz="1800" dirty="0" err="1">
                <a:latin typeface="Courier New" panose="02070309020205020404" pitchFamily="49" charset="0"/>
                <a:cs typeface="Courier New" panose="02070309020205020404" pitchFamily="49" charset="0"/>
              </a:rPr>
              <a:t>fileObject.read</a:t>
            </a:r>
            <a:r>
              <a:rPr lang="en-US" altLang="en-US" sz="1800" dirty="0">
                <a:latin typeface="Courier New" panose="02070309020205020404" pitchFamily="49" charset="0"/>
                <a:cs typeface="Courier New" panose="02070309020205020404" pitchFamily="49" charset="0"/>
              </a:rPr>
              <a:t>([count]); </a:t>
            </a:r>
          </a:p>
          <a:p>
            <a:pPr>
              <a:buFontTx/>
              <a:buNone/>
            </a:pPr>
            <a:r>
              <a:rPr lang="en-US" altLang="en-US" sz="1800" dirty="0"/>
              <a:t>	Here passed parameter is the number of bytes to be read from the </a:t>
            </a:r>
            <a:r>
              <a:rPr lang="en-US" altLang="en-US" sz="1800" dirty="0" err="1"/>
              <a:t>opend</a:t>
            </a:r>
            <a:r>
              <a:rPr lang="en-US" altLang="en-US" sz="1800" dirty="0"/>
              <a:t> file. This method starts reading from the beginning of the file and if </a:t>
            </a:r>
            <a:r>
              <a:rPr lang="en-US" altLang="en-US" sz="1800" i="1" dirty="0"/>
              <a:t>count</a:t>
            </a:r>
            <a:r>
              <a:rPr lang="en-US" altLang="en-US" sz="1800" dirty="0"/>
              <a:t> is missing then it tries to read as much as possible, may be until the end of file.</a:t>
            </a:r>
          </a:p>
          <a:p>
            <a:pPr>
              <a:buFontTx/>
              <a:buNone/>
            </a:pPr>
            <a:r>
              <a:rPr lang="en-US" altLang="en-US" sz="1800" b="1" dirty="0"/>
              <a:t>Example:</a:t>
            </a:r>
          </a:p>
          <a:p>
            <a:pPr>
              <a:buFontTx/>
              <a:buNone/>
            </a:pPr>
            <a:r>
              <a:rPr lang="en-US" sz="1800" dirty="0">
                <a:solidFill>
                  <a:srgbClr val="AA0D91"/>
                </a:solidFill>
                <a:latin typeface="Menlo-Regular" panose="020B0609030804020204" pitchFamily="49" charset="0"/>
              </a:rPr>
              <a:t>with</a:t>
            </a:r>
            <a:r>
              <a:rPr lang="en-US" sz="1800" dirty="0">
                <a:solidFill>
                  <a:srgbClr val="000000"/>
                </a:solidFill>
                <a:latin typeface="Menlo-Regular" panose="020B0609030804020204" pitchFamily="49" charset="0"/>
              </a:rPr>
              <a:t> open(</a:t>
            </a:r>
            <a:r>
              <a:rPr lang="en-US" sz="1800" dirty="0">
                <a:solidFill>
                  <a:srgbClr val="C41A16"/>
                </a:solidFill>
                <a:latin typeface="Menlo-Regular" panose="020B0609030804020204" pitchFamily="49" charset="0"/>
              </a:rPr>
              <a:t>"</a:t>
            </a:r>
            <a:r>
              <a:rPr lang="en-US" sz="1800" dirty="0" err="1">
                <a:solidFill>
                  <a:srgbClr val="C41A16"/>
                </a:solidFill>
                <a:latin typeface="Menlo-Regular" panose="020B0609030804020204" pitchFamily="49" charset="0"/>
              </a:rPr>
              <a:t>foo.txt</a:t>
            </a:r>
            <a:r>
              <a:rPr lang="en-US" sz="1800" dirty="0">
                <a:solidFill>
                  <a:srgbClr val="C41A16"/>
                </a:solidFill>
                <a:latin typeface="Menlo-Regular" panose="020B0609030804020204" pitchFamily="49" charset="0"/>
              </a:rPr>
              <a:t>"</a:t>
            </a:r>
            <a:r>
              <a:rPr lang="en-US" sz="1800" dirty="0">
                <a:solidFill>
                  <a:srgbClr val="000000"/>
                </a:solidFill>
                <a:latin typeface="Menlo-Regular" panose="020B0609030804020204" pitchFamily="49" charset="0"/>
              </a:rPr>
              <a:t>, </a:t>
            </a:r>
            <a:r>
              <a:rPr lang="en-US" sz="1800" dirty="0">
                <a:solidFill>
                  <a:srgbClr val="C41A16"/>
                </a:solidFill>
                <a:latin typeface="Menlo-Regular" panose="020B0609030804020204" pitchFamily="49" charset="0"/>
              </a:rPr>
              <a:t>"r+"</a:t>
            </a:r>
            <a:r>
              <a:rPr lang="en-US" sz="1800" dirty="0">
                <a:solidFill>
                  <a:srgbClr val="000000"/>
                </a:solidFill>
                <a:latin typeface="Menlo-Regular" panose="020B0609030804020204" pitchFamily="49" charset="0"/>
              </a:rPr>
              <a:t>) </a:t>
            </a:r>
            <a:r>
              <a:rPr lang="en-US" sz="1800" dirty="0">
                <a:solidFill>
                  <a:srgbClr val="AA0D91"/>
                </a:solidFill>
                <a:latin typeface="Menlo-Regular" panose="020B0609030804020204" pitchFamily="49" charset="0"/>
              </a:rPr>
              <a:t>as</a:t>
            </a:r>
            <a:r>
              <a:rPr lang="en-US" sz="1800" dirty="0">
                <a:solidFill>
                  <a:srgbClr val="000000"/>
                </a:solidFill>
                <a:latin typeface="Menlo-Regular" panose="020B0609030804020204" pitchFamily="49" charset="0"/>
              </a:rPr>
              <a:t> </a:t>
            </a:r>
            <a:r>
              <a:rPr lang="en-US" sz="1800" dirty="0" err="1">
                <a:solidFill>
                  <a:srgbClr val="000000"/>
                </a:solidFill>
                <a:latin typeface="Menlo-Regular" panose="020B0609030804020204" pitchFamily="49" charset="0"/>
              </a:rPr>
              <a:t>fo</a:t>
            </a:r>
            <a:r>
              <a:rPr lang="en-US" sz="1800" dirty="0">
                <a:solidFill>
                  <a:srgbClr val="000000"/>
                </a:solidFill>
                <a:latin typeface="Menlo-Regular" panose="020B0609030804020204" pitchFamily="49" charset="0"/>
              </a:rPr>
              <a:t>:    </a:t>
            </a:r>
          </a:p>
          <a:p>
            <a:pPr>
              <a:buFontTx/>
              <a:buNone/>
            </a:pPr>
            <a:r>
              <a:rPr lang="en-US" sz="1800" dirty="0">
                <a:solidFill>
                  <a:srgbClr val="000000"/>
                </a:solidFill>
                <a:latin typeface="Menlo-Regular" panose="020B0609030804020204" pitchFamily="49" charset="0"/>
              </a:rPr>
              <a:t>	</a:t>
            </a:r>
            <a:r>
              <a:rPr lang="en-US" sz="1800" dirty="0" err="1">
                <a:solidFill>
                  <a:srgbClr val="000000"/>
                </a:solidFill>
                <a:latin typeface="Menlo-Regular" panose="020B0609030804020204" pitchFamily="49" charset="0"/>
              </a:rPr>
              <a:t>str</a:t>
            </a:r>
            <a:r>
              <a:rPr lang="en-US" sz="1800" dirty="0">
                <a:solidFill>
                  <a:srgbClr val="000000"/>
                </a:solidFill>
                <a:latin typeface="Menlo-Regular" panose="020B0609030804020204" pitchFamily="49" charset="0"/>
              </a:rPr>
              <a:t> = </a:t>
            </a:r>
            <a:r>
              <a:rPr lang="en-US" sz="1800" dirty="0" err="1">
                <a:solidFill>
                  <a:srgbClr val="000000"/>
                </a:solidFill>
                <a:latin typeface="Menlo-Regular" panose="020B0609030804020204" pitchFamily="49" charset="0"/>
              </a:rPr>
              <a:t>fo.read</a:t>
            </a:r>
            <a:r>
              <a:rPr lang="en-US" sz="1800" dirty="0">
                <a:solidFill>
                  <a:srgbClr val="000000"/>
                </a:solidFill>
                <a:latin typeface="Menlo-Regular" panose="020B0609030804020204" pitchFamily="49" charset="0"/>
              </a:rPr>
              <a:t>(</a:t>
            </a:r>
            <a:r>
              <a:rPr lang="en-US" sz="1800" dirty="0">
                <a:solidFill>
                  <a:srgbClr val="1C00CF"/>
                </a:solidFill>
                <a:latin typeface="Menlo-Regular" panose="020B0609030804020204" pitchFamily="49" charset="0"/>
              </a:rPr>
              <a:t>10</a:t>
            </a:r>
            <a:r>
              <a:rPr lang="en-US" sz="1800" dirty="0">
                <a:solidFill>
                  <a:srgbClr val="000000"/>
                </a:solidFill>
                <a:latin typeface="Menlo-Regular" panose="020B0609030804020204" pitchFamily="49" charset="0"/>
              </a:rPr>
              <a:t>);    </a:t>
            </a:r>
          </a:p>
          <a:p>
            <a:pPr>
              <a:buFontTx/>
              <a:buNone/>
            </a:pPr>
            <a:r>
              <a:rPr lang="en-US" sz="1800" dirty="0">
                <a:solidFill>
                  <a:srgbClr val="000000"/>
                </a:solidFill>
                <a:latin typeface="Menlo-Regular" panose="020B0609030804020204" pitchFamily="49" charset="0"/>
              </a:rPr>
              <a:t>	</a:t>
            </a:r>
            <a:r>
              <a:rPr lang="en-US" sz="1800" dirty="0">
                <a:solidFill>
                  <a:srgbClr val="AA0D91"/>
                </a:solidFill>
                <a:latin typeface="Menlo-Regular" panose="020B0609030804020204" pitchFamily="49" charset="0"/>
              </a:rPr>
              <a:t>print</a:t>
            </a:r>
            <a:r>
              <a:rPr lang="en-US" sz="1800" dirty="0">
                <a:solidFill>
                  <a:srgbClr val="000000"/>
                </a:solidFill>
                <a:latin typeface="Menlo-Regular" panose="020B0609030804020204" pitchFamily="49" charset="0"/>
              </a:rPr>
              <a:t>(</a:t>
            </a:r>
            <a:r>
              <a:rPr lang="en-US" sz="1800" dirty="0">
                <a:solidFill>
                  <a:srgbClr val="C41A16"/>
                </a:solidFill>
                <a:latin typeface="Menlo-Regular" panose="020B0609030804020204" pitchFamily="49" charset="0"/>
              </a:rPr>
              <a:t>"Read string is: "</a:t>
            </a:r>
            <a:r>
              <a:rPr lang="en-US" sz="1800" dirty="0">
                <a:solidFill>
                  <a:srgbClr val="000000"/>
                </a:solidFill>
                <a:latin typeface="Menlo-Regular" panose="020B0609030804020204" pitchFamily="49" charset="0"/>
              </a:rPr>
              <a:t> + </a:t>
            </a:r>
            <a:r>
              <a:rPr lang="en-US" sz="1800" dirty="0" err="1">
                <a:solidFill>
                  <a:srgbClr val="000000"/>
                </a:solidFill>
                <a:latin typeface="Menlo-Regular" panose="020B0609030804020204" pitchFamily="49" charset="0"/>
              </a:rPr>
              <a:t>str</a:t>
            </a:r>
            <a:r>
              <a:rPr lang="en-US" sz="1800" dirty="0">
                <a:solidFill>
                  <a:srgbClr val="000000"/>
                </a:solidFill>
                <a:latin typeface="Menlo-Regular" panose="020B0609030804020204" pitchFamily="49" charset="0"/>
              </a:rPr>
              <a:t>)</a:t>
            </a:r>
            <a:r>
              <a:rPr lang="en-US" altLang="en-US" sz="1800" dirty="0"/>
              <a:t>	</a:t>
            </a:r>
          </a:p>
          <a:p>
            <a:pPr>
              <a:buFontTx/>
              <a:buNone/>
            </a:pPr>
            <a:endParaRPr lang="en-US" altLang="en-US" sz="1800" dirty="0"/>
          </a:p>
          <a:p>
            <a:pPr>
              <a:buFontTx/>
              <a:buNone/>
            </a:pPr>
            <a:r>
              <a:rPr lang="en-US" altLang="en-US" sz="1800" dirty="0"/>
              <a:t>This would produce following result:</a:t>
            </a:r>
          </a:p>
          <a:p>
            <a:pPr>
              <a:buFontTx/>
              <a:buNone/>
            </a:pPr>
            <a:endParaRPr lang="en-US" altLang="en-US" sz="1800" dirty="0"/>
          </a:p>
          <a:p>
            <a:pPr>
              <a:buFontTx/>
              <a:buNone/>
            </a:pPr>
            <a:r>
              <a:rPr lang="en-US" altLang="en-US" sz="1800" dirty="0">
                <a:latin typeface="Courier New" panose="02070309020205020404" pitchFamily="49" charset="0"/>
                <a:cs typeface="Courier New" panose="02070309020205020404" pitchFamily="49" charset="0"/>
              </a:rPr>
              <a:t>	</a:t>
            </a:r>
            <a:r>
              <a:rPr lang="en-US" dirty="0"/>
              <a:t>Read string is: this is so</a:t>
            </a:r>
            <a:endParaRPr lang="en-US" altLang="en-US" sz="18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210999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DF5088E3-A6EC-3B49-ACC2-4455CD8EF84B}"/>
              </a:ext>
            </a:extLst>
          </p:cNvPr>
          <p:cNvSpPr>
            <a:spLocks noGrp="1"/>
          </p:cNvSpPr>
          <p:nvPr>
            <p:ph type="title"/>
          </p:nvPr>
        </p:nvSpPr>
        <p:spPr>
          <a:xfrm>
            <a:off x="609600" y="381000"/>
            <a:ext cx="8153400" cy="738664"/>
          </a:xfrm>
        </p:spPr>
        <p:txBody>
          <a:bodyPr/>
          <a:lstStyle/>
          <a:p>
            <a:r>
              <a:rPr lang="en-US" altLang="en-US" u="none" dirty="0"/>
              <a:t>FILE POSITIONS</a:t>
            </a:r>
          </a:p>
        </p:txBody>
      </p:sp>
      <p:sp>
        <p:nvSpPr>
          <p:cNvPr id="16387" name="Content Placeholder 2">
            <a:extLst>
              <a:ext uri="{FF2B5EF4-FFF2-40B4-BE49-F238E27FC236}">
                <a16:creationId xmlns:a16="http://schemas.microsoft.com/office/drawing/2014/main" id="{CB3409D2-4781-E644-A5D7-66D5C42E6666}"/>
              </a:ext>
            </a:extLst>
          </p:cNvPr>
          <p:cNvSpPr>
            <a:spLocks noGrp="1"/>
          </p:cNvSpPr>
          <p:nvPr>
            <p:ph idx="1"/>
          </p:nvPr>
        </p:nvSpPr>
        <p:spPr>
          <a:xfrm>
            <a:off x="609600" y="1295400"/>
            <a:ext cx="8153400" cy="4876800"/>
          </a:xfrm>
        </p:spPr>
        <p:txBody>
          <a:bodyPr/>
          <a:lstStyle/>
          <a:p>
            <a:r>
              <a:rPr lang="en-US" altLang="en-US" sz="2000"/>
              <a:t>The </a:t>
            </a:r>
            <a:r>
              <a:rPr lang="en-US" altLang="en-US" sz="2000" i="1"/>
              <a:t>tell()</a:t>
            </a:r>
            <a:r>
              <a:rPr lang="en-US" altLang="en-US" sz="2000"/>
              <a:t> method tells you the current position within the file in other words, the next read or write will occur at that many bytes from the beginning of the file:</a:t>
            </a:r>
          </a:p>
          <a:p>
            <a:r>
              <a:rPr lang="en-US" altLang="en-US" sz="2000"/>
              <a:t>The </a:t>
            </a:r>
            <a:r>
              <a:rPr lang="en-US" altLang="en-US" sz="2000" i="1"/>
              <a:t>seek(offset[, from])</a:t>
            </a:r>
            <a:r>
              <a:rPr lang="en-US" altLang="en-US" sz="2000"/>
              <a:t> method changes the current file position. The </a:t>
            </a:r>
            <a:r>
              <a:rPr lang="en-US" altLang="en-US" sz="2000" i="1"/>
              <a:t>offset</a:t>
            </a:r>
            <a:r>
              <a:rPr lang="en-US" altLang="en-US" sz="2000"/>
              <a:t> argument indicates the number of bytes to be moved. The </a:t>
            </a:r>
            <a:r>
              <a:rPr lang="en-US" altLang="en-US" sz="2000" i="1"/>
              <a:t>from </a:t>
            </a:r>
            <a:r>
              <a:rPr lang="en-US" altLang="en-US" sz="2000"/>
              <a:t>argument specifies the reference position from where the bytes are to be moved.</a:t>
            </a:r>
          </a:p>
          <a:p>
            <a:r>
              <a:rPr lang="en-US" altLang="en-US" sz="2000"/>
              <a:t>If </a:t>
            </a:r>
            <a:r>
              <a:rPr lang="en-US" altLang="en-US" sz="2000" i="1"/>
              <a:t>from</a:t>
            </a:r>
            <a:r>
              <a:rPr lang="en-US" altLang="en-US" sz="2000"/>
              <a:t> is set to 0, it means use the beginning of the file as the reference position and 1 means use the current position as the reference position and if it is set to 2 then the end of the file would be taken as the reference position.</a:t>
            </a:r>
          </a:p>
          <a:p>
            <a:pPr>
              <a:buFontTx/>
              <a:buNone/>
            </a:pPr>
            <a:endParaRPr lang="en-US" altLang="en-US" sz="2000"/>
          </a:p>
        </p:txBody>
      </p:sp>
    </p:spTree>
    <p:extLst>
      <p:ext uri="{BB962C8B-B14F-4D97-AF65-F5344CB8AC3E}">
        <p14:creationId xmlns:p14="http://schemas.microsoft.com/office/powerpoint/2010/main" val="6792519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62EF6164-EFC3-A74B-BBEE-2D19294C9B6B}"/>
              </a:ext>
            </a:extLst>
          </p:cNvPr>
          <p:cNvSpPr>
            <a:spLocks noChangeArrowheads="1"/>
          </p:cNvSpPr>
          <p:nvPr/>
        </p:nvSpPr>
        <p:spPr bwMode="auto">
          <a:xfrm>
            <a:off x="228600" y="1066800"/>
            <a:ext cx="8915400" cy="381000"/>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400">
                <a:solidFill>
                  <a:schemeClr val="tx1"/>
                </a:solidFill>
                <a:latin typeface="Times" pitchFamily="2" charset="0"/>
                <a:cs typeface="Lucida Sans Unicode" panose="020B0602030504020204" pitchFamily="34" charset="0"/>
              </a:defRPr>
            </a:lvl1pPr>
            <a:lvl2pPr marL="742950" indent="-285750">
              <a:defRPr sz="2400">
                <a:solidFill>
                  <a:schemeClr val="tx1"/>
                </a:solidFill>
                <a:latin typeface="Times" pitchFamily="2" charset="0"/>
                <a:cs typeface="Lucida Sans Unicode" panose="020B0602030504020204" pitchFamily="34" charset="0"/>
              </a:defRPr>
            </a:lvl2pPr>
            <a:lvl3pPr marL="1143000" indent="-228600">
              <a:defRPr sz="2400">
                <a:solidFill>
                  <a:schemeClr val="tx1"/>
                </a:solidFill>
                <a:latin typeface="Times" pitchFamily="2" charset="0"/>
                <a:cs typeface="Lucida Sans Unicode" panose="020B0602030504020204" pitchFamily="34" charset="0"/>
              </a:defRPr>
            </a:lvl3pPr>
            <a:lvl4pPr marL="1600200" indent="-228600">
              <a:defRPr sz="2400">
                <a:solidFill>
                  <a:schemeClr val="tx1"/>
                </a:solidFill>
                <a:latin typeface="Times" pitchFamily="2" charset="0"/>
                <a:cs typeface="Lucida Sans Unicode" panose="020B0602030504020204" pitchFamily="34" charset="0"/>
              </a:defRPr>
            </a:lvl4pPr>
            <a:lvl5pPr marL="2057400" indent="-228600">
              <a:defRPr sz="2400">
                <a:solidFill>
                  <a:schemeClr val="tx1"/>
                </a:solidFill>
                <a:latin typeface="Times" pitchFamily="2"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itchFamily="2"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itchFamily="2"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itchFamily="2"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itchFamily="2" charset="0"/>
                <a:cs typeface="Lucida Sans Unicode" panose="020B0602030504020204" pitchFamily="34" charset="0"/>
              </a:defRPr>
            </a:lvl9pPr>
          </a:lstStyle>
          <a:p>
            <a:endParaRPr lang="en-US" altLang="en-US"/>
          </a:p>
        </p:txBody>
      </p:sp>
      <p:sp>
        <p:nvSpPr>
          <p:cNvPr id="17411" name="Content Placeholder 2">
            <a:extLst>
              <a:ext uri="{FF2B5EF4-FFF2-40B4-BE49-F238E27FC236}">
                <a16:creationId xmlns:a16="http://schemas.microsoft.com/office/drawing/2014/main" id="{C1B5FAC3-418A-1548-B026-45C8170F3A57}"/>
              </a:ext>
            </a:extLst>
          </p:cNvPr>
          <p:cNvSpPr>
            <a:spLocks noGrp="1"/>
          </p:cNvSpPr>
          <p:nvPr>
            <p:ph idx="1"/>
          </p:nvPr>
        </p:nvSpPr>
        <p:spPr>
          <a:xfrm>
            <a:off x="609600" y="1447800"/>
            <a:ext cx="8153400" cy="3877985"/>
          </a:xfrm>
        </p:spPr>
        <p:txBody>
          <a:bodyPr/>
          <a:lstStyle/>
          <a:p>
            <a:pPr>
              <a:buFontTx/>
              <a:buNone/>
            </a:pPr>
            <a:r>
              <a:rPr lang="en-US" altLang="en-US" sz="2000" b="1" dirty="0"/>
              <a:t>Example:</a:t>
            </a:r>
          </a:p>
          <a:p>
            <a:pPr>
              <a:buFontTx/>
              <a:buNone/>
            </a:pPr>
            <a:r>
              <a:rPr lang="en-US" sz="2000" dirty="0">
                <a:solidFill>
                  <a:srgbClr val="AA0D91"/>
                </a:solidFill>
                <a:latin typeface="Menlo-Regular" panose="020B0609030804020204" pitchFamily="49" charset="0"/>
              </a:rPr>
              <a:t>with</a:t>
            </a:r>
            <a:r>
              <a:rPr lang="en-US" sz="2000" dirty="0">
                <a:solidFill>
                  <a:srgbClr val="000000"/>
                </a:solidFill>
                <a:latin typeface="Menlo-Regular" panose="020B0609030804020204" pitchFamily="49" charset="0"/>
              </a:rPr>
              <a:t> open(</a:t>
            </a:r>
            <a:r>
              <a:rPr lang="en-US" sz="2000" dirty="0">
                <a:solidFill>
                  <a:srgbClr val="C41A16"/>
                </a:solidFill>
                <a:latin typeface="Menlo-Regular" panose="020B0609030804020204" pitchFamily="49" charset="0"/>
              </a:rPr>
              <a:t>"</a:t>
            </a:r>
            <a:r>
              <a:rPr lang="en-US" sz="2000" dirty="0" err="1">
                <a:solidFill>
                  <a:srgbClr val="C41A16"/>
                </a:solidFill>
                <a:latin typeface="Menlo-Regular" panose="020B0609030804020204" pitchFamily="49" charset="0"/>
              </a:rPr>
              <a:t>foo.txt</a:t>
            </a:r>
            <a:r>
              <a:rPr lang="en-US" sz="2000" dirty="0">
                <a:solidFill>
                  <a:srgbClr val="C41A16"/>
                </a:solidFill>
                <a:latin typeface="Menlo-Regular" panose="020B0609030804020204" pitchFamily="49" charset="0"/>
              </a:rPr>
              <a:t>"</a:t>
            </a:r>
            <a:r>
              <a:rPr lang="en-US" sz="2000" dirty="0">
                <a:solidFill>
                  <a:srgbClr val="000000"/>
                </a:solidFill>
                <a:latin typeface="Menlo-Regular" panose="020B0609030804020204" pitchFamily="49" charset="0"/>
              </a:rPr>
              <a:t>, </a:t>
            </a:r>
            <a:r>
              <a:rPr lang="en-US" sz="2000" dirty="0">
                <a:solidFill>
                  <a:srgbClr val="C41A16"/>
                </a:solidFill>
                <a:latin typeface="Menlo-Regular" panose="020B0609030804020204" pitchFamily="49" charset="0"/>
              </a:rPr>
              <a:t>"r+"</a:t>
            </a:r>
            <a:r>
              <a:rPr lang="en-US" sz="2000" dirty="0">
                <a:solidFill>
                  <a:srgbClr val="000000"/>
                </a:solidFill>
                <a:latin typeface="Menlo-Regular" panose="020B0609030804020204" pitchFamily="49" charset="0"/>
              </a:rPr>
              <a:t>) </a:t>
            </a:r>
            <a:r>
              <a:rPr lang="en-US" sz="2000" dirty="0">
                <a:solidFill>
                  <a:srgbClr val="AA0D91"/>
                </a:solidFill>
                <a:latin typeface="Menlo-Regular" panose="020B0609030804020204" pitchFamily="49" charset="0"/>
              </a:rPr>
              <a:t>as</a:t>
            </a:r>
            <a:r>
              <a:rPr lang="en-US" sz="2000" dirty="0">
                <a:solidFill>
                  <a:srgbClr val="000000"/>
                </a:solidFill>
                <a:latin typeface="Menlo-Regular" panose="020B0609030804020204" pitchFamily="49" charset="0"/>
              </a:rPr>
              <a:t> </a:t>
            </a:r>
            <a:r>
              <a:rPr lang="en-US" sz="2000" dirty="0" err="1">
                <a:solidFill>
                  <a:srgbClr val="000000"/>
                </a:solidFill>
                <a:latin typeface="Menlo-Regular" panose="020B0609030804020204" pitchFamily="49" charset="0"/>
              </a:rPr>
              <a:t>fo</a:t>
            </a:r>
            <a:r>
              <a:rPr lang="en-US" sz="2000" dirty="0">
                <a:solidFill>
                  <a:srgbClr val="000000"/>
                </a:solidFill>
                <a:latin typeface="Menlo-Regular" panose="020B0609030804020204" pitchFamily="49" charset="0"/>
              </a:rPr>
              <a:t>:    </a:t>
            </a:r>
          </a:p>
          <a:p>
            <a:pPr>
              <a:buFontTx/>
              <a:buNone/>
            </a:pPr>
            <a:r>
              <a:rPr lang="en-US" sz="2000" dirty="0">
                <a:solidFill>
                  <a:srgbClr val="000000"/>
                </a:solidFill>
                <a:latin typeface="Menlo-Regular" panose="020B0609030804020204" pitchFamily="49" charset="0"/>
              </a:rPr>
              <a:t>	</a:t>
            </a:r>
            <a:r>
              <a:rPr lang="en-US" sz="2000" dirty="0" err="1">
                <a:solidFill>
                  <a:srgbClr val="000000"/>
                </a:solidFill>
                <a:latin typeface="Menlo-Regular" panose="020B0609030804020204" pitchFamily="49" charset="0"/>
              </a:rPr>
              <a:t>str</a:t>
            </a:r>
            <a:r>
              <a:rPr lang="en-US" sz="2000" dirty="0">
                <a:solidFill>
                  <a:srgbClr val="000000"/>
                </a:solidFill>
                <a:latin typeface="Menlo-Regular" panose="020B0609030804020204" pitchFamily="49" charset="0"/>
              </a:rPr>
              <a:t> = </a:t>
            </a:r>
            <a:r>
              <a:rPr lang="en-US" sz="2000" dirty="0" err="1">
                <a:solidFill>
                  <a:srgbClr val="000000"/>
                </a:solidFill>
                <a:latin typeface="Menlo-Regular" panose="020B0609030804020204" pitchFamily="49" charset="0"/>
              </a:rPr>
              <a:t>fo.read</a:t>
            </a:r>
            <a:r>
              <a:rPr lang="en-US" sz="2000" dirty="0">
                <a:solidFill>
                  <a:srgbClr val="000000"/>
                </a:solidFill>
                <a:latin typeface="Menlo-Regular" panose="020B0609030804020204" pitchFamily="49" charset="0"/>
              </a:rPr>
              <a:t>(</a:t>
            </a:r>
            <a:r>
              <a:rPr lang="en-US" sz="2000" dirty="0">
                <a:solidFill>
                  <a:srgbClr val="1C00CF"/>
                </a:solidFill>
                <a:latin typeface="Menlo-Regular" panose="020B0609030804020204" pitchFamily="49" charset="0"/>
              </a:rPr>
              <a:t>10</a:t>
            </a:r>
            <a:r>
              <a:rPr lang="en-US" sz="2000" dirty="0">
                <a:solidFill>
                  <a:srgbClr val="000000"/>
                </a:solidFill>
                <a:latin typeface="Menlo-Regular" panose="020B0609030804020204" pitchFamily="49" charset="0"/>
              </a:rPr>
              <a:t>);    </a:t>
            </a:r>
          </a:p>
          <a:p>
            <a:pPr>
              <a:buFontTx/>
              <a:buNone/>
            </a:pPr>
            <a:r>
              <a:rPr lang="en-US" sz="2000" dirty="0">
                <a:solidFill>
                  <a:srgbClr val="000000"/>
                </a:solidFill>
                <a:latin typeface="Menlo-Regular" panose="020B0609030804020204" pitchFamily="49" charset="0"/>
              </a:rPr>
              <a:t>	</a:t>
            </a:r>
            <a:r>
              <a:rPr lang="en-US" sz="2000" dirty="0">
                <a:solidFill>
                  <a:srgbClr val="AA0D91"/>
                </a:solidFill>
                <a:latin typeface="Menlo-Regular" panose="020B0609030804020204" pitchFamily="49" charset="0"/>
              </a:rPr>
              <a:t>print</a:t>
            </a:r>
            <a:r>
              <a:rPr lang="en-US" sz="2000" dirty="0">
                <a:solidFill>
                  <a:srgbClr val="000000"/>
                </a:solidFill>
                <a:latin typeface="Menlo-Regular" panose="020B0609030804020204" pitchFamily="49" charset="0"/>
              </a:rPr>
              <a:t>(</a:t>
            </a:r>
            <a:r>
              <a:rPr lang="en-US" sz="2000" dirty="0">
                <a:solidFill>
                  <a:srgbClr val="C41A16"/>
                </a:solidFill>
                <a:latin typeface="Menlo-Regular" panose="020B0609030804020204" pitchFamily="49" charset="0"/>
              </a:rPr>
              <a:t>"Read String is : "</a:t>
            </a:r>
            <a:r>
              <a:rPr lang="en-US" sz="2000" dirty="0">
                <a:solidFill>
                  <a:srgbClr val="000000"/>
                </a:solidFill>
                <a:latin typeface="Menlo-Regular" panose="020B0609030804020204" pitchFamily="49" charset="0"/>
              </a:rPr>
              <a:t>, </a:t>
            </a:r>
            <a:r>
              <a:rPr lang="en-US" sz="2000" dirty="0" err="1">
                <a:solidFill>
                  <a:srgbClr val="000000"/>
                </a:solidFill>
                <a:latin typeface="Menlo-Regular" panose="020B0609030804020204" pitchFamily="49" charset="0"/>
              </a:rPr>
              <a:t>str</a:t>
            </a:r>
            <a:r>
              <a:rPr lang="en-US" sz="2000" dirty="0">
                <a:solidFill>
                  <a:srgbClr val="000000"/>
                </a:solidFill>
                <a:latin typeface="Menlo-Regular" panose="020B0609030804020204" pitchFamily="49" charset="0"/>
              </a:rPr>
              <a:t> )    </a:t>
            </a:r>
          </a:p>
          <a:p>
            <a:pPr>
              <a:buFontTx/>
              <a:buNone/>
            </a:pPr>
            <a:r>
              <a:rPr lang="en-US" sz="2000" dirty="0">
                <a:solidFill>
                  <a:srgbClr val="000000"/>
                </a:solidFill>
                <a:latin typeface="Menlo-Regular" panose="020B0609030804020204" pitchFamily="49" charset="0"/>
              </a:rPr>
              <a:t>	position = </a:t>
            </a:r>
            <a:r>
              <a:rPr lang="en-US" sz="2000" dirty="0" err="1">
                <a:solidFill>
                  <a:srgbClr val="000000"/>
                </a:solidFill>
                <a:latin typeface="Menlo-Regular" panose="020B0609030804020204" pitchFamily="49" charset="0"/>
              </a:rPr>
              <a:t>fo.tell</a:t>
            </a:r>
            <a:r>
              <a:rPr lang="en-US" sz="2000" dirty="0">
                <a:solidFill>
                  <a:srgbClr val="000000"/>
                </a:solidFill>
                <a:latin typeface="Menlo-Regular" panose="020B0609030804020204" pitchFamily="49" charset="0"/>
              </a:rPr>
              <a:t>();    </a:t>
            </a:r>
          </a:p>
          <a:p>
            <a:pPr>
              <a:buFontTx/>
              <a:buNone/>
            </a:pPr>
            <a:r>
              <a:rPr lang="en-US" sz="2000" dirty="0">
                <a:solidFill>
                  <a:srgbClr val="000000"/>
                </a:solidFill>
                <a:latin typeface="Menlo-Regular" panose="020B0609030804020204" pitchFamily="49" charset="0"/>
              </a:rPr>
              <a:t>	</a:t>
            </a:r>
            <a:r>
              <a:rPr lang="en-US" sz="2000" dirty="0">
                <a:solidFill>
                  <a:srgbClr val="AA0D91"/>
                </a:solidFill>
                <a:latin typeface="Menlo-Regular" panose="020B0609030804020204" pitchFamily="49" charset="0"/>
              </a:rPr>
              <a:t>print</a:t>
            </a:r>
            <a:r>
              <a:rPr lang="en-US" sz="2000" dirty="0">
                <a:solidFill>
                  <a:srgbClr val="000000"/>
                </a:solidFill>
                <a:latin typeface="Menlo-Regular" panose="020B0609030804020204" pitchFamily="49" charset="0"/>
              </a:rPr>
              <a:t>(</a:t>
            </a:r>
            <a:r>
              <a:rPr lang="en-US" sz="2000" dirty="0">
                <a:solidFill>
                  <a:srgbClr val="C41A16"/>
                </a:solidFill>
                <a:latin typeface="Menlo-Regular" panose="020B0609030804020204" pitchFamily="49" charset="0"/>
              </a:rPr>
              <a:t>"Current file position : "</a:t>
            </a:r>
            <a:r>
              <a:rPr lang="en-US" sz="2000" dirty="0">
                <a:solidFill>
                  <a:srgbClr val="000000"/>
                </a:solidFill>
                <a:latin typeface="Menlo-Regular" panose="020B0609030804020204" pitchFamily="49" charset="0"/>
              </a:rPr>
              <a:t>, position)    	position = </a:t>
            </a:r>
            <a:r>
              <a:rPr lang="en-US" sz="2000" dirty="0" err="1">
                <a:solidFill>
                  <a:srgbClr val="000000"/>
                </a:solidFill>
                <a:latin typeface="Menlo-Regular" panose="020B0609030804020204" pitchFamily="49" charset="0"/>
              </a:rPr>
              <a:t>fo.seek</a:t>
            </a:r>
            <a:r>
              <a:rPr lang="en-US" sz="2000" dirty="0">
                <a:solidFill>
                  <a:srgbClr val="000000"/>
                </a:solidFill>
                <a:latin typeface="Menlo-Regular" panose="020B0609030804020204" pitchFamily="49" charset="0"/>
              </a:rPr>
              <a:t>(</a:t>
            </a:r>
            <a:r>
              <a:rPr lang="en-US" sz="2000" dirty="0">
                <a:solidFill>
                  <a:srgbClr val="1C00CF"/>
                </a:solidFill>
                <a:latin typeface="Menlo-Regular" panose="020B0609030804020204" pitchFamily="49" charset="0"/>
              </a:rPr>
              <a:t>0</a:t>
            </a:r>
            <a:r>
              <a:rPr lang="en-US" sz="2000" dirty="0">
                <a:solidFill>
                  <a:srgbClr val="000000"/>
                </a:solidFill>
                <a:latin typeface="Menlo-Regular" panose="020B0609030804020204" pitchFamily="49" charset="0"/>
              </a:rPr>
              <a:t>, </a:t>
            </a:r>
            <a:r>
              <a:rPr lang="en-US" sz="2000" dirty="0">
                <a:solidFill>
                  <a:srgbClr val="1C00CF"/>
                </a:solidFill>
                <a:latin typeface="Menlo-Regular" panose="020B0609030804020204" pitchFamily="49" charset="0"/>
              </a:rPr>
              <a:t>0</a:t>
            </a:r>
            <a:r>
              <a:rPr lang="en-US" sz="2000" dirty="0">
                <a:solidFill>
                  <a:srgbClr val="000000"/>
                </a:solidFill>
                <a:latin typeface="Menlo-Regular" panose="020B0609030804020204" pitchFamily="49" charset="0"/>
              </a:rPr>
              <a:t>);    </a:t>
            </a:r>
          </a:p>
          <a:p>
            <a:pPr>
              <a:buFontTx/>
              <a:buNone/>
            </a:pPr>
            <a:r>
              <a:rPr lang="en-US" sz="2000" dirty="0">
                <a:solidFill>
                  <a:srgbClr val="000000"/>
                </a:solidFill>
                <a:latin typeface="Menlo-Regular" panose="020B0609030804020204" pitchFamily="49" charset="0"/>
              </a:rPr>
              <a:t>	</a:t>
            </a:r>
            <a:r>
              <a:rPr lang="en-US" sz="2000" dirty="0" err="1">
                <a:solidFill>
                  <a:srgbClr val="000000"/>
                </a:solidFill>
                <a:latin typeface="Menlo-Regular" panose="020B0609030804020204" pitchFamily="49" charset="0"/>
              </a:rPr>
              <a:t>str</a:t>
            </a:r>
            <a:r>
              <a:rPr lang="en-US" sz="2000" dirty="0">
                <a:solidFill>
                  <a:srgbClr val="000000"/>
                </a:solidFill>
                <a:latin typeface="Menlo-Regular" panose="020B0609030804020204" pitchFamily="49" charset="0"/>
              </a:rPr>
              <a:t> = </a:t>
            </a:r>
            <a:r>
              <a:rPr lang="en-US" sz="2000" dirty="0" err="1">
                <a:solidFill>
                  <a:srgbClr val="000000"/>
                </a:solidFill>
                <a:latin typeface="Menlo-Regular" panose="020B0609030804020204" pitchFamily="49" charset="0"/>
              </a:rPr>
              <a:t>fo.read</a:t>
            </a:r>
            <a:r>
              <a:rPr lang="en-US" sz="2000" dirty="0">
                <a:solidFill>
                  <a:srgbClr val="000000"/>
                </a:solidFill>
                <a:latin typeface="Menlo-Regular" panose="020B0609030804020204" pitchFamily="49" charset="0"/>
              </a:rPr>
              <a:t>(</a:t>
            </a:r>
            <a:r>
              <a:rPr lang="en-US" sz="2000" dirty="0">
                <a:solidFill>
                  <a:srgbClr val="1C00CF"/>
                </a:solidFill>
                <a:latin typeface="Menlo-Regular" panose="020B0609030804020204" pitchFamily="49" charset="0"/>
              </a:rPr>
              <a:t>10</a:t>
            </a:r>
            <a:r>
              <a:rPr lang="en-US" sz="2000" dirty="0">
                <a:solidFill>
                  <a:srgbClr val="000000"/>
                </a:solidFill>
                <a:latin typeface="Menlo-Regular" panose="020B0609030804020204" pitchFamily="49" charset="0"/>
              </a:rPr>
              <a:t>);    </a:t>
            </a:r>
          </a:p>
          <a:p>
            <a:pPr>
              <a:buFontTx/>
              <a:buNone/>
            </a:pPr>
            <a:r>
              <a:rPr lang="en-US" sz="2000" dirty="0">
                <a:solidFill>
                  <a:srgbClr val="000000"/>
                </a:solidFill>
                <a:latin typeface="Menlo-Regular" panose="020B0609030804020204" pitchFamily="49" charset="0"/>
              </a:rPr>
              <a:t>	</a:t>
            </a:r>
            <a:r>
              <a:rPr lang="en-US" sz="2000" dirty="0">
                <a:solidFill>
                  <a:srgbClr val="AA0D91"/>
                </a:solidFill>
                <a:latin typeface="Menlo-Regular" panose="020B0609030804020204" pitchFamily="49" charset="0"/>
              </a:rPr>
              <a:t>print</a:t>
            </a:r>
            <a:r>
              <a:rPr lang="en-US" sz="2000" dirty="0">
                <a:solidFill>
                  <a:srgbClr val="000000"/>
                </a:solidFill>
                <a:latin typeface="Menlo-Regular" panose="020B0609030804020204" pitchFamily="49" charset="0"/>
              </a:rPr>
              <a:t>(</a:t>
            </a:r>
            <a:r>
              <a:rPr lang="en-US" sz="2000" dirty="0">
                <a:solidFill>
                  <a:srgbClr val="C41A16"/>
                </a:solidFill>
                <a:latin typeface="Menlo-Regular" panose="020B0609030804020204" pitchFamily="49" charset="0"/>
              </a:rPr>
              <a:t>"Again read String is : "</a:t>
            </a:r>
            <a:r>
              <a:rPr lang="en-US" sz="2000" dirty="0">
                <a:solidFill>
                  <a:srgbClr val="000000"/>
                </a:solidFill>
                <a:latin typeface="Menlo-Regular" panose="020B0609030804020204" pitchFamily="49" charset="0"/>
              </a:rPr>
              <a:t>, </a:t>
            </a:r>
            <a:r>
              <a:rPr lang="en-US" sz="2000" dirty="0" err="1">
                <a:solidFill>
                  <a:srgbClr val="000000"/>
                </a:solidFill>
                <a:latin typeface="Menlo-Regular" panose="020B0609030804020204" pitchFamily="49" charset="0"/>
              </a:rPr>
              <a:t>str</a:t>
            </a:r>
            <a:r>
              <a:rPr lang="en-US" sz="2000" dirty="0">
                <a:solidFill>
                  <a:srgbClr val="000000"/>
                </a:solidFill>
                <a:latin typeface="Menlo-Regular" panose="020B0609030804020204" pitchFamily="49" charset="0"/>
              </a:rPr>
              <a:t>)</a:t>
            </a:r>
            <a:endParaRPr lang="en-US" altLang="en-US" sz="2000" b="1" dirty="0"/>
          </a:p>
          <a:p>
            <a:r>
              <a:rPr lang="en-US" altLang="en-US" sz="1800" dirty="0"/>
              <a:t>This would produce following result:</a:t>
            </a:r>
          </a:p>
          <a:p>
            <a:pPr lvl="1">
              <a:buFontTx/>
              <a:buNone/>
            </a:pPr>
            <a:r>
              <a:rPr lang="en-US" altLang="en-US" sz="1800" dirty="0">
                <a:latin typeface="Courier New" panose="02070309020205020404" pitchFamily="49" charset="0"/>
                <a:cs typeface="Courier New" panose="02070309020205020404" pitchFamily="49" charset="0"/>
              </a:rPr>
              <a:t>Read String is : </a:t>
            </a:r>
            <a:r>
              <a:rPr lang="en-US" altLang="en-US" dirty="0">
                <a:latin typeface="Courier New" panose="02070309020205020404" pitchFamily="49" charset="0"/>
                <a:cs typeface="Courier New" panose="02070309020205020404" pitchFamily="49" charset="0"/>
              </a:rPr>
              <a:t>This is s</a:t>
            </a:r>
            <a:endParaRPr lang="en-US" altLang="en-US" sz="1800" dirty="0">
              <a:latin typeface="Courier New" panose="02070309020205020404" pitchFamily="49" charset="0"/>
              <a:cs typeface="Courier New" panose="02070309020205020404" pitchFamily="49" charset="0"/>
            </a:endParaRPr>
          </a:p>
          <a:p>
            <a:pPr lvl="1">
              <a:buFontTx/>
              <a:buNone/>
            </a:pPr>
            <a:r>
              <a:rPr lang="en-US" altLang="en-US" sz="1800" dirty="0">
                <a:latin typeface="Courier New" panose="02070309020205020404" pitchFamily="49" charset="0"/>
                <a:cs typeface="Courier New" panose="02070309020205020404" pitchFamily="49" charset="0"/>
              </a:rPr>
              <a:t>Current file position : 10 </a:t>
            </a:r>
          </a:p>
          <a:p>
            <a:pPr lvl="1">
              <a:buFontTx/>
              <a:buNone/>
            </a:pPr>
            <a:r>
              <a:rPr lang="en-US" altLang="en-US" sz="1800" dirty="0">
                <a:latin typeface="Courier New" panose="02070309020205020404" pitchFamily="49" charset="0"/>
                <a:cs typeface="Courier New" panose="02070309020205020404" pitchFamily="49" charset="0"/>
              </a:rPr>
              <a:t>Again read String is : Python is</a:t>
            </a:r>
          </a:p>
        </p:txBody>
      </p:sp>
      <p:sp>
        <p:nvSpPr>
          <p:cNvPr id="4" name="Title 1">
            <a:extLst>
              <a:ext uri="{FF2B5EF4-FFF2-40B4-BE49-F238E27FC236}">
                <a16:creationId xmlns:a16="http://schemas.microsoft.com/office/drawing/2014/main" id="{AC794FF0-FA05-394A-8759-0DBDB3AB9B98}"/>
              </a:ext>
            </a:extLst>
          </p:cNvPr>
          <p:cNvSpPr>
            <a:spLocks noGrp="1"/>
          </p:cNvSpPr>
          <p:nvPr>
            <p:ph type="title"/>
          </p:nvPr>
        </p:nvSpPr>
        <p:spPr>
          <a:xfrm>
            <a:off x="609600" y="381000"/>
            <a:ext cx="8153400" cy="738664"/>
          </a:xfrm>
        </p:spPr>
        <p:txBody>
          <a:bodyPr/>
          <a:lstStyle/>
          <a:p>
            <a:r>
              <a:rPr lang="en-US" altLang="en-US" u="none" dirty="0"/>
              <a:t>FILE POSITIONS</a:t>
            </a:r>
          </a:p>
        </p:txBody>
      </p:sp>
    </p:spTree>
    <p:extLst>
      <p:ext uri="{BB962C8B-B14F-4D97-AF65-F5344CB8AC3E}">
        <p14:creationId xmlns:p14="http://schemas.microsoft.com/office/powerpoint/2010/main" val="14482761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a:extLst>
              <a:ext uri="{FF2B5EF4-FFF2-40B4-BE49-F238E27FC236}">
                <a16:creationId xmlns:a16="http://schemas.microsoft.com/office/drawing/2014/main" id="{DD1C0E25-E444-7346-8A76-B3F9D43299A1}"/>
              </a:ext>
            </a:extLst>
          </p:cNvPr>
          <p:cNvSpPr>
            <a:spLocks noGrp="1"/>
          </p:cNvSpPr>
          <p:nvPr>
            <p:ph idx="1"/>
          </p:nvPr>
        </p:nvSpPr>
        <p:spPr>
          <a:xfrm>
            <a:off x="609600" y="1371600"/>
            <a:ext cx="8153400" cy="4800600"/>
          </a:xfrm>
        </p:spPr>
        <p:txBody>
          <a:bodyPr/>
          <a:lstStyle/>
          <a:p>
            <a:pPr>
              <a:buFontTx/>
              <a:buNone/>
            </a:pPr>
            <a:r>
              <a:rPr lang="en-US" altLang="en-US" sz="1800" b="1"/>
              <a:t>The </a:t>
            </a:r>
            <a:r>
              <a:rPr lang="en-US" altLang="en-US" sz="1800" b="1" i="1"/>
              <a:t>delete()</a:t>
            </a:r>
            <a:r>
              <a:rPr lang="en-US" altLang="en-US" sz="1800" b="1"/>
              <a:t> Method:</a:t>
            </a:r>
          </a:p>
          <a:p>
            <a:pPr>
              <a:buFontTx/>
              <a:buNone/>
            </a:pPr>
            <a:r>
              <a:rPr lang="en-US" altLang="en-US" sz="1800"/>
              <a:t>	You can use the </a:t>
            </a:r>
            <a:r>
              <a:rPr lang="en-US" altLang="en-US" sz="1800" i="1"/>
              <a:t>delete()</a:t>
            </a:r>
            <a:r>
              <a:rPr lang="en-US" altLang="en-US" sz="1800"/>
              <a:t> method to delete files by supplying the name of the file to be deleted as the argument.</a:t>
            </a:r>
          </a:p>
          <a:p>
            <a:pPr>
              <a:buFontTx/>
              <a:buNone/>
            </a:pPr>
            <a:r>
              <a:rPr lang="en-US" altLang="en-US" sz="1800" b="1"/>
              <a:t>Syntax:</a:t>
            </a:r>
          </a:p>
          <a:p>
            <a:pPr>
              <a:buFontTx/>
              <a:buNone/>
            </a:pPr>
            <a:r>
              <a:rPr lang="en-US" altLang="en-US" sz="1800"/>
              <a:t>	</a:t>
            </a:r>
            <a:r>
              <a:rPr lang="en-US" altLang="en-US" sz="1800">
                <a:latin typeface="Courier New" panose="02070309020205020404" pitchFamily="49" charset="0"/>
                <a:cs typeface="Courier New" panose="02070309020205020404" pitchFamily="49" charset="0"/>
              </a:rPr>
              <a:t>os.remove(file_name) </a:t>
            </a:r>
          </a:p>
          <a:p>
            <a:pPr>
              <a:buFontTx/>
              <a:buNone/>
            </a:pPr>
            <a:r>
              <a:rPr lang="en-US" altLang="en-US" sz="1800" b="1"/>
              <a:t>Example:</a:t>
            </a:r>
          </a:p>
          <a:p>
            <a:pPr lvl="1">
              <a:buFontTx/>
              <a:buNone/>
            </a:pPr>
            <a:r>
              <a:rPr lang="en-US" altLang="en-US" sz="1800">
                <a:latin typeface="Courier New" panose="02070309020205020404" pitchFamily="49" charset="0"/>
                <a:cs typeface="Courier New" panose="02070309020205020404" pitchFamily="49" charset="0"/>
              </a:rPr>
              <a:t>import os </a:t>
            </a:r>
          </a:p>
          <a:p>
            <a:pPr lvl="1">
              <a:buFontTx/>
              <a:buNone/>
            </a:pPr>
            <a:r>
              <a:rPr lang="en-US" altLang="en-US" sz="1800">
                <a:latin typeface="Courier New" panose="02070309020205020404" pitchFamily="49" charset="0"/>
                <a:cs typeface="Courier New" panose="02070309020205020404" pitchFamily="49" charset="0"/>
              </a:rPr>
              <a:t>os.remove("test2.txt")</a:t>
            </a:r>
          </a:p>
        </p:txBody>
      </p:sp>
    </p:spTree>
    <p:extLst>
      <p:ext uri="{BB962C8B-B14F-4D97-AF65-F5344CB8AC3E}">
        <p14:creationId xmlns:p14="http://schemas.microsoft.com/office/powerpoint/2010/main" val="42679692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D7184CCD-F815-3D4C-A288-1E7B4FEAE98E}"/>
              </a:ext>
            </a:extLst>
          </p:cNvPr>
          <p:cNvSpPr>
            <a:spLocks noGrp="1"/>
          </p:cNvSpPr>
          <p:nvPr>
            <p:ph type="title"/>
          </p:nvPr>
        </p:nvSpPr>
        <p:spPr>
          <a:xfrm>
            <a:off x="760729" y="291845"/>
            <a:ext cx="7622540" cy="1477328"/>
          </a:xfrm>
        </p:spPr>
        <p:txBody>
          <a:bodyPr/>
          <a:lstStyle/>
          <a:p>
            <a:r>
              <a:rPr lang="en-US" altLang="en-US" u="none" dirty="0"/>
              <a:t>DIRECTORY ACCESS FUNCTIONS</a:t>
            </a:r>
          </a:p>
        </p:txBody>
      </p:sp>
      <p:sp>
        <p:nvSpPr>
          <p:cNvPr id="20483" name="Content Placeholder 2">
            <a:extLst>
              <a:ext uri="{FF2B5EF4-FFF2-40B4-BE49-F238E27FC236}">
                <a16:creationId xmlns:a16="http://schemas.microsoft.com/office/drawing/2014/main" id="{7BEF132E-C2C9-0047-9968-78FD3F41D455}"/>
              </a:ext>
            </a:extLst>
          </p:cNvPr>
          <p:cNvSpPr>
            <a:spLocks noGrp="1"/>
          </p:cNvSpPr>
          <p:nvPr>
            <p:ph idx="1"/>
          </p:nvPr>
        </p:nvSpPr>
        <p:spPr>
          <a:xfrm>
            <a:off x="727778" y="2032686"/>
            <a:ext cx="8153400" cy="4800600"/>
          </a:xfrm>
        </p:spPr>
        <p:txBody>
          <a:bodyPr/>
          <a:lstStyle/>
          <a:p>
            <a:pPr>
              <a:buFontTx/>
              <a:buNone/>
            </a:pPr>
            <a:r>
              <a:rPr lang="en-US" altLang="en-US" sz="1800" dirty="0"/>
              <a:t>All files are contained within various directories, and Python has no problem handling these too. The </a:t>
            </a:r>
            <a:r>
              <a:rPr lang="en-US" altLang="en-US" sz="1800" b="1" dirty="0" err="1"/>
              <a:t>os</a:t>
            </a:r>
            <a:r>
              <a:rPr lang="en-US" altLang="en-US" sz="1800" dirty="0"/>
              <a:t> module has several methods that help you create, remove, and change directories.</a:t>
            </a:r>
          </a:p>
          <a:p>
            <a:pPr>
              <a:buFontTx/>
              <a:buNone/>
            </a:pPr>
            <a:r>
              <a:rPr lang="en-US" altLang="en-US" sz="1800" b="1" dirty="0"/>
              <a:t>The </a:t>
            </a:r>
            <a:r>
              <a:rPr lang="en-US" altLang="en-US" sz="1800" b="1" i="1" dirty="0" err="1"/>
              <a:t>mkdir</a:t>
            </a:r>
            <a:r>
              <a:rPr lang="en-US" altLang="en-US" sz="1800" b="1" i="1" dirty="0"/>
              <a:t>()</a:t>
            </a:r>
            <a:r>
              <a:rPr lang="en-US" altLang="en-US" sz="1800" b="1" dirty="0"/>
              <a:t> Method:</a:t>
            </a:r>
          </a:p>
          <a:p>
            <a:pPr>
              <a:buFontTx/>
              <a:buNone/>
            </a:pPr>
            <a:r>
              <a:rPr lang="en-US" altLang="en-US" sz="1800" dirty="0"/>
              <a:t>	You can use the </a:t>
            </a:r>
            <a:r>
              <a:rPr lang="en-US" altLang="en-US" sz="1800" i="1" dirty="0" err="1"/>
              <a:t>mkdir</a:t>
            </a:r>
            <a:r>
              <a:rPr lang="en-US" altLang="en-US" sz="1800" i="1" dirty="0"/>
              <a:t>()</a:t>
            </a:r>
            <a:r>
              <a:rPr lang="en-US" altLang="en-US" sz="1800" dirty="0"/>
              <a:t> method of the </a:t>
            </a:r>
            <a:r>
              <a:rPr lang="en-US" altLang="en-US" sz="1800" dirty="0" err="1"/>
              <a:t>os</a:t>
            </a:r>
            <a:r>
              <a:rPr lang="en-US" altLang="en-US" sz="1800" dirty="0"/>
              <a:t> module to create directories in the current directory. You need to supply an argument to this method, which contains the name of the directory to be created.</a:t>
            </a:r>
          </a:p>
          <a:p>
            <a:pPr>
              <a:buFontTx/>
              <a:buNone/>
            </a:pPr>
            <a:r>
              <a:rPr lang="en-US" altLang="en-US" sz="1800" b="1" dirty="0"/>
              <a:t>Syntax:</a:t>
            </a:r>
          </a:p>
          <a:p>
            <a:pPr>
              <a:buFontTx/>
              <a:buNone/>
            </a:pPr>
            <a:r>
              <a:rPr lang="en-US" altLang="en-US" sz="1800" dirty="0"/>
              <a:t>	</a:t>
            </a:r>
            <a:r>
              <a:rPr lang="en-US" altLang="en-US" sz="1800" dirty="0" err="1">
                <a:latin typeface="Courier New" panose="02070309020205020404" pitchFamily="49" charset="0"/>
                <a:cs typeface="Courier New" panose="02070309020205020404" pitchFamily="49" charset="0"/>
              </a:rPr>
              <a:t>os.mkdir</a:t>
            </a:r>
            <a:r>
              <a:rPr lang="en-US" altLang="en-US" sz="1800" dirty="0">
                <a:latin typeface="Courier New" panose="02070309020205020404" pitchFamily="49" charset="0"/>
                <a:cs typeface="Courier New" panose="02070309020205020404" pitchFamily="49" charset="0"/>
              </a:rPr>
              <a:t>("</a:t>
            </a:r>
            <a:r>
              <a:rPr lang="en-US" altLang="en-US" sz="1800" dirty="0" err="1">
                <a:latin typeface="Courier New" panose="02070309020205020404" pitchFamily="49" charset="0"/>
                <a:cs typeface="Courier New" panose="02070309020205020404" pitchFamily="49" charset="0"/>
              </a:rPr>
              <a:t>newdir</a:t>
            </a:r>
            <a:r>
              <a:rPr lang="en-US" altLang="en-US" sz="1800" dirty="0">
                <a:latin typeface="Courier New" panose="02070309020205020404" pitchFamily="49" charset="0"/>
                <a:cs typeface="Courier New" panose="02070309020205020404" pitchFamily="49" charset="0"/>
              </a:rPr>
              <a:t>") </a:t>
            </a:r>
          </a:p>
          <a:p>
            <a:pPr>
              <a:buFontTx/>
              <a:buNone/>
            </a:pPr>
            <a:r>
              <a:rPr lang="en-US" altLang="en-US" sz="1800" b="1" dirty="0"/>
              <a:t>Example:</a:t>
            </a:r>
          </a:p>
          <a:p>
            <a:pPr lvl="1">
              <a:buFontTx/>
              <a:buNone/>
            </a:pPr>
            <a:r>
              <a:rPr lang="en-US" altLang="en-US" sz="1800" dirty="0">
                <a:latin typeface="Courier New" panose="02070309020205020404" pitchFamily="49" charset="0"/>
                <a:cs typeface="Courier New" panose="02070309020205020404" pitchFamily="49" charset="0"/>
              </a:rPr>
              <a:t>import </a:t>
            </a:r>
            <a:r>
              <a:rPr lang="en-US" altLang="en-US" sz="1800" dirty="0" err="1">
                <a:latin typeface="Courier New" panose="02070309020205020404" pitchFamily="49" charset="0"/>
                <a:cs typeface="Courier New" panose="02070309020205020404" pitchFamily="49" charset="0"/>
              </a:rPr>
              <a:t>os</a:t>
            </a:r>
            <a:r>
              <a:rPr lang="en-US" altLang="en-US" sz="1800" dirty="0">
                <a:latin typeface="Courier New" panose="02070309020205020404" pitchFamily="49" charset="0"/>
                <a:cs typeface="Courier New" panose="02070309020205020404" pitchFamily="49" charset="0"/>
              </a:rPr>
              <a:t> # Create a directory "test" </a:t>
            </a:r>
          </a:p>
          <a:p>
            <a:pPr lvl="1">
              <a:buFontTx/>
              <a:buNone/>
            </a:pPr>
            <a:r>
              <a:rPr lang="en-US" altLang="en-US" sz="1800" dirty="0" err="1">
                <a:latin typeface="Courier New" panose="02070309020205020404" pitchFamily="49" charset="0"/>
                <a:cs typeface="Courier New" panose="02070309020205020404" pitchFamily="49" charset="0"/>
              </a:rPr>
              <a:t>os.mkdir</a:t>
            </a:r>
            <a:r>
              <a:rPr lang="en-US" altLang="en-US" sz="1800" dirty="0">
                <a:latin typeface="Courier New" panose="02070309020205020404" pitchFamily="49" charset="0"/>
                <a:cs typeface="Courier New" panose="02070309020205020404" pitchFamily="49" charset="0"/>
              </a:rPr>
              <a:t>("test")</a:t>
            </a:r>
          </a:p>
        </p:txBody>
      </p:sp>
    </p:spTree>
    <p:extLst>
      <p:ext uri="{BB962C8B-B14F-4D97-AF65-F5344CB8AC3E}">
        <p14:creationId xmlns:p14="http://schemas.microsoft.com/office/powerpoint/2010/main" val="15876907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a:extLst>
              <a:ext uri="{FF2B5EF4-FFF2-40B4-BE49-F238E27FC236}">
                <a16:creationId xmlns:a16="http://schemas.microsoft.com/office/drawing/2014/main" id="{A2AE0941-D444-814C-A5DB-2AFC3146F8B8}"/>
              </a:ext>
            </a:extLst>
          </p:cNvPr>
          <p:cNvSpPr>
            <a:spLocks noGrp="1"/>
          </p:cNvSpPr>
          <p:nvPr>
            <p:ph idx="1"/>
          </p:nvPr>
        </p:nvSpPr>
        <p:spPr>
          <a:xfrm>
            <a:off x="609600" y="1295400"/>
            <a:ext cx="8153400" cy="4876800"/>
          </a:xfrm>
        </p:spPr>
        <p:txBody>
          <a:bodyPr/>
          <a:lstStyle/>
          <a:p>
            <a:pPr>
              <a:buFontTx/>
              <a:buNone/>
            </a:pPr>
            <a:r>
              <a:rPr lang="en-US" altLang="en-US" sz="1800" b="1"/>
              <a:t>The </a:t>
            </a:r>
            <a:r>
              <a:rPr lang="en-US" altLang="en-US" sz="1800" b="1" i="1"/>
              <a:t>chdir()</a:t>
            </a:r>
            <a:r>
              <a:rPr lang="en-US" altLang="en-US" sz="1800" b="1"/>
              <a:t> Method:</a:t>
            </a:r>
          </a:p>
          <a:p>
            <a:pPr>
              <a:buFontTx/>
              <a:buNone/>
            </a:pPr>
            <a:r>
              <a:rPr lang="en-US" altLang="en-US" sz="1800"/>
              <a:t>	You can use the </a:t>
            </a:r>
            <a:r>
              <a:rPr lang="en-US" altLang="en-US" sz="1800" i="1"/>
              <a:t>chdir()</a:t>
            </a:r>
            <a:r>
              <a:rPr lang="en-US" altLang="en-US" sz="1800"/>
              <a:t> method to change the current directory. The chdir() method takes an argument, which is the name of the directory that you want to make the current directory.</a:t>
            </a:r>
          </a:p>
          <a:p>
            <a:pPr>
              <a:buFontTx/>
              <a:buNone/>
            </a:pPr>
            <a:r>
              <a:rPr lang="en-US" altLang="en-US" sz="1800" b="1"/>
              <a:t>Syntax:</a:t>
            </a:r>
          </a:p>
          <a:p>
            <a:pPr>
              <a:buFontTx/>
              <a:buNone/>
            </a:pPr>
            <a:r>
              <a:rPr lang="en-US" altLang="en-US" sz="1800"/>
              <a:t>	</a:t>
            </a:r>
            <a:r>
              <a:rPr lang="en-US" altLang="en-US" sz="1800">
                <a:latin typeface="Courier New" panose="02070309020205020404" pitchFamily="49" charset="0"/>
                <a:cs typeface="Courier New" panose="02070309020205020404" pitchFamily="49" charset="0"/>
              </a:rPr>
              <a:t>os.chdir("newdir") </a:t>
            </a:r>
          </a:p>
          <a:p>
            <a:pPr>
              <a:buFontTx/>
              <a:buNone/>
            </a:pPr>
            <a:r>
              <a:rPr lang="en-US" altLang="en-US" sz="1800" b="1"/>
              <a:t>Example:</a:t>
            </a:r>
          </a:p>
          <a:p>
            <a:pPr lvl="1">
              <a:buFontTx/>
              <a:buNone/>
            </a:pPr>
            <a:r>
              <a:rPr lang="en-US" altLang="en-US" sz="1800">
                <a:latin typeface="Courier New" panose="02070309020205020404" pitchFamily="49" charset="0"/>
                <a:cs typeface="Courier New" panose="02070309020205020404" pitchFamily="49" charset="0"/>
              </a:rPr>
              <a:t>import os </a:t>
            </a:r>
          </a:p>
          <a:p>
            <a:pPr lvl="1">
              <a:buFontTx/>
              <a:buNone/>
            </a:pPr>
            <a:r>
              <a:rPr lang="en-US" altLang="en-US" sz="1800">
                <a:latin typeface="Courier New" panose="02070309020205020404" pitchFamily="49" charset="0"/>
                <a:cs typeface="Courier New" panose="02070309020205020404" pitchFamily="49" charset="0"/>
              </a:rPr>
              <a:t>os.chdir("/home/newdir") </a:t>
            </a:r>
          </a:p>
        </p:txBody>
      </p:sp>
    </p:spTree>
    <p:extLst>
      <p:ext uri="{BB962C8B-B14F-4D97-AF65-F5344CB8AC3E}">
        <p14:creationId xmlns:p14="http://schemas.microsoft.com/office/powerpoint/2010/main" val="41073358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a:extLst>
              <a:ext uri="{FF2B5EF4-FFF2-40B4-BE49-F238E27FC236}">
                <a16:creationId xmlns:a16="http://schemas.microsoft.com/office/drawing/2014/main" id="{CF90F031-BC75-8F41-B857-71FC3CEC4096}"/>
              </a:ext>
            </a:extLst>
          </p:cNvPr>
          <p:cNvSpPr>
            <a:spLocks noGrp="1"/>
          </p:cNvSpPr>
          <p:nvPr>
            <p:ph idx="1"/>
          </p:nvPr>
        </p:nvSpPr>
        <p:spPr/>
        <p:txBody>
          <a:bodyPr/>
          <a:lstStyle/>
          <a:p>
            <a:pPr>
              <a:buFontTx/>
              <a:buNone/>
            </a:pPr>
            <a:r>
              <a:rPr lang="en-US" altLang="en-US" sz="1800" b="1"/>
              <a:t>The </a:t>
            </a:r>
            <a:r>
              <a:rPr lang="en-US" altLang="en-US" sz="1800" b="1" i="1"/>
              <a:t>getcwd()</a:t>
            </a:r>
            <a:r>
              <a:rPr lang="en-US" altLang="en-US" sz="1800" b="1"/>
              <a:t> Method:</a:t>
            </a:r>
          </a:p>
          <a:p>
            <a:pPr>
              <a:buFontTx/>
              <a:buNone/>
            </a:pPr>
            <a:r>
              <a:rPr lang="en-US" altLang="en-US" sz="1800"/>
              <a:t>	The </a:t>
            </a:r>
            <a:r>
              <a:rPr lang="en-US" altLang="en-US" sz="1800" i="1"/>
              <a:t>getcwd()</a:t>
            </a:r>
            <a:r>
              <a:rPr lang="en-US" altLang="en-US" sz="1800"/>
              <a:t> method displays the current working directory.</a:t>
            </a:r>
          </a:p>
          <a:p>
            <a:pPr>
              <a:buFontTx/>
              <a:buNone/>
            </a:pPr>
            <a:r>
              <a:rPr lang="en-US" altLang="en-US" sz="1800" b="1"/>
              <a:t>Syntax:</a:t>
            </a:r>
          </a:p>
          <a:p>
            <a:pPr>
              <a:buFontTx/>
              <a:buNone/>
            </a:pPr>
            <a:r>
              <a:rPr lang="en-US" altLang="en-US" sz="1800"/>
              <a:t>	</a:t>
            </a:r>
            <a:r>
              <a:rPr lang="en-US" altLang="en-US" sz="1800">
                <a:latin typeface="Courier New" panose="02070309020205020404" pitchFamily="49" charset="0"/>
                <a:cs typeface="Courier New" panose="02070309020205020404" pitchFamily="49" charset="0"/>
              </a:rPr>
              <a:t>os.getcwd() </a:t>
            </a:r>
          </a:p>
          <a:p>
            <a:pPr>
              <a:buFontTx/>
              <a:buNone/>
            </a:pPr>
            <a:r>
              <a:rPr lang="en-US" altLang="en-US" sz="1800" b="1"/>
              <a:t>Example:</a:t>
            </a:r>
          </a:p>
          <a:p>
            <a:pPr lvl="1">
              <a:buFontTx/>
              <a:buNone/>
            </a:pPr>
            <a:r>
              <a:rPr lang="en-US" altLang="en-US" sz="1800">
                <a:latin typeface="Courier New" panose="02070309020205020404" pitchFamily="49" charset="0"/>
                <a:cs typeface="Courier New" panose="02070309020205020404" pitchFamily="49" charset="0"/>
              </a:rPr>
              <a:t>import os </a:t>
            </a:r>
          </a:p>
          <a:p>
            <a:pPr lvl="1">
              <a:buFontTx/>
              <a:buNone/>
            </a:pPr>
            <a:r>
              <a:rPr lang="en-US" altLang="en-US" sz="1800">
                <a:latin typeface="Courier New" panose="02070309020205020404" pitchFamily="49" charset="0"/>
                <a:cs typeface="Courier New" panose="02070309020205020404" pitchFamily="49" charset="0"/>
              </a:rPr>
              <a:t>os.getcwd() </a:t>
            </a:r>
          </a:p>
        </p:txBody>
      </p:sp>
    </p:spTree>
    <p:extLst>
      <p:ext uri="{BB962C8B-B14F-4D97-AF65-F5344CB8AC3E}">
        <p14:creationId xmlns:p14="http://schemas.microsoft.com/office/powerpoint/2010/main" val="4394745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a:extLst>
              <a:ext uri="{FF2B5EF4-FFF2-40B4-BE49-F238E27FC236}">
                <a16:creationId xmlns:a16="http://schemas.microsoft.com/office/drawing/2014/main" id="{DE83436F-DE3C-4045-B5C0-BA4324DB2A5D}"/>
              </a:ext>
            </a:extLst>
          </p:cNvPr>
          <p:cNvSpPr>
            <a:spLocks noGrp="1"/>
          </p:cNvSpPr>
          <p:nvPr>
            <p:ph idx="1"/>
          </p:nvPr>
        </p:nvSpPr>
        <p:spPr>
          <a:xfrm>
            <a:off x="609600" y="1371600"/>
            <a:ext cx="8153400" cy="4800600"/>
          </a:xfrm>
        </p:spPr>
        <p:txBody>
          <a:bodyPr/>
          <a:lstStyle/>
          <a:p>
            <a:pPr>
              <a:buFontTx/>
              <a:buNone/>
            </a:pPr>
            <a:r>
              <a:rPr lang="en-US" altLang="en-US" sz="1800" b="1"/>
              <a:t>The </a:t>
            </a:r>
            <a:r>
              <a:rPr lang="en-US" altLang="en-US" sz="1800" b="1" i="1"/>
              <a:t>rmdir()</a:t>
            </a:r>
            <a:r>
              <a:rPr lang="en-US" altLang="en-US" sz="1800" b="1"/>
              <a:t> Method:</a:t>
            </a:r>
          </a:p>
          <a:p>
            <a:pPr>
              <a:buFontTx/>
              <a:buNone/>
            </a:pPr>
            <a:r>
              <a:rPr lang="en-US" altLang="en-US" sz="1800"/>
              <a:t>	The </a:t>
            </a:r>
            <a:r>
              <a:rPr lang="en-US" altLang="en-US" sz="1800" i="1"/>
              <a:t>rmdir()</a:t>
            </a:r>
            <a:r>
              <a:rPr lang="en-US" altLang="en-US" sz="1800"/>
              <a:t> method deletes the directory, which is passed as an argument in the method.</a:t>
            </a:r>
          </a:p>
          <a:p>
            <a:pPr>
              <a:buFontTx/>
              <a:buNone/>
            </a:pPr>
            <a:r>
              <a:rPr lang="en-US" altLang="en-US" sz="1800"/>
              <a:t>	Before removing a directory, all the contents in it should be removed.</a:t>
            </a:r>
          </a:p>
          <a:p>
            <a:pPr>
              <a:buFontTx/>
              <a:buNone/>
            </a:pPr>
            <a:r>
              <a:rPr lang="en-US" altLang="en-US" sz="1800" b="1"/>
              <a:t>Syntax:</a:t>
            </a:r>
          </a:p>
          <a:p>
            <a:pPr>
              <a:buFontTx/>
              <a:buNone/>
            </a:pPr>
            <a:r>
              <a:rPr lang="en-US" altLang="en-US" sz="1800">
                <a:latin typeface="Courier New" panose="02070309020205020404" pitchFamily="49" charset="0"/>
                <a:cs typeface="Courier New" panose="02070309020205020404" pitchFamily="49" charset="0"/>
              </a:rPr>
              <a:t>	os.rmdir('dirname') </a:t>
            </a:r>
          </a:p>
          <a:p>
            <a:pPr>
              <a:buFontTx/>
              <a:buNone/>
            </a:pPr>
            <a:r>
              <a:rPr lang="en-US" altLang="en-US" sz="1800" b="1"/>
              <a:t>Example:</a:t>
            </a:r>
          </a:p>
          <a:p>
            <a:pPr lvl="1">
              <a:buFontTx/>
              <a:buNone/>
            </a:pPr>
            <a:r>
              <a:rPr lang="en-US" altLang="en-US" sz="1800">
                <a:latin typeface="Courier New" panose="02070309020205020404" pitchFamily="49" charset="0"/>
                <a:cs typeface="Courier New" panose="02070309020205020404" pitchFamily="49" charset="0"/>
              </a:rPr>
              <a:t>import os </a:t>
            </a:r>
          </a:p>
          <a:p>
            <a:pPr lvl="1">
              <a:buFontTx/>
              <a:buNone/>
            </a:pPr>
            <a:r>
              <a:rPr lang="en-US" altLang="en-US" sz="1800">
                <a:latin typeface="Courier New" panose="02070309020205020404" pitchFamily="49" charset="0"/>
                <a:cs typeface="Courier New" panose="02070309020205020404" pitchFamily="49" charset="0"/>
              </a:rPr>
              <a:t>os.rmdir( "/tmp/test" ) </a:t>
            </a:r>
          </a:p>
        </p:txBody>
      </p:sp>
    </p:spTree>
    <p:extLst>
      <p:ext uri="{BB962C8B-B14F-4D97-AF65-F5344CB8AC3E}">
        <p14:creationId xmlns:p14="http://schemas.microsoft.com/office/powerpoint/2010/main" val="3524970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37160" y="865153"/>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00"/>
          </a:p>
        </p:txBody>
      </p:sp>
      <p:sp>
        <p:nvSpPr>
          <p:cNvPr id="3" name="object 3"/>
          <p:cNvSpPr txBox="1">
            <a:spLocks noGrp="1"/>
          </p:cNvSpPr>
          <p:nvPr>
            <p:ph type="title"/>
          </p:nvPr>
        </p:nvSpPr>
        <p:spPr>
          <a:xfrm>
            <a:off x="137160" y="228600"/>
            <a:ext cx="8991600" cy="628377"/>
          </a:xfrm>
          <a:prstGeom prst="rect">
            <a:avLst/>
          </a:prstGeom>
        </p:spPr>
        <p:txBody>
          <a:bodyPr vert="horz" wrap="square" lIns="0" tIns="12700" rIns="0" bIns="0" rtlCol="0">
            <a:spAutoFit/>
          </a:bodyPr>
          <a:lstStyle/>
          <a:p>
            <a:pPr marL="12700">
              <a:lnSpc>
                <a:spcPct val="100000"/>
              </a:lnSpc>
              <a:spcBef>
                <a:spcPts val="100"/>
              </a:spcBef>
            </a:pPr>
            <a:r>
              <a:rPr lang="en-US" sz="4000" u="none" kern="1200" spc="-100" dirty="0"/>
              <a:t>WRITE TO A FILE</a:t>
            </a:r>
            <a:endParaRPr sz="4000" u="none" kern="1200" spc="-100" dirty="0"/>
          </a:p>
        </p:txBody>
      </p:sp>
      <p:sp>
        <p:nvSpPr>
          <p:cNvPr id="5" name="object 5"/>
          <p:cNvSpPr txBox="1">
            <a:spLocks noGrp="1"/>
          </p:cNvSpPr>
          <p:nvPr>
            <p:ph type="ftr" sz="quarter" idx="5"/>
          </p:nvPr>
        </p:nvSpPr>
        <p:spPr>
          <a:xfrm>
            <a:off x="4144009" y="6645275"/>
            <a:ext cx="858520" cy="128240"/>
          </a:xfrm>
          <a:prstGeom prst="rect">
            <a:avLst/>
          </a:prstGeom>
        </p:spPr>
        <p:txBody>
          <a:bodyPr vert="horz" wrap="square" lIns="0" tIns="0" rIns="0" bIns="0" rtlCol="0">
            <a:spAutoFit/>
          </a:bodyPr>
          <a:lstStyle/>
          <a:p>
            <a:pPr marL="12700">
              <a:lnSpc>
                <a:spcPts val="955"/>
              </a:lnSpc>
            </a:pPr>
            <a:r>
              <a:rPr spc="-100" dirty="0"/>
              <a:t>6.0001 LECTURE 4</a:t>
            </a:r>
          </a:p>
        </p:txBody>
      </p:sp>
      <p:sp>
        <p:nvSpPr>
          <p:cNvPr id="6" name="object 6"/>
          <p:cNvSpPr txBox="1"/>
          <p:nvPr/>
        </p:nvSpPr>
        <p:spPr>
          <a:xfrm>
            <a:off x="8224266" y="6575107"/>
            <a:ext cx="118745" cy="203902"/>
          </a:xfrm>
          <a:prstGeom prst="rect">
            <a:avLst/>
          </a:prstGeom>
        </p:spPr>
        <p:txBody>
          <a:bodyPr vert="horz" wrap="square" lIns="0" tIns="41910" rIns="0" bIns="0" rtlCol="0">
            <a:spAutoFit/>
          </a:bodyPr>
          <a:lstStyle/>
          <a:p>
            <a:pPr marL="25400">
              <a:lnSpc>
                <a:spcPct val="100000"/>
              </a:lnSpc>
              <a:spcBef>
                <a:spcPts val="330"/>
              </a:spcBef>
            </a:pPr>
            <a:fld id="{81D60167-4931-47E6-BA6A-407CBD079E47}" type="slidenum">
              <a:rPr sz="1050" spc="-100" dirty="0">
                <a:solidFill>
                  <a:srgbClr val="FFFFFF"/>
                </a:solidFill>
                <a:latin typeface="Arial"/>
                <a:cs typeface="Arial"/>
              </a:rPr>
              <a:t>2</a:t>
            </a:fld>
            <a:endParaRPr sz="1050" spc="-100">
              <a:latin typeface="Arial"/>
              <a:cs typeface="Arial"/>
            </a:endParaRPr>
          </a:p>
        </p:txBody>
      </p:sp>
      <p:sp>
        <p:nvSpPr>
          <p:cNvPr id="4" name="object 4"/>
          <p:cNvSpPr txBox="1"/>
          <p:nvPr/>
        </p:nvSpPr>
        <p:spPr>
          <a:xfrm>
            <a:off x="368300" y="1066800"/>
            <a:ext cx="8470900" cy="5398914"/>
          </a:xfrm>
          <a:prstGeom prst="rect">
            <a:avLst/>
          </a:prstGeom>
        </p:spPr>
        <p:txBody>
          <a:bodyPr vert="horz" wrap="square" lIns="0" tIns="12700" rIns="0" bIns="0" rtlCol="0">
            <a:spAutoFit/>
          </a:bodyPr>
          <a:lstStyle/>
          <a:p>
            <a:pPr marL="238125" indent="-225425">
              <a:lnSpc>
                <a:spcPct val="100000"/>
              </a:lnSpc>
              <a:spcBef>
                <a:spcPts val="100"/>
              </a:spcBef>
              <a:buClr>
                <a:srgbClr val="585858"/>
              </a:buClr>
              <a:buChar char="▪"/>
              <a:tabLst>
                <a:tab pos="238760" algn="l"/>
              </a:tabLst>
            </a:pPr>
            <a:r>
              <a:rPr lang="en-US" sz="2000" spc="-100" dirty="0">
                <a:latin typeface="Arial"/>
                <a:cs typeface="Arial"/>
              </a:rPr>
              <a:t>Until now, you have been reading and writing to the standard input and output. Now we will see how to play with actual data files.</a:t>
            </a:r>
          </a:p>
          <a:p>
            <a:pPr marL="238125" indent="-225425">
              <a:lnSpc>
                <a:spcPct val="100000"/>
              </a:lnSpc>
              <a:spcBef>
                <a:spcPts val="100"/>
              </a:spcBef>
              <a:buClr>
                <a:srgbClr val="585858"/>
              </a:buClr>
              <a:buChar char="▪"/>
              <a:tabLst>
                <a:tab pos="238760" algn="l"/>
              </a:tabLst>
            </a:pPr>
            <a:endParaRPr lang="en-US" sz="2000" spc="-100" dirty="0">
              <a:latin typeface="Arial"/>
              <a:cs typeface="Arial"/>
            </a:endParaRPr>
          </a:p>
          <a:p>
            <a:pPr marL="238125" indent="-225425">
              <a:lnSpc>
                <a:spcPct val="100000"/>
              </a:lnSpc>
              <a:spcBef>
                <a:spcPts val="100"/>
              </a:spcBef>
              <a:buClr>
                <a:srgbClr val="585858"/>
              </a:buClr>
              <a:buChar char="▪"/>
              <a:tabLst>
                <a:tab pos="238760" algn="l"/>
              </a:tabLst>
            </a:pPr>
            <a:r>
              <a:rPr lang="en-US" sz="2000" spc="-100" dirty="0">
                <a:latin typeface="Arial"/>
                <a:cs typeface="Arial"/>
              </a:rPr>
              <a:t>Python provides basic functions and methods necessary to manipulate files by default. You can do your most of the file manipulation using a file object.</a:t>
            </a:r>
          </a:p>
          <a:p>
            <a:pPr marL="238125" indent="-225425">
              <a:lnSpc>
                <a:spcPct val="100000"/>
              </a:lnSpc>
              <a:spcBef>
                <a:spcPts val="100"/>
              </a:spcBef>
              <a:buClr>
                <a:srgbClr val="585858"/>
              </a:buClr>
              <a:buChar char="▪"/>
              <a:tabLst>
                <a:tab pos="238760" algn="l"/>
              </a:tabLst>
            </a:pPr>
            <a:endParaRPr lang="en-US" sz="2000" spc="-100" dirty="0">
              <a:latin typeface="Arial"/>
              <a:cs typeface="Arial"/>
            </a:endParaRPr>
          </a:p>
          <a:p>
            <a:pPr marL="238125" indent="-225425">
              <a:lnSpc>
                <a:spcPct val="100000"/>
              </a:lnSpc>
              <a:spcBef>
                <a:spcPts val="100"/>
              </a:spcBef>
              <a:buClr>
                <a:srgbClr val="585858"/>
              </a:buClr>
              <a:buChar char="▪"/>
              <a:tabLst>
                <a:tab pos="238760" algn="l"/>
              </a:tabLst>
            </a:pPr>
            <a:r>
              <a:rPr lang="en-US" sz="2000" spc="-100" dirty="0">
                <a:latin typeface="Arial"/>
                <a:cs typeface="Arial"/>
              </a:rPr>
              <a:t>The open Function:</a:t>
            </a:r>
          </a:p>
          <a:p>
            <a:pPr marL="238125" indent="-225425">
              <a:lnSpc>
                <a:spcPct val="100000"/>
              </a:lnSpc>
              <a:spcBef>
                <a:spcPts val="100"/>
              </a:spcBef>
              <a:buClr>
                <a:srgbClr val="585858"/>
              </a:buClr>
              <a:buChar char="▪"/>
              <a:tabLst>
                <a:tab pos="238760" algn="l"/>
              </a:tabLst>
            </a:pPr>
            <a:endParaRPr lang="en-US" sz="2000" spc="-100" dirty="0">
              <a:latin typeface="Arial"/>
              <a:cs typeface="Arial"/>
            </a:endParaRPr>
          </a:p>
          <a:p>
            <a:pPr marL="238125" indent="-225425">
              <a:lnSpc>
                <a:spcPct val="100000"/>
              </a:lnSpc>
              <a:spcBef>
                <a:spcPts val="100"/>
              </a:spcBef>
              <a:buClr>
                <a:srgbClr val="585858"/>
              </a:buClr>
              <a:buChar char="▪"/>
              <a:tabLst>
                <a:tab pos="238760" algn="l"/>
              </a:tabLst>
            </a:pPr>
            <a:r>
              <a:rPr lang="en-US" sz="2000" spc="-100" dirty="0">
                <a:latin typeface="Arial"/>
                <a:cs typeface="Arial"/>
              </a:rPr>
              <a:t>	Before you can read or write a file, you have to open it using Python's built-in open() function. This function creates a file object which would be utilized to call other support methods associated with it.</a:t>
            </a:r>
          </a:p>
          <a:p>
            <a:pPr marL="238125" indent="-225425">
              <a:lnSpc>
                <a:spcPct val="100000"/>
              </a:lnSpc>
              <a:spcBef>
                <a:spcPts val="100"/>
              </a:spcBef>
              <a:buClr>
                <a:srgbClr val="585858"/>
              </a:buClr>
              <a:buChar char="▪"/>
              <a:tabLst>
                <a:tab pos="238760" algn="l"/>
              </a:tabLst>
            </a:pPr>
            <a:endParaRPr lang="en-US" sz="2000" spc="-100" dirty="0">
              <a:latin typeface="Arial"/>
              <a:cs typeface="Arial"/>
            </a:endParaRPr>
          </a:p>
          <a:p>
            <a:pPr marL="238125" indent="-225425">
              <a:lnSpc>
                <a:spcPct val="100000"/>
              </a:lnSpc>
              <a:spcBef>
                <a:spcPts val="100"/>
              </a:spcBef>
              <a:buClr>
                <a:srgbClr val="585858"/>
              </a:buClr>
              <a:buChar char="▪"/>
              <a:tabLst>
                <a:tab pos="238760" algn="l"/>
              </a:tabLst>
            </a:pPr>
            <a:r>
              <a:rPr lang="en-US" sz="2000" spc="-100" dirty="0">
                <a:latin typeface="Arial"/>
                <a:cs typeface="Arial"/>
              </a:rPr>
              <a:t>Syntax:</a:t>
            </a:r>
          </a:p>
          <a:p>
            <a:pPr marL="12700">
              <a:lnSpc>
                <a:spcPct val="100000"/>
              </a:lnSpc>
              <a:spcBef>
                <a:spcPts val="100"/>
              </a:spcBef>
              <a:buClr>
                <a:srgbClr val="585858"/>
              </a:buClr>
              <a:tabLst>
                <a:tab pos="238760" algn="l"/>
              </a:tabLst>
            </a:pPr>
            <a:r>
              <a:rPr lang="en-US" sz="2000" spc="-100" dirty="0">
                <a:latin typeface="Courier New" panose="02070309020205020404" pitchFamily="49" charset="0"/>
                <a:cs typeface="Courier New" panose="02070309020205020404" pitchFamily="49" charset="0"/>
              </a:rPr>
              <a:t>with open(</a:t>
            </a:r>
            <a:r>
              <a:rPr lang="en-US" sz="2000" spc="-100" dirty="0" err="1">
                <a:latin typeface="Courier New" panose="02070309020205020404" pitchFamily="49" charset="0"/>
                <a:cs typeface="Courier New" panose="02070309020205020404" pitchFamily="49" charset="0"/>
              </a:rPr>
              <a:t>file_name</a:t>
            </a:r>
            <a:r>
              <a:rPr lang="en-US" sz="2000" spc="-100" dirty="0">
                <a:latin typeface="Courier New" panose="02070309020205020404" pitchFamily="49" charset="0"/>
                <a:cs typeface="Courier New" panose="02070309020205020404" pitchFamily="49" charset="0"/>
              </a:rPr>
              <a:t> [, </a:t>
            </a:r>
            <a:r>
              <a:rPr lang="en-US" sz="2000" spc="-100" dirty="0" err="1">
                <a:latin typeface="Courier New" panose="02070309020205020404" pitchFamily="49" charset="0"/>
                <a:cs typeface="Courier New" panose="02070309020205020404" pitchFamily="49" charset="0"/>
              </a:rPr>
              <a:t>access_mode</a:t>
            </a:r>
            <a:r>
              <a:rPr lang="en-US" sz="2000" spc="-100" dirty="0">
                <a:latin typeface="Courier New" panose="02070309020205020404" pitchFamily="49" charset="0"/>
                <a:cs typeface="Courier New" panose="02070309020205020404" pitchFamily="49" charset="0"/>
              </a:rPr>
              <a:t>][, buffering]) as name:</a:t>
            </a:r>
          </a:p>
          <a:p>
            <a:pPr marL="12700">
              <a:lnSpc>
                <a:spcPct val="100000"/>
              </a:lnSpc>
              <a:spcBef>
                <a:spcPts val="100"/>
              </a:spcBef>
              <a:buClr>
                <a:srgbClr val="585858"/>
              </a:buClr>
              <a:tabLst>
                <a:tab pos="238760" algn="l"/>
              </a:tabLst>
            </a:pPr>
            <a:r>
              <a:rPr lang="en-US" sz="2000" spc="-100" dirty="0">
                <a:latin typeface="Courier New" panose="02070309020205020404" pitchFamily="49" charset="0"/>
                <a:cs typeface="Courier New" panose="02070309020205020404" pitchFamily="49" charset="0"/>
              </a:rPr>
              <a:t>   file operations…</a:t>
            </a:r>
          </a:p>
          <a:p>
            <a:pPr marL="12700">
              <a:lnSpc>
                <a:spcPct val="100000"/>
              </a:lnSpc>
              <a:spcBef>
                <a:spcPts val="100"/>
              </a:spcBef>
              <a:buClr>
                <a:srgbClr val="585858"/>
              </a:buClr>
              <a:tabLst>
                <a:tab pos="238760" algn="l"/>
              </a:tabLst>
            </a:pPr>
            <a:r>
              <a:rPr lang="en-US" sz="2000" spc="-100" dirty="0">
                <a:latin typeface="Courier New" panose="02070309020205020404" pitchFamily="49" charset="0"/>
                <a:cs typeface="Courier New" panose="02070309020205020404" pitchFamily="49" charset="0"/>
              </a:rPr>
              <a:t>   more file operations…</a:t>
            </a:r>
          </a:p>
          <a:p>
            <a:pPr marL="238125" indent="-225425">
              <a:lnSpc>
                <a:spcPct val="100000"/>
              </a:lnSpc>
              <a:spcBef>
                <a:spcPts val="100"/>
              </a:spcBef>
              <a:buClr>
                <a:srgbClr val="585858"/>
              </a:buClr>
              <a:buChar char="▪"/>
              <a:tabLst>
                <a:tab pos="238760" algn="l"/>
              </a:tabLst>
            </a:pPr>
            <a:endParaRPr lang="en-US" sz="2000" spc="-100" dirty="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37160" y="865153"/>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00"/>
          </a:p>
        </p:txBody>
      </p:sp>
      <p:sp>
        <p:nvSpPr>
          <p:cNvPr id="3" name="object 3"/>
          <p:cNvSpPr txBox="1">
            <a:spLocks noGrp="1"/>
          </p:cNvSpPr>
          <p:nvPr>
            <p:ph type="title"/>
          </p:nvPr>
        </p:nvSpPr>
        <p:spPr>
          <a:xfrm>
            <a:off x="137160" y="228600"/>
            <a:ext cx="8991600" cy="628377"/>
          </a:xfrm>
          <a:prstGeom prst="rect">
            <a:avLst/>
          </a:prstGeom>
        </p:spPr>
        <p:txBody>
          <a:bodyPr vert="horz" wrap="square" lIns="0" tIns="12700" rIns="0" bIns="0" rtlCol="0">
            <a:spAutoFit/>
          </a:bodyPr>
          <a:lstStyle/>
          <a:p>
            <a:pPr marL="12700">
              <a:lnSpc>
                <a:spcPct val="100000"/>
              </a:lnSpc>
              <a:spcBef>
                <a:spcPts val="100"/>
              </a:spcBef>
            </a:pPr>
            <a:r>
              <a:rPr lang="en-US" sz="4000" u="none" kern="1200" spc="-100" dirty="0"/>
              <a:t>WRITE TO A FILE</a:t>
            </a:r>
            <a:endParaRPr sz="4000" u="none" kern="1200" spc="-100" dirty="0"/>
          </a:p>
        </p:txBody>
      </p:sp>
      <p:sp>
        <p:nvSpPr>
          <p:cNvPr id="5" name="object 5"/>
          <p:cNvSpPr txBox="1">
            <a:spLocks noGrp="1"/>
          </p:cNvSpPr>
          <p:nvPr>
            <p:ph type="ftr" sz="quarter" idx="5"/>
          </p:nvPr>
        </p:nvSpPr>
        <p:spPr>
          <a:xfrm>
            <a:off x="4144009" y="6645275"/>
            <a:ext cx="858520" cy="128240"/>
          </a:xfrm>
          <a:prstGeom prst="rect">
            <a:avLst/>
          </a:prstGeom>
        </p:spPr>
        <p:txBody>
          <a:bodyPr vert="horz" wrap="square" lIns="0" tIns="0" rIns="0" bIns="0" rtlCol="0">
            <a:spAutoFit/>
          </a:bodyPr>
          <a:lstStyle/>
          <a:p>
            <a:pPr marL="12700">
              <a:lnSpc>
                <a:spcPts val="955"/>
              </a:lnSpc>
            </a:pPr>
            <a:r>
              <a:rPr spc="-100" dirty="0"/>
              <a:t>6.0001 LECTURE 4</a:t>
            </a:r>
          </a:p>
        </p:txBody>
      </p:sp>
      <p:sp>
        <p:nvSpPr>
          <p:cNvPr id="6" name="object 6"/>
          <p:cNvSpPr txBox="1"/>
          <p:nvPr/>
        </p:nvSpPr>
        <p:spPr>
          <a:xfrm>
            <a:off x="8224266" y="6575107"/>
            <a:ext cx="118745" cy="203902"/>
          </a:xfrm>
          <a:prstGeom prst="rect">
            <a:avLst/>
          </a:prstGeom>
        </p:spPr>
        <p:txBody>
          <a:bodyPr vert="horz" wrap="square" lIns="0" tIns="41910" rIns="0" bIns="0" rtlCol="0">
            <a:spAutoFit/>
          </a:bodyPr>
          <a:lstStyle/>
          <a:p>
            <a:pPr marL="25400">
              <a:lnSpc>
                <a:spcPct val="100000"/>
              </a:lnSpc>
              <a:spcBef>
                <a:spcPts val="330"/>
              </a:spcBef>
            </a:pPr>
            <a:fld id="{81D60167-4931-47E6-BA6A-407CBD079E47}" type="slidenum">
              <a:rPr sz="1050" spc="-100" dirty="0">
                <a:solidFill>
                  <a:srgbClr val="FFFFFF"/>
                </a:solidFill>
                <a:latin typeface="Arial"/>
                <a:cs typeface="Arial"/>
              </a:rPr>
              <a:t>3</a:t>
            </a:fld>
            <a:endParaRPr sz="1050" spc="-100">
              <a:latin typeface="Arial"/>
              <a:cs typeface="Arial"/>
            </a:endParaRPr>
          </a:p>
        </p:txBody>
      </p:sp>
      <p:sp>
        <p:nvSpPr>
          <p:cNvPr id="4" name="object 4"/>
          <p:cNvSpPr txBox="1"/>
          <p:nvPr/>
        </p:nvSpPr>
        <p:spPr>
          <a:xfrm>
            <a:off x="368300" y="1066800"/>
            <a:ext cx="8470900" cy="4757713"/>
          </a:xfrm>
          <a:prstGeom prst="rect">
            <a:avLst/>
          </a:prstGeom>
        </p:spPr>
        <p:txBody>
          <a:bodyPr vert="horz" wrap="square" lIns="0" tIns="12700" rIns="0" bIns="0" rtlCol="0">
            <a:spAutoFit/>
          </a:bodyPr>
          <a:lstStyle/>
          <a:p>
            <a:pPr marL="238125" indent="-225425">
              <a:lnSpc>
                <a:spcPct val="100000"/>
              </a:lnSpc>
              <a:spcBef>
                <a:spcPts val="100"/>
              </a:spcBef>
              <a:buClr>
                <a:srgbClr val="585858"/>
              </a:buClr>
              <a:buChar char="▪"/>
              <a:tabLst>
                <a:tab pos="238760" algn="l"/>
              </a:tabLst>
            </a:pPr>
            <a:r>
              <a:rPr lang="en-US" sz="2000" spc="-100" dirty="0">
                <a:latin typeface="Arial"/>
                <a:cs typeface="Arial"/>
              </a:rPr>
              <a:t>Parameters detail:</a:t>
            </a:r>
          </a:p>
          <a:p>
            <a:pPr marL="238125" indent="-225425">
              <a:lnSpc>
                <a:spcPct val="100000"/>
              </a:lnSpc>
              <a:spcBef>
                <a:spcPts val="100"/>
              </a:spcBef>
              <a:buClr>
                <a:srgbClr val="585858"/>
              </a:buClr>
              <a:buChar char="▪"/>
              <a:tabLst>
                <a:tab pos="238760" algn="l"/>
              </a:tabLst>
            </a:pPr>
            <a:endParaRPr lang="en-US" sz="2000" spc="-100" dirty="0">
              <a:latin typeface="Arial"/>
              <a:cs typeface="Arial"/>
            </a:endParaRPr>
          </a:p>
          <a:p>
            <a:pPr marL="238125" indent="-225425">
              <a:lnSpc>
                <a:spcPct val="100000"/>
              </a:lnSpc>
              <a:spcBef>
                <a:spcPts val="100"/>
              </a:spcBef>
              <a:buClr>
                <a:srgbClr val="585858"/>
              </a:buClr>
              <a:buChar char="▪"/>
              <a:tabLst>
                <a:tab pos="238760" algn="l"/>
              </a:tabLst>
            </a:pPr>
            <a:r>
              <a:rPr lang="en-US" sz="2000" spc="-100" dirty="0" err="1">
                <a:latin typeface="Arial"/>
                <a:cs typeface="Arial"/>
              </a:rPr>
              <a:t>file_name</a:t>
            </a:r>
            <a:r>
              <a:rPr lang="en-US" sz="2000" spc="-100" dirty="0">
                <a:latin typeface="Arial"/>
                <a:cs typeface="Arial"/>
              </a:rPr>
              <a:t>: The </a:t>
            </a:r>
            <a:r>
              <a:rPr lang="en-US" sz="2000" spc="-100" dirty="0" err="1">
                <a:latin typeface="Arial"/>
                <a:cs typeface="Arial"/>
              </a:rPr>
              <a:t>file_name</a:t>
            </a:r>
            <a:r>
              <a:rPr lang="en-US" sz="2000" spc="-100" dirty="0">
                <a:latin typeface="Arial"/>
                <a:cs typeface="Arial"/>
              </a:rPr>
              <a:t> argument is a string value that contains the name of the file that you want to access.</a:t>
            </a:r>
          </a:p>
          <a:p>
            <a:pPr marL="238125" indent="-225425">
              <a:lnSpc>
                <a:spcPct val="100000"/>
              </a:lnSpc>
              <a:spcBef>
                <a:spcPts val="100"/>
              </a:spcBef>
              <a:buClr>
                <a:srgbClr val="585858"/>
              </a:buClr>
              <a:buChar char="▪"/>
              <a:tabLst>
                <a:tab pos="238760" algn="l"/>
              </a:tabLst>
            </a:pPr>
            <a:endParaRPr lang="en-US" sz="2000" spc="-100" dirty="0">
              <a:latin typeface="Arial"/>
              <a:cs typeface="Arial"/>
            </a:endParaRPr>
          </a:p>
          <a:p>
            <a:pPr marL="238125" indent="-225425">
              <a:lnSpc>
                <a:spcPct val="100000"/>
              </a:lnSpc>
              <a:spcBef>
                <a:spcPts val="100"/>
              </a:spcBef>
              <a:buClr>
                <a:srgbClr val="585858"/>
              </a:buClr>
              <a:buChar char="▪"/>
              <a:tabLst>
                <a:tab pos="238760" algn="l"/>
              </a:tabLst>
            </a:pPr>
            <a:r>
              <a:rPr lang="en-US" sz="2000" spc="-100" dirty="0" err="1">
                <a:latin typeface="Arial"/>
                <a:cs typeface="Arial"/>
              </a:rPr>
              <a:t>access_mode</a:t>
            </a:r>
            <a:r>
              <a:rPr lang="en-US" sz="2000" spc="-100" dirty="0">
                <a:latin typeface="Arial"/>
                <a:cs typeface="Arial"/>
              </a:rPr>
              <a:t>: The </a:t>
            </a:r>
            <a:r>
              <a:rPr lang="en-US" sz="2000" spc="-100" dirty="0" err="1">
                <a:latin typeface="Arial"/>
                <a:cs typeface="Arial"/>
              </a:rPr>
              <a:t>access_mode</a:t>
            </a:r>
            <a:r>
              <a:rPr lang="en-US" sz="2000" spc="-100" dirty="0">
                <a:latin typeface="Arial"/>
                <a:cs typeface="Arial"/>
              </a:rPr>
              <a:t> determines the mode in which the file has to be opened </a:t>
            </a:r>
            <a:r>
              <a:rPr lang="en-US" sz="2000" spc="-100" dirty="0" err="1">
                <a:latin typeface="Arial"/>
                <a:cs typeface="Arial"/>
              </a:rPr>
              <a:t>ie</a:t>
            </a:r>
            <a:r>
              <a:rPr lang="en-US" sz="2000" spc="-100" dirty="0">
                <a:latin typeface="Arial"/>
                <a:cs typeface="Arial"/>
              </a:rPr>
              <a:t>. read, write append etc. A complete list of possible values is given below in the table. This is optional parameter and the default file access mode is read (r) </a:t>
            </a:r>
          </a:p>
          <a:p>
            <a:pPr marL="238125" indent="-225425">
              <a:lnSpc>
                <a:spcPct val="100000"/>
              </a:lnSpc>
              <a:spcBef>
                <a:spcPts val="100"/>
              </a:spcBef>
              <a:buClr>
                <a:srgbClr val="585858"/>
              </a:buClr>
              <a:buChar char="▪"/>
              <a:tabLst>
                <a:tab pos="238760" algn="l"/>
              </a:tabLst>
            </a:pPr>
            <a:endParaRPr lang="en-US" sz="2000" spc="-100" dirty="0">
              <a:latin typeface="Arial"/>
              <a:cs typeface="Arial"/>
            </a:endParaRPr>
          </a:p>
          <a:p>
            <a:pPr marL="238125" indent="-225425">
              <a:lnSpc>
                <a:spcPct val="100000"/>
              </a:lnSpc>
              <a:spcBef>
                <a:spcPts val="100"/>
              </a:spcBef>
              <a:buClr>
                <a:srgbClr val="585858"/>
              </a:buClr>
              <a:buChar char="▪"/>
              <a:tabLst>
                <a:tab pos="238760" algn="l"/>
              </a:tabLst>
            </a:pPr>
            <a:r>
              <a:rPr lang="en-US" sz="2000" spc="-100" dirty="0">
                <a:latin typeface="Arial"/>
                <a:cs typeface="Arial"/>
              </a:rPr>
              <a:t>buffering: If the buffering value is set to 0, no buffering will take place. If the buffering value is 1, line buffering will be performed while accessing a file. If you specify the buffering value as an integer greater than 1, then buffering action will be performed with the indicated buffer size. If negative, the buffer size is the system default(default behavior).</a:t>
            </a:r>
          </a:p>
          <a:p>
            <a:pPr marL="238125" indent="-225425">
              <a:lnSpc>
                <a:spcPct val="100000"/>
              </a:lnSpc>
              <a:spcBef>
                <a:spcPts val="100"/>
              </a:spcBef>
              <a:buClr>
                <a:srgbClr val="585858"/>
              </a:buClr>
              <a:buChar char="▪"/>
              <a:tabLst>
                <a:tab pos="238760" algn="l"/>
              </a:tabLst>
            </a:pPr>
            <a:endParaRPr lang="en-US" sz="2000" spc="-100" dirty="0">
              <a:latin typeface="Arial"/>
              <a:cs typeface="Arial"/>
            </a:endParaRPr>
          </a:p>
        </p:txBody>
      </p:sp>
    </p:spTree>
    <p:extLst>
      <p:ext uri="{BB962C8B-B14F-4D97-AF65-F5344CB8AC3E}">
        <p14:creationId xmlns:p14="http://schemas.microsoft.com/office/powerpoint/2010/main" val="1119784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37160" y="865153"/>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00"/>
          </a:p>
        </p:txBody>
      </p:sp>
      <p:sp>
        <p:nvSpPr>
          <p:cNvPr id="3" name="object 3"/>
          <p:cNvSpPr txBox="1">
            <a:spLocks noGrp="1"/>
          </p:cNvSpPr>
          <p:nvPr>
            <p:ph type="title"/>
          </p:nvPr>
        </p:nvSpPr>
        <p:spPr>
          <a:xfrm>
            <a:off x="137160" y="228600"/>
            <a:ext cx="8991600" cy="628377"/>
          </a:xfrm>
          <a:prstGeom prst="rect">
            <a:avLst/>
          </a:prstGeom>
        </p:spPr>
        <p:txBody>
          <a:bodyPr vert="horz" wrap="square" lIns="0" tIns="12700" rIns="0" bIns="0" rtlCol="0">
            <a:spAutoFit/>
          </a:bodyPr>
          <a:lstStyle/>
          <a:p>
            <a:pPr marL="12700">
              <a:lnSpc>
                <a:spcPct val="100000"/>
              </a:lnSpc>
              <a:spcBef>
                <a:spcPts val="100"/>
              </a:spcBef>
            </a:pPr>
            <a:r>
              <a:rPr lang="en-US" sz="4000" u="none" kern="1200" spc="-100" dirty="0"/>
              <a:t>WRITE TO A FILE</a:t>
            </a:r>
            <a:endParaRPr sz="4000" u="none" kern="1200" spc="-100" dirty="0"/>
          </a:p>
        </p:txBody>
      </p:sp>
      <p:sp>
        <p:nvSpPr>
          <p:cNvPr id="5" name="object 5"/>
          <p:cNvSpPr txBox="1">
            <a:spLocks noGrp="1"/>
          </p:cNvSpPr>
          <p:nvPr>
            <p:ph type="ftr" sz="quarter" idx="5"/>
          </p:nvPr>
        </p:nvSpPr>
        <p:spPr>
          <a:xfrm>
            <a:off x="4144009" y="6645275"/>
            <a:ext cx="858520" cy="128240"/>
          </a:xfrm>
          <a:prstGeom prst="rect">
            <a:avLst/>
          </a:prstGeom>
        </p:spPr>
        <p:txBody>
          <a:bodyPr vert="horz" wrap="square" lIns="0" tIns="0" rIns="0" bIns="0" rtlCol="0">
            <a:spAutoFit/>
          </a:bodyPr>
          <a:lstStyle/>
          <a:p>
            <a:pPr marL="12700">
              <a:lnSpc>
                <a:spcPts val="955"/>
              </a:lnSpc>
            </a:pPr>
            <a:r>
              <a:rPr spc="-100" dirty="0"/>
              <a:t>6.0001 LECTURE 4</a:t>
            </a:r>
          </a:p>
        </p:txBody>
      </p:sp>
      <p:sp>
        <p:nvSpPr>
          <p:cNvPr id="6" name="object 6"/>
          <p:cNvSpPr txBox="1"/>
          <p:nvPr/>
        </p:nvSpPr>
        <p:spPr>
          <a:xfrm>
            <a:off x="8224266" y="6575107"/>
            <a:ext cx="118745" cy="203902"/>
          </a:xfrm>
          <a:prstGeom prst="rect">
            <a:avLst/>
          </a:prstGeom>
        </p:spPr>
        <p:txBody>
          <a:bodyPr vert="horz" wrap="square" lIns="0" tIns="41910" rIns="0" bIns="0" rtlCol="0">
            <a:spAutoFit/>
          </a:bodyPr>
          <a:lstStyle/>
          <a:p>
            <a:pPr marL="25400">
              <a:lnSpc>
                <a:spcPct val="100000"/>
              </a:lnSpc>
              <a:spcBef>
                <a:spcPts val="330"/>
              </a:spcBef>
            </a:pPr>
            <a:fld id="{81D60167-4931-47E6-BA6A-407CBD079E47}" type="slidenum">
              <a:rPr sz="1050" spc="-100" dirty="0">
                <a:solidFill>
                  <a:srgbClr val="FFFFFF"/>
                </a:solidFill>
                <a:latin typeface="Arial"/>
                <a:cs typeface="Arial"/>
              </a:rPr>
              <a:t>4</a:t>
            </a:fld>
            <a:endParaRPr sz="1050" spc="-100">
              <a:latin typeface="Arial"/>
              <a:cs typeface="Arial"/>
            </a:endParaRPr>
          </a:p>
        </p:txBody>
      </p:sp>
      <p:sp>
        <p:nvSpPr>
          <p:cNvPr id="4" name="object 4"/>
          <p:cNvSpPr txBox="1"/>
          <p:nvPr/>
        </p:nvSpPr>
        <p:spPr>
          <a:xfrm>
            <a:off x="368300" y="1066800"/>
            <a:ext cx="8470900" cy="4757713"/>
          </a:xfrm>
          <a:prstGeom prst="rect">
            <a:avLst/>
          </a:prstGeom>
        </p:spPr>
        <p:txBody>
          <a:bodyPr vert="horz" wrap="square" lIns="0" tIns="12700" rIns="0" bIns="0" rtlCol="0">
            <a:spAutoFit/>
          </a:bodyPr>
          <a:lstStyle/>
          <a:p>
            <a:pPr marL="238125" indent="-225425">
              <a:lnSpc>
                <a:spcPct val="100000"/>
              </a:lnSpc>
              <a:spcBef>
                <a:spcPts val="100"/>
              </a:spcBef>
              <a:buClr>
                <a:srgbClr val="585858"/>
              </a:buClr>
              <a:buChar char="▪"/>
              <a:tabLst>
                <a:tab pos="238760" algn="l"/>
              </a:tabLst>
            </a:pPr>
            <a:r>
              <a:rPr lang="en-US" sz="2000" spc="-100" dirty="0" err="1">
                <a:latin typeface="Arial"/>
                <a:cs typeface="Arial"/>
              </a:rPr>
              <a:t>Paramters</a:t>
            </a:r>
            <a:r>
              <a:rPr lang="en-US" sz="2000" spc="-100" dirty="0">
                <a:latin typeface="Arial"/>
                <a:cs typeface="Arial"/>
              </a:rPr>
              <a:t> detail:</a:t>
            </a:r>
          </a:p>
          <a:p>
            <a:pPr marL="238125" indent="-225425">
              <a:lnSpc>
                <a:spcPct val="100000"/>
              </a:lnSpc>
              <a:spcBef>
                <a:spcPts val="100"/>
              </a:spcBef>
              <a:buClr>
                <a:srgbClr val="585858"/>
              </a:buClr>
              <a:buChar char="▪"/>
              <a:tabLst>
                <a:tab pos="238760" algn="l"/>
              </a:tabLst>
            </a:pPr>
            <a:endParaRPr lang="en-US" sz="2000" spc="-100" dirty="0">
              <a:latin typeface="Arial"/>
              <a:cs typeface="Arial"/>
            </a:endParaRPr>
          </a:p>
          <a:p>
            <a:pPr marL="238125" indent="-225425">
              <a:lnSpc>
                <a:spcPct val="100000"/>
              </a:lnSpc>
              <a:spcBef>
                <a:spcPts val="100"/>
              </a:spcBef>
              <a:buClr>
                <a:srgbClr val="585858"/>
              </a:buClr>
              <a:buChar char="▪"/>
              <a:tabLst>
                <a:tab pos="238760" algn="l"/>
              </a:tabLst>
            </a:pPr>
            <a:r>
              <a:rPr lang="en-US" sz="2000" spc="-100" dirty="0" err="1">
                <a:latin typeface="Arial"/>
                <a:cs typeface="Arial"/>
              </a:rPr>
              <a:t>file_name</a:t>
            </a:r>
            <a:r>
              <a:rPr lang="en-US" sz="2000" spc="-100" dirty="0">
                <a:latin typeface="Arial"/>
                <a:cs typeface="Arial"/>
              </a:rPr>
              <a:t>: The </a:t>
            </a:r>
            <a:r>
              <a:rPr lang="en-US" sz="2000" spc="-100" dirty="0" err="1">
                <a:latin typeface="Arial"/>
                <a:cs typeface="Arial"/>
              </a:rPr>
              <a:t>file_name</a:t>
            </a:r>
            <a:r>
              <a:rPr lang="en-US" sz="2000" spc="-100" dirty="0">
                <a:latin typeface="Arial"/>
                <a:cs typeface="Arial"/>
              </a:rPr>
              <a:t> argument is a string value that contains the name of the file that you want to access.</a:t>
            </a:r>
          </a:p>
          <a:p>
            <a:pPr marL="238125" indent="-225425">
              <a:lnSpc>
                <a:spcPct val="100000"/>
              </a:lnSpc>
              <a:spcBef>
                <a:spcPts val="100"/>
              </a:spcBef>
              <a:buClr>
                <a:srgbClr val="585858"/>
              </a:buClr>
              <a:buChar char="▪"/>
              <a:tabLst>
                <a:tab pos="238760" algn="l"/>
              </a:tabLst>
            </a:pPr>
            <a:endParaRPr lang="en-US" sz="2000" spc="-100" dirty="0">
              <a:latin typeface="Arial"/>
              <a:cs typeface="Arial"/>
            </a:endParaRPr>
          </a:p>
          <a:p>
            <a:pPr marL="238125" indent="-225425">
              <a:lnSpc>
                <a:spcPct val="100000"/>
              </a:lnSpc>
              <a:spcBef>
                <a:spcPts val="100"/>
              </a:spcBef>
              <a:buClr>
                <a:srgbClr val="585858"/>
              </a:buClr>
              <a:buChar char="▪"/>
              <a:tabLst>
                <a:tab pos="238760" algn="l"/>
              </a:tabLst>
            </a:pPr>
            <a:r>
              <a:rPr lang="en-US" sz="2000" spc="-100" dirty="0" err="1">
                <a:latin typeface="Arial"/>
                <a:cs typeface="Arial"/>
              </a:rPr>
              <a:t>access_mode</a:t>
            </a:r>
            <a:r>
              <a:rPr lang="en-US" sz="2000" spc="-100" dirty="0">
                <a:latin typeface="Arial"/>
                <a:cs typeface="Arial"/>
              </a:rPr>
              <a:t>: The </a:t>
            </a:r>
            <a:r>
              <a:rPr lang="en-US" sz="2000" spc="-100" dirty="0" err="1">
                <a:latin typeface="Arial"/>
                <a:cs typeface="Arial"/>
              </a:rPr>
              <a:t>access_mode</a:t>
            </a:r>
            <a:r>
              <a:rPr lang="en-US" sz="2000" spc="-100" dirty="0">
                <a:latin typeface="Arial"/>
                <a:cs typeface="Arial"/>
              </a:rPr>
              <a:t> determines the mode in which the file has to be opened </a:t>
            </a:r>
            <a:r>
              <a:rPr lang="en-US" sz="2000" spc="-100" dirty="0" err="1">
                <a:latin typeface="Arial"/>
                <a:cs typeface="Arial"/>
              </a:rPr>
              <a:t>ie</a:t>
            </a:r>
            <a:r>
              <a:rPr lang="en-US" sz="2000" spc="-100" dirty="0">
                <a:latin typeface="Arial"/>
                <a:cs typeface="Arial"/>
              </a:rPr>
              <a:t>. read, write append etc. A complete list of possible values is given below in the table. This is optional parameter and the default file access mode is read (r) </a:t>
            </a:r>
          </a:p>
          <a:p>
            <a:pPr marL="238125" indent="-225425">
              <a:lnSpc>
                <a:spcPct val="100000"/>
              </a:lnSpc>
              <a:spcBef>
                <a:spcPts val="100"/>
              </a:spcBef>
              <a:buClr>
                <a:srgbClr val="585858"/>
              </a:buClr>
              <a:buChar char="▪"/>
              <a:tabLst>
                <a:tab pos="238760" algn="l"/>
              </a:tabLst>
            </a:pPr>
            <a:endParaRPr lang="en-US" sz="2000" spc="-100" dirty="0">
              <a:latin typeface="Arial"/>
              <a:cs typeface="Arial"/>
            </a:endParaRPr>
          </a:p>
          <a:p>
            <a:pPr marL="238125" indent="-225425">
              <a:lnSpc>
                <a:spcPct val="100000"/>
              </a:lnSpc>
              <a:spcBef>
                <a:spcPts val="100"/>
              </a:spcBef>
              <a:buClr>
                <a:srgbClr val="585858"/>
              </a:buClr>
              <a:buChar char="▪"/>
              <a:tabLst>
                <a:tab pos="238760" algn="l"/>
              </a:tabLst>
            </a:pPr>
            <a:r>
              <a:rPr lang="en-US" sz="2000" spc="-100" dirty="0">
                <a:latin typeface="Arial"/>
                <a:cs typeface="Arial"/>
              </a:rPr>
              <a:t>buffering: If the buffering value is set to 0, no buffering will take place. If the buffering value is 1, line buffering will be performed while accessing a file. If you specify the buffering value as an integer greater than 1, then buffering action will be performed with the indicated buffer size. If negative, the buffer size is the system default(default behavior).</a:t>
            </a:r>
          </a:p>
          <a:p>
            <a:pPr marL="238125" indent="-225425">
              <a:lnSpc>
                <a:spcPct val="100000"/>
              </a:lnSpc>
              <a:spcBef>
                <a:spcPts val="100"/>
              </a:spcBef>
              <a:buClr>
                <a:srgbClr val="585858"/>
              </a:buClr>
              <a:buChar char="▪"/>
              <a:tabLst>
                <a:tab pos="238760" algn="l"/>
              </a:tabLst>
            </a:pPr>
            <a:endParaRPr lang="en-US" sz="2000" spc="-100" dirty="0">
              <a:latin typeface="Arial"/>
              <a:cs typeface="Arial"/>
            </a:endParaRPr>
          </a:p>
        </p:txBody>
      </p:sp>
    </p:spTree>
    <p:extLst>
      <p:ext uri="{BB962C8B-B14F-4D97-AF65-F5344CB8AC3E}">
        <p14:creationId xmlns:p14="http://schemas.microsoft.com/office/powerpoint/2010/main" val="3855409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37160" y="865153"/>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00"/>
          </a:p>
        </p:txBody>
      </p:sp>
      <p:sp>
        <p:nvSpPr>
          <p:cNvPr id="3" name="object 3"/>
          <p:cNvSpPr txBox="1">
            <a:spLocks noGrp="1"/>
          </p:cNvSpPr>
          <p:nvPr>
            <p:ph type="title"/>
          </p:nvPr>
        </p:nvSpPr>
        <p:spPr>
          <a:xfrm>
            <a:off x="137160" y="228600"/>
            <a:ext cx="8991600" cy="628377"/>
          </a:xfrm>
          <a:prstGeom prst="rect">
            <a:avLst/>
          </a:prstGeom>
        </p:spPr>
        <p:txBody>
          <a:bodyPr vert="horz" wrap="square" lIns="0" tIns="12700" rIns="0" bIns="0" rtlCol="0">
            <a:spAutoFit/>
          </a:bodyPr>
          <a:lstStyle/>
          <a:p>
            <a:pPr marL="12700">
              <a:lnSpc>
                <a:spcPct val="100000"/>
              </a:lnSpc>
              <a:spcBef>
                <a:spcPts val="100"/>
              </a:spcBef>
            </a:pPr>
            <a:r>
              <a:rPr lang="en-US" sz="4000" u="none" kern="1200" spc="-100" dirty="0"/>
              <a:t>FILE OPENING MODES</a:t>
            </a:r>
            <a:endParaRPr sz="4000" u="none" kern="1200" spc="-100" dirty="0"/>
          </a:p>
        </p:txBody>
      </p:sp>
      <p:sp>
        <p:nvSpPr>
          <p:cNvPr id="5" name="object 5"/>
          <p:cNvSpPr txBox="1">
            <a:spLocks noGrp="1"/>
          </p:cNvSpPr>
          <p:nvPr>
            <p:ph type="ftr" sz="quarter" idx="5"/>
          </p:nvPr>
        </p:nvSpPr>
        <p:spPr>
          <a:xfrm>
            <a:off x="4144009" y="6645275"/>
            <a:ext cx="858520" cy="128240"/>
          </a:xfrm>
          <a:prstGeom prst="rect">
            <a:avLst/>
          </a:prstGeom>
        </p:spPr>
        <p:txBody>
          <a:bodyPr vert="horz" wrap="square" lIns="0" tIns="0" rIns="0" bIns="0" rtlCol="0">
            <a:spAutoFit/>
          </a:bodyPr>
          <a:lstStyle/>
          <a:p>
            <a:pPr marL="12700">
              <a:lnSpc>
                <a:spcPts val="955"/>
              </a:lnSpc>
            </a:pPr>
            <a:r>
              <a:rPr spc="-100" dirty="0"/>
              <a:t>6.0001 LECTURE 4</a:t>
            </a:r>
          </a:p>
        </p:txBody>
      </p:sp>
      <p:sp>
        <p:nvSpPr>
          <p:cNvPr id="6" name="object 6"/>
          <p:cNvSpPr txBox="1"/>
          <p:nvPr/>
        </p:nvSpPr>
        <p:spPr>
          <a:xfrm>
            <a:off x="8224266" y="6575107"/>
            <a:ext cx="118745" cy="203902"/>
          </a:xfrm>
          <a:prstGeom prst="rect">
            <a:avLst/>
          </a:prstGeom>
        </p:spPr>
        <p:txBody>
          <a:bodyPr vert="horz" wrap="square" lIns="0" tIns="41910" rIns="0" bIns="0" rtlCol="0">
            <a:spAutoFit/>
          </a:bodyPr>
          <a:lstStyle/>
          <a:p>
            <a:pPr marL="25400">
              <a:lnSpc>
                <a:spcPct val="100000"/>
              </a:lnSpc>
              <a:spcBef>
                <a:spcPts val="330"/>
              </a:spcBef>
            </a:pPr>
            <a:fld id="{81D60167-4931-47E6-BA6A-407CBD079E47}" type="slidenum">
              <a:rPr sz="1050" spc="-100" dirty="0">
                <a:solidFill>
                  <a:srgbClr val="FFFFFF"/>
                </a:solidFill>
                <a:latin typeface="Arial"/>
                <a:cs typeface="Arial"/>
              </a:rPr>
              <a:t>5</a:t>
            </a:fld>
            <a:endParaRPr sz="1050" spc="-100">
              <a:latin typeface="Arial"/>
              <a:cs typeface="Arial"/>
            </a:endParaRPr>
          </a:p>
        </p:txBody>
      </p:sp>
      <p:graphicFrame>
        <p:nvGraphicFramePr>
          <p:cNvPr id="7" name="Table 6">
            <a:extLst>
              <a:ext uri="{FF2B5EF4-FFF2-40B4-BE49-F238E27FC236}">
                <a16:creationId xmlns:a16="http://schemas.microsoft.com/office/drawing/2014/main" id="{232BE2C1-49E9-C74D-A3D8-1AC7454DDCCB}"/>
              </a:ext>
            </a:extLst>
          </p:cNvPr>
          <p:cNvGraphicFramePr>
            <a:graphicFrameLocks noGrp="1"/>
          </p:cNvGraphicFramePr>
          <p:nvPr>
            <p:extLst>
              <p:ext uri="{D42A27DB-BD31-4B8C-83A1-F6EECF244321}">
                <p14:modId xmlns:p14="http://schemas.microsoft.com/office/powerpoint/2010/main" val="549159320"/>
              </p:ext>
            </p:extLst>
          </p:nvPr>
        </p:nvGraphicFramePr>
        <p:xfrm>
          <a:off x="458469" y="1066800"/>
          <a:ext cx="8229600" cy="4799013"/>
        </p:xfrm>
        <a:graphic>
          <a:graphicData uri="http://schemas.openxmlformats.org/drawingml/2006/table">
            <a:tbl>
              <a:tblPr/>
              <a:tblGrid>
                <a:gridCol w="838200">
                  <a:extLst>
                    <a:ext uri="{9D8B030D-6E8A-4147-A177-3AD203B41FA5}">
                      <a16:colId xmlns:a16="http://schemas.microsoft.com/office/drawing/2014/main" val="3609080363"/>
                    </a:ext>
                  </a:extLst>
                </a:gridCol>
                <a:gridCol w="7391400">
                  <a:extLst>
                    <a:ext uri="{9D8B030D-6E8A-4147-A177-3AD203B41FA5}">
                      <a16:colId xmlns:a16="http://schemas.microsoft.com/office/drawing/2014/main" val="3186043427"/>
                    </a:ext>
                  </a:extLst>
                </a:gridCol>
              </a:tblGrid>
              <a:tr h="565150">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Modes</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Description</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702012530"/>
                  </a:ext>
                </a:extLst>
              </a:tr>
              <a:tr h="565150">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r</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Opens a file for reading only. The file pointer is placed at the beginning of the file. This is the default mode.</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3327049507"/>
                  </a:ext>
                </a:extLst>
              </a:tr>
              <a:tr h="565150">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rb</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Opens a file for reading only in binary format. The file pointer is placed at the beginning of the file. This is the default mode.</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4079573655"/>
                  </a:ext>
                </a:extLst>
              </a:tr>
              <a:tr h="565150">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r+</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Opens a file for both reading and writing. The file pointer will be at the beginning of the file.</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825093581"/>
                  </a:ext>
                </a:extLst>
              </a:tr>
              <a:tr h="565150">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rb+</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Opens a file for both reading and writing in binary format. The file pointer will be at the beginning of the file.</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50484655"/>
                  </a:ext>
                </a:extLst>
              </a:tr>
              <a:tr h="565150">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w</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Opens a file for writing only. Overwrites the file if the file exists. If the file does not exist, creates a new file for writing.</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3792478133"/>
                  </a:ext>
                </a:extLst>
              </a:tr>
              <a:tr h="565150">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wb</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Opens a file for writing only in binary format. Overwrites the file if the file exists. If the file does not exist, creates a new file for writing.</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472456876"/>
                  </a:ext>
                </a:extLst>
              </a:tr>
              <a:tr h="842963">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w+</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Verdana" panose="020B0604030504040204" pitchFamily="34" charset="0"/>
                          <a:cs typeface="Lucida Sans Unicode" panose="020B0602030504020204" pitchFamily="34" charset="0"/>
                        </a:rPr>
                        <a:t>Opens a file for both writing and reading. Overwrites the existing file if the file exists. If the file does not exist, creates a new file for reading and writing.</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2702257569"/>
                  </a:ext>
                </a:extLst>
              </a:tr>
            </a:tbl>
          </a:graphicData>
        </a:graphic>
      </p:graphicFrame>
    </p:spTree>
    <p:extLst>
      <p:ext uri="{BB962C8B-B14F-4D97-AF65-F5344CB8AC3E}">
        <p14:creationId xmlns:p14="http://schemas.microsoft.com/office/powerpoint/2010/main" val="289057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37160" y="865153"/>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00"/>
          </a:p>
        </p:txBody>
      </p:sp>
      <p:sp>
        <p:nvSpPr>
          <p:cNvPr id="3" name="object 3"/>
          <p:cNvSpPr txBox="1">
            <a:spLocks noGrp="1"/>
          </p:cNvSpPr>
          <p:nvPr>
            <p:ph type="title"/>
          </p:nvPr>
        </p:nvSpPr>
        <p:spPr>
          <a:xfrm>
            <a:off x="137160" y="228600"/>
            <a:ext cx="8991600" cy="628377"/>
          </a:xfrm>
          <a:prstGeom prst="rect">
            <a:avLst/>
          </a:prstGeom>
        </p:spPr>
        <p:txBody>
          <a:bodyPr vert="horz" wrap="square" lIns="0" tIns="12700" rIns="0" bIns="0" rtlCol="0">
            <a:spAutoFit/>
          </a:bodyPr>
          <a:lstStyle/>
          <a:p>
            <a:pPr marL="12700">
              <a:lnSpc>
                <a:spcPct val="100000"/>
              </a:lnSpc>
              <a:spcBef>
                <a:spcPts val="100"/>
              </a:spcBef>
            </a:pPr>
            <a:r>
              <a:rPr lang="en-US" sz="4000" u="none" kern="1200" spc="-100" dirty="0"/>
              <a:t>FILE OPENING MODES</a:t>
            </a:r>
            <a:endParaRPr sz="4000" u="none" kern="1200" spc="-100" dirty="0"/>
          </a:p>
        </p:txBody>
      </p:sp>
      <p:sp>
        <p:nvSpPr>
          <p:cNvPr id="5" name="object 5"/>
          <p:cNvSpPr txBox="1">
            <a:spLocks noGrp="1"/>
          </p:cNvSpPr>
          <p:nvPr>
            <p:ph type="ftr" sz="quarter" idx="5"/>
          </p:nvPr>
        </p:nvSpPr>
        <p:spPr>
          <a:xfrm>
            <a:off x="4144009" y="6645275"/>
            <a:ext cx="858520" cy="128240"/>
          </a:xfrm>
          <a:prstGeom prst="rect">
            <a:avLst/>
          </a:prstGeom>
        </p:spPr>
        <p:txBody>
          <a:bodyPr vert="horz" wrap="square" lIns="0" tIns="0" rIns="0" bIns="0" rtlCol="0">
            <a:spAutoFit/>
          </a:bodyPr>
          <a:lstStyle/>
          <a:p>
            <a:pPr marL="12700">
              <a:lnSpc>
                <a:spcPts val="955"/>
              </a:lnSpc>
            </a:pPr>
            <a:r>
              <a:rPr spc="-100" dirty="0"/>
              <a:t>6.0001 LECTURE 4</a:t>
            </a:r>
          </a:p>
        </p:txBody>
      </p:sp>
      <p:sp>
        <p:nvSpPr>
          <p:cNvPr id="6" name="object 6"/>
          <p:cNvSpPr txBox="1"/>
          <p:nvPr/>
        </p:nvSpPr>
        <p:spPr>
          <a:xfrm>
            <a:off x="8224266" y="6575107"/>
            <a:ext cx="118745" cy="203902"/>
          </a:xfrm>
          <a:prstGeom prst="rect">
            <a:avLst/>
          </a:prstGeom>
        </p:spPr>
        <p:txBody>
          <a:bodyPr vert="horz" wrap="square" lIns="0" tIns="41910" rIns="0" bIns="0" rtlCol="0">
            <a:spAutoFit/>
          </a:bodyPr>
          <a:lstStyle/>
          <a:p>
            <a:pPr marL="25400">
              <a:lnSpc>
                <a:spcPct val="100000"/>
              </a:lnSpc>
              <a:spcBef>
                <a:spcPts val="330"/>
              </a:spcBef>
            </a:pPr>
            <a:fld id="{81D60167-4931-47E6-BA6A-407CBD079E47}" type="slidenum">
              <a:rPr sz="1050" spc="-100" dirty="0">
                <a:solidFill>
                  <a:srgbClr val="FFFFFF"/>
                </a:solidFill>
                <a:latin typeface="Arial"/>
                <a:cs typeface="Arial"/>
              </a:rPr>
              <a:t>6</a:t>
            </a:fld>
            <a:endParaRPr sz="1050" spc="-100">
              <a:latin typeface="Arial"/>
              <a:cs typeface="Arial"/>
            </a:endParaRPr>
          </a:p>
        </p:txBody>
      </p:sp>
      <p:graphicFrame>
        <p:nvGraphicFramePr>
          <p:cNvPr id="11" name="Table 10">
            <a:extLst>
              <a:ext uri="{FF2B5EF4-FFF2-40B4-BE49-F238E27FC236}">
                <a16:creationId xmlns:a16="http://schemas.microsoft.com/office/drawing/2014/main" id="{94F7ED22-77F4-E84D-B5F3-E7E9810A059F}"/>
              </a:ext>
            </a:extLst>
          </p:cNvPr>
          <p:cNvGraphicFramePr>
            <a:graphicFrameLocks noGrp="1"/>
          </p:cNvGraphicFramePr>
          <p:nvPr>
            <p:extLst>
              <p:ext uri="{D42A27DB-BD31-4B8C-83A1-F6EECF244321}">
                <p14:modId xmlns:p14="http://schemas.microsoft.com/office/powerpoint/2010/main" val="526629780"/>
              </p:ext>
            </p:extLst>
          </p:nvPr>
        </p:nvGraphicFramePr>
        <p:xfrm>
          <a:off x="304800" y="1066800"/>
          <a:ext cx="8229600" cy="4873625"/>
        </p:xfrm>
        <a:graphic>
          <a:graphicData uri="http://schemas.openxmlformats.org/drawingml/2006/table">
            <a:tbl>
              <a:tblPr/>
              <a:tblGrid>
                <a:gridCol w="685800">
                  <a:extLst>
                    <a:ext uri="{9D8B030D-6E8A-4147-A177-3AD203B41FA5}">
                      <a16:colId xmlns:a16="http://schemas.microsoft.com/office/drawing/2014/main" val="3405740034"/>
                    </a:ext>
                  </a:extLst>
                </a:gridCol>
                <a:gridCol w="7543800">
                  <a:extLst>
                    <a:ext uri="{9D8B030D-6E8A-4147-A177-3AD203B41FA5}">
                      <a16:colId xmlns:a16="http://schemas.microsoft.com/office/drawing/2014/main" val="1820885496"/>
                    </a:ext>
                  </a:extLst>
                </a:gridCol>
              </a:tblGrid>
              <a:tr h="914400">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wb+</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Verdana" panose="020B0604030504040204" pitchFamily="34" charset="0"/>
                          <a:cs typeface="Lucida Sans Unicode" panose="020B0602030504020204" pitchFamily="34" charset="0"/>
                        </a:rPr>
                        <a:t>Opens a file for both writing and reading in binary format. Overwrites the existing file if the file exists. If the file does not exist, creates a new file for reading and writing.</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3512571373"/>
                  </a:ext>
                </a:extLst>
              </a:tr>
              <a:tr h="914400">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a</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Opens a file for appending. The file pointer is at the end of the file if the file exists. That is, the file is in the append mode. If the file does not exist, it creates a new file for writing.</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2582362992"/>
                  </a:ext>
                </a:extLst>
              </a:tr>
              <a:tr h="914400">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ab</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Verdana" panose="020B0604030504040204" pitchFamily="34" charset="0"/>
                          <a:cs typeface="Lucida Sans Unicode" panose="020B0602030504020204" pitchFamily="34" charset="0"/>
                        </a:rPr>
                        <a:t>Opens a file for appending in binary format. The file pointer is at the end of the file if the file exists. That is, the file is in the append mode. If the file does not exist, it creates a new file for writing.</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850228618"/>
                  </a:ext>
                </a:extLst>
              </a:tr>
              <a:tr h="914400">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a+</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Opens a file for both appending and reading. The file pointer is at the end of the file if the file exists. The file opens in the append mode. If the file does not exist, it creates a new file for reading and writing.</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620663888"/>
                  </a:ext>
                </a:extLst>
              </a:tr>
              <a:tr h="1216025">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Verdana" panose="020B0604030504040204" pitchFamily="34" charset="0"/>
                          <a:cs typeface="Lucida Sans Unicode" panose="020B0602030504020204" pitchFamily="34" charset="0"/>
                        </a:rPr>
                        <a:t>ab+</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a:spcBef>
                          <a:spcPct val="20000"/>
                        </a:spcBef>
                        <a:defRPr sz="24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defRPr sz="20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defRPr sz="19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defRPr>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defRPr>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defRPr>
                          <a:solidFill>
                            <a:srgbClr val="666699"/>
                          </a:solidFill>
                          <a:latin typeface="Lucida Sans Unicode" panose="020B0602030504020204" pitchFamily="34" charset="0"/>
                          <a:cs typeface="Lucida Sans Unicode" panose="020B0602030504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Verdana" panose="020B0604030504040204" pitchFamily="34" charset="0"/>
                          <a:cs typeface="Lucida Sans Unicode" panose="020B0602030504020204" pitchFamily="34" charset="0"/>
                        </a:rPr>
                        <a:t>Opens a file for both appending and reading in binary format. The file pointer is at the end of the file if the file exists. The file opens in the append mode. If the file does not exist, it creates a new file for reading and writing.</a:t>
                      </a:r>
                    </a:p>
                  </a:txBody>
                  <a:tcPr marL="9525" marR="9525" marT="952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3231134815"/>
                  </a:ext>
                </a:extLst>
              </a:tr>
            </a:tbl>
          </a:graphicData>
        </a:graphic>
      </p:graphicFrame>
    </p:spTree>
    <p:extLst>
      <p:ext uri="{BB962C8B-B14F-4D97-AF65-F5344CB8AC3E}">
        <p14:creationId xmlns:p14="http://schemas.microsoft.com/office/powerpoint/2010/main" val="3452872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4">
            <a:extLst>
              <a:ext uri="{FF2B5EF4-FFF2-40B4-BE49-F238E27FC236}">
                <a16:creationId xmlns:a16="http://schemas.microsoft.com/office/drawing/2014/main" id="{7DE2DA3D-1EA4-C44D-903F-6EB909A7A15E}"/>
              </a:ext>
            </a:extLst>
          </p:cNvPr>
          <p:cNvSpPr>
            <a:spLocks noGrp="1"/>
          </p:cNvSpPr>
          <p:nvPr>
            <p:ph idx="1"/>
          </p:nvPr>
        </p:nvSpPr>
        <p:spPr>
          <a:xfrm>
            <a:off x="609600" y="1371600"/>
            <a:ext cx="8153400" cy="5257800"/>
          </a:xfrm>
        </p:spPr>
        <p:txBody>
          <a:bodyPr/>
          <a:lstStyle/>
          <a:p>
            <a:pPr>
              <a:buFontTx/>
              <a:buNone/>
            </a:pPr>
            <a:r>
              <a:rPr lang="en-US" altLang="en-US" sz="1800" b="1" dirty="0"/>
              <a:t>The </a:t>
            </a:r>
            <a:r>
              <a:rPr lang="en-US" altLang="en-US" sz="1800" b="1" i="1" dirty="0"/>
              <a:t>file</a:t>
            </a:r>
            <a:r>
              <a:rPr lang="en-US" altLang="en-US" sz="1800" b="1" dirty="0"/>
              <a:t> object </a:t>
            </a:r>
            <a:r>
              <a:rPr lang="en-US" altLang="en-US" sz="1800" b="1" dirty="0" err="1"/>
              <a:t>atrributes</a:t>
            </a:r>
            <a:r>
              <a:rPr lang="en-US" altLang="en-US" sz="1800" b="1" dirty="0"/>
              <a:t>:</a:t>
            </a:r>
          </a:p>
          <a:p>
            <a:pPr>
              <a:buFontTx/>
              <a:buNone/>
            </a:pPr>
            <a:r>
              <a:rPr lang="en-US" altLang="en-US" sz="1800" dirty="0"/>
              <a:t>	Once a file is opened and you have one </a:t>
            </a:r>
            <a:r>
              <a:rPr lang="en-US" altLang="en-US" sz="1800" i="1" dirty="0"/>
              <a:t>file</a:t>
            </a:r>
            <a:r>
              <a:rPr lang="en-US" altLang="en-US" sz="1800" dirty="0"/>
              <a:t> object, you can get various information related to that file.</a:t>
            </a:r>
          </a:p>
          <a:p>
            <a:pPr>
              <a:buFontTx/>
              <a:buNone/>
            </a:pPr>
            <a:r>
              <a:rPr lang="en-US" altLang="en-US" sz="1800" dirty="0"/>
              <a:t>	Here is a list of all attributes related to file object:</a:t>
            </a:r>
            <a:r>
              <a:rPr lang="en-US" altLang="en-US" sz="1800" dirty="0">
                <a:latin typeface="Courier New" panose="02070309020205020404" pitchFamily="49" charset="0"/>
                <a:cs typeface="Courier New" panose="02070309020205020404" pitchFamily="49" charset="0"/>
              </a:rPr>
              <a:t> </a:t>
            </a:r>
          </a:p>
          <a:p>
            <a:pPr>
              <a:buFontTx/>
              <a:buNone/>
            </a:pPr>
            <a:endParaRPr lang="en-US" altLang="en-US" sz="1800" dirty="0"/>
          </a:p>
          <a:p>
            <a:pPr>
              <a:buFontTx/>
              <a:buNone/>
            </a:pPr>
            <a:endParaRPr lang="en-US" altLang="en-US" sz="1800" dirty="0"/>
          </a:p>
        </p:txBody>
      </p:sp>
      <p:graphicFrame>
        <p:nvGraphicFramePr>
          <p:cNvPr id="5" name="Table 4">
            <a:extLst>
              <a:ext uri="{FF2B5EF4-FFF2-40B4-BE49-F238E27FC236}">
                <a16:creationId xmlns:a16="http://schemas.microsoft.com/office/drawing/2014/main" id="{D15D8CD4-B976-784E-9BAA-45CE1A74F546}"/>
              </a:ext>
            </a:extLst>
          </p:cNvPr>
          <p:cNvGraphicFramePr>
            <a:graphicFrameLocks noGrp="1"/>
          </p:cNvGraphicFramePr>
          <p:nvPr/>
        </p:nvGraphicFramePr>
        <p:xfrm>
          <a:off x="685800" y="2819400"/>
          <a:ext cx="7543800" cy="1981200"/>
        </p:xfrm>
        <a:graphic>
          <a:graphicData uri="http://schemas.openxmlformats.org/drawingml/2006/table">
            <a:tbl>
              <a:tblPr firstRow="1" bandRow="1">
                <a:tableStyleId>{5C22544A-7EE6-4342-B048-85BDC9FD1C3A}</a:tableStyleId>
              </a:tblPr>
              <a:tblGrid>
                <a:gridCol w="1603058">
                  <a:extLst>
                    <a:ext uri="{9D8B030D-6E8A-4147-A177-3AD203B41FA5}">
                      <a16:colId xmlns:a16="http://schemas.microsoft.com/office/drawing/2014/main" val="20000"/>
                    </a:ext>
                  </a:extLst>
                </a:gridCol>
                <a:gridCol w="5940742">
                  <a:extLst>
                    <a:ext uri="{9D8B030D-6E8A-4147-A177-3AD203B41FA5}">
                      <a16:colId xmlns:a16="http://schemas.microsoft.com/office/drawing/2014/main" val="20001"/>
                    </a:ext>
                  </a:extLst>
                </a:gridCol>
              </a:tblGrid>
              <a:tr h="370959">
                <a:tc>
                  <a:txBody>
                    <a:bodyPr/>
                    <a:lstStyle/>
                    <a:p>
                      <a:pPr algn="ctr" fontAlgn="ctr"/>
                      <a:r>
                        <a:rPr lang="en-US" sz="1600" b="1" i="0" u="none" strike="noStrike" dirty="0">
                          <a:solidFill>
                            <a:srgbClr val="000000"/>
                          </a:solidFill>
                          <a:latin typeface="Verdana"/>
                        </a:rPr>
                        <a:t>Attribute</a:t>
                      </a:r>
                    </a:p>
                  </a:txBody>
                  <a:tcPr marL="9525" marR="9525" marT="9528" marB="0" anchor="ctr"/>
                </a:tc>
                <a:tc>
                  <a:txBody>
                    <a:bodyPr/>
                    <a:lstStyle/>
                    <a:p>
                      <a:pPr algn="ctr" fontAlgn="ctr"/>
                      <a:r>
                        <a:rPr lang="en-US" sz="1600" b="1" i="0" u="none" strike="noStrike">
                          <a:solidFill>
                            <a:srgbClr val="000000"/>
                          </a:solidFill>
                          <a:latin typeface="Verdana"/>
                        </a:rPr>
                        <a:t>Description</a:t>
                      </a:r>
                    </a:p>
                  </a:txBody>
                  <a:tcPr marL="9525" marR="9525" marT="9528" marB="0" anchor="ctr"/>
                </a:tc>
                <a:extLst>
                  <a:ext uri="{0D108BD9-81ED-4DB2-BD59-A6C34878D82A}">
                    <a16:rowId xmlns:a16="http://schemas.microsoft.com/office/drawing/2014/main" val="10000"/>
                  </a:ext>
                </a:extLst>
              </a:tr>
              <a:tr h="370959">
                <a:tc>
                  <a:txBody>
                    <a:bodyPr/>
                    <a:lstStyle/>
                    <a:p>
                      <a:pPr algn="l" fontAlgn="t"/>
                      <a:r>
                        <a:rPr lang="en-US" sz="1600" b="0" i="0" u="none" strike="noStrike" dirty="0" err="1">
                          <a:solidFill>
                            <a:srgbClr val="000000"/>
                          </a:solidFill>
                          <a:latin typeface="Verdana"/>
                        </a:rPr>
                        <a:t>file.closed</a:t>
                      </a:r>
                      <a:endParaRPr lang="en-US" sz="1600" b="0" i="0" u="none" strike="noStrike" dirty="0">
                        <a:solidFill>
                          <a:srgbClr val="000000"/>
                        </a:solidFill>
                        <a:latin typeface="Verdana"/>
                      </a:endParaRPr>
                    </a:p>
                  </a:txBody>
                  <a:tcPr marL="9525" marR="9525" marT="9528" marB="0"/>
                </a:tc>
                <a:tc>
                  <a:txBody>
                    <a:bodyPr/>
                    <a:lstStyle/>
                    <a:p>
                      <a:pPr algn="l" fontAlgn="t"/>
                      <a:r>
                        <a:rPr lang="en-US" sz="1600" b="0" i="0" u="none" strike="noStrike">
                          <a:solidFill>
                            <a:srgbClr val="000000"/>
                          </a:solidFill>
                          <a:latin typeface="Verdana"/>
                        </a:rPr>
                        <a:t>Returns true if file is closed, false otherwise.</a:t>
                      </a:r>
                    </a:p>
                  </a:txBody>
                  <a:tcPr marL="9525" marR="9525" marT="9528" marB="0"/>
                </a:tc>
                <a:extLst>
                  <a:ext uri="{0D108BD9-81ED-4DB2-BD59-A6C34878D82A}">
                    <a16:rowId xmlns:a16="http://schemas.microsoft.com/office/drawing/2014/main" val="10001"/>
                  </a:ext>
                </a:extLst>
              </a:tr>
              <a:tr h="370959">
                <a:tc>
                  <a:txBody>
                    <a:bodyPr/>
                    <a:lstStyle/>
                    <a:p>
                      <a:pPr algn="l" fontAlgn="t"/>
                      <a:r>
                        <a:rPr lang="en-US" sz="1600" b="0" i="0" u="none" strike="noStrike" dirty="0" err="1">
                          <a:solidFill>
                            <a:srgbClr val="000000"/>
                          </a:solidFill>
                          <a:latin typeface="Verdana"/>
                        </a:rPr>
                        <a:t>file.mode</a:t>
                      </a:r>
                      <a:endParaRPr lang="en-US" sz="1600" b="0" i="0" u="none" strike="noStrike" dirty="0">
                        <a:solidFill>
                          <a:srgbClr val="000000"/>
                        </a:solidFill>
                        <a:latin typeface="Verdana"/>
                      </a:endParaRPr>
                    </a:p>
                  </a:txBody>
                  <a:tcPr marL="9525" marR="9525" marT="9528" marB="0"/>
                </a:tc>
                <a:tc>
                  <a:txBody>
                    <a:bodyPr/>
                    <a:lstStyle/>
                    <a:p>
                      <a:pPr algn="l" fontAlgn="t"/>
                      <a:r>
                        <a:rPr lang="en-US" sz="1600" b="0" i="0" u="none" strike="noStrike" dirty="0">
                          <a:solidFill>
                            <a:srgbClr val="000000"/>
                          </a:solidFill>
                          <a:latin typeface="Verdana"/>
                        </a:rPr>
                        <a:t>Returns access mode with which file was opened.</a:t>
                      </a:r>
                    </a:p>
                  </a:txBody>
                  <a:tcPr marL="9525" marR="9525" marT="9528" marB="0"/>
                </a:tc>
                <a:extLst>
                  <a:ext uri="{0D108BD9-81ED-4DB2-BD59-A6C34878D82A}">
                    <a16:rowId xmlns:a16="http://schemas.microsoft.com/office/drawing/2014/main" val="10002"/>
                  </a:ext>
                </a:extLst>
              </a:tr>
              <a:tr h="370959">
                <a:tc>
                  <a:txBody>
                    <a:bodyPr/>
                    <a:lstStyle/>
                    <a:p>
                      <a:pPr algn="l" fontAlgn="t"/>
                      <a:r>
                        <a:rPr lang="en-US" sz="1600" b="0" i="0" u="none" strike="noStrike">
                          <a:solidFill>
                            <a:srgbClr val="000000"/>
                          </a:solidFill>
                          <a:latin typeface="Verdana"/>
                        </a:rPr>
                        <a:t>file.name</a:t>
                      </a:r>
                    </a:p>
                  </a:txBody>
                  <a:tcPr marL="9525" marR="9525" marT="9528" marB="0"/>
                </a:tc>
                <a:tc>
                  <a:txBody>
                    <a:bodyPr/>
                    <a:lstStyle/>
                    <a:p>
                      <a:pPr algn="l" fontAlgn="t"/>
                      <a:r>
                        <a:rPr lang="en-US" sz="1600" b="0" i="0" u="none" strike="noStrike" dirty="0">
                          <a:solidFill>
                            <a:srgbClr val="000000"/>
                          </a:solidFill>
                          <a:latin typeface="Verdana"/>
                        </a:rPr>
                        <a:t>Returns name of the file.</a:t>
                      </a:r>
                    </a:p>
                  </a:txBody>
                  <a:tcPr marL="9525" marR="9525" marT="9528" marB="0"/>
                </a:tc>
                <a:extLst>
                  <a:ext uri="{0D108BD9-81ED-4DB2-BD59-A6C34878D82A}">
                    <a16:rowId xmlns:a16="http://schemas.microsoft.com/office/drawing/2014/main" val="10003"/>
                  </a:ext>
                </a:extLst>
              </a:tr>
              <a:tr h="497364">
                <a:tc>
                  <a:txBody>
                    <a:bodyPr/>
                    <a:lstStyle/>
                    <a:p>
                      <a:pPr algn="l" fontAlgn="t"/>
                      <a:r>
                        <a:rPr lang="en-US" sz="1600" b="0" i="0" u="none" strike="noStrike">
                          <a:solidFill>
                            <a:srgbClr val="000000"/>
                          </a:solidFill>
                          <a:latin typeface="Verdana"/>
                        </a:rPr>
                        <a:t>file.softspace</a:t>
                      </a:r>
                    </a:p>
                  </a:txBody>
                  <a:tcPr marL="9525" marR="9525" marT="9528" marB="0"/>
                </a:tc>
                <a:tc>
                  <a:txBody>
                    <a:bodyPr/>
                    <a:lstStyle/>
                    <a:p>
                      <a:pPr algn="l" fontAlgn="t"/>
                      <a:r>
                        <a:rPr lang="en-US" sz="1600" b="0" i="0" u="none" strike="noStrike" dirty="0">
                          <a:solidFill>
                            <a:srgbClr val="000000"/>
                          </a:solidFill>
                          <a:latin typeface="Verdana"/>
                        </a:rPr>
                        <a:t>Returns false if space explicitly required with print, true otherwise.</a:t>
                      </a:r>
                    </a:p>
                  </a:txBody>
                  <a:tcPr marL="9525" marR="9525" marT="9528" marB="0"/>
                </a:tc>
                <a:extLst>
                  <a:ext uri="{0D108BD9-81ED-4DB2-BD59-A6C34878D82A}">
                    <a16:rowId xmlns:a16="http://schemas.microsoft.com/office/drawing/2014/main" val="10004"/>
                  </a:ext>
                </a:extLst>
              </a:tr>
            </a:tbl>
          </a:graphicData>
        </a:graphic>
      </p:graphicFrame>
      <p:sp>
        <p:nvSpPr>
          <p:cNvPr id="4" name="object 2">
            <a:extLst>
              <a:ext uri="{FF2B5EF4-FFF2-40B4-BE49-F238E27FC236}">
                <a16:creationId xmlns:a16="http://schemas.microsoft.com/office/drawing/2014/main" id="{1D4A2159-A98B-4F4B-B88F-721D98663041}"/>
              </a:ext>
            </a:extLst>
          </p:cNvPr>
          <p:cNvSpPr/>
          <p:nvPr/>
        </p:nvSpPr>
        <p:spPr>
          <a:xfrm>
            <a:off x="137160" y="865153"/>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00"/>
          </a:p>
        </p:txBody>
      </p:sp>
      <p:sp>
        <p:nvSpPr>
          <p:cNvPr id="6" name="object 3">
            <a:extLst>
              <a:ext uri="{FF2B5EF4-FFF2-40B4-BE49-F238E27FC236}">
                <a16:creationId xmlns:a16="http://schemas.microsoft.com/office/drawing/2014/main" id="{24230D0C-95AD-864C-8C41-5CB6059F48F6}"/>
              </a:ext>
            </a:extLst>
          </p:cNvPr>
          <p:cNvSpPr txBox="1">
            <a:spLocks noGrp="1"/>
          </p:cNvSpPr>
          <p:nvPr>
            <p:ph type="title"/>
          </p:nvPr>
        </p:nvSpPr>
        <p:spPr>
          <a:xfrm>
            <a:off x="137160" y="228600"/>
            <a:ext cx="8991600" cy="628377"/>
          </a:xfrm>
          <a:prstGeom prst="rect">
            <a:avLst/>
          </a:prstGeom>
        </p:spPr>
        <p:txBody>
          <a:bodyPr vert="horz" wrap="square" lIns="0" tIns="12700" rIns="0" bIns="0" rtlCol="0">
            <a:spAutoFit/>
          </a:bodyPr>
          <a:lstStyle/>
          <a:p>
            <a:pPr marL="12700">
              <a:lnSpc>
                <a:spcPct val="100000"/>
              </a:lnSpc>
              <a:spcBef>
                <a:spcPts val="100"/>
              </a:spcBef>
            </a:pPr>
            <a:r>
              <a:rPr lang="en-US" sz="4000" u="none" kern="1200" spc="-100" dirty="0"/>
              <a:t>THE FILE OBJECT</a:t>
            </a:r>
            <a:endParaRPr sz="4000" u="none" kern="1200" spc="-100" dirty="0"/>
          </a:p>
        </p:txBody>
      </p:sp>
    </p:spTree>
    <p:extLst>
      <p:ext uri="{BB962C8B-B14F-4D97-AF65-F5344CB8AC3E}">
        <p14:creationId xmlns:p14="http://schemas.microsoft.com/office/powerpoint/2010/main" val="3014960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FA542DEA-CF53-D54A-AAE0-1EDAAF984F18}"/>
              </a:ext>
            </a:extLst>
          </p:cNvPr>
          <p:cNvSpPr>
            <a:spLocks noGrp="1"/>
          </p:cNvSpPr>
          <p:nvPr>
            <p:ph type="title"/>
          </p:nvPr>
        </p:nvSpPr>
        <p:spPr>
          <a:xfrm>
            <a:off x="760729" y="291845"/>
            <a:ext cx="7622540" cy="738664"/>
          </a:xfrm>
        </p:spPr>
        <p:txBody>
          <a:bodyPr/>
          <a:lstStyle/>
          <a:p>
            <a:r>
              <a:rPr lang="en-US" altLang="en-US" u="none" dirty="0"/>
              <a:t>EXAMPLE</a:t>
            </a:r>
          </a:p>
        </p:txBody>
      </p:sp>
      <p:sp>
        <p:nvSpPr>
          <p:cNvPr id="11267" name="Content Placeholder 2">
            <a:extLst>
              <a:ext uri="{FF2B5EF4-FFF2-40B4-BE49-F238E27FC236}">
                <a16:creationId xmlns:a16="http://schemas.microsoft.com/office/drawing/2014/main" id="{140EB8FB-E96E-7449-A68B-E7599DB38DD7}"/>
              </a:ext>
            </a:extLst>
          </p:cNvPr>
          <p:cNvSpPr>
            <a:spLocks noGrp="1"/>
          </p:cNvSpPr>
          <p:nvPr>
            <p:ph idx="1"/>
          </p:nvPr>
        </p:nvSpPr>
        <p:spPr>
          <a:xfrm>
            <a:off x="741680" y="1679849"/>
            <a:ext cx="7660639" cy="3077766"/>
          </a:xfrm>
        </p:spPr>
        <p:txBody>
          <a:bodyPr/>
          <a:lstStyle/>
          <a:p>
            <a:r>
              <a:rPr lang="en-US" altLang="en-US" sz="2000" b="1" dirty="0"/>
              <a:t>Example:</a:t>
            </a:r>
          </a:p>
          <a:p>
            <a:pPr lvl="1">
              <a:buFontTx/>
              <a:buNone/>
            </a:pPr>
            <a:r>
              <a:rPr lang="en-US" dirty="0">
                <a:solidFill>
                  <a:srgbClr val="AA0D91"/>
                </a:solidFill>
                <a:latin typeface="Menlo-Regular" panose="020B0609030804020204" pitchFamily="49" charset="0"/>
              </a:rPr>
              <a:t>with</a:t>
            </a:r>
            <a:r>
              <a:rPr lang="en-US" dirty="0">
                <a:solidFill>
                  <a:srgbClr val="000000"/>
                </a:solidFill>
                <a:latin typeface="Menlo-Regular" panose="020B0609030804020204" pitchFamily="49" charset="0"/>
              </a:rPr>
              <a:t> open(</a:t>
            </a:r>
            <a:r>
              <a:rPr lang="en-US" dirty="0">
                <a:solidFill>
                  <a:srgbClr val="C41A16"/>
                </a:solidFill>
                <a:latin typeface="Menlo-Regular" panose="020B0609030804020204" pitchFamily="49" charset="0"/>
              </a:rPr>
              <a:t>"</a:t>
            </a:r>
            <a:r>
              <a:rPr lang="en-US" dirty="0" err="1">
                <a:solidFill>
                  <a:srgbClr val="C41A16"/>
                </a:solidFill>
                <a:latin typeface="Menlo-Regular" panose="020B0609030804020204" pitchFamily="49" charset="0"/>
              </a:rPr>
              <a:t>foo.txt</a:t>
            </a:r>
            <a:r>
              <a:rPr lang="en-US" dirty="0">
                <a:solidFill>
                  <a:srgbClr val="C41A16"/>
                </a:solidFill>
                <a:latin typeface="Menlo-Regular" panose="020B0609030804020204" pitchFamily="49" charset="0"/>
              </a:rPr>
              <a:t>"</a:t>
            </a:r>
            <a:r>
              <a:rPr lang="en-US" dirty="0">
                <a:solidFill>
                  <a:srgbClr val="000000"/>
                </a:solidFill>
                <a:latin typeface="Menlo-Regular" panose="020B0609030804020204" pitchFamily="49" charset="0"/>
              </a:rPr>
              <a:t>, </a:t>
            </a:r>
            <a:r>
              <a:rPr lang="en-US" dirty="0">
                <a:solidFill>
                  <a:srgbClr val="C41A16"/>
                </a:solidFill>
                <a:latin typeface="Menlo-Regular" panose="020B0609030804020204" pitchFamily="49" charset="0"/>
              </a:rPr>
              <a:t>"w"</a:t>
            </a:r>
            <a:r>
              <a:rPr lang="en-US" dirty="0">
                <a:solidFill>
                  <a:srgbClr val="000000"/>
                </a:solidFill>
                <a:latin typeface="Menlo-Regular" panose="020B0609030804020204" pitchFamily="49" charset="0"/>
              </a:rPr>
              <a:t>) </a:t>
            </a:r>
            <a:r>
              <a:rPr lang="en-US" dirty="0">
                <a:solidFill>
                  <a:srgbClr val="AA0D91"/>
                </a:solidFill>
                <a:latin typeface="Menlo-Regular" panose="020B0609030804020204" pitchFamily="49" charset="0"/>
              </a:rPr>
              <a:t>as</a:t>
            </a:r>
            <a:r>
              <a:rPr lang="en-US" dirty="0">
                <a:solidFill>
                  <a:srgbClr val="000000"/>
                </a:solidFill>
                <a:latin typeface="Menlo-Regular" panose="020B0609030804020204" pitchFamily="49" charset="0"/>
              </a:rPr>
              <a:t> </a:t>
            </a:r>
            <a:r>
              <a:rPr lang="en-US" dirty="0" err="1">
                <a:solidFill>
                  <a:srgbClr val="000000"/>
                </a:solidFill>
                <a:latin typeface="Menlo-Regular" panose="020B0609030804020204" pitchFamily="49" charset="0"/>
              </a:rPr>
              <a:t>fo</a:t>
            </a:r>
            <a:r>
              <a:rPr lang="en-US" dirty="0">
                <a:solidFill>
                  <a:srgbClr val="000000"/>
                </a:solidFill>
                <a:latin typeface="Menlo-Regular" panose="020B0609030804020204" pitchFamily="49" charset="0"/>
              </a:rPr>
              <a:t>:    </a:t>
            </a:r>
          </a:p>
          <a:p>
            <a:pPr lvl="1">
              <a:buFontTx/>
              <a:buNone/>
            </a:pPr>
            <a:r>
              <a:rPr lang="en-US" dirty="0">
                <a:solidFill>
                  <a:srgbClr val="000000"/>
                </a:solidFill>
                <a:latin typeface="Menlo-Regular" panose="020B0609030804020204" pitchFamily="49" charset="0"/>
              </a:rPr>
              <a:t>	</a:t>
            </a:r>
            <a:r>
              <a:rPr lang="en-US" dirty="0">
                <a:solidFill>
                  <a:srgbClr val="AA0D91"/>
                </a:solidFill>
                <a:latin typeface="Menlo-Regular" panose="020B0609030804020204" pitchFamily="49" charset="0"/>
              </a:rPr>
              <a:t>print</a:t>
            </a:r>
            <a:r>
              <a:rPr lang="en-US" dirty="0">
                <a:solidFill>
                  <a:srgbClr val="000000"/>
                </a:solidFill>
                <a:latin typeface="Menlo-Regular" panose="020B0609030804020204" pitchFamily="49" charset="0"/>
              </a:rPr>
              <a:t>( </a:t>
            </a:r>
            <a:r>
              <a:rPr lang="en-US" dirty="0">
                <a:solidFill>
                  <a:srgbClr val="C41A16"/>
                </a:solidFill>
                <a:latin typeface="Menlo-Regular" panose="020B0609030804020204" pitchFamily="49" charset="0"/>
              </a:rPr>
              <a:t>"Name of the file: "</a:t>
            </a:r>
            <a:r>
              <a:rPr lang="en-US" dirty="0">
                <a:solidFill>
                  <a:srgbClr val="000000"/>
                </a:solidFill>
                <a:latin typeface="Menlo-Regular" panose="020B0609030804020204" pitchFamily="49" charset="0"/>
              </a:rPr>
              <a:t>, </a:t>
            </a:r>
            <a:r>
              <a:rPr lang="en-US" dirty="0" err="1">
                <a:solidFill>
                  <a:srgbClr val="000000"/>
                </a:solidFill>
                <a:latin typeface="Menlo-Regular" panose="020B0609030804020204" pitchFamily="49" charset="0"/>
              </a:rPr>
              <a:t>fo.name</a:t>
            </a:r>
            <a:r>
              <a:rPr lang="en-US" dirty="0">
                <a:solidFill>
                  <a:srgbClr val="000000"/>
                </a:solidFill>
                <a:latin typeface="Menlo-Regular" panose="020B0609030804020204" pitchFamily="49" charset="0"/>
              </a:rPr>
              <a:t> )    </a:t>
            </a:r>
          </a:p>
          <a:p>
            <a:pPr lvl="1">
              <a:buFontTx/>
              <a:buNone/>
            </a:pPr>
            <a:r>
              <a:rPr lang="en-US" dirty="0">
                <a:solidFill>
                  <a:srgbClr val="000000"/>
                </a:solidFill>
                <a:latin typeface="Menlo-Regular" panose="020B0609030804020204" pitchFamily="49" charset="0"/>
              </a:rPr>
              <a:t>	</a:t>
            </a:r>
            <a:r>
              <a:rPr lang="en-US" dirty="0">
                <a:solidFill>
                  <a:srgbClr val="AA0D91"/>
                </a:solidFill>
                <a:latin typeface="Menlo-Regular" panose="020B0609030804020204" pitchFamily="49" charset="0"/>
              </a:rPr>
              <a:t>print</a:t>
            </a:r>
            <a:r>
              <a:rPr lang="en-US" dirty="0">
                <a:solidFill>
                  <a:srgbClr val="000000"/>
                </a:solidFill>
                <a:latin typeface="Menlo-Regular" panose="020B0609030804020204" pitchFamily="49" charset="0"/>
              </a:rPr>
              <a:t>( </a:t>
            </a:r>
            <a:r>
              <a:rPr lang="en-US" dirty="0">
                <a:solidFill>
                  <a:srgbClr val="C41A16"/>
                </a:solidFill>
                <a:latin typeface="Menlo-Regular" panose="020B0609030804020204" pitchFamily="49" charset="0"/>
              </a:rPr>
              <a:t>"Closed or not : "</a:t>
            </a:r>
            <a:r>
              <a:rPr lang="en-US" dirty="0">
                <a:solidFill>
                  <a:srgbClr val="000000"/>
                </a:solidFill>
                <a:latin typeface="Menlo-Regular" panose="020B0609030804020204" pitchFamily="49" charset="0"/>
              </a:rPr>
              <a:t>, </a:t>
            </a:r>
            <a:r>
              <a:rPr lang="en-US" dirty="0" err="1">
                <a:solidFill>
                  <a:srgbClr val="000000"/>
                </a:solidFill>
                <a:latin typeface="Menlo-Regular" panose="020B0609030804020204" pitchFamily="49" charset="0"/>
              </a:rPr>
              <a:t>fo.closed</a:t>
            </a:r>
            <a:r>
              <a:rPr lang="en-US" dirty="0">
                <a:solidFill>
                  <a:srgbClr val="000000"/>
                </a:solidFill>
                <a:latin typeface="Menlo-Regular" panose="020B0609030804020204" pitchFamily="49" charset="0"/>
              </a:rPr>
              <a:t> )    </a:t>
            </a:r>
          </a:p>
          <a:p>
            <a:pPr lvl="1">
              <a:buFontTx/>
              <a:buNone/>
            </a:pPr>
            <a:r>
              <a:rPr lang="en-US" dirty="0">
                <a:solidFill>
                  <a:srgbClr val="000000"/>
                </a:solidFill>
                <a:latin typeface="Menlo-Regular" panose="020B0609030804020204" pitchFamily="49" charset="0"/>
              </a:rPr>
              <a:t>	</a:t>
            </a:r>
            <a:r>
              <a:rPr lang="en-US" dirty="0">
                <a:solidFill>
                  <a:srgbClr val="AA0D91"/>
                </a:solidFill>
                <a:latin typeface="Menlo-Regular" panose="020B0609030804020204" pitchFamily="49" charset="0"/>
              </a:rPr>
              <a:t>print</a:t>
            </a:r>
            <a:r>
              <a:rPr lang="en-US" dirty="0">
                <a:solidFill>
                  <a:srgbClr val="000000"/>
                </a:solidFill>
                <a:latin typeface="Menlo-Regular" panose="020B0609030804020204" pitchFamily="49" charset="0"/>
              </a:rPr>
              <a:t>( </a:t>
            </a:r>
            <a:r>
              <a:rPr lang="en-US" dirty="0">
                <a:solidFill>
                  <a:srgbClr val="C41A16"/>
                </a:solidFill>
                <a:latin typeface="Menlo-Regular" panose="020B0609030804020204" pitchFamily="49" charset="0"/>
              </a:rPr>
              <a:t>"Opening mode : "</a:t>
            </a:r>
            <a:r>
              <a:rPr lang="en-US" dirty="0">
                <a:solidFill>
                  <a:srgbClr val="000000"/>
                </a:solidFill>
                <a:latin typeface="Menlo-Regular" panose="020B0609030804020204" pitchFamily="49" charset="0"/>
              </a:rPr>
              <a:t>, </a:t>
            </a:r>
            <a:r>
              <a:rPr lang="en-US" dirty="0" err="1">
                <a:solidFill>
                  <a:srgbClr val="000000"/>
                </a:solidFill>
                <a:latin typeface="Menlo-Regular" panose="020B0609030804020204" pitchFamily="49" charset="0"/>
              </a:rPr>
              <a:t>fo.mode</a:t>
            </a:r>
            <a:r>
              <a:rPr lang="en-US" dirty="0">
                <a:solidFill>
                  <a:srgbClr val="000000"/>
                </a:solidFill>
                <a:latin typeface="Menlo-Regular" panose="020B0609030804020204" pitchFamily="49" charset="0"/>
              </a:rPr>
              <a:t> )    </a:t>
            </a:r>
          </a:p>
          <a:p>
            <a:pPr lvl="1">
              <a:buFontTx/>
              <a:buNone/>
            </a:pPr>
            <a:r>
              <a:rPr lang="en-US" dirty="0">
                <a:solidFill>
                  <a:srgbClr val="000000"/>
                </a:solidFill>
                <a:latin typeface="Menlo-Regular" panose="020B0609030804020204" pitchFamily="49" charset="0"/>
              </a:rPr>
              <a:t>	</a:t>
            </a:r>
            <a:r>
              <a:rPr lang="en-US" dirty="0">
                <a:solidFill>
                  <a:srgbClr val="AA0D91"/>
                </a:solidFill>
                <a:latin typeface="Menlo-Regular" panose="020B0609030804020204" pitchFamily="49" charset="0"/>
              </a:rPr>
              <a:t>print</a:t>
            </a:r>
            <a:r>
              <a:rPr lang="en-US" dirty="0">
                <a:solidFill>
                  <a:srgbClr val="000000"/>
                </a:solidFill>
                <a:latin typeface="Menlo-Regular" panose="020B0609030804020204" pitchFamily="49" charset="0"/>
              </a:rPr>
              <a:t>( </a:t>
            </a:r>
            <a:r>
              <a:rPr lang="en-US" dirty="0">
                <a:solidFill>
                  <a:srgbClr val="C41A16"/>
                </a:solidFill>
                <a:latin typeface="Menlo-Regular" panose="020B0609030804020204" pitchFamily="49" charset="0"/>
              </a:rPr>
              <a:t>"</a:t>
            </a:r>
            <a:r>
              <a:rPr lang="en-US" dirty="0" err="1">
                <a:solidFill>
                  <a:srgbClr val="C41A16"/>
                </a:solidFill>
                <a:latin typeface="Menlo-Regular" panose="020B0609030804020204" pitchFamily="49" charset="0"/>
              </a:rPr>
              <a:t>Softspace</a:t>
            </a:r>
            <a:r>
              <a:rPr lang="en-US" dirty="0">
                <a:solidFill>
                  <a:srgbClr val="C41A16"/>
                </a:solidFill>
                <a:latin typeface="Menlo-Regular" panose="020B0609030804020204" pitchFamily="49" charset="0"/>
              </a:rPr>
              <a:t> flag : "</a:t>
            </a:r>
            <a:r>
              <a:rPr lang="en-US" dirty="0">
                <a:solidFill>
                  <a:srgbClr val="000000"/>
                </a:solidFill>
                <a:latin typeface="Menlo-Regular" panose="020B0609030804020204" pitchFamily="49" charset="0"/>
              </a:rPr>
              <a:t>, </a:t>
            </a:r>
            <a:r>
              <a:rPr lang="en-US" dirty="0" err="1">
                <a:solidFill>
                  <a:srgbClr val="000000"/>
                </a:solidFill>
                <a:latin typeface="Menlo-Regular" panose="020B0609030804020204" pitchFamily="49" charset="0"/>
              </a:rPr>
              <a:t>fo.softspace</a:t>
            </a:r>
            <a:r>
              <a:rPr lang="en-US" dirty="0">
                <a:solidFill>
                  <a:srgbClr val="000000"/>
                </a:solidFill>
                <a:latin typeface="Menlo-Regular" panose="020B0609030804020204" pitchFamily="49" charset="0"/>
              </a:rPr>
              <a:t> )</a:t>
            </a:r>
            <a:endParaRPr lang="en-US" altLang="en-US" sz="1800" dirty="0">
              <a:latin typeface="Courier New" panose="02070309020205020404" pitchFamily="49" charset="0"/>
              <a:cs typeface="Courier New" panose="02070309020205020404" pitchFamily="49" charset="0"/>
            </a:endParaRPr>
          </a:p>
          <a:p>
            <a:r>
              <a:rPr lang="en-US" altLang="en-US" sz="1800" dirty="0"/>
              <a:t>This would produce following result:</a:t>
            </a:r>
          </a:p>
          <a:p>
            <a:pPr lvl="1">
              <a:buFontTx/>
              <a:buNone/>
            </a:pPr>
            <a:r>
              <a:rPr lang="en-US" altLang="en-US" sz="1800" dirty="0">
                <a:latin typeface="Courier New" panose="02070309020205020404" pitchFamily="49" charset="0"/>
                <a:cs typeface="Courier New" panose="02070309020205020404" pitchFamily="49" charset="0"/>
              </a:rPr>
              <a:t>Name of the file: </a:t>
            </a:r>
            <a:r>
              <a:rPr lang="en-US" altLang="en-US" sz="1800" dirty="0" err="1">
                <a:latin typeface="Courier New" panose="02070309020205020404" pitchFamily="49" charset="0"/>
                <a:cs typeface="Courier New" panose="02070309020205020404" pitchFamily="49" charset="0"/>
              </a:rPr>
              <a:t>foo.txt</a:t>
            </a:r>
            <a:r>
              <a:rPr lang="en-US" altLang="en-US" sz="1800" dirty="0">
                <a:latin typeface="Courier New" panose="02070309020205020404" pitchFamily="49" charset="0"/>
                <a:cs typeface="Courier New" panose="02070309020205020404" pitchFamily="49" charset="0"/>
              </a:rPr>
              <a:t> </a:t>
            </a:r>
          </a:p>
          <a:p>
            <a:pPr lvl="1">
              <a:buFontTx/>
              <a:buNone/>
            </a:pPr>
            <a:r>
              <a:rPr lang="en-US" altLang="en-US" sz="1800" dirty="0">
                <a:latin typeface="Courier New" panose="02070309020205020404" pitchFamily="49" charset="0"/>
                <a:cs typeface="Courier New" panose="02070309020205020404" pitchFamily="49" charset="0"/>
              </a:rPr>
              <a:t>Closed or not : False </a:t>
            </a:r>
          </a:p>
          <a:p>
            <a:pPr lvl="1">
              <a:buFontTx/>
              <a:buNone/>
            </a:pPr>
            <a:r>
              <a:rPr lang="en-US" altLang="en-US" sz="1800" dirty="0">
                <a:latin typeface="Courier New" panose="02070309020205020404" pitchFamily="49" charset="0"/>
                <a:cs typeface="Courier New" panose="02070309020205020404" pitchFamily="49" charset="0"/>
              </a:rPr>
              <a:t>Opening mode : w </a:t>
            </a:r>
          </a:p>
          <a:p>
            <a:pPr lvl="1">
              <a:buFontTx/>
              <a:buNone/>
            </a:pPr>
            <a:r>
              <a:rPr lang="en-US" altLang="en-US" sz="1800" dirty="0" err="1">
                <a:latin typeface="Courier New" panose="02070309020205020404" pitchFamily="49" charset="0"/>
                <a:cs typeface="Courier New" panose="02070309020205020404" pitchFamily="49" charset="0"/>
              </a:rPr>
              <a:t>Softspace</a:t>
            </a:r>
            <a:r>
              <a:rPr lang="en-US" altLang="en-US" sz="1800" dirty="0">
                <a:latin typeface="Courier New" panose="02070309020205020404" pitchFamily="49" charset="0"/>
                <a:cs typeface="Courier New" panose="02070309020205020404" pitchFamily="49" charset="0"/>
              </a:rPr>
              <a:t> flag : 0</a:t>
            </a:r>
          </a:p>
        </p:txBody>
      </p:sp>
    </p:spTree>
    <p:extLst>
      <p:ext uri="{BB962C8B-B14F-4D97-AF65-F5344CB8AC3E}">
        <p14:creationId xmlns:p14="http://schemas.microsoft.com/office/powerpoint/2010/main" val="3203841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36C43D12-EDDC-EC48-B094-7802B1E0814B}"/>
              </a:ext>
            </a:extLst>
          </p:cNvPr>
          <p:cNvSpPr>
            <a:spLocks noGrp="1"/>
          </p:cNvSpPr>
          <p:nvPr>
            <p:ph type="title"/>
          </p:nvPr>
        </p:nvSpPr>
        <p:spPr>
          <a:xfrm>
            <a:off x="609600" y="381000"/>
            <a:ext cx="8153400" cy="738664"/>
          </a:xfrm>
        </p:spPr>
        <p:txBody>
          <a:bodyPr/>
          <a:lstStyle/>
          <a:p>
            <a:r>
              <a:rPr lang="en-US" altLang="en-US" u="none" dirty="0"/>
              <a:t>THE FILE OBJECT</a:t>
            </a:r>
          </a:p>
        </p:txBody>
      </p:sp>
      <p:sp>
        <p:nvSpPr>
          <p:cNvPr id="12291" name="Content Placeholder 2">
            <a:extLst>
              <a:ext uri="{FF2B5EF4-FFF2-40B4-BE49-F238E27FC236}">
                <a16:creationId xmlns:a16="http://schemas.microsoft.com/office/drawing/2014/main" id="{AD43C026-E050-EE4B-80ED-7A0161C63A8F}"/>
              </a:ext>
            </a:extLst>
          </p:cNvPr>
          <p:cNvSpPr>
            <a:spLocks noGrp="1"/>
          </p:cNvSpPr>
          <p:nvPr>
            <p:ph idx="1"/>
          </p:nvPr>
        </p:nvSpPr>
        <p:spPr>
          <a:xfrm>
            <a:off x="609600" y="1295400"/>
            <a:ext cx="8153400" cy="2462213"/>
          </a:xfrm>
        </p:spPr>
        <p:txBody>
          <a:bodyPr/>
          <a:lstStyle/>
          <a:p>
            <a:pPr>
              <a:buFontTx/>
              <a:buNone/>
            </a:pPr>
            <a:r>
              <a:rPr lang="en-US" altLang="en-US" sz="2000" b="1" dirty="0"/>
              <a:t>The </a:t>
            </a:r>
            <a:r>
              <a:rPr lang="en-US" altLang="en-US" sz="2000" b="1" i="1" dirty="0"/>
              <a:t>close()</a:t>
            </a:r>
            <a:r>
              <a:rPr lang="en-US" altLang="en-US" sz="2000" b="1" dirty="0"/>
              <a:t> Method:</a:t>
            </a:r>
          </a:p>
          <a:p>
            <a:pPr>
              <a:buFontTx/>
              <a:buNone/>
            </a:pPr>
            <a:r>
              <a:rPr lang="en-US" altLang="en-US" sz="2000" dirty="0"/>
              <a:t>The close() method of a </a:t>
            </a:r>
            <a:r>
              <a:rPr lang="en-US" altLang="en-US" sz="2000" i="1" dirty="0"/>
              <a:t>file</a:t>
            </a:r>
            <a:r>
              <a:rPr lang="en-US" altLang="en-US" sz="2000" dirty="0"/>
              <a:t> object flushes any unwritten information and closes the file object, after which no more writing can be done.</a:t>
            </a:r>
          </a:p>
          <a:p>
            <a:pPr>
              <a:buFontTx/>
              <a:buNone/>
            </a:pPr>
            <a:endParaRPr lang="en-US" altLang="en-US" sz="2000" dirty="0"/>
          </a:p>
          <a:p>
            <a:pPr>
              <a:buFontTx/>
              <a:buNone/>
            </a:pPr>
            <a:r>
              <a:rPr lang="en-US" altLang="en-US" sz="2000" dirty="0"/>
              <a:t>Not used when using ‘with’</a:t>
            </a:r>
          </a:p>
          <a:p>
            <a:pPr>
              <a:buFontTx/>
              <a:buNone/>
            </a:pPr>
            <a:r>
              <a:rPr lang="en-US" altLang="en-US" sz="2000" dirty="0"/>
              <a:t>	</a:t>
            </a:r>
          </a:p>
          <a:p>
            <a:pPr>
              <a:buFontTx/>
              <a:buNone/>
            </a:pPr>
            <a:r>
              <a:rPr lang="en-US" altLang="en-US" sz="2000" dirty="0"/>
              <a:t>Python automatically closes a file when the reference object of a file is reassigned to another file. </a:t>
            </a:r>
          </a:p>
        </p:txBody>
      </p:sp>
    </p:spTree>
    <p:extLst>
      <p:ext uri="{BB962C8B-B14F-4D97-AF65-F5344CB8AC3E}">
        <p14:creationId xmlns:p14="http://schemas.microsoft.com/office/powerpoint/2010/main" val="15963140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302</TotalTime>
  <Words>1305</Words>
  <Application>Microsoft Macintosh PowerPoint</Application>
  <PresentationFormat>On-screen Show (4:3)</PresentationFormat>
  <Paragraphs>181</Paragraphs>
  <Slides>19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Calibri</vt:lpstr>
      <vt:lpstr>Courier New</vt:lpstr>
      <vt:lpstr>Lucida Sans Unicode</vt:lpstr>
      <vt:lpstr>Menlo-Regular</vt:lpstr>
      <vt:lpstr>Times</vt:lpstr>
      <vt:lpstr>Verdana</vt:lpstr>
      <vt:lpstr>Office Theme</vt:lpstr>
      <vt:lpstr>FILE IO</vt:lpstr>
      <vt:lpstr>WRITE TO A FILE</vt:lpstr>
      <vt:lpstr>WRITE TO A FILE</vt:lpstr>
      <vt:lpstr>WRITE TO A FILE</vt:lpstr>
      <vt:lpstr>FILE OPENING MODES</vt:lpstr>
      <vt:lpstr>FILE OPENING MODES</vt:lpstr>
      <vt:lpstr>THE FILE OBJECT</vt:lpstr>
      <vt:lpstr>EXAMPLE</vt:lpstr>
      <vt:lpstr>THE FILE OBJECT</vt:lpstr>
      <vt:lpstr>READING AND WRITING FILES</vt:lpstr>
      <vt:lpstr>PowerPoint Presentation</vt:lpstr>
      <vt:lpstr>PowerPoint Presentation</vt:lpstr>
      <vt:lpstr>FILE POSITIONS</vt:lpstr>
      <vt:lpstr>FILE POSITIONS</vt:lpstr>
      <vt:lpstr>PowerPoint Presentation</vt:lpstr>
      <vt:lpstr>DIRECTORY ACCESS FUNCTIONS</vt:lpstr>
      <vt:lpstr>PowerPoint Presentation</vt:lpstr>
      <vt:lpstr>PowerPoint Presentation</vt:lpstr>
      <vt:lpstr>PowerPoint Presentation</vt:lpstr>
    </vt:vector>
  </TitlesOfParts>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MIT6_0001F16_Decomposition, Abstraction, Functions</dc:title>
  <dc:creator>Bell, Ana</dc:creator>
  <cp:lastModifiedBy>Andy Somogyi</cp:lastModifiedBy>
  <cp:revision>34</cp:revision>
  <dcterms:created xsi:type="dcterms:W3CDTF">2017-07-29T13:57:47Z</dcterms:created>
  <dcterms:modified xsi:type="dcterms:W3CDTF">2018-08-05T03:39:04Z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2016-11-23T00:00:00Z</vt:filetime>
  </property>
  <property fmtid="{D5CDD505-2E9C-101B-9397-08002B2CF9AE}" pid="3" name="Creator">
    <vt:lpwstr>Microsoft® PowerPoint® 2013</vt:lpwstr>
  </property>
  <property fmtid="{D5CDD505-2E9C-101B-9397-08002B2CF9AE}" pid="4" name="LastSaved">
    <vt:filetime>2017-07-29T00:00:00Z</vt:filetime>
  </property>
</Properties>
</file>