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141" r:id="rId2"/>
    <p:sldId id="2142" r:id="rId3"/>
    <p:sldId id="2143" r:id="rId4"/>
    <p:sldId id="2144" r:id="rId5"/>
    <p:sldId id="2145" r:id="rId6"/>
    <p:sldId id="2146" r:id="rId7"/>
    <p:sldId id="2149" r:id="rId8"/>
    <p:sldId id="2148" r:id="rId9"/>
    <p:sldId id="2151" r:id="rId10"/>
    <p:sldId id="2152" r:id="rId11"/>
    <p:sldId id="2150" r:id="rId12"/>
    <p:sldId id="215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azier" initials="JAG" lastIdx="6" clrIdx="0"/>
  <p:cmAuthor id="2" name="jaglazier@gmail.com" initials="j" lastIdx="2" clrIdx="1">
    <p:extLst>
      <p:ext uri="{19B8F6BF-5375-455C-9EA6-DF929625EA0E}">
        <p15:presenceInfo xmlns:p15="http://schemas.microsoft.com/office/powerpoint/2012/main" userId="2c5f5f965c56f04d" providerId="Windows Live"/>
      </p:ext>
    </p:extLst>
  </p:cmAuthor>
  <p:cmAuthor id="3" name="Glazier, James Alexander" initials="GJA" lastIdx="1" clrIdx="2">
    <p:extLst>
      <p:ext uri="{19B8F6BF-5375-455C-9EA6-DF929625EA0E}">
        <p15:presenceInfo xmlns:p15="http://schemas.microsoft.com/office/powerpoint/2012/main" userId="Glazier, James Alexan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9900"/>
    <a:srgbClr val="FBE5D6"/>
    <a:srgbClr val="E3F0DB"/>
    <a:srgbClr val="F8E2D3"/>
    <a:srgbClr val="00FF00"/>
    <a:srgbClr val="808000"/>
    <a:srgbClr val="006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1362" autoAdjust="0"/>
  </p:normalViewPr>
  <p:slideViewPr>
    <p:cSldViewPr>
      <p:cViewPr varScale="1">
        <p:scale>
          <a:sx n="159" d="100"/>
          <a:sy n="159" d="100"/>
        </p:scale>
        <p:origin x="858" y="13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2428E-EE69-475E-BB11-BFD31B39ABC4}" type="datetimeFigureOut">
              <a:rPr lang="en-US" smtClean="0"/>
              <a:pPr/>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AC502-4B6B-4918-9C85-7501D5206E95}" type="slidenum">
              <a:rPr lang="en-US" smtClean="0"/>
              <a:pPr/>
              <a:t>‹#›</a:t>
            </a:fld>
            <a:endParaRPr lang="en-US"/>
          </a:p>
        </p:txBody>
      </p:sp>
    </p:spTree>
    <p:extLst>
      <p:ext uri="{BB962C8B-B14F-4D97-AF65-F5344CB8AC3E}">
        <p14:creationId xmlns:p14="http://schemas.microsoft.com/office/powerpoint/2010/main" val="2071843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993999-1C14-439A-A3F0-4C076509F4C1}"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93999-1C14-439A-A3F0-4C076509F4C1}"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993999-1C14-439A-A3F0-4C076509F4C1}"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993999-1C14-439A-A3F0-4C076509F4C1}" type="datetimeFigureOut">
              <a:rPr lang="en-US" smtClean="0"/>
              <a:pPr/>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993999-1C14-439A-A3F0-4C076509F4C1}" type="datetimeFigureOut">
              <a:rPr lang="en-US" smtClean="0"/>
              <a:pPr/>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93999-1C14-439A-A3F0-4C076509F4C1}"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93999-1C14-439A-A3F0-4C076509F4C1}"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93999-1C14-439A-A3F0-4C076509F4C1}"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93999-1C14-439A-A3F0-4C076509F4C1}" type="datetimeFigureOut">
              <a:rPr lang="en-US" smtClean="0"/>
              <a:pPr/>
              <a:t>8/4/2020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4D828-AE40-4E33-B3F8-A495C874A3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31750"/>
            <a:ext cx="9144000" cy="1143000"/>
          </a:xfrm>
        </p:spPr>
        <p:txBody>
          <a:bodyPr>
            <a:noAutofit/>
          </a:bodyPr>
          <a:lstStyle/>
          <a:p>
            <a:r>
              <a:rPr lang="en-US" sz="2800" b="1" dirty="0">
                <a:solidFill>
                  <a:srgbClr val="0000FF"/>
                </a:solidFill>
              </a:rPr>
              <a:t>CC3D Workshop 3.2: Implementing the Viral Infection Model in CC3D—Part 6: Tissue Recovery and Cell Division</a:t>
            </a:r>
          </a:p>
        </p:txBody>
      </p:sp>
      <p:sp>
        <p:nvSpPr>
          <p:cNvPr id="9" name="Rectangle 3">
            <a:extLst>
              <a:ext uri="{FF2B5EF4-FFF2-40B4-BE49-F238E27FC236}">
                <a16:creationId xmlns:a16="http://schemas.microsoft.com/office/drawing/2014/main" id="{76BA9F20-E92D-4AC1-8B08-75F38D1A5904}"/>
              </a:ext>
            </a:extLst>
          </p:cNvPr>
          <p:cNvSpPr txBox="1">
            <a:spLocks noChangeArrowheads="1"/>
          </p:cNvSpPr>
          <p:nvPr/>
        </p:nvSpPr>
        <p:spPr>
          <a:xfrm>
            <a:off x="1388594" y="1381299"/>
            <a:ext cx="6400800" cy="163495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r>
              <a:rPr lang="en-US" sz="2000" dirty="0">
                <a:solidFill>
                  <a:srgbClr val="000099"/>
                </a:solidFill>
              </a:rPr>
              <a:t>James  A. Glazier</a:t>
            </a:r>
          </a:p>
          <a:p>
            <a:pPr marL="0" indent="0" algn="ctr">
              <a:spcBef>
                <a:spcPct val="0"/>
              </a:spcBef>
              <a:buNone/>
            </a:pPr>
            <a:r>
              <a:rPr lang="en-US" sz="2000" dirty="0">
                <a:solidFill>
                  <a:srgbClr val="000099"/>
                </a:solidFill>
              </a:rPr>
              <a:t>Dept. of Intelligent Systems Engineering </a:t>
            </a:r>
          </a:p>
          <a:p>
            <a:pPr marL="0" indent="0" algn="ctr">
              <a:spcBef>
                <a:spcPct val="0"/>
              </a:spcBef>
              <a:buNone/>
            </a:pPr>
            <a:r>
              <a:rPr lang="en-US" sz="2000" dirty="0">
                <a:solidFill>
                  <a:srgbClr val="000099"/>
                </a:solidFill>
              </a:rPr>
              <a:t>and Biocomplexity Institute</a:t>
            </a:r>
          </a:p>
          <a:p>
            <a:pPr marL="0" indent="0" algn="ctr">
              <a:spcBef>
                <a:spcPct val="0"/>
              </a:spcBef>
              <a:buNone/>
            </a:pPr>
            <a:r>
              <a:rPr lang="en-US" sz="2000" dirty="0">
                <a:solidFill>
                  <a:srgbClr val="000099"/>
                </a:solidFill>
              </a:rPr>
              <a:t>Indiana University </a:t>
            </a:r>
          </a:p>
          <a:p>
            <a:pPr marL="0" indent="0" algn="ctr">
              <a:spcBef>
                <a:spcPct val="0"/>
              </a:spcBef>
              <a:buNone/>
            </a:pPr>
            <a:r>
              <a:rPr lang="en-US" sz="2000" dirty="0">
                <a:solidFill>
                  <a:srgbClr val="000099"/>
                </a:solidFill>
              </a:rPr>
              <a:t>Bloomington, IN 47408</a:t>
            </a:r>
          </a:p>
          <a:p>
            <a:pPr marL="0" indent="0" algn="ctr">
              <a:spcBef>
                <a:spcPct val="0"/>
              </a:spcBef>
              <a:buNone/>
            </a:pPr>
            <a:r>
              <a:rPr lang="en-US" sz="2000" b="1" dirty="0">
                <a:solidFill>
                  <a:srgbClr val="000099"/>
                </a:solidFill>
              </a:rPr>
              <a:t>USA</a:t>
            </a:r>
          </a:p>
        </p:txBody>
      </p:sp>
      <p:pic>
        <p:nvPicPr>
          <p:cNvPr id="10" name="Picture 5" descr="IU seal, red on white, large">
            <a:extLst>
              <a:ext uri="{FF2B5EF4-FFF2-40B4-BE49-F238E27FC236}">
                <a16:creationId xmlns:a16="http://schemas.microsoft.com/office/drawing/2014/main" id="{AE523CE1-E615-4543-8A53-A2D42B1D5D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143000"/>
            <a:ext cx="1944688"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logo">
            <a:extLst>
              <a:ext uri="{FF2B5EF4-FFF2-40B4-BE49-F238E27FC236}">
                <a16:creationId xmlns:a16="http://schemas.microsoft.com/office/drawing/2014/main" id="{2065F247-5963-48D8-AABD-3368EF09DF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524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B9E3F31D-5FC1-4C41-906F-FADD467E8543}"/>
              </a:ext>
            </a:extLst>
          </p:cNvPr>
          <p:cNvSpPr txBox="1"/>
          <p:nvPr/>
        </p:nvSpPr>
        <p:spPr>
          <a:xfrm>
            <a:off x="190500" y="2904174"/>
            <a:ext cx="87630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Screensharing and microphones have been disabled for participants in the main session—they are available in breakout rooms</a:t>
            </a:r>
          </a:p>
          <a:p>
            <a:pPr marL="285750" indent="-285750">
              <a:buFont typeface="Arial" panose="020B0604020202020204" pitchFamily="34" charset="0"/>
              <a:buChar char="•"/>
            </a:pPr>
            <a:r>
              <a:rPr lang="en-US" dirty="0"/>
              <a:t>Please submit questions/concerns/suggestions via zoom chat</a:t>
            </a:r>
          </a:p>
          <a:p>
            <a:pPr marL="285750" indent="-285750">
              <a:buFont typeface="Arial" panose="020B0604020202020204" pitchFamily="34" charset="0"/>
              <a:buChar char="•"/>
            </a:pPr>
            <a:r>
              <a:rPr lang="en-US" dirty="0"/>
              <a:t>User support will be available in zoom breakout rooms</a:t>
            </a:r>
          </a:p>
          <a:p>
            <a:pPr marL="285750" indent="-285750">
              <a:buFont typeface="Arial" panose="020B0604020202020204" pitchFamily="34" charset="0"/>
              <a:buChar char="•"/>
            </a:pPr>
            <a:r>
              <a:rPr lang="en-US" dirty="0"/>
              <a:t>Workshop will be live-streamed, recorded and distributed</a:t>
            </a:r>
          </a:p>
          <a:p>
            <a:pPr marL="285750" indent="-285750">
              <a:buFont typeface="Arial" panose="020B0604020202020204" pitchFamily="34" charset="0"/>
              <a:buChar char="•"/>
            </a:pPr>
            <a:r>
              <a:rPr lang="en-US" dirty="0"/>
              <a:t>Make sure you save the zoom link after registering so you do not have to re-register</a:t>
            </a:r>
          </a:p>
          <a:p>
            <a:pPr marL="285750" indent="-285750">
              <a:buFont typeface="Arial" panose="020B0604020202020204" pitchFamily="34" charset="0"/>
              <a:buChar char="•"/>
            </a:pPr>
            <a:r>
              <a:rPr lang="en-US" dirty="0"/>
              <a:t>Please take the time now to be sure you have a working </a:t>
            </a:r>
            <a:r>
              <a:rPr lang="en-US" dirty="0" err="1"/>
              <a:t>nanoHUB</a:t>
            </a:r>
            <a:r>
              <a:rPr lang="en-US" dirty="0"/>
              <a:t> account and to download and install CompuCell3D to your desktop if you are planning to run it locally</a:t>
            </a:r>
          </a:p>
          <a:p>
            <a:pPr marL="285750" indent="-285750">
              <a:buFont typeface="Arial" panose="020B0604020202020204" pitchFamily="34" charset="0"/>
              <a:buChar char="•"/>
            </a:pPr>
            <a:r>
              <a:rPr lang="en-US" dirty="0"/>
              <a:t>Please also join the workshop slack channel at  https://join.slack.com/t/multiscalemod-ags3330/shared_invite/zt-g0up1lz7-z5XGFC73UZk1j3BPeW7RVA</a:t>
            </a:r>
          </a:p>
          <a:p>
            <a:pPr marL="285750" indent="-285750">
              <a:buFont typeface="Arial" panose="020B0604020202020204" pitchFamily="34" charset="0"/>
              <a:buChar char="•"/>
            </a:pPr>
            <a:endParaRPr lang="en-US" dirty="0"/>
          </a:p>
          <a:p>
            <a:r>
              <a:rPr lang="en-US" dirty="0"/>
              <a:t>Funding Sources: NIH U24 EB028887, NIH R01 GM122424, NIH R01 GM123032, NIH P41 GM109824, NSF 1720625 and </a:t>
            </a:r>
            <a:r>
              <a:rPr lang="en-US" dirty="0" err="1"/>
              <a:t>nanoHUB</a:t>
            </a:r>
            <a:endParaRPr lang="en-US" dirty="0"/>
          </a:p>
        </p:txBody>
      </p:sp>
    </p:spTree>
    <p:extLst>
      <p:ext uri="{BB962C8B-B14F-4D97-AF65-F5344CB8AC3E}">
        <p14:creationId xmlns:p14="http://schemas.microsoft.com/office/powerpoint/2010/main" val="25477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183412"/>
            <a:ext cx="9144000" cy="730250"/>
          </a:xfrm>
        </p:spPr>
        <p:txBody>
          <a:bodyPr>
            <a:noAutofit/>
          </a:bodyPr>
          <a:lstStyle/>
          <a:p>
            <a:r>
              <a:rPr lang="en-US" sz="3200" b="1" dirty="0">
                <a:solidFill>
                  <a:srgbClr val="0000FF"/>
                </a:solidFill>
              </a:rPr>
              <a:t>Add Slide on Pressure as a Surrogate for Contact Inhibition</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381000" y="1143000"/>
            <a:ext cx="5750585" cy="307777"/>
          </a:xfrm>
          <a:prstGeom prst="rect">
            <a:avLst/>
          </a:prstGeom>
          <a:noFill/>
        </p:spPr>
        <p:txBody>
          <a:bodyPr wrap="square">
            <a:spAutoFit/>
          </a:bodyPr>
          <a:lstStyle/>
          <a:p>
            <a:pPr marL="400050" indent="-400050">
              <a:buNone/>
            </a:pPr>
            <a:r>
              <a:rPr lang="en-US" sz="1400" b="1" dirty="0">
                <a:solidFill>
                  <a:srgbClr val="0000FF"/>
                </a:solidFill>
              </a:rPr>
              <a:t>Include Slides on Pressure in CC3D</a:t>
            </a:r>
          </a:p>
        </p:txBody>
      </p:sp>
    </p:spTree>
    <p:extLst>
      <p:ext uri="{BB962C8B-B14F-4D97-AF65-F5344CB8AC3E}">
        <p14:creationId xmlns:p14="http://schemas.microsoft.com/office/powerpoint/2010/main" val="1685726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4011" y="304800"/>
            <a:ext cx="9144000" cy="730250"/>
          </a:xfrm>
        </p:spPr>
        <p:txBody>
          <a:bodyPr>
            <a:noAutofit/>
          </a:bodyPr>
          <a:lstStyle/>
          <a:p>
            <a:r>
              <a:rPr lang="en-US" sz="3200" b="1" dirty="0">
                <a:solidFill>
                  <a:srgbClr val="0000FF"/>
                </a:solidFill>
              </a:rPr>
              <a:t>Exercise 3.2.4 Include Cell Division of Immune Cells in Tissue Modulated by Space Available</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242094" y="1524000"/>
            <a:ext cx="5750585" cy="3754874"/>
          </a:xfrm>
          <a:prstGeom prst="rect">
            <a:avLst/>
          </a:prstGeom>
          <a:noFill/>
        </p:spPr>
        <p:txBody>
          <a:bodyPr wrap="square">
            <a:spAutoFit/>
          </a:bodyPr>
          <a:lstStyle/>
          <a:p>
            <a:pPr marL="400050" indent="-400050">
              <a:buNone/>
            </a:pPr>
            <a:r>
              <a:rPr lang="en-US" sz="1400" b="1" dirty="0">
                <a:solidFill>
                  <a:srgbClr val="0000FF"/>
                </a:solidFill>
              </a:rPr>
              <a:t>Measure the pressure in each T-cell. Look at how this pressure changes as the number of T-cells increases</a:t>
            </a:r>
          </a:p>
          <a:p>
            <a:pPr marL="400050" indent="-400050">
              <a:buNone/>
            </a:pPr>
            <a:endParaRPr lang="en-US" sz="1400" b="1" dirty="0">
              <a:solidFill>
                <a:srgbClr val="0000FF"/>
              </a:solidFill>
            </a:endParaRPr>
          </a:p>
          <a:p>
            <a:pPr marL="400050" indent="-400050">
              <a:buNone/>
            </a:pPr>
            <a:r>
              <a:rPr lang="en-US" sz="1400" b="1" dirty="0">
                <a:solidFill>
                  <a:srgbClr val="0000FF"/>
                </a:solidFill>
              </a:rPr>
              <a:t>Select a pressure threshold at which you feel the pressure represents a density of T-cells at which cell division should stop</a:t>
            </a:r>
          </a:p>
          <a:p>
            <a:pPr marL="400050" indent="-400050">
              <a:buNone/>
            </a:pPr>
            <a:endParaRPr lang="en-US" sz="1400" b="1" dirty="0">
              <a:solidFill>
                <a:srgbClr val="0000FF"/>
              </a:solidFill>
            </a:endParaRPr>
          </a:p>
          <a:p>
            <a:pPr marL="400050" indent="-400050"/>
            <a:r>
              <a:rPr lang="en-US" sz="1400" b="1" dirty="0">
                <a:solidFill>
                  <a:srgbClr val="0000FF"/>
                </a:solidFill>
              </a:rPr>
              <a:t>While cells can grow and divide more slowly than their maximal cell cycle rate, some cell types have fairly tightly-regulated cell cycle times and control division by entering or leaving cell cycle</a:t>
            </a:r>
          </a:p>
          <a:p>
            <a:pPr marL="400050" indent="-400050">
              <a:buNone/>
            </a:pPr>
            <a:r>
              <a:rPr lang="en-US" sz="1400" b="1" dirty="0">
                <a:solidFill>
                  <a:srgbClr val="0000FF"/>
                </a:solidFill>
              </a:rPr>
              <a:t> </a:t>
            </a:r>
          </a:p>
          <a:p>
            <a:pPr marL="400050" indent="-400050">
              <a:buNone/>
            </a:pPr>
            <a:r>
              <a:rPr lang="en-US" sz="1400" b="1" dirty="0">
                <a:solidFill>
                  <a:srgbClr val="0000FF"/>
                </a:solidFill>
              </a:rPr>
              <a:t>Implement contact inhibition in two ways:</a:t>
            </a:r>
          </a:p>
          <a:p>
            <a:pPr marL="400050" indent="-400050">
              <a:buAutoNum type="arabicParenR"/>
            </a:pPr>
            <a:r>
              <a:rPr lang="en-US" sz="1400" b="1" dirty="0">
                <a:solidFill>
                  <a:srgbClr val="0000FF"/>
                </a:solidFill>
              </a:rPr>
              <a:t>Write the growth rate as a decreasing Hill function of the pressure in the cell with a K threshold as you have selected</a:t>
            </a:r>
          </a:p>
          <a:p>
            <a:pPr marL="400050" indent="-400050">
              <a:buAutoNum type="arabicParenR"/>
            </a:pPr>
            <a:r>
              <a:rPr lang="en-US" sz="1400" b="1" dirty="0">
                <a:solidFill>
                  <a:srgbClr val="0000FF"/>
                </a:solidFill>
              </a:rPr>
              <a:t>Have the cell exit the cell cycle with a probability that increases as the pressure increases</a:t>
            </a:r>
          </a:p>
          <a:p>
            <a:pPr marL="400050" indent="-400050">
              <a:buNone/>
            </a:pPr>
            <a:endParaRPr lang="en-US" sz="1400" b="1" dirty="0">
              <a:solidFill>
                <a:srgbClr val="0000FF"/>
              </a:solidFill>
            </a:endParaRPr>
          </a:p>
          <a:p>
            <a:pPr marL="400050" indent="-400050">
              <a:buNone/>
            </a:pPr>
            <a:endParaRPr lang="en-US" sz="1400" b="1" dirty="0">
              <a:solidFill>
                <a:srgbClr val="0000FF"/>
              </a:solidFill>
            </a:endParaRPr>
          </a:p>
        </p:txBody>
      </p:sp>
    </p:spTree>
    <p:extLst>
      <p:ext uri="{BB962C8B-B14F-4D97-AF65-F5344CB8AC3E}">
        <p14:creationId xmlns:p14="http://schemas.microsoft.com/office/powerpoint/2010/main" val="309627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4011" y="304800"/>
            <a:ext cx="9144000" cy="730250"/>
          </a:xfrm>
        </p:spPr>
        <p:txBody>
          <a:bodyPr>
            <a:noAutofit/>
          </a:bodyPr>
          <a:lstStyle/>
          <a:p>
            <a:r>
              <a:rPr lang="en-US" sz="3200" b="1">
                <a:solidFill>
                  <a:srgbClr val="0000FF"/>
                </a:solidFill>
              </a:rPr>
              <a:t>Exercise 3.2.5 </a:t>
            </a:r>
            <a:r>
              <a:rPr lang="en-US" sz="3200" b="1" dirty="0">
                <a:solidFill>
                  <a:srgbClr val="0000FF"/>
                </a:solidFill>
              </a:rPr>
              <a:t>Include Cytokine Promoted Division of Immune Cells in Tissue</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242094" y="1219200"/>
            <a:ext cx="5750585" cy="3970318"/>
          </a:xfrm>
          <a:prstGeom prst="rect">
            <a:avLst/>
          </a:prstGeom>
          <a:noFill/>
        </p:spPr>
        <p:txBody>
          <a:bodyPr wrap="square">
            <a:spAutoFit/>
          </a:bodyPr>
          <a:lstStyle/>
          <a:p>
            <a:pPr marL="400050" indent="-400050">
              <a:buNone/>
            </a:pPr>
            <a:r>
              <a:rPr lang="en-US" sz="1400" b="1" dirty="0">
                <a:solidFill>
                  <a:srgbClr val="0000FF"/>
                </a:solidFill>
              </a:rPr>
              <a:t>Look at the typical level of Cytokine experienced by the T-Cells</a:t>
            </a:r>
          </a:p>
          <a:p>
            <a:pPr marL="400050" indent="-400050">
              <a:buNone/>
            </a:pPr>
            <a:endParaRPr lang="en-US" sz="1400" b="1" dirty="0">
              <a:solidFill>
                <a:srgbClr val="0000FF"/>
              </a:solidFill>
            </a:endParaRPr>
          </a:p>
          <a:p>
            <a:pPr marL="400050" indent="-400050">
              <a:buNone/>
            </a:pPr>
            <a:r>
              <a:rPr lang="en-US" sz="1400" b="1" dirty="0">
                <a:solidFill>
                  <a:srgbClr val="0000FF"/>
                </a:solidFill>
              </a:rPr>
              <a:t>Write an increasing Hill function of this level with a threshold that makes sense for the levels you see</a:t>
            </a:r>
          </a:p>
          <a:p>
            <a:pPr marL="400050" indent="-400050">
              <a:buNone/>
            </a:pPr>
            <a:endParaRPr lang="en-US" sz="1400" b="1" dirty="0">
              <a:solidFill>
                <a:srgbClr val="0000FF"/>
              </a:solidFill>
            </a:endParaRPr>
          </a:p>
          <a:p>
            <a:pPr marL="400050" indent="-400050">
              <a:buNone/>
            </a:pPr>
            <a:r>
              <a:rPr lang="en-US" sz="1400" b="1" dirty="0">
                <a:solidFill>
                  <a:srgbClr val="0000FF"/>
                </a:solidFill>
              </a:rPr>
              <a:t>Implement growth promotion in two ways:</a:t>
            </a:r>
          </a:p>
          <a:p>
            <a:pPr marL="400050" indent="-400050">
              <a:buAutoNum type="arabicParenR"/>
            </a:pPr>
            <a:r>
              <a:rPr lang="en-US" sz="1400" b="1" dirty="0">
                <a:solidFill>
                  <a:srgbClr val="0000FF"/>
                </a:solidFill>
              </a:rPr>
              <a:t>Write the growth rate as an increasing Hill function of the cytokine level seen by the cell with a K threshold as you have selected</a:t>
            </a:r>
          </a:p>
          <a:p>
            <a:pPr marL="400050" indent="-400050">
              <a:buAutoNum type="arabicParenR"/>
            </a:pPr>
            <a:r>
              <a:rPr lang="en-US" sz="1400" b="1" dirty="0">
                <a:solidFill>
                  <a:srgbClr val="0000FF"/>
                </a:solidFill>
              </a:rPr>
              <a:t>Have the cells exit the cell cycle immediately after division. Have them enter the cell cycle with a probability that increases with Cytokine level.</a:t>
            </a:r>
          </a:p>
          <a:p>
            <a:pPr marL="400050" indent="-400050">
              <a:buAutoNum type="arabicParenR"/>
            </a:pPr>
            <a:endParaRPr lang="en-US" sz="1400" b="1" dirty="0">
              <a:solidFill>
                <a:srgbClr val="0000FF"/>
              </a:solidFill>
            </a:endParaRPr>
          </a:p>
          <a:p>
            <a:pPr/>
            <a:r>
              <a:rPr lang="en-US" sz="1400" b="1" dirty="0">
                <a:solidFill>
                  <a:srgbClr val="0000FF"/>
                </a:solidFill>
              </a:rPr>
              <a:t>How do these results compare when used by themselves?</a:t>
            </a:r>
          </a:p>
          <a:p>
            <a:pPr/>
            <a:endParaRPr lang="en-US" sz="1400" b="1" dirty="0">
              <a:solidFill>
                <a:srgbClr val="0000FF"/>
              </a:solidFill>
            </a:endParaRPr>
          </a:p>
          <a:p>
            <a:pPr/>
            <a:r>
              <a:rPr lang="en-US" sz="1400" b="1" dirty="0">
                <a:solidFill>
                  <a:srgbClr val="0000FF"/>
                </a:solidFill>
              </a:rPr>
              <a:t>Combine the Contact inhibition and the Cytokine promoted cell division models</a:t>
            </a:r>
          </a:p>
          <a:p>
            <a:pPr marL="400050" indent="-400050">
              <a:buNone/>
            </a:pPr>
            <a:endParaRPr lang="en-US" sz="1400" b="1" dirty="0">
              <a:solidFill>
                <a:srgbClr val="0000FF"/>
              </a:solidFill>
            </a:endParaRPr>
          </a:p>
          <a:p>
            <a:pPr marL="400050" indent="-400050">
              <a:buNone/>
            </a:pPr>
            <a:endParaRPr lang="en-US" sz="1400" b="1" dirty="0">
              <a:solidFill>
                <a:srgbClr val="0000FF"/>
              </a:solidFill>
            </a:endParaRPr>
          </a:p>
        </p:txBody>
      </p:sp>
    </p:spTree>
    <p:extLst>
      <p:ext uri="{BB962C8B-B14F-4D97-AF65-F5344CB8AC3E}">
        <p14:creationId xmlns:p14="http://schemas.microsoft.com/office/powerpoint/2010/main" val="148682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31750"/>
            <a:ext cx="9144000" cy="1143000"/>
          </a:xfrm>
        </p:spPr>
        <p:txBody>
          <a:bodyPr>
            <a:noAutofit/>
          </a:bodyPr>
          <a:lstStyle/>
          <a:p>
            <a:r>
              <a:rPr lang="en-US" sz="3200" b="1" dirty="0">
                <a:solidFill>
                  <a:srgbClr val="0000FF"/>
                </a:solidFill>
              </a:rPr>
              <a:t>Topics</a:t>
            </a:r>
          </a:p>
        </p:txBody>
      </p:sp>
      <p:sp>
        <p:nvSpPr>
          <p:cNvPr id="12" name="TextBox 11">
            <a:extLst>
              <a:ext uri="{FF2B5EF4-FFF2-40B4-BE49-F238E27FC236}">
                <a16:creationId xmlns:a16="http://schemas.microsoft.com/office/drawing/2014/main" id="{B9E3F31D-5FC1-4C41-906F-FADD467E8543}"/>
              </a:ext>
            </a:extLst>
          </p:cNvPr>
          <p:cNvSpPr txBox="1"/>
          <p:nvPr/>
        </p:nvSpPr>
        <p:spPr>
          <a:xfrm>
            <a:off x="381000" y="838200"/>
            <a:ext cx="87630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Tissue Recovery</a:t>
            </a:r>
          </a:p>
          <a:p>
            <a:pPr marL="285750" indent="-285750">
              <a:buFont typeface="Arial" panose="020B0604020202020204" pitchFamily="34" charset="0"/>
              <a:buChar char="•"/>
            </a:pPr>
            <a:r>
              <a:rPr lang="en-US" dirty="0"/>
              <a:t>Mitosis</a:t>
            </a:r>
          </a:p>
          <a:p>
            <a:pPr marL="285750" indent="-285750">
              <a:buFont typeface="Arial" panose="020B0604020202020204" pitchFamily="34" charset="0"/>
              <a:buChar char="•"/>
            </a:pPr>
            <a:r>
              <a:rPr lang="en-US" dirty="0"/>
              <a:t>Exercises?</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28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31750"/>
            <a:ext cx="9144000" cy="638175"/>
          </a:xfrm>
        </p:spPr>
        <p:txBody>
          <a:bodyPr>
            <a:noAutofit/>
          </a:bodyPr>
          <a:lstStyle/>
          <a:p>
            <a:r>
              <a:rPr lang="en-US" sz="3200" b="1" dirty="0">
                <a:solidFill>
                  <a:srgbClr val="0000FF"/>
                </a:solidFill>
              </a:rPr>
              <a:t>Biology of Tissue Recovery</a:t>
            </a:r>
          </a:p>
        </p:txBody>
      </p:sp>
      <p:sp>
        <p:nvSpPr>
          <p:cNvPr id="12" name="TextBox 11">
            <a:extLst>
              <a:ext uri="{FF2B5EF4-FFF2-40B4-BE49-F238E27FC236}">
                <a16:creationId xmlns:a16="http://schemas.microsoft.com/office/drawing/2014/main" id="{B9E3F31D-5FC1-4C41-906F-FADD467E8543}"/>
              </a:ext>
            </a:extLst>
          </p:cNvPr>
          <p:cNvSpPr txBox="1"/>
          <p:nvPr/>
        </p:nvSpPr>
        <p:spPr>
          <a:xfrm>
            <a:off x="605246" y="609600"/>
            <a:ext cx="8534400" cy="6463308"/>
          </a:xfrm>
          <a:prstGeom prst="rect">
            <a:avLst/>
          </a:prstGeom>
          <a:noFill/>
        </p:spPr>
        <p:txBody>
          <a:bodyPr wrap="square" rtlCol="0">
            <a:spAutoFit/>
          </a:bodyPr>
          <a:lstStyle/>
          <a:p>
            <a:r>
              <a:rPr lang="en-US" dirty="0"/>
              <a:t>In tissues, cell death due to viral infection leads to regeneration of tissues through macrophage clearance of damage, fibroblast activity and proliferation of new cells to replace the cells that have died. </a:t>
            </a:r>
          </a:p>
          <a:p>
            <a:endParaRPr lang="en-US" dirty="0"/>
          </a:p>
          <a:p>
            <a:r>
              <a:rPr lang="en-US" dirty="0"/>
              <a:t>The details of recovery differ depending on the tissue in terms of time-scale, whether the replacement tissue is functionally equivalent to the original tissue and whether the cells are derived from a stem cell population or surviving uninfected somatic cells</a:t>
            </a:r>
          </a:p>
          <a:p>
            <a:endParaRPr lang="en-US" dirty="0"/>
          </a:p>
          <a:p>
            <a:r>
              <a:rPr lang="en-US" dirty="0"/>
              <a:t>In our models so far (and in most ODE models of infection) dead cells are not replaced</a:t>
            </a:r>
          </a:p>
          <a:p>
            <a:endParaRPr lang="en-US" dirty="0"/>
          </a:p>
          <a:p>
            <a:r>
              <a:rPr lang="en-US" dirty="0"/>
              <a:t>The main reason for this omission is that tissue recovery is often fairly slow, occurring only after viral clearance is complete and therefore separated from the timescale of the viral model</a:t>
            </a:r>
          </a:p>
          <a:p>
            <a:endParaRPr lang="en-US" dirty="0"/>
          </a:p>
          <a:p>
            <a:r>
              <a:rPr lang="en-US" dirty="0"/>
              <a:t>However some ODE models do include recovery after injury in tissues, depending on the timescale </a:t>
            </a:r>
          </a:p>
          <a:p>
            <a:endParaRPr lang="en-US" dirty="0"/>
          </a:p>
          <a:p>
            <a:r>
              <a:rPr lang="en-US" dirty="0"/>
              <a:t>In the liver, proliferation starts already at 48 hours after damage and somatic cells are capable of proliferating to replace lost hepatocytes</a:t>
            </a:r>
          </a:p>
          <a:p>
            <a:endParaRPr lang="en-US" dirty="0"/>
          </a:p>
          <a:p>
            <a:r>
              <a:rPr lang="en-US" dirty="0"/>
              <a:t>In the lung recovery seems to start around day 8 and lasts for several weeks</a:t>
            </a:r>
          </a:p>
          <a:p>
            <a:endParaRPr lang="en-US" dirty="0"/>
          </a:p>
          <a:p>
            <a:endParaRPr lang="en-US" dirty="0"/>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077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31750"/>
            <a:ext cx="9144000" cy="638175"/>
          </a:xfrm>
        </p:spPr>
        <p:txBody>
          <a:bodyPr>
            <a:noAutofit/>
          </a:bodyPr>
          <a:lstStyle/>
          <a:p>
            <a:r>
              <a:rPr lang="en-US" sz="3200" b="1" dirty="0">
                <a:solidFill>
                  <a:srgbClr val="0000FF"/>
                </a:solidFill>
              </a:rPr>
              <a:t>Modeling Tissue Recovery</a:t>
            </a:r>
          </a:p>
        </p:txBody>
      </p:sp>
      <p:sp>
        <p:nvSpPr>
          <p:cNvPr id="12" name="TextBox 11">
            <a:extLst>
              <a:ext uri="{FF2B5EF4-FFF2-40B4-BE49-F238E27FC236}">
                <a16:creationId xmlns:a16="http://schemas.microsoft.com/office/drawing/2014/main" id="{B9E3F31D-5FC1-4C41-906F-FADD467E8543}"/>
              </a:ext>
            </a:extLst>
          </p:cNvPr>
          <p:cNvSpPr txBox="1"/>
          <p:nvPr/>
        </p:nvSpPr>
        <p:spPr>
          <a:xfrm>
            <a:off x="312737" y="609600"/>
            <a:ext cx="8534400" cy="2031325"/>
          </a:xfrm>
          <a:prstGeom prst="rect">
            <a:avLst/>
          </a:prstGeom>
          <a:noFill/>
        </p:spPr>
        <p:txBody>
          <a:bodyPr wrap="square" rtlCol="0">
            <a:spAutoFit/>
          </a:bodyPr>
          <a:lstStyle/>
          <a:p>
            <a:r>
              <a:rPr lang="en-US" dirty="0"/>
              <a:t>In this module we will develop some simple simulations which represent tissue recovery in a variety of increasingly elaborate ways</a:t>
            </a:r>
          </a:p>
          <a:p>
            <a:endParaRPr lang="en-US" dirty="0"/>
          </a:p>
          <a:p>
            <a:r>
              <a:rPr lang="en-US" dirty="0"/>
              <a:t>Because the base simulation uses “frozen” epithelial cells, these simulations will use a simplified model in which recovery depends on cell type rather than growth and division</a:t>
            </a:r>
          </a:p>
          <a:p>
            <a:endParaRPr lang="en-US" dirty="0"/>
          </a:p>
          <a:p>
            <a:r>
              <a:rPr lang="en-US" dirty="0"/>
              <a:t>We will also include an example of mitosis where the immune cells grow and divide</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149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228600"/>
            <a:ext cx="9144000" cy="638175"/>
          </a:xfrm>
        </p:spPr>
        <p:txBody>
          <a:bodyPr>
            <a:noAutofit/>
          </a:bodyPr>
          <a:lstStyle/>
          <a:p>
            <a:r>
              <a:rPr lang="en-US" sz="3200" b="1" dirty="0">
                <a:solidFill>
                  <a:srgbClr val="0000FF"/>
                </a:solidFill>
              </a:rPr>
              <a:t>Exercise 3.2.1: Tissue Recovery Model 1—Random Recovery</a:t>
            </a:r>
          </a:p>
        </p:txBody>
      </p:sp>
      <p:sp>
        <p:nvSpPr>
          <p:cNvPr id="12" name="TextBox 11">
            <a:extLst>
              <a:ext uri="{FF2B5EF4-FFF2-40B4-BE49-F238E27FC236}">
                <a16:creationId xmlns:a16="http://schemas.microsoft.com/office/drawing/2014/main" id="{B9E3F31D-5FC1-4C41-906F-FADD467E8543}"/>
              </a:ext>
            </a:extLst>
          </p:cNvPr>
          <p:cNvSpPr txBox="1"/>
          <p:nvPr/>
        </p:nvSpPr>
        <p:spPr>
          <a:xfrm>
            <a:off x="312737" y="1143000"/>
            <a:ext cx="8534400" cy="5632311"/>
          </a:xfrm>
          <a:prstGeom prst="rect">
            <a:avLst/>
          </a:prstGeom>
          <a:noFill/>
        </p:spPr>
        <p:txBody>
          <a:bodyPr wrap="square" rtlCol="0">
            <a:spAutoFit/>
          </a:bodyPr>
          <a:lstStyle/>
          <a:p>
            <a:r>
              <a:rPr lang="en-US" dirty="0"/>
              <a:t>Our very simple model assumes that any space occupied by a dead cells has a uniform probability per unit time of being replaced by a new uninfected epithelial cell</a:t>
            </a:r>
          </a:p>
          <a:p>
            <a:endParaRPr lang="en-US" dirty="0"/>
          </a:p>
          <a:p>
            <a:r>
              <a:rPr lang="en-US" dirty="0"/>
              <a:t>Biologically, this situation would correspond to a situation where the stem cells were uninfected and in a layer just under the modeled epithelium (</a:t>
            </a:r>
            <a:r>
              <a:rPr lang="en-US" i="1" dirty="0"/>
              <a:t>e.g</a:t>
            </a:r>
            <a:r>
              <a:rPr lang="en-US" dirty="0"/>
              <a:t>. in skin)</a:t>
            </a:r>
          </a:p>
          <a:p>
            <a:endParaRPr lang="en-US" dirty="0"/>
          </a:p>
          <a:p>
            <a:r>
              <a:rPr lang="en-US" dirty="0"/>
              <a:t>Assume that the typical time for a dead cell to be replaced is one week (7 days)</a:t>
            </a:r>
          </a:p>
          <a:p>
            <a:endParaRPr lang="en-US" dirty="0"/>
          </a:p>
          <a:p>
            <a:r>
              <a:rPr lang="en-US" dirty="0"/>
              <a:t>Modify your simulation to randomly replace the dead cells by uninfected cells at a rate 1/7 /day</a:t>
            </a:r>
          </a:p>
          <a:p>
            <a:endParaRPr lang="en-US" dirty="0"/>
          </a:p>
          <a:p>
            <a:r>
              <a:rPr lang="en-US" dirty="0"/>
              <a:t>What happens?</a:t>
            </a:r>
          </a:p>
          <a:p>
            <a:endParaRPr lang="en-US" dirty="0"/>
          </a:p>
          <a:p>
            <a:r>
              <a:rPr lang="en-US" dirty="0"/>
              <a:t>Change the recovery time to be ½ /day and 1/14 /day and 1/21 /day</a:t>
            </a:r>
          </a:p>
          <a:p>
            <a:endParaRPr lang="en-US" dirty="0"/>
          </a:p>
          <a:p>
            <a:r>
              <a:rPr lang="en-US" dirty="0"/>
              <a:t>Are the results different?</a:t>
            </a:r>
          </a:p>
          <a:p>
            <a:endParaRPr lang="en-US" dirty="0"/>
          </a:p>
          <a:p>
            <a:endParaRPr lang="en-US" dirty="0"/>
          </a:p>
          <a:p>
            <a:endParaRPr lang="en-US" dirty="0"/>
          </a:p>
          <a:p>
            <a:endParaRPr lang="en-US" dirty="0"/>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25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228600"/>
            <a:ext cx="9144000" cy="638175"/>
          </a:xfrm>
        </p:spPr>
        <p:txBody>
          <a:bodyPr>
            <a:noAutofit/>
          </a:bodyPr>
          <a:lstStyle/>
          <a:p>
            <a:r>
              <a:rPr lang="en-US" sz="3200" b="1" dirty="0">
                <a:solidFill>
                  <a:srgbClr val="0000FF"/>
                </a:solidFill>
              </a:rPr>
              <a:t>Exercise 3.2.2: Tissue Recovery Model 2—Recovery from Preserved Tissue</a:t>
            </a:r>
          </a:p>
        </p:txBody>
      </p:sp>
      <p:sp>
        <p:nvSpPr>
          <p:cNvPr id="12" name="TextBox 11">
            <a:extLst>
              <a:ext uri="{FF2B5EF4-FFF2-40B4-BE49-F238E27FC236}">
                <a16:creationId xmlns:a16="http://schemas.microsoft.com/office/drawing/2014/main" id="{B9E3F31D-5FC1-4C41-906F-FADD467E8543}"/>
              </a:ext>
            </a:extLst>
          </p:cNvPr>
          <p:cNvSpPr txBox="1"/>
          <p:nvPr/>
        </p:nvSpPr>
        <p:spPr>
          <a:xfrm>
            <a:off x="312737" y="1143000"/>
            <a:ext cx="8534400" cy="6740307"/>
          </a:xfrm>
          <a:prstGeom prst="rect">
            <a:avLst/>
          </a:prstGeom>
          <a:noFill/>
        </p:spPr>
        <p:txBody>
          <a:bodyPr wrap="square" rtlCol="0">
            <a:spAutoFit/>
          </a:bodyPr>
          <a:lstStyle/>
          <a:p>
            <a:r>
              <a:rPr lang="en-US" dirty="0"/>
              <a:t>Next assume that dead tissue can only be replaced by proliferation of remaining epithelial cells </a:t>
            </a:r>
          </a:p>
          <a:p>
            <a:endParaRPr lang="en-US" dirty="0"/>
          </a:p>
          <a:p>
            <a:r>
              <a:rPr lang="en-US" dirty="0"/>
              <a:t>This situation would be more similar to classical wound healing</a:t>
            </a:r>
          </a:p>
          <a:p>
            <a:endParaRPr lang="en-US" dirty="0"/>
          </a:p>
          <a:p>
            <a:r>
              <a:rPr lang="en-US" dirty="0"/>
              <a:t>In this case, look at the dead cells next to a living uninfected cell</a:t>
            </a:r>
          </a:p>
          <a:p>
            <a:endParaRPr lang="en-US" dirty="0"/>
          </a:p>
          <a:p>
            <a:r>
              <a:rPr lang="en-US" dirty="0"/>
              <a:t>Assign a </a:t>
            </a:r>
            <a:r>
              <a:rPr lang="en-US"/>
              <a:t>probability of the</a:t>
            </a:r>
            <a:endParaRPr lang="en-US" dirty="0"/>
          </a:p>
          <a:p>
            <a:endParaRPr lang="en-US" dirty="0"/>
          </a:p>
          <a:p>
            <a:endParaRPr lang="en-US" dirty="0"/>
          </a:p>
          <a:p>
            <a:r>
              <a:rPr lang="en-US" dirty="0"/>
              <a:t>Assume that the typical time for a dead cell to be replaced is one week (7 days)</a:t>
            </a:r>
          </a:p>
          <a:p>
            <a:endParaRPr lang="en-US" dirty="0"/>
          </a:p>
          <a:p>
            <a:r>
              <a:rPr lang="en-US" dirty="0"/>
              <a:t>Modify your simulation to randomly replace the dead cells by uninfected cells at a rate 1/7 /day</a:t>
            </a:r>
          </a:p>
          <a:p>
            <a:endParaRPr lang="en-US" dirty="0"/>
          </a:p>
          <a:p>
            <a:r>
              <a:rPr lang="en-US" dirty="0"/>
              <a:t>What happens?</a:t>
            </a:r>
          </a:p>
          <a:p>
            <a:endParaRPr lang="en-US" dirty="0"/>
          </a:p>
          <a:p>
            <a:r>
              <a:rPr lang="en-US" dirty="0"/>
              <a:t>Change the recovery time to be ½ /day and 1/14 /day and 1/21 /day</a:t>
            </a:r>
          </a:p>
          <a:p>
            <a:endParaRPr lang="en-US" dirty="0"/>
          </a:p>
          <a:p>
            <a:r>
              <a:rPr lang="en-US" dirty="0"/>
              <a:t>Are the results different?</a:t>
            </a:r>
          </a:p>
          <a:p>
            <a:endParaRPr lang="en-US" dirty="0"/>
          </a:p>
          <a:p>
            <a:endParaRPr lang="en-US" dirty="0"/>
          </a:p>
          <a:p>
            <a:endParaRPr lang="en-US" dirty="0"/>
          </a:p>
          <a:p>
            <a:endParaRPr lang="en-US" dirty="0"/>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21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183412"/>
            <a:ext cx="9144000" cy="730250"/>
          </a:xfrm>
        </p:spPr>
        <p:txBody>
          <a:bodyPr>
            <a:noAutofit/>
          </a:bodyPr>
          <a:lstStyle/>
          <a:p>
            <a:r>
              <a:rPr lang="en-US" sz="3200" b="1" dirty="0">
                <a:solidFill>
                  <a:srgbClr val="0000FF"/>
                </a:solidFill>
              </a:rPr>
              <a:t>Cell Division in CC3D</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395911" y="1229405"/>
            <a:ext cx="5750585" cy="307777"/>
          </a:xfrm>
          <a:prstGeom prst="rect">
            <a:avLst/>
          </a:prstGeom>
          <a:noFill/>
        </p:spPr>
        <p:txBody>
          <a:bodyPr wrap="square">
            <a:spAutoFit/>
          </a:bodyPr>
          <a:lstStyle/>
          <a:p>
            <a:pPr marL="400050" indent="-400050">
              <a:buNone/>
            </a:pPr>
            <a:r>
              <a:rPr lang="en-US" sz="1400" b="1" dirty="0">
                <a:solidFill>
                  <a:srgbClr val="0000FF"/>
                </a:solidFill>
              </a:rPr>
              <a:t>Include Slides on Mitosis in CC3D</a:t>
            </a:r>
          </a:p>
        </p:txBody>
      </p:sp>
    </p:spTree>
    <p:extLst>
      <p:ext uri="{BB962C8B-B14F-4D97-AF65-F5344CB8AC3E}">
        <p14:creationId xmlns:p14="http://schemas.microsoft.com/office/powerpoint/2010/main" val="1382318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0" y="183412"/>
            <a:ext cx="9144000" cy="730250"/>
          </a:xfrm>
        </p:spPr>
        <p:txBody>
          <a:bodyPr>
            <a:noAutofit/>
          </a:bodyPr>
          <a:lstStyle/>
          <a:p>
            <a:r>
              <a:rPr lang="en-US" sz="3200" b="1" dirty="0">
                <a:solidFill>
                  <a:srgbClr val="0000FF"/>
                </a:solidFill>
              </a:rPr>
              <a:t>Exercise 3.2.3 Include Cell Division of Immune Cells in Tissue</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381000" y="1219200"/>
            <a:ext cx="5750585" cy="3108543"/>
          </a:xfrm>
          <a:prstGeom prst="rect">
            <a:avLst/>
          </a:prstGeom>
          <a:noFill/>
        </p:spPr>
        <p:txBody>
          <a:bodyPr wrap="square">
            <a:spAutoFit/>
          </a:bodyPr>
          <a:lstStyle/>
          <a:p>
            <a:pPr marL="400050" indent="-400050"/>
            <a:r>
              <a:rPr lang="en-US" sz="1400" b="1" dirty="0">
                <a:solidFill>
                  <a:srgbClr val="0000FF"/>
                </a:solidFill>
              </a:rPr>
              <a:t>While cells can grow and divide more slowly than their maximal cell cycle rate, some cell types have fairly tightly-regulated cell cycle times and control division by entering or leaving cell cycle</a:t>
            </a:r>
          </a:p>
          <a:p>
            <a:pPr marL="400050" indent="-400050">
              <a:buNone/>
            </a:pPr>
            <a:endParaRPr lang="en-US" sz="1400" b="1" dirty="0">
              <a:solidFill>
                <a:srgbClr val="0000FF"/>
              </a:solidFill>
            </a:endParaRPr>
          </a:p>
          <a:p>
            <a:pPr marL="400050" indent="-400050">
              <a:buNone/>
            </a:pPr>
            <a:r>
              <a:rPr lang="en-US" sz="1400" b="1" dirty="0">
                <a:solidFill>
                  <a:srgbClr val="0000FF"/>
                </a:solidFill>
              </a:rPr>
              <a:t>Include a cell-division term for your simulated T-cells. Assume that the cycle time for these cells is 1 day to 2 days</a:t>
            </a:r>
          </a:p>
          <a:p>
            <a:pPr marL="400050" indent="-400050">
              <a:buNone/>
            </a:pPr>
            <a:endParaRPr lang="en-US" sz="1400" b="1" dirty="0">
              <a:solidFill>
                <a:srgbClr val="0000FF"/>
              </a:solidFill>
            </a:endParaRPr>
          </a:p>
          <a:p>
            <a:pPr marL="400050" indent="-400050">
              <a:buNone/>
            </a:pPr>
            <a:r>
              <a:rPr lang="en-US" sz="1400" b="1" dirty="0">
                <a:solidFill>
                  <a:srgbClr val="0000FF"/>
                </a:solidFill>
              </a:rPr>
              <a:t>Begin by assigning all immune cells to participate in cell cycle. Have their target volume grow at a constant rate and divide when their actual volume reaches a doubling threshold </a:t>
            </a:r>
          </a:p>
          <a:p>
            <a:pPr marL="400050" indent="-400050">
              <a:buNone/>
            </a:pPr>
            <a:endParaRPr lang="en-US" sz="1400" b="1" dirty="0">
              <a:solidFill>
                <a:srgbClr val="0000FF"/>
              </a:solidFill>
            </a:endParaRPr>
          </a:p>
          <a:p>
            <a:pPr marL="400050" indent="-400050">
              <a:buNone/>
            </a:pPr>
            <a:r>
              <a:rPr lang="en-US" sz="1400" b="1" dirty="0">
                <a:solidFill>
                  <a:srgbClr val="0000FF"/>
                </a:solidFill>
              </a:rPr>
              <a:t>What happens?</a:t>
            </a:r>
          </a:p>
          <a:p>
            <a:pPr marL="400050" indent="-400050">
              <a:buNone/>
            </a:pPr>
            <a:endParaRPr lang="en-US" sz="1400" b="1" dirty="0">
              <a:solidFill>
                <a:srgbClr val="0000FF"/>
              </a:solidFill>
            </a:endParaRPr>
          </a:p>
          <a:p>
            <a:pPr marL="400050" indent="-400050"/>
            <a:r>
              <a:rPr lang="en-US" sz="1400" b="1" dirty="0">
                <a:solidFill>
                  <a:srgbClr val="0000FF"/>
                </a:solidFill>
              </a:rPr>
              <a:t>This is probably not the most exciting result, but it does show us the basics</a:t>
            </a:r>
          </a:p>
        </p:txBody>
      </p:sp>
    </p:spTree>
    <p:extLst>
      <p:ext uri="{BB962C8B-B14F-4D97-AF65-F5344CB8AC3E}">
        <p14:creationId xmlns:p14="http://schemas.microsoft.com/office/powerpoint/2010/main" val="139761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EABE-3AC6-4358-961E-A4A28E7A6B06}"/>
              </a:ext>
            </a:extLst>
          </p:cNvPr>
          <p:cNvSpPr>
            <a:spLocks noGrp="1"/>
          </p:cNvSpPr>
          <p:nvPr>
            <p:ph type="title"/>
          </p:nvPr>
        </p:nvSpPr>
        <p:spPr>
          <a:xfrm>
            <a:off x="4011" y="304800"/>
            <a:ext cx="9144000" cy="730250"/>
          </a:xfrm>
        </p:spPr>
        <p:txBody>
          <a:bodyPr>
            <a:noAutofit/>
          </a:bodyPr>
          <a:lstStyle/>
          <a:p>
            <a:r>
              <a:rPr lang="en-US" sz="3200" b="1" dirty="0">
                <a:solidFill>
                  <a:srgbClr val="0000FF"/>
                </a:solidFill>
              </a:rPr>
              <a:t>Include Cell Division of Immune Cells in Tissue Modulated by Cytokine Levels and Space Available</a:t>
            </a:r>
          </a:p>
        </p:txBody>
      </p:sp>
      <p:pic>
        <p:nvPicPr>
          <p:cNvPr id="7" name="Picture 17" descr="Biocomplexity Logo">
            <a:extLst>
              <a:ext uri="{FF2B5EF4-FFF2-40B4-BE49-F238E27FC236}">
                <a16:creationId xmlns:a16="http://schemas.microsoft.com/office/drawing/2014/main"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E76EE013-498D-4632-9A20-445EDABEE648}"/>
              </a:ext>
            </a:extLst>
          </p:cNvPr>
          <p:cNvSpPr txBox="1"/>
          <p:nvPr/>
        </p:nvSpPr>
        <p:spPr>
          <a:xfrm>
            <a:off x="242094" y="1524000"/>
            <a:ext cx="5750585" cy="1600438"/>
          </a:xfrm>
          <a:prstGeom prst="rect">
            <a:avLst/>
          </a:prstGeom>
          <a:noFill/>
        </p:spPr>
        <p:txBody>
          <a:bodyPr wrap="square">
            <a:spAutoFit/>
          </a:bodyPr>
          <a:lstStyle/>
          <a:p>
            <a:pPr marL="400050" indent="-400050">
              <a:buNone/>
            </a:pPr>
            <a:r>
              <a:rPr lang="en-US" sz="1400" b="1" dirty="0">
                <a:solidFill>
                  <a:srgbClr val="0000FF"/>
                </a:solidFill>
              </a:rPr>
              <a:t>In reality, both positive and negative signals help regulate cell division. Growth factors often are necessary or at least promote a cell’s entrance into cell cycle, while contact inhibition suppresses cell division</a:t>
            </a:r>
          </a:p>
          <a:p>
            <a:pPr marL="400050" indent="-400050">
              <a:buNone/>
            </a:pPr>
            <a:endParaRPr lang="en-US" sz="1400" b="1" dirty="0">
              <a:solidFill>
                <a:srgbClr val="0000FF"/>
              </a:solidFill>
            </a:endParaRPr>
          </a:p>
          <a:p>
            <a:pPr marL="400050" indent="-400050">
              <a:buNone/>
            </a:pPr>
            <a:r>
              <a:rPr lang="en-US" sz="1400" b="1" dirty="0">
                <a:solidFill>
                  <a:srgbClr val="0000FF"/>
                </a:solidFill>
              </a:rPr>
              <a:t>In this exercise we will build a model of cell division including both these factors</a:t>
            </a:r>
          </a:p>
        </p:txBody>
      </p:sp>
    </p:spTree>
    <p:extLst>
      <p:ext uri="{BB962C8B-B14F-4D97-AF65-F5344CB8AC3E}">
        <p14:creationId xmlns:p14="http://schemas.microsoft.com/office/powerpoint/2010/main" val="1231004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16616</TotalTime>
  <Words>1153</Words>
  <Application>Microsoft Office PowerPoint</Application>
  <PresentationFormat>On-screen Show (4:3)</PresentationFormat>
  <Paragraphs>117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CC3D Workshop 3.2: Implementing the Viral Infection Model in CC3D—Part 6: Tissue Recovery and Cell Division</vt:lpstr>
      <vt:lpstr>Topics</vt:lpstr>
      <vt:lpstr>Biology of Tissue Recovery</vt:lpstr>
      <vt:lpstr>Modeling Tissue Recovery</vt:lpstr>
      <vt:lpstr>Exercise 3.2.1: Tissue Recovery Model 1—Random Recovery</vt:lpstr>
      <vt:lpstr>Exercise 3.2.2: Tissue Recovery Model 2—Recovery from Preserved Tissue</vt:lpstr>
      <vt:lpstr>Cell Division in CC3D</vt:lpstr>
      <vt:lpstr>Exercise 3.2.3 Include Cell Division of Immune Cells in Tissue</vt:lpstr>
      <vt:lpstr>Include Cell Division of Immune Cells in Tissue Modulated by Cytokine Levels and Space Available</vt:lpstr>
      <vt:lpstr>Add Slide on Pressure as a Surrogate for Contact Inhibition</vt:lpstr>
      <vt:lpstr>Exercise 3.2.4 Include Cell Division of Immune Cells in Tissue Modulated by Space Available</vt:lpstr>
      <vt:lpstr>Exercise 3.2.5 Include Cytokine Promoted Division of Immune Cells in Tissue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Julio Monti Belmonte</dc:creator>
  <cp:lastModifiedBy>Glazier, James Alexander</cp:lastModifiedBy>
  <cp:revision>770</cp:revision>
  <dcterms:created xsi:type="dcterms:W3CDTF">2011-11-02T17:09:23Z</dcterms:created>
  <dcterms:modified xsi:type="dcterms:W3CDTF">2020-08-04T21:32:35Z</dcterms:modified>
</cp:coreProperties>
</file>