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65"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hf92SmBWF8YvLOZOvfTSUpjoVVL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2016"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Post slack link repeatedly in Chat Keep links available to repost</a:t>
            </a: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10</a:t>
            </a:fld>
            <a:endParaRPr sz="1200">
              <a:solidFill>
                <a:schemeClr val="dk1"/>
              </a:solidFill>
              <a:latin typeface="Verdana"/>
              <a:ea typeface="Verdana"/>
              <a:cs typeface="Verdana"/>
              <a:sym typeface="Verdana"/>
            </a:endParaRPr>
          </a:p>
        </p:txBody>
      </p:sp>
      <p:sp>
        <p:nvSpPr>
          <p:cNvPr id="157" name="Google Shape;157;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8" name="Google Shape;158;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2</a:t>
            </a:fld>
            <a:endParaRPr sz="1200">
              <a:solidFill>
                <a:schemeClr val="dk1"/>
              </a:solidFill>
              <a:latin typeface="Verdana"/>
              <a:ea typeface="Verdana"/>
              <a:cs typeface="Verdana"/>
              <a:sym typeface="Verdana"/>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extLst>
      <p:ext uri="{BB962C8B-B14F-4D97-AF65-F5344CB8AC3E}">
        <p14:creationId xmlns:p14="http://schemas.microsoft.com/office/powerpoint/2010/main" val="1692079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3</a:t>
            </a:fld>
            <a:endParaRPr sz="1200">
              <a:solidFill>
                <a:schemeClr val="dk1"/>
              </a:solidFill>
              <a:latin typeface="Verdana"/>
              <a:ea typeface="Verdana"/>
              <a:cs typeface="Verdana"/>
              <a:sym typeface="Verdana"/>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6b310cda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86b310cda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6" name="Google Shape;106;g86b310cda2_0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5</a:t>
            </a:fld>
            <a:endParaRPr sz="1200">
              <a:solidFill>
                <a:schemeClr val="dk1"/>
              </a:solidFill>
              <a:latin typeface="Verdana"/>
              <a:ea typeface="Verdana"/>
              <a:cs typeface="Verdana"/>
              <a:sym typeface="Verdana"/>
            </a:endParaRPr>
          </a:p>
        </p:txBody>
      </p:sp>
      <p:sp>
        <p:nvSpPr>
          <p:cNvPr id="112" name="Google Shape;11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3" name="Google Shape;113;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6</a:t>
            </a:fld>
            <a:endParaRPr sz="1200">
              <a:solidFill>
                <a:schemeClr val="dk1"/>
              </a:solidFill>
              <a:latin typeface="Verdana"/>
              <a:ea typeface="Verdana"/>
              <a:cs typeface="Verdana"/>
              <a:sym typeface="Verdana"/>
            </a:endParaRPr>
          </a:p>
        </p:txBody>
      </p:sp>
      <p:sp>
        <p:nvSpPr>
          <p:cNvPr id="121" name="Google Shape;121;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2" name="Google Shape;122;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7</a:t>
            </a:fld>
            <a:endParaRPr sz="1200">
              <a:solidFill>
                <a:schemeClr val="dk1"/>
              </a:solidFill>
              <a:latin typeface="Verdana"/>
              <a:ea typeface="Verdana"/>
              <a:cs typeface="Verdana"/>
              <a:sym typeface="Verdana"/>
            </a:endParaRPr>
          </a:p>
        </p:txBody>
      </p:sp>
      <p:sp>
        <p:nvSpPr>
          <p:cNvPr id="130" name="Google Shape;13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1" name="Google Shape;131;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8</a:t>
            </a:fld>
            <a:endParaRPr sz="1200">
              <a:solidFill>
                <a:schemeClr val="dk1"/>
              </a:solidFill>
              <a:latin typeface="Verdana"/>
              <a:ea typeface="Verdana"/>
              <a:cs typeface="Verdana"/>
              <a:sym typeface="Verdana"/>
            </a:endParaRPr>
          </a:p>
        </p:txBody>
      </p:sp>
      <p:sp>
        <p:nvSpPr>
          <p:cNvPr id="139" name="Google Shape;139;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0" name="Google Shape;14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fld id="{00000000-1234-1234-1234-123412341234}" type="slidenum">
              <a:rPr lang="en-US" sz="1200">
                <a:solidFill>
                  <a:schemeClr val="dk1"/>
                </a:solidFill>
                <a:latin typeface="Verdana"/>
                <a:ea typeface="Verdana"/>
                <a:cs typeface="Verdana"/>
                <a:sym typeface="Verdana"/>
              </a:rPr>
              <a:t>9</a:t>
            </a:fld>
            <a:endParaRPr sz="1200">
              <a:solidFill>
                <a:schemeClr val="dk1"/>
              </a:solidFill>
              <a:latin typeface="Verdana"/>
              <a:ea typeface="Verdana"/>
              <a:cs typeface="Verdana"/>
              <a:sym typeface="Verdana"/>
            </a:endParaRPr>
          </a:p>
        </p:txBody>
      </p:sp>
      <p:sp>
        <p:nvSpPr>
          <p:cNvPr id="148" name="Google Shape;148;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9" name="Google Shape;149;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8" name="Google Shape;1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1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4" name="Google Shape;24;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0" name="Google Shape;30;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6" name="Google Shape;36;p1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7" name="Google Shape;37;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3" name="Google Shape;43;p1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4" name="Google Shape;44;p1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5" name="Google Shape;45;p1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6" name="Google Shape;46;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1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join.slack.com/t/multiscalemod-ags3330/shared_invite/zt-g0up1lz7-z5XGFC73UZk1j3BPeW7RVA"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mailto:somogyie@indiana.edu" TargetMode="External"/><Relationship Id="rId13" Type="http://schemas.openxmlformats.org/officeDocument/2006/relationships/hyperlink" Target="mailto:jferrari@iu.edu" TargetMode="External"/><Relationship Id="rId3" Type="http://schemas.openxmlformats.org/officeDocument/2006/relationships/hyperlink" Target="mailto:jaglazier@gmail.com" TargetMode="External"/><Relationship Id="rId7" Type="http://schemas.openxmlformats.org/officeDocument/2006/relationships/hyperlink" Target="mailto:akmadamanchi@gmail.com" TargetMode="External"/><Relationship Id="rId12" Type="http://schemas.openxmlformats.org/officeDocument/2006/relationships/hyperlink" Target="mailto:joaponte@iu.edu" TargetMode="External"/><Relationship Id="rId17" Type="http://schemas.openxmlformats.org/officeDocument/2006/relationships/image" Target="../media/image3.png"/><Relationship Id="rId2" Type="http://schemas.openxmlformats.org/officeDocument/2006/relationships/notesSlide" Target="../notesSlides/notesSlide10.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mailto:maciekswat@gmail.com" TargetMode="External"/><Relationship Id="rId11" Type="http://schemas.openxmlformats.org/officeDocument/2006/relationships/hyperlink" Target="mailto:toledom@iu.edu" TargetMode="External"/><Relationship Id="rId5" Type="http://schemas.openxmlformats.org/officeDocument/2006/relationships/hyperlink" Target="mailto:glt@if.ufrgs.br" TargetMode="External"/><Relationship Id="rId15" Type="http://schemas.openxmlformats.org/officeDocument/2006/relationships/image" Target="../media/image2.png"/><Relationship Id="rId10" Type="http://schemas.openxmlformats.org/officeDocument/2006/relationships/hyperlink" Target="mailto:jsluka@iu.edu" TargetMode="External"/><Relationship Id="rId4" Type="http://schemas.openxmlformats.org/officeDocument/2006/relationships/hyperlink" Target="https://www.researchgate.net/institution/Universidade_Federal_do_Rio_Grande_do_Sul" TargetMode="External"/><Relationship Id="rId9" Type="http://schemas.openxmlformats.org/officeDocument/2006/relationships/hyperlink" Target="mailto:tjsego@gmail.com" TargetMode="External"/><Relationship Id="rId14" Type="http://schemas.openxmlformats.org/officeDocument/2006/relationships/hyperlink" Target="mailto:padhyapo@i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hyperlink" Target="https://compucell3d.org/NanoHub" TargetMode="External"/><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nanohub.org/tools/cc3dbase4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ompucell3d.org/SrcBin" TargetMode="External"/><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2.png"/><Relationship Id="rId4" Type="http://schemas.openxmlformats.org/officeDocument/2006/relationships/hyperlink" Target="https://compucell3d.org/SourceCod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drive.google.com/drive/folders/18b5lTDBQrAe765wddu_eMw3PgLYTEvKz?usp=sharing" TargetMode="External"/><Relationship Id="rId13" Type="http://schemas.openxmlformats.org/officeDocument/2006/relationships/image" Target="../media/image2.png"/><Relationship Id="rId3" Type="http://schemas.openxmlformats.org/officeDocument/2006/relationships/hyperlink" Target="https://compucell3d.org/" TargetMode="External"/><Relationship Id="rId7" Type="http://schemas.openxmlformats.org/officeDocument/2006/relationships/hyperlink" Target="https://compucell3d.org/CC3D_2020_class_files" TargetMode="External"/><Relationship Id="rId12" Type="http://schemas.openxmlformats.org/officeDocument/2006/relationships/hyperlink" Target="https://compucell3d.org/CC3D_2020_class_files?action=AttachFile&amp;do=get&amp;target=TellRoadCheatSheet.pdf"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compucell3d.org/Manuals" TargetMode="External"/><Relationship Id="rId11" Type="http://schemas.openxmlformats.org/officeDocument/2006/relationships/hyperlink" Target="https://compucell3d.org/CC3D_2020_class_files?action=AttachFile&amp;do=get&amp;target=python_cheat_sheet_py3.pdf" TargetMode="External"/><Relationship Id="rId5" Type="http://schemas.openxmlformats.org/officeDocument/2006/relationships/hyperlink" Target="https://pythonscriptingmanual.readthedocs.io/en/4.1.1/" TargetMode="External"/><Relationship Id="rId15" Type="http://schemas.openxmlformats.org/officeDocument/2006/relationships/image" Target="../media/image3.png"/><Relationship Id="rId10" Type="http://schemas.openxmlformats.org/officeDocument/2006/relationships/hyperlink" Target="https://compucell3d.org/CC3D_2020_class_files?action=AttachFile&amp;do=get&amp;target=cc3d_quick_reference_guide.pdf" TargetMode="External"/><Relationship Id="rId4" Type="http://schemas.openxmlformats.org/officeDocument/2006/relationships/hyperlink" Target="https://compucell3d.org/SrcBin" TargetMode="External"/><Relationship Id="rId9" Type="http://schemas.openxmlformats.org/officeDocument/2006/relationships/hyperlink" Target="https://cc3dquickreferenceguide.readthedocs.io/en/latest/" TargetMode="External"/><Relationship Id="rId14" Type="http://schemas.openxmlformats.org/officeDocument/2006/relationships/image" Target="../media/image4.jp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app.slack.com/client/T017HE055JN/C017HE05KPC" TargetMode="External"/><Relationship Id="rId7" Type="http://schemas.openxmlformats.org/officeDocument/2006/relationships/hyperlink" Target="https://multiscalemod-ags3330.slack.com/archives/C017G3PT4AZ"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multiscalemod-ags3330.slack.com/archives/C01879J0ULQ" TargetMode="External"/><Relationship Id="rId5" Type="http://schemas.openxmlformats.org/officeDocument/2006/relationships/hyperlink" Target="https://multiscalemod-ags3330.slack.com/archives/C017PKPSYAG" TargetMode="External"/><Relationship Id="rId10" Type="http://schemas.openxmlformats.org/officeDocument/2006/relationships/image" Target="../media/image3.png"/><Relationship Id="rId4" Type="http://schemas.openxmlformats.org/officeDocument/2006/relationships/hyperlink" Target="https://multiscalemod-ags3330.slack.com/archives/C01879HFYL8" TargetMode="External"/><Relationship Id="rId9"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0" y="31750"/>
            <a:ext cx="91440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FF"/>
              </a:buClr>
              <a:buSzPts val="3200"/>
              <a:buFont typeface="Calibri"/>
              <a:buNone/>
            </a:pPr>
            <a:r>
              <a:rPr lang="en-US" sz="3200" b="1">
                <a:solidFill>
                  <a:srgbClr val="0000FF"/>
                </a:solidFill>
              </a:rPr>
              <a:t>Workshop on Multi-scale Multi-cell Virtual-Tissue Modeling using CompuCell3D: Welcome and Setup</a:t>
            </a:r>
            <a:endParaRPr/>
          </a:p>
        </p:txBody>
      </p:sp>
      <p:sp>
        <p:nvSpPr>
          <p:cNvPr id="89" name="Google Shape;89;p1"/>
          <p:cNvSpPr txBox="1"/>
          <p:nvPr/>
        </p:nvSpPr>
        <p:spPr>
          <a:xfrm>
            <a:off x="1388594" y="1381299"/>
            <a:ext cx="6400800" cy="1634951"/>
          </a:xfrm>
          <a:prstGeom prst="rect">
            <a:avLst/>
          </a:prstGeom>
          <a:noFill/>
          <a:ln>
            <a:noFill/>
          </a:ln>
        </p:spPr>
        <p:txBody>
          <a:bodyPr spcFirstLastPara="1" wrap="square" lIns="91425" tIns="45700" rIns="91425" bIns="45700" anchor="t" anchorCtr="0">
            <a:normAutofit/>
          </a:bodyPr>
          <a:lstStyle/>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James  A. Glazier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Dept. of Intelligent Systems Engineering </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and Biocomplexity Institute</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Indiana University </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Bloomington, IN 47408</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99"/>
              </a:buClr>
              <a:buSzPts val="1850"/>
              <a:buFont typeface="Arial"/>
              <a:buNone/>
            </a:pPr>
            <a:r>
              <a:rPr lang="en-US" sz="1850" b="1" i="0" u="none" strike="noStrike" cap="none">
                <a:solidFill>
                  <a:srgbClr val="000099"/>
                </a:solidFill>
                <a:latin typeface="Calibri"/>
                <a:ea typeface="Calibri"/>
                <a:cs typeface="Calibri"/>
                <a:sym typeface="Calibri"/>
              </a:rPr>
              <a:t>USA</a:t>
            </a:r>
            <a:endParaRPr sz="1400" b="0" i="0" u="none" strike="noStrike" cap="none">
              <a:solidFill>
                <a:srgbClr val="000000"/>
              </a:solidFill>
              <a:latin typeface="Arial"/>
              <a:ea typeface="Arial"/>
              <a:cs typeface="Arial"/>
              <a:sym typeface="Arial"/>
            </a:endParaRPr>
          </a:p>
        </p:txBody>
      </p:sp>
      <p:pic>
        <p:nvPicPr>
          <p:cNvPr id="90" name="Google Shape;90;p1" descr="IU seal, red on white, large"/>
          <p:cNvPicPr preferRelativeResize="0"/>
          <p:nvPr/>
        </p:nvPicPr>
        <p:blipFill rotWithShape="1">
          <a:blip r:embed="rId3">
            <a:alphaModFix/>
          </a:blip>
          <a:srcRect/>
          <a:stretch/>
        </p:blipFill>
        <p:spPr>
          <a:xfrm>
            <a:off x="6629400" y="1143000"/>
            <a:ext cx="1944688" cy="1873250"/>
          </a:xfrm>
          <a:prstGeom prst="rect">
            <a:avLst/>
          </a:prstGeom>
          <a:noFill/>
          <a:ln>
            <a:noFill/>
          </a:ln>
        </p:spPr>
      </p:pic>
      <p:pic>
        <p:nvPicPr>
          <p:cNvPr id="91" name="Google Shape;91;p1" descr="logo"/>
          <p:cNvPicPr preferRelativeResize="0"/>
          <p:nvPr/>
        </p:nvPicPr>
        <p:blipFill rotWithShape="1">
          <a:blip r:embed="rId4">
            <a:alphaModFix/>
          </a:blip>
          <a:srcRect/>
          <a:stretch/>
        </p:blipFill>
        <p:spPr>
          <a:xfrm>
            <a:off x="329172" y="1533137"/>
            <a:ext cx="1143000" cy="1143000"/>
          </a:xfrm>
          <a:prstGeom prst="rect">
            <a:avLst/>
          </a:prstGeom>
          <a:noFill/>
          <a:ln>
            <a:noFill/>
          </a:ln>
        </p:spPr>
      </p:pic>
      <p:sp>
        <p:nvSpPr>
          <p:cNvPr id="92" name="Google Shape;92;p1"/>
          <p:cNvSpPr txBox="1"/>
          <p:nvPr/>
        </p:nvSpPr>
        <p:spPr>
          <a:xfrm>
            <a:off x="190500" y="2827974"/>
            <a:ext cx="8763000" cy="39702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The workshop will begin at 11:00AM EDT</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Screen sharing and microphones have been disabled for participants in the main session—they are available in breakout rooms</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submit questions/concerns/suggestions via zoom chat</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User support will be available in zoom breakout rooms</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Workshop will be live-streamed, recorded and distributed</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1" i="0" u="none" strike="noStrike" cap="none" dirty="0">
                <a:solidFill>
                  <a:schemeClr val="dk1"/>
                </a:solidFill>
                <a:latin typeface="Calibri"/>
                <a:ea typeface="Calibri"/>
                <a:cs typeface="Calibri"/>
                <a:sym typeface="Calibri"/>
              </a:rPr>
              <a:t>Make sure you save the zoom link after registering so you do not have to re-register</a:t>
            </a:r>
            <a:endParaRPr sz="1400" b="1"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take the time now to be sure you have a working </a:t>
            </a:r>
            <a:r>
              <a:rPr lang="en-US" sz="1800" b="0" i="0" u="none" strike="noStrike" cap="none" dirty="0" err="1">
                <a:solidFill>
                  <a:schemeClr val="dk1"/>
                </a:solidFill>
                <a:latin typeface="Calibri"/>
                <a:ea typeface="Calibri"/>
                <a:cs typeface="Calibri"/>
                <a:sym typeface="Calibri"/>
              </a:rPr>
              <a:t>nanoHUB</a:t>
            </a:r>
            <a:r>
              <a:rPr lang="en-US" sz="1800" b="0" i="0" u="none" strike="noStrike" cap="none" dirty="0">
                <a:solidFill>
                  <a:schemeClr val="dk1"/>
                </a:solidFill>
                <a:latin typeface="Calibri"/>
                <a:ea typeface="Calibri"/>
                <a:cs typeface="Calibri"/>
                <a:sym typeface="Calibri"/>
              </a:rPr>
              <a:t> account and to download and install CompuCell3D to your desktop if you are planning to run it locally</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also join the workshop slack channel at  </a:t>
            </a:r>
            <a:r>
              <a:rPr lang="en-US" sz="1800" b="0" i="0" u="sng" strike="noStrike" cap="none" dirty="0">
                <a:solidFill>
                  <a:schemeClr val="hlink"/>
                </a:solidFill>
                <a:latin typeface="Calibri"/>
                <a:ea typeface="Calibri"/>
                <a:cs typeface="Calibri"/>
                <a:sym typeface="Calibri"/>
                <a:hlinkClick r:id="rId5"/>
              </a:rPr>
              <a:t>https://join.slack.com/t/multiscalemod-ags3330/shared_invite/zt-g0up1lz7-z5XGFC73UZk1j3BPeW7RVA</a:t>
            </a:r>
            <a:r>
              <a:rPr lang="en-US" sz="1800" b="0" i="0" u="none" strike="noStrike" cap="none" dirty="0">
                <a:solidFill>
                  <a:schemeClr val="dk1"/>
                </a:solidFill>
                <a:latin typeface="Calibri"/>
                <a:ea typeface="Calibri"/>
                <a:cs typeface="Calibri"/>
                <a:sym typeface="Calibri"/>
              </a:rPr>
              <a:t> </a:t>
            </a:r>
            <a:endParaRPr sz="18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700"/>
              <a:buFont typeface="Arial"/>
              <a:buNone/>
            </a:pPr>
            <a:r>
              <a:rPr lang="en-US" sz="1700" b="0" i="0" u="none" strike="noStrike" cap="none" dirty="0">
                <a:solidFill>
                  <a:schemeClr val="dk1"/>
                </a:solidFill>
                <a:latin typeface="Calibri"/>
                <a:ea typeface="Calibri"/>
                <a:cs typeface="Calibri"/>
                <a:sym typeface="Calibri"/>
              </a:rPr>
              <a:t>Funding Sources: NIH U24 EB028887, NIH R01 GM122424, NIH R01 GM123032, </a:t>
            </a:r>
            <a:br>
              <a:rPr lang="en-US" sz="1700" b="0" i="0" u="none" strike="noStrike" cap="none" dirty="0">
                <a:solidFill>
                  <a:schemeClr val="dk1"/>
                </a:solidFill>
                <a:latin typeface="Calibri"/>
                <a:ea typeface="Calibri"/>
                <a:cs typeface="Calibri"/>
                <a:sym typeface="Calibri"/>
              </a:rPr>
            </a:br>
            <a:r>
              <a:rPr lang="en-US" sz="1700" b="0" i="0" u="none" strike="noStrike" cap="none" dirty="0">
                <a:solidFill>
                  <a:schemeClr val="dk1"/>
                </a:solidFill>
                <a:latin typeface="Calibri"/>
                <a:ea typeface="Calibri"/>
                <a:cs typeface="Calibri"/>
                <a:sym typeface="Calibri"/>
              </a:rPr>
              <a:t>NIH P41 GM109824, NSF 1720625 and </a:t>
            </a:r>
            <a:r>
              <a:rPr lang="en-US" sz="1700" b="0" i="0" u="none" strike="noStrike" cap="none" dirty="0" err="1">
                <a:solidFill>
                  <a:schemeClr val="dk1"/>
                </a:solidFill>
                <a:latin typeface="Calibri"/>
                <a:ea typeface="Calibri"/>
                <a:cs typeface="Calibri"/>
                <a:sym typeface="Calibri"/>
              </a:rPr>
              <a:t>nanoHUB</a:t>
            </a:r>
            <a:endParaRPr sz="1700" b="0" i="0" u="none" strike="noStrike" cap="none" dirty="0">
              <a:solidFill>
                <a:schemeClr val="dk1"/>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B7D31304-BD94-4590-AE99-054304BF84AB}"/>
              </a:ext>
            </a:extLst>
          </p:cNvPr>
          <p:cNvPicPr>
            <a:picLocks noChangeAspect="1"/>
          </p:cNvPicPr>
          <p:nvPr/>
        </p:nvPicPr>
        <p:blipFill>
          <a:blip r:embed="rId6"/>
          <a:stretch>
            <a:fillRect/>
          </a:stretch>
        </p:blipFill>
        <p:spPr>
          <a:xfrm>
            <a:off x="1555750" y="1524000"/>
            <a:ext cx="1092201" cy="11366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8"/>
          <p:cNvSpPr txBox="1">
            <a:spLocks noGrp="1"/>
          </p:cNvSpPr>
          <p:nvPr>
            <p:ph type="body" idx="1"/>
          </p:nvPr>
        </p:nvSpPr>
        <p:spPr>
          <a:xfrm>
            <a:off x="304800" y="1058150"/>
            <a:ext cx="8534400" cy="53670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40000"/>
              </a:lnSpc>
              <a:spcBef>
                <a:spcPts val="0"/>
              </a:spcBef>
              <a:spcAft>
                <a:spcPts val="0"/>
              </a:spcAft>
              <a:buSzPts val="1800"/>
              <a:buNone/>
            </a:pPr>
            <a:r>
              <a:rPr lang="en-US" sz="1942"/>
              <a:t>Prof. James A Glazier, IUB, </a:t>
            </a:r>
            <a:r>
              <a:rPr lang="en-US" sz="1942" u="sng">
                <a:solidFill>
                  <a:schemeClr val="hlink"/>
                </a:solidFill>
                <a:hlinkClick r:id="rId3"/>
              </a:rPr>
              <a:t>jaglazier@gmail.com</a:t>
            </a:r>
            <a:r>
              <a:rPr lang="en-US" sz="1942"/>
              <a:t> </a:t>
            </a:r>
            <a:endParaRPr sz="1942"/>
          </a:p>
          <a:p>
            <a:pPr marL="0" lvl="0" indent="0" algn="l" rtl="0">
              <a:lnSpc>
                <a:spcPct val="140000"/>
              </a:lnSpc>
              <a:spcBef>
                <a:spcPts val="0"/>
              </a:spcBef>
              <a:spcAft>
                <a:spcPts val="0"/>
              </a:spcAft>
              <a:buSzPts val="1800"/>
              <a:buNone/>
            </a:pPr>
            <a:r>
              <a:rPr lang="en-US" sz="1942"/>
              <a:t>Dr. Gilberto L Thomas, </a:t>
            </a:r>
            <a:r>
              <a:rPr lang="en-US" sz="1942">
                <a:solidFill>
                  <a:schemeClr val="hlink"/>
                </a:solidFill>
                <a:uFill>
                  <a:noFill/>
                </a:uFill>
                <a:hlinkClick r:id="rId4"/>
              </a:rPr>
              <a:t>Univer. </a:t>
            </a:r>
            <a:r>
              <a:rPr lang="en-US" sz="1850">
                <a:solidFill>
                  <a:schemeClr val="hlink"/>
                </a:solidFill>
                <a:uFill>
                  <a:noFill/>
                </a:uFill>
                <a:hlinkClick r:id="rId4"/>
              </a:rPr>
              <a:t>Federal do Rio Grande do Sul</a:t>
            </a:r>
            <a:r>
              <a:rPr lang="en-US" sz="1850"/>
              <a:t>, </a:t>
            </a:r>
            <a:br>
              <a:rPr lang="en-US" sz="1850"/>
            </a:br>
            <a:r>
              <a:rPr lang="en-US" sz="1850"/>
              <a:t>	Brazil,</a:t>
            </a:r>
            <a:r>
              <a:rPr lang="en-US" sz="1942"/>
              <a:t> </a:t>
            </a:r>
            <a:r>
              <a:rPr lang="en-US" sz="1942" u="sng">
                <a:solidFill>
                  <a:schemeClr val="hlink"/>
                </a:solidFill>
                <a:hlinkClick r:id="rId5"/>
              </a:rPr>
              <a:t>glt@if.ufrgs.br</a:t>
            </a:r>
            <a:endParaRPr sz="1942" u="sng">
              <a:solidFill>
                <a:schemeClr val="hlink"/>
              </a:solidFill>
            </a:endParaRPr>
          </a:p>
          <a:p>
            <a:pPr marL="0" lvl="0" indent="0" algn="l" rtl="0">
              <a:lnSpc>
                <a:spcPct val="140000"/>
              </a:lnSpc>
              <a:spcBef>
                <a:spcPts val="0"/>
              </a:spcBef>
              <a:spcAft>
                <a:spcPts val="0"/>
              </a:spcAft>
              <a:buSzPts val="1800"/>
              <a:buNone/>
            </a:pPr>
            <a:r>
              <a:rPr lang="en-US" sz="1942"/>
              <a:t>Dr. Maciej Swat, </a:t>
            </a:r>
            <a:r>
              <a:rPr lang="en-US" sz="1942" u="sng">
                <a:solidFill>
                  <a:schemeClr val="hlink"/>
                </a:solidFill>
                <a:hlinkClick r:id="rId6"/>
              </a:rPr>
              <a:t>maciekswat@gmail.com</a:t>
            </a:r>
            <a:r>
              <a:rPr lang="en-US" sz="1942"/>
              <a:t> </a:t>
            </a:r>
            <a:endParaRPr sz="1942"/>
          </a:p>
          <a:p>
            <a:pPr marL="0" lvl="0" indent="0" algn="l" rtl="0">
              <a:lnSpc>
                <a:spcPct val="140000"/>
              </a:lnSpc>
              <a:spcBef>
                <a:spcPts val="0"/>
              </a:spcBef>
              <a:spcAft>
                <a:spcPts val="0"/>
              </a:spcAft>
              <a:buSzPts val="1800"/>
              <a:buNone/>
            </a:pPr>
            <a:r>
              <a:rPr lang="en-US" sz="1942"/>
              <a:t>Dr. Bobby Madamanchi, Purdue University, </a:t>
            </a:r>
            <a:r>
              <a:rPr lang="en-US" sz="1942" u="sng">
                <a:solidFill>
                  <a:schemeClr val="hlink"/>
                </a:solidFill>
                <a:hlinkClick r:id="rId7"/>
              </a:rPr>
              <a:t>akmadamanchi@gmail.com</a:t>
            </a:r>
            <a:r>
              <a:rPr lang="en-US" sz="1942"/>
              <a:t> </a:t>
            </a:r>
            <a:endParaRPr sz="1942"/>
          </a:p>
          <a:p>
            <a:pPr marL="0" lvl="0" indent="0" algn="l" rtl="0">
              <a:lnSpc>
                <a:spcPct val="140000"/>
              </a:lnSpc>
              <a:spcBef>
                <a:spcPts val="0"/>
              </a:spcBef>
              <a:spcAft>
                <a:spcPts val="0"/>
              </a:spcAft>
              <a:buSzPts val="1800"/>
              <a:buNone/>
            </a:pPr>
            <a:r>
              <a:rPr lang="en-US" sz="1942"/>
              <a:t>Dr. Andy Somogyi, IUB, </a:t>
            </a:r>
            <a:r>
              <a:rPr lang="en-US" sz="1942" u="sng">
                <a:solidFill>
                  <a:schemeClr val="hlink"/>
                </a:solidFill>
                <a:hlinkClick r:id="rId8"/>
              </a:rPr>
              <a:t>somogyie@indiana.edu</a:t>
            </a:r>
            <a:r>
              <a:rPr lang="en-US" sz="1942"/>
              <a:t> </a:t>
            </a:r>
            <a:endParaRPr sz="1942"/>
          </a:p>
          <a:p>
            <a:pPr marL="0" lvl="0" indent="0" algn="l" rtl="0">
              <a:lnSpc>
                <a:spcPct val="140000"/>
              </a:lnSpc>
              <a:spcBef>
                <a:spcPts val="0"/>
              </a:spcBef>
              <a:spcAft>
                <a:spcPts val="0"/>
              </a:spcAft>
              <a:buSzPts val="1800"/>
              <a:buNone/>
            </a:pPr>
            <a:r>
              <a:rPr lang="en-US" sz="1942"/>
              <a:t>Dr. TJ Sego, IUB, </a:t>
            </a:r>
            <a:r>
              <a:rPr lang="en-US" sz="1942" u="sng">
                <a:solidFill>
                  <a:schemeClr val="hlink"/>
                </a:solidFill>
                <a:hlinkClick r:id="rId9"/>
              </a:rPr>
              <a:t>tjsego@gmail.com</a:t>
            </a:r>
            <a:r>
              <a:rPr lang="en-US" sz="1942"/>
              <a:t> </a:t>
            </a:r>
            <a:endParaRPr sz="1942"/>
          </a:p>
          <a:p>
            <a:pPr marL="0" lvl="0" indent="0" algn="l" rtl="0">
              <a:lnSpc>
                <a:spcPct val="140000"/>
              </a:lnSpc>
              <a:spcBef>
                <a:spcPts val="0"/>
              </a:spcBef>
              <a:spcAft>
                <a:spcPts val="0"/>
              </a:spcAft>
              <a:buSzPts val="1800"/>
              <a:buNone/>
            </a:pPr>
            <a:r>
              <a:rPr lang="en-US" sz="1942"/>
              <a:t>Dr. Jim Sluka, IUB, </a:t>
            </a:r>
            <a:r>
              <a:rPr lang="en-US" sz="1942" u="sng">
                <a:solidFill>
                  <a:schemeClr val="hlink"/>
                </a:solidFill>
                <a:hlinkClick r:id="rId10"/>
              </a:rPr>
              <a:t>jsluka@iu.edu</a:t>
            </a:r>
            <a:r>
              <a:rPr lang="en-US" sz="1942"/>
              <a:t> </a:t>
            </a:r>
            <a:endParaRPr sz="1942"/>
          </a:p>
          <a:p>
            <a:pPr marL="0" lvl="0" indent="0" algn="l" rtl="0">
              <a:lnSpc>
                <a:spcPct val="140000"/>
              </a:lnSpc>
              <a:spcBef>
                <a:spcPts val="0"/>
              </a:spcBef>
              <a:spcAft>
                <a:spcPts val="0"/>
              </a:spcAft>
              <a:buSzPts val="1800"/>
              <a:buNone/>
            </a:pPr>
            <a:r>
              <a:rPr lang="en-US" sz="1942"/>
              <a:t>Dr. Javier Toledo, IUB, </a:t>
            </a:r>
            <a:r>
              <a:rPr lang="en-US" sz="1942" u="sng">
                <a:solidFill>
                  <a:schemeClr val="hlink"/>
                </a:solidFill>
                <a:hlinkClick r:id="rId11"/>
              </a:rPr>
              <a:t>toledom@iu.edu</a:t>
            </a:r>
            <a:r>
              <a:rPr lang="en-US" sz="1942"/>
              <a:t> </a:t>
            </a:r>
            <a:endParaRPr sz="1942"/>
          </a:p>
          <a:p>
            <a:pPr marL="0" lvl="0" indent="0" algn="l" rtl="0">
              <a:lnSpc>
                <a:spcPct val="140000"/>
              </a:lnSpc>
              <a:spcBef>
                <a:spcPts val="0"/>
              </a:spcBef>
              <a:spcAft>
                <a:spcPts val="0"/>
              </a:spcAft>
              <a:buSzPts val="1800"/>
              <a:buNone/>
            </a:pPr>
            <a:r>
              <a:rPr lang="en-US" sz="1942"/>
              <a:t>Mr. Joshua Aponte-Serrano, IUB, </a:t>
            </a:r>
            <a:r>
              <a:rPr lang="en-US" sz="1942" u="sng">
                <a:solidFill>
                  <a:schemeClr val="hlink"/>
                </a:solidFill>
                <a:hlinkClick r:id="rId12"/>
              </a:rPr>
              <a:t>joaponte@iu.edu</a:t>
            </a:r>
            <a:r>
              <a:rPr lang="en-US" sz="1942"/>
              <a:t> </a:t>
            </a:r>
            <a:endParaRPr sz="1942"/>
          </a:p>
          <a:p>
            <a:pPr marL="0" lvl="0" indent="0" algn="l" rtl="0">
              <a:lnSpc>
                <a:spcPct val="140000"/>
              </a:lnSpc>
              <a:spcBef>
                <a:spcPts val="0"/>
              </a:spcBef>
              <a:spcAft>
                <a:spcPts val="0"/>
              </a:spcAft>
              <a:buSzPts val="1800"/>
              <a:buNone/>
            </a:pPr>
            <a:r>
              <a:rPr lang="en-US" sz="1942"/>
              <a:t>Mr. Juliano Ferrari Gianlupi, IUB, </a:t>
            </a:r>
            <a:r>
              <a:rPr lang="en-US" sz="1942" u="sng">
                <a:solidFill>
                  <a:schemeClr val="hlink"/>
                </a:solidFill>
                <a:hlinkClick r:id="rId13"/>
              </a:rPr>
              <a:t>jferrari@iu.edu</a:t>
            </a:r>
            <a:r>
              <a:rPr lang="en-US" sz="1942"/>
              <a:t> </a:t>
            </a:r>
            <a:endParaRPr/>
          </a:p>
          <a:p>
            <a:pPr marL="0" lvl="0" indent="0" algn="l" rtl="0">
              <a:lnSpc>
                <a:spcPct val="140000"/>
              </a:lnSpc>
              <a:spcBef>
                <a:spcPts val="0"/>
              </a:spcBef>
              <a:spcAft>
                <a:spcPts val="0"/>
              </a:spcAft>
              <a:buSzPts val="1800"/>
              <a:buNone/>
            </a:pPr>
            <a:r>
              <a:rPr lang="en-US" sz="1942"/>
              <a:t>Dr. Priyom Adhyapok, IUB, </a:t>
            </a:r>
            <a:r>
              <a:rPr lang="en-US" sz="1942" u="sng">
                <a:solidFill>
                  <a:schemeClr val="hlink"/>
                </a:solidFill>
                <a:hlinkClick r:id="rId14"/>
              </a:rPr>
              <a:t>padhyapo@iu.edu</a:t>
            </a:r>
            <a:r>
              <a:rPr lang="en-US" sz="1942"/>
              <a:t> </a:t>
            </a:r>
            <a:endParaRPr sz="1942"/>
          </a:p>
          <a:p>
            <a:pPr marL="0" lvl="0" indent="0" algn="ctr" rtl="0">
              <a:lnSpc>
                <a:spcPct val="90000"/>
              </a:lnSpc>
              <a:spcBef>
                <a:spcPts val="1000"/>
              </a:spcBef>
              <a:spcAft>
                <a:spcPts val="0"/>
              </a:spcAft>
              <a:buSzPts val="1800"/>
              <a:buNone/>
            </a:pPr>
            <a:r>
              <a:rPr lang="en-US" sz="1942" i="1"/>
              <a:t>IUB: Indiana University, Bloomington, Indiana USA</a:t>
            </a:r>
            <a:endParaRPr sz="1942" i="1"/>
          </a:p>
          <a:p>
            <a:pPr marL="0" lvl="0" indent="0" algn="l" rtl="0">
              <a:lnSpc>
                <a:spcPct val="90000"/>
              </a:lnSpc>
              <a:spcBef>
                <a:spcPts val="1000"/>
              </a:spcBef>
              <a:spcAft>
                <a:spcPts val="0"/>
              </a:spcAft>
              <a:buSzPts val="1800"/>
              <a:buNone/>
            </a:pPr>
            <a:endParaRPr sz="1942"/>
          </a:p>
          <a:p>
            <a:pPr marL="0" lvl="0" indent="0" algn="l" rtl="0">
              <a:lnSpc>
                <a:spcPct val="90000"/>
              </a:lnSpc>
              <a:spcBef>
                <a:spcPts val="1000"/>
              </a:spcBef>
              <a:spcAft>
                <a:spcPts val="1000"/>
              </a:spcAft>
              <a:buSzPts val="1800"/>
              <a:buNone/>
            </a:pPr>
            <a:endParaRPr sz="1942"/>
          </a:p>
        </p:txBody>
      </p:sp>
      <p:sp>
        <p:nvSpPr>
          <p:cNvPr id="161" name="Google Shape;161;p8"/>
          <p:cNvSpPr txBox="1">
            <a:spLocks noGrp="1"/>
          </p:cNvSpPr>
          <p:nvPr>
            <p:ph type="title"/>
          </p:nvPr>
        </p:nvSpPr>
        <p:spPr>
          <a:xfrm>
            <a:off x="457200" y="1"/>
            <a:ext cx="8229600" cy="868362"/>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00CC"/>
              </a:buClr>
              <a:buSzPts val="4400"/>
              <a:buFont typeface="Calibri"/>
              <a:buNone/>
            </a:pPr>
            <a:r>
              <a:rPr lang="en-US" b="1">
                <a:solidFill>
                  <a:srgbClr val="0000CC"/>
                </a:solidFill>
              </a:rPr>
              <a:t>People</a:t>
            </a:r>
            <a:endParaRPr/>
          </a:p>
        </p:txBody>
      </p:sp>
      <p:pic>
        <p:nvPicPr>
          <p:cNvPr id="162" name="Google Shape;162;p8" descr="Biocomplexity Logo"/>
          <p:cNvPicPr preferRelativeResize="0"/>
          <p:nvPr/>
        </p:nvPicPr>
        <p:blipFill rotWithShape="1">
          <a:blip r:embed="rId15">
            <a:alphaModFix/>
          </a:blip>
          <a:srcRect/>
          <a:stretch/>
        </p:blipFill>
        <p:spPr>
          <a:xfrm>
            <a:off x="8550275" y="6264275"/>
            <a:ext cx="593725" cy="593725"/>
          </a:xfrm>
          <a:prstGeom prst="rect">
            <a:avLst/>
          </a:prstGeom>
          <a:noFill/>
          <a:ln>
            <a:noFill/>
          </a:ln>
        </p:spPr>
      </p:pic>
      <p:pic>
        <p:nvPicPr>
          <p:cNvPr id="163" name="Google Shape;163;p8" descr="redblackblockiu"/>
          <p:cNvPicPr preferRelativeResize="0"/>
          <p:nvPr/>
        </p:nvPicPr>
        <p:blipFill rotWithShape="1">
          <a:blip r:embed="rId16">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9F740AE0-1C2A-44FF-B67C-4973726DC648}"/>
              </a:ext>
            </a:extLst>
          </p:cNvPr>
          <p:cNvPicPr>
            <a:picLocks noChangeAspect="1"/>
          </p:cNvPicPr>
          <p:nvPr/>
        </p:nvPicPr>
        <p:blipFill>
          <a:blip r:embed="rId17">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a:spLocks noGrp="1"/>
          </p:cNvSpPr>
          <p:nvPr>
            <p:ph type="body" idx="1"/>
          </p:nvPr>
        </p:nvSpPr>
        <p:spPr>
          <a:xfrm>
            <a:off x="484188" y="683761"/>
            <a:ext cx="8454000" cy="618150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1017"/>
              <a:buFont typeface="Calibri"/>
              <a:buNone/>
            </a:pPr>
            <a:r>
              <a:rPr lang="en-US" sz="1600" b="1" dirty="0"/>
              <a:t>Screen Sharing will be disabled and microphones will be muted except in breakout rooms and for special sessions</a:t>
            </a:r>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a:spcBef>
                <a:spcPts val="0"/>
              </a:spcBef>
              <a:buSzPts val="1017"/>
              <a:buNone/>
            </a:pPr>
            <a:r>
              <a:rPr lang="en-US" sz="1600" b="1" dirty="0"/>
              <a:t>Put any questions or needs in the zoom chat</a:t>
            </a:r>
          </a:p>
          <a:p>
            <a:pPr marL="342900">
              <a:spcBef>
                <a:spcPts val="0"/>
              </a:spcBef>
              <a:buSzPts val="1017"/>
              <a:buNone/>
            </a:pPr>
            <a:endParaRPr lang="en-US" sz="1600" b="1" dirty="0"/>
          </a:p>
          <a:p>
            <a:pPr marL="342900">
              <a:spcBef>
                <a:spcPts val="0"/>
              </a:spcBef>
              <a:buSzPts val="1017"/>
              <a:buNone/>
            </a:pPr>
            <a:r>
              <a:rPr lang="en-US" sz="1600" b="1" dirty="0"/>
              <a:t>If you need personalized attention for any reason, let us know and the moderator will put you in a zoom breakout room (where you can talk and screen share) for one-on-one help</a:t>
            </a:r>
          </a:p>
          <a:p>
            <a:pPr marL="342900">
              <a:spcBef>
                <a:spcPts val="0"/>
              </a:spcBef>
              <a:buSzPts val="1017"/>
              <a:buNone/>
            </a:pPr>
            <a:endParaRPr lang="en-US" sz="1600" b="1" dirty="0"/>
          </a:p>
          <a:p>
            <a:pPr marL="342900">
              <a:spcBef>
                <a:spcPts val="0"/>
              </a:spcBef>
              <a:buSzPts val="1017"/>
              <a:buNone/>
            </a:pPr>
            <a:r>
              <a:rPr lang="en-US" sz="1600" b="1" dirty="0"/>
              <a:t>If there are any technical problems with zoom, please let us know right away</a:t>
            </a:r>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lvl="0" indent="-342900" algn="l" rtl="0">
              <a:lnSpc>
                <a:spcPct val="100000"/>
              </a:lnSpc>
              <a:spcBef>
                <a:spcPts val="0"/>
              </a:spcBef>
              <a:spcAft>
                <a:spcPts val="0"/>
              </a:spcAft>
              <a:buClr>
                <a:schemeClr val="dk1"/>
              </a:buClr>
              <a:buSzPts val="1017"/>
              <a:buFont typeface="Calibri"/>
              <a:buNone/>
            </a:pPr>
            <a:r>
              <a:rPr lang="en-US" sz="1600" b="1" dirty="0"/>
              <a:t>Please feel free to use the “go faster” “go slower” buttons on the Participants screen </a:t>
            </a:r>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a:spcBef>
                <a:spcPts val="0"/>
              </a:spcBef>
              <a:buSzPts val="1017"/>
              <a:buNone/>
            </a:pPr>
            <a:r>
              <a:rPr lang="en-US" sz="1600" b="1" dirty="0"/>
              <a:t>During exercises we will do a quick poll for completion/need more time.  However, some exercises will include components with exploration beyond what we will have time to do on-line, so don’t worry if you can’t finish every exercise completely. </a:t>
            </a:r>
          </a:p>
          <a:p>
            <a:pPr marL="342900">
              <a:spcBef>
                <a:spcPts val="0"/>
              </a:spcBef>
              <a:buSzPts val="1017"/>
              <a:buNone/>
            </a:pPr>
            <a:endParaRPr lang="en-US" sz="1600" b="1" dirty="0"/>
          </a:p>
          <a:p>
            <a:pPr marL="342900">
              <a:spcBef>
                <a:spcPts val="0"/>
              </a:spcBef>
              <a:buSzPts val="1017"/>
              <a:buNone/>
            </a:pPr>
            <a:r>
              <a:rPr lang="en-US" sz="1600" b="1" dirty="0"/>
              <a:t>The exercises will be made available in google doc format and as .pdfs so you can continue working on them off-line</a:t>
            </a:r>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lvl="0" indent="-342900" algn="l" rtl="0">
              <a:lnSpc>
                <a:spcPct val="100000"/>
              </a:lnSpc>
              <a:spcBef>
                <a:spcPts val="0"/>
              </a:spcBef>
              <a:spcAft>
                <a:spcPts val="0"/>
              </a:spcAft>
              <a:buClr>
                <a:schemeClr val="dk1"/>
              </a:buClr>
              <a:buSzPts val="1017"/>
              <a:buFont typeface="Calibri"/>
              <a:buNone/>
            </a:pPr>
            <a:r>
              <a:rPr lang="en-US" sz="1600" b="1" dirty="0"/>
              <a:t>Videos and PowerPoints will be made available for you to review if you miss any materials</a:t>
            </a:r>
          </a:p>
          <a:p>
            <a:pPr marL="342900" lvl="0" indent="-342900" algn="l" rtl="0">
              <a:lnSpc>
                <a:spcPct val="100000"/>
              </a:lnSpc>
              <a:spcBef>
                <a:spcPts val="0"/>
              </a:spcBef>
              <a:spcAft>
                <a:spcPts val="0"/>
              </a:spcAft>
              <a:buClr>
                <a:schemeClr val="dk1"/>
              </a:buClr>
              <a:buSzPts val="1017"/>
              <a:buFont typeface="Calibri"/>
              <a:buNone/>
            </a:pPr>
            <a:endParaRPr lang="en-US" sz="1600" b="1" dirty="0"/>
          </a:p>
          <a:p>
            <a:pPr marL="342900" lvl="0" indent="-342900" algn="l" rtl="0">
              <a:lnSpc>
                <a:spcPct val="100000"/>
              </a:lnSpc>
              <a:spcBef>
                <a:spcPts val="0"/>
              </a:spcBef>
              <a:spcAft>
                <a:spcPts val="0"/>
              </a:spcAft>
              <a:buClr>
                <a:schemeClr val="dk1"/>
              </a:buClr>
              <a:buSzPts val="1017"/>
              <a:buFont typeface="Calibri"/>
              <a:buNone/>
            </a:pPr>
            <a:r>
              <a:rPr lang="en-US" sz="1600" b="1" dirty="0"/>
              <a:t>The sessions will be live-streamed on YouTube and recorded and distributed on YouTube</a:t>
            </a:r>
          </a:p>
          <a:p>
            <a:pPr marL="342900" lvl="0" indent="-342900" algn="l" rtl="0">
              <a:lnSpc>
                <a:spcPct val="100000"/>
              </a:lnSpc>
              <a:spcBef>
                <a:spcPts val="0"/>
              </a:spcBef>
              <a:spcAft>
                <a:spcPts val="0"/>
              </a:spcAft>
              <a:buClr>
                <a:schemeClr val="dk1"/>
              </a:buClr>
              <a:buSzPts val="1017"/>
              <a:buFont typeface="Calibri"/>
              <a:buNone/>
            </a:pPr>
            <a:endParaRPr lang="en-US" sz="1600" b="1" dirty="0">
              <a:highlight>
                <a:srgbClr val="FFD966"/>
              </a:highlight>
            </a:endParaRPr>
          </a:p>
          <a:p>
            <a:pPr marL="342900" lvl="0" indent="-342900" algn="l" rtl="0">
              <a:lnSpc>
                <a:spcPct val="100000"/>
              </a:lnSpc>
              <a:spcBef>
                <a:spcPts val="0"/>
              </a:spcBef>
              <a:spcAft>
                <a:spcPts val="0"/>
              </a:spcAft>
              <a:buClr>
                <a:schemeClr val="dk1"/>
              </a:buClr>
              <a:buSzPts val="1017"/>
              <a:buFont typeface="Calibri"/>
              <a:buNone/>
            </a:pPr>
            <a:endParaRPr sz="1600" dirty="0">
              <a:highlight>
                <a:srgbClr val="FFD966"/>
              </a:highlight>
            </a:endParaRPr>
          </a:p>
          <a:p>
            <a:pPr marL="0" lvl="0" indent="0" algn="l" rtl="0">
              <a:lnSpc>
                <a:spcPct val="100000"/>
              </a:lnSpc>
              <a:spcBef>
                <a:spcPts val="203"/>
              </a:spcBef>
              <a:spcAft>
                <a:spcPts val="0"/>
              </a:spcAft>
              <a:buClr>
                <a:schemeClr val="dk1"/>
              </a:buClr>
              <a:buSzPts val="1017"/>
              <a:buFont typeface="Calibri"/>
              <a:buNone/>
            </a:pPr>
            <a:endParaRPr sz="1600" dirty="0"/>
          </a:p>
        </p:txBody>
      </p:sp>
      <p:sp>
        <p:nvSpPr>
          <p:cNvPr id="99" name="Google Shape;99;p2"/>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rgbClr val="0000CC"/>
              </a:buClr>
              <a:buSzPts val="4400"/>
              <a:buFont typeface="Calibri"/>
              <a:buNone/>
            </a:pPr>
            <a:r>
              <a:rPr lang="en-US" sz="4050" b="1" dirty="0">
                <a:solidFill>
                  <a:srgbClr val="0000CC"/>
                </a:solidFill>
              </a:rPr>
              <a:t>Zoom Logistics</a:t>
            </a:r>
            <a:endParaRPr sz="4050" dirty="0"/>
          </a:p>
        </p:txBody>
      </p:sp>
      <p:pic>
        <p:nvPicPr>
          <p:cNvPr id="100" name="Google Shape;100;p2"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1" name="Google Shape;101;p2"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7" name="Picture 6">
            <a:extLst>
              <a:ext uri="{FF2B5EF4-FFF2-40B4-BE49-F238E27FC236}">
                <a16:creationId xmlns:a16="http://schemas.microsoft.com/office/drawing/2014/main" id="{457AC19E-6663-411B-9F3E-A30D4D793565}"/>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64450" y="4464"/>
            <a:ext cx="593675" cy="617861"/>
          </a:xfrm>
          <a:prstGeom prst="rect">
            <a:avLst/>
          </a:prstGeom>
        </p:spPr>
      </p:pic>
      <p:pic>
        <p:nvPicPr>
          <p:cNvPr id="5" name="Picture 4">
            <a:extLst>
              <a:ext uri="{FF2B5EF4-FFF2-40B4-BE49-F238E27FC236}">
                <a16:creationId xmlns:a16="http://schemas.microsoft.com/office/drawing/2014/main" id="{154B9C4E-B84F-4B56-8774-390DE61F6A26}"/>
              </a:ext>
            </a:extLst>
          </p:cNvPr>
          <p:cNvPicPr>
            <a:picLocks noChangeAspect="1"/>
          </p:cNvPicPr>
          <p:nvPr/>
        </p:nvPicPr>
        <p:blipFill>
          <a:blip r:embed="rId6"/>
          <a:stretch>
            <a:fillRect/>
          </a:stretch>
        </p:blipFill>
        <p:spPr>
          <a:xfrm>
            <a:off x="1149350" y="3467767"/>
            <a:ext cx="4076700" cy="648566"/>
          </a:xfrm>
          <a:prstGeom prst="rect">
            <a:avLst/>
          </a:prstGeom>
        </p:spPr>
      </p:pic>
    </p:spTree>
    <p:extLst>
      <p:ext uri="{BB962C8B-B14F-4D97-AF65-F5344CB8AC3E}">
        <p14:creationId xmlns:p14="http://schemas.microsoft.com/office/powerpoint/2010/main" val="1579187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a:spLocks noGrp="1"/>
          </p:cNvSpPr>
          <p:nvPr>
            <p:ph type="body" idx="1"/>
          </p:nvPr>
        </p:nvSpPr>
        <p:spPr>
          <a:xfrm>
            <a:off x="547525" y="1221250"/>
            <a:ext cx="8454000" cy="618150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1017"/>
              <a:buFont typeface="Calibri"/>
              <a:buNone/>
            </a:pPr>
            <a:r>
              <a:rPr lang="en-US" sz="1200" b="1" dirty="0"/>
              <a:t>Day 1 Monday Aug. 3, 2020:</a:t>
            </a:r>
            <a:endParaRPr sz="1200" b="1" dirty="0"/>
          </a:p>
          <a:p>
            <a:pPr marL="800100" lvl="0" indent="-342900" algn="l" rtl="0">
              <a:lnSpc>
                <a:spcPct val="100000"/>
              </a:lnSpc>
              <a:spcBef>
                <a:spcPts val="0"/>
              </a:spcBef>
              <a:spcAft>
                <a:spcPts val="0"/>
              </a:spcAft>
              <a:buClr>
                <a:schemeClr val="dk1"/>
              </a:buClr>
              <a:buSzPts val="1017"/>
              <a:buFont typeface="Calibri"/>
              <a:buNone/>
            </a:pPr>
            <a:r>
              <a:rPr lang="en-US" sz="1200" dirty="0"/>
              <a:t>Getting Started with CC3D on </a:t>
            </a:r>
            <a:r>
              <a:rPr lang="en-US" sz="1200" dirty="0" err="1"/>
              <a:t>nanoHUB</a:t>
            </a:r>
            <a:r>
              <a:rPr lang="en-US" sz="1200" dirty="0"/>
              <a:t> and Desktop </a:t>
            </a:r>
            <a:endParaRPr sz="1200" dirty="0"/>
          </a:p>
          <a:p>
            <a:pPr marL="800100" lvl="0" indent="-342900" algn="l" rtl="0">
              <a:lnSpc>
                <a:spcPct val="100000"/>
              </a:lnSpc>
              <a:spcBef>
                <a:spcPts val="203"/>
              </a:spcBef>
              <a:spcAft>
                <a:spcPts val="0"/>
              </a:spcAft>
              <a:buClr>
                <a:schemeClr val="dk1"/>
              </a:buClr>
              <a:buSzPts val="1017"/>
              <a:buFont typeface="Calibri"/>
              <a:buNone/>
            </a:pPr>
            <a:r>
              <a:rPr lang="en-US" sz="1200" dirty="0"/>
              <a:t>Examples of Biomedical Problems you can address using Multicellular Virtual Tissue models</a:t>
            </a:r>
            <a:endParaRPr sz="1200" dirty="0"/>
          </a:p>
          <a:p>
            <a:pPr marL="800100" lvl="0" indent="-342900" algn="l" rtl="0">
              <a:lnSpc>
                <a:spcPct val="100000"/>
              </a:lnSpc>
              <a:spcBef>
                <a:spcPts val="203"/>
              </a:spcBef>
              <a:spcAft>
                <a:spcPts val="0"/>
              </a:spcAft>
              <a:buClr>
                <a:schemeClr val="dk1"/>
              </a:buClr>
              <a:buSzPts val="1017"/>
              <a:buFont typeface="Calibri"/>
              <a:buNone/>
            </a:pPr>
            <a:r>
              <a:rPr lang="en-US" sz="1200" dirty="0"/>
              <a:t>COVID Tissue Model, using Player and </a:t>
            </a:r>
            <a:r>
              <a:rPr lang="en-US" sz="1200" dirty="0" err="1"/>
              <a:t>Twedit</a:t>
            </a:r>
            <a:r>
              <a:rPr lang="en-US" sz="1200" dirty="0"/>
              <a:t>++</a:t>
            </a:r>
            <a:endParaRPr sz="1200" dirty="0"/>
          </a:p>
          <a:p>
            <a:pPr marL="800100" lvl="0" indent="-342900" algn="l" rtl="0">
              <a:lnSpc>
                <a:spcPct val="100000"/>
              </a:lnSpc>
              <a:spcBef>
                <a:spcPts val="203"/>
              </a:spcBef>
              <a:spcAft>
                <a:spcPts val="0"/>
              </a:spcAft>
              <a:buClr>
                <a:schemeClr val="dk1"/>
              </a:buClr>
              <a:buSzPts val="1017"/>
              <a:buFont typeface="Calibri"/>
              <a:buNone/>
            </a:pPr>
            <a:r>
              <a:rPr lang="en-US" sz="1200" dirty="0"/>
              <a:t>Building a Tellurium Model of virus and immune response</a:t>
            </a:r>
            <a:endParaRPr sz="1200" dirty="0"/>
          </a:p>
          <a:p>
            <a:pPr marL="800100" lvl="0" indent="-342900" algn="l" rtl="0">
              <a:lnSpc>
                <a:spcPct val="100000"/>
              </a:lnSpc>
              <a:spcBef>
                <a:spcPts val="203"/>
              </a:spcBef>
              <a:spcAft>
                <a:spcPts val="0"/>
              </a:spcAft>
              <a:buClr>
                <a:schemeClr val="dk1"/>
              </a:buClr>
              <a:buSzPts val="1017"/>
              <a:buFont typeface="Calibri"/>
              <a:buNone/>
            </a:pPr>
            <a:r>
              <a:rPr lang="en-US" sz="1200" dirty="0"/>
              <a:t>CV 19 Version 0 -- Running Antimony virus and immune response in CC3D, converting timescales, plots and saving data</a:t>
            </a:r>
            <a:endParaRPr sz="1200" dirty="0"/>
          </a:p>
          <a:p>
            <a:pPr marL="342900">
              <a:spcBef>
                <a:spcPts val="203"/>
              </a:spcBef>
              <a:buSzPts val="1017"/>
              <a:buNone/>
            </a:pPr>
            <a:r>
              <a:rPr lang="en-US" sz="1200" b="1" dirty="0"/>
              <a:t>Day 2 Tuesday Aug. 4, 2020:</a:t>
            </a:r>
            <a:r>
              <a:rPr lang="en-US" sz="1200" dirty="0"/>
              <a:t>CV 19 Version 1 -- Creating Epithelial Layer, Cell Type Transitions, Issue of Poisson Rules</a:t>
            </a:r>
          </a:p>
          <a:p>
            <a:pPr marL="342900" lvl="0" indent="-342900" algn="l" rtl="0">
              <a:lnSpc>
                <a:spcPct val="100000"/>
              </a:lnSpc>
              <a:spcBef>
                <a:spcPts val="203"/>
              </a:spcBef>
              <a:spcAft>
                <a:spcPts val="0"/>
              </a:spcAft>
              <a:buClr>
                <a:schemeClr val="dk1"/>
              </a:buClr>
              <a:buSzPts val="1017"/>
              <a:buFont typeface="Calibri"/>
              <a:buNone/>
            </a:pPr>
            <a:endParaRPr sz="1200" b="1"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2 -- Spatializing the virus, diffusion as an idea, diffusion solver, secretion and absorption, adding chemokine</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3 -- Immune Cell Spatialization model, links, creating cells, saving data</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4 -- Exercises on cell motility, chemotaxis and random motility and dependence on parameters</a:t>
            </a:r>
            <a:endParaRPr sz="1200" dirty="0">
              <a:solidFill>
                <a:srgbClr val="434343"/>
              </a:solidFill>
              <a:latin typeface="Arial"/>
              <a:ea typeface="Arial"/>
              <a:cs typeface="Arial"/>
              <a:sym typeface="Arial"/>
            </a:endParaRPr>
          </a:p>
          <a:p>
            <a:pPr marL="342900" lvl="0" indent="-342900" algn="l" rtl="0">
              <a:lnSpc>
                <a:spcPct val="100000"/>
              </a:lnSpc>
              <a:spcBef>
                <a:spcPts val="203"/>
              </a:spcBef>
              <a:spcAft>
                <a:spcPts val="0"/>
              </a:spcAft>
              <a:buClr>
                <a:schemeClr val="dk1"/>
              </a:buClr>
              <a:buSzPts val="1017"/>
              <a:buFont typeface="Calibri"/>
              <a:buNone/>
            </a:pPr>
            <a:r>
              <a:rPr lang="en-US" sz="1200" b="1" dirty="0"/>
              <a:t>Day 3 Wednesday Aug. 5, 2020:</a:t>
            </a:r>
            <a:endParaRPr sz="1200" b="1"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5 -- Contact killing -- contact area plug-in and links</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6 -- Adding Tissue Recovery and Cell Division</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7 -- Adding viral replication model in individual cells</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CV 19 Version 8 -- Adding INF induced viral resistance, macrophages and phagocytosis</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CompuCell3D Theory and Background</a:t>
            </a:r>
            <a:endParaRPr sz="1200" dirty="0"/>
          </a:p>
          <a:p>
            <a:pPr marL="342900" marR="0" lvl="0" indent="-342900" algn="l" rtl="0">
              <a:lnSpc>
                <a:spcPct val="100000"/>
              </a:lnSpc>
              <a:spcBef>
                <a:spcPts val="203"/>
              </a:spcBef>
              <a:spcAft>
                <a:spcPts val="0"/>
              </a:spcAft>
              <a:buClr>
                <a:schemeClr val="dk1"/>
              </a:buClr>
              <a:buSzPts val="1017"/>
              <a:buFont typeface="Calibri"/>
              <a:buNone/>
            </a:pPr>
            <a:r>
              <a:rPr lang="en-US" sz="1200" b="1" dirty="0"/>
              <a:t>Day 4 Thursday Aug. 6, 2020:</a:t>
            </a:r>
            <a:endParaRPr sz="1200" b="1" dirty="0"/>
          </a:p>
          <a:p>
            <a:pPr marL="800100" marR="0" lvl="0" indent="-342900" algn="l" rtl="0">
              <a:lnSpc>
                <a:spcPct val="100000"/>
              </a:lnSpc>
              <a:spcBef>
                <a:spcPts val="203"/>
              </a:spcBef>
              <a:spcAft>
                <a:spcPts val="0"/>
              </a:spcAft>
              <a:buClr>
                <a:schemeClr val="dk1"/>
              </a:buClr>
              <a:buSzPts val="1017"/>
              <a:buFont typeface="Calibri"/>
              <a:buNone/>
            </a:pPr>
            <a:r>
              <a:rPr lang="en-US" sz="1200" dirty="0"/>
              <a:t>Sample Models:</a:t>
            </a:r>
            <a:endParaRPr sz="1200" dirty="0"/>
          </a:p>
          <a:p>
            <a:pPr marL="457200" marR="0" lvl="0" indent="457200" algn="l" rtl="0">
              <a:lnSpc>
                <a:spcPct val="100000"/>
              </a:lnSpc>
              <a:spcBef>
                <a:spcPts val="203"/>
              </a:spcBef>
              <a:spcAft>
                <a:spcPts val="0"/>
              </a:spcAft>
              <a:buClr>
                <a:schemeClr val="dk1"/>
              </a:buClr>
              <a:buSzPts val="1017"/>
              <a:buFont typeface="Calibri"/>
              <a:buNone/>
            </a:pPr>
            <a:r>
              <a:rPr lang="en-US" sz="1200" dirty="0"/>
              <a:t>Delta Notch: Contact signaling between Antimony models and Simple Colonic Crypt</a:t>
            </a:r>
            <a:endParaRPr sz="1200" dirty="0"/>
          </a:p>
          <a:p>
            <a:pPr marL="1257300" marR="0" lvl="0" indent="-342900" algn="l" rtl="0">
              <a:lnSpc>
                <a:spcPct val="100000"/>
              </a:lnSpc>
              <a:spcBef>
                <a:spcPts val="203"/>
              </a:spcBef>
              <a:spcAft>
                <a:spcPts val="0"/>
              </a:spcAft>
              <a:buClr>
                <a:schemeClr val="dk1"/>
              </a:buClr>
              <a:buSzPts val="1017"/>
              <a:buFont typeface="Calibri"/>
              <a:buNone/>
            </a:pPr>
            <a:r>
              <a:rPr lang="en-US" sz="1200" dirty="0"/>
              <a:t>Cell Crawling: Compartmental Cells</a:t>
            </a:r>
            <a:endParaRPr sz="1200" dirty="0"/>
          </a:p>
          <a:p>
            <a:pPr marL="1257300" lvl="0" indent="-342900" algn="l" rtl="0">
              <a:lnSpc>
                <a:spcPct val="100000"/>
              </a:lnSpc>
              <a:spcBef>
                <a:spcPts val="203"/>
              </a:spcBef>
              <a:spcAft>
                <a:spcPts val="0"/>
              </a:spcAft>
              <a:buClr>
                <a:schemeClr val="dk1"/>
              </a:buClr>
              <a:buSzPts val="1017"/>
              <a:buFont typeface="Calibri"/>
              <a:buNone/>
            </a:pPr>
            <a:r>
              <a:rPr lang="en-US" sz="1200" dirty="0"/>
              <a:t>Segmentation, Vasculature, Vascular and Avascular Tumor and other examples </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Cluster and Parameter Scan execution</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Deploying CC3D simulations on </a:t>
            </a:r>
            <a:r>
              <a:rPr lang="en-US" sz="1200" dirty="0" err="1"/>
              <a:t>NanoHub</a:t>
            </a:r>
            <a:endParaRPr sz="1200" dirty="0"/>
          </a:p>
          <a:p>
            <a:pPr marL="800100" marR="0" lvl="0" indent="-342900" algn="l" rtl="0">
              <a:lnSpc>
                <a:spcPct val="100000"/>
              </a:lnSpc>
              <a:spcBef>
                <a:spcPts val="203"/>
              </a:spcBef>
              <a:spcAft>
                <a:spcPts val="0"/>
              </a:spcAft>
              <a:buClr>
                <a:schemeClr val="dk1"/>
              </a:buClr>
              <a:buSzPts val="1017"/>
              <a:buFont typeface="Calibri"/>
              <a:buNone/>
            </a:pPr>
            <a:r>
              <a:rPr lang="en-US" sz="1200" dirty="0"/>
              <a:t>CompuCell3D Modeling Best Practices</a:t>
            </a:r>
            <a:endParaRPr sz="1200" dirty="0"/>
          </a:p>
          <a:p>
            <a:pPr marL="800100" lvl="0" indent="-342900" algn="l" rtl="0">
              <a:spcBef>
                <a:spcPts val="203"/>
              </a:spcBef>
              <a:spcAft>
                <a:spcPts val="0"/>
              </a:spcAft>
              <a:buClr>
                <a:schemeClr val="dk1"/>
              </a:buClr>
              <a:buSzPts val="1017"/>
              <a:buFont typeface="Calibri"/>
              <a:buNone/>
            </a:pPr>
            <a:r>
              <a:rPr lang="en-US" sz="1200" dirty="0"/>
              <a:t>Turning unitary model into modules (optional)</a:t>
            </a:r>
            <a:endParaRPr sz="1200" dirty="0"/>
          </a:p>
          <a:p>
            <a:pPr marL="342900" lvl="0" indent="-342900" algn="l" rtl="0">
              <a:lnSpc>
                <a:spcPct val="100000"/>
              </a:lnSpc>
              <a:spcBef>
                <a:spcPts val="203"/>
              </a:spcBef>
              <a:spcAft>
                <a:spcPts val="0"/>
              </a:spcAft>
              <a:buClr>
                <a:schemeClr val="dk1"/>
              </a:buClr>
              <a:buSzPts val="1017"/>
              <a:buFont typeface="Calibri"/>
              <a:buNone/>
            </a:pPr>
            <a:r>
              <a:rPr lang="en-US" sz="1200" b="1" dirty="0">
                <a:highlight>
                  <a:srgbClr val="FFD966"/>
                </a:highlight>
              </a:rPr>
              <a:t>Day 5-7  Friday Aug.  7 — Sunday Aug. 9, 2020: Hackathon  BUILDING MODELS STUDENTS ARE INTERESTED IN</a:t>
            </a:r>
            <a:endParaRPr sz="1200" dirty="0">
              <a:highlight>
                <a:srgbClr val="FFD966"/>
              </a:highlight>
            </a:endParaRPr>
          </a:p>
          <a:p>
            <a:pPr marL="0" lvl="0" indent="0" algn="l" rtl="0">
              <a:lnSpc>
                <a:spcPct val="100000"/>
              </a:lnSpc>
              <a:spcBef>
                <a:spcPts val="203"/>
              </a:spcBef>
              <a:spcAft>
                <a:spcPts val="0"/>
              </a:spcAft>
              <a:buClr>
                <a:schemeClr val="dk1"/>
              </a:buClr>
              <a:buSzPts val="1017"/>
              <a:buFont typeface="Calibri"/>
              <a:buNone/>
            </a:pPr>
            <a:endParaRPr sz="1200" dirty="0"/>
          </a:p>
        </p:txBody>
      </p:sp>
      <p:sp>
        <p:nvSpPr>
          <p:cNvPr id="99" name="Google Shape;99;p2"/>
          <p:cNvSpPr txBox="1">
            <a:spLocks noGrp="1"/>
          </p:cNvSpPr>
          <p:nvPr>
            <p:ph type="title"/>
          </p:nvPr>
        </p:nvSpPr>
        <p:spPr>
          <a:xfrm>
            <a:off x="457200" y="58575"/>
            <a:ext cx="8229600" cy="5310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rgbClr val="0000CC"/>
              </a:buClr>
              <a:buSzPts val="4400"/>
              <a:buFont typeface="Calibri"/>
              <a:buNone/>
            </a:pPr>
            <a:r>
              <a:rPr lang="en-US" sz="4050" b="1" dirty="0">
                <a:solidFill>
                  <a:srgbClr val="0000CC"/>
                </a:solidFill>
              </a:rPr>
              <a:t>Tentative Course Outline</a:t>
            </a:r>
            <a:endParaRPr sz="4050" dirty="0"/>
          </a:p>
        </p:txBody>
      </p:sp>
      <p:pic>
        <p:nvPicPr>
          <p:cNvPr id="100" name="Google Shape;100;p2"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1" name="Google Shape;101;p2"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02" name="Google Shape;102;p2"/>
          <p:cNvSpPr/>
          <p:nvPr/>
        </p:nvSpPr>
        <p:spPr>
          <a:xfrm>
            <a:off x="593675" y="1065825"/>
            <a:ext cx="8002800" cy="1293900"/>
          </a:xfrm>
          <a:prstGeom prst="rect">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Picture 6">
            <a:extLst>
              <a:ext uri="{FF2B5EF4-FFF2-40B4-BE49-F238E27FC236}">
                <a16:creationId xmlns:a16="http://schemas.microsoft.com/office/drawing/2014/main" id="{457AC19E-6663-411B-9F3E-A30D4D793565}"/>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64450" y="4464"/>
            <a:ext cx="593675" cy="617861"/>
          </a:xfrm>
          <a:prstGeom prst="rect">
            <a:avLst/>
          </a:prstGeom>
        </p:spPr>
      </p:pic>
      <p:sp>
        <p:nvSpPr>
          <p:cNvPr id="2" name="TextBox 1">
            <a:extLst>
              <a:ext uri="{FF2B5EF4-FFF2-40B4-BE49-F238E27FC236}">
                <a16:creationId xmlns:a16="http://schemas.microsoft.com/office/drawing/2014/main" id="{46809609-CC3B-4682-853C-335AD8F27806}"/>
              </a:ext>
            </a:extLst>
          </p:cNvPr>
          <p:cNvSpPr txBox="1"/>
          <p:nvPr/>
        </p:nvSpPr>
        <p:spPr>
          <a:xfrm>
            <a:off x="314725" y="589575"/>
            <a:ext cx="8686800" cy="461665"/>
          </a:xfrm>
          <a:prstGeom prst="rect">
            <a:avLst/>
          </a:prstGeom>
          <a:noFill/>
        </p:spPr>
        <p:txBody>
          <a:bodyPr wrap="square" rtlCol="0">
            <a:spAutoFit/>
          </a:bodyPr>
          <a:lstStyle/>
          <a:p>
            <a:r>
              <a:rPr lang="en-US" sz="1200" b="1" dirty="0">
                <a:solidFill>
                  <a:srgbClr val="0000CC"/>
                </a:solidFill>
              </a:rPr>
              <a:t>Much of the course material is new this year, so we may find that the times need to be adjusted, in which case some topics may move from the end of a day to the following day or from the beginning of a day to the previous day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6b310cda2_0_0"/>
          <p:cNvSpPr txBox="1">
            <a:spLocks noGrp="1"/>
          </p:cNvSpPr>
          <p:nvPr>
            <p:ph type="title"/>
          </p:nvPr>
        </p:nvSpPr>
        <p:spPr>
          <a:xfrm>
            <a:off x="457200" y="0"/>
            <a:ext cx="8229600" cy="7317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800"/>
              <a:buNone/>
            </a:pPr>
            <a:r>
              <a:rPr lang="en-US" b="1" dirty="0">
                <a:solidFill>
                  <a:srgbClr val="0000CC"/>
                </a:solidFill>
              </a:rPr>
              <a:t>Hackathon Details</a:t>
            </a:r>
            <a:endParaRPr b="1" dirty="0">
              <a:solidFill>
                <a:srgbClr val="0000CC"/>
              </a:solidFill>
            </a:endParaRPr>
          </a:p>
        </p:txBody>
      </p:sp>
      <p:sp>
        <p:nvSpPr>
          <p:cNvPr id="109" name="Google Shape;109;g86b310cda2_0_0"/>
          <p:cNvSpPr txBox="1">
            <a:spLocks noGrp="1"/>
          </p:cNvSpPr>
          <p:nvPr>
            <p:ph type="body" idx="1"/>
          </p:nvPr>
        </p:nvSpPr>
        <p:spPr>
          <a:xfrm>
            <a:off x="323850" y="914400"/>
            <a:ext cx="8229600" cy="45261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Friday Aug.  7 — Sunday Aug. 9, 2020:</a:t>
            </a:r>
            <a:endParaRPr sz="1300" b="1" dirty="0">
              <a:highlight>
                <a:srgbClr val="FFD966"/>
              </a:highlight>
            </a:endParaRPr>
          </a:p>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Self-Organizing Teams</a:t>
            </a:r>
            <a:endParaRPr sz="1800" b="1" dirty="0">
              <a:solidFill>
                <a:srgbClr val="000000"/>
              </a:solidFill>
            </a:endParaRPr>
          </a:p>
          <a:p>
            <a:pPr marL="914400" lvl="1" indent="-330200" algn="l" rtl="0">
              <a:lnSpc>
                <a:spcPct val="115000"/>
              </a:lnSpc>
              <a:spcBef>
                <a:spcPts val="0"/>
              </a:spcBef>
              <a:spcAft>
                <a:spcPts val="0"/>
              </a:spcAft>
              <a:buClr>
                <a:srgbClr val="000000"/>
              </a:buClr>
              <a:buSzPts val="1600"/>
              <a:buChar char="–"/>
            </a:pPr>
            <a:r>
              <a:rPr lang="en-US" sz="1600" b="1" dirty="0">
                <a:solidFill>
                  <a:srgbClr val="000000"/>
                </a:solidFill>
              </a:rPr>
              <a:t>we’ll suggest some teams but you can come and go between teams as you wish</a:t>
            </a:r>
            <a:endParaRPr sz="1600" b="1" dirty="0">
              <a:solidFill>
                <a:srgbClr val="000000"/>
              </a:solidFill>
            </a:endParaRPr>
          </a:p>
          <a:p>
            <a:pPr marL="914400" lvl="1" indent="-330200" algn="l" rtl="0">
              <a:lnSpc>
                <a:spcPct val="115000"/>
              </a:lnSpc>
              <a:spcBef>
                <a:spcPts val="0"/>
              </a:spcBef>
              <a:spcAft>
                <a:spcPts val="0"/>
              </a:spcAft>
              <a:buClr>
                <a:srgbClr val="000000"/>
              </a:buClr>
              <a:buSzPts val="1600"/>
              <a:buChar char="–"/>
            </a:pPr>
            <a:r>
              <a:rPr lang="en-US" sz="1600" b="1" dirty="0">
                <a:solidFill>
                  <a:srgbClr val="000000"/>
                </a:solidFill>
              </a:rPr>
              <a:t>Please work through the slack channels and use posted zooms so people can join as they are available.</a:t>
            </a:r>
            <a:endParaRPr sz="1600" b="1" dirty="0">
              <a:solidFill>
                <a:srgbClr val="000000"/>
              </a:solidFill>
            </a:endParaRPr>
          </a:p>
          <a:p>
            <a:pPr marL="914400" lvl="1" indent="-330200" algn="l" rtl="0">
              <a:lnSpc>
                <a:spcPct val="115000"/>
              </a:lnSpc>
              <a:spcBef>
                <a:spcPts val="0"/>
              </a:spcBef>
              <a:spcAft>
                <a:spcPts val="0"/>
              </a:spcAft>
              <a:buClr>
                <a:srgbClr val="000000"/>
              </a:buClr>
              <a:buSzPts val="1600"/>
              <a:buChar char="–"/>
            </a:pPr>
            <a:r>
              <a:rPr lang="en-US" sz="1600" b="1" dirty="0">
                <a:solidFill>
                  <a:srgbClr val="000000"/>
                </a:solidFill>
              </a:rPr>
              <a:t>Suggested Teams: (A) </a:t>
            </a:r>
            <a:r>
              <a:rPr lang="en-US" sz="1600" b="1" dirty="0" err="1">
                <a:solidFill>
                  <a:srgbClr val="000000"/>
                </a:solidFill>
              </a:rPr>
              <a:t>Covid</a:t>
            </a:r>
            <a:r>
              <a:rPr lang="en-US" sz="1600" b="1" dirty="0">
                <a:solidFill>
                  <a:srgbClr val="000000"/>
                </a:solidFill>
              </a:rPr>
              <a:t> &amp; Respiratory Diseases; (B) Thymus; (C) Collective Cell Migration; (D) Cell Fate Specification; (E) Organoid Growth &amp; Metabolic Signaling; (F) Tumor-Stroma Interaction</a:t>
            </a:r>
            <a:endParaRPr sz="1600" b="1" dirty="0">
              <a:solidFill>
                <a:srgbClr val="000000"/>
              </a:solidFill>
            </a:endParaRPr>
          </a:p>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Check-ins Morning &amp; Noon (EDT) with whole group</a:t>
            </a:r>
            <a:endParaRPr sz="1800" b="1" dirty="0">
              <a:solidFill>
                <a:srgbClr val="000000"/>
              </a:solidFill>
            </a:endParaRPr>
          </a:p>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Evening (brief) written report so that we can have feedback for you next morning</a:t>
            </a:r>
            <a:endParaRPr sz="1800" dirty="0">
              <a:solidFill>
                <a:srgbClr val="000000"/>
              </a:solidFill>
            </a:endParaRPr>
          </a:p>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Short Oral Presentation &amp; Model documentation by each group at the end</a:t>
            </a:r>
            <a:endParaRPr sz="1800" b="1" dirty="0">
              <a:solidFill>
                <a:srgbClr val="000000"/>
              </a:solidFill>
            </a:endParaRPr>
          </a:p>
          <a:p>
            <a:pPr marL="457200" lvl="0" indent="-342900" algn="l" rtl="0">
              <a:lnSpc>
                <a:spcPct val="115000"/>
              </a:lnSpc>
              <a:spcBef>
                <a:spcPts val="0"/>
              </a:spcBef>
              <a:spcAft>
                <a:spcPts val="0"/>
              </a:spcAft>
              <a:buClr>
                <a:srgbClr val="000000"/>
              </a:buClr>
              <a:buSzPts val="1800"/>
              <a:buChar char="•"/>
            </a:pPr>
            <a:r>
              <a:rPr lang="en-US" sz="1800" b="1" dirty="0">
                <a:solidFill>
                  <a:srgbClr val="000000"/>
                </a:solidFill>
              </a:rPr>
              <a:t>Post Hackathon support with CC3D team is available to help generate publication-quality customizations</a:t>
            </a:r>
            <a:endParaRPr sz="1800" b="1" dirty="0">
              <a:solidFill>
                <a:srgbClr val="000000"/>
              </a:solidFill>
            </a:endParaRPr>
          </a:p>
          <a:p>
            <a:pPr marL="0" lvl="0" indent="0" algn="l" rtl="0">
              <a:lnSpc>
                <a:spcPct val="115000"/>
              </a:lnSpc>
              <a:spcBef>
                <a:spcPts val="360"/>
              </a:spcBef>
              <a:spcAft>
                <a:spcPts val="0"/>
              </a:spcAft>
              <a:buSzPts val="1800"/>
              <a:buNone/>
            </a:pPr>
            <a:endParaRPr sz="1800" dirty="0">
              <a:solidFill>
                <a:srgbClr val="000000"/>
              </a:solidFill>
            </a:endParaRPr>
          </a:p>
        </p:txBody>
      </p:sp>
      <p:pic>
        <p:nvPicPr>
          <p:cNvPr id="4" name="Google Shape;100;p2" descr="Biocomplexity Logo">
            <a:extLst>
              <a:ext uri="{FF2B5EF4-FFF2-40B4-BE49-F238E27FC236}">
                <a16:creationId xmlns:a16="http://schemas.microsoft.com/office/drawing/2014/main" id="{F285AC27-7C34-4E20-8C87-330BD0943DC3}"/>
              </a:ext>
            </a:extLst>
          </p:cNvPr>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5" name="Google Shape;101;p2" descr="redblackblockiu">
            <a:extLst>
              <a:ext uri="{FF2B5EF4-FFF2-40B4-BE49-F238E27FC236}">
                <a16:creationId xmlns:a16="http://schemas.microsoft.com/office/drawing/2014/main" id="{F1091DE1-FBD2-4A63-80CB-E25072E4AA1A}"/>
              </a:ext>
            </a:extLst>
          </p:cNvPr>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9E8C9071-4D79-42B2-8E6E-B4F879728918}"/>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body" idx="1"/>
          </p:nvPr>
        </p:nvSpPr>
        <p:spPr>
          <a:xfrm>
            <a:off x="152400" y="762000"/>
            <a:ext cx="8839200" cy="4983163"/>
          </a:xfrm>
          <a:prstGeom prst="rect">
            <a:avLst/>
          </a:prstGeom>
          <a:noFill/>
          <a:ln>
            <a:noFill/>
          </a:ln>
        </p:spPr>
        <p:txBody>
          <a:bodyPr spcFirstLastPara="1" wrap="square" lIns="91425" tIns="45700" rIns="91425" bIns="45700" anchor="t" anchorCtr="0">
            <a:normAutofit fontScale="92500" lnSpcReduction="20000"/>
          </a:bodyPr>
          <a:lstStyle/>
          <a:p>
            <a:pPr marL="342900" lvl="0" indent="-342900" algn="l" rtl="0">
              <a:lnSpc>
                <a:spcPct val="110000"/>
              </a:lnSpc>
              <a:spcBef>
                <a:spcPts val="0"/>
              </a:spcBef>
              <a:spcAft>
                <a:spcPts val="0"/>
              </a:spcAft>
              <a:buClr>
                <a:schemeClr val="dk1"/>
              </a:buClr>
              <a:buSzPts val="1017"/>
              <a:buFont typeface="Calibri"/>
              <a:buNone/>
            </a:pPr>
            <a:r>
              <a:rPr lang="en-US" sz="1517" dirty="0"/>
              <a:t>Getting Started with </a:t>
            </a:r>
            <a:r>
              <a:rPr lang="en-US" sz="1517" dirty="0" err="1"/>
              <a:t>nanoHUB</a:t>
            </a:r>
            <a:r>
              <a:rPr lang="en-US" sz="1517" dirty="0"/>
              <a:t> and Desktop CompuCell3D (CC3D)</a:t>
            </a:r>
          </a:p>
          <a:p>
            <a:pPr marL="342900" lvl="0" indent="-342900" algn="l" rtl="0">
              <a:lnSpc>
                <a:spcPct val="110000"/>
              </a:lnSpc>
              <a:spcBef>
                <a:spcPts val="0"/>
              </a:spcBef>
              <a:spcAft>
                <a:spcPts val="0"/>
              </a:spcAft>
              <a:buClr>
                <a:schemeClr val="dk1"/>
              </a:buClr>
              <a:buSzPts val="1017"/>
              <a:buFont typeface="Calibri"/>
              <a:buNone/>
            </a:pPr>
            <a:r>
              <a:rPr lang="en-US" sz="1517" dirty="0"/>
              <a:t>	Introduction to CC3D Player and </a:t>
            </a:r>
            <a:r>
              <a:rPr lang="en-US" sz="1517" dirty="0" err="1"/>
              <a:t>Twedit</a:t>
            </a:r>
            <a:r>
              <a:rPr lang="en-US" sz="1517" dirty="0"/>
              <a:t>++</a:t>
            </a:r>
          </a:p>
          <a:p>
            <a:pPr marL="342900" lvl="0" indent="-342900" algn="l" rtl="0">
              <a:lnSpc>
                <a:spcPct val="110000"/>
              </a:lnSpc>
              <a:spcBef>
                <a:spcPts val="0"/>
              </a:spcBef>
              <a:spcAft>
                <a:spcPts val="0"/>
              </a:spcAft>
              <a:buClr>
                <a:schemeClr val="dk1"/>
              </a:buClr>
              <a:buSzPts val="1017"/>
              <a:buFont typeface="Calibri"/>
              <a:buNone/>
            </a:pPr>
            <a:r>
              <a:rPr lang="en-US" sz="1517" dirty="0"/>
              <a:t>		CC3D Model Structure</a:t>
            </a:r>
          </a:p>
          <a:p>
            <a:pPr marL="342900" lvl="0" indent="-342900" algn="l" rtl="0">
              <a:lnSpc>
                <a:spcPct val="110000"/>
              </a:lnSpc>
              <a:spcBef>
                <a:spcPts val="0"/>
              </a:spcBef>
              <a:spcAft>
                <a:spcPts val="0"/>
              </a:spcAft>
              <a:buClr>
                <a:schemeClr val="dk1"/>
              </a:buClr>
              <a:buSzPts val="1017"/>
              <a:buFont typeface="Calibri"/>
              <a:buNone/>
            </a:pPr>
            <a:r>
              <a:rPr lang="en-US" sz="1517" dirty="0"/>
              <a:t>		Uploading and downloading CC3D models to/from </a:t>
            </a:r>
            <a:r>
              <a:rPr lang="en-US" sz="1517" dirty="0" err="1"/>
              <a:t>nanoHUB</a:t>
            </a:r>
            <a:endParaRPr lang="en-US" sz="1517" dirty="0"/>
          </a:p>
          <a:p>
            <a:pPr marL="342900" lvl="0" indent="-342900" algn="l" rtl="0">
              <a:lnSpc>
                <a:spcPct val="110000"/>
              </a:lnSpc>
              <a:spcBef>
                <a:spcPts val="0"/>
              </a:spcBef>
              <a:spcAft>
                <a:spcPts val="0"/>
              </a:spcAft>
              <a:buClr>
                <a:schemeClr val="dk1"/>
              </a:buClr>
              <a:buSzPts val="1017"/>
              <a:buFont typeface="Calibri"/>
              <a:buNone/>
            </a:pPr>
            <a:r>
              <a:rPr lang="en-US" sz="1517" dirty="0"/>
              <a:t>		Exercise: Explore uploading and graphics visualization in CC3D</a:t>
            </a:r>
            <a:r>
              <a:rPr lang="en-US" sz="3700" dirty="0"/>
              <a:t>	</a:t>
            </a:r>
          </a:p>
          <a:p>
            <a:pPr marL="342900" lvl="0" indent="-342900" algn="l" rtl="0">
              <a:lnSpc>
                <a:spcPct val="110000"/>
              </a:lnSpc>
              <a:spcBef>
                <a:spcPts val="203"/>
              </a:spcBef>
              <a:spcAft>
                <a:spcPts val="0"/>
              </a:spcAft>
              <a:buClr>
                <a:schemeClr val="dk1"/>
              </a:buClr>
              <a:buSzPts val="1017"/>
              <a:buFont typeface="Calibri"/>
              <a:buNone/>
            </a:pPr>
            <a:r>
              <a:rPr lang="en-US" sz="1517" dirty="0"/>
              <a:t>Background and Motivation</a:t>
            </a:r>
            <a:endParaRPr sz="3700" dirty="0"/>
          </a:p>
          <a:p>
            <a:pPr marL="342900" lvl="0" indent="-342900" algn="l" rtl="0">
              <a:lnSpc>
                <a:spcPct val="110000"/>
              </a:lnSpc>
              <a:spcBef>
                <a:spcPts val="203"/>
              </a:spcBef>
              <a:spcAft>
                <a:spcPts val="0"/>
              </a:spcAft>
              <a:buClr>
                <a:schemeClr val="dk1"/>
              </a:buClr>
              <a:buSzPts val="1017"/>
              <a:buFont typeface="Calibri"/>
              <a:buNone/>
            </a:pPr>
            <a:r>
              <a:rPr lang="en-US" sz="1517" dirty="0"/>
              <a:t>	Examples of the Biomedical Problems you can solve using Virtual Tissue models</a:t>
            </a:r>
          </a:p>
          <a:p>
            <a:pPr marL="342900" lvl="0" indent="-342900" algn="l" rtl="0">
              <a:lnSpc>
                <a:spcPct val="110000"/>
              </a:lnSpc>
              <a:spcBef>
                <a:spcPts val="203"/>
              </a:spcBef>
              <a:spcAft>
                <a:spcPts val="0"/>
              </a:spcAft>
              <a:buClr>
                <a:schemeClr val="dk1"/>
              </a:buClr>
              <a:buSzPts val="1017"/>
              <a:buFont typeface="Calibri"/>
              <a:buNone/>
            </a:pPr>
            <a:r>
              <a:rPr lang="en-US" sz="1517" dirty="0"/>
              <a:t>		Exercise: Start defining a model you would like to build </a:t>
            </a:r>
            <a:endParaRPr sz="3700" dirty="0"/>
          </a:p>
          <a:p>
            <a:pPr marL="342900" lvl="0" indent="-342900" algn="l" rtl="0">
              <a:lnSpc>
                <a:spcPct val="110000"/>
              </a:lnSpc>
              <a:spcBef>
                <a:spcPts val="203"/>
              </a:spcBef>
              <a:spcAft>
                <a:spcPts val="0"/>
              </a:spcAft>
              <a:buClr>
                <a:schemeClr val="dk1"/>
              </a:buClr>
              <a:buSzPts val="1017"/>
              <a:buFont typeface="Calibri"/>
              <a:buNone/>
            </a:pPr>
            <a:r>
              <a:rPr lang="en-US" sz="1517" dirty="0"/>
              <a:t>	COVID model</a:t>
            </a:r>
          </a:p>
          <a:p>
            <a:pPr marL="342900" lvl="0" indent="-342900" algn="l" rtl="0">
              <a:lnSpc>
                <a:spcPct val="110000"/>
              </a:lnSpc>
              <a:spcBef>
                <a:spcPts val="203"/>
              </a:spcBef>
              <a:spcAft>
                <a:spcPts val="0"/>
              </a:spcAft>
              <a:buClr>
                <a:schemeClr val="dk1"/>
              </a:buClr>
              <a:buSzPts val="1017"/>
              <a:buFont typeface="Calibri"/>
              <a:buNone/>
            </a:pPr>
            <a:r>
              <a:rPr lang="en-US" sz="1517" dirty="0"/>
              <a:t>		Exercise: Explore effects of parameters on viral spread and control</a:t>
            </a:r>
            <a:endParaRPr sz="3700" dirty="0"/>
          </a:p>
          <a:p>
            <a:pPr marL="342900" lvl="0" indent="-342900" algn="l" rtl="0">
              <a:lnSpc>
                <a:spcPct val="110000"/>
              </a:lnSpc>
              <a:spcBef>
                <a:spcPts val="203"/>
              </a:spcBef>
              <a:spcAft>
                <a:spcPts val="0"/>
              </a:spcAft>
              <a:buClr>
                <a:schemeClr val="dk1"/>
              </a:buClr>
              <a:buSzPts val="1017"/>
              <a:buFont typeface="Calibri"/>
              <a:buNone/>
            </a:pPr>
            <a:r>
              <a:rPr lang="en-US" sz="1517" dirty="0"/>
              <a:t>Model Building—Example of viral infection and clearance</a:t>
            </a:r>
            <a:endParaRPr sz="3700" dirty="0"/>
          </a:p>
          <a:p>
            <a:pPr marL="342900" lvl="0" indent="-342900" algn="l" rtl="0">
              <a:lnSpc>
                <a:spcPct val="110000"/>
              </a:lnSpc>
              <a:spcBef>
                <a:spcPts val="203"/>
              </a:spcBef>
              <a:spcAft>
                <a:spcPts val="0"/>
              </a:spcAft>
              <a:buClr>
                <a:schemeClr val="dk1"/>
              </a:buClr>
              <a:buSzPts val="1017"/>
              <a:buFont typeface="Calibri"/>
              <a:buNone/>
            </a:pPr>
            <a:r>
              <a:rPr lang="en-US" sz="1517" dirty="0"/>
              <a:t>	Quick reminder on Antimony model syntax and Tellurium syntax</a:t>
            </a:r>
          </a:p>
          <a:p>
            <a:pPr marL="342900" lvl="0" indent="-342900" algn="l" rtl="0">
              <a:lnSpc>
                <a:spcPct val="110000"/>
              </a:lnSpc>
              <a:spcBef>
                <a:spcPts val="203"/>
              </a:spcBef>
              <a:spcAft>
                <a:spcPts val="0"/>
              </a:spcAft>
              <a:buClr>
                <a:schemeClr val="dk1"/>
              </a:buClr>
              <a:buSzPts val="1017"/>
              <a:buFont typeface="Calibri"/>
              <a:buNone/>
            </a:pPr>
            <a:r>
              <a:rPr lang="en-US" sz="1517" dirty="0"/>
              <a:t>	Building an ODE viral infection and clearance model in Tellurium</a:t>
            </a:r>
          </a:p>
          <a:p>
            <a:pPr marL="342900" lvl="0" indent="-342900" algn="l" rtl="0">
              <a:lnSpc>
                <a:spcPct val="110000"/>
              </a:lnSpc>
              <a:spcBef>
                <a:spcPts val="203"/>
              </a:spcBef>
              <a:spcAft>
                <a:spcPts val="0"/>
              </a:spcAft>
              <a:buClr>
                <a:schemeClr val="dk1"/>
              </a:buClr>
              <a:buSzPts val="1017"/>
              <a:buFont typeface="Calibri"/>
              <a:buNone/>
            </a:pPr>
            <a:r>
              <a:rPr lang="en-US" sz="1517" dirty="0"/>
              <a:t>		Exercise: Determine model dependence on parameters, replicate experimental viral load curves</a:t>
            </a:r>
            <a:endParaRPr sz="3700" dirty="0"/>
          </a:p>
          <a:p>
            <a:pPr marL="342900" lvl="0" indent="-342900" algn="l" rtl="0">
              <a:lnSpc>
                <a:spcPct val="110000"/>
              </a:lnSpc>
              <a:spcBef>
                <a:spcPts val="203"/>
              </a:spcBef>
              <a:spcAft>
                <a:spcPts val="0"/>
              </a:spcAft>
              <a:buClr>
                <a:schemeClr val="dk1"/>
              </a:buClr>
              <a:buSzPts val="1017"/>
              <a:buNone/>
            </a:pPr>
            <a:r>
              <a:rPr lang="en-US" sz="1517" dirty="0"/>
              <a:t>	Begin turning an ODE model of viral infection and clearance into a spatial model in CC3D</a:t>
            </a:r>
          </a:p>
          <a:p>
            <a:pPr marL="342900" lvl="0" indent="-342900" algn="l" rtl="0">
              <a:lnSpc>
                <a:spcPct val="110000"/>
              </a:lnSpc>
              <a:spcBef>
                <a:spcPts val="203"/>
              </a:spcBef>
              <a:spcAft>
                <a:spcPts val="0"/>
              </a:spcAft>
              <a:buClr>
                <a:schemeClr val="dk1"/>
              </a:buClr>
              <a:buSzPts val="1017"/>
              <a:buNone/>
            </a:pPr>
            <a:r>
              <a:rPr lang="en-US" sz="1517" dirty="0"/>
              <a:t>		Using </a:t>
            </a:r>
            <a:r>
              <a:rPr lang="en-US" sz="1517" dirty="0" err="1"/>
              <a:t>Twedit</a:t>
            </a:r>
            <a:r>
              <a:rPr lang="en-US" sz="1517" dirty="0"/>
              <a:t>++ Wizard and Code snippets</a:t>
            </a:r>
            <a:endParaRPr sz="3700" dirty="0"/>
          </a:p>
          <a:p>
            <a:pPr marL="342900" lvl="0" indent="-342900" algn="l" rtl="0">
              <a:lnSpc>
                <a:spcPct val="110000"/>
              </a:lnSpc>
              <a:spcBef>
                <a:spcPts val="203"/>
              </a:spcBef>
              <a:spcAft>
                <a:spcPts val="0"/>
              </a:spcAft>
              <a:buClr>
                <a:schemeClr val="dk1"/>
              </a:buClr>
              <a:buSzPts val="1017"/>
              <a:buFont typeface="Calibri"/>
              <a:buNone/>
            </a:pPr>
            <a:r>
              <a:rPr lang="en-US" sz="1517" dirty="0"/>
              <a:t>		Running an Antimony model in CC3D</a:t>
            </a:r>
            <a:endParaRPr dirty="0"/>
          </a:p>
          <a:p>
            <a:pPr marL="342900" lvl="0" indent="-342900" algn="l" rtl="0">
              <a:lnSpc>
                <a:spcPct val="110000"/>
              </a:lnSpc>
              <a:spcBef>
                <a:spcPts val="203"/>
              </a:spcBef>
              <a:spcAft>
                <a:spcPts val="0"/>
              </a:spcAft>
              <a:buSzPts val="1017"/>
              <a:buNone/>
            </a:pPr>
            <a:r>
              <a:rPr lang="en-US" sz="1517" dirty="0"/>
              <a:t>		Plotting data sets in CC3D</a:t>
            </a:r>
          </a:p>
          <a:p>
            <a:pPr marL="342900" lvl="0" indent="-342900" algn="l" rtl="0">
              <a:lnSpc>
                <a:spcPct val="110000"/>
              </a:lnSpc>
              <a:spcBef>
                <a:spcPts val="203"/>
              </a:spcBef>
              <a:spcAft>
                <a:spcPts val="0"/>
              </a:spcAft>
              <a:buSzPts val="1017"/>
              <a:buNone/>
            </a:pPr>
            <a:r>
              <a:rPr lang="en-US" sz="1517" dirty="0"/>
              <a:t>		Saving data sets in CC3D Player</a:t>
            </a:r>
          </a:p>
          <a:p>
            <a:pPr marL="342900" lvl="0" indent="-342900" algn="l" rtl="0">
              <a:lnSpc>
                <a:spcPct val="110000"/>
              </a:lnSpc>
              <a:spcBef>
                <a:spcPts val="203"/>
              </a:spcBef>
              <a:spcAft>
                <a:spcPts val="0"/>
              </a:spcAft>
              <a:buSzPts val="1017"/>
              <a:buNone/>
            </a:pPr>
            <a:r>
              <a:rPr lang="en-US" sz="1517" dirty="0"/>
              <a:t>		Exercise: Explore CC3D scientific plotting</a:t>
            </a:r>
            <a:endParaRPr dirty="0"/>
          </a:p>
          <a:p>
            <a:pPr marL="342900" lvl="0" indent="-342900" algn="l" rtl="0">
              <a:lnSpc>
                <a:spcPct val="110000"/>
              </a:lnSpc>
              <a:spcBef>
                <a:spcPts val="203"/>
              </a:spcBef>
              <a:spcAft>
                <a:spcPts val="0"/>
              </a:spcAft>
              <a:buClr>
                <a:schemeClr val="dk1"/>
              </a:buClr>
              <a:buSzPts val="1017"/>
              <a:buFont typeface="Calibri"/>
              <a:buNone/>
            </a:pPr>
            <a:endParaRPr sz="1517" dirty="0"/>
          </a:p>
          <a:p>
            <a:pPr marL="342900" lvl="0" indent="-342900" algn="l" rtl="0">
              <a:lnSpc>
                <a:spcPct val="110000"/>
              </a:lnSpc>
              <a:spcBef>
                <a:spcPts val="203"/>
              </a:spcBef>
              <a:spcAft>
                <a:spcPts val="0"/>
              </a:spcAft>
              <a:buClr>
                <a:schemeClr val="dk1"/>
              </a:buClr>
              <a:buSzPts val="1017"/>
              <a:buFont typeface="Calibri"/>
              <a:buNone/>
            </a:pPr>
            <a:endParaRPr sz="3700" dirty="0"/>
          </a:p>
        </p:txBody>
      </p:sp>
      <p:sp>
        <p:nvSpPr>
          <p:cNvPr id="116" name="Google Shape;116;p3"/>
          <p:cNvSpPr txBox="1">
            <a:spLocks noGrp="1"/>
          </p:cNvSpPr>
          <p:nvPr>
            <p:ph type="title"/>
          </p:nvPr>
        </p:nvSpPr>
        <p:spPr>
          <a:xfrm>
            <a:off x="457200" y="12700"/>
            <a:ext cx="8229600" cy="69215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rgbClr val="0000CC"/>
              </a:buClr>
              <a:buSzPts val="4400"/>
              <a:buFont typeface="Calibri"/>
              <a:buNone/>
            </a:pPr>
            <a:r>
              <a:rPr lang="en-US" b="1" dirty="0">
                <a:solidFill>
                  <a:srgbClr val="0000CC"/>
                </a:solidFill>
              </a:rPr>
              <a:t>Monday’s Material</a:t>
            </a:r>
            <a:endParaRPr dirty="0"/>
          </a:p>
        </p:txBody>
      </p:sp>
      <p:pic>
        <p:nvPicPr>
          <p:cNvPr id="117" name="Google Shape;117;p3"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18" name="Google Shape;118;p3"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7B70BB1C-5E44-485D-90B0-A927D5BE09AF}"/>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4"/>
          <p:cNvSpPr txBox="1">
            <a:spLocks noGrp="1"/>
          </p:cNvSpPr>
          <p:nvPr>
            <p:ph type="body" idx="1"/>
          </p:nvPr>
        </p:nvSpPr>
        <p:spPr>
          <a:xfrm>
            <a:off x="152400" y="762000"/>
            <a:ext cx="8839200" cy="498316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203"/>
              </a:spcBef>
              <a:spcAft>
                <a:spcPts val="0"/>
              </a:spcAft>
              <a:buClr>
                <a:schemeClr val="dk1"/>
              </a:buClr>
              <a:buSzPts val="1017"/>
              <a:buFont typeface="Calibri"/>
              <a:buNone/>
            </a:pPr>
            <a:r>
              <a:rPr lang="en-US" sz="2040" dirty="0" err="1">
                <a:latin typeface="Arial"/>
                <a:ea typeface="Arial"/>
                <a:cs typeface="Arial"/>
                <a:sym typeface="Arial"/>
              </a:rPr>
              <a:t>nanoHUB</a:t>
            </a:r>
            <a:r>
              <a:rPr lang="en-US" sz="2040" dirty="0">
                <a:latin typeface="Arial"/>
                <a:ea typeface="Arial"/>
                <a:cs typeface="Arial"/>
                <a:sym typeface="Arial"/>
              </a:rPr>
              <a:t> is a shared, open, </a:t>
            </a:r>
            <a:r>
              <a:rPr lang="en-US" sz="2040" b="1" dirty="0">
                <a:latin typeface="Arial"/>
                <a:ea typeface="Arial"/>
                <a:cs typeface="Arial"/>
                <a:sym typeface="Arial"/>
              </a:rPr>
              <a:t>online </a:t>
            </a:r>
            <a:r>
              <a:rPr lang="en-US" sz="2040" dirty="0">
                <a:latin typeface="Arial"/>
                <a:ea typeface="Arial"/>
                <a:cs typeface="Arial"/>
                <a:sym typeface="Arial"/>
              </a:rPr>
              <a:t>computing platform for students, teachers and researchers. User can learn modeling, develop, run and share research models and learn from models developed by others. </a:t>
            </a:r>
            <a:r>
              <a:rPr lang="en-US" sz="2040" dirty="0" err="1">
                <a:latin typeface="Arial"/>
                <a:ea typeface="Arial"/>
                <a:cs typeface="Arial"/>
                <a:sym typeface="Arial"/>
              </a:rPr>
              <a:t>nanoHUB</a:t>
            </a:r>
            <a:r>
              <a:rPr lang="en-US" sz="2040" dirty="0">
                <a:latin typeface="Arial"/>
                <a:ea typeface="Arial"/>
                <a:cs typeface="Arial"/>
                <a:sym typeface="Arial"/>
              </a:rPr>
              <a:t> covers a range of applications from Artificial Intelligence, to electronics, to biological modeling. </a:t>
            </a:r>
            <a:endParaRPr sz="2040" dirty="0">
              <a:latin typeface="Arial"/>
              <a:ea typeface="Arial"/>
              <a:cs typeface="Arial"/>
              <a:sym typeface="Arial"/>
            </a:endParaRPr>
          </a:p>
          <a:p>
            <a:pPr marL="342900" lvl="0" indent="-342900" algn="l" rtl="0">
              <a:lnSpc>
                <a:spcPct val="90000"/>
              </a:lnSpc>
              <a:spcBef>
                <a:spcPts val="203"/>
              </a:spcBef>
              <a:spcAft>
                <a:spcPts val="0"/>
              </a:spcAft>
              <a:buClr>
                <a:schemeClr val="dk1"/>
              </a:buClr>
              <a:buSzPts val="1017"/>
              <a:buFont typeface="Calibri"/>
              <a:buNone/>
            </a:pPr>
            <a:endParaRPr sz="2040" dirty="0"/>
          </a:p>
          <a:p>
            <a:pPr marL="342900" lvl="0" indent="-342900" algn="l" rtl="0">
              <a:lnSpc>
                <a:spcPct val="90000"/>
              </a:lnSpc>
              <a:spcBef>
                <a:spcPts val="203"/>
              </a:spcBef>
              <a:spcAft>
                <a:spcPts val="0"/>
              </a:spcAft>
              <a:buClr>
                <a:schemeClr val="dk1"/>
              </a:buClr>
              <a:buSzPts val="1017"/>
              <a:buFont typeface="Calibri"/>
              <a:buNone/>
            </a:pPr>
            <a:r>
              <a:rPr lang="en-US" sz="2040" dirty="0"/>
              <a:t>The CompuCell3D web page with info on </a:t>
            </a:r>
            <a:r>
              <a:rPr lang="en-US" sz="2040" dirty="0" err="1"/>
              <a:t>nanoHUB</a:t>
            </a:r>
            <a:r>
              <a:rPr lang="en-US" sz="2040" dirty="0"/>
              <a:t> is at: </a:t>
            </a:r>
            <a:r>
              <a:rPr lang="en-US" sz="2040" u="sng" dirty="0">
                <a:solidFill>
                  <a:schemeClr val="hlink"/>
                </a:solidFill>
                <a:hlinkClick r:id="rId3"/>
              </a:rPr>
              <a:t>https://compucell3d.org/NanoHub</a:t>
            </a:r>
            <a:endParaRPr sz="2040" dirty="0"/>
          </a:p>
          <a:p>
            <a:pPr marL="342900" lvl="0" indent="-342900" algn="l" rtl="0">
              <a:lnSpc>
                <a:spcPct val="90000"/>
              </a:lnSpc>
              <a:spcBef>
                <a:spcPts val="203"/>
              </a:spcBef>
              <a:spcAft>
                <a:spcPts val="0"/>
              </a:spcAft>
              <a:buClr>
                <a:schemeClr val="dk1"/>
              </a:buClr>
              <a:buSzPts val="1017"/>
              <a:buFont typeface="Calibri"/>
              <a:buNone/>
            </a:pPr>
            <a:endParaRPr sz="2040" dirty="0"/>
          </a:p>
          <a:p>
            <a:pPr marL="342900" lvl="0" indent="-342900" algn="l" rtl="0">
              <a:lnSpc>
                <a:spcPct val="90000"/>
              </a:lnSpc>
              <a:spcBef>
                <a:spcPts val="203"/>
              </a:spcBef>
              <a:spcAft>
                <a:spcPts val="0"/>
              </a:spcAft>
              <a:buClr>
                <a:schemeClr val="dk1"/>
              </a:buClr>
              <a:buSzPts val="1017"/>
              <a:buFont typeface="Calibri"/>
              <a:buNone/>
            </a:pPr>
            <a:r>
              <a:rPr lang="en-US" sz="2040" dirty="0"/>
              <a:t>At </a:t>
            </a:r>
            <a:r>
              <a:rPr lang="en-US" sz="2040" dirty="0" err="1"/>
              <a:t>nanoHUB</a:t>
            </a:r>
            <a:r>
              <a:rPr lang="en-US" sz="2040" dirty="0"/>
              <a:t>, CC3D is at:</a:t>
            </a:r>
            <a:br>
              <a:rPr lang="en-US" sz="2040" dirty="0"/>
            </a:br>
            <a:r>
              <a:rPr lang="en-US" sz="2040" u="sng" dirty="0">
                <a:solidFill>
                  <a:schemeClr val="hlink"/>
                </a:solidFill>
                <a:hlinkClick r:id="rId4"/>
              </a:rPr>
              <a:t>https://nanohub.org/tools/cc3dbase4x</a:t>
            </a:r>
            <a:r>
              <a:rPr lang="en-US" sz="2040" dirty="0"/>
              <a:t> </a:t>
            </a:r>
            <a:endParaRPr sz="2040" dirty="0"/>
          </a:p>
          <a:p>
            <a:pPr marL="342900" lvl="0" indent="-342900" algn="l" rtl="0">
              <a:lnSpc>
                <a:spcPct val="90000"/>
              </a:lnSpc>
              <a:spcBef>
                <a:spcPts val="203"/>
              </a:spcBef>
              <a:spcAft>
                <a:spcPts val="0"/>
              </a:spcAft>
              <a:buClr>
                <a:schemeClr val="dk1"/>
              </a:buClr>
              <a:buSzPts val="1017"/>
              <a:buFont typeface="Calibri"/>
              <a:buNone/>
            </a:pPr>
            <a:endParaRPr sz="2040" dirty="0"/>
          </a:p>
          <a:p>
            <a:pPr marL="342900" lvl="0" indent="-342900" algn="l" rtl="0">
              <a:lnSpc>
                <a:spcPct val="90000"/>
              </a:lnSpc>
              <a:spcBef>
                <a:spcPts val="203"/>
              </a:spcBef>
              <a:spcAft>
                <a:spcPts val="0"/>
              </a:spcAft>
              <a:buClr>
                <a:schemeClr val="dk1"/>
              </a:buClr>
              <a:buSzPts val="1017"/>
              <a:buFont typeface="Calibri"/>
              <a:buNone/>
            </a:pPr>
            <a:endParaRPr sz="2040" dirty="0"/>
          </a:p>
          <a:p>
            <a:pPr marL="342900" lvl="0" indent="-342900" algn="l" rtl="0">
              <a:lnSpc>
                <a:spcPct val="90000"/>
              </a:lnSpc>
              <a:spcBef>
                <a:spcPts val="203"/>
              </a:spcBef>
              <a:spcAft>
                <a:spcPts val="0"/>
              </a:spcAft>
              <a:buClr>
                <a:schemeClr val="dk1"/>
              </a:buClr>
              <a:buSzPts val="1017"/>
              <a:buFont typeface="Calibri"/>
              <a:buNone/>
            </a:pPr>
            <a:r>
              <a:rPr lang="en-US" sz="2040" dirty="0"/>
              <a:t>			</a:t>
            </a:r>
            <a:endParaRPr sz="2040" dirty="0"/>
          </a:p>
          <a:p>
            <a:pPr marL="342900" lvl="0" indent="-342900" algn="l" rtl="0">
              <a:lnSpc>
                <a:spcPct val="90000"/>
              </a:lnSpc>
              <a:spcBef>
                <a:spcPts val="203"/>
              </a:spcBef>
              <a:spcAft>
                <a:spcPts val="0"/>
              </a:spcAft>
              <a:buClr>
                <a:schemeClr val="dk1"/>
              </a:buClr>
              <a:buSzPts val="1017"/>
              <a:buFont typeface="Calibri"/>
              <a:buNone/>
            </a:pPr>
            <a:endParaRPr sz="2040" dirty="0"/>
          </a:p>
          <a:p>
            <a:pPr marL="342900" lvl="0" indent="-342900" algn="l" rtl="0">
              <a:lnSpc>
                <a:spcPct val="90000"/>
              </a:lnSpc>
              <a:spcBef>
                <a:spcPts val="203"/>
              </a:spcBef>
              <a:spcAft>
                <a:spcPts val="0"/>
              </a:spcAft>
              <a:buClr>
                <a:schemeClr val="dk1"/>
              </a:buClr>
              <a:buSzPts val="1017"/>
              <a:buFont typeface="Calibri"/>
              <a:buNone/>
            </a:pPr>
            <a:r>
              <a:rPr lang="en-US" sz="2040" dirty="0"/>
              <a:t>		</a:t>
            </a:r>
            <a:endParaRPr sz="2040" dirty="0"/>
          </a:p>
          <a:p>
            <a:pPr marL="342900" lvl="0" indent="-342900" algn="l" rtl="0">
              <a:lnSpc>
                <a:spcPct val="90000"/>
              </a:lnSpc>
              <a:spcBef>
                <a:spcPts val="203"/>
              </a:spcBef>
              <a:spcAft>
                <a:spcPts val="0"/>
              </a:spcAft>
              <a:buClr>
                <a:schemeClr val="dk1"/>
              </a:buClr>
              <a:buSzPts val="1017"/>
              <a:buFont typeface="Calibri"/>
              <a:buNone/>
            </a:pPr>
            <a:endParaRPr sz="2040" dirty="0"/>
          </a:p>
        </p:txBody>
      </p:sp>
      <p:sp>
        <p:nvSpPr>
          <p:cNvPr id="125" name="Google Shape;125;p4"/>
          <p:cNvSpPr txBox="1">
            <a:spLocks noGrp="1"/>
          </p:cNvSpPr>
          <p:nvPr>
            <p:ph type="title"/>
          </p:nvPr>
        </p:nvSpPr>
        <p:spPr>
          <a:xfrm>
            <a:off x="457200" y="12700"/>
            <a:ext cx="8229600" cy="868362"/>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00CC"/>
              </a:buClr>
              <a:buSzPts val="3959"/>
              <a:buFont typeface="Calibri"/>
              <a:buNone/>
            </a:pPr>
            <a:r>
              <a:rPr lang="en-US" sz="3959" b="1">
                <a:solidFill>
                  <a:srgbClr val="0000CC"/>
                </a:solidFill>
              </a:rPr>
              <a:t>CC3D nanoHUB Links</a:t>
            </a:r>
            <a:endParaRPr sz="3959" b="1">
              <a:solidFill>
                <a:srgbClr val="0000CC"/>
              </a:solidFill>
            </a:endParaRPr>
          </a:p>
        </p:txBody>
      </p:sp>
      <p:pic>
        <p:nvPicPr>
          <p:cNvPr id="126" name="Google Shape;126;p4"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27" name="Google Shape;127;p4"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1B31E6E9-8816-4265-BB63-D1EDEED4643F}"/>
              </a:ext>
            </a:extLst>
          </p:cNvPr>
          <p:cNvPicPr>
            <a:picLocks noChangeAspect="1"/>
          </p:cNvPicPr>
          <p:nvPr/>
        </p:nvPicPr>
        <p:blipFill>
          <a:blip r:embed="rId7">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5"/>
          <p:cNvSpPr txBox="1">
            <a:spLocks noGrp="1"/>
          </p:cNvSpPr>
          <p:nvPr>
            <p:ph type="body" idx="1"/>
          </p:nvPr>
        </p:nvSpPr>
        <p:spPr>
          <a:xfrm>
            <a:off x="209725" y="1036924"/>
            <a:ext cx="8839200" cy="4662300"/>
          </a:xfrm>
          <a:prstGeom prst="rect">
            <a:avLst/>
          </a:prstGeom>
          <a:noFill/>
          <a:ln>
            <a:noFill/>
          </a:ln>
        </p:spPr>
        <p:txBody>
          <a:bodyPr spcFirstLastPara="1" wrap="square" lIns="91425" tIns="45700" rIns="91425" bIns="45700" anchor="t" anchorCtr="0">
            <a:normAutofit/>
          </a:bodyPr>
          <a:lstStyle/>
          <a:p>
            <a:pPr marL="457200" lvl="0" indent="-350360" algn="l" rtl="0">
              <a:lnSpc>
                <a:spcPct val="110000"/>
              </a:lnSpc>
              <a:spcBef>
                <a:spcPts val="203"/>
              </a:spcBef>
              <a:spcAft>
                <a:spcPts val="0"/>
              </a:spcAft>
              <a:buSzPts val="1917"/>
              <a:buChar char="•"/>
            </a:pPr>
            <a:r>
              <a:rPr lang="en-US" sz="1917" dirty="0"/>
              <a:t>Current CompuCell3D (CC3D) version is 4.2.3, released 31 July 2020 (Any 4.2.x version should be OK for this workshop)</a:t>
            </a:r>
            <a:endParaRPr sz="1917" dirty="0"/>
          </a:p>
          <a:p>
            <a:pPr marL="457200" lvl="0" indent="-350360" algn="l" rtl="0">
              <a:lnSpc>
                <a:spcPct val="110000"/>
              </a:lnSpc>
              <a:spcBef>
                <a:spcPts val="0"/>
              </a:spcBef>
              <a:spcAft>
                <a:spcPts val="0"/>
              </a:spcAft>
              <a:buSzPts val="1917"/>
              <a:buChar char="•"/>
            </a:pPr>
            <a:r>
              <a:rPr lang="en-US" sz="1917" dirty="0"/>
              <a:t>CC3D uses Python 3.6.</a:t>
            </a:r>
            <a:endParaRPr sz="1917" dirty="0"/>
          </a:p>
          <a:p>
            <a:pPr marL="457200" lvl="0" indent="0" algn="l" rtl="0">
              <a:lnSpc>
                <a:spcPct val="110000"/>
              </a:lnSpc>
              <a:spcBef>
                <a:spcPts val="203"/>
              </a:spcBef>
              <a:spcAft>
                <a:spcPts val="0"/>
              </a:spcAft>
              <a:buSzPts val="1800"/>
              <a:buNone/>
            </a:pPr>
            <a:endParaRPr sz="1917" dirty="0"/>
          </a:p>
          <a:p>
            <a:pPr marL="457200" lvl="0" indent="-350360" algn="l" rtl="0">
              <a:lnSpc>
                <a:spcPct val="110000"/>
              </a:lnSpc>
              <a:spcBef>
                <a:spcPts val="203"/>
              </a:spcBef>
              <a:spcAft>
                <a:spcPts val="0"/>
              </a:spcAft>
              <a:buSzPts val="1917"/>
              <a:buChar char="•"/>
            </a:pPr>
            <a:r>
              <a:rPr lang="en-US" sz="1917" dirty="0"/>
              <a:t>Executable version are available for Windows, Mac and Linux at:</a:t>
            </a:r>
            <a:endParaRPr sz="1917" dirty="0"/>
          </a:p>
          <a:p>
            <a:pPr marL="457200" lvl="0" indent="0" algn="l" rtl="0">
              <a:lnSpc>
                <a:spcPct val="110000"/>
              </a:lnSpc>
              <a:spcBef>
                <a:spcPts val="203"/>
              </a:spcBef>
              <a:spcAft>
                <a:spcPts val="0"/>
              </a:spcAft>
              <a:buSzPts val="1800"/>
              <a:buNone/>
            </a:pPr>
            <a:r>
              <a:rPr lang="en-US" sz="1917" u="sng" dirty="0">
                <a:solidFill>
                  <a:schemeClr val="hlink"/>
                </a:solidFill>
                <a:hlinkClick r:id="rId3"/>
              </a:rPr>
              <a:t>https://compucell3d.org/SrcBin</a:t>
            </a:r>
            <a:r>
              <a:rPr lang="en-US" sz="1917" dirty="0"/>
              <a:t> </a:t>
            </a:r>
            <a:endParaRPr sz="1917" dirty="0"/>
          </a:p>
          <a:p>
            <a:pPr marL="0" lvl="0" indent="0" algn="l" rtl="0">
              <a:lnSpc>
                <a:spcPct val="110000"/>
              </a:lnSpc>
              <a:spcBef>
                <a:spcPts val="203"/>
              </a:spcBef>
              <a:spcAft>
                <a:spcPts val="0"/>
              </a:spcAft>
              <a:buSzPts val="1800"/>
              <a:buNone/>
            </a:pPr>
            <a:endParaRPr sz="1917" dirty="0"/>
          </a:p>
          <a:p>
            <a:pPr marL="457200" lvl="0" indent="-350360" algn="l" rtl="0">
              <a:lnSpc>
                <a:spcPct val="110000"/>
              </a:lnSpc>
              <a:spcBef>
                <a:spcPts val="203"/>
              </a:spcBef>
              <a:spcAft>
                <a:spcPts val="0"/>
              </a:spcAft>
              <a:buSzPts val="1917"/>
              <a:buChar char="•"/>
            </a:pPr>
            <a:r>
              <a:rPr lang="en-US" sz="1917" dirty="0"/>
              <a:t>Source code is also available if you would like to compile on your own:</a:t>
            </a:r>
            <a:endParaRPr sz="1917" dirty="0"/>
          </a:p>
          <a:p>
            <a:pPr marL="457200" lvl="0" indent="0" algn="l" rtl="0">
              <a:lnSpc>
                <a:spcPct val="110000"/>
              </a:lnSpc>
              <a:spcBef>
                <a:spcPts val="203"/>
              </a:spcBef>
              <a:spcAft>
                <a:spcPts val="0"/>
              </a:spcAft>
              <a:buSzPts val="1800"/>
              <a:buNone/>
            </a:pPr>
            <a:r>
              <a:rPr lang="en-US" sz="1917" u="sng" dirty="0">
                <a:solidFill>
                  <a:schemeClr val="hlink"/>
                </a:solidFill>
                <a:hlinkClick r:id="rId4"/>
              </a:rPr>
              <a:t>https://compucell3d.org/SourceCode</a:t>
            </a:r>
            <a:r>
              <a:rPr lang="en-US" sz="1917" dirty="0"/>
              <a:t> </a:t>
            </a:r>
            <a:endParaRPr sz="1917" dirty="0"/>
          </a:p>
          <a:p>
            <a:pPr marL="0" lvl="0" indent="0" algn="l" rtl="0">
              <a:lnSpc>
                <a:spcPct val="110000"/>
              </a:lnSpc>
              <a:spcBef>
                <a:spcPts val="203"/>
              </a:spcBef>
              <a:spcAft>
                <a:spcPts val="0"/>
              </a:spcAft>
              <a:buClr>
                <a:schemeClr val="dk1"/>
              </a:buClr>
              <a:buSzPts val="1017"/>
              <a:buFont typeface="Calibri"/>
              <a:buNone/>
            </a:pPr>
            <a:endParaRPr sz="1917" dirty="0"/>
          </a:p>
          <a:p>
            <a:pPr marL="0" lvl="0" indent="0" algn="l" rtl="0">
              <a:lnSpc>
                <a:spcPct val="110000"/>
              </a:lnSpc>
              <a:spcBef>
                <a:spcPts val="203"/>
              </a:spcBef>
              <a:spcAft>
                <a:spcPts val="0"/>
              </a:spcAft>
              <a:buClr>
                <a:schemeClr val="dk1"/>
              </a:buClr>
              <a:buSzPts val="1017"/>
              <a:buFont typeface="Calibri"/>
              <a:buNone/>
            </a:pPr>
            <a:endParaRPr sz="1917" dirty="0"/>
          </a:p>
        </p:txBody>
      </p:sp>
      <p:sp>
        <p:nvSpPr>
          <p:cNvPr id="134" name="Google Shape;134;p5"/>
          <p:cNvSpPr txBox="1">
            <a:spLocks noGrp="1"/>
          </p:cNvSpPr>
          <p:nvPr>
            <p:ph type="title"/>
          </p:nvPr>
        </p:nvSpPr>
        <p:spPr>
          <a:xfrm>
            <a:off x="457200" y="12700"/>
            <a:ext cx="8229600" cy="868362"/>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00CC"/>
              </a:buClr>
              <a:buSzPts val="3959"/>
              <a:buFont typeface="Calibri"/>
              <a:buNone/>
            </a:pPr>
            <a:r>
              <a:rPr lang="en-US" sz="3959" b="1">
                <a:solidFill>
                  <a:srgbClr val="0000CC"/>
                </a:solidFill>
              </a:rPr>
              <a:t>CC3D Desktop App</a:t>
            </a:r>
            <a:endParaRPr/>
          </a:p>
        </p:txBody>
      </p:sp>
      <p:pic>
        <p:nvPicPr>
          <p:cNvPr id="135" name="Google Shape;135;p5" descr="Biocomplexity Logo"/>
          <p:cNvPicPr preferRelativeResize="0"/>
          <p:nvPr/>
        </p:nvPicPr>
        <p:blipFill rotWithShape="1">
          <a:blip r:embed="rId5">
            <a:alphaModFix/>
          </a:blip>
          <a:srcRect/>
          <a:stretch/>
        </p:blipFill>
        <p:spPr>
          <a:xfrm>
            <a:off x="8550275" y="6264275"/>
            <a:ext cx="593725" cy="593725"/>
          </a:xfrm>
          <a:prstGeom prst="rect">
            <a:avLst/>
          </a:prstGeom>
          <a:noFill/>
          <a:ln>
            <a:noFill/>
          </a:ln>
        </p:spPr>
      </p:pic>
      <p:pic>
        <p:nvPicPr>
          <p:cNvPr id="136" name="Google Shape;136;p5" descr="redblackblockiu"/>
          <p:cNvPicPr preferRelativeResize="0"/>
          <p:nvPr/>
        </p:nvPicPr>
        <p:blipFill rotWithShape="1">
          <a:blip r:embed="rId6">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45791F70-D924-4406-96EC-EDE74F854B39}"/>
              </a:ext>
            </a:extLst>
          </p:cNvPr>
          <p:cNvPicPr>
            <a:picLocks noChangeAspect="1"/>
          </p:cNvPicPr>
          <p:nvPr/>
        </p:nvPicPr>
        <p:blipFill>
          <a:blip r:embed="rId7">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6"/>
          <p:cNvSpPr txBox="1">
            <a:spLocks noGrp="1"/>
          </p:cNvSpPr>
          <p:nvPr>
            <p:ph type="body" idx="1"/>
          </p:nvPr>
        </p:nvSpPr>
        <p:spPr>
          <a:xfrm>
            <a:off x="457200" y="1048375"/>
            <a:ext cx="8534400" cy="5306400"/>
          </a:xfrm>
          <a:prstGeom prst="rect">
            <a:avLst/>
          </a:prstGeom>
          <a:noFill/>
          <a:ln>
            <a:noFill/>
          </a:ln>
        </p:spPr>
        <p:txBody>
          <a:bodyPr spcFirstLastPara="1" wrap="square" lIns="91425" tIns="45700" rIns="91425" bIns="45700" anchor="t" anchorCtr="0">
            <a:normAutofit lnSpcReduction="10000"/>
          </a:bodyPr>
          <a:lstStyle/>
          <a:p>
            <a:pPr marL="342900" lvl="0" indent="-342900" algn="l" rtl="0">
              <a:lnSpc>
                <a:spcPct val="100000"/>
              </a:lnSpc>
              <a:spcBef>
                <a:spcPts val="0"/>
              </a:spcBef>
              <a:spcAft>
                <a:spcPts val="0"/>
              </a:spcAft>
              <a:buClr>
                <a:schemeClr val="dk1"/>
              </a:buClr>
              <a:buSzPts val="1100"/>
              <a:buFont typeface="Calibri"/>
              <a:buNone/>
            </a:pPr>
            <a:r>
              <a:rPr lang="en-US" sz="2000" b="1" dirty="0">
                <a:solidFill>
                  <a:srgbClr val="660000"/>
                </a:solidFill>
              </a:rPr>
              <a:t>CompuCell3D:</a:t>
            </a:r>
            <a:endParaRPr sz="2000" b="1" dirty="0">
              <a:solidFill>
                <a:srgbClr val="660000"/>
              </a:solidFill>
            </a:endParaRPr>
          </a:p>
          <a:p>
            <a:pPr marL="342900" lvl="0" indent="-342900" algn="l" rtl="0">
              <a:lnSpc>
                <a:spcPct val="100000"/>
              </a:lnSpc>
              <a:spcBef>
                <a:spcPts val="0"/>
              </a:spcBef>
              <a:spcAft>
                <a:spcPts val="0"/>
              </a:spcAft>
              <a:buClr>
                <a:schemeClr val="dk1"/>
              </a:buClr>
              <a:buSzPts val="1100"/>
              <a:buFont typeface="Calibri"/>
              <a:buNone/>
            </a:pPr>
            <a:r>
              <a:rPr lang="en-US" sz="1700" b="1" dirty="0"/>
              <a:t>Web </a:t>
            </a:r>
            <a:r>
              <a:rPr lang="en-US" sz="1700" dirty="0"/>
              <a:t>Site: </a:t>
            </a:r>
            <a:r>
              <a:rPr lang="en-US" sz="1700" u="sng" dirty="0">
                <a:solidFill>
                  <a:schemeClr val="hlink"/>
                </a:solidFill>
                <a:hlinkClick r:id="rId3"/>
              </a:rPr>
              <a:t>https://compucell3d.org/</a:t>
            </a:r>
            <a:r>
              <a:rPr lang="en-US" sz="1700" dirty="0"/>
              <a:t> </a:t>
            </a:r>
            <a:endParaRPr sz="1700" dirty="0"/>
          </a:p>
          <a:p>
            <a:pPr marL="0" lvl="0" indent="0" algn="l" rtl="0">
              <a:lnSpc>
                <a:spcPct val="100000"/>
              </a:lnSpc>
              <a:spcBef>
                <a:spcPts val="0"/>
              </a:spcBef>
              <a:spcAft>
                <a:spcPts val="0"/>
              </a:spcAft>
              <a:buClr>
                <a:schemeClr val="dk1"/>
              </a:buClr>
              <a:buSzPts val="1100"/>
              <a:buFont typeface="Calibri"/>
              <a:buNone/>
            </a:pPr>
            <a:r>
              <a:rPr lang="en-US" sz="1700" b="1" dirty="0"/>
              <a:t>Download </a:t>
            </a:r>
            <a:r>
              <a:rPr lang="en-US" sz="1700" dirty="0"/>
              <a:t>source and compiled code: </a:t>
            </a:r>
            <a:r>
              <a:rPr lang="en-US" sz="1700" u="sng" dirty="0">
                <a:solidFill>
                  <a:schemeClr val="hlink"/>
                </a:solidFill>
                <a:hlinkClick r:id="rId4"/>
              </a:rPr>
              <a:t>https://compucell3d.org/SrcBin</a:t>
            </a:r>
            <a:r>
              <a:rPr lang="en-US" sz="1700" dirty="0"/>
              <a:t> </a:t>
            </a:r>
            <a:endParaRPr sz="1700" dirty="0"/>
          </a:p>
          <a:p>
            <a:pPr marL="0" lvl="0" indent="0" algn="l" rtl="0">
              <a:lnSpc>
                <a:spcPct val="100000"/>
              </a:lnSpc>
              <a:spcBef>
                <a:spcPts val="0"/>
              </a:spcBef>
              <a:spcAft>
                <a:spcPts val="0"/>
              </a:spcAft>
              <a:buClr>
                <a:schemeClr val="dk1"/>
              </a:buClr>
              <a:buSzPts val="1100"/>
              <a:buFont typeface="Calibri"/>
              <a:buNone/>
            </a:pPr>
            <a:r>
              <a:rPr lang="en-US" sz="1700" dirty="0"/>
              <a:t>Online Help and </a:t>
            </a:r>
            <a:r>
              <a:rPr lang="en-US" sz="1700" b="1" dirty="0"/>
              <a:t>Manual</a:t>
            </a:r>
            <a:r>
              <a:rPr lang="en-US" sz="1700" dirty="0"/>
              <a:t>: </a:t>
            </a:r>
            <a:br>
              <a:rPr lang="en-US" sz="1700" dirty="0"/>
            </a:br>
            <a:r>
              <a:rPr lang="en-US" sz="1700" dirty="0"/>
              <a:t>	</a:t>
            </a:r>
            <a:r>
              <a:rPr lang="en-US" sz="1700" u="sng" dirty="0">
                <a:solidFill>
                  <a:schemeClr val="hlink"/>
                </a:solidFill>
                <a:hlinkClick r:id="rId5"/>
              </a:rPr>
              <a:t>https://pythonscriptingmanual.readthedocs.io/en/4.1.1/</a:t>
            </a:r>
            <a:r>
              <a:rPr lang="en-US" sz="1700" dirty="0"/>
              <a:t> </a:t>
            </a:r>
            <a:endParaRPr sz="1700" dirty="0"/>
          </a:p>
          <a:p>
            <a:pPr marL="342900" lvl="0" indent="-342900" algn="l" rtl="0">
              <a:lnSpc>
                <a:spcPct val="100000"/>
              </a:lnSpc>
              <a:spcBef>
                <a:spcPts val="0"/>
              </a:spcBef>
              <a:spcAft>
                <a:spcPts val="0"/>
              </a:spcAft>
              <a:buClr>
                <a:schemeClr val="dk1"/>
              </a:buClr>
              <a:buSzPts val="1100"/>
              <a:buFont typeface="Calibri"/>
              <a:buNone/>
            </a:pPr>
            <a:r>
              <a:rPr lang="en-US" sz="1700" dirty="0"/>
              <a:t>Other Help Files: </a:t>
            </a:r>
            <a:r>
              <a:rPr lang="en-US" sz="1700" u="sng" dirty="0">
                <a:solidFill>
                  <a:schemeClr val="hlink"/>
                </a:solidFill>
                <a:hlinkClick r:id="rId6"/>
              </a:rPr>
              <a:t>https://compucell3d.org/Manuals</a:t>
            </a:r>
            <a:r>
              <a:rPr lang="en-US" sz="1700" dirty="0"/>
              <a:t> </a:t>
            </a:r>
            <a:endParaRPr sz="1700" dirty="0"/>
          </a:p>
          <a:p>
            <a:pPr marL="342900" lvl="0" indent="-342900" algn="l" rtl="0">
              <a:lnSpc>
                <a:spcPct val="100000"/>
              </a:lnSpc>
              <a:spcBef>
                <a:spcPts val="0"/>
              </a:spcBef>
              <a:spcAft>
                <a:spcPts val="0"/>
              </a:spcAft>
              <a:buClr>
                <a:schemeClr val="dk1"/>
              </a:buClr>
              <a:buSzPts val="1100"/>
              <a:buFont typeface="Calibri"/>
              <a:buNone/>
            </a:pPr>
            <a:endParaRPr sz="1700" dirty="0"/>
          </a:p>
          <a:p>
            <a:pPr marL="342900" lvl="0" indent="-342900" algn="l" rtl="0">
              <a:lnSpc>
                <a:spcPct val="100000"/>
              </a:lnSpc>
              <a:spcBef>
                <a:spcPts val="0"/>
              </a:spcBef>
              <a:spcAft>
                <a:spcPts val="0"/>
              </a:spcAft>
              <a:buClr>
                <a:schemeClr val="dk1"/>
              </a:buClr>
              <a:buSzPts val="1100"/>
              <a:buFont typeface="Calibri"/>
              <a:buNone/>
            </a:pPr>
            <a:r>
              <a:rPr lang="en-US" sz="1700" b="1" dirty="0"/>
              <a:t>Class files </a:t>
            </a:r>
            <a:r>
              <a:rPr lang="en-US" sz="1700" dirty="0"/>
              <a:t>at the Compucell3d website: </a:t>
            </a:r>
            <a:r>
              <a:rPr lang="en-US" sz="1700" u="sng" dirty="0">
                <a:solidFill>
                  <a:schemeClr val="hlink"/>
                </a:solidFill>
                <a:hlinkClick r:id="rId7"/>
              </a:rPr>
              <a:t>https://compucell3d.org/CC3D_2020_class_files</a:t>
            </a:r>
            <a:r>
              <a:rPr lang="en-US" sz="1700" dirty="0"/>
              <a:t> </a:t>
            </a:r>
            <a:br>
              <a:rPr lang="en-US" sz="1700" dirty="0"/>
            </a:br>
            <a:r>
              <a:rPr lang="en-US" sz="1700" dirty="0"/>
              <a:t>(see also the slack channel)</a:t>
            </a:r>
          </a:p>
          <a:p>
            <a:pPr marL="342900" lvl="0">
              <a:spcBef>
                <a:spcPts val="0"/>
              </a:spcBef>
              <a:buSzPts val="1100"/>
              <a:buNone/>
            </a:pPr>
            <a:r>
              <a:rPr lang="en-US" sz="1700" b="1" dirty="0"/>
              <a:t>Google Drive </a:t>
            </a:r>
            <a:r>
              <a:rPr lang="en-US" sz="1700" b="1" dirty="0">
                <a:hlinkClick r:id="rId8"/>
              </a:rPr>
              <a:t>https://drive.google.com/drive/folders/18b5lTDBQrAe765wddu_eMw3PgLYTEvKz?usp=sharing</a:t>
            </a:r>
            <a:r>
              <a:rPr lang="en-US" sz="1700" b="1" dirty="0"/>
              <a:t> </a:t>
            </a:r>
            <a:endParaRPr sz="1700" b="1" dirty="0"/>
          </a:p>
          <a:p>
            <a:pPr marL="342900" lvl="0" indent="-342900" algn="l" rtl="0">
              <a:lnSpc>
                <a:spcPct val="100000"/>
              </a:lnSpc>
              <a:spcBef>
                <a:spcPts val="0"/>
              </a:spcBef>
              <a:spcAft>
                <a:spcPts val="0"/>
              </a:spcAft>
              <a:buClr>
                <a:schemeClr val="dk1"/>
              </a:buClr>
              <a:buSzPts val="1100"/>
              <a:buFont typeface="Calibri"/>
              <a:buNone/>
            </a:pPr>
            <a:endParaRPr sz="1700" dirty="0"/>
          </a:p>
          <a:p>
            <a:pPr marL="342900" lvl="0" indent="-342900" algn="l" rtl="0">
              <a:lnSpc>
                <a:spcPct val="100000"/>
              </a:lnSpc>
              <a:spcBef>
                <a:spcPts val="0"/>
              </a:spcBef>
              <a:spcAft>
                <a:spcPts val="0"/>
              </a:spcAft>
              <a:buClr>
                <a:schemeClr val="dk1"/>
              </a:buClr>
              <a:buSzPts val="1100"/>
              <a:buFont typeface="Calibri"/>
              <a:buNone/>
            </a:pPr>
            <a:r>
              <a:rPr lang="en-US" sz="2000" b="1" dirty="0">
                <a:solidFill>
                  <a:srgbClr val="990000"/>
                </a:solidFill>
              </a:rPr>
              <a:t>Quick Reference Guides:</a:t>
            </a:r>
            <a:endParaRPr sz="2000" b="1" dirty="0">
              <a:solidFill>
                <a:srgbClr val="990000"/>
              </a:solidFill>
            </a:endParaRPr>
          </a:p>
          <a:p>
            <a:pPr marL="0" lvl="0" indent="0" algn="l" rtl="0">
              <a:lnSpc>
                <a:spcPct val="100000"/>
              </a:lnSpc>
              <a:spcBef>
                <a:spcPts val="0"/>
              </a:spcBef>
              <a:spcAft>
                <a:spcPts val="0"/>
              </a:spcAft>
              <a:buClr>
                <a:schemeClr val="dk1"/>
              </a:buClr>
              <a:buSzPts val="1100"/>
              <a:buFont typeface="Calibri"/>
              <a:buNone/>
            </a:pPr>
            <a:r>
              <a:rPr lang="en-US" sz="1700" b="1" dirty="0"/>
              <a:t>CompuCell3D </a:t>
            </a:r>
            <a:r>
              <a:rPr lang="en-US" sz="1700" dirty="0"/>
              <a:t>Online Quick Start: </a:t>
            </a:r>
            <a:r>
              <a:rPr lang="en-US" sz="1700" u="sng" dirty="0">
                <a:solidFill>
                  <a:schemeClr val="hlink"/>
                </a:solidFill>
                <a:hlinkClick r:id="rId9"/>
              </a:rPr>
              <a:t>https://cc3dquickreferenceguide.readthedocs.io/en/latest/</a:t>
            </a:r>
            <a:r>
              <a:rPr lang="en-US" sz="1700" dirty="0"/>
              <a:t> </a:t>
            </a:r>
            <a:br>
              <a:rPr lang="en-US" sz="1700" dirty="0"/>
            </a:br>
            <a:r>
              <a:rPr lang="en-US" sz="1900" dirty="0"/>
              <a:t>         </a:t>
            </a:r>
            <a:r>
              <a:rPr lang="en-US" sz="1300" u="sng" dirty="0">
                <a:solidFill>
                  <a:schemeClr val="hlink"/>
                </a:solidFill>
                <a:hlinkClick r:id="rId10"/>
              </a:rPr>
              <a:t>https://compucell3d.org/CC3D_2020_class_files?action=AttachFile&amp;do=get&amp;target=cc3d_quick_reference_guide.pdf</a:t>
            </a:r>
            <a:r>
              <a:rPr lang="en-US" sz="1300" dirty="0"/>
              <a:t> </a:t>
            </a:r>
            <a:endParaRPr sz="1300" dirty="0"/>
          </a:p>
          <a:p>
            <a:pPr marL="342900" lvl="0" indent="-342900" algn="l" rtl="0">
              <a:lnSpc>
                <a:spcPct val="100000"/>
              </a:lnSpc>
              <a:spcBef>
                <a:spcPts val="0"/>
              </a:spcBef>
              <a:spcAft>
                <a:spcPts val="0"/>
              </a:spcAft>
              <a:buClr>
                <a:schemeClr val="dk1"/>
              </a:buClr>
              <a:buSzPts val="1100"/>
              <a:buFont typeface="Calibri"/>
              <a:buNone/>
            </a:pPr>
            <a:r>
              <a:rPr lang="en-US" sz="1700" b="1" dirty="0"/>
              <a:t>Python </a:t>
            </a:r>
            <a:r>
              <a:rPr lang="en-US" sz="1700" dirty="0"/>
              <a:t>Quick Reference Guide:</a:t>
            </a:r>
            <a:br>
              <a:rPr lang="en-US" sz="1700" dirty="0"/>
            </a:br>
            <a:r>
              <a:rPr lang="en-US" sz="1300" u="sng" dirty="0">
                <a:solidFill>
                  <a:schemeClr val="hlink"/>
                </a:solidFill>
                <a:hlinkClick r:id="rId11"/>
              </a:rPr>
              <a:t>https://compucell3d.org/CC3D_2020_class_files?action=AttachFile&amp;do=get&amp;target=python_cheat_sheet_py3.pdf</a:t>
            </a:r>
            <a:r>
              <a:rPr lang="en-US" sz="1300" dirty="0"/>
              <a:t> </a:t>
            </a:r>
            <a:endParaRPr sz="1300" dirty="0"/>
          </a:p>
          <a:p>
            <a:pPr marL="342900" lvl="0" indent="-342900" algn="l" rtl="0">
              <a:lnSpc>
                <a:spcPct val="100000"/>
              </a:lnSpc>
              <a:spcBef>
                <a:spcPts val="0"/>
              </a:spcBef>
              <a:spcAft>
                <a:spcPts val="0"/>
              </a:spcAft>
              <a:buClr>
                <a:schemeClr val="dk1"/>
              </a:buClr>
              <a:buSzPts val="1100"/>
              <a:buFont typeface="Calibri"/>
              <a:buNone/>
            </a:pPr>
            <a:r>
              <a:rPr lang="en-US" sz="1700" b="1" dirty="0"/>
              <a:t>Tellurium </a:t>
            </a:r>
            <a:r>
              <a:rPr lang="en-US" sz="1700" dirty="0"/>
              <a:t>and </a:t>
            </a:r>
            <a:r>
              <a:rPr lang="en-US" sz="1700" b="1" dirty="0" err="1"/>
              <a:t>libRoadRunner</a:t>
            </a:r>
            <a:r>
              <a:rPr lang="en-US" sz="1700" b="1" dirty="0"/>
              <a:t> </a:t>
            </a:r>
            <a:r>
              <a:rPr lang="en-US" sz="1700" dirty="0"/>
              <a:t>Quick Reference Guide: </a:t>
            </a:r>
            <a:r>
              <a:rPr lang="en-US" sz="1500" u="sng" dirty="0">
                <a:solidFill>
                  <a:schemeClr val="hlink"/>
                </a:solidFill>
                <a:hlinkClick r:id="rId12"/>
              </a:rPr>
              <a:t>https://compucell3d.org/CC3D_2020_class_files?action=AttachFile&amp;do=get&amp;target=TellRoadCheatSheet.pdf</a:t>
            </a:r>
            <a:r>
              <a:rPr lang="en-US" sz="1500" dirty="0"/>
              <a:t> </a:t>
            </a:r>
            <a:endParaRPr sz="1500" dirty="0"/>
          </a:p>
          <a:p>
            <a:pPr marL="342900" lvl="0" indent="-342900" algn="l" rtl="0">
              <a:lnSpc>
                <a:spcPct val="100000"/>
              </a:lnSpc>
              <a:spcBef>
                <a:spcPts val="0"/>
              </a:spcBef>
              <a:spcAft>
                <a:spcPts val="0"/>
              </a:spcAft>
              <a:buClr>
                <a:schemeClr val="dk1"/>
              </a:buClr>
              <a:buSzPts val="1100"/>
              <a:buFont typeface="Calibri"/>
              <a:buNone/>
            </a:pPr>
            <a:endParaRPr sz="1700" dirty="0"/>
          </a:p>
          <a:p>
            <a:pPr marL="342900" lvl="0" indent="-342900" algn="l" rtl="0">
              <a:lnSpc>
                <a:spcPct val="100000"/>
              </a:lnSpc>
              <a:spcBef>
                <a:spcPts val="0"/>
              </a:spcBef>
              <a:spcAft>
                <a:spcPts val="0"/>
              </a:spcAft>
              <a:buClr>
                <a:schemeClr val="dk1"/>
              </a:buClr>
              <a:buSzPts val="1100"/>
              <a:buFont typeface="Calibri"/>
              <a:buNone/>
            </a:pPr>
            <a:endParaRPr sz="1700" dirty="0"/>
          </a:p>
        </p:txBody>
      </p:sp>
      <p:sp>
        <p:nvSpPr>
          <p:cNvPr id="143" name="Google Shape;143;p6"/>
          <p:cNvSpPr txBox="1">
            <a:spLocks noGrp="1"/>
          </p:cNvSpPr>
          <p:nvPr>
            <p:ph type="title"/>
          </p:nvPr>
        </p:nvSpPr>
        <p:spPr>
          <a:xfrm>
            <a:off x="457200" y="242888"/>
            <a:ext cx="8229600" cy="868362"/>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00CC"/>
              </a:buClr>
              <a:buSzPts val="3959"/>
              <a:buFont typeface="Calibri"/>
              <a:buNone/>
            </a:pPr>
            <a:r>
              <a:rPr lang="en-US" sz="3959" b="1">
                <a:solidFill>
                  <a:srgbClr val="0000CC"/>
                </a:solidFill>
              </a:rPr>
              <a:t>Where to Find Resources</a:t>
            </a:r>
            <a:endParaRPr/>
          </a:p>
        </p:txBody>
      </p:sp>
      <p:pic>
        <p:nvPicPr>
          <p:cNvPr id="144" name="Google Shape;144;p6" descr="Biocomplexity Logo"/>
          <p:cNvPicPr preferRelativeResize="0"/>
          <p:nvPr/>
        </p:nvPicPr>
        <p:blipFill rotWithShape="1">
          <a:blip r:embed="rId13">
            <a:alphaModFix/>
          </a:blip>
          <a:srcRect/>
          <a:stretch/>
        </p:blipFill>
        <p:spPr>
          <a:xfrm>
            <a:off x="8550275" y="6264275"/>
            <a:ext cx="593725" cy="593725"/>
          </a:xfrm>
          <a:prstGeom prst="rect">
            <a:avLst/>
          </a:prstGeom>
          <a:noFill/>
          <a:ln>
            <a:noFill/>
          </a:ln>
        </p:spPr>
      </p:pic>
      <p:pic>
        <p:nvPicPr>
          <p:cNvPr id="145" name="Google Shape;145;p6" descr="redblackblockiu"/>
          <p:cNvPicPr preferRelativeResize="0"/>
          <p:nvPr/>
        </p:nvPicPr>
        <p:blipFill rotWithShape="1">
          <a:blip r:embed="rId14">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1E684402-07D2-48AB-AA09-5DBC03090531}"/>
              </a:ext>
            </a:extLst>
          </p:cNvPr>
          <p:cNvPicPr>
            <a:picLocks noChangeAspect="1"/>
          </p:cNvPicPr>
          <p:nvPr/>
        </p:nvPicPr>
        <p:blipFill>
          <a:blip r:embed="rId15">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7"/>
          <p:cNvSpPr txBox="1">
            <a:spLocks noGrp="1"/>
          </p:cNvSpPr>
          <p:nvPr>
            <p:ph type="body" idx="1"/>
          </p:nvPr>
        </p:nvSpPr>
        <p:spPr>
          <a:xfrm>
            <a:off x="600025" y="1009425"/>
            <a:ext cx="8391600" cy="4983300"/>
          </a:xfrm>
          <a:prstGeom prst="rect">
            <a:avLst/>
          </a:prstGeom>
          <a:noFill/>
          <a:ln>
            <a:noFill/>
          </a:ln>
        </p:spPr>
        <p:txBody>
          <a:bodyPr spcFirstLastPara="1" wrap="square" lIns="91425" tIns="45700" rIns="91425" bIns="45700" anchor="t" anchorCtr="0">
            <a:normAutofit/>
          </a:bodyPr>
          <a:lstStyle/>
          <a:p>
            <a:pPr marL="342900" lvl="0" indent="-342900" algn="l" rtl="0">
              <a:lnSpc>
                <a:spcPct val="115000"/>
              </a:lnSpc>
              <a:spcBef>
                <a:spcPts val="0"/>
              </a:spcBef>
              <a:spcAft>
                <a:spcPts val="0"/>
              </a:spcAft>
              <a:buClr>
                <a:schemeClr val="dk1"/>
              </a:buClr>
              <a:buSzPts val="1100"/>
              <a:buFont typeface="Calibri"/>
              <a:buNone/>
            </a:pPr>
            <a:r>
              <a:rPr lang="en-US" sz="2300"/>
              <a:t>Main Slack channel:</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3"/>
              </a:rPr>
              <a:t>https://app.slack.com/client/T017HE055JN/C017HE05KPC</a:t>
            </a:r>
            <a:r>
              <a:rPr lang="en-US" sz="1900"/>
              <a:t> </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Slack help for Windows: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4"/>
              </a:rPr>
              <a:t>https://multiscalemod-ags3330.slack.com/archives/C01879HFYL8</a:t>
            </a:r>
            <a:r>
              <a:rPr lang="en-US" sz="1900" u="sng">
                <a:solidFill>
                  <a:schemeClr val="hlink"/>
                </a:solidFill>
              </a:rPr>
              <a:t> </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Mac:</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5"/>
              </a:rPr>
              <a:t>https://multiscalemod-ags3330.slack.com/archives/C017PKPSYAG</a:t>
            </a:r>
            <a:endParaRPr sz="1900"/>
          </a:p>
          <a:p>
            <a:pPr marL="342900" lvl="0" indent="-342900" algn="l" rtl="0">
              <a:lnSpc>
                <a:spcPct val="115000"/>
              </a:lnSpc>
              <a:spcBef>
                <a:spcPts val="0"/>
              </a:spcBef>
              <a:spcAft>
                <a:spcPts val="0"/>
              </a:spcAft>
              <a:buClr>
                <a:schemeClr val="dk1"/>
              </a:buClr>
              <a:buSzPts val="1100"/>
              <a:buFont typeface="Calibri"/>
              <a:buNone/>
            </a:pPr>
            <a:r>
              <a:rPr lang="en-US" sz="2300"/>
              <a:t>Slack help for Unix:</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6"/>
              </a:rPr>
              <a:t>https://multiscalemod-ags3330.slack.com/archives/C01879J0ULQ</a:t>
            </a:r>
            <a:endParaRPr sz="1900"/>
          </a:p>
          <a:p>
            <a:pPr marL="0" lvl="0" indent="0" algn="l" rtl="0">
              <a:lnSpc>
                <a:spcPct val="115000"/>
              </a:lnSpc>
              <a:spcBef>
                <a:spcPts val="0"/>
              </a:spcBef>
              <a:spcAft>
                <a:spcPts val="0"/>
              </a:spcAft>
              <a:buClr>
                <a:schemeClr val="dk1"/>
              </a:buClr>
              <a:buSzPts val="1100"/>
              <a:buFont typeface="Calibri"/>
              <a:buNone/>
            </a:pPr>
            <a:endParaRPr sz="2300"/>
          </a:p>
          <a:p>
            <a:pPr marL="342900" lvl="0" indent="-342900" algn="l" rtl="0">
              <a:lnSpc>
                <a:spcPct val="115000"/>
              </a:lnSpc>
              <a:spcBef>
                <a:spcPts val="0"/>
              </a:spcBef>
              <a:spcAft>
                <a:spcPts val="0"/>
              </a:spcAft>
              <a:buClr>
                <a:schemeClr val="dk1"/>
              </a:buClr>
              <a:buSzPts val="1100"/>
              <a:buFont typeface="Calibri"/>
              <a:buNone/>
            </a:pPr>
            <a:r>
              <a:rPr lang="en-US" sz="2300"/>
              <a:t>Questions-for-the-organizers:</a:t>
            </a:r>
            <a:endParaRPr sz="2300"/>
          </a:p>
          <a:p>
            <a:pPr marL="342900" lvl="0" indent="-342900" algn="l" rtl="0">
              <a:lnSpc>
                <a:spcPct val="115000"/>
              </a:lnSpc>
              <a:spcBef>
                <a:spcPts val="0"/>
              </a:spcBef>
              <a:spcAft>
                <a:spcPts val="0"/>
              </a:spcAft>
              <a:buClr>
                <a:schemeClr val="dk1"/>
              </a:buClr>
              <a:buSzPts val="1100"/>
              <a:buFont typeface="Calibri"/>
              <a:buNone/>
            </a:pPr>
            <a:r>
              <a:rPr lang="en-US" sz="1900" u="sng">
                <a:solidFill>
                  <a:schemeClr val="hlink"/>
                </a:solidFill>
                <a:hlinkClick r:id="rId7"/>
              </a:rPr>
              <a:t>https://multiscalemod-ags3330.slack.com/archives/C017G3PT4AZ</a:t>
            </a:r>
            <a:r>
              <a:rPr lang="en-US" sz="1900"/>
              <a:t> </a:t>
            </a:r>
            <a:endParaRPr sz="1900"/>
          </a:p>
          <a:p>
            <a:pPr marL="342900" lvl="0" indent="-342900" algn="l" rtl="0">
              <a:lnSpc>
                <a:spcPct val="115000"/>
              </a:lnSpc>
              <a:spcBef>
                <a:spcPts val="0"/>
              </a:spcBef>
              <a:spcAft>
                <a:spcPts val="0"/>
              </a:spcAft>
              <a:buClr>
                <a:schemeClr val="dk1"/>
              </a:buClr>
              <a:buSzPts val="1100"/>
              <a:buFont typeface="Calibri"/>
              <a:buNone/>
            </a:pPr>
            <a:endParaRPr sz="2300"/>
          </a:p>
          <a:p>
            <a:pPr marL="342900" lvl="0" indent="-342900" algn="l" rtl="0">
              <a:lnSpc>
                <a:spcPct val="100000"/>
              </a:lnSpc>
              <a:spcBef>
                <a:spcPts val="0"/>
              </a:spcBef>
              <a:spcAft>
                <a:spcPts val="0"/>
              </a:spcAft>
              <a:buClr>
                <a:schemeClr val="dk1"/>
              </a:buClr>
              <a:buSzPts val="1100"/>
              <a:buFont typeface="Calibri"/>
              <a:buNone/>
            </a:pPr>
            <a:endParaRPr sz="2300"/>
          </a:p>
        </p:txBody>
      </p:sp>
      <p:sp>
        <p:nvSpPr>
          <p:cNvPr id="152" name="Google Shape;152;p7"/>
          <p:cNvSpPr txBox="1">
            <a:spLocks noGrp="1"/>
          </p:cNvSpPr>
          <p:nvPr>
            <p:ph type="title"/>
          </p:nvPr>
        </p:nvSpPr>
        <p:spPr>
          <a:xfrm>
            <a:off x="457200" y="242888"/>
            <a:ext cx="8229600" cy="868362"/>
          </a:xfrm>
          <a:prstGeom prst="rect">
            <a:avLst/>
          </a:prstGeom>
          <a:noFill/>
          <a:ln>
            <a:noFill/>
          </a:ln>
        </p:spPr>
        <p:txBody>
          <a:bodyPr spcFirstLastPara="1" wrap="square" lIns="91425" tIns="45700" rIns="91425" bIns="45700" anchor="ctr" anchorCtr="0">
            <a:normAutofit/>
          </a:bodyPr>
          <a:lstStyle/>
          <a:p>
            <a:pPr marL="0" lvl="0" indent="0" algn="ctr" rtl="0">
              <a:lnSpc>
                <a:spcPct val="115000"/>
              </a:lnSpc>
              <a:spcBef>
                <a:spcPts val="0"/>
              </a:spcBef>
              <a:spcAft>
                <a:spcPts val="0"/>
              </a:spcAft>
              <a:buClr>
                <a:srgbClr val="0000CC"/>
              </a:buClr>
              <a:buSzPts val="4400"/>
              <a:buFont typeface="Calibri"/>
              <a:buNone/>
            </a:pPr>
            <a:r>
              <a:rPr lang="en-US" b="1">
                <a:solidFill>
                  <a:srgbClr val="0000CC"/>
                </a:solidFill>
              </a:rPr>
              <a:t>Slack</a:t>
            </a:r>
            <a:endParaRPr/>
          </a:p>
        </p:txBody>
      </p:sp>
      <p:pic>
        <p:nvPicPr>
          <p:cNvPr id="153" name="Google Shape;153;p7" descr="Biocomplexity Logo"/>
          <p:cNvPicPr preferRelativeResize="0"/>
          <p:nvPr/>
        </p:nvPicPr>
        <p:blipFill rotWithShape="1">
          <a:blip r:embed="rId8">
            <a:alphaModFix/>
          </a:blip>
          <a:srcRect/>
          <a:stretch/>
        </p:blipFill>
        <p:spPr>
          <a:xfrm>
            <a:off x="8550275" y="6264275"/>
            <a:ext cx="593725" cy="593725"/>
          </a:xfrm>
          <a:prstGeom prst="rect">
            <a:avLst/>
          </a:prstGeom>
          <a:noFill/>
          <a:ln>
            <a:noFill/>
          </a:ln>
        </p:spPr>
      </p:pic>
      <p:pic>
        <p:nvPicPr>
          <p:cNvPr id="154" name="Google Shape;154;p7" descr="redblackblockiu"/>
          <p:cNvPicPr preferRelativeResize="0"/>
          <p:nvPr/>
        </p:nvPicPr>
        <p:blipFill rotWithShape="1">
          <a:blip r:embed="rId9">
            <a:alphaModFix/>
          </a:blip>
          <a:srcRect/>
          <a:stretch/>
        </p:blipFill>
        <p:spPr>
          <a:xfrm>
            <a:off x="0" y="6219825"/>
            <a:ext cx="484188" cy="638175"/>
          </a:xfrm>
          <a:prstGeom prst="rect">
            <a:avLst/>
          </a:prstGeom>
          <a:noFill/>
          <a:ln>
            <a:noFill/>
          </a:ln>
        </p:spPr>
      </p:pic>
      <p:pic>
        <p:nvPicPr>
          <p:cNvPr id="6" name="Picture 5">
            <a:extLst>
              <a:ext uri="{FF2B5EF4-FFF2-40B4-BE49-F238E27FC236}">
                <a16:creationId xmlns:a16="http://schemas.microsoft.com/office/drawing/2014/main" id="{7C4ECA59-318D-4B35-A83A-9A32FB3908E2}"/>
              </a:ext>
            </a:extLst>
          </p:cNvPr>
          <p:cNvPicPr>
            <a:picLocks noChangeAspect="1"/>
          </p:cNvPicPr>
          <p:nvPr/>
        </p:nvPicPr>
        <p:blipFill>
          <a:blip r:embed="rId10">
            <a:clrChange>
              <a:clrFrom>
                <a:srgbClr val="FEF3B1"/>
              </a:clrFrom>
              <a:clrTo>
                <a:srgbClr val="FEF3B1">
                  <a:alpha val="0"/>
                </a:srgbClr>
              </a:clrTo>
            </a:clrChange>
          </a:blip>
          <a:stretch>
            <a:fillRect/>
          </a:stretch>
        </p:blipFill>
        <p:spPr>
          <a:xfrm>
            <a:off x="8564450" y="4464"/>
            <a:ext cx="593675" cy="61786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1731</Words>
  <Application>Microsoft Office PowerPoint</Application>
  <PresentationFormat>On-screen Show (4:3)</PresentationFormat>
  <Paragraphs>167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Verdana</vt:lpstr>
      <vt:lpstr>Office Theme</vt:lpstr>
      <vt:lpstr>Workshop on Multi-scale Multi-cell Virtual-Tissue Modeling using CompuCell3D: Welcome and Setup</vt:lpstr>
      <vt:lpstr>Zoom Logistics</vt:lpstr>
      <vt:lpstr>Tentative Course Outline</vt:lpstr>
      <vt:lpstr>Hackathon Details</vt:lpstr>
      <vt:lpstr>Monday’s Material</vt:lpstr>
      <vt:lpstr>CC3D nanoHUB Links</vt:lpstr>
      <vt:lpstr>CC3D Desktop App</vt:lpstr>
      <vt:lpstr>Where to Find Resources</vt:lpstr>
      <vt:lpstr>Slack</vt:lpstr>
      <vt:lpstr>People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Multi-scale Multi-cell Virtual-Tissue Modeling using CompuCell3D: Welcome and Setup</dc:title>
  <dc:creator>Julio Monti Belmonte</dc:creator>
  <cp:lastModifiedBy>Glazier, James Alexander</cp:lastModifiedBy>
  <cp:revision>6</cp:revision>
  <dcterms:created xsi:type="dcterms:W3CDTF">2011-11-02T17:09:23Z</dcterms:created>
  <dcterms:modified xsi:type="dcterms:W3CDTF">2020-08-03T13:43:56Z</dcterms:modified>
</cp:coreProperties>
</file>