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0"/>
  </p:notesMasterIdLst>
  <p:sldIdLst>
    <p:sldId id="256" r:id="rId3"/>
    <p:sldId id="2184" r:id="rId4"/>
    <p:sldId id="265" r:id="rId5"/>
    <p:sldId id="266" r:id="rId6"/>
    <p:sldId id="267" r:id="rId7"/>
    <p:sldId id="268" r:id="rId8"/>
    <p:sldId id="269" r:id="rId9"/>
    <p:sldId id="276" r:id="rId10"/>
    <p:sldId id="277" r:id="rId11"/>
    <p:sldId id="279" r:id="rId12"/>
    <p:sldId id="298" r:id="rId13"/>
    <p:sldId id="299" r:id="rId14"/>
    <p:sldId id="300" r:id="rId15"/>
    <p:sldId id="301" r:id="rId16"/>
    <p:sldId id="302" r:id="rId17"/>
    <p:sldId id="280" r:id="rId18"/>
    <p:sldId id="284" r:id="rId19"/>
    <p:sldId id="281" r:id="rId20"/>
    <p:sldId id="282" r:id="rId21"/>
    <p:sldId id="285" r:id="rId22"/>
    <p:sldId id="283"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303" r:id="rId36"/>
    <p:sldId id="304" r:id="rId37"/>
    <p:sldId id="306" r:id="rId38"/>
    <p:sldId id="305"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yVgmVtWOi74S1jdwkv5BknQvx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B0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016"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customschemas.google.com/relationships/presentationmetadata" Target="metadata"/><Relationship Id="rId20"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85055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3018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993999-1C14-439A-A3F0-4C076509F4C1}"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4D828-AE40-4E33-B3F8-A495C874A389}" type="slidenum">
              <a:rPr lang="en-US" smtClean="0"/>
              <a:pPr/>
              <a:t>‹#›</a:t>
            </a:fld>
            <a:endParaRPr lang="en-US"/>
          </a:p>
        </p:txBody>
      </p:sp>
    </p:spTree>
    <p:extLst>
      <p:ext uri="{BB962C8B-B14F-4D97-AF65-F5344CB8AC3E}">
        <p14:creationId xmlns:p14="http://schemas.microsoft.com/office/powerpoint/2010/main" val="890537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lvl1pPr>
              <a:defRPr sz="3200" b="1">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57200" y="1189036"/>
            <a:ext cx="8229600" cy="512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93999-1C14-439A-A3F0-4C076509F4C1}"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4D828-AE40-4E33-B3F8-A495C874A389}" type="slidenum">
              <a:rPr lang="en-US" smtClean="0"/>
              <a:pPr/>
              <a:t>‹#›</a:t>
            </a:fld>
            <a:endParaRPr lang="en-US"/>
          </a:p>
        </p:txBody>
      </p:sp>
      <p:pic>
        <p:nvPicPr>
          <p:cNvPr id="7" name="Picture 17" descr="Biocomplexity Logo">
            <a:extLst>
              <a:ext uri="{FF2B5EF4-FFF2-40B4-BE49-F238E27FC236}">
                <a16:creationId xmlns:a16="http://schemas.microsoft.com/office/drawing/2014/main" id="{A676441E-7F76-4766-9FE0-9E96FB6D38D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redblackblockiu">
            <a:extLst>
              <a:ext uri="{FF2B5EF4-FFF2-40B4-BE49-F238E27FC236}">
                <a16:creationId xmlns:a16="http://schemas.microsoft.com/office/drawing/2014/main" id="{FC578328-ABD7-4994-8E84-60F336237B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569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993999-1C14-439A-A3F0-4C076509F4C1}"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4D828-AE40-4E33-B3F8-A495C874A389}" type="slidenum">
              <a:rPr lang="en-US" smtClean="0"/>
              <a:pPr/>
              <a:t>‹#›</a:t>
            </a:fld>
            <a:endParaRPr lang="en-US"/>
          </a:p>
        </p:txBody>
      </p:sp>
    </p:spTree>
    <p:extLst>
      <p:ext uri="{BB962C8B-B14F-4D97-AF65-F5344CB8AC3E}">
        <p14:creationId xmlns:p14="http://schemas.microsoft.com/office/powerpoint/2010/main" val="319820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993999-1C14-439A-A3F0-4C076509F4C1}"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4D828-AE40-4E33-B3F8-A495C874A389}" type="slidenum">
              <a:rPr lang="en-US" smtClean="0"/>
              <a:pPr/>
              <a:t>‹#›</a:t>
            </a:fld>
            <a:endParaRPr lang="en-US"/>
          </a:p>
        </p:txBody>
      </p:sp>
    </p:spTree>
    <p:extLst>
      <p:ext uri="{BB962C8B-B14F-4D97-AF65-F5344CB8AC3E}">
        <p14:creationId xmlns:p14="http://schemas.microsoft.com/office/powerpoint/2010/main" val="786853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993999-1C14-439A-A3F0-4C076509F4C1}" type="datetimeFigureOut">
              <a:rPr lang="en-US" smtClean="0"/>
              <a:pPr/>
              <a:t>8/5/2020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04D828-AE40-4E33-B3F8-A495C874A389}" type="slidenum">
              <a:rPr lang="en-US" smtClean="0"/>
              <a:pPr/>
              <a:t>‹#›</a:t>
            </a:fld>
            <a:endParaRPr lang="en-US"/>
          </a:p>
        </p:txBody>
      </p:sp>
    </p:spTree>
    <p:extLst>
      <p:ext uri="{BB962C8B-B14F-4D97-AF65-F5344CB8AC3E}">
        <p14:creationId xmlns:p14="http://schemas.microsoft.com/office/powerpoint/2010/main" val="1590040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993999-1C14-439A-A3F0-4C076509F4C1}" type="datetimeFigureOut">
              <a:rPr lang="en-US" smtClean="0"/>
              <a:pPr/>
              <a:t>8/5/2020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04D828-AE40-4E33-B3F8-A495C874A389}" type="slidenum">
              <a:rPr lang="en-US" smtClean="0"/>
              <a:pPr/>
              <a:t>‹#›</a:t>
            </a:fld>
            <a:endParaRPr lang="en-US"/>
          </a:p>
        </p:txBody>
      </p:sp>
    </p:spTree>
    <p:extLst>
      <p:ext uri="{BB962C8B-B14F-4D97-AF65-F5344CB8AC3E}">
        <p14:creationId xmlns:p14="http://schemas.microsoft.com/office/powerpoint/2010/main" val="1433125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93999-1C14-439A-A3F0-4C076509F4C1}" type="datetimeFigureOut">
              <a:rPr lang="en-US" smtClean="0"/>
              <a:pPr/>
              <a:t>8/5/2020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04D828-AE40-4E33-B3F8-A495C874A389}" type="slidenum">
              <a:rPr lang="en-US" smtClean="0"/>
              <a:pPr/>
              <a:t>‹#›</a:t>
            </a:fld>
            <a:endParaRPr lang="en-US"/>
          </a:p>
        </p:txBody>
      </p:sp>
    </p:spTree>
    <p:extLst>
      <p:ext uri="{BB962C8B-B14F-4D97-AF65-F5344CB8AC3E}">
        <p14:creationId xmlns:p14="http://schemas.microsoft.com/office/powerpoint/2010/main" val="2490043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993999-1C14-439A-A3F0-4C076509F4C1}"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4D828-AE40-4E33-B3F8-A495C874A389}" type="slidenum">
              <a:rPr lang="en-US" smtClean="0"/>
              <a:pPr/>
              <a:t>‹#›</a:t>
            </a:fld>
            <a:endParaRPr lang="en-US"/>
          </a:p>
        </p:txBody>
      </p:sp>
    </p:spTree>
    <p:extLst>
      <p:ext uri="{BB962C8B-B14F-4D97-AF65-F5344CB8AC3E}">
        <p14:creationId xmlns:p14="http://schemas.microsoft.com/office/powerpoint/2010/main" val="384379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993999-1C14-439A-A3F0-4C076509F4C1}"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4D828-AE40-4E33-B3F8-A495C874A389}" type="slidenum">
              <a:rPr lang="en-US" smtClean="0"/>
              <a:pPr/>
              <a:t>‹#›</a:t>
            </a:fld>
            <a:endParaRPr lang="en-US"/>
          </a:p>
        </p:txBody>
      </p:sp>
    </p:spTree>
    <p:extLst>
      <p:ext uri="{BB962C8B-B14F-4D97-AF65-F5344CB8AC3E}">
        <p14:creationId xmlns:p14="http://schemas.microsoft.com/office/powerpoint/2010/main" val="4105382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93999-1C14-439A-A3F0-4C076509F4C1}"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4D828-AE40-4E33-B3F8-A495C874A389}" type="slidenum">
              <a:rPr lang="en-US" smtClean="0"/>
              <a:pPr/>
              <a:t>‹#›</a:t>
            </a:fld>
            <a:endParaRPr lang="en-US"/>
          </a:p>
        </p:txBody>
      </p:sp>
    </p:spTree>
    <p:extLst>
      <p:ext uri="{BB962C8B-B14F-4D97-AF65-F5344CB8AC3E}">
        <p14:creationId xmlns:p14="http://schemas.microsoft.com/office/powerpoint/2010/main" val="225687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93999-1C14-439A-A3F0-4C076509F4C1}"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4D828-AE40-4E33-B3F8-A495C874A389}" type="slidenum">
              <a:rPr lang="en-US" smtClean="0"/>
              <a:pPr/>
              <a:t>‹#›</a:t>
            </a:fld>
            <a:endParaRPr lang="en-US"/>
          </a:p>
        </p:txBody>
      </p:sp>
    </p:spTree>
    <p:extLst>
      <p:ext uri="{BB962C8B-B14F-4D97-AF65-F5344CB8AC3E}">
        <p14:creationId xmlns:p14="http://schemas.microsoft.com/office/powerpoint/2010/main" val="31539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93999-1C14-439A-A3F0-4C076509F4C1}" type="datetimeFigureOut">
              <a:rPr lang="en-US" smtClean="0"/>
              <a:pPr/>
              <a:t>8/5/2020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4D828-AE40-4E33-B3F8-A495C874A389}" type="slidenum">
              <a:rPr lang="en-US" smtClean="0"/>
              <a:pPr/>
              <a:t>‹#›</a:t>
            </a:fld>
            <a:endParaRPr lang="en-US"/>
          </a:p>
        </p:txBody>
      </p:sp>
    </p:spTree>
    <p:extLst>
      <p:ext uri="{BB962C8B-B14F-4D97-AF65-F5344CB8AC3E}">
        <p14:creationId xmlns:p14="http://schemas.microsoft.com/office/powerpoint/2010/main" val="1145233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8.wmf"/><Relationship Id="rId17" Type="http://schemas.openxmlformats.org/officeDocument/2006/relationships/image" Target="../media/image2.jpeg"/><Relationship Id="rId2" Type="http://schemas.openxmlformats.org/officeDocument/2006/relationships/slideLayout" Target="../slideLayouts/slideLayout7.xml"/><Relationship Id="rId16" Type="http://schemas.openxmlformats.org/officeDocument/2006/relationships/image" Target="../media/image4.png"/><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image" Target="../media/image5.png"/><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6.bin"/><Relationship Id="rId1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5.bin"/><Relationship Id="rId18" Type="http://schemas.openxmlformats.org/officeDocument/2006/relationships/image" Target="../media/image5.png"/><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5.wmf"/><Relationship Id="rId17" Type="http://schemas.openxmlformats.org/officeDocument/2006/relationships/image" Target="../media/image27.png"/><Relationship Id="rId2" Type="http://schemas.openxmlformats.org/officeDocument/2006/relationships/slideLayout" Target="../slideLayouts/slideLayout7.xml"/><Relationship Id="rId16" Type="http://schemas.openxmlformats.org/officeDocument/2006/relationships/image" Target="../media/image2.jpeg"/><Relationship Id="rId1" Type="http://schemas.openxmlformats.org/officeDocument/2006/relationships/vmlDrawing" Target="../drawings/vmlDrawing5.vml"/><Relationship Id="rId6" Type="http://schemas.openxmlformats.org/officeDocument/2006/relationships/image" Target="../media/image22.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image" Target="../media/image1.png"/><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3.bin"/><Relationship Id="rId14" Type="http://schemas.openxmlformats.org/officeDocument/2006/relationships/image" Target="../media/image26.wmf"/></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6.wmf"/><Relationship Id="rId10" Type="http://schemas.openxmlformats.org/officeDocument/2006/relationships/image" Target="../media/image9.png"/><Relationship Id="rId4" Type="http://schemas.openxmlformats.org/officeDocument/2006/relationships/oleObject" Target="../embeddings/oleObject1.bin"/><Relationship Id="rId9"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0" y="31750"/>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FF"/>
              </a:buClr>
              <a:buSzPts val="2800"/>
              <a:buFont typeface="Calibri"/>
              <a:buNone/>
            </a:pPr>
            <a:r>
              <a:rPr lang="en-US" sz="3600" b="1" dirty="0">
                <a:solidFill>
                  <a:srgbClr val="0000FF"/>
                </a:solidFill>
              </a:rPr>
              <a:t>CC3D Workshop 3.5: How CC3D does Calculations and Introduction to Cell Division</a:t>
            </a:r>
            <a:endParaRPr sz="5400" dirty="0"/>
          </a:p>
        </p:txBody>
      </p:sp>
      <p:pic>
        <p:nvPicPr>
          <p:cNvPr id="90" name="Google Shape;90;p1" descr="IU seal, red on white, large"/>
          <p:cNvPicPr preferRelativeResize="0"/>
          <p:nvPr/>
        </p:nvPicPr>
        <p:blipFill rotWithShape="1">
          <a:blip r:embed="rId3">
            <a:alphaModFix/>
          </a:blip>
          <a:srcRect/>
          <a:stretch/>
        </p:blipFill>
        <p:spPr>
          <a:xfrm>
            <a:off x="6629400" y="1143000"/>
            <a:ext cx="1944688" cy="1873250"/>
          </a:xfrm>
          <a:prstGeom prst="rect">
            <a:avLst/>
          </a:prstGeom>
          <a:noFill/>
          <a:ln>
            <a:noFill/>
          </a:ln>
        </p:spPr>
      </p:pic>
      <p:pic>
        <p:nvPicPr>
          <p:cNvPr id="91" name="Google Shape;91;p1" descr="logo"/>
          <p:cNvPicPr preferRelativeResize="0"/>
          <p:nvPr/>
        </p:nvPicPr>
        <p:blipFill rotWithShape="1">
          <a:blip r:embed="rId4">
            <a:alphaModFix/>
          </a:blip>
          <a:srcRect/>
          <a:stretch/>
        </p:blipFill>
        <p:spPr>
          <a:xfrm>
            <a:off x="990600" y="1524000"/>
            <a:ext cx="1143000" cy="1143000"/>
          </a:xfrm>
          <a:prstGeom prst="rect">
            <a:avLst/>
          </a:prstGeom>
          <a:noFill/>
          <a:ln>
            <a:noFill/>
          </a:ln>
        </p:spPr>
      </p:pic>
      <p:sp>
        <p:nvSpPr>
          <p:cNvPr id="92" name="Google Shape;92;p1"/>
          <p:cNvSpPr txBox="1"/>
          <p:nvPr/>
        </p:nvSpPr>
        <p:spPr>
          <a:xfrm>
            <a:off x="329172" y="5971224"/>
            <a:ext cx="87630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Funding Sources: NIH U24 EB028887, NIH R01 GM122424, NIH R01 GM123032, NIH P41 GM109824, NSF 1720625 and </a:t>
            </a:r>
            <a:r>
              <a:rPr lang="en-US" sz="1800" b="0" i="0" u="none" strike="noStrike" cap="none" dirty="0" err="1">
                <a:solidFill>
                  <a:schemeClr val="dk1"/>
                </a:solidFill>
                <a:latin typeface="Calibri"/>
                <a:ea typeface="Calibri"/>
                <a:cs typeface="Calibri"/>
                <a:sym typeface="Calibri"/>
              </a:rPr>
              <a:t>nanoHUB</a:t>
            </a:r>
            <a:endParaRPr sz="1800" dirty="0">
              <a:solidFill>
                <a:schemeClr val="dk1"/>
              </a:solidFill>
              <a:latin typeface="Calibri"/>
              <a:ea typeface="Calibri"/>
              <a:cs typeface="Calibri"/>
              <a:sym typeface="Calibri"/>
            </a:endParaRPr>
          </a:p>
        </p:txBody>
      </p:sp>
      <p:pic>
        <p:nvPicPr>
          <p:cNvPr id="2" name="Google Shape;91;p1" descr="logo">
            <a:extLst>
              <a:ext uri="{FF2B5EF4-FFF2-40B4-BE49-F238E27FC236}">
                <a16:creationId xmlns:a16="http://schemas.microsoft.com/office/drawing/2014/main" id="{8604B1AE-3298-4979-892B-B26C77FF6ADB}"/>
              </a:ext>
            </a:extLst>
          </p:cNvPr>
          <p:cNvPicPr preferRelativeResize="0"/>
          <p:nvPr/>
        </p:nvPicPr>
        <p:blipFill rotWithShape="1">
          <a:blip r:embed="rId4">
            <a:alphaModFix/>
          </a:blip>
          <a:srcRect/>
          <a:stretch/>
        </p:blipFill>
        <p:spPr>
          <a:xfrm>
            <a:off x="329172" y="1533137"/>
            <a:ext cx="1143000" cy="1143000"/>
          </a:xfrm>
          <a:prstGeom prst="rect">
            <a:avLst/>
          </a:prstGeom>
          <a:noFill/>
          <a:ln>
            <a:noFill/>
          </a:ln>
        </p:spPr>
      </p:pic>
      <p:pic>
        <p:nvPicPr>
          <p:cNvPr id="3" name="Google Shape;93;p1">
            <a:extLst>
              <a:ext uri="{FF2B5EF4-FFF2-40B4-BE49-F238E27FC236}">
                <a16:creationId xmlns:a16="http://schemas.microsoft.com/office/drawing/2014/main" id="{46AF6387-EF38-4202-88AF-20954ADD9232}"/>
              </a:ext>
            </a:extLst>
          </p:cNvPr>
          <p:cNvPicPr preferRelativeResize="0"/>
          <p:nvPr/>
        </p:nvPicPr>
        <p:blipFill rotWithShape="1">
          <a:blip r:embed="rId5">
            <a:alphaModFix/>
          </a:blip>
          <a:srcRect/>
          <a:stretch/>
        </p:blipFill>
        <p:spPr>
          <a:xfrm>
            <a:off x="1555750" y="1524000"/>
            <a:ext cx="1092201" cy="1136698"/>
          </a:xfrm>
          <a:prstGeom prst="rect">
            <a:avLst/>
          </a:prstGeom>
          <a:noFill/>
          <a:ln>
            <a:noFill/>
          </a:ln>
        </p:spPr>
      </p:pic>
      <p:sp>
        <p:nvSpPr>
          <p:cNvPr id="4" name="Google Shape;89;p1">
            <a:extLst>
              <a:ext uri="{FF2B5EF4-FFF2-40B4-BE49-F238E27FC236}">
                <a16:creationId xmlns:a16="http://schemas.microsoft.com/office/drawing/2014/main" id="{52DBD086-4720-4FC3-9B96-63DE2FB080D3}"/>
              </a:ext>
            </a:extLst>
          </p:cNvPr>
          <p:cNvSpPr txBox="1"/>
          <p:nvPr/>
        </p:nvSpPr>
        <p:spPr>
          <a:xfrm>
            <a:off x="1555750" y="1468524"/>
            <a:ext cx="6400800" cy="1634951"/>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000099"/>
              </a:buClr>
              <a:buSzPts val="2000"/>
              <a:buFont typeface="Arial"/>
              <a:buNone/>
            </a:pPr>
            <a:r>
              <a:rPr lang="en-US" sz="1800" b="0" i="0" u="none" strike="noStrike" cap="none" dirty="0">
                <a:solidFill>
                  <a:srgbClr val="000099"/>
                </a:solidFill>
                <a:latin typeface="Calibri"/>
                <a:ea typeface="Calibri"/>
                <a:cs typeface="Calibri"/>
                <a:sym typeface="Calibri"/>
              </a:rPr>
              <a:t>Maciek Swat</a:t>
            </a:r>
            <a:endParaRPr lang="en-US" sz="2000" dirty="0"/>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dirty="0">
                <a:solidFill>
                  <a:srgbClr val="000099"/>
                </a:solidFill>
                <a:latin typeface="Calibri"/>
                <a:ea typeface="Calibri"/>
                <a:cs typeface="Calibri"/>
                <a:sym typeface="Calibri"/>
              </a:rPr>
              <a:t>Biocomplexity Institute</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dirty="0">
                <a:solidFill>
                  <a:srgbClr val="000099"/>
                </a:solidFill>
                <a:latin typeface="Calibri"/>
                <a:ea typeface="Calibri"/>
                <a:cs typeface="Calibri"/>
                <a:sym typeface="Calibri"/>
              </a:rPr>
              <a:t>Indiana University </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99"/>
              </a:buClr>
              <a:buSzPts val="1850"/>
              <a:buFont typeface="Arial"/>
              <a:buNone/>
            </a:pPr>
            <a:r>
              <a:rPr lang="en-US" sz="1850" b="0" i="0" u="none" strike="noStrike" cap="none" dirty="0">
                <a:solidFill>
                  <a:srgbClr val="000099"/>
                </a:solidFill>
                <a:latin typeface="Calibri"/>
                <a:ea typeface="Calibri"/>
                <a:cs typeface="Calibri"/>
                <a:sym typeface="Calibri"/>
              </a:rPr>
              <a:t>Bloomington, IN 47408</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99"/>
              </a:buClr>
              <a:buSzPts val="1850"/>
              <a:buFont typeface="Arial"/>
              <a:buNone/>
            </a:pPr>
            <a:r>
              <a:rPr lang="en-US" sz="1850" b="1" i="0" u="none" strike="noStrike" cap="none" dirty="0">
                <a:solidFill>
                  <a:srgbClr val="000099"/>
                </a:solidFill>
                <a:latin typeface="Calibri"/>
                <a:ea typeface="Calibri"/>
                <a:cs typeface="Calibri"/>
                <a:sym typeface="Calibri"/>
              </a:rPr>
              <a:t>USA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33" name="Rectangle 151"/>
          <p:cNvSpPr>
            <a:spLocks noChangeArrowheads="1"/>
          </p:cNvSpPr>
          <p:nvPr/>
        </p:nvSpPr>
        <p:spPr bwMode="auto">
          <a:xfrm>
            <a:off x="844714" y="875369"/>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4" name="Rectangle 152"/>
          <p:cNvSpPr>
            <a:spLocks noChangeArrowheads="1"/>
          </p:cNvSpPr>
          <p:nvPr/>
        </p:nvSpPr>
        <p:spPr bwMode="auto">
          <a:xfrm>
            <a:off x="1063276" y="875369"/>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5" name="Rectangle 153"/>
          <p:cNvSpPr>
            <a:spLocks noChangeArrowheads="1"/>
          </p:cNvSpPr>
          <p:nvPr/>
        </p:nvSpPr>
        <p:spPr bwMode="auto">
          <a:xfrm>
            <a:off x="844714" y="109391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6" name="Rectangle 154"/>
          <p:cNvSpPr>
            <a:spLocks noChangeArrowheads="1"/>
          </p:cNvSpPr>
          <p:nvPr/>
        </p:nvSpPr>
        <p:spPr bwMode="auto">
          <a:xfrm>
            <a:off x="1281838" y="875369"/>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7" name="Rectangle 155"/>
          <p:cNvSpPr>
            <a:spLocks noChangeArrowheads="1"/>
          </p:cNvSpPr>
          <p:nvPr/>
        </p:nvSpPr>
        <p:spPr bwMode="auto">
          <a:xfrm>
            <a:off x="1500399" y="875369"/>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8" name="Rectangle 156"/>
          <p:cNvSpPr>
            <a:spLocks noChangeArrowheads="1"/>
          </p:cNvSpPr>
          <p:nvPr/>
        </p:nvSpPr>
        <p:spPr bwMode="auto">
          <a:xfrm>
            <a:off x="1063276" y="109391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9" name="Rectangle 157"/>
          <p:cNvSpPr>
            <a:spLocks noChangeArrowheads="1"/>
          </p:cNvSpPr>
          <p:nvPr/>
        </p:nvSpPr>
        <p:spPr bwMode="auto">
          <a:xfrm>
            <a:off x="1281838" y="109391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0" name="Rectangle 158"/>
          <p:cNvSpPr>
            <a:spLocks noChangeArrowheads="1"/>
          </p:cNvSpPr>
          <p:nvPr/>
        </p:nvSpPr>
        <p:spPr bwMode="auto">
          <a:xfrm>
            <a:off x="1500399" y="109391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1" name="Rectangle 159"/>
          <p:cNvSpPr>
            <a:spLocks noChangeArrowheads="1"/>
          </p:cNvSpPr>
          <p:nvPr/>
        </p:nvSpPr>
        <p:spPr bwMode="auto">
          <a:xfrm>
            <a:off x="844714" y="1312466"/>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2" name="Rectangle 160"/>
          <p:cNvSpPr>
            <a:spLocks noChangeArrowheads="1"/>
          </p:cNvSpPr>
          <p:nvPr/>
        </p:nvSpPr>
        <p:spPr bwMode="auto">
          <a:xfrm>
            <a:off x="1063276" y="1312466"/>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3" name="Rectangle 161"/>
          <p:cNvSpPr>
            <a:spLocks noChangeArrowheads="1"/>
          </p:cNvSpPr>
          <p:nvPr/>
        </p:nvSpPr>
        <p:spPr bwMode="auto">
          <a:xfrm>
            <a:off x="1281838" y="1312466"/>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4" name="Rectangle 162"/>
          <p:cNvSpPr>
            <a:spLocks noChangeArrowheads="1"/>
          </p:cNvSpPr>
          <p:nvPr/>
        </p:nvSpPr>
        <p:spPr bwMode="auto">
          <a:xfrm>
            <a:off x="1500399" y="1312466"/>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5" name="Rectangle 163"/>
          <p:cNvSpPr>
            <a:spLocks noChangeArrowheads="1"/>
          </p:cNvSpPr>
          <p:nvPr/>
        </p:nvSpPr>
        <p:spPr bwMode="auto">
          <a:xfrm>
            <a:off x="1718961" y="875369"/>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6" name="Rectangle 164"/>
          <p:cNvSpPr>
            <a:spLocks noChangeArrowheads="1"/>
          </p:cNvSpPr>
          <p:nvPr/>
        </p:nvSpPr>
        <p:spPr bwMode="auto">
          <a:xfrm>
            <a:off x="1718961" y="109391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7" name="Rectangle 165"/>
          <p:cNvSpPr>
            <a:spLocks noChangeArrowheads="1"/>
          </p:cNvSpPr>
          <p:nvPr/>
        </p:nvSpPr>
        <p:spPr bwMode="auto">
          <a:xfrm>
            <a:off x="1718961" y="1312466"/>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8" name="Rectangle 166"/>
          <p:cNvSpPr>
            <a:spLocks noChangeArrowheads="1"/>
          </p:cNvSpPr>
          <p:nvPr/>
        </p:nvSpPr>
        <p:spPr bwMode="auto">
          <a:xfrm>
            <a:off x="844714" y="1531015"/>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9" name="Rectangle 167"/>
          <p:cNvSpPr>
            <a:spLocks noChangeArrowheads="1"/>
          </p:cNvSpPr>
          <p:nvPr/>
        </p:nvSpPr>
        <p:spPr bwMode="auto">
          <a:xfrm>
            <a:off x="1063276" y="1531015"/>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0" name="Rectangle 168"/>
          <p:cNvSpPr>
            <a:spLocks noChangeArrowheads="1"/>
          </p:cNvSpPr>
          <p:nvPr/>
        </p:nvSpPr>
        <p:spPr bwMode="auto">
          <a:xfrm>
            <a:off x="1281838" y="1531015"/>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1" name="Rectangle 169"/>
          <p:cNvSpPr>
            <a:spLocks noChangeArrowheads="1"/>
          </p:cNvSpPr>
          <p:nvPr/>
        </p:nvSpPr>
        <p:spPr bwMode="auto">
          <a:xfrm>
            <a:off x="1500399" y="1531015"/>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2" name="Rectangle 170"/>
          <p:cNvSpPr>
            <a:spLocks noChangeArrowheads="1"/>
          </p:cNvSpPr>
          <p:nvPr/>
        </p:nvSpPr>
        <p:spPr bwMode="auto">
          <a:xfrm>
            <a:off x="1718961" y="1531015"/>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3" name="Rectangle 171"/>
          <p:cNvSpPr>
            <a:spLocks noChangeArrowheads="1"/>
          </p:cNvSpPr>
          <p:nvPr/>
        </p:nvSpPr>
        <p:spPr bwMode="auto">
          <a:xfrm>
            <a:off x="1063276" y="174956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4" name="Rectangle 172"/>
          <p:cNvSpPr>
            <a:spLocks noChangeArrowheads="1"/>
          </p:cNvSpPr>
          <p:nvPr/>
        </p:nvSpPr>
        <p:spPr bwMode="auto">
          <a:xfrm>
            <a:off x="844714" y="174956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5" name="Rectangle 173"/>
          <p:cNvSpPr>
            <a:spLocks noChangeArrowheads="1"/>
          </p:cNvSpPr>
          <p:nvPr/>
        </p:nvSpPr>
        <p:spPr bwMode="auto">
          <a:xfrm>
            <a:off x="1281838" y="174956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6" name="Rectangle 174"/>
          <p:cNvSpPr>
            <a:spLocks noChangeArrowheads="1"/>
          </p:cNvSpPr>
          <p:nvPr/>
        </p:nvSpPr>
        <p:spPr bwMode="auto">
          <a:xfrm>
            <a:off x="1500399" y="1749563"/>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7" name="Rectangle 175"/>
          <p:cNvSpPr>
            <a:spLocks noChangeArrowheads="1"/>
          </p:cNvSpPr>
          <p:nvPr/>
        </p:nvSpPr>
        <p:spPr bwMode="auto">
          <a:xfrm>
            <a:off x="1718961" y="1749563"/>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8" name="Rectangle 176"/>
          <p:cNvSpPr>
            <a:spLocks noChangeArrowheads="1"/>
          </p:cNvSpPr>
          <p:nvPr/>
        </p:nvSpPr>
        <p:spPr bwMode="auto">
          <a:xfrm>
            <a:off x="844714" y="196811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9" name="Rectangle 177"/>
          <p:cNvSpPr>
            <a:spLocks noChangeArrowheads="1"/>
          </p:cNvSpPr>
          <p:nvPr/>
        </p:nvSpPr>
        <p:spPr bwMode="auto">
          <a:xfrm>
            <a:off x="1281838" y="196811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0" name="Rectangle 178"/>
          <p:cNvSpPr>
            <a:spLocks noChangeArrowheads="1"/>
          </p:cNvSpPr>
          <p:nvPr/>
        </p:nvSpPr>
        <p:spPr bwMode="auto">
          <a:xfrm>
            <a:off x="1063276" y="196811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1" name="Rectangle 179"/>
          <p:cNvSpPr>
            <a:spLocks noChangeArrowheads="1"/>
          </p:cNvSpPr>
          <p:nvPr/>
        </p:nvSpPr>
        <p:spPr bwMode="auto">
          <a:xfrm>
            <a:off x="1500399" y="196811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2" name="Rectangle 180"/>
          <p:cNvSpPr>
            <a:spLocks noChangeArrowheads="1"/>
          </p:cNvSpPr>
          <p:nvPr/>
        </p:nvSpPr>
        <p:spPr bwMode="auto">
          <a:xfrm>
            <a:off x="844714" y="218666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3" name="Rectangle 181"/>
          <p:cNvSpPr>
            <a:spLocks noChangeArrowheads="1"/>
          </p:cNvSpPr>
          <p:nvPr/>
        </p:nvSpPr>
        <p:spPr bwMode="auto">
          <a:xfrm>
            <a:off x="1718961" y="196811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4" name="Rectangle 182"/>
          <p:cNvSpPr>
            <a:spLocks noChangeArrowheads="1"/>
          </p:cNvSpPr>
          <p:nvPr/>
        </p:nvSpPr>
        <p:spPr bwMode="auto">
          <a:xfrm>
            <a:off x="1063276" y="218666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5" name="Rectangle 183"/>
          <p:cNvSpPr>
            <a:spLocks noChangeArrowheads="1"/>
          </p:cNvSpPr>
          <p:nvPr/>
        </p:nvSpPr>
        <p:spPr bwMode="auto">
          <a:xfrm>
            <a:off x="1281838" y="218666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6" name="Rectangle 184"/>
          <p:cNvSpPr>
            <a:spLocks noChangeArrowheads="1"/>
          </p:cNvSpPr>
          <p:nvPr/>
        </p:nvSpPr>
        <p:spPr bwMode="auto">
          <a:xfrm>
            <a:off x="1500399" y="218666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7" name="Rectangle 185"/>
          <p:cNvSpPr>
            <a:spLocks noChangeArrowheads="1"/>
          </p:cNvSpPr>
          <p:nvPr/>
        </p:nvSpPr>
        <p:spPr bwMode="auto">
          <a:xfrm>
            <a:off x="1718961" y="218666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8" name="Rectangle 186"/>
          <p:cNvSpPr>
            <a:spLocks noChangeArrowheads="1"/>
          </p:cNvSpPr>
          <p:nvPr/>
        </p:nvSpPr>
        <p:spPr bwMode="auto">
          <a:xfrm>
            <a:off x="844714" y="2405209"/>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9" name="Rectangle 187"/>
          <p:cNvSpPr>
            <a:spLocks noChangeArrowheads="1"/>
          </p:cNvSpPr>
          <p:nvPr/>
        </p:nvSpPr>
        <p:spPr bwMode="auto">
          <a:xfrm>
            <a:off x="1063276" y="2405209"/>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0" name="Rectangle 188"/>
          <p:cNvSpPr>
            <a:spLocks noChangeArrowheads="1"/>
          </p:cNvSpPr>
          <p:nvPr/>
        </p:nvSpPr>
        <p:spPr bwMode="auto">
          <a:xfrm>
            <a:off x="1281838" y="2405209"/>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1" name="Rectangle 189"/>
          <p:cNvSpPr>
            <a:spLocks noChangeArrowheads="1"/>
          </p:cNvSpPr>
          <p:nvPr/>
        </p:nvSpPr>
        <p:spPr bwMode="auto">
          <a:xfrm>
            <a:off x="1500399" y="2405209"/>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2" name="Rectangle 190"/>
          <p:cNvSpPr>
            <a:spLocks noChangeArrowheads="1"/>
          </p:cNvSpPr>
          <p:nvPr/>
        </p:nvSpPr>
        <p:spPr bwMode="auto">
          <a:xfrm>
            <a:off x="1718961" y="2405209"/>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3" name="Rectangle 191"/>
          <p:cNvSpPr>
            <a:spLocks noChangeArrowheads="1"/>
          </p:cNvSpPr>
          <p:nvPr/>
        </p:nvSpPr>
        <p:spPr bwMode="auto">
          <a:xfrm>
            <a:off x="1937522" y="109391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4" name="Rectangle 192"/>
          <p:cNvSpPr>
            <a:spLocks noChangeArrowheads="1"/>
          </p:cNvSpPr>
          <p:nvPr/>
        </p:nvSpPr>
        <p:spPr bwMode="auto">
          <a:xfrm>
            <a:off x="1937522" y="875369"/>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5" name="Rectangle 193"/>
          <p:cNvSpPr>
            <a:spLocks noChangeArrowheads="1"/>
          </p:cNvSpPr>
          <p:nvPr/>
        </p:nvSpPr>
        <p:spPr bwMode="auto">
          <a:xfrm>
            <a:off x="1937522" y="1312466"/>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6" name="Rectangle 194"/>
          <p:cNvSpPr>
            <a:spLocks noChangeArrowheads="1"/>
          </p:cNvSpPr>
          <p:nvPr/>
        </p:nvSpPr>
        <p:spPr bwMode="auto">
          <a:xfrm>
            <a:off x="1937522" y="1531015"/>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7" name="Rectangle 195"/>
          <p:cNvSpPr>
            <a:spLocks noChangeArrowheads="1"/>
          </p:cNvSpPr>
          <p:nvPr/>
        </p:nvSpPr>
        <p:spPr bwMode="auto">
          <a:xfrm>
            <a:off x="1937522" y="1749563"/>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8" name="Rectangle 196"/>
          <p:cNvSpPr>
            <a:spLocks noChangeArrowheads="1"/>
          </p:cNvSpPr>
          <p:nvPr/>
        </p:nvSpPr>
        <p:spPr bwMode="auto">
          <a:xfrm>
            <a:off x="1937522" y="1968112"/>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9" name="Rectangle 197"/>
          <p:cNvSpPr>
            <a:spLocks noChangeArrowheads="1"/>
          </p:cNvSpPr>
          <p:nvPr/>
        </p:nvSpPr>
        <p:spPr bwMode="auto">
          <a:xfrm>
            <a:off x="1937522" y="218666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0" name="Rectangle 198"/>
          <p:cNvSpPr>
            <a:spLocks noChangeArrowheads="1"/>
          </p:cNvSpPr>
          <p:nvPr/>
        </p:nvSpPr>
        <p:spPr bwMode="auto">
          <a:xfrm>
            <a:off x="1937522" y="2405209"/>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1" name="Rectangle 199"/>
          <p:cNvSpPr>
            <a:spLocks noChangeArrowheads="1"/>
          </p:cNvSpPr>
          <p:nvPr/>
        </p:nvSpPr>
        <p:spPr bwMode="auto">
          <a:xfrm>
            <a:off x="2156084" y="875369"/>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2" name="Rectangle 200"/>
          <p:cNvSpPr>
            <a:spLocks noChangeArrowheads="1"/>
          </p:cNvSpPr>
          <p:nvPr/>
        </p:nvSpPr>
        <p:spPr bwMode="auto">
          <a:xfrm>
            <a:off x="2374645" y="875369"/>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3" name="Rectangle 201"/>
          <p:cNvSpPr>
            <a:spLocks noChangeArrowheads="1"/>
          </p:cNvSpPr>
          <p:nvPr/>
        </p:nvSpPr>
        <p:spPr bwMode="auto">
          <a:xfrm>
            <a:off x="2156084" y="109391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4" name="Rectangle 202"/>
          <p:cNvSpPr>
            <a:spLocks noChangeArrowheads="1"/>
          </p:cNvSpPr>
          <p:nvPr/>
        </p:nvSpPr>
        <p:spPr bwMode="auto">
          <a:xfrm>
            <a:off x="2593207" y="875369"/>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5" name="Rectangle 203"/>
          <p:cNvSpPr>
            <a:spLocks noChangeArrowheads="1"/>
          </p:cNvSpPr>
          <p:nvPr/>
        </p:nvSpPr>
        <p:spPr bwMode="auto">
          <a:xfrm>
            <a:off x="2374645" y="109391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6" name="Rectangle 204"/>
          <p:cNvSpPr>
            <a:spLocks noChangeArrowheads="1"/>
          </p:cNvSpPr>
          <p:nvPr/>
        </p:nvSpPr>
        <p:spPr bwMode="auto">
          <a:xfrm>
            <a:off x="2593207" y="109391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7" name="Rectangle 205"/>
          <p:cNvSpPr>
            <a:spLocks noChangeArrowheads="1"/>
          </p:cNvSpPr>
          <p:nvPr/>
        </p:nvSpPr>
        <p:spPr bwMode="auto">
          <a:xfrm>
            <a:off x="2156084" y="1312466"/>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8" name="Rectangle 206"/>
          <p:cNvSpPr>
            <a:spLocks noChangeArrowheads="1"/>
          </p:cNvSpPr>
          <p:nvPr/>
        </p:nvSpPr>
        <p:spPr bwMode="auto">
          <a:xfrm>
            <a:off x="2374645" y="1312466"/>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9" name="Rectangle 207"/>
          <p:cNvSpPr>
            <a:spLocks noChangeArrowheads="1"/>
          </p:cNvSpPr>
          <p:nvPr/>
        </p:nvSpPr>
        <p:spPr bwMode="auto">
          <a:xfrm>
            <a:off x="2593207" y="1312466"/>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0" name="Rectangle 208"/>
          <p:cNvSpPr>
            <a:spLocks noChangeArrowheads="1"/>
          </p:cNvSpPr>
          <p:nvPr/>
        </p:nvSpPr>
        <p:spPr bwMode="auto">
          <a:xfrm>
            <a:off x="2156084" y="1531015"/>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1" name="Rectangle 209"/>
          <p:cNvSpPr>
            <a:spLocks noChangeArrowheads="1"/>
          </p:cNvSpPr>
          <p:nvPr/>
        </p:nvSpPr>
        <p:spPr bwMode="auto">
          <a:xfrm>
            <a:off x="2374645" y="1531015"/>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2" name="Rectangle 210"/>
          <p:cNvSpPr>
            <a:spLocks noChangeArrowheads="1"/>
          </p:cNvSpPr>
          <p:nvPr/>
        </p:nvSpPr>
        <p:spPr bwMode="auto">
          <a:xfrm>
            <a:off x="2593207" y="1531015"/>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3" name="Rectangle 211"/>
          <p:cNvSpPr>
            <a:spLocks noChangeArrowheads="1"/>
          </p:cNvSpPr>
          <p:nvPr/>
        </p:nvSpPr>
        <p:spPr bwMode="auto">
          <a:xfrm>
            <a:off x="2374645" y="1749563"/>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4" name="Rectangle 212"/>
          <p:cNvSpPr>
            <a:spLocks noChangeArrowheads="1"/>
          </p:cNvSpPr>
          <p:nvPr/>
        </p:nvSpPr>
        <p:spPr bwMode="auto">
          <a:xfrm>
            <a:off x="2156084" y="1749563"/>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5" name="Rectangle 213"/>
          <p:cNvSpPr>
            <a:spLocks noChangeArrowheads="1"/>
          </p:cNvSpPr>
          <p:nvPr/>
        </p:nvSpPr>
        <p:spPr bwMode="auto">
          <a:xfrm>
            <a:off x="2593207" y="1749563"/>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6" name="Rectangle 214"/>
          <p:cNvSpPr>
            <a:spLocks noChangeArrowheads="1"/>
          </p:cNvSpPr>
          <p:nvPr/>
        </p:nvSpPr>
        <p:spPr bwMode="auto">
          <a:xfrm>
            <a:off x="2156084" y="1968112"/>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7" name="Rectangle 215"/>
          <p:cNvSpPr>
            <a:spLocks noChangeArrowheads="1"/>
          </p:cNvSpPr>
          <p:nvPr/>
        </p:nvSpPr>
        <p:spPr bwMode="auto">
          <a:xfrm>
            <a:off x="2593207" y="1968112"/>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8" name="Rectangle 216"/>
          <p:cNvSpPr>
            <a:spLocks noChangeArrowheads="1"/>
          </p:cNvSpPr>
          <p:nvPr/>
        </p:nvSpPr>
        <p:spPr bwMode="auto">
          <a:xfrm>
            <a:off x="2374645" y="1968112"/>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9" name="Rectangle 217"/>
          <p:cNvSpPr>
            <a:spLocks noChangeArrowheads="1"/>
          </p:cNvSpPr>
          <p:nvPr/>
        </p:nvSpPr>
        <p:spPr bwMode="auto">
          <a:xfrm>
            <a:off x="2156084" y="2186660"/>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0" name="Rectangle 218"/>
          <p:cNvSpPr>
            <a:spLocks noChangeArrowheads="1"/>
          </p:cNvSpPr>
          <p:nvPr/>
        </p:nvSpPr>
        <p:spPr bwMode="auto">
          <a:xfrm>
            <a:off x="2374645" y="2186660"/>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1" name="Rectangle 219"/>
          <p:cNvSpPr>
            <a:spLocks noChangeArrowheads="1"/>
          </p:cNvSpPr>
          <p:nvPr/>
        </p:nvSpPr>
        <p:spPr bwMode="auto">
          <a:xfrm>
            <a:off x="2593207" y="2186660"/>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2" name="Rectangle 220"/>
          <p:cNvSpPr>
            <a:spLocks noChangeArrowheads="1"/>
          </p:cNvSpPr>
          <p:nvPr/>
        </p:nvSpPr>
        <p:spPr bwMode="auto">
          <a:xfrm>
            <a:off x="2156084" y="2405209"/>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3" name="Rectangle 221"/>
          <p:cNvSpPr>
            <a:spLocks noChangeArrowheads="1"/>
          </p:cNvSpPr>
          <p:nvPr/>
        </p:nvSpPr>
        <p:spPr bwMode="auto">
          <a:xfrm>
            <a:off x="2374645" y="2405209"/>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4" name="Rectangle 222"/>
          <p:cNvSpPr>
            <a:spLocks noChangeArrowheads="1"/>
          </p:cNvSpPr>
          <p:nvPr/>
        </p:nvSpPr>
        <p:spPr bwMode="auto">
          <a:xfrm>
            <a:off x="2593207" y="2405209"/>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5" name="AutoShape 223"/>
          <p:cNvSpPr>
            <a:spLocks noChangeArrowheads="1"/>
          </p:cNvSpPr>
          <p:nvPr/>
        </p:nvSpPr>
        <p:spPr bwMode="auto">
          <a:xfrm>
            <a:off x="2230455" y="1564404"/>
            <a:ext cx="286863" cy="403708"/>
          </a:xfrm>
          <a:prstGeom prst="curvedLeftArrow">
            <a:avLst>
              <a:gd name="adj1" fmla="val 28148"/>
              <a:gd name="adj2" fmla="val 56296"/>
              <a:gd name="adj3" fmla="val 3333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6" name="Rectangle 224"/>
          <p:cNvSpPr>
            <a:spLocks noChangeArrowheads="1"/>
          </p:cNvSpPr>
          <p:nvPr/>
        </p:nvSpPr>
        <p:spPr bwMode="auto">
          <a:xfrm>
            <a:off x="5641408" y="837791"/>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7" name="Rectangle 225"/>
          <p:cNvSpPr>
            <a:spLocks noChangeArrowheads="1"/>
          </p:cNvSpPr>
          <p:nvPr/>
        </p:nvSpPr>
        <p:spPr bwMode="auto">
          <a:xfrm>
            <a:off x="5859970" y="837791"/>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8" name="Rectangle 226"/>
          <p:cNvSpPr>
            <a:spLocks noChangeArrowheads="1"/>
          </p:cNvSpPr>
          <p:nvPr/>
        </p:nvSpPr>
        <p:spPr bwMode="auto">
          <a:xfrm>
            <a:off x="5641408" y="1056340"/>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9" name="Rectangle 227"/>
          <p:cNvSpPr>
            <a:spLocks noChangeArrowheads="1"/>
          </p:cNvSpPr>
          <p:nvPr/>
        </p:nvSpPr>
        <p:spPr bwMode="auto">
          <a:xfrm>
            <a:off x="6078531" y="837791"/>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0" name="Rectangle 228"/>
          <p:cNvSpPr>
            <a:spLocks noChangeArrowheads="1"/>
          </p:cNvSpPr>
          <p:nvPr/>
        </p:nvSpPr>
        <p:spPr bwMode="auto">
          <a:xfrm>
            <a:off x="6297093" y="837791"/>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1" name="Rectangle 229"/>
          <p:cNvSpPr>
            <a:spLocks noChangeArrowheads="1"/>
          </p:cNvSpPr>
          <p:nvPr/>
        </p:nvSpPr>
        <p:spPr bwMode="auto">
          <a:xfrm>
            <a:off x="5859970" y="1056340"/>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2" name="Rectangle 230"/>
          <p:cNvSpPr>
            <a:spLocks noChangeArrowheads="1"/>
          </p:cNvSpPr>
          <p:nvPr/>
        </p:nvSpPr>
        <p:spPr bwMode="auto">
          <a:xfrm>
            <a:off x="6078531" y="1056340"/>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3" name="Rectangle 231"/>
          <p:cNvSpPr>
            <a:spLocks noChangeArrowheads="1"/>
          </p:cNvSpPr>
          <p:nvPr/>
        </p:nvSpPr>
        <p:spPr bwMode="auto">
          <a:xfrm>
            <a:off x="6297093" y="1056340"/>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4" name="Rectangle 232"/>
          <p:cNvSpPr>
            <a:spLocks noChangeArrowheads="1"/>
          </p:cNvSpPr>
          <p:nvPr/>
        </p:nvSpPr>
        <p:spPr bwMode="auto">
          <a:xfrm>
            <a:off x="5641408" y="127488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5" name="Rectangle 233"/>
          <p:cNvSpPr>
            <a:spLocks noChangeArrowheads="1"/>
          </p:cNvSpPr>
          <p:nvPr/>
        </p:nvSpPr>
        <p:spPr bwMode="auto">
          <a:xfrm>
            <a:off x="5859970" y="127488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6" name="Rectangle 234"/>
          <p:cNvSpPr>
            <a:spLocks noChangeArrowheads="1"/>
          </p:cNvSpPr>
          <p:nvPr/>
        </p:nvSpPr>
        <p:spPr bwMode="auto">
          <a:xfrm>
            <a:off x="6078531" y="127488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7" name="Rectangle 235"/>
          <p:cNvSpPr>
            <a:spLocks noChangeArrowheads="1"/>
          </p:cNvSpPr>
          <p:nvPr/>
        </p:nvSpPr>
        <p:spPr bwMode="auto">
          <a:xfrm>
            <a:off x="6297093" y="127488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8" name="Rectangle 236"/>
          <p:cNvSpPr>
            <a:spLocks noChangeArrowheads="1"/>
          </p:cNvSpPr>
          <p:nvPr/>
        </p:nvSpPr>
        <p:spPr bwMode="auto">
          <a:xfrm>
            <a:off x="6515654" y="837791"/>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9" name="Rectangle 237"/>
          <p:cNvSpPr>
            <a:spLocks noChangeArrowheads="1"/>
          </p:cNvSpPr>
          <p:nvPr/>
        </p:nvSpPr>
        <p:spPr bwMode="auto">
          <a:xfrm>
            <a:off x="6515654" y="1056340"/>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0" name="Rectangle 238"/>
          <p:cNvSpPr>
            <a:spLocks noChangeArrowheads="1"/>
          </p:cNvSpPr>
          <p:nvPr/>
        </p:nvSpPr>
        <p:spPr bwMode="auto">
          <a:xfrm>
            <a:off x="6515654" y="127488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1" name="Rectangle 239"/>
          <p:cNvSpPr>
            <a:spLocks noChangeArrowheads="1"/>
          </p:cNvSpPr>
          <p:nvPr/>
        </p:nvSpPr>
        <p:spPr bwMode="auto">
          <a:xfrm>
            <a:off x="5641408" y="149343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2" name="Rectangle 240"/>
          <p:cNvSpPr>
            <a:spLocks noChangeArrowheads="1"/>
          </p:cNvSpPr>
          <p:nvPr/>
        </p:nvSpPr>
        <p:spPr bwMode="auto">
          <a:xfrm>
            <a:off x="5859970" y="149343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3" name="Rectangle 241"/>
          <p:cNvSpPr>
            <a:spLocks noChangeArrowheads="1"/>
          </p:cNvSpPr>
          <p:nvPr/>
        </p:nvSpPr>
        <p:spPr bwMode="auto">
          <a:xfrm>
            <a:off x="6078531" y="149343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4" name="Rectangle 242"/>
          <p:cNvSpPr>
            <a:spLocks noChangeArrowheads="1"/>
          </p:cNvSpPr>
          <p:nvPr/>
        </p:nvSpPr>
        <p:spPr bwMode="auto">
          <a:xfrm>
            <a:off x="6297093" y="149343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5" name="Rectangle 243"/>
          <p:cNvSpPr>
            <a:spLocks noChangeArrowheads="1"/>
          </p:cNvSpPr>
          <p:nvPr/>
        </p:nvSpPr>
        <p:spPr bwMode="auto">
          <a:xfrm>
            <a:off x="6515654" y="1493437"/>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6" name="Rectangle 244"/>
          <p:cNvSpPr>
            <a:spLocks noChangeArrowheads="1"/>
          </p:cNvSpPr>
          <p:nvPr/>
        </p:nvSpPr>
        <p:spPr bwMode="auto">
          <a:xfrm>
            <a:off x="5859970" y="1711985"/>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7" name="Rectangle 245"/>
          <p:cNvSpPr>
            <a:spLocks noChangeArrowheads="1"/>
          </p:cNvSpPr>
          <p:nvPr/>
        </p:nvSpPr>
        <p:spPr bwMode="auto">
          <a:xfrm>
            <a:off x="5641408" y="1711985"/>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8" name="Rectangle 246"/>
          <p:cNvSpPr>
            <a:spLocks noChangeArrowheads="1"/>
          </p:cNvSpPr>
          <p:nvPr/>
        </p:nvSpPr>
        <p:spPr bwMode="auto">
          <a:xfrm>
            <a:off x="6078531" y="1711985"/>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9" name="Rectangle 247"/>
          <p:cNvSpPr>
            <a:spLocks noChangeArrowheads="1"/>
          </p:cNvSpPr>
          <p:nvPr/>
        </p:nvSpPr>
        <p:spPr bwMode="auto">
          <a:xfrm>
            <a:off x="6297093" y="1711985"/>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0" name="Rectangle 248"/>
          <p:cNvSpPr>
            <a:spLocks noChangeArrowheads="1"/>
          </p:cNvSpPr>
          <p:nvPr/>
        </p:nvSpPr>
        <p:spPr bwMode="auto">
          <a:xfrm>
            <a:off x="6515654" y="1711985"/>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1" name="Rectangle 249"/>
          <p:cNvSpPr>
            <a:spLocks noChangeArrowheads="1"/>
          </p:cNvSpPr>
          <p:nvPr/>
        </p:nvSpPr>
        <p:spPr bwMode="auto">
          <a:xfrm>
            <a:off x="5641408" y="193053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2" name="Rectangle 250"/>
          <p:cNvSpPr>
            <a:spLocks noChangeArrowheads="1"/>
          </p:cNvSpPr>
          <p:nvPr/>
        </p:nvSpPr>
        <p:spPr bwMode="auto">
          <a:xfrm>
            <a:off x="6078531" y="193053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3" name="Rectangle 251"/>
          <p:cNvSpPr>
            <a:spLocks noChangeArrowheads="1"/>
          </p:cNvSpPr>
          <p:nvPr/>
        </p:nvSpPr>
        <p:spPr bwMode="auto">
          <a:xfrm>
            <a:off x="5859970" y="193053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4" name="Rectangle 252"/>
          <p:cNvSpPr>
            <a:spLocks noChangeArrowheads="1"/>
          </p:cNvSpPr>
          <p:nvPr/>
        </p:nvSpPr>
        <p:spPr bwMode="auto">
          <a:xfrm>
            <a:off x="6297093" y="193053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5" name="Rectangle 253"/>
          <p:cNvSpPr>
            <a:spLocks noChangeArrowheads="1"/>
          </p:cNvSpPr>
          <p:nvPr/>
        </p:nvSpPr>
        <p:spPr bwMode="auto">
          <a:xfrm>
            <a:off x="5641408" y="214908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6" name="Rectangle 254"/>
          <p:cNvSpPr>
            <a:spLocks noChangeArrowheads="1"/>
          </p:cNvSpPr>
          <p:nvPr/>
        </p:nvSpPr>
        <p:spPr bwMode="auto">
          <a:xfrm>
            <a:off x="6515654" y="193053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7" name="Rectangle 255"/>
          <p:cNvSpPr>
            <a:spLocks noChangeArrowheads="1"/>
          </p:cNvSpPr>
          <p:nvPr/>
        </p:nvSpPr>
        <p:spPr bwMode="auto">
          <a:xfrm>
            <a:off x="5859970" y="214908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8" name="Rectangle 256"/>
          <p:cNvSpPr>
            <a:spLocks noChangeArrowheads="1"/>
          </p:cNvSpPr>
          <p:nvPr/>
        </p:nvSpPr>
        <p:spPr bwMode="auto">
          <a:xfrm>
            <a:off x="6078531" y="214908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9" name="Rectangle 257"/>
          <p:cNvSpPr>
            <a:spLocks noChangeArrowheads="1"/>
          </p:cNvSpPr>
          <p:nvPr/>
        </p:nvSpPr>
        <p:spPr bwMode="auto">
          <a:xfrm>
            <a:off x="6297093" y="214908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0" name="Rectangle 258"/>
          <p:cNvSpPr>
            <a:spLocks noChangeArrowheads="1"/>
          </p:cNvSpPr>
          <p:nvPr/>
        </p:nvSpPr>
        <p:spPr bwMode="auto">
          <a:xfrm>
            <a:off x="6515654" y="214908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1" name="Rectangle 259"/>
          <p:cNvSpPr>
            <a:spLocks noChangeArrowheads="1"/>
          </p:cNvSpPr>
          <p:nvPr/>
        </p:nvSpPr>
        <p:spPr bwMode="auto">
          <a:xfrm>
            <a:off x="5641408" y="2367631"/>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2" name="Rectangle 260"/>
          <p:cNvSpPr>
            <a:spLocks noChangeArrowheads="1"/>
          </p:cNvSpPr>
          <p:nvPr/>
        </p:nvSpPr>
        <p:spPr bwMode="auto">
          <a:xfrm>
            <a:off x="5859970" y="2367631"/>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3" name="Rectangle 261"/>
          <p:cNvSpPr>
            <a:spLocks noChangeArrowheads="1"/>
          </p:cNvSpPr>
          <p:nvPr/>
        </p:nvSpPr>
        <p:spPr bwMode="auto">
          <a:xfrm>
            <a:off x="6078531" y="2367631"/>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4" name="Rectangle 262"/>
          <p:cNvSpPr>
            <a:spLocks noChangeArrowheads="1"/>
          </p:cNvSpPr>
          <p:nvPr/>
        </p:nvSpPr>
        <p:spPr bwMode="auto">
          <a:xfrm>
            <a:off x="6297093" y="2367631"/>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5" name="Rectangle 263"/>
          <p:cNvSpPr>
            <a:spLocks noChangeArrowheads="1"/>
          </p:cNvSpPr>
          <p:nvPr/>
        </p:nvSpPr>
        <p:spPr bwMode="auto">
          <a:xfrm>
            <a:off x="6515654" y="2367631"/>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6" name="Rectangle 264"/>
          <p:cNvSpPr>
            <a:spLocks noChangeArrowheads="1"/>
          </p:cNvSpPr>
          <p:nvPr/>
        </p:nvSpPr>
        <p:spPr bwMode="auto">
          <a:xfrm>
            <a:off x="6734216" y="1056340"/>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7" name="Rectangle 265"/>
          <p:cNvSpPr>
            <a:spLocks noChangeArrowheads="1"/>
          </p:cNvSpPr>
          <p:nvPr/>
        </p:nvSpPr>
        <p:spPr bwMode="auto">
          <a:xfrm>
            <a:off x="6734216" y="837791"/>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8" name="Rectangle 266"/>
          <p:cNvSpPr>
            <a:spLocks noChangeArrowheads="1"/>
          </p:cNvSpPr>
          <p:nvPr/>
        </p:nvSpPr>
        <p:spPr bwMode="auto">
          <a:xfrm>
            <a:off x="6734216" y="127488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9" name="Rectangle 267"/>
          <p:cNvSpPr>
            <a:spLocks noChangeArrowheads="1"/>
          </p:cNvSpPr>
          <p:nvPr/>
        </p:nvSpPr>
        <p:spPr bwMode="auto">
          <a:xfrm>
            <a:off x="6734216" y="1493437"/>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0" name="Rectangle 268"/>
          <p:cNvSpPr>
            <a:spLocks noChangeArrowheads="1"/>
          </p:cNvSpPr>
          <p:nvPr/>
        </p:nvSpPr>
        <p:spPr bwMode="auto">
          <a:xfrm>
            <a:off x="6734216" y="1711985"/>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1" name="Rectangle 269"/>
          <p:cNvSpPr>
            <a:spLocks noChangeArrowheads="1"/>
          </p:cNvSpPr>
          <p:nvPr/>
        </p:nvSpPr>
        <p:spPr bwMode="auto">
          <a:xfrm>
            <a:off x="6734216" y="1930534"/>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2" name="Rectangle 270"/>
          <p:cNvSpPr>
            <a:spLocks noChangeArrowheads="1"/>
          </p:cNvSpPr>
          <p:nvPr/>
        </p:nvSpPr>
        <p:spPr bwMode="auto">
          <a:xfrm>
            <a:off x="6734216" y="214908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3" name="Rectangle 271"/>
          <p:cNvSpPr>
            <a:spLocks noChangeArrowheads="1"/>
          </p:cNvSpPr>
          <p:nvPr/>
        </p:nvSpPr>
        <p:spPr bwMode="auto">
          <a:xfrm>
            <a:off x="6734216" y="2367631"/>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4" name="Rectangle 272"/>
          <p:cNvSpPr>
            <a:spLocks noChangeArrowheads="1"/>
          </p:cNvSpPr>
          <p:nvPr/>
        </p:nvSpPr>
        <p:spPr bwMode="auto">
          <a:xfrm>
            <a:off x="6952777" y="837791"/>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5" name="Rectangle 273"/>
          <p:cNvSpPr>
            <a:spLocks noChangeArrowheads="1"/>
          </p:cNvSpPr>
          <p:nvPr/>
        </p:nvSpPr>
        <p:spPr bwMode="auto">
          <a:xfrm>
            <a:off x="7171339" y="837791"/>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6" name="Rectangle 274"/>
          <p:cNvSpPr>
            <a:spLocks noChangeArrowheads="1"/>
          </p:cNvSpPr>
          <p:nvPr/>
        </p:nvSpPr>
        <p:spPr bwMode="auto">
          <a:xfrm>
            <a:off x="6952777" y="1056340"/>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7" name="Rectangle 275"/>
          <p:cNvSpPr>
            <a:spLocks noChangeArrowheads="1"/>
          </p:cNvSpPr>
          <p:nvPr/>
        </p:nvSpPr>
        <p:spPr bwMode="auto">
          <a:xfrm>
            <a:off x="7389900" y="837791"/>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8" name="Rectangle 276"/>
          <p:cNvSpPr>
            <a:spLocks noChangeArrowheads="1"/>
          </p:cNvSpPr>
          <p:nvPr/>
        </p:nvSpPr>
        <p:spPr bwMode="auto">
          <a:xfrm>
            <a:off x="7171339" y="1056340"/>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9" name="Rectangle 277"/>
          <p:cNvSpPr>
            <a:spLocks noChangeArrowheads="1"/>
          </p:cNvSpPr>
          <p:nvPr/>
        </p:nvSpPr>
        <p:spPr bwMode="auto">
          <a:xfrm>
            <a:off x="7389900" y="1056340"/>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0" name="Rectangle 278"/>
          <p:cNvSpPr>
            <a:spLocks noChangeArrowheads="1"/>
          </p:cNvSpPr>
          <p:nvPr/>
        </p:nvSpPr>
        <p:spPr bwMode="auto">
          <a:xfrm>
            <a:off x="6952777" y="127488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1" name="Rectangle 279"/>
          <p:cNvSpPr>
            <a:spLocks noChangeArrowheads="1"/>
          </p:cNvSpPr>
          <p:nvPr/>
        </p:nvSpPr>
        <p:spPr bwMode="auto">
          <a:xfrm>
            <a:off x="7171339" y="127488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2" name="Rectangle 280"/>
          <p:cNvSpPr>
            <a:spLocks noChangeArrowheads="1"/>
          </p:cNvSpPr>
          <p:nvPr/>
        </p:nvSpPr>
        <p:spPr bwMode="auto">
          <a:xfrm>
            <a:off x="7389900" y="127488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3" name="Rectangle 281"/>
          <p:cNvSpPr>
            <a:spLocks noChangeArrowheads="1"/>
          </p:cNvSpPr>
          <p:nvPr/>
        </p:nvSpPr>
        <p:spPr bwMode="auto">
          <a:xfrm>
            <a:off x="6952777" y="1493437"/>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4" name="Rectangle 282"/>
          <p:cNvSpPr>
            <a:spLocks noChangeArrowheads="1"/>
          </p:cNvSpPr>
          <p:nvPr/>
        </p:nvSpPr>
        <p:spPr bwMode="auto">
          <a:xfrm>
            <a:off x="7171339" y="1493437"/>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5" name="Rectangle 283"/>
          <p:cNvSpPr>
            <a:spLocks noChangeArrowheads="1"/>
          </p:cNvSpPr>
          <p:nvPr/>
        </p:nvSpPr>
        <p:spPr bwMode="auto">
          <a:xfrm>
            <a:off x="7389900" y="1493437"/>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6" name="Rectangle 284"/>
          <p:cNvSpPr>
            <a:spLocks noChangeArrowheads="1"/>
          </p:cNvSpPr>
          <p:nvPr/>
        </p:nvSpPr>
        <p:spPr bwMode="auto">
          <a:xfrm>
            <a:off x="7171339" y="1711985"/>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7" name="Rectangle 285"/>
          <p:cNvSpPr>
            <a:spLocks noChangeArrowheads="1"/>
          </p:cNvSpPr>
          <p:nvPr/>
        </p:nvSpPr>
        <p:spPr bwMode="auto">
          <a:xfrm>
            <a:off x="6952777" y="1711985"/>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8" name="Rectangle 286"/>
          <p:cNvSpPr>
            <a:spLocks noChangeArrowheads="1"/>
          </p:cNvSpPr>
          <p:nvPr/>
        </p:nvSpPr>
        <p:spPr bwMode="auto">
          <a:xfrm>
            <a:off x="7389900" y="1711985"/>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9" name="Rectangle 287"/>
          <p:cNvSpPr>
            <a:spLocks noChangeArrowheads="1"/>
          </p:cNvSpPr>
          <p:nvPr/>
        </p:nvSpPr>
        <p:spPr bwMode="auto">
          <a:xfrm>
            <a:off x="6952777" y="1930534"/>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0" name="Rectangle 288"/>
          <p:cNvSpPr>
            <a:spLocks noChangeArrowheads="1"/>
          </p:cNvSpPr>
          <p:nvPr/>
        </p:nvSpPr>
        <p:spPr bwMode="auto">
          <a:xfrm>
            <a:off x="7389900" y="1930534"/>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1" name="Rectangle 289"/>
          <p:cNvSpPr>
            <a:spLocks noChangeArrowheads="1"/>
          </p:cNvSpPr>
          <p:nvPr/>
        </p:nvSpPr>
        <p:spPr bwMode="auto">
          <a:xfrm>
            <a:off x="7171339" y="1930534"/>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2" name="Rectangle 290"/>
          <p:cNvSpPr>
            <a:spLocks noChangeArrowheads="1"/>
          </p:cNvSpPr>
          <p:nvPr/>
        </p:nvSpPr>
        <p:spPr bwMode="auto">
          <a:xfrm>
            <a:off x="6952777" y="2149082"/>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3" name="Rectangle 291"/>
          <p:cNvSpPr>
            <a:spLocks noChangeArrowheads="1"/>
          </p:cNvSpPr>
          <p:nvPr/>
        </p:nvSpPr>
        <p:spPr bwMode="auto">
          <a:xfrm>
            <a:off x="7171339" y="2149082"/>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4" name="Rectangle 292"/>
          <p:cNvSpPr>
            <a:spLocks noChangeArrowheads="1"/>
          </p:cNvSpPr>
          <p:nvPr/>
        </p:nvSpPr>
        <p:spPr bwMode="auto">
          <a:xfrm>
            <a:off x="7389900" y="2149082"/>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5" name="Rectangle 293"/>
          <p:cNvSpPr>
            <a:spLocks noChangeArrowheads="1"/>
          </p:cNvSpPr>
          <p:nvPr/>
        </p:nvSpPr>
        <p:spPr bwMode="auto">
          <a:xfrm>
            <a:off x="6952777" y="2367631"/>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6" name="Rectangle 294"/>
          <p:cNvSpPr>
            <a:spLocks noChangeArrowheads="1"/>
          </p:cNvSpPr>
          <p:nvPr/>
        </p:nvSpPr>
        <p:spPr bwMode="auto">
          <a:xfrm>
            <a:off x="7171339" y="2367631"/>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7" name="Rectangle 295"/>
          <p:cNvSpPr>
            <a:spLocks noChangeArrowheads="1"/>
          </p:cNvSpPr>
          <p:nvPr/>
        </p:nvSpPr>
        <p:spPr bwMode="auto">
          <a:xfrm>
            <a:off x="7389900" y="2367631"/>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5"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Single Pixel Copy Attempt in Detail  - continued</a:t>
            </a:r>
          </a:p>
        </p:txBody>
      </p:sp>
      <p:sp>
        <p:nvSpPr>
          <p:cNvPr id="8" name="TextBox 7"/>
          <p:cNvSpPr txBox="1"/>
          <p:nvPr/>
        </p:nvSpPr>
        <p:spPr>
          <a:xfrm>
            <a:off x="844714" y="469798"/>
            <a:ext cx="1748493" cy="307777"/>
          </a:xfrm>
          <a:prstGeom prst="rect">
            <a:avLst/>
          </a:prstGeom>
          <a:noFill/>
        </p:spPr>
        <p:txBody>
          <a:bodyPr wrap="square" rtlCol="0">
            <a:spAutoFit/>
          </a:bodyPr>
          <a:lstStyle/>
          <a:p>
            <a:r>
              <a:rPr lang="pl-PL" b="1" dirty="0" err="1">
                <a:solidFill>
                  <a:schemeClr val="accent6">
                    <a:lumMod val="75000"/>
                  </a:schemeClr>
                </a:solidFill>
              </a:rPr>
              <a:t>Before</a:t>
            </a:r>
            <a:r>
              <a:rPr lang="pl-PL" b="1" dirty="0">
                <a:solidFill>
                  <a:schemeClr val="accent6">
                    <a:lumMod val="75000"/>
                  </a:schemeClr>
                </a:solidFill>
              </a:rPr>
              <a:t> </a:t>
            </a:r>
            <a:r>
              <a:rPr lang="pl-PL" b="1" dirty="0" err="1">
                <a:solidFill>
                  <a:schemeClr val="accent6">
                    <a:lumMod val="75000"/>
                  </a:schemeClr>
                </a:solidFill>
              </a:rPr>
              <a:t>pixel</a:t>
            </a:r>
            <a:r>
              <a:rPr lang="pl-PL" b="1" dirty="0">
                <a:solidFill>
                  <a:schemeClr val="accent6">
                    <a:lumMod val="75000"/>
                  </a:schemeClr>
                </a:solidFill>
              </a:rPr>
              <a:t> </a:t>
            </a:r>
            <a:r>
              <a:rPr lang="pl-PL" b="1" dirty="0" err="1">
                <a:solidFill>
                  <a:schemeClr val="accent6">
                    <a:lumMod val="75000"/>
                  </a:schemeClr>
                </a:solidFill>
              </a:rPr>
              <a:t>copy</a:t>
            </a:r>
            <a:endParaRPr lang="en-US" b="1" dirty="0">
              <a:solidFill>
                <a:schemeClr val="accent6">
                  <a:lumMod val="75000"/>
                </a:schemeClr>
              </a:solidFill>
            </a:endParaRPr>
          </a:p>
        </p:txBody>
      </p:sp>
      <p:sp>
        <p:nvSpPr>
          <p:cNvPr id="1340" name="TextBox 1339"/>
          <p:cNvSpPr txBox="1"/>
          <p:nvPr/>
        </p:nvSpPr>
        <p:spPr>
          <a:xfrm>
            <a:off x="5464505" y="2722209"/>
            <a:ext cx="2976544" cy="307777"/>
          </a:xfrm>
          <a:prstGeom prst="rect">
            <a:avLst/>
          </a:prstGeom>
          <a:noFill/>
        </p:spPr>
        <p:txBody>
          <a:bodyPr wrap="square" rtlCol="0">
            <a:spAutoFit/>
          </a:bodyPr>
          <a:lstStyle/>
          <a:p>
            <a:r>
              <a:rPr lang="pl-PL" b="1" dirty="0" err="1">
                <a:solidFill>
                  <a:schemeClr val="accent6">
                    <a:lumMod val="75000"/>
                  </a:schemeClr>
                </a:solidFill>
              </a:rPr>
              <a:t>After</a:t>
            </a:r>
            <a:r>
              <a:rPr lang="pl-PL" b="1" dirty="0">
                <a:solidFill>
                  <a:schemeClr val="accent6">
                    <a:lumMod val="75000"/>
                  </a:schemeClr>
                </a:solidFill>
              </a:rPr>
              <a:t> </a:t>
            </a:r>
            <a:r>
              <a:rPr lang="pl-PL" b="1" dirty="0" err="1">
                <a:solidFill>
                  <a:schemeClr val="accent6">
                    <a:lumMod val="75000"/>
                  </a:schemeClr>
                </a:solidFill>
              </a:rPr>
              <a:t>pixel</a:t>
            </a:r>
            <a:r>
              <a:rPr lang="pl-PL" b="1" dirty="0">
                <a:solidFill>
                  <a:schemeClr val="accent6">
                    <a:lumMod val="75000"/>
                  </a:schemeClr>
                </a:solidFill>
              </a:rPr>
              <a:t> </a:t>
            </a:r>
            <a:r>
              <a:rPr lang="pl-PL" b="1" dirty="0" err="1">
                <a:solidFill>
                  <a:schemeClr val="accent6">
                    <a:lumMod val="75000"/>
                  </a:schemeClr>
                </a:solidFill>
              </a:rPr>
              <a:t>copy</a:t>
            </a:r>
            <a:r>
              <a:rPr lang="pl-PL" b="1" dirty="0">
                <a:solidFill>
                  <a:schemeClr val="accent6">
                    <a:lumMod val="75000"/>
                  </a:schemeClr>
                </a:solidFill>
              </a:rPr>
              <a:t> (</a:t>
            </a:r>
            <a:r>
              <a:rPr lang="pl-PL" b="1" dirty="0" err="1">
                <a:solidFill>
                  <a:schemeClr val="accent6">
                    <a:lumMod val="75000"/>
                  </a:schemeClr>
                </a:solidFill>
              </a:rPr>
              <a:t>if</a:t>
            </a:r>
            <a:r>
              <a:rPr lang="pl-PL" b="1" dirty="0">
                <a:solidFill>
                  <a:schemeClr val="accent6">
                    <a:lumMod val="75000"/>
                  </a:schemeClr>
                </a:solidFill>
              </a:rPr>
              <a:t> </a:t>
            </a:r>
            <a:r>
              <a:rPr lang="pl-PL" b="1" dirty="0" err="1">
                <a:solidFill>
                  <a:schemeClr val="accent6">
                    <a:lumMod val="75000"/>
                  </a:schemeClr>
                </a:solidFill>
              </a:rPr>
              <a:t>accepted</a:t>
            </a:r>
            <a:r>
              <a:rPr lang="pl-PL" b="1" dirty="0">
                <a:solidFill>
                  <a:schemeClr val="accent6">
                    <a:lumMod val="75000"/>
                  </a:schemeClr>
                </a:solidFill>
              </a:rPr>
              <a:t>)</a:t>
            </a:r>
            <a:endParaRPr lang="en-US" b="1" dirty="0">
              <a:solidFill>
                <a:schemeClr val="accent6">
                  <a:lumMod val="75000"/>
                </a:schemeClr>
              </a:solidFill>
            </a:endParaRPr>
          </a:p>
        </p:txBody>
      </p:sp>
      <p:cxnSp>
        <p:nvCxnSpPr>
          <p:cNvPr id="10" name="Straight Arrow Connector 9"/>
          <p:cNvCxnSpPr>
            <a:endCxn id="23767" idx="3"/>
          </p:cNvCxnSpPr>
          <p:nvPr/>
        </p:nvCxnSpPr>
        <p:spPr>
          <a:xfrm>
            <a:off x="7007419" y="451166"/>
            <a:ext cx="163920" cy="1370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9" name="TextBox 158"/>
              <p:cNvSpPr txBox="1"/>
              <p:nvPr/>
            </p:nvSpPr>
            <p:spPr>
              <a:xfrm>
                <a:off x="1718960" y="3519325"/>
                <a:ext cx="6557821" cy="5912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Δ</m:t>
                          </m:r>
                          <m:r>
                            <a:rPr lang="pl-PL" b="0" i="1" smtClean="0">
                              <a:latin typeface="Cambria Math" panose="02040503050406030204" pitchFamily="18" charset="0"/>
                              <a:ea typeface="Cambria Math" panose="02040503050406030204" pitchFamily="18" charset="0"/>
                            </a:rPr>
                            <m:t>𝐸</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rPr>
                            <m:t>𝐸</m:t>
                          </m:r>
                        </m:e>
                        <m:sub>
                          <m:r>
                            <a:rPr lang="pl-PL" b="0" i="1" smtClean="0">
                              <a:latin typeface="Cambria Math" panose="02040503050406030204" pitchFamily="18" charset="0"/>
                            </a:rPr>
                            <m:t>𝑎𝑓𝑡𝑒𝑟</m:t>
                          </m:r>
                        </m:sub>
                      </m:sSub>
                      <m:r>
                        <a:rPr lang="pl-PL" b="0" i="1" smtClean="0">
                          <a:latin typeface="Cambria Math" panose="02040503050406030204" pitchFamily="18" charset="0"/>
                        </a:rPr>
                        <m:t>−</m:t>
                      </m:r>
                      <m:sSub>
                        <m:sSubPr>
                          <m:ctrlPr>
                            <a:rPr lang="pl-PL" b="0" i="1" smtClean="0">
                              <a:latin typeface="Cambria Math" panose="02040503050406030204" pitchFamily="18" charset="0"/>
                            </a:rPr>
                          </m:ctrlPr>
                        </m:sSubPr>
                        <m:e>
                          <m:r>
                            <a:rPr lang="pl-PL" b="0" i="1" smtClean="0">
                              <a:latin typeface="Cambria Math" panose="02040503050406030204" pitchFamily="18" charset="0"/>
                            </a:rPr>
                            <m:t>𝐸</m:t>
                          </m:r>
                        </m:e>
                        <m:sub>
                          <m:r>
                            <a:rPr lang="pl-PL" b="0" i="1" smtClean="0">
                              <a:latin typeface="Cambria Math" panose="02040503050406030204" pitchFamily="18" charset="0"/>
                            </a:rPr>
                            <m:t>𝑏𝑒𝑓𝑜𝑟𝑒</m:t>
                          </m:r>
                        </m:sub>
                      </m:sSub>
                      <m:r>
                        <a:rPr lang="pl-PL" b="0" i="1" smtClean="0">
                          <a:latin typeface="Cambria Math" panose="02040503050406030204" pitchFamily="18" charset="0"/>
                        </a:rPr>
                        <m:t> </m:t>
                      </m:r>
                      <m:r>
                        <a:rPr lang="en-US" i="1" smtClean="0">
                          <a:latin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𝜆</m:t>
                          </m:r>
                        </m:e>
                        <m:sub>
                          <m:r>
                            <a:rPr lang="pl-PL" i="1">
                              <a:latin typeface="Cambria Math" panose="02040503050406030204" pitchFamily="18" charset="0"/>
                              <a:ea typeface="Cambria Math" panose="02040503050406030204" pitchFamily="18" charset="0"/>
                            </a:rPr>
                            <m:t>𝑔𝑟𝑒𝑒𝑛</m:t>
                          </m:r>
                          <m:r>
                            <a:rPr lang="pl-PL" i="1">
                              <a:latin typeface="Cambria Math" panose="02040503050406030204" pitchFamily="18" charset="0"/>
                              <a:ea typeface="Cambria Math" panose="02040503050406030204" pitchFamily="18" charset="0"/>
                            </a:rPr>
                            <m:t> </m:t>
                          </m:r>
                        </m:sub>
                      </m:sSub>
                      <m:sSup>
                        <m:sSupPr>
                          <m:ctrlPr>
                            <a:rPr lang="pl-PL" i="1">
                              <a:latin typeface="Cambria Math" panose="02040503050406030204" pitchFamily="18" charset="0"/>
                              <a:ea typeface="Cambria Math" panose="02040503050406030204" pitchFamily="18" charset="0"/>
                            </a:rPr>
                          </m:ctrlPr>
                        </m:sSupPr>
                        <m:e>
                          <m:d>
                            <m:dPr>
                              <m:ctrlPr>
                                <a:rPr lang="pl-PL" i="1">
                                  <a:latin typeface="Cambria Math" panose="02040503050406030204" pitchFamily="18" charset="0"/>
                                  <a:ea typeface="Cambria Math" panose="02040503050406030204" pitchFamily="18" charset="0"/>
                                </a:rPr>
                              </m:ctrlPr>
                            </m:dPr>
                            <m:e>
                              <m:r>
                                <a:rPr lang="pl-PL" i="1">
                                  <a:latin typeface="Cambria Math" panose="02040503050406030204" pitchFamily="18" charset="0"/>
                                  <a:ea typeface="Cambria Math" panose="02040503050406030204" pitchFamily="18" charset="0"/>
                                </a:rPr>
                                <m:t>19−</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𝑉</m:t>
                                  </m:r>
                                </m:e>
                                <m:sub>
                                  <m:r>
                                    <a:rPr lang="pl-PL" i="1">
                                      <a:latin typeface="Cambria Math" panose="02040503050406030204" pitchFamily="18" charset="0"/>
                                      <a:ea typeface="Cambria Math" panose="02040503050406030204" pitchFamily="18" charset="0"/>
                                    </a:rPr>
                                    <m:t>𝑡𝑎𝑔𝑒</m:t>
                                  </m:r>
                                  <m:r>
                                    <a:rPr lang="pl-PL" b="0" i="1" smtClean="0">
                                      <a:latin typeface="Cambria Math" panose="02040503050406030204" pitchFamily="18" charset="0"/>
                                      <a:ea typeface="Cambria Math" panose="02040503050406030204" pitchFamily="18" charset="0"/>
                                    </a:rPr>
                                    <m:t>𝑡</m:t>
                                  </m:r>
                                  <m:r>
                                    <a:rPr lang="pl-PL" b="0" i="1" smtClean="0">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𝑔𝑟𝑒𝑒𝑛</m:t>
                                  </m:r>
                                </m:sub>
                              </m:sSub>
                            </m:e>
                          </m:d>
                        </m:e>
                        <m:sup>
                          <m:r>
                            <a:rPr lang="pl-PL" i="1">
                              <a:latin typeface="Cambria Math" panose="02040503050406030204" pitchFamily="18" charset="0"/>
                              <a:ea typeface="Cambria Math" panose="02040503050406030204" pitchFamily="18" charset="0"/>
                            </a:rPr>
                            <m:t>2</m:t>
                          </m:r>
                        </m:sup>
                      </m:sSup>
                      <m:r>
                        <a:rPr lang="pl-PL" i="1">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𝜆</m:t>
                          </m:r>
                        </m:e>
                        <m:sub>
                          <m:r>
                            <a:rPr lang="pl-PL" i="1">
                              <a:latin typeface="Cambria Math" panose="02040503050406030204" pitchFamily="18" charset="0"/>
                              <a:ea typeface="Cambria Math" panose="02040503050406030204" pitchFamily="18" charset="0"/>
                            </a:rPr>
                            <m:t>𝑜𝑟𝑎𝑛𝑔𝑒</m:t>
                          </m:r>
                          <m:r>
                            <a:rPr lang="pl-PL" i="1">
                              <a:latin typeface="Cambria Math" panose="02040503050406030204" pitchFamily="18" charset="0"/>
                              <a:ea typeface="Cambria Math" panose="02040503050406030204" pitchFamily="18" charset="0"/>
                            </a:rPr>
                            <m:t> </m:t>
                          </m:r>
                        </m:sub>
                      </m:sSub>
                      <m:sSup>
                        <m:sSupPr>
                          <m:ctrlPr>
                            <a:rPr lang="pl-PL" i="1">
                              <a:latin typeface="Cambria Math" panose="02040503050406030204" pitchFamily="18" charset="0"/>
                              <a:ea typeface="Cambria Math" panose="02040503050406030204" pitchFamily="18" charset="0"/>
                            </a:rPr>
                          </m:ctrlPr>
                        </m:sSupPr>
                        <m:e>
                          <m:d>
                            <m:dPr>
                              <m:ctrlPr>
                                <a:rPr lang="pl-PL" i="1">
                                  <a:latin typeface="Cambria Math" panose="02040503050406030204" pitchFamily="18" charset="0"/>
                                  <a:ea typeface="Cambria Math" panose="02040503050406030204" pitchFamily="18" charset="0"/>
                                </a:rPr>
                              </m:ctrlPr>
                            </m:dPr>
                            <m:e>
                              <m:r>
                                <a:rPr lang="pl-PL" i="1">
                                  <a:latin typeface="Cambria Math" panose="02040503050406030204" pitchFamily="18" charset="0"/>
                                  <a:ea typeface="Cambria Math" panose="02040503050406030204" pitchFamily="18" charset="0"/>
                                </a:rPr>
                                <m:t>14−</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𝑉</m:t>
                                  </m:r>
                                </m:e>
                                <m:sub>
                                  <m:r>
                                    <a:rPr lang="pl-PL" i="1">
                                      <a:latin typeface="Cambria Math" panose="02040503050406030204" pitchFamily="18" charset="0"/>
                                      <a:ea typeface="Cambria Math" panose="02040503050406030204" pitchFamily="18" charset="0"/>
                                    </a:rPr>
                                    <m:t>𝑡𝑎𝑔𝑒</m:t>
                                  </m:r>
                                  <m:r>
                                    <a:rPr lang="pl-PL" b="0" i="1" smtClean="0">
                                      <a:latin typeface="Cambria Math" panose="02040503050406030204" pitchFamily="18" charset="0"/>
                                      <a:ea typeface="Cambria Math" panose="02040503050406030204" pitchFamily="18" charset="0"/>
                                    </a:rPr>
                                    <m:t>𝑡</m:t>
                                  </m:r>
                                  <m:r>
                                    <a:rPr lang="pl-PL" b="0" i="1" smtClean="0">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𝑜𝑟𝑎𝑛𝑔𝑒</m:t>
                                  </m:r>
                                </m:sub>
                              </m:sSub>
                            </m:e>
                          </m:d>
                        </m:e>
                        <m:sup>
                          <m:r>
                            <a:rPr lang="pl-PL" i="1">
                              <a:latin typeface="Cambria Math" panose="02040503050406030204" pitchFamily="18" charset="0"/>
                              <a:ea typeface="Cambria Math" panose="02040503050406030204" pitchFamily="18" charset="0"/>
                            </a:rPr>
                            <m:t>2</m:t>
                          </m:r>
                        </m:sup>
                      </m:sSup>
                    </m:oMath>
                  </m:oMathPara>
                </a14:m>
                <a:endParaRPr lang="pl-PL"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𝜆</m:t>
                          </m:r>
                        </m:e>
                        <m:sub>
                          <m:r>
                            <a:rPr lang="pl-PL" b="0" i="1" smtClean="0">
                              <a:latin typeface="Cambria Math" panose="02040503050406030204" pitchFamily="18" charset="0"/>
                              <a:ea typeface="Cambria Math" panose="02040503050406030204" pitchFamily="18" charset="0"/>
                            </a:rPr>
                            <m:t>𝑔𝑟𝑒𝑒𝑛</m:t>
                          </m:r>
                          <m:r>
                            <a:rPr lang="pl-PL" b="0" i="1" smtClean="0">
                              <a:latin typeface="Cambria Math" panose="02040503050406030204" pitchFamily="18" charset="0"/>
                              <a:ea typeface="Cambria Math" panose="02040503050406030204" pitchFamily="18" charset="0"/>
                            </a:rPr>
                            <m:t> </m:t>
                          </m:r>
                        </m:sub>
                      </m:sSub>
                      <m:sSup>
                        <m:sSupPr>
                          <m:ctrlPr>
                            <a:rPr lang="pl-PL" b="0" i="1" smtClean="0">
                              <a:latin typeface="Cambria Math" panose="02040503050406030204" pitchFamily="18" charset="0"/>
                              <a:ea typeface="Cambria Math" panose="02040503050406030204" pitchFamily="18" charset="0"/>
                            </a:rPr>
                          </m:ctrlPr>
                        </m:sSupPr>
                        <m:e>
                          <m:d>
                            <m:dPr>
                              <m:ctrlPr>
                                <a:rPr lang="pl-PL" b="0" i="1" smtClean="0">
                                  <a:latin typeface="Cambria Math" panose="02040503050406030204" pitchFamily="18" charset="0"/>
                                  <a:ea typeface="Cambria Math" panose="02040503050406030204" pitchFamily="18" charset="0"/>
                                </a:rPr>
                              </m:ctrlPr>
                            </m:dPr>
                            <m:e>
                              <m:r>
                                <a:rPr lang="pl-PL" b="0" i="1" smtClean="0">
                                  <a:latin typeface="Cambria Math" panose="02040503050406030204" pitchFamily="18" charset="0"/>
                                  <a:ea typeface="Cambria Math" panose="02040503050406030204" pitchFamily="18" charset="0"/>
                                </a:rPr>
                                <m:t>18−</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𝑉</m:t>
                                  </m:r>
                                </m:e>
                                <m:sub>
                                  <m:r>
                                    <a:rPr lang="pl-PL" b="0" i="1" smtClean="0">
                                      <a:latin typeface="Cambria Math" panose="02040503050406030204" pitchFamily="18" charset="0"/>
                                      <a:ea typeface="Cambria Math" panose="02040503050406030204" pitchFamily="18" charset="0"/>
                                    </a:rPr>
                                    <m:t>𝑡𝑎𝑔𝑒𝑡</m:t>
                                  </m:r>
                                  <m:r>
                                    <a:rPr lang="pl-PL" b="0" i="1" smtClean="0">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𝑔𝑟𝑒𝑒𝑛</m:t>
                                  </m:r>
                                </m:sub>
                              </m:sSub>
                            </m:e>
                          </m:d>
                        </m:e>
                        <m:sup>
                          <m:r>
                            <a:rPr lang="pl-PL" b="0" i="1" smtClean="0">
                              <a:latin typeface="Cambria Math" panose="02040503050406030204" pitchFamily="18" charset="0"/>
                              <a:ea typeface="Cambria Math" panose="02040503050406030204" pitchFamily="18" charset="0"/>
                            </a:rPr>
                            <m:t>2</m:t>
                          </m:r>
                        </m:sup>
                      </m:sSup>
                      <m:r>
                        <a:rPr lang="pl-PL" b="0" i="1" smtClean="0">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𝜆</m:t>
                          </m:r>
                        </m:e>
                        <m:sub>
                          <m:r>
                            <a:rPr lang="pl-PL" b="0" i="1" smtClean="0">
                              <a:latin typeface="Cambria Math" panose="02040503050406030204" pitchFamily="18" charset="0"/>
                              <a:ea typeface="Cambria Math" panose="02040503050406030204" pitchFamily="18" charset="0"/>
                            </a:rPr>
                            <m:t>𝑜𝑟𝑎𝑛𝑔𝑒</m:t>
                          </m:r>
                          <m:r>
                            <a:rPr lang="pl-PL" i="1">
                              <a:latin typeface="Cambria Math" panose="02040503050406030204" pitchFamily="18" charset="0"/>
                              <a:ea typeface="Cambria Math" panose="02040503050406030204" pitchFamily="18" charset="0"/>
                            </a:rPr>
                            <m:t> </m:t>
                          </m:r>
                        </m:sub>
                      </m:sSub>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(1</m:t>
                          </m:r>
                          <m:r>
                            <a:rPr lang="pl-PL" b="0" i="1" smtClean="0">
                              <a:latin typeface="Cambria Math" panose="02040503050406030204" pitchFamily="18" charset="0"/>
                              <a:ea typeface="Cambria Math" panose="02040503050406030204" pitchFamily="18" charset="0"/>
                            </a:rPr>
                            <m:t>5</m:t>
                          </m:r>
                          <m:r>
                            <a:rPr lang="pl-PL" i="1">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𝑉</m:t>
                              </m:r>
                            </m:e>
                            <m:sub>
                              <m:r>
                                <a:rPr lang="pl-PL" i="1">
                                  <a:latin typeface="Cambria Math" panose="02040503050406030204" pitchFamily="18" charset="0"/>
                                  <a:ea typeface="Cambria Math" panose="02040503050406030204" pitchFamily="18" charset="0"/>
                                </a:rPr>
                                <m:t>𝑡𝑎𝑔𝑒𝑡</m:t>
                              </m:r>
                              <m:r>
                                <a:rPr lang="pl-PL" i="1">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𝑜𝑟𝑎𝑛𝑔𝑒</m:t>
                              </m:r>
                            </m:sub>
                          </m:sSub>
                          <m:r>
                            <a:rPr lang="pl-PL" i="1">
                              <a:latin typeface="Cambria Math" panose="02040503050406030204" pitchFamily="18" charset="0"/>
                              <a:ea typeface="Cambria Math" panose="02040503050406030204" pitchFamily="18" charset="0"/>
                            </a:rPr>
                            <m:t>)</m:t>
                          </m:r>
                        </m:e>
                        <m:sup>
                          <m:r>
                            <a:rPr lang="pl-PL" i="1">
                              <a:latin typeface="Cambria Math" panose="02040503050406030204" pitchFamily="18" charset="0"/>
                              <a:ea typeface="Cambria Math" panose="02040503050406030204" pitchFamily="18" charset="0"/>
                            </a:rPr>
                            <m:t>2</m:t>
                          </m:r>
                        </m:sup>
                      </m:sSup>
                    </m:oMath>
                  </m:oMathPara>
                </a14:m>
                <a:endParaRPr lang="pl-PL" b="0" i="1" dirty="0">
                  <a:latin typeface="Cambria Math" panose="02040503050406030204" pitchFamily="18" charset="0"/>
                  <a:ea typeface="Cambria Math" panose="02040503050406030204" pitchFamily="18" charset="0"/>
                </a:endParaRPr>
              </a:p>
            </p:txBody>
          </p:sp>
        </mc:Choice>
        <mc:Fallback xmlns="">
          <p:sp>
            <p:nvSpPr>
              <p:cNvPr id="159" name="TextBox 158"/>
              <p:cNvSpPr txBox="1">
                <a:spLocks noRot="1" noChangeAspect="1" noMove="1" noResize="1" noEditPoints="1" noAdjustHandles="1" noChangeArrowheads="1" noChangeShapeType="1" noTextEdit="1"/>
              </p:cNvSpPr>
              <p:nvPr/>
            </p:nvSpPr>
            <p:spPr>
              <a:xfrm>
                <a:off x="1718960" y="3519325"/>
                <a:ext cx="6557821" cy="591252"/>
              </a:xfrm>
              <a:prstGeom prst="rect">
                <a:avLst/>
              </a:prstGeom>
              <a:blipFill rotWithShape="0">
                <a:blip r:embed="rId2"/>
                <a:stretch>
                  <a:fillRect l="-186" b="-7216"/>
                </a:stretch>
              </a:blipFill>
            </p:spPr>
            <p:txBody>
              <a:bodyPr/>
              <a:lstStyle/>
              <a:p>
                <a:r>
                  <a:rPr lang="en-US">
                    <a:noFill/>
                  </a:rPr>
                  <a:t> </a:t>
                </a:r>
              </a:p>
            </p:txBody>
          </p:sp>
        </mc:Fallback>
      </mc:AlternateContent>
      <p:pic>
        <p:nvPicPr>
          <p:cNvPr id="157" name="Picture 13" descr="automat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493" y="5392306"/>
            <a:ext cx="4038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5885" y="4430415"/>
            <a:ext cx="8718115" cy="738664"/>
          </a:xfrm>
          <a:prstGeom prst="rect">
            <a:avLst/>
          </a:prstGeom>
          <a:noFill/>
        </p:spPr>
        <p:txBody>
          <a:bodyPr wrap="square" rtlCol="0">
            <a:spAutoFit/>
          </a:bodyPr>
          <a:lstStyle/>
          <a:p>
            <a:r>
              <a:rPr lang="en-US" dirty="0"/>
              <a:t>Once we know change in Energy due to proposed pixel copy we compute probability of pixel copy according to it we perform pixel copy. If probability of pixel copy is less than 1.0 we generate random number and accept pixel copy if the generated random number </a:t>
            </a:r>
            <a:r>
              <a:rPr lang="en-US" b="1" dirty="0"/>
              <a:t>is less than computed probability</a:t>
            </a:r>
          </a:p>
        </p:txBody>
      </p:sp>
      <p:sp>
        <p:nvSpPr>
          <p:cNvPr id="3" name="TextBox 2"/>
          <p:cNvSpPr txBox="1"/>
          <p:nvPr/>
        </p:nvSpPr>
        <p:spPr>
          <a:xfrm>
            <a:off x="551232" y="6415619"/>
            <a:ext cx="9056318" cy="307777"/>
          </a:xfrm>
          <a:prstGeom prst="rect">
            <a:avLst/>
          </a:prstGeom>
          <a:noFill/>
        </p:spPr>
        <p:txBody>
          <a:bodyPr wrap="square" rtlCol="0">
            <a:spAutoFit/>
          </a:bodyPr>
          <a:lstStyle/>
          <a:p>
            <a:r>
              <a:rPr lang="en-US" dirty="0"/>
              <a:t>We then proceed to the next pixel copy attempt and the process repeats</a:t>
            </a:r>
          </a:p>
        </p:txBody>
      </p:sp>
      <p:pic>
        <p:nvPicPr>
          <p:cNvPr id="4" name="Google Shape;103;p21">
            <a:extLst>
              <a:ext uri="{FF2B5EF4-FFF2-40B4-BE49-F238E27FC236}">
                <a16:creationId xmlns:a16="http://schemas.microsoft.com/office/drawing/2014/main" id="{9DD66582-0BA7-42BE-9D05-1C35564C477C}"/>
              </a:ext>
            </a:extLst>
          </p:cNvPr>
          <p:cNvPicPr preferRelativeResize="0"/>
          <p:nvPr/>
        </p:nvPicPr>
        <p:blipFill rotWithShape="1">
          <a:blip r:embed="rId4">
            <a:alphaModFix/>
          </a:blip>
          <a:srcRect/>
          <a:stretch/>
        </p:blipFill>
        <p:spPr>
          <a:xfrm>
            <a:off x="8564450" y="4464"/>
            <a:ext cx="593675" cy="617861"/>
          </a:xfrm>
          <a:prstGeom prst="rect">
            <a:avLst/>
          </a:prstGeom>
          <a:noFill/>
          <a:ln>
            <a:noFill/>
          </a:ln>
        </p:spPr>
      </p:pic>
      <p:pic>
        <p:nvPicPr>
          <p:cNvPr id="5" name="Google Shape;101;g8d41b0a812_0_0" descr="Biocomplexity Logo">
            <a:extLst>
              <a:ext uri="{FF2B5EF4-FFF2-40B4-BE49-F238E27FC236}">
                <a16:creationId xmlns:a16="http://schemas.microsoft.com/office/drawing/2014/main" id="{2E027263-0BE1-48A1-97AB-7BE0B3C8036C}"/>
              </a:ext>
            </a:extLst>
          </p:cNvPr>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6" name="Google Shape;102;g8d41b0a812_0_0" descr="redblackblockiu">
            <a:extLst>
              <a:ext uri="{FF2B5EF4-FFF2-40B4-BE49-F238E27FC236}">
                <a16:creationId xmlns:a16="http://schemas.microsoft.com/office/drawing/2014/main" id="{4FAA0B4B-03E9-4697-A574-69356ABF0D47}"/>
              </a:ext>
            </a:extLst>
          </p:cNvPr>
          <p:cNvPicPr preferRelativeResize="0"/>
          <p:nvPr/>
        </p:nvPicPr>
        <p:blipFill rotWithShape="1">
          <a:blip r:embed="rId6">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2852469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101600" y="7493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Energy formalism of the CPM allows implementing cellular behaviors as additive terms of the Hamiltonian:</a:t>
            </a:r>
          </a:p>
        </p:txBody>
      </p:sp>
      <p:graphicFrame>
        <p:nvGraphicFramePr>
          <p:cNvPr id="24579" name="Object 3"/>
          <p:cNvGraphicFramePr>
            <a:graphicFrameLocks noChangeAspect="1"/>
          </p:cNvGraphicFramePr>
          <p:nvPr/>
        </p:nvGraphicFramePr>
        <p:xfrm>
          <a:off x="539750" y="1878013"/>
          <a:ext cx="2687638" cy="525462"/>
        </p:xfrm>
        <a:graphic>
          <a:graphicData uri="http://schemas.openxmlformats.org/presentationml/2006/ole">
            <mc:AlternateContent xmlns:mc="http://schemas.openxmlformats.org/markup-compatibility/2006">
              <mc:Choice xmlns:v="urn:schemas-microsoft-com:vml" Requires="v">
                <p:oleObj spid="_x0000_s16536" name="Equation" r:id="rId3" imgW="1206500" imgH="241300" progId="Equation.DSMT4">
                  <p:embed/>
                </p:oleObj>
              </mc:Choice>
              <mc:Fallback>
                <p:oleObj name="Equation" r:id="rId3" imgW="12065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78013"/>
                        <a:ext cx="268763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0" name="Object 4"/>
          <p:cNvGraphicFramePr>
            <a:graphicFrameLocks noChangeAspect="1"/>
          </p:cNvGraphicFramePr>
          <p:nvPr/>
        </p:nvGraphicFramePr>
        <p:xfrm>
          <a:off x="465138" y="2617788"/>
          <a:ext cx="4868862" cy="508000"/>
        </p:xfrm>
        <a:graphic>
          <a:graphicData uri="http://schemas.openxmlformats.org/presentationml/2006/ole">
            <mc:AlternateContent xmlns:mc="http://schemas.openxmlformats.org/markup-compatibility/2006">
              <mc:Choice xmlns:v="urn:schemas-microsoft-com:vml" Requires="v">
                <p:oleObj spid="_x0000_s16537" name="Equation" r:id="rId5" imgW="2171700" imgH="228600" progId="Equation.DSMT4">
                  <p:embed/>
                </p:oleObj>
              </mc:Choice>
              <mc:Fallback>
                <p:oleObj name="Equation" r:id="rId5" imgW="21717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138" y="2617788"/>
                        <a:ext cx="48688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ct 5"/>
          <p:cNvGraphicFramePr>
            <a:graphicFrameLocks noChangeAspect="1"/>
          </p:cNvGraphicFramePr>
          <p:nvPr/>
        </p:nvGraphicFramePr>
        <p:xfrm>
          <a:off x="384175" y="3270250"/>
          <a:ext cx="6359525" cy="730250"/>
        </p:xfrm>
        <a:graphic>
          <a:graphicData uri="http://schemas.openxmlformats.org/presentationml/2006/ole">
            <mc:AlternateContent xmlns:mc="http://schemas.openxmlformats.org/markup-compatibility/2006">
              <mc:Choice xmlns:v="urn:schemas-microsoft-com:vml" Requires="v">
                <p:oleObj spid="_x0000_s16538" name="Equation" r:id="rId7" imgW="2413000" imgH="279400" progId="Equation.DSMT4">
                  <p:embed/>
                </p:oleObj>
              </mc:Choice>
              <mc:Fallback>
                <p:oleObj name="Equation" r:id="rId7" imgW="2413000" imgH="279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175" y="3270250"/>
                        <a:ext cx="6359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2" name="Object 6"/>
          <p:cNvGraphicFramePr>
            <a:graphicFrameLocks noChangeAspect="1"/>
          </p:cNvGraphicFramePr>
          <p:nvPr/>
        </p:nvGraphicFramePr>
        <p:xfrm>
          <a:off x="312738" y="4075113"/>
          <a:ext cx="4259262" cy="750887"/>
        </p:xfrm>
        <a:graphic>
          <a:graphicData uri="http://schemas.openxmlformats.org/presentationml/2006/ole">
            <mc:AlternateContent xmlns:mc="http://schemas.openxmlformats.org/markup-compatibility/2006">
              <mc:Choice xmlns:v="urn:schemas-microsoft-com:vml" Requires="v">
                <p:oleObj spid="_x0000_s16539" name="Equation" r:id="rId9" imgW="1714500" imgH="304800" progId="Equation.DSMT4">
                  <p:embed/>
                </p:oleObj>
              </mc:Choice>
              <mc:Fallback>
                <p:oleObj name="Equation" r:id="rId9" imgW="1714500" imgH="304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738" y="4075113"/>
                        <a:ext cx="42592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3" name="Object 6"/>
          <p:cNvGraphicFramePr>
            <a:graphicFrameLocks noChangeAspect="1"/>
          </p:cNvGraphicFramePr>
          <p:nvPr/>
        </p:nvGraphicFramePr>
        <p:xfrm>
          <a:off x="309563" y="4814888"/>
          <a:ext cx="5527675" cy="804862"/>
        </p:xfrm>
        <a:graphic>
          <a:graphicData uri="http://schemas.openxmlformats.org/presentationml/2006/ole">
            <mc:AlternateContent xmlns:mc="http://schemas.openxmlformats.org/markup-compatibility/2006">
              <mc:Choice xmlns:v="urn:schemas-microsoft-com:vml" Requires="v">
                <p:oleObj spid="_x0000_s16540" name="Equation" r:id="rId11" imgW="2425700" imgH="355600" progId="Equation.DSMT4">
                  <p:embed/>
                </p:oleObj>
              </mc:Choice>
              <mc:Fallback>
                <p:oleObj name="Equation" r:id="rId11" imgW="2425700" imgH="355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563" y="4814888"/>
                        <a:ext cx="552767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4" name="Object 10"/>
          <p:cNvGraphicFramePr>
            <a:graphicFrameLocks noChangeAspect="1"/>
          </p:cNvGraphicFramePr>
          <p:nvPr/>
        </p:nvGraphicFramePr>
        <p:xfrm>
          <a:off x="390525" y="5780088"/>
          <a:ext cx="5468938" cy="804862"/>
        </p:xfrm>
        <a:graphic>
          <a:graphicData uri="http://schemas.openxmlformats.org/presentationml/2006/ole">
            <mc:AlternateContent xmlns:mc="http://schemas.openxmlformats.org/markup-compatibility/2006">
              <mc:Choice xmlns:v="urn:schemas-microsoft-com:vml" Requires="v">
                <p:oleObj spid="_x0000_s16541" name="Equation" r:id="rId13" imgW="2400300" imgH="355600" progId="Equation.DSMT4">
                  <p:embed/>
                </p:oleObj>
              </mc:Choice>
              <mc:Fallback>
                <p:oleObj name="Equation" r:id="rId13" imgW="2400300" imgH="355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525" y="5780088"/>
                        <a:ext cx="54689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5"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chemeClr val="bg1"/>
                </a:solidFill>
              </a:rPr>
              <a:t>Focusing on cellular behaviors</a:t>
            </a:r>
          </a:p>
        </p:txBody>
      </p:sp>
      <p:pic>
        <p:nvPicPr>
          <p:cNvPr id="2" name="Google Shape;103;p21">
            <a:extLst>
              <a:ext uri="{FF2B5EF4-FFF2-40B4-BE49-F238E27FC236}">
                <a16:creationId xmlns:a16="http://schemas.microsoft.com/office/drawing/2014/main" id="{164D7760-7A6B-4BAB-A10B-4E0F0D20696F}"/>
              </a:ext>
            </a:extLst>
          </p:cNvPr>
          <p:cNvPicPr preferRelativeResize="0"/>
          <p:nvPr/>
        </p:nvPicPr>
        <p:blipFill rotWithShape="1">
          <a:blip r:embed="rId15">
            <a:alphaModFix/>
          </a:blip>
          <a:srcRect/>
          <a:stretch/>
        </p:blipFill>
        <p:spPr>
          <a:xfrm>
            <a:off x="8564450" y="4464"/>
            <a:ext cx="593675" cy="617861"/>
          </a:xfrm>
          <a:prstGeom prst="rect">
            <a:avLst/>
          </a:prstGeom>
          <a:noFill/>
          <a:ln>
            <a:noFill/>
          </a:ln>
        </p:spPr>
      </p:pic>
      <p:pic>
        <p:nvPicPr>
          <p:cNvPr id="3" name="Google Shape;101;g8d41b0a812_0_0" descr="Biocomplexity Logo">
            <a:extLst>
              <a:ext uri="{FF2B5EF4-FFF2-40B4-BE49-F238E27FC236}">
                <a16:creationId xmlns:a16="http://schemas.microsoft.com/office/drawing/2014/main" id="{07CFDD4D-9FF8-4DFE-A61C-C0072B2DF178}"/>
              </a:ext>
            </a:extLst>
          </p:cNvPr>
          <p:cNvPicPr preferRelativeResize="0"/>
          <p:nvPr/>
        </p:nvPicPr>
        <p:blipFill rotWithShape="1">
          <a:blip r:embed="rId16">
            <a:alphaModFix/>
          </a:blip>
          <a:srcRect/>
          <a:stretch/>
        </p:blipFill>
        <p:spPr>
          <a:xfrm>
            <a:off x="8550275" y="6264275"/>
            <a:ext cx="593725" cy="593725"/>
          </a:xfrm>
          <a:prstGeom prst="rect">
            <a:avLst/>
          </a:prstGeom>
          <a:noFill/>
          <a:ln>
            <a:noFill/>
          </a:ln>
        </p:spPr>
      </p:pic>
      <p:pic>
        <p:nvPicPr>
          <p:cNvPr id="4" name="Google Shape;102;g8d41b0a812_0_0" descr="redblackblockiu">
            <a:extLst>
              <a:ext uri="{FF2B5EF4-FFF2-40B4-BE49-F238E27FC236}">
                <a16:creationId xmlns:a16="http://schemas.microsoft.com/office/drawing/2014/main" id="{74496F20-0B5B-43A4-9EA2-C1DCB714A006}"/>
              </a:ext>
            </a:extLst>
          </p:cNvPr>
          <p:cNvPicPr preferRelativeResize="0"/>
          <p:nvPr/>
        </p:nvPicPr>
        <p:blipFill rotWithShape="1">
          <a:blip r:embed="rId17">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58203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p:cNvSpPr txBox="1">
            <a:spLocks noChangeArrowheads="1"/>
          </p:cNvSpPr>
          <p:nvPr/>
        </p:nvSpPr>
        <p:spPr bwMode="auto">
          <a:xfrm>
            <a:off x="200025" y="738188"/>
            <a:ext cx="8640763" cy="449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t>CompuCell</a:t>
            </a:r>
            <a:r>
              <a:rPr lang="en-US" altLang="en-US" sz="1800" b="1" dirty="0"/>
              <a:t> has two basic time scales a </a:t>
            </a:r>
            <a:r>
              <a:rPr lang="en-US" altLang="en-US" sz="1800" b="1" dirty="0">
                <a:solidFill>
                  <a:srgbClr val="FF0000"/>
                </a:solidFill>
              </a:rPr>
              <a:t>fast scale</a:t>
            </a:r>
            <a:r>
              <a:rPr lang="en-US" altLang="en-US" sz="1800" b="1" dirty="0"/>
              <a:t> and a </a:t>
            </a:r>
            <a:r>
              <a:rPr lang="en-US" altLang="en-US" sz="1800" b="1" dirty="0">
                <a:solidFill>
                  <a:srgbClr val="FF0000"/>
                </a:solidFill>
              </a:rPr>
              <a:t>slow scale</a:t>
            </a:r>
            <a:r>
              <a:rPr lang="en-US" altLang="en-US" sz="1800" b="1" dirty="0"/>
              <a:t>:</a:t>
            </a:r>
          </a:p>
          <a:p>
            <a:pPr lvl="1" eaLnBrk="1" hangingPunct="1">
              <a:spcBef>
                <a:spcPct val="50000"/>
              </a:spcBef>
              <a:buFontTx/>
              <a:buNone/>
            </a:pPr>
            <a:r>
              <a:rPr lang="en-US" altLang="en-US" sz="1800" b="1" u="sng" dirty="0">
                <a:solidFill>
                  <a:schemeClr val="accent2"/>
                </a:solidFill>
              </a:rPr>
              <a:t>Fast Scale:</a:t>
            </a:r>
          </a:p>
          <a:p>
            <a:pPr lvl="1" eaLnBrk="1" hangingPunct="1">
              <a:spcBef>
                <a:spcPct val="50000"/>
              </a:spcBef>
              <a:buFontTx/>
              <a:buChar char="•"/>
            </a:pPr>
            <a:r>
              <a:rPr lang="en-US" altLang="en-US" sz="1800" b="1" dirty="0"/>
              <a:t> </a:t>
            </a:r>
            <a:r>
              <a:rPr lang="en-US" altLang="en-US" sz="1800" b="1" dirty="0">
                <a:solidFill>
                  <a:srgbClr val="FF0000"/>
                </a:solidFill>
              </a:rPr>
              <a:t>A Pixel-copy attempt</a:t>
            </a:r>
            <a:r>
              <a:rPr lang="en-US" altLang="en-US" sz="1800" dirty="0"/>
              <a:t> is an event where program randomly picks a lattice site and attempts to copy the pixel to a neighboring lattice site. </a:t>
            </a:r>
          </a:p>
          <a:p>
            <a:pPr lvl="1" eaLnBrk="1" hangingPunct="1">
              <a:spcBef>
                <a:spcPct val="50000"/>
              </a:spcBef>
              <a:buFontTx/>
              <a:buChar char="•"/>
            </a:pPr>
            <a:r>
              <a:rPr lang="en-US" altLang="en-US" sz="1800" dirty="0"/>
              <a:t> CompuCell3D</a:t>
            </a:r>
            <a:r>
              <a:rPr lang="en-US" altLang="en-US" sz="1800" b="1" dirty="0">
                <a:solidFill>
                  <a:srgbClr val="FF0000"/>
                </a:solidFill>
              </a:rPr>
              <a:t> </a:t>
            </a:r>
            <a:r>
              <a:rPr lang="en-US" altLang="en-US" sz="1800" b="1" i="1" dirty="0">
                <a:solidFill>
                  <a:srgbClr val="FF0000"/>
                </a:solidFill>
              </a:rPr>
              <a:t>Plugins</a:t>
            </a:r>
            <a:r>
              <a:rPr lang="en-US" altLang="en-US" sz="1800" dirty="0">
                <a:solidFill>
                  <a:srgbClr val="FF0000"/>
                </a:solidFill>
              </a:rPr>
              <a:t> </a:t>
            </a:r>
            <a:r>
              <a:rPr lang="en-US" altLang="en-US" sz="1800" dirty="0"/>
              <a:t>either calculate terms in the Effective Energy or implement actions in response to accepted pixel copies (</a:t>
            </a:r>
            <a:r>
              <a:rPr lang="en-US" altLang="en-US" sz="1800" b="1" dirty="0">
                <a:solidFill>
                  <a:srgbClr val="FF0000"/>
                </a:solidFill>
              </a:rPr>
              <a:t>Lattice Monitors</a:t>
            </a:r>
            <a:r>
              <a:rPr lang="en-US" altLang="en-US" sz="1800" dirty="0"/>
              <a:t>). Most Plugins are coded in C++ for speed.</a:t>
            </a:r>
          </a:p>
          <a:p>
            <a:pPr lvl="1" eaLnBrk="1" hangingPunct="1">
              <a:spcBef>
                <a:spcPct val="50000"/>
              </a:spcBef>
              <a:buFontTx/>
              <a:buNone/>
            </a:pPr>
            <a:r>
              <a:rPr lang="en-US" altLang="en-US" sz="1800" b="1" u="sng" dirty="0">
                <a:solidFill>
                  <a:schemeClr val="accent2"/>
                </a:solidFill>
              </a:rPr>
              <a:t>Slow Scale:</a:t>
            </a:r>
          </a:p>
          <a:p>
            <a:pPr lvl="1" eaLnBrk="1" hangingPunct="1">
              <a:spcBef>
                <a:spcPct val="50000"/>
              </a:spcBef>
              <a:buFontTx/>
              <a:buChar char="•"/>
            </a:pPr>
            <a:r>
              <a:rPr lang="en-US" altLang="en-US" sz="1800" b="1" dirty="0"/>
              <a:t> </a:t>
            </a:r>
            <a:r>
              <a:rPr lang="en-US" altLang="en-US" sz="1800" b="1" dirty="0">
                <a:solidFill>
                  <a:srgbClr val="FF0000"/>
                </a:solidFill>
              </a:rPr>
              <a:t>A</a:t>
            </a:r>
            <a:r>
              <a:rPr lang="en-US" altLang="en-US" sz="1800" b="1" dirty="0"/>
              <a:t> </a:t>
            </a:r>
            <a:r>
              <a:rPr lang="en-US" altLang="en-US" sz="1800" b="1" dirty="0">
                <a:solidFill>
                  <a:srgbClr val="FF0000"/>
                </a:solidFill>
              </a:rPr>
              <a:t>Monte Carlo Step (MCS</a:t>
            </a:r>
            <a:r>
              <a:rPr lang="en-US" altLang="en-US" sz="1800" b="1" dirty="0"/>
              <a:t>)</a:t>
            </a:r>
            <a:r>
              <a:rPr lang="en-US" altLang="en-US" sz="1800" dirty="0"/>
              <a:t> consists of a number of pixel-copy attempts. equal to the number of lattice sites.</a:t>
            </a:r>
          </a:p>
          <a:p>
            <a:pPr lvl="1" eaLnBrk="1" hangingPunct="1">
              <a:spcBef>
                <a:spcPct val="50000"/>
              </a:spcBef>
              <a:buFontTx/>
              <a:buChar char="•"/>
            </a:pPr>
            <a:r>
              <a:rPr lang="en-US" altLang="en-US" sz="1800" dirty="0"/>
              <a:t> CompuCell3D </a:t>
            </a:r>
            <a:r>
              <a:rPr lang="en-US" altLang="en-US" sz="1800" b="1" i="1" dirty="0" err="1">
                <a:solidFill>
                  <a:srgbClr val="FF0000"/>
                </a:solidFill>
              </a:rPr>
              <a:t>Steppables</a:t>
            </a:r>
            <a:r>
              <a:rPr lang="en-US" altLang="en-US" sz="1800" dirty="0">
                <a:solidFill>
                  <a:srgbClr val="FF0000"/>
                </a:solidFill>
              </a:rPr>
              <a:t> </a:t>
            </a:r>
            <a:r>
              <a:rPr lang="en-US" altLang="en-US" sz="1800" dirty="0"/>
              <a:t>at the end of each MCS and  at the beginning and end of simulations. Most customizations of CompuCell3D simulations use user-written Python </a:t>
            </a:r>
            <a:r>
              <a:rPr lang="en-US" altLang="en-US" sz="1800" dirty="0" err="1"/>
              <a:t>Steppables</a:t>
            </a:r>
            <a:endParaRPr lang="en-US" altLang="en-US" sz="1800" dirty="0"/>
          </a:p>
        </p:txBody>
      </p:sp>
      <p:pic>
        <p:nvPicPr>
          <p:cNvPr id="25604" name="Picture 3" descr="Biocomplexit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redblackblocki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CompuCell3D Terminology and Relation to GGH</a:t>
            </a:r>
          </a:p>
        </p:txBody>
      </p:sp>
      <p:pic>
        <p:nvPicPr>
          <p:cNvPr id="2" name="Google Shape;103;p21">
            <a:extLst>
              <a:ext uri="{FF2B5EF4-FFF2-40B4-BE49-F238E27FC236}">
                <a16:creationId xmlns:a16="http://schemas.microsoft.com/office/drawing/2014/main" id="{49FFDC2B-B535-4296-8883-59DEDD0972FA}"/>
              </a:ext>
            </a:extLst>
          </p:cNvPr>
          <p:cNvPicPr preferRelativeResize="0"/>
          <p:nvPr/>
        </p:nvPicPr>
        <p:blipFill rotWithShape="1">
          <a:blip r:embed="rId4">
            <a:alphaModFix/>
          </a:blip>
          <a:srcRect/>
          <a:stretch/>
        </p:blipFill>
        <p:spPr>
          <a:xfrm>
            <a:off x="8564450" y="4464"/>
            <a:ext cx="593675" cy="617861"/>
          </a:xfrm>
          <a:prstGeom prst="rect">
            <a:avLst/>
          </a:prstGeom>
          <a:noFill/>
          <a:ln>
            <a:noFill/>
          </a:ln>
        </p:spPr>
      </p:pic>
    </p:spTree>
    <p:extLst>
      <p:ext uri="{BB962C8B-B14F-4D97-AF65-F5344CB8AC3E}">
        <p14:creationId xmlns:p14="http://schemas.microsoft.com/office/powerpoint/2010/main" val="596305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2195513"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27" name="Rectangle 5"/>
          <p:cNvSpPr>
            <a:spLocks noChangeArrowheads="1"/>
          </p:cNvSpPr>
          <p:nvPr/>
        </p:nvSpPr>
        <p:spPr bwMode="auto">
          <a:xfrm>
            <a:off x="2424113"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28" name="Rectangle 6"/>
          <p:cNvSpPr>
            <a:spLocks noChangeArrowheads="1"/>
          </p:cNvSpPr>
          <p:nvPr/>
        </p:nvSpPr>
        <p:spPr bwMode="auto">
          <a:xfrm>
            <a:off x="2195513"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29" name="Rectangle 7"/>
          <p:cNvSpPr>
            <a:spLocks noChangeArrowheads="1"/>
          </p:cNvSpPr>
          <p:nvPr/>
        </p:nvSpPr>
        <p:spPr bwMode="auto">
          <a:xfrm>
            <a:off x="2652713"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0" name="Rectangle 8"/>
          <p:cNvSpPr>
            <a:spLocks noChangeArrowheads="1"/>
          </p:cNvSpPr>
          <p:nvPr/>
        </p:nvSpPr>
        <p:spPr bwMode="auto">
          <a:xfrm>
            <a:off x="2881313"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1" name="Rectangle 9"/>
          <p:cNvSpPr>
            <a:spLocks noChangeArrowheads="1"/>
          </p:cNvSpPr>
          <p:nvPr/>
        </p:nvSpPr>
        <p:spPr bwMode="auto">
          <a:xfrm>
            <a:off x="2424113"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2" name="Rectangle 10"/>
          <p:cNvSpPr>
            <a:spLocks noChangeArrowheads="1"/>
          </p:cNvSpPr>
          <p:nvPr/>
        </p:nvSpPr>
        <p:spPr bwMode="auto">
          <a:xfrm>
            <a:off x="2652713"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3" name="Rectangle 11"/>
          <p:cNvSpPr>
            <a:spLocks noChangeArrowheads="1"/>
          </p:cNvSpPr>
          <p:nvPr/>
        </p:nvSpPr>
        <p:spPr bwMode="auto">
          <a:xfrm>
            <a:off x="2881313"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4" name="Rectangle 12"/>
          <p:cNvSpPr>
            <a:spLocks noChangeArrowheads="1"/>
          </p:cNvSpPr>
          <p:nvPr/>
        </p:nvSpPr>
        <p:spPr bwMode="auto">
          <a:xfrm>
            <a:off x="2195513"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5" name="Rectangle 13"/>
          <p:cNvSpPr>
            <a:spLocks noChangeArrowheads="1"/>
          </p:cNvSpPr>
          <p:nvPr/>
        </p:nvSpPr>
        <p:spPr bwMode="auto">
          <a:xfrm>
            <a:off x="2424113"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6" name="Rectangle 14"/>
          <p:cNvSpPr>
            <a:spLocks noChangeArrowheads="1"/>
          </p:cNvSpPr>
          <p:nvPr/>
        </p:nvSpPr>
        <p:spPr bwMode="auto">
          <a:xfrm>
            <a:off x="2652713"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7" name="Rectangle 15"/>
          <p:cNvSpPr>
            <a:spLocks noChangeArrowheads="1"/>
          </p:cNvSpPr>
          <p:nvPr/>
        </p:nvSpPr>
        <p:spPr bwMode="auto">
          <a:xfrm>
            <a:off x="2881313"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8" name="Rectangle 16"/>
          <p:cNvSpPr>
            <a:spLocks noChangeArrowheads="1"/>
          </p:cNvSpPr>
          <p:nvPr/>
        </p:nvSpPr>
        <p:spPr bwMode="auto">
          <a:xfrm>
            <a:off x="3109913"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9" name="Rectangle 17"/>
          <p:cNvSpPr>
            <a:spLocks noChangeArrowheads="1"/>
          </p:cNvSpPr>
          <p:nvPr/>
        </p:nvSpPr>
        <p:spPr bwMode="auto">
          <a:xfrm>
            <a:off x="3109913"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0" name="Rectangle 18"/>
          <p:cNvSpPr>
            <a:spLocks noChangeArrowheads="1"/>
          </p:cNvSpPr>
          <p:nvPr/>
        </p:nvSpPr>
        <p:spPr bwMode="auto">
          <a:xfrm>
            <a:off x="3109913"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1" name="Rectangle 19"/>
          <p:cNvSpPr>
            <a:spLocks noChangeArrowheads="1"/>
          </p:cNvSpPr>
          <p:nvPr/>
        </p:nvSpPr>
        <p:spPr bwMode="auto">
          <a:xfrm>
            <a:off x="2195513"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2" name="Rectangle 20"/>
          <p:cNvSpPr>
            <a:spLocks noChangeArrowheads="1"/>
          </p:cNvSpPr>
          <p:nvPr/>
        </p:nvSpPr>
        <p:spPr bwMode="auto">
          <a:xfrm>
            <a:off x="2424113"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3" name="Rectangle 21"/>
          <p:cNvSpPr>
            <a:spLocks noChangeArrowheads="1"/>
          </p:cNvSpPr>
          <p:nvPr/>
        </p:nvSpPr>
        <p:spPr bwMode="auto">
          <a:xfrm>
            <a:off x="2652713"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4" name="Rectangle 22"/>
          <p:cNvSpPr>
            <a:spLocks noChangeArrowheads="1"/>
          </p:cNvSpPr>
          <p:nvPr/>
        </p:nvSpPr>
        <p:spPr bwMode="auto">
          <a:xfrm>
            <a:off x="2881313"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5" name="Rectangle 23"/>
          <p:cNvSpPr>
            <a:spLocks noChangeArrowheads="1"/>
          </p:cNvSpPr>
          <p:nvPr/>
        </p:nvSpPr>
        <p:spPr bwMode="auto">
          <a:xfrm>
            <a:off x="3109913"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6" name="Rectangle 24"/>
          <p:cNvSpPr>
            <a:spLocks noChangeArrowheads="1"/>
          </p:cNvSpPr>
          <p:nvPr/>
        </p:nvSpPr>
        <p:spPr bwMode="auto">
          <a:xfrm>
            <a:off x="2424113"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7" name="Rectangle 25"/>
          <p:cNvSpPr>
            <a:spLocks noChangeArrowheads="1"/>
          </p:cNvSpPr>
          <p:nvPr/>
        </p:nvSpPr>
        <p:spPr bwMode="auto">
          <a:xfrm>
            <a:off x="2195513"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8" name="Rectangle 26"/>
          <p:cNvSpPr>
            <a:spLocks noChangeArrowheads="1"/>
          </p:cNvSpPr>
          <p:nvPr/>
        </p:nvSpPr>
        <p:spPr bwMode="auto">
          <a:xfrm>
            <a:off x="2652713"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9" name="Rectangle 27"/>
          <p:cNvSpPr>
            <a:spLocks noChangeArrowheads="1"/>
          </p:cNvSpPr>
          <p:nvPr/>
        </p:nvSpPr>
        <p:spPr bwMode="auto">
          <a:xfrm>
            <a:off x="2881313" y="19050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0" name="Rectangle 28"/>
          <p:cNvSpPr>
            <a:spLocks noChangeArrowheads="1"/>
          </p:cNvSpPr>
          <p:nvPr/>
        </p:nvSpPr>
        <p:spPr bwMode="auto">
          <a:xfrm>
            <a:off x="3109913"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1" name="Rectangle 29"/>
          <p:cNvSpPr>
            <a:spLocks noChangeArrowheads="1"/>
          </p:cNvSpPr>
          <p:nvPr/>
        </p:nvSpPr>
        <p:spPr bwMode="auto">
          <a:xfrm>
            <a:off x="2195513"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2" name="Rectangle 30"/>
          <p:cNvSpPr>
            <a:spLocks noChangeArrowheads="1"/>
          </p:cNvSpPr>
          <p:nvPr/>
        </p:nvSpPr>
        <p:spPr bwMode="auto">
          <a:xfrm>
            <a:off x="2652713"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3" name="Rectangle 31"/>
          <p:cNvSpPr>
            <a:spLocks noChangeArrowheads="1"/>
          </p:cNvSpPr>
          <p:nvPr/>
        </p:nvSpPr>
        <p:spPr bwMode="auto">
          <a:xfrm>
            <a:off x="2424113"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4" name="Rectangle 32"/>
          <p:cNvSpPr>
            <a:spLocks noChangeArrowheads="1"/>
          </p:cNvSpPr>
          <p:nvPr/>
        </p:nvSpPr>
        <p:spPr bwMode="auto">
          <a:xfrm>
            <a:off x="2881313"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5" name="Rectangle 33"/>
          <p:cNvSpPr>
            <a:spLocks noChangeArrowheads="1"/>
          </p:cNvSpPr>
          <p:nvPr/>
        </p:nvSpPr>
        <p:spPr bwMode="auto">
          <a:xfrm>
            <a:off x="2195513"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6" name="Rectangle 34"/>
          <p:cNvSpPr>
            <a:spLocks noChangeArrowheads="1"/>
          </p:cNvSpPr>
          <p:nvPr/>
        </p:nvSpPr>
        <p:spPr bwMode="auto">
          <a:xfrm>
            <a:off x="3109913"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7" name="Rectangle 35"/>
          <p:cNvSpPr>
            <a:spLocks noChangeArrowheads="1"/>
          </p:cNvSpPr>
          <p:nvPr/>
        </p:nvSpPr>
        <p:spPr bwMode="auto">
          <a:xfrm>
            <a:off x="2424113"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8" name="Rectangle 36"/>
          <p:cNvSpPr>
            <a:spLocks noChangeArrowheads="1"/>
          </p:cNvSpPr>
          <p:nvPr/>
        </p:nvSpPr>
        <p:spPr bwMode="auto">
          <a:xfrm>
            <a:off x="2652713"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9" name="Rectangle 37"/>
          <p:cNvSpPr>
            <a:spLocks noChangeArrowheads="1"/>
          </p:cNvSpPr>
          <p:nvPr/>
        </p:nvSpPr>
        <p:spPr bwMode="auto">
          <a:xfrm>
            <a:off x="2881313"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60" name="Rectangle 38"/>
          <p:cNvSpPr>
            <a:spLocks noChangeArrowheads="1"/>
          </p:cNvSpPr>
          <p:nvPr/>
        </p:nvSpPr>
        <p:spPr bwMode="auto">
          <a:xfrm>
            <a:off x="3109913"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61" name="Rectangle 39"/>
          <p:cNvSpPr>
            <a:spLocks noChangeArrowheads="1"/>
          </p:cNvSpPr>
          <p:nvPr/>
        </p:nvSpPr>
        <p:spPr bwMode="auto">
          <a:xfrm>
            <a:off x="2195513"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62" name="Rectangle 40"/>
          <p:cNvSpPr>
            <a:spLocks noChangeArrowheads="1"/>
          </p:cNvSpPr>
          <p:nvPr/>
        </p:nvSpPr>
        <p:spPr bwMode="auto">
          <a:xfrm>
            <a:off x="2424113"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63" name="Rectangle 41"/>
          <p:cNvSpPr>
            <a:spLocks noChangeArrowheads="1"/>
          </p:cNvSpPr>
          <p:nvPr/>
        </p:nvSpPr>
        <p:spPr bwMode="auto">
          <a:xfrm>
            <a:off x="2652713"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64" name="Rectangle 42"/>
          <p:cNvSpPr>
            <a:spLocks noChangeArrowheads="1"/>
          </p:cNvSpPr>
          <p:nvPr/>
        </p:nvSpPr>
        <p:spPr bwMode="auto">
          <a:xfrm>
            <a:off x="2881313"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65" name="Rectangle 43"/>
          <p:cNvSpPr>
            <a:spLocks noChangeArrowheads="1"/>
          </p:cNvSpPr>
          <p:nvPr/>
        </p:nvSpPr>
        <p:spPr bwMode="auto">
          <a:xfrm>
            <a:off x="3109913"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66" name="Rectangle 44"/>
          <p:cNvSpPr>
            <a:spLocks noChangeArrowheads="1"/>
          </p:cNvSpPr>
          <p:nvPr/>
        </p:nvSpPr>
        <p:spPr bwMode="auto">
          <a:xfrm>
            <a:off x="3338513"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67" name="Rectangle 45"/>
          <p:cNvSpPr>
            <a:spLocks noChangeArrowheads="1"/>
          </p:cNvSpPr>
          <p:nvPr/>
        </p:nvSpPr>
        <p:spPr bwMode="auto">
          <a:xfrm>
            <a:off x="3338513"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68" name="Rectangle 46"/>
          <p:cNvSpPr>
            <a:spLocks noChangeArrowheads="1"/>
          </p:cNvSpPr>
          <p:nvPr/>
        </p:nvSpPr>
        <p:spPr bwMode="auto">
          <a:xfrm>
            <a:off x="3338513"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69" name="Rectangle 47"/>
          <p:cNvSpPr>
            <a:spLocks noChangeArrowheads="1"/>
          </p:cNvSpPr>
          <p:nvPr/>
        </p:nvSpPr>
        <p:spPr bwMode="auto">
          <a:xfrm>
            <a:off x="3338513"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70" name="Rectangle 48"/>
          <p:cNvSpPr>
            <a:spLocks noChangeArrowheads="1"/>
          </p:cNvSpPr>
          <p:nvPr/>
        </p:nvSpPr>
        <p:spPr bwMode="auto">
          <a:xfrm>
            <a:off x="3338513"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71" name="Rectangle 49"/>
          <p:cNvSpPr>
            <a:spLocks noChangeArrowheads="1"/>
          </p:cNvSpPr>
          <p:nvPr/>
        </p:nvSpPr>
        <p:spPr bwMode="auto">
          <a:xfrm>
            <a:off x="3338513"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72" name="Rectangle 50"/>
          <p:cNvSpPr>
            <a:spLocks noChangeArrowheads="1"/>
          </p:cNvSpPr>
          <p:nvPr/>
        </p:nvSpPr>
        <p:spPr bwMode="auto">
          <a:xfrm>
            <a:off x="3338513"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73" name="Rectangle 51"/>
          <p:cNvSpPr>
            <a:spLocks noChangeArrowheads="1"/>
          </p:cNvSpPr>
          <p:nvPr/>
        </p:nvSpPr>
        <p:spPr bwMode="auto">
          <a:xfrm>
            <a:off x="3338513"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74" name="Text Box 52"/>
          <p:cNvSpPr txBox="1">
            <a:spLocks noChangeArrowheads="1"/>
          </p:cNvSpPr>
          <p:nvPr/>
        </p:nvSpPr>
        <p:spPr bwMode="auto">
          <a:xfrm>
            <a:off x="3646488" y="1736725"/>
            <a:ext cx="35083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During pixel copy </a:t>
            </a:r>
            <a:br>
              <a:rPr lang="en-US" altLang="en-US" sz="1800"/>
            </a:br>
            <a:r>
              <a:rPr lang="en-US" altLang="en-US" sz="1800"/>
              <a:t>“blue” pixel (</a:t>
            </a:r>
            <a:r>
              <a:rPr lang="en-US" altLang="en-US" sz="1800" i="1"/>
              <a:t>newCell</a:t>
            </a:r>
            <a:r>
              <a:rPr lang="en-US" altLang="en-US" sz="1800"/>
              <a:t>) replaces “yellow” pixel (</a:t>
            </a:r>
            <a:r>
              <a:rPr lang="en-US" altLang="en-US" sz="1800" i="1"/>
              <a:t>oldCell</a:t>
            </a:r>
            <a:r>
              <a:rPr lang="en-US" altLang="en-US" sz="1800"/>
              <a:t>)</a:t>
            </a:r>
          </a:p>
        </p:txBody>
      </p:sp>
      <p:sp>
        <p:nvSpPr>
          <p:cNvPr id="26675" name="AutoShape 53"/>
          <p:cNvSpPr>
            <a:spLocks noChangeArrowheads="1"/>
          </p:cNvSpPr>
          <p:nvPr/>
        </p:nvSpPr>
        <p:spPr bwMode="auto">
          <a:xfrm>
            <a:off x="3038475" y="1711325"/>
            <a:ext cx="300038" cy="422275"/>
          </a:xfrm>
          <a:prstGeom prst="curvedLeftArrow">
            <a:avLst>
              <a:gd name="adj1" fmla="val 28148"/>
              <a:gd name="adj2" fmla="val 56296"/>
              <a:gd name="adj3" fmla="val 3333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76" name="Text Box 54"/>
          <p:cNvSpPr txBox="1">
            <a:spLocks noChangeArrowheads="1"/>
          </p:cNvSpPr>
          <p:nvPr/>
        </p:nvSpPr>
        <p:spPr bwMode="auto">
          <a:xfrm>
            <a:off x="3713163" y="973138"/>
            <a:ext cx="2374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Change pixel</a:t>
            </a:r>
          </a:p>
        </p:txBody>
      </p:sp>
      <p:sp>
        <p:nvSpPr>
          <p:cNvPr id="26677" name="Line 55"/>
          <p:cNvSpPr>
            <a:spLocks noChangeShapeType="1"/>
          </p:cNvSpPr>
          <p:nvPr/>
        </p:nvSpPr>
        <p:spPr bwMode="auto">
          <a:xfrm flipH="1">
            <a:off x="2963863" y="1200150"/>
            <a:ext cx="855662" cy="806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8" name="Rectangle 56"/>
          <p:cNvSpPr>
            <a:spLocks noChangeArrowheads="1"/>
          </p:cNvSpPr>
          <p:nvPr/>
        </p:nvSpPr>
        <p:spPr bwMode="auto">
          <a:xfrm>
            <a:off x="152400" y="3632200"/>
            <a:ext cx="15240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79" name="Rectangle 57"/>
          <p:cNvSpPr>
            <a:spLocks noChangeArrowheads="1"/>
          </p:cNvSpPr>
          <p:nvPr/>
        </p:nvSpPr>
        <p:spPr bwMode="auto">
          <a:xfrm>
            <a:off x="2501900" y="3632200"/>
            <a:ext cx="15240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80" name="Rectangle 58"/>
          <p:cNvSpPr>
            <a:spLocks noChangeArrowheads="1"/>
          </p:cNvSpPr>
          <p:nvPr/>
        </p:nvSpPr>
        <p:spPr bwMode="auto">
          <a:xfrm>
            <a:off x="4876800" y="3632200"/>
            <a:ext cx="15240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81" name="Rectangle 59"/>
          <p:cNvSpPr>
            <a:spLocks noChangeArrowheads="1"/>
          </p:cNvSpPr>
          <p:nvPr/>
        </p:nvSpPr>
        <p:spPr bwMode="auto">
          <a:xfrm>
            <a:off x="7467600" y="3632200"/>
            <a:ext cx="15240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82" name="Text Box 60"/>
          <p:cNvSpPr txBox="1">
            <a:spLocks noChangeArrowheads="1"/>
          </p:cNvSpPr>
          <p:nvPr/>
        </p:nvSpPr>
        <p:spPr bwMode="auto">
          <a:xfrm>
            <a:off x="469900" y="3759200"/>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MCS 21</a:t>
            </a:r>
          </a:p>
        </p:txBody>
      </p:sp>
      <p:sp>
        <p:nvSpPr>
          <p:cNvPr id="26683" name="Text Box 61"/>
          <p:cNvSpPr txBox="1">
            <a:spLocks noChangeArrowheads="1"/>
          </p:cNvSpPr>
          <p:nvPr/>
        </p:nvSpPr>
        <p:spPr bwMode="auto">
          <a:xfrm>
            <a:off x="215900" y="4135438"/>
            <a:ext cx="13843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a:t>10000 pixel-copy attempts</a:t>
            </a:r>
          </a:p>
        </p:txBody>
      </p:sp>
      <p:sp>
        <p:nvSpPr>
          <p:cNvPr id="26684" name="Text Box 62"/>
          <p:cNvSpPr txBox="1">
            <a:spLocks noChangeArrowheads="1"/>
          </p:cNvSpPr>
          <p:nvPr/>
        </p:nvSpPr>
        <p:spPr bwMode="auto">
          <a:xfrm>
            <a:off x="2667000" y="3797300"/>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MCS 22</a:t>
            </a:r>
          </a:p>
        </p:txBody>
      </p:sp>
      <p:sp>
        <p:nvSpPr>
          <p:cNvPr id="26685" name="Text Box 63"/>
          <p:cNvSpPr txBox="1">
            <a:spLocks noChangeArrowheads="1"/>
          </p:cNvSpPr>
          <p:nvPr/>
        </p:nvSpPr>
        <p:spPr bwMode="auto">
          <a:xfrm>
            <a:off x="5181600" y="3810000"/>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MCS 23</a:t>
            </a:r>
          </a:p>
        </p:txBody>
      </p:sp>
      <p:sp>
        <p:nvSpPr>
          <p:cNvPr id="26686" name="Text Box 64"/>
          <p:cNvSpPr txBox="1">
            <a:spLocks noChangeArrowheads="1"/>
          </p:cNvSpPr>
          <p:nvPr/>
        </p:nvSpPr>
        <p:spPr bwMode="auto">
          <a:xfrm>
            <a:off x="7721600" y="3835400"/>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MCS 24</a:t>
            </a:r>
          </a:p>
        </p:txBody>
      </p:sp>
      <p:sp>
        <p:nvSpPr>
          <p:cNvPr id="26687" name="Text Box 65"/>
          <p:cNvSpPr txBox="1">
            <a:spLocks noChangeArrowheads="1"/>
          </p:cNvSpPr>
          <p:nvPr/>
        </p:nvSpPr>
        <p:spPr bwMode="auto">
          <a:xfrm>
            <a:off x="2501900" y="4160838"/>
            <a:ext cx="13843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a:t>10000 pixel-copy attempts</a:t>
            </a:r>
          </a:p>
        </p:txBody>
      </p:sp>
      <p:sp>
        <p:nvSpPr>
          <p:cNvPr id="26688" name="Text Box 66"/>
          <p:cNvSpPr txBox="1">
            <a:spLocks noChangeArrowheads="1"/>
          </p:cNvSpPr>
          <p:nvPr/>
        </p:nvSpPr>
        <p:spPr bwMode="auto">
          <a:xfrm>
            <a:off x="4940300" y="4198938"/>
            <a:ext cx="13843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a:t>10000 pixel-copy attempts</a:t>
            </a:r>
          </a:p>
        </p:txBody>
      </p:sp>
      <p:sp>
        <p:nvSpPr>
          <p:cNvPr id="26689" name="Text Box 67"/>
          <p:cNvSpPr txBox="1">
            <a:spLocks noChangeArrowheads="1"/>
          </p:cNvSpPr>
          <p:nvPr/>
        </p:nvSpPr>
        <p:spPr bwMode="auto">
          <a:xfrm>
            <a:off x="7543800" y="4211638"/>
            <a:ext cx="13843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a:t>10000 pixel-copy attempts</a:t>
            </a:r>
          </a:p>
        </p:txBody>
      </p:sp>
      <p:sp>
        <p:nvSpPr>
          <p:cNvPr id="26690" name="Line 68"/>
          <p:cNvSpPr>
            <a:spLocks noChangeShapeType="1"/>
          </p:cNvSpPr>
          <p:nvPr/>
        </p:nvSpPr>
        <p:spPr bwMode="auto">
          <a:xfrm>
            <a:off x="1676400" y="4198938"/>
            <a:ext cx="8255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91" name="Line 69"/>
          <p:cNvSpPr>
            <a:spLocks noChangeShapeType="1"/>
          </p:cNvSpPr>
          <p:nvPr/>
        </p:nvSpPr>
        <p:spPr bwMode="auto">
          <a:xfrm>
            <a:off x="4025900" y="4198938"/>
            <a:ext cx="850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92" name="Line 70"/>
          <p:cNvSpPr>
            <a:spLocks noChangeShapeType="1"/>
          </p:cNvSpPr>
          <p:nvPr/>
        </p:nvSpPr>
        <p:spPr bwMode="auto">
          <a:xfrm>
            <a:off x="6400800" y="4211638"/>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93" name="Rectangle 71"/>
          <p:cNvSpPr>
            <a:spLocks noChangeArrowheads="1"/>
          </p:cNvSpPr>
          <p:nvPr/>
        </p:nvSpPr>
        <p:spPr bwMode="auto">
          <a:xfrm>
            <a:off x="1384300" y="5232400"/>
            <a:ext cx="1524000" cy="1143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94" name="Text Box 72"/>
          <p:cNvSpPr txBox="1">
            <a:spLocks noChangeArrowheads="1"/>
          </p:cNvSpPr>
          <p:nvPr/>
        </p:nvSpPr>
        <p:spPr bwMode="auto">
          <a:xfrm>
            <a:off x="1460500" y="5380038"/>
            <a:ext cx="1371600"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t>Run</a:t>
            </a:r>
          </a:p>
          <a:p>
            <a:pPr algn="ctr" eaLnBrk="1" hangingPunct="1">
              <a:spcBef>
                <a:spcPct val="50000"/>
              </a:spcBef>
              <a:buFontTx/>
              <a:buNone/>
            </a:pPr>
            <a:r>
              <a:rPr lang="en-US" altLang="en-US" sz="1800"/>
              <a:t>Steppables</a:t>
            </a:r>
          </a:p>
        </p:txBody>
      </p:sp>
      <p:sp>
        <p:nvSpPr>
          <p:cNvPr id="26695" name="Rectangle 73"/>
          <p:cNvSpPr>
            <a:spLocks noChangeArrowheads="1"/>
          </p:cNvSpPr>
          <p:nvPr/>
        </p:nvSpPr>
        <p:spPr bwMode="auto">
          <a:xfrm>
            <a:off x="3670300" y="5207000"/>
            <a:ext cx="1524000" cy="1143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96" name="Text Box 74"/>
          <p:cNvSpPr txBox="1">
            <a:spLocks noChangeArrowheads="1"/>
          </p:cNvSpPr>
          <p:nvPr/>
        </p:nvSpPr>
        <p:spPr bwMode="auto">
          <a:xfrm>
            <a:off x="3746500" y="5354638"/>
            <a:ext cx="1371600"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t>Run</a:t>
            </a:r>
          </a:p>
          <a:p>
            <a:pPr algn="ctr" eaLnBrk="1" hangingPunct="1">
              <a:spcBef>
                <a:spcPct val="50000"/>
              </a:spcBef>
              <a:buFontTx/>
              <a:buNone/>
            </a:pPr>
            <a:r>
              <a:rPr lang="en-US" altLang="en-US" sz="1800"/>
              <a:t>Steppables</a:t>
            </a:r>
          </a:p>
        </p:txBody>
      </p:sp>
      <p:sp>
        <p:nvSpPr>
          <p:cNvPr id="26697" name="Rectangle 75"/>
          <p:cNvSpPr>
            <a:spLocks noChangeArrowheads="1"/>
          </p:cNvSpPr>
          <p:nvPr/>
        </p:nvSpPr>
        <p:spPr bwMode="auto">
          <a:xfrm>
            <a:off x="6197600" y="5194300"/>
            <a:ext cx="1524000" cy="1143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98" name="Text Box 76"/>
          <p:cNvSpPr txBox="1">
            <a:spLocks noChangeArrowheads="1"/>
          </p:cNvSpPr>
          <p:nvPr/>
        </p:nvSpPr>
        <p:spPr bwMode="auto">
          <a:xfrm>
            <a:off x="6273800" y="5341938"/>
            <a:ext cx="1371600"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t>Run</a:t>
            </a:r>
          </a:p>
          <a:p>
            <a:pPr algn="ctr" eaLnBrk="1" hangingPunct="1">
              <a:spcBef>
                <a:spcPct val="50000"/>
              </a:spcBef>
              <a:buFontTx/>
              <a:buNone/>
            </a:pPr>
            <a:r>
              <a:rPr lang="en-US" altLang="en-US" sz="1800"/>
              <a:t>Steppables</a:t>
            </a:r>
          </a:p>
        </p:txBody>
      </p:sp>
      <p:sp>
        <p:nvSpPr>
          <p:cNvPr id="26699" name="AutoShape 77"/>
          <p:cNvSpPr>
            <a:spLocks noChangeArrowheads="1"/>
          </p:cNvSpPr>
          <p:nvPr/>
        </p:nvSpPr>
        <p:spPr bwMode="auto">
          <a:xfrm>
            <a:off x="1968500" y="4254500"/>
            <a:ext cx="292100" cy="939800"/>
          </a:xfrm>
          <a:prstGeom prst="upArrow">
            <a:avLst>
              <a:gd name="adj1" fmla="val 50000"/>
              <a:gd name="adj2" fmla="val 80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700" name="AutoShape 78"/>
          <p:cNvSpPr>
            <a:spLocks noChangeArrowheads="1"/>
          </p:cNvSpPr>
          <p:nvPr/>
        </p:nvSpPr>
        <p:spPr bwMode="auto">
          <a:xfrm>
            <a:off x="4292600" y="4241800"/>
            <a:ext cx="292100" cy="939800"/>
          </a:xfrm>
          <a:prstGeom prst="upArrow">
            <a:avLst>
              <a:gd name="adj1" fmla="val 50000"/>
              <a:gd name="adj2" fmla="val 80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701" name="AutoShape 79"/>
          <p:cNvSpPr>
            <a:spLocks noChangeArrowheads="1"/>
          </p:cNvSpPr>
          <p:nvPr/>
        </p:nvSpPr>
        <p:spPr bwMode="auto">
          <a:xfrm>
            <a:off x="6819900" y="4216400"/>
            <a:ext cx="292100" cy="939800"/>
          </a:xfrm>
          <a:prstGeom prst="upArrow">
            <a:avLst>
              <a:gd name="adj1" fmla="val 50000"/>
              <a:gd name="adj2" fmla="val 80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702" name="Text Box 80"/>
          <p:cNvSpPr txBox="1">
            <a:spLocks noChangeArrowheads="1"/>
          </p:cNvSpPr>
          <p:nvPr/>
        </p:nvSpPr>
        <p:spPr bwMode="auto">
          <a:xfrm>
            <a:off x="0" y="3111500"/>
            <a:ext cx="683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100x100x1 square lattice = 10000 lattice sites (pixels)</a:t>
            </a:r>
          </a:p>
        </p:txBody>
      </p:sp>
      <p:sp>
        <p:nvSpPr>
          <p:cNvPr id="26704" name="Line 82"/>
          <p:cNvSpPr>
            <a:spLocks noChangeShapeType="1"/>
          </p:cNvSpPr>
          <p:nvPr/>
        </p:nvSpPr>
        <p:spPr bwMode="auto">
          <a:xfrm>
            <a:off x="0" y="31115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6705" name="Picture 3" descr="Biocomplexity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6" name="Picture 4" descr="redblackblocki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CompuCell3D Terminology – Visual Guide</a:t>
            </a:r>
          </a:p>
        </p:txBody>
      </p:sp>
      <p:pic>
        <p:nvPicPr>
          <p:cNvPr id="2" name="Google Shape;103;p21">
            <a:extLst>
              <a:ext uri="{FF2B5EF4-FFF2-40B4-BE49-F238E27FC236}">
                <a16:creationId xmlns:a16="http://schemas.microsoft.com/office/drawing/2014/main" id="{9E1A7000-811B-42B4-A899-C8E82F9A4051}"/>
              </a:ext>
            </a:extLst>
          </p:cNvPr>
          <p:cNvPicPr preferRelativeResize="0"/>
          <p:nvPr/>
        </p:nvPicPr>
        <p:blipFill rotWithShape="1">
          <a:blip r:embed="rId4">
            <a:alphaModFix/>
          </a:blip>
          <a:srcRect/>
          <a:stretch/>
        </p:blipFill>
        <p:spPr>
          <a:xfrm>
            <a:off x="8564450" y="4464"/>
            <a:ext cx="593675" cy="617861"/>
          </a:xfrm>
          <a:prstGeom prst="rect">
            <a:avLst/>
          </a:prstGeom>
          <a:noFill/>
          <a:ln>
            <a:noFill/>
          </a:ln>
        </p:spPr>
      </p:pic>
    </p:spTree>
    <p:extLst>
      <p:ext uri="{BB962C8B-B14F-4D97-AF65-F5344CB8AC3E}">
        <p14:creationId xmlns:p14="http://schemas.microsoft.com/office/powerpoint/2010/main" val="424346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
          <p:cNvGrpSpPr>
            <a:grpSpLocks/>
          </p:cNvGrpSpPr>
          <p:nvPr/>
        </p:nvGrpSpPr>
        <p:grpSpPr bwMode="auto">
          <a:xfrm>
            <a:off x="228600" y="774700"/>
            <a:ext cx="1371600" cy="1828800"/>
            <a:chOff x="228600" y="990600"/>
            <a:chExt cx="1371600" cy="1828800"/>
          </a:xfrm>
        </p:grpSpPr>
        <p:sp>
          <p:nvSpPr>
            <p:cNvPr id="27656" name="Rectangle 4"/>
            <p:cNvSpPr>
              <a:spLocks noChangeArrowheads="1"/>
            </p:cNvSpPr>
            <p:nvPr/>
          </p:nvSpPr>
          <p:spPr bwMode="auto">
            <a:xfrm>
              <a:off x="228600"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7" name="Rectangle 5"/>
            <p:cNvSpPr>
              <a:spLocks noChangeArrowheads="1"/>
            </p:cNvSpPr>
            <p:nvPr/>
          </p:nvSpPr>
          <p:spPr bwMode="auto">
            <a:xfrm>
              <a:off x="457200"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8" name="Rectangle 6"/>
            <p:cNvSpPr>
              <a:spLocks noChangeArrowheads="1"/>
            </p:cNvSpPr>
            <p:nvPr/>
          </p:nvSpPr>
          <p:spPr bwMode="auto">
            <a:xfrm>
              <a:off x="228600"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9" name="Rectangle 7"/>
            <p:cNvSpPr>
              <a:spLocks noChangeArrowheads="1"/>
            </p:cNvSpPr>
            <p:nvPr/>
          </p:nvSpPr>
          <p:spPr bwMode="auto">
            <a:xfrm>
              <a:off x="685800"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0" name="Rectangle 8"/>
            <p:cNvSpPr>
              <a:spLocks noChangeArrowheads="1"/>
            </p:cNvSpPr>
            <p:nvPr/>
          </p:nvSpPr>
          <p:spPr bwMode="auto">
            <a:xfrm>
              <a:off x="914400"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1" name="Rectangle 9"/>
            <p:cNvSpPr>
              <a:spLocks noChangeArrowheads="1"/>
            </p:cNvSpPr>
            <p:nvPr/>
          </p:nvSpPr>
          <p:spPr bwMode="auto">
            <a:xfrm>
              <a:off x="457200"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2" name="Rectangle 10"/>
            <p:cNvSpPr>
              <a:spLocks noChangeArrowheads="1"/>
            </p:cNvSpPr>
            <p:nvPr/>
          </p:nvSpPr>
          <p:spPr bwMode="auto">
            <a:xfrm>
              <a:off x="685800"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3" name="Rectangle 11"/>
            <p:cNvSpPr>
              <a:spLocks noChangeArrowheads="1"/>
            </p:cNvSpPr>
            <p:nvPr/>
          </p:nvSpPr>
          <p:spPr bwMode="auto">
            <a:xfrm>
              <a:off x="914400"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4" name="Rectangle 12"/>
            <p:cNvSpPr>
              <a:spLocks noChangeArrowheads="1"/>
            </p:cNvSpPr>
            <p:nvPr/>
          </p:nvSpPr>
          <p:spPr bwMode="auto">
            <a:xfrm>
              <a:off x="228600"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5" name="Rectangle 13"/>
            <p:cNvSpPr>
              <a:spLocks noChangeArrowheads="1"/>
            </p:cNvSpPr>
            <p:nvPr/>
          </p:nvSpPr>
          <p:spPr bwMode="auto">
            <a:xfrm>
              <a:off x="457200"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6" name="Rectangle 14"/>
            <p:cNvSpPr>
              <a:spLocks noChangeArrowheads="1"/>
            </p:cNvSpPr>
            <p:nvPr/>
          </p:nvSpPr>
          <p:spPr bwMode="auto">
            <a:xfrm>
              <a:off x="685800"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7" name="Rectangle 15"/>
            <p:cNvSpPr>
              <a:spLocks noChangeArrowheads="1"/>
            </p:cNvSpPr>
            <p:nvPr/>
          </p:nvSpPr>
          <p:spPr bwMode="auto">
            <a:xfrm>
              <a:off x="914400"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8" name="Rectangle 16"/>
            <p:cNvSpPr>
              <a:spLocks noChangeArrowheads="1"/>
            </p:cNvSpPr>
            <p:nvPr/>
          </p:nvSpPr>
          <p:spPr bwMode="auto">
            <a:xfrm>
              <a:off x="1143000"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9" name="Rectangle 17"/>
            <p:cNvSpPr>
              <a:spLocks noChangeArrowheads="1"/>
            </p:cNvSpPr>
            <p:nvPr/>
          </p:nvSpPr>
          <p:spPr bwMode="auto">
            <a:xfrm>
              <a:off x="1143000"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0" name="Rectangle 18"/>
            <p:cNvSpPr>
              <a:spLocks noChangeArrowheads="1"/>
            </p:cNvSpPr>
            <p:nvPr/>
          </p:nvSpPr>
          <p:spPr bwMode="auto">
            <a:xfrm>
              <a:off x="1143000"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1" name="Rectangle 19"/>
            <p:cNvSpPr>
              <a:spLocks noChangeArrowheads="1"/>
            </p:cNvSpPr>
            <p:nvPr/>
          </p:nvSpPr>
          <p:spPr bwMode="auto">
            <a:xfrm>
              <a:off x="228600"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2" name="Rectangle 20"/>
            <p:cNvSpPr>
              <a:spLocks noChangeArrowheads="1"/>
            </p:cNvSpPr>
            <p:nvPr/>
          </p:nvSpPr>
          <p:spPr bwMode="auto">
            <a:xfrm>
              <a:off x="457200"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3" name="Rectangle 21"/>
            <p:cNvSpPr>
              <a:spLocks noChangeArrowheads="1"/>
            </p:cNvSpPr>
            <p:nvPr/>
          </p:nvSpPr>
          <p:spPr bwMode="auto">
            <a:xfrm>
              <a:off x="685800"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4" name="Rectangle 22"/>
            <p:cNvSpPr>
              <a:spLocks noChangeArrowheads="1"/>
            </p:cNvSpPr>
            <p:nvPr/>
          </p:nvSpPr>
          <p:spPr bwMode="auto">
            <a:xfrm>
              <a:off x="914400"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5" name="Rectangle 23"/>
            <p:cNvSpPr>
              <a:spLocks noChangeArrowheads="1"/>
            </p:cNvSpPr>
            <p:nvPr/>
          </p:nvSpPr>
          <p:spPr bwMode="auto">
            <a:xfrm>
              <a:off x="1143000"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6" name="Rectangle 24"/>
            <p:cNvSpPr>
              <a:spLocks noChangeArrowheads="1"/>
            </p:cNvSpPr>
            <p:nvPr/>
          </p:nvSpPr>
          <p:spPr bwMode="auto">
            <a:xfrm>
              <a:off x="457200"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7" name="Rectangle 25"/>
            <p:cNvSpPr>
              <a:spLocks noChangeArrowheads="1"/>
            </p:cNvSpPr>
            <p:nvPr/>
          </p:nvSpPr>
          <p:spPr bwMode="auto">
            <a:xfrm>
              <a:off x="228600"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8" name="Rectangle 26"/>
            <p:cNvSpPr>
              <a:spLocks noChangeArrowheads="1"/>
            </p:cNvSpPr>
            <p:nvPr/>
          </p:nvSpPr>
          <p:spPr bwMode="auto">
            <a:xfrm>
              <a:off x="685800"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9" name="Rectangle 27"/>
            <p:cNvSpPr>
              <a:spLocks noChangeArrowheads="1"/>
            </p:cNvSpPr>
            <p:nvPr/>
          </p:nvSpPr>
          <p:spPr bwMode="auto">
            <a:xfrm>
              <a:off x="914400" y="19050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0" name="Rectangle 28"/>
            <p:cNvSpPr>
              <a:spLocks noChangeArrowheads="1"/>
            </p:cNvSpPr>
            <p:nvPr/>
          </p:nvSpPr>
          <p:spPr bwMode="auto">
            <a:xfrm>
              <a:off x="1143000"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1" name="Rectangle 29"/>
            <p:cNvSpPr>
              <a:spLocks noChangeArrowheads="1"/>
            </p:cNvSpPr>
            <p:nvPr/>
          </p:nvSpPr>
          <p:spPr bwMode="auto">
            <a:xfrm>
              <a:off x="228600"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2" name="Rectangle 30"/>
            <p:cNvSpPr>
              <a:spLocks noChangeArrowheads="1"/>
            </p:cNvSpPr>
            <p:nvPr/>
          </p:nvSpPr>
          <p:spPr bwMode="auto">
            <a:xfrm>
              <a:off x="685800"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3" name="Rectangle 31"/>
            <p:cNvSpPr>
              <a:spLocks noChangeArrowheads="1"/>
            </p:cNvSpPr>
            <p:nvPr/>
          </p:nvSpPr>
          <p:spPr bwMode="auto">
            <a:xfrm>
              <a:off x="457200"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4" name="Rectangle 32"/>
            <p:cNvSpPr>
              <a:spLocks noChangeArrowheads="1"/>
            </p:cNvSpPr>
            <p:nvPr/>
          </p:nvSpPr>
          <p:spPr bwMode="auto">
            <a:xfrm>
              <a:off x="914400"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5" name="Rectangle 33"/>
            <p:cNvSpPr>
              <a:spLocks noChangeArrowheads="1"/>
            </p:cNvSpPr>
            <p:nvPr/>
          </p:nvSpPr>
          <p:spPr bwMode="auto">
            <a:xfrm>
              <a:off x="228600"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6" name="Rectangle 34"/>
            <p:cNvSpPr>
              <a:spLocks noChangeArrowheads="1"/>
            </p:cNvSpPr>
            <p:nvPr/>
          </p:nvSpPr>
          <p:spPr bwMode="auto">
            <a:xfrm>
              <a:off x="1143000"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7" name="Rectangle 35"/>
            <p:cNvSpPr>
              <a:spLocks noChangeArrowheads="1"/>
            </p:cNvSpPr>
            <p:nvPr/>
          </p:nvSpPr>
          <p:spPr bwMode="auto">
            <a:xfrm>
              <a:off x="457200"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8" name="Rectangle 36"/>
            <p:cNvSpPr>
              <a:spLocks noChangeArrowheads="1"/>
            </p:cNvSpPr>
            <p:nvPr/>
          </p:nvSpPr>
          <p:spPr bwMode="auto">
            <a:xfrm>
              <a:off x="685800"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9" name="Rectangle 37"/>
            <p:cNvSpPr>
              <a:spLocks noChangeArrowheads="1"/>
            </p:cNvSpPr>
            <p:nvPr/>
          </p:nvSpPr>
          <p:spPr bwMode="auto">
            <a:xfrm>
              <a:off x="914400"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90" name="Rectangle 38"/>
            <p:cNvSpPr>
              <a:spLocks noChangeArrowheads="1"/>
            </p:cNvSpPr>
            <p:nvPr/>
          </p:nvSpPr>
          <p:spPr bwMode="auto">
            <a:xfrm>
              <a:off x="1143000"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91" name="Rectangle 39"/>
            <p:cNvSpPr>
              <a:spLocks noChangeArrowheads="1"/>
            </p:cNvSpPr>
            <p:nvPr/>
          </p:nvSpPr>
          <p:spPr bwMode="auto">
            <a:xfrm>
              <a:off x="228600"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92" name="Rectangle 40"/>
            <p:cNvSpPr>
              <a:spLocks noChangeArrowheads="1"/>
            </p:cNvSpPr>
            <p:nvPr/>
          </p:nvSpPr>
          <p:spPr bwMode="auto">
            <a:xfrm>
              <a:off x="457200"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93" name="Rectangle 41"/>
            <p:cNvSpPr>
              <a:spLocks noChangeArrowheads="1"/>
            </p:cNvSpPr>
            <p:nvPr/>
          </p:nvSpPr>
          <p:spPr bwMode="auto">
            <a:xfrm>
              <a:off x="685800"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94" name="Rectangle 42"/>
            <p:cNvSpPr>
              <a:spLocks noChangeArrowheads="1"/>
            </p:cNvSpPr>
            <p:nvPr/>
          </p:nvSpPr>
          <p:spPr bwMode="auto">
            <a:xfrm>
              <a:off x="914400"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95" name="Rectangle 43"/>
            <p:cNvSpPr>
              <a:spLocks noChangeArrowheads="1"/>
            </p:cNvSpPr>
            <p:nvPr/>
          </p:nvSpPr>
          <p:spPr bwMode="auto">
            <a:xfrm>
              <a:off x="1143000"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96" name="Rectangle 44"/>
            <p:cNvSpPr>
              <a:spLocks noChangeArrowheads="1"/>
            </p:cNvSpPr>
            <p:nvPr/>
          </p:nvSpPr>
          <p:spPr bwMode="auto">
            <a:xfrm>
              <a:off x="1371600"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97" name="Rectangle 45"/>
            <p:cNvSpPr>
              <a:spLocks noChangeArrowheads="1"/>
            </p:cNvSpPr>
            <p:nvPr/>
          </p:nvSpPr>
          <p:spPr bwMode="auto">
            <a:xfrm>
              <a:off x="1371600"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98" name="Rectangle 46"/>
            <p:cNvSpPr>
              <a:spLocks noChangeArrowheads="1"/>
            </p:cNvSpPr>
            <p:nvPr/>
          </p:nvSpPr>
          <p:spPr bwMode="auto">
            <a:xfrm>
              <a:off x="1371600"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99" name="Rectangle 47"/>
            <p:cNvSpPr>
              <a:spLocks noChangeArrowheads="1"/>
            </p:cNvSpPr>
            <p:nvPr/>
          </p:nvSpPr>
          <p:spPr bwMode="auto">
            <a:xfrm>
              <a:off x="1371600"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700" name="Rectangle 48"/>
            <p:cNvSpPr>
              <a:spLocks noChangeArrowheads="1"/>
            </p:cNvSpPr>
            <p:nvPr/>
          </p:nvSpPr>
          <p:spPr bwMode="auto">
            <a:xfrm>
              <a:off x="1371600"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701" name="Rectangle 49"/>
            <p:cNvSpPr>
              <a:spLocks noChangeArrowheads="1"/>
            </p:cNvSpPr>
            <p:nvPr/>
          </p:nvSpPr>
          <p:spPr bwMode="auto">
            <a:xfrm>
              <a:off x="1371600"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702" name="Rectangle 50"/>
            <p:cNvSpPr>
              <a:spLocks noChangeArrowheads="1"/>
            </p:cNvSpPr>
            <p:nvPr/>
          </p:nvSpPr>
          <p:spPr bwMode="auto">
            <a:xfrm>
              <a:off x="1371600"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703" name="Rectangle 51"/>
            <p:cNvSpPr>
              <a:spLocks noChangeArrowheads="1"/>
            </p:cNvSpPr>
            <p:nvPr/>
          </p:nvSpPr>
          <p:spPr bwMode="auto">
            <a:xfrm>
              <a:off x="1371600"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704" name="Text Box 52"/>
            <p:cNvSpPr txBox="1">
              <a:spLocks noChangeArrowheads="1"/>
            </p:cNvSpPr>
            <p:nvPr/>
          </p:nvSpPr>
          <p:spPr bwMode="auto">
            <a:xfrm>
              <a:off x="1422400" y="2374900"/>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5</a:t>
              </a:r>
            </a:p>
          </p:txBody>
        </p:sp>
        <p:sp>
          <p:nvSpPr>
            <p:cNvPr id="27705" name="Text Box 53"/>
            <p:cNvSpPr txBox="1">
              <a:spLocks noChangeArrowheads="1"/>
            </p:cNvSpPr>
            <p:nvPr/>
          </p:nvSpPr>
          <p:spPr bwMode="auto">
            <a:xfrm>
              <a:off x="981075" y="1671638"/>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1</a:t>
              </a:r>
            </a:p>
          </p:txBody>
        </p:sp>
        <p:sp>
          <p:nvSpPr>
            <p:cNvPr id="27706" name="Text Box 54"/>
            <p:cNvSpPr txBox="1">
              <a:spLocks noChangeArrowheads="1"/>
            </p:cNvSpPr>
            <p:nvPr/>
          </p:nvSpPr>
          <p:spPr bwMode="auto">
            <a:xfrm>
              <a:off x="1219200" y="1905000"/>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1</a:t>
              </a:r>
            </a:p>
          </p:txBody>
        </p:sp>
        <p:sp>
          <p:nvSpPr>
            <p:cNvPr id="27707" name="Text Box 55"/>
            <p:cNvSpPr txBox="1">
              <a:spLocks noChangeArrowheads="1"/>
            </p:cNvSpPr>
            <p:nvPr/>
          </p:nvSpPr>
          <p:spPr bwMode="auto">
            <a:xfrm>
              <a:off x="1001713" y="2132013"/>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1</a:t>
              </a:r>
            </a:p>
          </p:txBody>
        </p:sp>
        <p:sp>
          <p:nvSpPr>
            <p:cNvPr id="27708" name="Text Box 56"/>
            <p:cNvSpPr txBox="1">
              <a:spLocks noChangeArrowheads="1"/>
            </p:cNvSpPr>
            <p:nvPr/>
          </p:nvSpPr>
          <p:spPr bwMode="auto">
            <a:xfrm>
              <a:off x="755650" y="1901825"/>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1</a:t>
              </a:r>
            </a:p>
          </p:txBody>
        </p:sp>
        <p:sp>
          <p:nvSpPr>
            <p:cNvPr id="27709" name="Text Box 57"/>
            <p:cNvSpPr txBox="1">
              <a:spLocks noChangeArrowheads="1"/>
            </p:cNvSpPr>
            <p:nvPr/>
          </p:nvSpPr>
          <p:spPr bwMode="auto">
            <a:xfrm>
              <a:off x="1206500" y="1685925"/>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2</a:t>
              </a:r>
            </a:p>
          </p:txBody>
        </p:sp>
        <p:sp>
          <p:nvSpPr>
            <p:cNvPr id="27710" name="Text Box 58"/>
            <p:cNvSpPr txBox="1">
              <a:spLocks noChangeArrowheads="1"/>
            </p:cNvSpPr>
            <p:nvPr/>
          </p:nvSpPr>
          <p:spPr bwMode="auto">
            <a:xfrm>
              <a:off x="1225550" y="2147888"/>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2</a:t>
              </a:r>
            </a:p>
          </p:txBody>
        </p:sp>
        <p:sp>
          <p:nvSpPr>
            <p:cNvPr id="27711" name="Text Box 59"/>
            <p:cNvSpPr txBox="1">
              <a:spLocks noChangeArrowheads="1"/>
            </p:cNvSpPr>
            <p:nvPr/>
          </p:nvSpPr>
          <p:spPr bwMode="auto">
            <a:xfrm>
              <a:off x="755650" y="2133600"/>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2</a:t>
              </a:r>
            </a:p>
          </p:txBody>
        </p:sp>
        <p:sp>
          <p:nvSpPr>
            <p:cNvPr id="27712" name="Text Box 60"/>
            <p:cNvSpPr txBox="1">
              <a:spLocks noChangeArrowheads="1"/>
            </p:cNvSpPr>
            <p:nvPr/>
          </p:nvSpPr>
          <p:spPr bwMode="auto">
            <a:xfrm>
              <a:off x="763588" y="1685925"/>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2</a:t>
              </a:r>
            </a:p>
          </p:txBody>
        </p:sp>
        <p:sp>
          <p:nvSpPr>
            <p:cNvPr id="27713" name="Text Box 61"/>
            <p:cNvSpPr txBox="1">
              <a:spLocks noChangeArrowheads="1"/>
            </p:cNvSpPr>
            <p:nvPr/>
          </p:nvSpPr>
          <p:spPr bwMode="auto">
            <a:xfrm>
              <a:off x="982663" y="1449388"/>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3</a:t>
              </a:r>
            </a:p>
          </p:txBody>
        </p:sp>
        <p:sp>
          <p:nvSpPr>
            <p:cNvPr id="27714" name="Text Box 62"/>
            <p:cNvSpPr txBox="1">
              <a:spLocks noChangeArrowheads="1"/>
            </p:cNvSpPr>
            <p:nvPr/>
          </p:nvSpPr>
          <p:spPr bwMode="auto">
            <a:xfrm>
              <a:off x="1423988" y="1901825"/>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3</a:t>
              </a:r>
            </a:p>
          </p:txBody>
        </p:sp>
        <p:sp>
          <p:nvSpPr>
            <p:cNvPr id="27715" name="Text Box 63"/>
            <p:cNvSpPr txBox="1">
              <a:spLocks noChangeArrowheads="1"/>
            </p:cNvSpPr>
            <p:nvPr/>
          </p:nvSpPr>
          <p:spPr bwMode="auto">
            <a:xfrm>
              <a:off x="987425" y="2354263"/>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3</a:t>
              </a:r>
            </a:p>
          </p:txBody>
        </p:sp>
        <p:sp>
          <p:nvSpPr>
            <p:cNvPr id="27716" name="Text Box 64"/>
            <p:cNvSpPr txBox="1">
              <a:spLocks noChangeArrowheads="1"/>
            </p:cNvSpPr>
            <p:nvPr/>
          </p:nvSpPr>
          <p:spPr bwMode="auto">
            <a:xfrm>
              <a:off x="528638" y="1917700"/>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3</a:t>
              </a:r>
            </a:p>
          </p:txBody>
        </p:sp>
        <p:sp>
          <p:nvSpPr>
            <p:cNvPr id="27717" name="Text Box 65"/>
            <p:cNvSpPr txBox="1">
              <a:spLocks noChangeArrowheads="1"/>
            </p:cNvSpPr>
            <p:nvPr/>
          </p:nvSpPr>
          <p:spPr bwMode="auto">
            <a:xfrm>
              <a:off x="758825" y="1458913"/>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4</a:t>
              </a:r>
            </a:p>
          </p:txBody>
        </p:sp>
        <p:sp>
          <p:nvSpPr>
            <p:cNvPr id="27718" name="Text Box 66"/>
            <p:cNvSpPr txBox="1">
              <a:spLocks noChangeArrowheads="1"/>
            </p:cNvSpPr>
            <p:nvPr/>
          </p:nvSpPr>
          <p:spPr bwMode="auto">
            <a:xfrm>
              <a:off x="533400" y="1689100"/>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4</a:t>
              </a:r>
            </a:p>
          </p:txBody>
        </p:sp>
        <p:sp>
          <p:nvSpPr>
            <p:cNvPr id="27719" name="Text Box 67"/>
            <p:cNvSpPr txBox="1">
              <a:spLocks noChangeArrowheads="1"/>
            </p:cNvSpPr>
            <p:nvPr/>
          </p:nvSpPr>
          <p:spPr bwMode="auto">
            <a:xfrm>
              <a:off x="530225" y="2141538"/>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4</a:t>
              </a:r>
            </a:p>
          </p:txBody>
        </p:sp>
        <p:sp>
          <p:nvSpPr>
            <p:cNvPr id="27720" name="Text Box 68"/>
            <p:cNvSpPr txBox="1">
              <a:spLocks noChangeArrowheads="1"/>
            </p:cNvSpPr>
            <p:nvPr/>
          </p:nvSpPr>
          <p:spPr bwMode="auto">
            <a:xfrm>
              <a:off x="760413" y="2360613"/>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4</a:t>
              </a:r>
            </a:p>
          </p:txBody>
        </p:sp>
        <p:sp>
          <p:nvSpPr>
            <p:cNvPr id="27721" name="Text Box 69"/>
            <p:cNvSpPr txBox="1">
              <a:spLocks noChangeArrowheads="1"/>
            </p:cNvSpPr>
            <p:nvPr/>
          </p:nvSpPr>
          <p:spPr bwMode="auto">
            <a:xfrm>
              <a:off x="1223963" y="2368550"/>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4</a:t>
              </a:r>
            </a:p>
          </p:txBody>
        </p:sp>
        <p:sp>
          <p:nvSpPr>
            <p:cNvPr id="27722" name="Text Box 70"/>
            <p:cNvSpPr txBox="1">
              <a:spLocks noChangeArrowheads="1"/>
            </p:cNvSpPr>
            <p:nvPr/>
          </p:nvSpPr>
          <p:spPr bwMode="auto">
            <a:xfrm>
              <a:off x="1409700" y="2143125"/>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4</a:t>
              </a:r>
            </a:p>
          </p:txBody>
        </p:sp>
        <p:sp>
          <p:nvSpPr>
            <p:cNvPr id="27723" name="Text Box 71"/>
            <p:cNvSpPr txBox="1">
              <a:spLocks noChangeArrowheads="1"/>
            </p:cNvSpPr>
            <p:nvPr/>
          </p:nvSpPr>
          <p:spPr bwMode="auto">
            <a:xfrm>
              <a:off x="1428750" y="1662113"/>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4</a:t>
              </a:r>
            </a:p>
          </p:txBody>
        </p:sp>
        <p:sp>
          <p:nvSpPr>
            <p:cNvPr id="27724" name="Text Box 72"/>
            <p:cNvSpPr txBox="1">
              <a:spLocks noChangeArrowheads="1"/>
            </p:cNvSpPr>
            <p:nvPr/>
          </p:nvSpPr>
          <p:spPr bwMode="auto">
            <a:xfrm>
              <a:off x="1214438" y="1458913"/>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4</a:t>
              </a:r>
            </a:p>
          </p:txBody>
        </p:sp>
        <p:sp>
          <p:nvSpPr>
            <p:cNvPr id="27725" name="Text Box 73"/>
            <p:cNvSpPr txBox="1">
              <a:spLocks noChangeArrowheads="1"/>
            </p:cNvSpPr>
            <p:nvPr/>
          </p:nvSpPr>
          <p:spPr bwMode="auto">
            <a:xfrm>
              <a:off x="519113" y="2371725"/>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5</a:t>
              </a:r>
            </a:p>
          </p:txBody>
        </p:sp>
        <p:sp>
          <p:nvSpPr>
            <p:cNvPr id="27726" name="Text Box 74"/>
            <p:cNvSpPr txBox="1">
              <a:spLocks noChangeArrowheads="1"/>
            </p:cNvSpPr>
            <p:nvPr/>
          </p:nvSpPr>
          <p:spPr bwMode="auto">
            <a:xfrm>
              <a:off x="527050" y="1457325"/>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5</a:t>
              </a:r>
            </a:p>
          </p:txBody>
        </p:sp>
        <p:sp>
          <p:nvSpPr>
            <p:cNvPr id="27727" name="Text Box 75"/>
            <p:cNvSpPr txBox="1">
              <a:spLocks noChangeArrowheads="1"/>
            </p:cNvSpPr>
            <p:nvPr/>
          </p:nvSpPr>
          <p:spPr bwMode="auto">
            <a:xfrm>
              <a:off x="1423988" y="1465263"/>
              <a:ext cx="155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5</a:t>
              </a:r>
            </a:p>
          </p:txBody>
        </p:sp>
        <p:sp>
          <p:nvSpPr>
            <p:cNvPr id="27728" name="Oval 76"/>
            <p:cNvSpPr>
              <a:spLocks noChangeArrowheads="1"/>
            </p:cNvSpPr>
            <p:nvPr/>
          </p:nvSpPr>
          <p:spPr bwMode="auto">
            <a:xfrm>
              <a:off x="973138" y="1970088"/>
              <a:ext cx="92075" cy="920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graphicFrame>
        <p:nvGraphicFramePr>
          <p:cNvPr id="27652" name="Object 78"/>
          <p:cNvGraphicFramePr>
            <a:graphicFrameLocks noChangeAspect="1"/>
          </p:cNvGraphicFramePr>
          <p:nvPr>
            <p:extLst>
              <p:ext uri="{D42A27DB-BD31-4B8C-83A1-F6EECF244321}">
                <p14:modId xmlns:p14="http://schemas.microsoft.com/office/powerpoint/2010/main" val="1545660243"/>
              </p:ext>
            </p:extLst>
          </p:nvPr>
        </p:nvGraphicFramePr>
        <p:xfrm>
          <a:off x="2182813" y="668338"/>
          <a:ext cx="6367462" cy="2173287"/>
        </p:xfrm>
        <a:graphic>
          <a:graphicData uri="http://schemas.openxmlformats.org/presentationml/2006/ole">
            <mc:AlternateContent xmlns:mc="http://schemas.openxmlformats.org/markup-compatibility/2006">
              <mc:Choice xmlns:v="urn:schemas-microsoft-com:vml" Requires="v">
                <p:oleObj spid="_x0000_s17435" name="Document" r:id="rId3" imgW="5641826" imgH="1593328" progId="Word.Document.8">
                  <p:embed/>
                </p:oleObj>
              </mc:Choice>
              <mc:Fallback>
                <p:oleObj name="Document" r:id="rId3" imgW="5641826" imgH="1593328" progId="Word.Document.8">
                  <p:embed/>
                  <p:pic>
                    <p:nvPicPr>
                      <p:cNvPr id="0" name=""/>
                      <p:cNvPicPr>
                        <a:picLocks noChangeAspect="1" noChangeArrowheads="1"/>
                      </p:cNvPicPr>
                      <p:nvPr/>
                    </p:nvPicPr>
                    <p:blipFill>
                      <a:blip r:embed="rId4"/>
                      <a:srcRect/>
                      <a:stretch>
                        <a:fillRect/>
                      </a:stretch>
                    </p:blipFill>
                    <p:spPr bwMode="auto">
                      <a:xfrm>
                        <a:off x="2182813" y="668338"/>
                        <a:ext cx="6367462" cy="217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Text Box 79"/>
          <p:cNvSpPr txBox="1">
            <a:spLocks noChangeArrowheads="1"/>
          </p:cNvSpPr>
          <p:nvPr/>
        </p:nvSpPr>
        <p:spPr bwMode="auto">
          <a:xfrm>
            <a:off x="228600" y="2744788"/>
            <a:ext cx="8666163" cy="355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t>Pixel copies could take place between any order neighbors. </a:t>
            </a:r>
          </a:p>
          <a:p>
            <a:pPr eaLnBrk="1" hangingPunct="1">
              <a:spcBef>
                <a:spcPct val="50000"/>
              </a:spcBef>
              <a:buFontTx/>
              <a:buNone/>
            </a:pPr>
            <a:r>
              <a:rPr lang="en-US" altLang="en-US" sz="1800" dirty="0"/>
              <a:t>In practice we use only the few first neighbors (1-4).</a:t>
            </a:r>
          </a:p>
          <a:p>
            <a:pPr eaLnBrk="1" hangingPunct="1">
              <a:spcBef>
                <a:spcPct val="50000"/>
              </a:spcBef>
              <a:buFontTx/>
              <a:buNone/>
            </a:pPr>
            <a:r>
              <a:rPr lang="en-US" altLang="en-US" sz="1800" dirty="0"/>
              <a:t>To specify a pixel-copy range of 2 in a simulation insert the CC3DML command :</a:t>
            </a:r>
          </a:p>
          <a:p>
            <a:pPr eaLnBrk="1" hangingPunct="1">
              <a:spcBef>
                <a:spcPct val="50000"/>
              </a:spcBef>
              <a:buFontTx/>
              <a:buNone/>
            </a:pPr>
            <a:r>
              <a:rPr lang="en-US" altLang="en-US" sz="1800" dirty="0">
                <a:solidFill>
                  <a:srgbClr val="0070C0"/>
                </a:solidFill>
              </a:rPr>
              <a:t>&lt;</a:t>
            </a:r>
            <a:r>
              <a:rPr lang="en-US" altLang="en-US" sz="1800" dirty="0" err="1">
                <a:solidFill>
                  <a:srgbClr val="0070C0"/>
                </a:solidFill>
              </a:rPr>
              <a:t>NeighborOrder</a:t>
            </a:r>
            <a:r>
              <a:rPr lang="en-US" altLang="en-US" sz="1800" dirty="0">
                <a:solidFill>
                  <a:srgbClr val="0070C0"/>
                </a:solidFill>
              </a:rPr>
              <a:t>&gt;2&lt;/</a:t>
            </a:r>
            <a:r>
              <a:rPr lang="en-US" altLang="en-US" sz="1800" dirty="0" err="1">
                <a:solidFill>
                  <a:srgbClr val="0070C0"/>
                </a:solidFill>
              </a:rPr>
              <a:t>NeighborOrder</a:t>
            </a:r>
            <a:r>
              <a:rPr lang="en-US" altLang="en-US" sz="1800" dirty="0">
                <a:solidFill>
                  <a:srgbClr val="0070C0"/>
                </a:solidFill>
              </a:rPr>
              <a:t>&gt; </a:t>
            </a:r>
          </a:p>
          <a:p>
            <a:pPr eaLnBrk="1" hangingPunct="1">
              <a:spcBef>
                <a:spcPct val="50000"/>
              </a:spcBef>
              <a:buFontTx/>
              <a:buNone/>
            </a:pPr>
            <a:r>
              <a:rPr lang="en-US" altLang="en-US" sz="1800" dirty="0"/>
              <a:t>In the </a:t>
            </a:r>
            <a:r>
              <a:rPr lang="en-US" altLang="en-US" sz="1800" dirty="0">
                <a:solidFill>
                  <a:srgbClr val="0070C0"/>
                </a:solidFill>
              </a:rPr>
              <a:t>&lt;Potts&gt;&lt;/Potts&gt; </a:t>
            </a:r>
            <a:r>
              <a:rPr lang="en-US" altLang="en-US" sz="1800" dirty="0"/>
              <a:t>section of the simulation .</a:t>
            </a:r>
          </a:p>
          <a:p>
            <a:pPr eaLnBrk="1" hangingPunct="1">
              <a:spcBef>
                <a:spcPct val="50000"/>
              </a:spcBef>
              <a:buFontTx/>
              <a:buNone/>
            </a:pPr>
            <a:r>
              <a:rPr lang="en-US" altLang="en-US" sz="1800" dirty="0"/>
              <a:t>Contact energy calculations have their range specified separately</a:t>
            </a:r>
          </a:p>
          <a:p>
            <a:pPr eaLnBrk="1" hangingPunct="1">
              <a:spcBef>
                <a:spcPct val="50000"/>
              </a:spcBef>
              <a:buFontTx/>
              <a:buNone/>
            </a:pPr>
            <a:r>
              <a:rPr lang="en-US" altLang="en-US" sz="1800" dirty="0"/>
              <a:t>To specify an interaction range of 3 in a simulation insert the CC3DML command :</a:t>
            </a:r>
          </a:p>
          <a:p>
            <a:pPr eaLnBrk="1" hangingPunct="1">
              <a:spcBef>
                <a:spcPct val="50000"/>
              </a:spcBef>
              <a:buFontTx/>
              <a:buNone/>
            </a:pPr>
            <a:r>
              <a:rPr lang="en-US" altLang="en-US" sz="1800" dirty="0">
                <a:solidFill>
                  <a:srgbClr val="0070C0"/>
                </a:solidFill>
              </a:rPr>
              <a:t>&lt;</a:t>
            </a:r>
            <a:r>
              <a:rPr lang="en-US" altLang="en-US" sz="1800" dirty="0" err="1">
                <a:solidFill>
                  <a:srgbClr val="0070C0"/>
                </a:solidFill>
              </a:rPr>
              <a:t>NeighborOrder</a:t>
            </a:r>
            <a:r>
              <a:rPr lang="en-US" altLang="en-US" sz="1800" dirty="0">
                <a:solidFill>
                  <a:srgbClr val="0070C0"/>
                </a:solidFill>
              </a:rPr>
              <a:t>&gt;3&lt;/</a:t>
            </a:r>
            <a:r>
              <a:rPr lang="en-US" altLang="en-US" sz="1800" dirty="0" err="1">
                <a:solidFill>
                  <a:srgbClr val="0070C0"/>
                </a:solidFill>
              </a:rPr>
              <a:t>NeighborOrder</a:t>
            </a:r>
            <a:r>
              <a:rPr lang="en-US" altLang="en-US" sz="1800" dirty="0">
                <a:solidFill>
                  <a:srgbClr val="0070C0"/>
                </a:solidFill>
              </a:rPr>
              <a:t>&gt;</a:t>
            </a:r>
          </a:p>
          <a:p>
            <a:pPr eaLnBrk="1" hangingPunct="1">
              <a:spcBef>
                <a:spcPct val="0"/>
              </a:spcBef>
              <a:buFontTx/>
              <a:buNone/>
            </a:pPr>
            <a:r>
              <a:rPr lang="en-US" altLang="en-US" sz="1800" dirty="0"/>
              <a:t>In the </a:t>
            </a:r>
            <a:r>
              <a:rPr lang="en-US" altLang="en-US" sz="1800" dirty="0">
                <a:solidFill>
                  <a:srgbClr val="0070C0"/>
                </a:solidFill>
              </a:rPr>
              <a:t>&lt;Plugin Name="Contact"&gt; &lt;/Plugin&gt; </a:t>
            </a:r>
            <a:r>
              <a:rPr lang="en-US" altLang="en-US" sz="1800" dirty="0"/>
              <a:t>section of the simulation .</a:t>
            </a:r>
          </a:p>
        </p:txBody>
      </p:sp>
      <p:pic>
        <p:nvPicPr>
          <p:cNvPr id="27654" name="Picture 3" descr="Biocomplexit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4" descr="redblackblocki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6"/>
          <p:cNvSpPr txBox="1">
            <a:spLocks noChangeArrowheads="1"/>
          </p:cNvSpPr>
          <p:nvPr/>
        </p:nvSpPr>
        <p:spPr bwMode="auto">
          <a:xfrm>
            <a:off x="0" y="0"/>
            <a:ext cx="9144000" cy="3693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chemeClr val="bg1"/>
                </a:solidFill>
              </a:rPr>
              <a:t>Nearest neighbors in 2D and their Euclidian distances from the central pixel</a:t>
            </a:r>
          </a:p>
        </p:txBody>
      </p:sp>
      <p:pic>
        <p:nvPicPr>
          <p:cNvPr id="2" name="Google Shape;103;p21">
            <a:extLst>
              <a:ext uri="{FF2B5EF4-FFF2-40B4-BE49-F238E27FC236}">
                <a16:creationId xmlns:a16="http://schemas.microsoft.com/office/drawing/2014/main" id="{AF6F0652-D481-4418-8A2D-695E57CA31E4}"/>
              </a:ext>
            </a:extLst>
          </p:cNvPr>
          <p:cNvPicPr preferRelativeResize="0"/>
          <p:nvPr/>
        </p:nvPicPr>
        <p:blipFill rotWithShape="1">
          <a:blip r:embed="rId7">
            <a:alphaModFix/>
          </a:blip>
          <a:srcRect/>
          <a:stretch/>
        </p:blipFill>
        <p:spPr>
          <a:xfrm>
            <a:off x="8564450" y="4464"/>
            <a:ext cx="593675" cy="617861"/>
          </a:xfrm>
          <a:prstGeom prst="rect">
            <a:avLst/>
          </a:prstGeom>
          <a:noFill/>
          <a:ln>
            <a:noFill/>
          </a:ln>
        </p:spPr>
      </p:pic>
    </p:spTree>
    <p:extLst>
      <p:ext uri="{BB962C8B-B14F-4D97-AF65-F5344CB8AC3E}">
        <p14:creationId xmlns:p14="http://schemas.microsoft.com/office/powerpoint/2010/main" val="374506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58"/>
          <p:cNvSpPr>
            <a:spLocks noChangeArrowheads="1"/>
          </p:cNvSpPr>
          <p:nvPr/>
        </p:nvSpPr>
        <p:spPr bwMode="auto">
          <a:xfrm>
            <a:off x="762000" y="3646488"/>
            <a:ext cx="800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76" name="Rectangle 159"/>
          <p:cNvSpPr>
            <a:spLocks noChangeArrowheads="1"/>
          </p:cNvSpPr>
          <p:nvPr/>
        </p:nvSpPr>
        <p:spPr bwMode="auto">
          <a:xfrm>
            <a:off x="762000" y="3646488"/>
            <a:ext cx="7429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77" name="Rectangle 160"/>
          <p:cNvSpPr>
            <a:spLocks noChangeArrowheads="1"/>
          </p:cNvSpPr>
          <p:nvPr/>
        </p:nvSpPr>
        <p:spPr bwMode="auto">
          <a:xfrm>
            <a:off x="762000" y="3646488"/>
            <a:ext cx="800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78" name="Rectangle 161"/>
          <p:cNvSpPr>
            <a:spLocks noChangeArrowheads="1"/>
          </p:cNvSpPr>
          <p:nvPr/>
        </p:nvSpPr>
        <p:spPr bwMode="auto">
          <a:xfrm>
            <a:off x="762000" y="3646488"/>
            <a:ext cx="800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79" name="Rectangle 162"/>
          <p:cNvSpPr>
            <a:spLocks noChangeArrowheads="1"/>
          </p:cNvSpPr>
          <p:nvPr/>
        </p:nvSpPr>
        <p:spPr bwMode="auto">
          <a:xfrm>
            <a:off x="762000" y="3646488"/>
            <a:ext cx="7429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87556" name="Group 164"/>
          <p:cNvGraphicFramePr>
            <a:graphicFrameLocks noGrp="1"/>
          </p:cNvGraphicFramePr>
          <p:nvPr/>
        </p:nvGraphicFramePr>
        <p:xfrm>
          <a:off x="730250" y="3646488"/>
          <a:ext cx="3671888" cy="2987674"/>
        </p:xfrm>
        <a:graphic>
          <a:graphicData uri="http://schemas.openxmlformats.org/drawingml/2006/table">
            <a:tbl>
              <a:tblPr/>
              <a:tblGrid>
                <a:gridCol w="642938">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tblGrid>
              <a:tr h="518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2D Square Lattice</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2D Hexagonal Lattice</a:t>
                      </a:r>
                      <a:endParaRPr kumimoji="0" lang="en-US" sz="1800" b="0" i="0" u="none" strike="noStrike" cap="none" normalizeH="0" baseline="0" dirty="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963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Neighbor Order</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Number of Neighbors</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Euclidian Distance </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Number of Neighbors</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Euclidian Distance </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dirty="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2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dirty="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dirty="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2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2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8</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12</a:t>
                      </a:r>
                      <a:endParaRPr kumimoji="0" lang="en-US" sz="1800" b="0" i="0" u="none" strike="noStrike" cap="none" normalizeH="0" baseline="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722" name="Rectangle 163"/>
          <p:cNvSpPr>
            <a:spLocks noChangeArrowheads="1"/>
          </p:cNvSpPr>
          <p:nvPr/>
        </p:nvSpPr>
        <p:spPr bwMode="auto">
          <a:xfrm>
            <a:off x="762000" y="3646488"/>
            <a:ext cx="800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28723" name="Object 206"/>
          <p:cNvGraphicFramePr>
            <a:graphicFrameLocks noChangeAspect="1"/>
          </p:cNvGraphicFramePr>
          <p:nvPr/>
        </p:nvGraphicFramePr>
        <p:xfrm>
          <a:off x="3733800" y="4600575"/>
          <a:ext cx="523875" cy="276225"/>
        </p:xfrm>
        <a:graphic>
          <a:graphicData uri="http://schemas.openxmlformats.org/presentationml/2006/ole">
            <mc:AlternateContent xmlns:mc="http://schemas.openxmlformats.org/markup-compatibility/2006">
              <mc:Choice xmlns:v="urn:schemas-microsoft-com:vml" Requires="v">
                <p:oleObj spid="_x0000_s18584" name="Equation" r:id="rId3" imgW="520474" imgH="279279" progId="Equation.DSMT4">
                  <p:embed/>
                </p:oleObj>
              </mc:Choice>
              <mc:Fallback>
                <p:oleObj name="Equation" r:id="rId3" imgW="520474" imgH="27927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600575"/>
                        <a:ext cx="52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724" name="Object 207"/>
          <p:cNvGraphicFramePr>
            <a:graphicFrameLocks noChangeAspect="1"/>
          </p:cNvGraphicFramePr>
          <p:nvPr/>
        </p:nvGraphicFramePr>
        <p:xfrm>
          <a:off x="2324100" y="5210175"/>
          <a:ext cx="266700" cy="200025"/>
        </p:xfrm>
        <a:graphic>
          <a:graphicData uri="http://schemas.openxmlformats.org/presentationml/2006/ole">
            <mc:AlternateContent xmlns:mc="http://schemas.openxmlformats.org/markup-compatibility/2006">
              <mc:Choice xmlns:v="urn:schemas-microsoft-com:vml" Requires="v">
                <p:oleObj spid="_x0000_s18585" name="Equation" r:id="rId5" imgW="244563" imgH="218862" progId="Equation.DSMT4">
                  <p:embed/>
                </p:oleObj>
              </mc:Choice>
              <mc:Fallback>
                <p:oleObj name="Equation" r:id="rId5" imgW="244563" imgH="21886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4100" y="5210175"/>
                        <a:ext cx="266700" cy="20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725" name="Object 208"/>
          <p:cNvGraphicFramePr>
            <a:graphicFrameLocks noChangeAspect="1"/>
          </p:cNvGraphicFramePr>
          <p:nvPr/>
        </p:nvGraphicFramePr>
        <p:xfrm>
          <a:off x="3733800" y="5133975"/>
          <a:ext cx="523875" cy="276225"/>
        </p:xfrm>
        <a:graphic>
          <a:graphicData uri="http://schemas.openxmlformats.org/presentationml/2006/ole">
            <mc:AlternateContent xmlns:mc="http://schemas.openxmlformats.org/markup-compatibility/2006">
              <mc:Choice xmlns:v="urn:schemas-microsoft-com:vml" Requires="v">
                <p:oleObj spid="_x0000_s18586" name="Equation" r:id="rId7" imgW="520474" imgH="279279" progId="Equation.DSMT4">
                  <p:embed/>
                </p:oleObj>
              </mc:Choice>
              <mc:Fallback>
                <p:oleObj name="Equation" r:id="rId7" imgW="520474" imgH="27927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5133975"/>
                        <a:ext cx="52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726" name="Object 209"/>
          <p:cNvGraphicFramePr>
            <a:graphicFrameLocks noChangeAspect="1"/>
          </p:cNvGraphicFramePr>
          <p:nvPr/>
        </p:nvGraphicFramePr>
        <p:xfrm>
          <a:off x="3721100" y="5667375"/>
          <a:ext cx="504825" cy="276225"/>
        </p:xfrm>
        <a:graphic>
          <a:graphicData uri="http://schemas.openxmlformats.org/presentationml/2006/ole">
            <mc:AlternateContent xmlns:mc="http://schemas.openxmlformats.org/markup-compatibility/2006">
              <mc:Choice xmlns:v="urn:schemas-microsoft-com:vml" Requires="v">
                <p:oleObj spid="_x0000_s18587" name="Equation" r:id="rId9" imgW="508000" imgH="279400" progId="Equation.DSMT4">
                  <p:embed/>
                </p:oleObj>
              </mc:Choice>
              <mc:Fallback>
                <p:oleObj name="Equation" r:id="rId9" imgW="508000" imgH="279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1100" y="5667375"/>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727" name="Object 210"/>
          <p:cNvGraphicFramePr>
            <a:graphicFrameLocks noChangeAspect="1"/>
          </p:cNvGraphicFramePr>
          <p:nvPr/>
        </p:nvGraphicFramePr>
        <p:xfrm>
          <a:off x="3719513" y="6172200"/>
          <a:ext cx="587375" cy="276225"/>
        </p:xfrm>
        <a:graphic>
          <a:graphicData uri="http://schemas.openxmlformats.org/presentationml/2006/ole">
            <mc:AlternateContent xmlns:mc="http://schemas.openxmlformats.org/markup-compatibility/2006">
              <mc:Choice xmlns:v="urn:schemas-microsoft-com:vml" Requires="v">
                <p:oleObj spid="_x0000_s18588" name="Equation" r:id="rId11" imgW="583947" imgH="279279" progId="Equation.DSMT4">
                  <p:embed/>
                </p:oleObj>
              </mc:Choice>
              <mc:Fallback>
                <p:oleObj name="Equation" r:id="rId11" imgW="583947" imgH="27927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19513" y="6172200"/>
                        <a:ext cx="587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728" name="Object 211"/>
          <p:cNvGraphicFramePr>
            <a:graphicFrameLocks noChangeAspect="1"/>
          </p:cNvGraphicFramePr>
          <p:nvPr/>
        </p:nvGraphicFramePr>
        <p:xfrm>
          <a:off x="2332038" y="6169025"/>
          <a:ext cx="249237" cy="207963"/>
        </p:xfrm>
        <a:graphic>
          <a:graphicData uri="http://schemas.openxmlformats.org/presentationml/2006/ole">
            <mc:AlternateContent xmlns:mc="http://schemas.openxmlformats.org/markup-compatibility/2006">
              <mc:Choice xmlns:v="urn:schemas-microsoft-com:vml" Requires="v">
                <p:oleObj spid="_x0000_s18589" name="Equation" r:id="rId13" imgW="228600" imgH="228600" progId="Equation.DSMT4">
                  <p:embed/>
                </p:oleObj>
              </mc:Choice>
              <mc:Fallback>
                <p:oleObj name="Equation" r:id="rId13" imgW="2286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2038" y="6169025"/>
                        <a:ext cx="249237" cy="2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729" name="Picture 3" descr="Biocomplexity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0" name="Picture 4" descr="redblackblockiu"/>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31" name="Text Box 79"/>
          <p:cNvSpPr txBox="1">
            <a:spLocks noChangeArrowheads="1"/>
          </p:cNvSpPr>
          <p:nvPr/>
        </p:nvSpPr>
        <p:spPr bwMode="auto">
          <a:xfrm>
            <a:off x="242888" y="527050"/>
            <a:ext cx="8666162"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t>To reduce intrinsic lattice anisotropy of the square lattice, we can use a hexagonal lattice Instead.</a:t>
            </a:r>
          </a:p>
          <a:p>
            <a:pPr eaLnBrk="1" hangingPunct="1">
              <a:spcBef>
                <a:spcPct val="50000"/>
              </a:spcBef>
              <a:buFontTx/>
              <a:buNone/>
            </a:pPr>
            <a:r>
              <a:rPr lang="en-US" altLang="en-US" sz="1800" dirty="0"/>
              <a:t>The area/volume of each pixel is fixed to 1, so the length scale changes when you move from square to hex lattices.</a:t>
            </a:r>
          </a:p>
          <a:p>
            <a:pPr eaLnBrk="1" hangingPunct="1">
              <a:spcBef>
                <a:spcPct val="50000"/>
              </a:spcBef>
              <a:buFontTx/>
              <a:buNone/>
            </a:pPr>
            <a:r>
              <a:rPr lang="en-US" altLang="en-US" sz="1800" dirty="0"/>
              <a:t>To specify a simulation  on a hex lattice, insert the CC3DML command :</a:t>
            </a:r>
          </a:p>
          <a:p>
            <a:pPr eaLnBrk="1" hangingPunct="1">
              <a:spcBef>
                <a:spcPct val="50000"/>
              </a:spcBef>
              <a:buFontTx/>
              <a:buNone/>
            </a:pPr>
            <a:r>
              <a:rPr lang="en-US" altLang="en-US" sz="1800" dirty="0">
                <a:solidFill>
                  <a:srgbClr val="0070C0"/>
                </a:solidFill>
              </a:rPr>
              <a:t>&lt;</a:t>
            </a:r>
            <a:r>
              <a:rPr lang="en-US" altLang="en-US" sz="1800" dirty="0" err="1">
                <a:solidFill>
                  <a:srgbClr val="0070C0"/>
                </a:solidFill>
              </a:rPr>
              <a:t>LatticeType</a:t>
            </a:r>
            <a:r>
              <a:rPr lang="en-US" altLang="en-US" sz="1800" dirty="0">
                <a:solidFill>
                  <a:srgbClr val="0070C0"/>
                </a:solidFill>
              </a:rPr>
              <a:t>&gt;Hexagonal&lt;/</a:t>
            </a:r>
            <a:r>
              <a:rPr lang="en-US" altLang="en-US" sz="1800" dirty="0" err="1">
                <a:solidFill>
                  <a:srgbClr val="0070C0"/>
                </a:solidFill>
              </a:rPr>
              <a:t>LatticeType</a:t>
            </a:r>
            <a:r>
              <a:rPr lang="en-US" altLang="en-US" sz="1800" dirty="0">
                <a:solidFill>
                  <a:srgbClr val="0070C0"/>
                </a:solidFill>
              </a:rPr>
              <a:t>&gt;</a:t>
            </a:r>
          </a:p>
          <a:p>
            <a:pPr eaLnBrk="1" hangingPunct="1">
              <a:spcBef>
                <a:spcPct val="50000"/>
              </a:spcBef>
              <a:buFontTx/>
              <a:buNone/>
            </a:pPr>
            <a:r>
              <a:rPr lang="en-US" altLang="en-US" sz="1800" dirty="0"/>
              <a:t>In the </a:t>
            </a:r>
            <a:r>
              <a:rPr lang="en-US" altLang="en-US" sz="1800" dirty="0">
                <a:solidFill>
                  <a:srgbClr val="0070C0"/>
                </a:solidFill>
              </a:rPr>
              <a:t>&lt;Potts&gt;&lt;/Potts&gt; </a:t>
            </a:r>
            <a:r>
              <a:rPr lang="en-US" altLang="en-US" sz="1800" dirty="0"/>
              <a:t>section of the simulation .</a:t>
            </a:r>
          </a:p>
        </p:txBody>
      </p:sp>
      <p:pic>
        <p:nvPicPr>
          <p:cNvPr id="28732" name="Picture 8"/>
          <p:cNvPicPr>
            <a:picLocks noChangeAspect="1" noChangeArrowheads="1"/>
          </p:cNvPicPr>
          <p:nvPr/>
        </p:nvPicPr>
        <p:blipFill>
          <a:blip r:embed="rId17">
            <a:extLst>
              <a:ext uri="{28A0092B-C50C-407E-A947-70E740481C1C}">
                <a14:useLocalDpi xmlns:a14="http://schemas.microsoft.com/office/drawing/2010/main" val="0"/>
              </a:ext>
            </a:extLst>
          </a:blip>
          <a:srcRect l="49806" t="11375" b="13821"/>
          <a:stretch>
            <a:fillRect/>
          </a:stretch>
        </p:blipFill>
        <p:spPr bwMode="auto">
          <a:xfrm>
            <a:off x="5332413" y="3113088"/>
            <a:ext cx="3051175"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33" name="Rectangle 1"/>
          <p:cNvSpPr>
            <a:spLocks noChangeArrowheads="1"/>
          </p:cNvSpPr>
          <p:nvPr/>
        </p:nvSpPr>
        <p:spPr bwMode="auto">
          <a:xfrm>
            <a:off x="4572000" y="5546725"/>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rgbClr val="FF0000"/>
                </a:solidFill>
              </a:rPr>
              <a:t>WARNING: a few functions may not work properly for hex lattices.</a:t>
            </a:r>
          </a:p>
        </p:txBody>
      </p:sp>
      <p:sp>
        <p:nvSpPr>
          <p:cNvPr id="21"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Hexagonal Lattices</a:t>
            </a:r>
          </a:p>
        </p:txBody>
      </p:sp>
      <p:pic>
        <p:nvPicPr>
          <p:cNvPr id="2" name="Google Shape;103;p21">
            <a:extLst>
              <a:ext uri="{FF2B5EF4-FFF2-40B4-BE49-F238E27FC236}">
                <a16:creationId xmlns:a16="http://schemas.microsoft.com/office/drawing/2014/main" id="{0E5E053F-6E5F-4080-BFE6-36076C561D94}"/>
              </a:ext>
            </a:extLst>
          </p:cNvPr>
          <p:cNvPicPr preferRelativeResize="0"/>
          <p:nvPr/>
        </p:nvPicPr>
        <p:blipFill rotWithShape="1">
          <a:blip r:embed="rId18">
            <a:alphaModFix/>
          </a:blip>
          <a:srcRect/>
          <a:stretch/>
        </p:blipFill>
        <p:spPr>
          <a:xfrm>
            <a:off x="8564450" y="4464"/>
            <a:ext cx="593675" cy="617861"/>
          </a:xfrm>
          <a:prstGeom prst="rect">
            <a:avLst/>
          </a:prstGeom>
          <a:noFill/>
          <a:ln>
            <a:noFill/>
          </a:ln>
        </p:spPr>
      </p:pic>
    </p:spTree>
    <p:extLst>
      <p:ext uri="{BB962C8B-B14F-4D97-AF65-F5344CB8AC3E}">
        <p14:creationId xmlns:p14="http://schemas.microsoft.com/office/powerpoint/2010/main" val="2879399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Understanding Contact Energy</a:t>
            </a:r>
          </a:p>
        </p:txBody>
      </p:sp>
      <p:sp>
        <p:nvSpPr>
          <p:cNvPr id="2" name="TextBox 1"/>
          <p:cNvSpPr txBox="1"/>
          <p:nvPr/>
        </p:nvSpPr>
        <p:spPr>
          <a:xfrm>
            <a:off x="87682" y="773444"/>
            <a:ext cx="8718115" cy="307777"/>
          </a:xfrm>
          <a:prstGeom prst="rect">
            <a:avLst/>
          </a:prstGeom>
          <a:noFill/>
        </p:spPr>
        <p:txBody>
          <a:bodyPr wrap="square" rtlCol="0">
            <a:spAutoFit/>
          </a:bodyPr>
          <a:lstStyle/>
          <a:p>
            <a:r>
              <a:rPr lang="en-US" dirty="0"/>
              <a:t>Start with a single cell</a:t>
            </a:r>
            <a:endParaRPr lang="en-US" b="1" dirty="0"/>
          </a:p>
        </p:txBody>
      </p:sp>
      <p:pic>
        <p:nvPicPr>
          <p:cNvPr id="4" name="Picture 3"/>
          <p:cNvPicPr>
            <a:picLocks noChangeAspect="1"/>
          </p:cNvPicPr>
          <p:nvPr/>
        </p:nvPicPr>
        <p:blipFill>
          <a:blip r:embed="rId2"/>
          <a:stretch>
            <a:fillRect/>
          </a:stretch>
        </p:blipFill>
        <p:spPr>
          <a:xfrm>
            <a:off x="1766170" y="1162464"/>
            <a:ext cx="4068047" cy="639089"/>
          </a:xfrm>
          <a:prstGeom prst="rect">
            <a:avLst/>
          </a:prstGeom>
        </p:spPr>
      </p:pic>
      <p:pic>
        <p:nvPicPr>
          <p:cNvPr id="5" name="Picture 4"/>
          <p:cNvPicPr>
            <a:picLocks noChangeAspect="1"/>
          </p:cNvPicPr>
          <p:nvPr/>
        </p:nvPicPr>
        <p:blipFill>
          <a:blip r:embed="rId3"/>
          <a:stretch>
            <a:fillRect/>
          </a:stretch>
        </p:blipFill>
        <p:spPr>
          <a:xfrm>
            <a:off x="362994" y="1202238"/>
            <a:ext cx="476250" cy="495300"/>
          </a:xfrm>
          <a:prstGeom prst="rect">
            <a:avLst/>
          </a:prstGeom>
        </p:spPr>
      </p:pic>
      <p:sp>
        <p:nvSpPr>
          <p:cNvPr id="6" name="Rectangle 5"/>
          <p:cNvSpPr/>
          <p:nvPr/>
        </p:nvSpPr>
        <p:spPr>
          <a:xfrm>
            <a:off x="87682" y="2070932"/>
            <a:ext cx="8929047" cy="523220"/>
          </a:xfrm>
          <a:prstGeom prst="rect">
            <a:avLst/>
          </a:prstGeom>
        </p:spPr>
        <p:txBody>
          <a:bodyPr wrap="none">
            <a:spAutoFit/>
          </a:bodyPr>
          <a:lstStyle/>
          <a:p>
            <a:r>
              <a:rPr lang="pl-PL" dirty="0"/>
              <a:t>and </a:t>
            </a:r>
            <a:r>
              <a:rPr lang="en-US" dirty="0"/>
              <a:t>change the sign of Contact Energy coefficients to </a:t>
            </a:r>
            <a:r>
              <a:rPr lang="pl-PL" dirty="0"/>
              <a:t>be </a:t>
            </a:r>
            <a:r>
              <a:rPr lang="en-US" dirty="0"/>
              <a:t>negative</a:t>
            </a:r>
            <a:r>
              <a:rPr lang="pl-PL" dirty="0"/>
              <a:t>. The </a:t>
            </a:r>
            <a:r>
              <a:rPr lang="en-US" dirty="0"/>
              <a:t>pattern evolves and after few MCS </a:t>
            </a:r>
            <a:r>
              <a:rPr lang="pl-PL" dirty="0"/>
              <a:t>we </a:t>
            </a:r>
          </a:p>
          <a:p>
            <a:r>
              <a:rPr lang="en-US" dirty="0"/>
              <a:t>have the following layout that involves only a single cell</a:t>
            </a:r>
            <a:r>
              <a:rPr lang="pl-PL" dirty="0"/>
              <a:t>:</a:t>
            </a:r>
            <a:endParaRPr lang="en-US" b="1" dirty="0"/>
          </a:p>
        </p:txBody>
      </p:sp>
      <p:pic>
        <p:nvPicPr>
          <p:cNvPr id="7" name="Picture 6"/>
          <p:cNvPicPr>
            <a:picLocks noChangeAspect="1"/>
          </p:cNvPicPr>
          <p:nvPr/>
        </p:nvPicPr>
        <p:blipFill>
          <a:blip r:embed="rId4"/>
          <a:stretch>
            <a:fillRect/>
          </a:stretch>
        </p:blipFill>
        <p:spPr>
          <a:xfrm>
            <a:off x="212943" y="2756556"/>
            <a:ext cx="5163461" cy="3016956"/>
          </a:xfrm>
          <a:prstGeom prst="rect">
            <a:avLst/>
          </a:prstGeom>
        </p:spPr>
      </p:pic>
      <p:pic>
        <p:nvPicPr>
          <p:cNvPr id="9" name="Picture 8"/>
          <p:cNvPicPr>
            <a:picLocks noChangeAspect="1"/>
          </p:cNvPicPr>
          <p:nvPr/>
        </p:nvPicPr>
        <p:blipFill>
          <a:blip r:embed="rId5"/>
          <a:stretch>
            <a:fillRect/>
          </a:stretch>
        </p:blipFill>
        <p:spPr>
          <a:xfrm>
            <a:off x="6428135" y="3298246"/>
            <a:ext cx="1724025" cy="1933575"/>
          </a:xfrm>
          <a:prstGeom prst="rect">
            <a:avLst/>
          </a:prstGeom>
        </p:spPr>
      </p:pic>
      <p:cxnSp>
        <p:nvCxnSpPr>
          <p:cNvPr id="12" name="Straight Arrow Connector 11"/>
          <p:cNvCxnSpPr/>
          <p:nvPr/>
        </p:nvCxnSpPr>
        <p:spPr>
          <a:xfrm flipV="1">
            <a:off x="4020855" y="4108537"/>
            <a:ext cx="2167003" cy="425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018" y="6092162"/>
            <a:ext cx="7528142" cy="307777"/>
          </a:xfrm>
          <a:prstGeom prst="rect">
            <a:avLst/>
          </a:prstGeom>
          <a:noFill/>
        </p:spPr>
        <p:txBody>
          <a:bodyPr wrap="square" rtlCol="0">
            <a:spAutoFit/>
          </a:bodyPr>
          <a:lstStyle/>
          <a:p>
            <a:r>
              <a:rPr lang="en-US" dirty="0"/>
              <a:t>Why does the single cell </a:t>
            </a:r>
            <a:r>
              <a:rPr lang="pl-PL" dirty="0"/>
              <a:t>„</a:t>
            </a:r>
            <a:r>
              <a:rPr lang="en-US" dirty="0"/>
              <a:t>explode</a:t>
            </a:r>
            <a:r>
              <a:rPr lang="pl-PL" dirty="0"/>
              <a:t>” and </a:t>
            </a:r>
            <a:r>
              <a:rPr lang="en-US" dirty="0"/>
              <a:t>occupy the entire lattice</a:t>
            </a:r>
            <a:r>
              <a:rPr lang="pl-PL" dirty="0"/>
              <a:t>?</a:t>
            </a:r>
            <a:endParaRPr lang="en-US" dirty="0"/>
          </a:p>
        </p:txBody>
      </p:sp>
      <p:sp>
        <p:nvSpPr>
          <p:cNvPr id="3" name="TextBox 2"/>
          <p:cNvSpPr txBox="1"/>
          <p:nvPr/>
        </p:nvSpPr>
        <p:spPr>
          <a:xfrm>
            <a:off x="87682" y="444319"/>
            <a:ext cx="4171167" cy="307777"/>
          </a:xfrm>
          <a:prstGeom prst="rect">
            <a:avLst/>
          </a:prstGeom>
          <a:noFill/>
        </p:spPr>
        <p:txBody>
          <a:bodyPr wrap="square" rtlCol="0">
            <a:spAutoFit/>
          </a:bodyPr>
          <a:lstStyle/>
          <a:p>
            <a:r>
              <a:rPr lang="en-US" b="1" dirty="0"/>
              <a:t>SingleCellExample_1.cc3d</a:t>
            </a:r>
          </a:p>
        </p:txBody>
      </p:sp>
      <p:pic>
        <p:nvPicPr>
          <p:cNvPr id="8" name="Google Shape;103;p21">
            <a:extLst>
              <a:ext uri="{FF2B5EF4-FFF2-40B4-BE49-F238E27FC236}">
                <a16:creationId xmlns:a16="http://schemas.microsoft.com/office/drawing/2014/main" id="{2C785D16-4010-4DC5-A81A-01ED45886817}"/>
              </a:ext>
            </a:extLst>
          </p:cNvPr>
          <p:cNvPicPr preferRelativeResize="0"/>
          <p:nvPr/>
        </p:nvPicPr>
        <p:blipFill rotWithShape="1">
          <a:blip r:embed="rId6">
            <a:alphaModFix/>
          </a:blip>
          <a:srcRect/>
          <a:stretch/>
        </p:blipFill>
        <p:spPr>
          <a:xfrm>
            <a:off x="8564450" y="4464"/>
            <a:ext cx="593675" cy="617861"/>
          </a:xfrm>
          <a:prstGeom prst="rect">
            <a:avLst/>
          </a:prstGeom>
          <a:noFill/>
          <a:ln>
            <a:noFill/>
          </a:ln>
        </p:spPr>
      </p:pic>
      <p:pic>
        <p:nvPicPr>
          <p:cNvPr id="10" name="Google Shape;101;g8d41b0a812_0_0" descr="Biocomplexity Logo">
            <a:extLst>
              <a:ext uri="{FF2B5EF4-FFF2-40B4-BE49-F238E27FC236}">
                <a16:creationId xmlns:a16="http://schemas.microsoft.com/office/drawing/2014/main" id="{2CC67FFC-B4CC-4828-972F-360E53902C14}"/>
              </a:ext>
            </a:extLst>
          </p:cNvPr>
          <p:cNvPicPr preferRelativeResize="0"/>
          <p:nvPr/>
        </p:nvPicPr>
        <p:blipFill rotWithShape="1">
          <a:blip r:embed="rId7">
            <a:alphaModFix/>
          </a:blip>
          <a:srcRect/>
          <a:stretch/>
        </p:blipFill>
        <p:spPr>
          <a:xfrm>
            <a:off x="8550275" y="6264275"/>
            <a:ext cx="593725" cy="593725"/>
          </a:xfrm>
          <a:prstGeom prst="rect">
            <a:avLst/>
          </a:prstGeom>
          <a:noFill/>
          <a:ln>
            <a:noFill/>
          </a:ln>
        </p:spPr>
      </p:pic>
      <p:pic>
        <p:nvPicPr>
          <p:cNvPr id="11" name="Google Shape;102;g8d41b0a812_0_0" descr="redblackblockiu">
            <a:extLst>
              <a:ext uri="{FF2B5EF4-FFF2-40B4-BE49-F238E27FC236}">
                <a16:creationId xmlns:a16="http://schemas.microsoft.com/office/drawing/2014/main" id="{A1ABD187-93D6-428F-863A-474604C051D6}"/>
              </a:ext>
            </a:extLst>
          </p:cNvPr>
          <p:cNvPicPr preferRelativeResize="0"/>
          <p:nvPr/>
        </p:nvPicPr>
        <p:blipFill rotWithShape="1">
          <a:blip r:embed="rId8">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34569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 y="949165"/>
            <a:ext cx="5173249" cy="51475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JetBrains Mono"/>
              </a:rPr>
              <a:t>&lt;</a:t>
            </a:r>
            <a:r>
              <a:rPr kumimoji="0" lang="en-US" altLang="en-US" sz="1050" b="1" i="0" u="none" strike="noStrike" cap="none" normalizeH="0" baseline="0" dirty="0">
                <a:ln>
                  <a:noFill/>
                </a:ln>
                <a:solidFill>
                  <a:srgbClr val="000080"/>
                </a:solidFill>
                <a:effectLst/>
                <a:latin typeface="JetBrains Mono"/>
              </a:rPr>
              <a:t>CompuCell3D </a:t>
            </a:r>
            <a:r>
              <a:rPr kumimoji="0" lang="en-US" altLang="en-US" sz="1050" b="1" i="0" u="none" strike="noStrike" cap="none" normalizeH="0" baseline="0" dirty="0">
                <a:ln>
                  <a:noFill/>
                </a:ln>
                <a:solidFill>
                  <a:srgbClr val="0000FF"/>
                </a:solidFill>
                <a:effectLst/>
                <a:latin typeface="JetBrains Mono"/>
              </a:rPr>
              <a:t>Revision</a:t>
            </a:r>
            <a:r>
              <a:rPr kumimoji="0" lang="en-US" altLang="en-US" sz="1050" b="1" i="0" u="none" strike="noStrike" cap="none" normalizeH="0" baseline="0" dirty="0">
                <a:ln>
                  <a:noFill/>
                </a:ln>
                <a:solidFill>
                  <a:srgbClr val="008000"/>
                </a:solidFill>
                <a:effectLst/>
                <a:latin typeface="JetBrains Mono"/>
              </a:rPr>
              <a:t>="20200731" </a:t>
            </a:r>
            <a:r>
              <a:rPr kumimoji="0" lang="en-US" altLang="en-US" sz="1050" b="1" i="0" u="none" strike="noStrike" cap="none" normalizeH="0" baseline="0" dirty="0">
                <a:ln>
                  <a:noFill/>
                </a:ln>
                <a:solidFill>
                  <a:srgbClr val="0000FF"/>
                </a:solidFill>
                <a:effectLst/>
                <a:latin typeface="JetBrains Mono"/>
              </a:rPr>
              <a:t>Version</a:t>
            </a:r>
            <a:r>
              <a:rPr kumimoji="0" lang="en-US" altLang="en-US" sz="1050" b="1" i="0" u="none" strike="noStrike" cap="none" normalizeH="0" baseline="0" dirty="0">
                <a:ln>
                  <a:noFill/>
                </a:ln>
                <a:solidFill>
                  <a:srgbClr val="008000"/>
                </a:solidFill>
                <a:effectLst/>
                <a:latin typeface="JetBrains Mono"/>
              </a:rPr>
              <a:t>="4.0.0"</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Metadata</a:t>
            </a:r>
            <a:r>
              <a:rPr kumimoji="0" lang="en-US" altLang="en-US" sz="1050" b="0" i="0" u="none" strike="noStrike" cap="none" normalizeH="0" baseline="0" dirty="0">
                <a:ln>
                  <a:noFill/>
                </a:ln>
                <a:solidFill>
                  <a:srgbClr val="000000"/>
                </a:solidFill>
                <a:effectLst/>
                <a:latin typeface="JetBrains Mono"/>
              </a:rPr>
              <a:t>&gt;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NumberOfProcessors</a:t>
            </a:r>
            <a:r>
              <a:rPr kumimoji="0" lang="en-US" altLang="en-US" sz="1050" b="0" i="0" u="none" strike="noStrike" cap="none" normalizeH="0" baseline="0" dirty="0">
                <a:ln>
                  <a:noFill/>
                </a:ln>
                <a:solidFill>
                  <a:srgbClr val="000000"/>
                </a:solidFill>
                <a:effectLst/>
                <a:latin typeface="JetBrains Mono"/>
              </a:rPr>
              <a:t>&gt;1&lt;/</a:t>
            </a:r>
            <a:r>
              <a:rPr kumimoji="0" lang="en-US" altLang="en-US" sz="1050" b="1" i="0" u="none" strike="noStrike" cap="none" normalizeH="0" baseline="0" dirty="0" err="1">
                <a:ln>
                  <a:noFill/>
                </a:ln>
                <a:solidFill>
                  <a:srgbClr val="000080"/>
                </a:solidFill>
                <a:effectLst/>
                <a:latin typeface="JetBrains Mono"/>
              </a:rPr>
              <a:t>NumberOfProcessors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DebugOutputFrequency</a:t>
            </a:r>
            <a:r>
              <a:rPr kumimoji="0" lang="en-US" altLang="en-US" sz="1050" b="0" i="0" u="none" strike="noStrike" cap="none" normalizeH="0" baseline="0" dirty="0">
                <a:ln>
                  <a:noFill/>
                </a:ln>
                <a:solidFill>
                  <a:srgbClr val="000000"/>
                </a:solidFill>
                <a:effectLst/>
                <a:latin typeface="JetBrains Mono"/>
              </a:rPr>
              <a:t>&gt;10&lt;/</a:t>
            </a:r>
            <a:r>
              <a:rPr kumimoji="0" lang="en-US" altLang="en-US" sz="1050" b="1" i="0" u="none" strike="noStrike" cap="none" normalizeH="0" baseline="0" dirty="0" err="1">
                <a:ln>
                  <a:noFill/>
                </a:ln>
                <a:solidFill>
                  <a:srgbClr val="000080"/>
                </a:solidFill>
                <a:effectLst/>
                <a:latin typeface="JetBrains Mono"/>
              </a:rPr>
              <a:t>DebugOutputFrequency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Metadata</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Potts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Dimensions </a:t>
            </a:r>
            <a:r>
              <a:rPr kumimoji="0" lang="en-US" altLang="en-US" sz="1050" b="1" i="0" u="none" strike="noStrike" cap="none" normalizeH="0" baseline="0" dirty="0">
                <a:ln>
                  <a:noFill/>
                </a:ln>
                <a:solidFill>
                  <a:srgbClr val="0000FF"/>
                </a:solidFill>
                <a:effectLst/>
                <a:latin typeface="JetBrains Mono"/>
              </a:rPr>
              <a:t>x</a:t>
            </a:r>
            <a:r>
              <a:rPr kumimoji="0" lang="en-US" altLang="en-US" sz="1050" b="1" i="0" u="none" strike="noStrike" cap="none" normalizeH="0" baseline="0" dirty="0">
                <a:ln>
                  <a:noFill/>
                </a:ln>
                <a:solidFill>
                  <a:srgbClr val="008000"/>
                </a:solidFill>
                <a:effectLst/>
                <a:latin typeface="JetBrains Mono"/>
              </a:rPr>
              <a:t>="256" </a:t>
            </a:r>
            <a:r>
              <a:rPr kumimoji="0" lang="en-US" altLang="en-US" sz="1050" b="1" i="0" u="none" strike="noStrike" cap="none" normalizeH="0" baseline="0" dirty="0">
                <a:ln>
                  <a:noFill/>
                </a:ln>
                <a:solidFill>
                  <a:srgbClr val="0000FF"/>
                </a:solidFill>
                <a:effectLst/>
                <a:latin typeface="JetBrains Mono"/>
              </a:rPr>
              <a:t>y</a:t>
            </a:r>
            <a:r>
              <a:rPr kumimoji="0" lang="en-US" altLang="en-US" sz="1050" b="1" i="0" u="none" strike="noStrike" cap="none" normalizeH="0" baseline="0" dirty="0">
                <a:ln>
                  <a:noFill/>
                </a:ln>
                <a:solidFill>
                  <a:srgbClr val="008000"/>
                </a:solidFill>
                <a:effectLst/>
                <a:latin typeface="JetBrains Mono"/>
              </a:rPr>
              <a:t>="256" </a:t>
            </a:r>
            <a:r>
              <a:rPr kumimoji="0" lang="en-US" altLang="en-US" sz="1050" b="1" i="0" u="none" strike="noStrike" cap="none" normalizeH="0" baseline="0" dirty="0">
                <a:ln>
                  <a:noFill/>
                </a:ln>
                <a:solidFill>
                  <a:srgbClr val="0000FF"/>
                </a:solidFill>
                <a:effectLst/>
                <a:latin typeface="JetBrains Mono"/>
              </a:rPr>
              <a:t>z</a:t>
            </a:r>
            <a:r>
              <a:rPr kumimoji="0" lang="en-US" altLang="en-US" sz="1050" b="1" i="0" u="none" strike="noStrike" cap="none" normalizeH="0" baseline="0" dirty="0">
                <a:ln>
                  <a:noFill/>
                </a:ln>
                <a:solidFill>
                  <a:srgbClr val="008000"/>
                </a:solidFill>
                <a:effectLst/>
                <a:latin typeface="JetBrains Mono"/>
              </a:rPr>
              <a:t>="1"</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Steps</a:t>
            </a:r>
            <a:r>
              <a:rPr kumimoji="0" lang="en-US" altLang="en-US" sz="1050" b="0" i="0" u="none" strike="noStrike" cap="none" normalizeH="0" baseline="0" dirty="0">
                <a:ln>
                  <a:noFill/>
                </a:ln>
                <a:solidFill>
                  <a:srgbClr val="000000"/>
                </a:solidFill>
                <a:effectLst/>
                <a:latin typeface="JetBrains Mono"/>
              </a:rPr>
              <a:t>&gt;100000&lt;/</a:t>
            </a:r>
            <a:r>
              <a:rPr kumimoji="0" lang="en-US" altLang="en-US" sz="1050" b="1" i="0" u="none" strike="noStrike" cap="none" normalizeH="0" baseline="0" dirty="0">
                <a:ln>
                  <a:noFill/>
                </a:ln>
                <a:solidFill>
                  <a:srgbClr val="000080"/>
                </a:solidFill>
                <a:effectLst/>
                <a:latin typeface="JetBrains Mono"/>
              </a:rPr>
              <a:t>Steps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Temperature</a:t>
            </a:r>
            <a:r>
              <a:rPr kumimoji="0" lang="en-US" altLang="en-US" sz="1050" b="0" i="0" u="none" strike="noStrike" cap="none" normalizeH="0" baseline="0" dirty="0">
                <a:ln>
                  <a:noFill/>
                </a:ln>
                <a:solidFill>
                  <a:srgbClr val="000000"/>
                </a:solidFill>
                <a:effectLst/>
                <a:latin typeface="JetBrains Mono"/>
              </a:rPr>
              <a:t>&gt;10.0&lt;/</a:t>
            </a:r>
            <a:r>
              <a:rPr kumimoji="0" lang="en-US" altLang="en-US" sz="1050" b="1" i="0" u="none" strike="noStrike" cap="none" normalizeH="0" baseline="0" dirty="0">
                <a:ln>
                  <a:noFill/>
                </a:ln>
                <a:solidFill>
                  <a:srgbClr val="000080"/>
                </a:solidFill>
                <a:effectLst/>
                <a:latin typeface="JetBrains Mono"/>
              </a:rPr>
              <a:t>Temperature</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&gt;1&lt;/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Potts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 </a:t>
            </a:r>
            <a:r>
              <a:rPr kumimoji="0" lang="en-US" altLang="en-US" sz="1050" b="1" i="0" u="none" strike="noStrike" cap="none" normalizeH="0" baseline="0" dirty="0">
                <a:ln>
                  <a:noFill/>
                </a:ln>
                <a:solidFill>
                  <a:srgbClr val="0000FF"/>
                </a:solidFill>
                <a:effectLst/>
                <a:latin typeface="JetBrains Mono"/>
              </a:rPr>
              <a:t>Name</a:t>
            </a:r>
            <a:r>
              <a:rPr kumimoji="0" lang="en-US" altLang="en-US" sz="1050" b="1" i="0" u="none" strike="noStrike" cap="none" normalizeH="0" baseline="0" dirty="0">
                <a:ln>
                  <a:noFill/>
                </a:ln>
                <a:solidFill>
                  <a:srgbClr val="008000"/>
                </a:solidFill>
                <a:effectLst/>
                <a:latin typeface="JetBrains Mono"/>
              </a:rPr>
              <a:t>="</a:t>
            </a:r>
            <a:r>
              <a:rPr kumimoji="0" lang="en-US" altLang="en-US" sz="1050" b="1" i="0" u="none" strike="noStrike" cap="none" normalizeH="0" baseline="0" dirty="0" err="1">
                <a:ln>
                  <a:noFill/>
                </a:ln>
                <a:solidFill>
                  <a:srgbClr val="008000"/>
                </a:solidFill>
                <a:effectLst/>
                <a:latin typeface="JetBrains Mono"/>
              </a:rPr>
              <a:t>CellType</a:t>
            </a:r>
            <a:r>
              <a:rPr kumimoji="0" lang="en-US" altLang="en-US" sz="1050" b="1" i="0" u="none" strike="noStrike" cap="none" normalizeH="0" baseline="0" dirty="0">
                <a:ln>
                  <a:noFill/>
                </a:ln>
                <a:solidFill>
                  <a:srgbClr val="008000"/>
                </a:solidFill>
                <a:effectLst/>
                <a:latin typeface="JetBrains Mono"/>
              </a:rPr>
              <a:t>"</a:t>
            </a:r>
            <a:r>
              <a:rPr kumimoji="0" lang="en-US" altLang="en-US" sz="1050" b="0" i="0" u="none" strike="noStrike" cap="none" normalizeH="0" baseline="0" dirty="0">
                <a:ln>
                  <a:noFill/>
                </a:ln>
                <a:solidFill>
                  <a:srgbClr val="000000"/>
                </a:solidFill>
                <a:effectLst/>
                <a:latin typeface="JetBrains Mono"/>
              </a:rPr>
              <a:t>&gt;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CellType</a:t>
            </a:r>
            <a:r>
              <a:rPr kumimoji="0" lang="en-US" altLang="en-US" sz="1050" b="1" i="0" u="none" strike="noStrike" cap="none" normalizeH="0" baseline="0" dirty="0">
                <a:ln>
                  <a:noFill/>
                </a:ln>
                <a:solidFill>
                  <a:srgbClr val="000080"/>
                </a:solidFill>
                <a:effectLst/>
                <a:latin typeface="JetBrains Mono"/>
              </a:rPr>
              <a:t> </a:t>
            </a:r>
            <a:r>
              <a:rPr kumimoji="0" lang="en-US" altLang="en-US" sz="1050" b="1" i="0" u="none" strike="noStrike" cap="none" normalizeH="0" baseline="0" dirty="0" err="1">
                <a:ln>
                  <a:noFill/>
                </a:ln>
                <a:solidFill>
                  <a:srgbClr val="0000FF"/>
                </a:solidFill>
                <a:effectLst/>
                <a:latin typeface="JetBrains Mono"/>
              </a:rPr>
              <a:t>TypeId</a:t>
            </a:r>
            <a:r>
              <a:rPr kumimoji="0" lang="en-US" altLang="en-US" sz="1050" b="1" i="0" u="none" strike="noStrike" cap="none" normalizeH="0" baseline="0" dirty="0">
                <a:ln>
                  <a:noFill/>
                </a:ln>
                <a:solidFill>
                  <a:srgbClr val="008000"/>
                </a:solidFill>
                <a:effectLst/>
                <a:latin typeface="JetBrains Mono"/>
              </a:rPr>
              <a:t>="0" </a:t>
            </a:r>
            <a:r>
              <a:rPr kumimoji="0" lang="en-US" altLang="en-US" sz="1050" b="1" i="0" u="none" strike="noStrike" cap="none" normalizeH="0" baseline="0" dirty="0" err="1">
                <a:ln>
                  <a:noFill/>
                </a:ln>
                <a:solidFill>
                  <a:srgbClr val="0000FF"/>
                </a:solidFill>
                <a:effectLst/>
                <a:latin typeface="JetBrains Mono"/>
              </a:rPr>
              <a:t>TypeName</a:t>
            </a:r>
            <a:r>
              <a:rPr kumimoji="0" lang="en-US" altLang="en-US" sz="1050" b="1" i="0" u="none" strike="noStrike" cap="none" normalizeH="0" baseline="0" dirty="0">
                <a:ln>
                  <a:noFill/>
                </a:ln>
                <a:solidFill>
                  <a:srgbClr val="008000"/>
                </a:solidFill>
                <a:effectLst/>
                <a:latin typeface="JetBrains Mono"/>
              </a:rPr>
              <a:t>="Medium"</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CellType</a:t>
            </a:r>
            <a:r>
              <a:rPr kumimoji="0" lang="en-US" altLang="en-US" sz="1050" b="1" i="0" u="none" strike="noStrike" cap="none" normalizeH="0" baseline="0" dirty="0">
                <a:ln>
                  <a:noFill/>
                </a:ln>
                <a:solidFill>
                  <a:srgbClr val="000080"/>
                </a:solidFill>
                <a:effectLst/>
                <a:latin typeface="JetBrains Mono"/>
              </a:rPr>
              <a:t> </a:t>
            </a:r>
            <a:r>
              <a:rPr kumimoji="0" lang="en-US" altLang="en-US" sz="1050" b="1" i="0" u="none" strike="noStrike" cap="none" normalizeH="0" baseline="0" dirty="0" err="1">
                <a:ln>
                  <a:noFill/>
                </a:ln>
                <a:solidFill>
                  <a:srgbClr val="0000FF"/>
                </a:solidFill>
                <a:effectLst/>
                <a:latin typeface="JetBrains Mono"/>
              </a:rPr>
              <a:t>TypeId</a:t>
            </a:r>
            <a:r>
              <a:rPr kumimoji="0" lang="en-US" altLang="en-US" sz="1050" b="1" i="0" u="none" strike="noStrike" cap="none" normalizeH="0" baseline="0" dirty="0">
                <a:ln>
                  <a:noFill/>
                </a:ln>
                <a:solidFill>
                  <a:srgbClr val="008000"/>
                </a:solidFill>
                <a:effectLst/>
                <a:latin typeface="JetBrains Mono"/>
              </a:rPr>
              <a:t>="1" </a:t>
            </a:r>
            <a:r>
              <a:rPr kumimoji="0" lang="en-US" altLang="en-US" sz="1050" b="1" i="0" u="none" strike="noStrike" cap="none" normalizeH="0" baseline="0" dirty="0" err="1">
                <a:ln>
                  <a:noFill/>
                </a:ln>
                <a:solidFill>
                  <a:srgbClr val="0000FF"/>
                </a:solidFill>
                <a:effectLst/>
                <a:latin typeface="JetBrains Mono"/>
              </a:rPr>
              <a:t>TypeName</a:t>
            </a:r>
            <a:r>
              <a:rPr kumimoji="0" lang="en-US" altLang="en-US" sz="1050" b="1" i="0" u="none" strike="noStrike" cap="none" normalizeH="0" baseline="0" dirty="0">
                <a:ln>
                  <a:noFill/>
                </a:ln>
                <a:solidFill>
                  <a:srgbClr val="008000"/>
                </a:solidFill>
                <a:effectLst/>
                <a:latin typeface="JetBrains Mono"/>
              </a:rPr>
              <a:t>="Condensing"</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 </a:t>
            </a:r>
            <a:r>
              <a:rPr kumimoji="0" lang="en-US" altLang="en-US" sz="1050" b="1" i="0" u="none" strike="noStrike" cap="none" normalizeH="0" baseline="0" dirty="0">
                <a:ln>
                  <a:noFill/>
                </a:ln>
                <a:solidFill>
                  <a:srgbClr val="0000FF"/>
                </a:solidFill>
                <a:effectLst/>
                <a:latin typeface="JetBrains Mono"/>
              </a:rPr>
              <a:t>Name</a:t>
            </a:r>
            <a:r>
              <a:rPr kumimoji="0" lang="en-US" altLang="en-US" sz="1050" b="1" i="0" u="none" strike="noStrike" cap="none" normalizeH="0" baseline="0" dirty="0">
                <a:ln>
                  <a:noFill/>
                </a:ln>
                <a:solidFill>
                  <a:srgbClr val="008000"/>
                </a:solidFill>
                <a:effectLst/>
                <a:latin typeface="JetBrains Mono"/>
              </a:rPr>
              <a:t>="</a:t>
            </a:r>
            <a:r>
              <a:rPr kumimoji="0" lang="en-US" altLang="en-US" sz="1050" b="1" i="0" u="none" strike="noStrike" cap="none" normalizeH="0" baseline="0" dirty="0" err="1">
                <a:ln>
                  <a:noFill/>
                </a:ln>
                <a:solidFill>
                  <a:srgbClr val="008000"/>
                </a:solidFill>
                <a:effectLst/>
                <a:latin typeface="JetBrains Mono"/>
              </a:rPr>
              <a:t>CenterOfMass</a:t>
            </a:r>
            <a:r>
              <a:rPr kumimoji="0" lang="en-US" altLang="en-US" sz="1050" b="1" i="0" u="none" strike="noStrike" cap="none" normalizeH="0" baseline="0" dirty="0">
                <a:ln>
                  <a:noFill/>
                </a:ln>
                <a:solidFill>
                  <a:srgbClr val="008000"/>
                </a:solidFill>
                <a:effectLst/>
                <a:latin typeface="JetBrains Mono"/>
              </a:rPr>
              <a:t>"</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 </a:t>
            </a:r>
            <a:r>
              <a:rPr kumimoji="0" lang="en-US" altLang="en-US" sz="1050" b="1" i="0" u="none" strike="noStrike" cap="none" normalizeH="0" baseline="0" dirty="0">
                <a:ln>
                  <a:noFill/>
                </a:ln>
                <a:solidFill>
                  <a:srgbClr val="0000FF"/>
                </a:solidFill>
                <a:effectLst/>
                <a:latin typeface="JetBrains Mono"/>
              </a:rPr>
              <a:t>Name</a:t>
            </a:r>
            <a:r>
              <a:rPr kumimoji="0" lang="en-US" altLang="en-US" sz="1050" b="1" i="0" u="none" strike="noStrike" cap="none" normalizeH="0" baseline="0" dirty="0">
                <a:ln>
                  <a:noFill/>
                </a:ln>
                <a:solidFill>
                  <a:srgbClr val="008000"/>
                </a:solidFill>
                <a:effectLst/>
                <a:latin typeface="JetBrains Mono"/>
              </a:rPr>
              <a:t>="Contact"</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Energy </a:t>
            </a:r>
            <a:r>
              <a:rPr kumimoji="0" lang="en-US" altLang="en-US" sz="1050" b="1" i="0" u="none" strike="noStrike" cap="none" normalizeH="0" baseline="0" dirty="0">
                <a:ln>
                  <a:noFill/>
                </a:ln>
                <a:solidFill>
                  <a:srgbClr val="0000FF"/>
                </a:solidFill>
                <a:effectLst/>
                <a:latin typeface="JetBrains Mono"/>
              </a:rPr>
              <a:t>Type1</a:t>
            </a:r>
            <a:r>
              <a:rPr kumimoji="0" lang="en-US" altLang="en-US" sz="1050" b="1" i="0" u="none" strike="noStrike" cap="none" normalizeH="0" baseline="0" dirty="0">
                <a:ln>
                  <a:noFill/>
                </a:ln>
                <a:solidFill>
                  <a:srgbClr val="008000"/>
                </a:solidFill>
                <a:effectLst/>
                <a:latin typeface="JetBrains Mono"/>
              </a:rPr>
              <a:t>="Medium" </a:t>
            </a:r>
            <a:r>
              <a:rPr kumimoji="0" lang="en-US" altLang="en-US" sz="1050" b="1" i="0" u="none" strike="noStrike" cap="none" normalizeH="0" baseline="0" dirty="0">
                <a:ln>
                  <a:noFill/>
                </a:ln>
                <a:solidFill>
                  <a:srgbClr val="0000FF"/>
                </a:solidFill>
                <a:effectLst/>
                <a:latin typeface="JetBrains Mono"/>
              </a:rPr>
              <a:t>Type2</a:t>
            </a:r>
            <a:r>
              <a:rPr kumimoji="0" lang="en-US" altLang="en-US" sz="1050" b="1" i="0" u="none" strike="noStrike" cap="none" normalizeH="0" baseline="0" dirty="0">
                <a:ln>
                  <a:noFill/>
                </a:ln>
                <a:solidFill>
                  <a:srgbClr val="008000"/>
                </a:solidFill>
                <a:effectLst/>
                <a:latin typeface="JetBrains Mono"/>
              </a:rPr>
              <a:t>="Medium"</a:t>
            </a:r>
            <a:r>
              <a:rPr kumimoji="0" lang="en-US" altLang="en-US" sz="1050" b="0" i="0" u="none" strike="noStrike" cap="none" normalizeH="0" baseline="0" dirty="0">
                <a:ln>
                  <a:noFill/>
                </a:ln>
                <a:solidFill>
                  <a:srgbClr val="000000"/>
                </a:solidFill>
                <a:effectLst/>
                <a:latin typeface="JetBrains Mono"/>
              </a:rPr>
              <a:t>&gt;10.0&lt;/</a:t>
            </a:r>
            <a:r>
              <a:rPr kumimoji="0" lang="en-US" altLang="en-US" sz="1050" b="1" i="0" u="none" strike="noStrike" cap="none" normalizeH="0" baseline="0" dirty="0">
                <a:ln>
                  <a:noFill/>
                </a:ln>
                <a:solidFill>
                  <a:srgbClr val="000080"/>
                </a:solidFill>
                <a:effectLst/>
                <a:latin typeface="JetBrains Mono"/>
              </a:rPr>
              <a:t>Energy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Energy </a:t>
            </a:r>
            <a:r>
              <a:rPr kumimoji="0" lang="en-US" altLang="en-US" sz="1050" b="1" i="0" u="none" strike="noStrike" cap="none" normalizeH="0" baseline="0" dirty="0">
                <a:ln>
                  <a:noFill/>
                </a:ln>
                <a:solidFill>
                  <a:srgbClr val="0000FF"/>
                </a:solidFill>
                <a:effectLst/>
                <a:latin typeface="JetBrains Mono"/>
              </a:rPr>
              <a:t>Type1</a:t>
            </a:r>
            <a:r>
              <a:rPr kumimoji="0" lang="en-US" altLang="en-US" sz="1050" b="1" i="0" u="none" strike="noStrike" cap="none" normalizeH="0" baseline="0" dirty="0">
                <a:ln>
                  <a:noFill/>
                </a:ln>
                <a:solidFill>
                  <a:srgbClr val="008000"/>
                </a:solidFill>
                <a:effectLst/>
                <a:latin typeface="JetBrains Mono"/>
              </a:rPr>
              <a:t>="Medium" </a:t>
            </a:r>
            <a:r>
              <a:rPr kumimoji="0" lang="en-US" altLang="en-US" sz="1050" b="1" i="0" u="none" strike="noStrike" cap="none" normalizeH="0" baseline="0" dirty="0">
                <a:ln>
                  <a:noFill/>
                </a:ln>
                <a:solidFill>
                  <a:srgbClr val="0000FF"/>
                </a:solidFill>
                <a:effectLst/>
                <a:latin typeface="JetBrains Mono"/>
              </a:rPr>
              <a:t>Type2</a:t>
            </a:r>
            <a:r>
              <a:rPr kumimoji="0" lang="en-US" altLang="en-US" sz="1050" b="1" i="0" u="none" strike="noStrike" cap="none" normalizeH="0" baseline="0" dirty="0">
                <a:ln>
                  <a:noFill/>
                </a:ln>
                <a:solidFill>
                  <a:srgbClr val="008000"/>
                </a:solidFill>
                <a:effectLst/>
                <a:latin typeface="JetBrains Mono"/>
              </a:rPr>
              <a:t>="Condensing"</a:t>
            </a:r>
            <a:r>
              <a:rPr kumimoji="0" lang="en-US" altLang="en-US" sz="1050" b="0" i="0" u="none" strike="noStrike" cap="none" normalizeH="0" baseline="0" dirty="0">
                <a:ln>
                  <a:noFill/>
                </a:ln>
                <a:solidFill>
                  <a:srgbClr val="000000"/>
                </a:solidFill>
                <a:effectLst/>
                <a:latin typeface="JetBrains Mono"/>
              </a:rPr>
              <a:t>&gt;-10.0&lt;/</a:t>
            </a:r>
            <a:r>
              <a:rPr kumimoji="0" lang="en-US" altLang="en-US" sz="1050" b="1" i="0" u="none" strike="noStrike" cap="none" normalizeH="0" baseline="0" dirty="0">
                <a:ln>
                  <a:noFill/>
                </a:ln>
                <a:solidFill>
                  <a:srgbClr val="000080"/>
                </a:solidFill>
                <a:effectLst/>
                <a:latin typeface="JetBrains Mono"/>
              </a:rPr>
              <a:t>Energy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Energy </a:t>
            </a:r>
            <a:r>
              <a:rPr kumimoji="0" lang="en-US" altLang="en-US" sz="1050" b="1" i="0" u="none" strike="noStrike" cap="none" normalizeH="0" baseline="0" dirty="0">
                <a:ln>
                  <a:noFill/>
                </a:ln>
                <a:solidFill>
                  <a:srgbClr val="0000FF"/>
                </a:solidFill>
                <a:effectLst/>
                <a:latin typeface="JetBrains Mono"/>
              </a:rPr>
              <a:t>Type1</a:t>
            </a:r>
            <a:r>
              <a:rPr kumimoji="0" lang="en-US" altLang="en-US" sz="1050" b="1" i="0" u="none" strike="noStrike" cap="none" normalizeH="0" baseline="0" dirty="0">
                <a:ln>
                  <a:noFill/>
                </a:ln>
                <a:solidFill>
                  <a:srgbClr val="008000"/>
                </a:solidFill>
                <a:effectLst/>
                <a:latin typeface="JetBrains Mono"/>
              </a:rPr>
              <a:t>="Condensing" </a:t>
            </a:r>
            <a:r>
              <a:rPr kumimoji="0" lang="en-US" altLang="en-US" sz="1050" b="1" i="0" u="none" strike="noStrike" cap="none" normalizeH="0" baseline="0" dirty="0">
                <a:ln>
                  <a:noFill/>
                </a:ln>
                <a:solidFill>
                  <a:srgbClr val="0000FF"/>
                </a:solidFill>
                <a:effectLst/>
                <a:latin typeface="JetBrains Mono"/>
              </a:rPr>
              <a:t>Type2</a:t>
            </a:r>
            <a:r>
              <a:rPr kumimoji="0" lang="en-US" altLang="en-US" sz="1050" b="1" i="0" u="none" strike="noStrike" cap="none" normalizeH="0" baseline="0" dirty="0">
                <a:ln>
                  <a:noFill/>
                </a:ln>
                <a:solidFill>
                  <a:srgbClr val="008000"/>
                </a:solidFill>
                <a:effectLst/>
                <a:latin typeface="JetBrains Mono"/>
              </a:rPr>
              <a:t>="Condensing"</a:t>
            </a:r>
            <a:r>
              <a:rPr kumimoji="0" lang="en-US" altLang="en-US" sz="1050" b="0" i="0" u="none" strike="noStrike" cap="none" normalizeH="0" baseline="0" dirty="0">
                <a:ln>
                  <a:noFill/>
                </a:ln>
                <a:solidFill>
                  <a:srgbClr val="000000"/>
                </a:solidFill>
                <a:effectLst/>
                <a:latin typeface="JetBrains Mono"/>
              </a:rPr>
              <a:t>&gt;-10.0&lt;/</a:t>
            </a:r>
            <a:r>
              <a:rPr kumimoji="0" lang="en-US" altLang="en-US" sz="1050" b="1" i="0" u="none" strike="noStrike" cap="none" normalizeH="0" baseline="0" dirty="0">
                <a:ln>
                  <a:noFill/>
                </a:ln>
                <a:solidFill>
                  <a:srgbClr val="000080"/>
                </a:solidFill>
                <a:effectLst/>
                <a:latin typeface="JetBrains Mono"/>
              </a:rPr>
              <a:t>Energy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&gt;4&lt;/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&lt;/</a:t>
            </a:r>
            <a:r>
              <a:rPr kumimoji="0" lang="en-US" altLang="en-US" sz="1050" b="1" i="0" u="none" strike="noStrike" cap="none" normalizeH="0" baseline="0" dirty="0">
                <a:ln>
                  <a:noFill/>
                </a:ln>
                <a:solidFill>
                  <a:srgbClr val="000080"/>
                </a:solidFill>
                <a:effectLst/>
                <a:latin typeface="JetBrains Mono"/>
              </a:rPr>
              <a:t>CompuCell3D</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4346532" y="949165"/>
            <a:ext cx="4897677"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80"/>
                </a:solidFill>
                <a:effectLst/>
                <a:latin typeface="JetBrains Mono"/>
              </a:rPr>
              <a:t>from </a:t>
            </a:r>
            <a:r>
              <a:rPr kumimoji="0" lang="en-US" altLang="en-US" sz="1100" b="0" i="0" u="none" strike="noStrike" cap="none" normalizeH="0" baseline="0" dirty="0">
                <a:ln>
                  <a:noFill/>
                </a:ln>
                <a:solidFill>
                  <a:srgbClr val="000000"/>
                </a:solidFill>
                <a:effectLst/>
                <a:latin typeface="JetBrains Mono"/>
              </a:rPr>
              <a:t>cc3d.core.PySteppables </a:t>
            </a:r>
            <a:r>
              <a:rPr kumimoji="0" lang="en-US" altLang="en-US" sz="1100" b="1" i="0" u="none" strike="noStrike" cap="none" normalizeH="0" baseline="0" dirty="0">
                <a:ln>
                  <a:noFill/>
                </a:ln>
                <a:solidFill>
                  <a:srgbClr val="000080"/>
                </a:solidFill>
                <a:effectLst/>
                <a:latin typeface="JetBrains Mono"/>
              </a:rPr>
              <a:t>import </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br>
              <a:rPr kumimoji="0" lang="en-US" altLang="en-US" sz="1100" b="0" i="0" u="none" strike="noStrike" cap="none" normalizeH="0" baseline="0" dirty="0">
                <a:ln>
                  <a:noFill/>
                </a:ln>
                <a:solidFill>
                  <a:srgbClr val="000000"/>
                </a:solidFill>
                <a:effectLst/>
                <a:latin typeface="JetBrains Mono"/>
              </a:rPr>
            </a:br>
            <a:r>
              <a:rPr kumimoji="0" lang="en-US" altLang="en-US" sz="1100" b="1" i="0" u="none" strike="noStrike" cap="none" normalizeH="0" baseline="0" dirty="0">
                <a:ln>
                  <a:noFill/>
                </a:ln>
                <a:solidFill>
                  <a:srgbClr val="000080"/>
                </a:solidFill>
                <a:effectLst/>
                <a:latin typeface="JetBrains Mono"/>
              </a:rPr>
              <a:t>class </a:t>
            </a:r>
            <a:r>
              <a:rPr kumimoji="0" lang="en-US" altLang="en-US" sz="1100" b="0" i="0" u="none" strike="noStrike" cap="none" normalizeH="0" baseline="0" dirty="0">
                <a:ln>
                  <a:noFill/>
                </a:ln>
                <a:solidFill>
                  <a:srgbClr val="000000"/>
                </a:solidFill>
                <a:effectLst/>
                <a:latin typeface="JetBrains Mono"/>
              </a:rPr>
              <a:t>SingleCellExample_1Steppable(</a:t>
            </a:r>
            <a:r>
              <a:rPr kumimoji="0" lang="en-US" altLang="en-US" sz="1100" b="0" i="0" u="none" strike="noStrike" cap="none" normalizeH="0" baseline="0" dirty="0" err="1">
                <a:ln>
                  <a:noFill/>
                </a:ln>
                <a:solidFill>
                  <a:srgbClr val="000000"/>
                </a:solidFill>
                <a:effectLst/>
                <a:latin typeface="JetBrains Mono"/>
              </a:rPr>
              <a:t>SteppableBasePy</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br>
              <a:rPr kumimoji="0" lang="en-US" altLang="en-US" sz="1100" b="0" i="0" u="none" strike="noStrike" cap="none" normalizeH="0" baseline="0" dirty="0">
                <a:ln>
                  <a:noFill/>
                </a:ln>
                <a:solidFill>
                  <a:srgbClr val="000000"/>
                </a:solidFill>
                <a:effectLst/>
                <a:latin typeface="JetBrains Mono"/>
              </a:rPr>
            </a:br>
            <a:r>
              <a:rPr kumimoji="0" lang="en-US" altLang="en-US" sz="1100" b="0" i="0" u="none" strike="noStrike" cap="none" normalizeH="0" baseline="0" dirty="0">
                <a:ln>
                  <a:noFill/>
                </a:ln>
                <a:solidFill>
                  <a:srgbClr val="000000"/>
                </a:solidFill>
                <a:effectLst/>
                <a:latin typeface="JetBrains Mono"/>
              </a:rPr>
              <a:t>    </a:t>
            </a:r>
            <a:r>
              <a:rPr kumimoji="0" lang="en-US" altLang="en-US" sz="1100" b="1" i="0" u="none" strike="noStrike" cap="none" normalizeH="0" baseline="0" dirty="0" err="1">
                <a:ln>
                  <a:noFill/>
                </a:ln>
                <a:solidFill>
                  <a:srgbClr val="000080"/>
                </a:solidFill>
                <a:effectLst/>
                <a:latin typeface="JetBrains Mono"/>
              </a:rPr>
              <a:t>def</a:t>
            </a:r>
            <a:r>
              <a:rPr kumimoji="0" lang="en-US" altLang="en-US" sz="1100" b="1" i="0" u="none" strike="noStrike" cap="none" normalizeH="0" baseline="0" dirty="0">
                <a:ln>
                  <a:noFill/>
                </a:ln>
                <a:solidFill>
                  <a:srgbClr val="000080"/>
                </a:solidFill>
                <a:effectLst/>
                <a:latin typeface="JetBrains Mono"/>
              </a:rPr>
              <a:t> </a:t>
            </a:r>
            <a:r>
              <a:rPr kumimoji="0" lang="en-US" altLang="en-US" sz="1100" b="0" i="0" u="none" strike="noStrike" cap="none" normalizeH="0" baseline="0" dirty="0">
                <a:ln>
                  <a:noFill/>
                </a:ln>
                <a:solidFill>
                  <a:srgbClr val="B200B2"/>
                </a:solidFill>
                <a:effectLst/>
                <a:latin typeface="JetBrains Mono"/>
              </a:rPr>
              <a:t>__</a:t>
            </a:r>
            <a:r>
              <a:rPr kumimoji="0" lang="en-US" altLang="en-US" sz="1100" b="0" i="0" u="none" strike="noStrike" cap="none" normalizeH="0" baseline="0" dirty="0" err="1">
                <a:ln>
                  <a:noFill/>
                </a:ln>
                <a:solidFill>
                  <a:srgbClr val="B200B2"/>
                </a:solidFill>
                <a:effectLst/>
                <a:latin typeface="JetBrains Mono"/>
              </a:rPr>
              <a:t>init</a:t>
            </a:r>
            <a:r>
              <a:rPr kumimoji="0" lang="en-US" altLang="en-US" sz="1100" b="0" i="0" u="none" strike="noStrike" cap="none" normalizeH="0" baseline="0" dirty="0">
                <a:ln>
                  <a:noFill/>
                </a:ln>
                <a:solidFill>
                  <a:srgbClr val="B200B2"/>
                </a:solidFill>
                <a:effectLst/>
                <a:latin typeface="JetBrains Mono"/>
              </a:rPr>
              <a:t>__</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err="1">
                <a:ln>
                  <a:noFill/>
                </a:ln>
                <a:solidFill>
                  <a:srgbClr val="94558D"/>
                </a:solidFill>
                <a:effectLst/>
                <a:latin typeface="JetBrains Mono"/>
              </a:rPr>
              <a:t>self</a:t>
            </a:r>
            <a:r>
              <a:rPr kumimoji="0" lang="en-US" altLang="en-US" sz="1100" b="0" i="0" u="none" strike="noStrike" cap="none" normalizeH="0" baseline="0" dirty="0" err="1">
                <a:ln>
                  <a:noFill/>
                </a:ln>
                <a:solidFill>
                  <a:srgbClr val="000000"/>
                </a:solidFill>
                <a:effectLst/>
                <a:latin typeface="JetBrains Mono"/>
              </a:rPr>
              <a:t>,frequency</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0000FF"/>
                </a:solidFill>
                <a:effectLst/>
                <a:latin typeface="JetBrains Mono"/>
              </a:rPr>
              <a:t>1</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br>
              <a:rPr kumimoji="0" lang="en-US" altLang="en-US" sz="1100" b="0" i="0" u="none" strike="noStrike" cap="none" normalizeH="0" baseline="0" dirty="0">
                <a:ln>
                  <a:noFill/>
                </a:ln>
                <a:solidFill>
                  <a:srgbClr val="000000"/>
                </a:solidFill>
                <a:effectLst/>
                <a:latin typeface="JetBrains Mono"/>
              </a:rPr>
            </a:br>
            <a:r>
              <a:rPr kumimoji="0" lang="en-US" altLang="en-US" sz="1100" b="0" i="0" u="none" strike="noStrike" cap="none" normalizeH="0" baseline="0" dirty="0">
                <a:ln>
                  <a:noFill/>
                </a:ln>
                <a:solidFill>
                  <a:srgbClr val="000000"/>
                </a:solidFill>
                <a:effectLst/>
                <a:latin typeface="JetBrains Mono"/>
              </a:rPr>
              <a:t>        </a:t>
            </a:r>
            <a:r>
              <a:rPr kumimoji="0" lang="en-US" altLang="en-US" sz="1100" b="0" i="0" u="none" strike="noStrike" cap="none" normalizeH="0" baseline="0" dirty="0" err="1">
                <a:ln>
                  <a:noFill/>
                </a:ln>
                <a:solidFill>
                  <a:srgbClr val="000000"/>
                </a:solidFill>
                <a:effectLst/>
                <a:latin typeface="JetBrains Mono"/>
              </a:rPr>
              <a:t>SteppableBasePy</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B200B2"/>
                </a:solidFill>
                <a:effectLst/>
                <a:latin typeface="JetBrains Mono"/>
              </a:rPr>
              <a:t>__</a:t>
            </a:r>
            <a:r>
              <a:rPr kumimoji="0" lang="en-US" altLang="en-US" sz="1100" b="0" i="0" u="none" strike="noStrike" cap="none" normalizeH="0" baseline="0" dirty="0" err="1">
                <a:ln>
                  <a:noFill/>
                </a:ln>
                <a:solidFill>
                  <a:srgbClr val="B200B2"/>
                </a:solidFill>
                <a:effectLst/>
                <a:latin typeface="JetBrains Mono"/>
              </a:rPr>
              <a:t>init</a:t>
            </a:r>
            <a:r>
              <a:rPr kumimoji="0" lang="en-US" altLang="en-US" sz="1100" b="0" i="0" u="none" strike="noStrike" cap="none" normalizeH="0" baseline="0" dirty="0">
                <a:ln>
                  <a:noFill/>
                </a:ln>
                <a:solidFill>
                  <a:srgbClr val="B200B2"/>
                </a:solidFill>
                <a:effectLst/>
                <a:latin typeface="JetBrains Mono"/>
              </a:rPr>
              <a:t>__</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err="1">
                <a:ln>
                  <a:noFill/>
                </a:ln>
                <a:solidFill>
                  <a:srgbClr val="94558D"/>
                </a:solidFill>
                <a:effectLst/>
                <a:latin typeface="JetBrains Mono"/>
              </a:rPr>
              <a:t>self</a:t>
            </a:r>
            <a:r>
              <a:rPr kumimoji="0" lang="en-US" altLang="en-US" sz="1100" b="0" i="0" u="none" strike="noStrike" cap="none" normalizeH="0" baseline="0" dirty="0" err="1">
                <a:ln>
                  <a:noFill/>
                </a:ln>
                <a:solidFill>
                  <a:srgbClr val="000000"/>
                </a:solidFill>
                <a:effectLst/>
                <a:latin typeface="JetBrains Mono"/>
              </a:rPr>
              <a:t>,frequency</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br>
              <a:rPr kumimoji="0" lang="en-US" altLang="en-US" sz="1100" b="0" i="0" u="none" strike="noStrike" cap="none" normalizeH="0" baseline="0" dirty="0">
                <a:ln>
                  <a:noFill/>
                </a:ln>
                <a:solidFill>
                  <a:srgbClr val="000000"/>
                </a:solidFill>
                <a:effectLst/>
                <a:latin typeface="JetBrains Mono"/>
              </a:rPr>
            </a:br>
            <a:r>
              <a:rPr kumimoji="0" lang="en-US" altLang="en-US" sz="1100" b="0" i="0" u="none" strike="noStrike" cap="none" normalizeH="0" baseline="0" dirty="0">
                <a:ln>
                  <a:noFill/>
                </a:ln>
                <a:solidFill>
                  <a:srgbClr val="000000"/>
                </a:solidFill>
                <a:effectLst/>
                <a:latin typeface="JetBrains Mono"/>
              </a:rPr>
              <a:t>    </a:t>
            </a:r>
            <a:r>
              <a:rPr kumimoji="0" lang="en-US" altLang="en-US" sz="1100" b="1" i="0" u="none" strike="noStrike" cap="none" normalizeH="0" baseline="0" dirty="0" err="1">
                <a:ln>
                  <a:noFill/>
                </a:ln>
                <a:solidFill>
                  <a:srgbClr val="000080"/>
                </a:solidFill>
                <a:effectLst/>
                <a:latin typeface="JetBrains Mono"/>
              </a:rPr>
              <a:t>def</a:t>
            </a:r>
            <a:r>
              <a:rPr kumimoji="0" lang="en-US" altLang="en-US" sz="1100" b="1" i="0" u="none" strike="noStrike" cap="none" normalizeH="0" baseline="0" dirty="0">
                <a:ln>
                  <a:noFill/>
                </a:ln>
                <a:solidFill>
                  <a:srgbClr val="000080"/>
                </a:solidFill>
                <a:effectLst/>
                <a:latin typeface="JetBrains Mono"/>
              </a:rPr>
              <a:t> </a:t>
            </a:r>
            <a:r>
              <a:rPr kumimoji="0" lang="en-US" altLang="en-US" sz="1100" b="0" i="0" u="none" strike="noStrike" cap="none" normalizeH="0" baseline="0" dirty="0">
                <a:ln>
                  <a:noFill/>
                </a:ln>
                <a:solidFill>
                  <a:srgbClr val="000000"/>
                </a:solidFill>
                <a:effectLst/>
                <a:latin typeface="JetBrains Mono"/>
              </a:rPr>
              <a:t>start(</a:t>
            </a:r>
            <a:r>
              <a:rPr kumimoji="0" lang="en-US" altLang="en-US" sz="1100" b="0" i="0" u="none" strike="noStrike" cap="none" normalizeH="0" baseline="0" dirty="0">
                <a:ln>
                  <a:noFill/>
                </a:ln>
                <a:solidFill>
                  <a:srgbClr val="94558D"/>
                </a:solidFill>
                <a:effectLst/>
                <a:latin typeface="JetBrains Mono"/>
              </a:rPr>
              <a:t>self</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r>
              <a:rPr kumimoji="0" lang="en-US" altLang="en-US" sz="1100" b="0" i="0" u="none" strike="noStrike" cap="none" normalizeH="0" baseline="0" dirty="0">
                <a:ln>
                  <a:noFill/>
                </a:ln>
                <a:solidFill>
                  <a:srgbClr val="000000"/>
                </a:solidFill>
                <a:effectLst/>
                <a:latin typeface="JetBrains Mono"/>
              </a:rPr>
              <a:t>        </a:t>
            </a:r>
            <a:r>
              <a:rPr kumimoji="0" lang="en-US" altLang="en-US" sz="1100" b="0" i="1" u="none" strike="noStrike" cap="none" normalizeH="0" baseline="0" dirty="0">
                <a:ln>
                  <a:noFill/>
                </a:ln>
                <a:solidFill>
                  <a:srgbClr val="808080"/>
                </a:solidFill>
                <a:effectLst/>
                <a:latin typeface="JetBrains Mono"/>
              </a:rPr>
              <a:t>"""</a:t>
            </a:r>
            <a:br>
              <a:rPr kumimoji="0" lang="en-US" altLang="en-US" sz="1100" b="0" i="1" u="none" strike="noStrike" cap="none" normalizeH="0" baseline="0" dirty="0">
                <a:ln>
                  <a:noFill/>
                </a:ln>
                <a:solidFill>
                  <a:srgbClr val="808080"/>
                </a:solidFill>
                <a:effectLst/>
                <a:latin typeface="JetBrains Mono"/>
              </a:rPr>
            </a:br>
            <a:r>
              <a:rPr kumimoji="0" lang="en-US" altLang="en-US" sz="1100" b="0" i="1" u="none" strike="noStrike" cap="none" normalizeH="0" baseline="0" dirty="0">
                <a:ln>
                  <a:noFill/>
                </a:ln>
                <a:solidFill>
                  <a:srgbClr val="808080"/>
                </a:solidFill>
                <a:effectLst/>
                <a:latin typeface="JetBrains Mono"/>
              </a:rPr>
              <a:t>        any code in the start function runs before MCS=0</a:t>
            </a:r>
            <a:br>
              <a:rPr kumimoji="0" lang="en-US" altLang="en-US" sz="1100" b="0" i="1" u="none" strike="noStrike" cap="none" normalizeH="0" baseline="0" dirty="0">
                <a:ln>
                  <a:noFill/>
                </a:ln>
                <a:solidFill>
                  <a:srgbClr val="808080"/>
                </a:solidFill>
                <a:effectLst/>
                <a:latin typeface="JetBrains Mono"/>
              </a:rPr>
            </a:br>
            <a:r>
              <a:rPr kumimoji="0" lang="en-US" altLang="en-US" sz="1100" b="0" i="1" u="none" strike="noStrike" cap="none" normalizeH="0" baseline="0" dirty="0">
                <a:ln>
                  <a:noFill/>
                </a:ln>
                <a:solidFill>
                  <a:srgbClr val="808080"/>
                </a:solidFill>
                <a:effectLst/>
                <a:latin typeface="JetBrains Mono"/>
              </a:rPr>
              <a:t>        """        </a:t>
            </a:r>
            <a:br>
              <a:rPr kumimoji="0" lang="en-US" altLang="en-US" sz="1100" b="0" i="1" u="none" strike="noStrike" cap="none" normalizeH="0" baseline="0" dirty="0">
                <a:ln>
                  <a:noFill/>
                </a:ln>
                <a:solidFill>
                  <a:srgbClr val="808080"/>
                </a:solidFill>
                <a:effectLst/>
                <a:latin typeface="JetBrains Mono"/>
              </a:rPr>
            </a:br>
            <a:r>
              <a:rPr kumimoji="0" lang="en-US" altLang="en-US" sz="1100" b="0" i="1" u="none" strike="noStrike" cap="none" normalizeH="0" baseline="0" dirty="0">
                <a:ln>
                  <a:noFill/>
                </a:ln>
                <a:solidFill>
                  <a:srgbClr val="808080"/>
                </a:solidFill>
                <a:effectLst/>
                <a:latin typeface="JetBrains Mono"/>
              </a:rPr>
              <a:t>        </a:t>
            </a:r>
            <a:r>
              <a:rPr kumimoji="0" lang="en-US" altLang="en-US" sz="1100" b="0" i="0" u="none" strike="noStrike" cap="none" normalizeH="0" baseline="0" dirty="0" err="1">
                <a:ln>
                  <a:noFill/>
                </a:ln>
                <a:solidFill>
                  <a:srgbClr val="94558D"/>
                </a:solidFill>
                <a:effectLst/>
                <a:latin typeface="JetBrains Mono"/>
              </a:rPr>
              <a:t>self</a:t>
            </a:r>
            <a:r>
              <a:rPr kumimoji="0" lang="en-US" altLang="en-US" sz="1100" b="0" i="0" u="none" strike="noStrike" cap="none" normalizeH="0" baseline="0" dirty="0" err="1">
                <a:ln>
                  <a:noFill/>
                </a:ln>
                <a:solidFill>
                  <a:srgbClr val="000000"/>
                </a:solidFill>
                <a:effectLst/>
                <a:latin typeface="JetBrains Mono"/>
              </a:rPr>
              <a:t>.cell_field</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0000FF"/>
                </a:solidFill>
                <a:effectLst/>
                <a:latin typeface="JetBrains Mono"/>
              </a:rPr>
              <a:t>100</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0000FF"/>
                </a:solidFill>
                <a:effectLst/>
                <a:latin typeface="JetBrains Mono"/>
              </a:rPr>
              <a:t>101</a:t>
            </a:r>
            <a:r>
              <a:rPr kumimoji="0" lang="en-US" altLang="en-US" sz="1100" b="0" i="0" u="none" strike="noStrike" cap="none" normalizeH="0" baseline="0" dirty="0">
                <a:ln>
                  <a:noFill/>
                </a:ln>
                <a:solidFill>
                  <a:srgbClr val="000000"/>
                </a:solidFill>
                <a:effectLst/>
                <a:latin typeface="JetBrains Mono"/>
              </a:rPr>
              <a:t>, </a:t>
            </a:r>
            <a:r>
              <a:rPr kumimoji="0" lang="en-US" altLang="en-US" sz="1100" b="0" i="0" u="none" strike="noStrike" cap="none" normalizeH="0" baseline="0" dirty="0">
                <a:ln>
                  <a:noFill/>
                </a:ln>
                <a:solidFill>
                  <a:srgbClr val="0000FF"/>
                </a:solidFill>
                <a:effectLst/>
                <a:latin typeface="JetBrains Mono"/>
              </a:rPr>
              <a:t>100</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0000FF"/>
                </a:solidFill>
                <a:effectLst/>
                <a:latin typeface="JetBrains Mono"/>
              </a:rPr>
              <a:t>101</a:t>
            </a:r>
            <a:r>
              <a:rPr kumimoji="0" lang="en-US" altLang="en-US" sz="1100" b="0" i="0" u="none" strike="noStrike" cap="none" normalizeH="0" baseline="0" dirty="0">
                <a:ln>
                  <a:noFill/>
                </a:ln>
                <a:solidFill>
                  <a:srgbClr val="000000"/>
                </a:solidFill>
                <a:effectLst/>
                <a:latin typeface="JetBrains Mono"/>
              </a:rPr>
              <a:t>, </a:t>
            </a:r>
            <a:r>
              <a:rPr kumimoji="0" lang="en-US" altLang="en-US" sz="1100" b="0" i="0" u="none" strike="noStrike" cap="none" normalizeH="0" baseline="0" dirty="0">
                <a:ln>
                  <a:noFill/>
                </a:ln>
                <a:solidFill>
                  <a:srgbClr val="0000FF"/>
                </a:solidFill>
                <a:effectLst/>
                <a:latin typeface="JetBrains Mono"/>
              </a:rPr>
              <a:t>0</a:t>
            </a:r>
            <a:r>
              <a:rPr kumimoji="0" lang="en-US" altLang="en-US" sz="1100" b="0" i="0" u="none" strike="noStrike" cap="none" normalizeH="0" baseline="0" dirty="0">
                <a:ln>
                  <a:noFill/>
                </a:ln>
                <a:solidFill>
                  <a:srgbClr val="000000"/>
                </a:solidFill>
                <a:effectLst/>
                <a:latin typeface="JetBrains Mono"/>
              </a:rPr>
              <a:t>] = </a:t>
            </a:r>
            <a:r>
              <a:rPr kumimoji="0" lang="en-US" altLang="en-US" sz="1100" b="0" i="0" u="none" strike="noStrike" cap="none" normalizeH="0" baseline="0" dirty="0" err="1">
                <a:ln>
                  <a:noFill/>
                </a:ln>
                <a:solidFill>
                  <a:srgbClr val="94558D"/>
                </a:solidFill>
                <a:effectLst/>
                <a:latin typeface="JetBrains Mono"/>
              </a:rPr>
              <a:t>self</a:t>
            </a:r>
            <a:r>
              <a:rPr kumimoji="0" lang="en-US" altLang="en-US" sz="1100" b="0" i="0" u="none" strike="noStrike" cap="none" normalizeH="0" baseline="0" dirty="0" err="1">
                <a:ln>
                  <a:noFill/>
                </a:ln>
                <a:solidFill>
                  <a:srgbClr val="000000"/>
                </a:solidFill>
                <a:effectLst/>
                <a:latin typeface="JetBrains Mono"/>
              </a:rPr>
              <a:t>.new_cell</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err="1">
                <a:ln>
                  <a:noFill/>
                </a:ln>
                <a:solidFill>
                  <a:srgbClr val="94558D"/>
                </a:solidFill>
                <a:effectLst/>
                <a:latin typeface="JetBrains Mono"/>
              </a:rPr>
              <a:t>self</a:t>
            </a:r>
            <a:r>
              <a:rPr kumimoji="0" lang="en-US" altLang="en-US" sz="1100" b="0" i="0" u="none" strike="noStrike" cap="none" normalizeH="0" baseline="0" dirty="0" err="1">
                <a:ln>
                  <a:noFill/>
                </a:ln>
                <a:solidFill>
                  <a:srgbClr val="000000"/>
                </a:solidFill>
                <a:effectLst/>
                <a:latin typeface="JetBrains Mono"/>
              </a:rPr>
              <a:t>.CONDENSING</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r>
              <a:rPr kumimoji="0" lang="en-US" altLang="en-US" sz="1100" b="0" i="0" u="none" strike="noStrike" cap="none" normalizeH="0" baseline="0" dirty="0">
                <a:ln>
                  <a:noFill/>
                </a:ln>
                <a:solidFill>
                  <a:srgbClr val="000000"/>
                </a:solidFill>
                <a:effectLst/>
                <a:latin typeface="JetBrains Mono"/>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4" name="Text Box 6"/>
          <p:cNvSpPr txBox="1">
            <a:spLocks noChangeArrowheads="1"/>
          </p:cNvSpPr>
          <p:nvPr/>
        </p:nvSpPr>
        <p:spPr bwMode="auto">
          <a:xfrm>
            <a:off x="0" y="0"/>
            <a:ext cx="9144000"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en-US" sz="2000" b="1" dirty="0">
                <a:solidFill>
                  <a:schemeClr val="bg1"/>
                </a:solidFill>
              </a:rPr>
              <a:t>Code Highlights </a:t>
            </a:r>
            <a:r>
              <a:rPr lang="en-US" sz="2000" b="1" dirty="0">
                <a:solidFill>
                  <a:schemeClr val="bg1"/>
                </a:solidFill>
              </a:rPr>
              <a:t>SingleCellExample_1.cc3d</a:t>
            </a:r>
          </a:p>
        </p:txBody>
      </p:sp>
      <p:pic>
        <p:nvPicPr>
          <p:cNvPr id="6" name="Google Shape;103;p21">
            <a:extLst>
              <a:ext uri="{FF2B5EF4-FFF2-40B4-BE49-F238E27FC236}">
                <a16:creationId xmlns:a16="http://schemas.microsoft.com/office/drawing/2014/main" id="{2D691930-6D45-4FDC-B191-903838CCA7B7}"/>
              </a:ext>
            </a:extLst>
          </p:cNvPr>
          <p:cNvPicPr preferRelativeResize="0"/>
          <p:nvPr/>
        </p:nvPicPr>
        <p:blipFill rotWithShape="1">
          <a:blip r:embed="rId2">
            <a:alphaModFix/>
          </a:blip>
          <a:srcRect/>
          <a:stretch/>
        </p:blipFill>
        <p:spPr>
          <a:xfrm>
            <a:off x="8564450" y="4464"/>
            <a:ext cx="593675" cy="617861"/>
          </a:xfrm>
          <a:prstGeom prst="rect">
            <a:avLst/>
          </a:prstGeom>
          <a:noFill/>
          <a:ln>
            <a:noFill/>
          </a:ln>
        </p:spPr>
      </p:pic>
      <p:pic>
        <p:nvPicPr>
          <p:cNvPr id="8" name="Google Shape;101;g8d41b0a812_0_0" descr="Biocomplexity Logo">
            <a:extLst>
              <a:ext uri="{FF2B5EF4-FFF2-40B4-BE49-F238E27FC236}">
                <a16:creationId xmlns:a16="http://schemas.microsoft.com/office/drawing/2014/main" id="{8867A36C-97BB-4A1D-8D95-BC90B9A4C229}"/>
              </a:ext>
            </a:extLst>
          </p:cNvPr>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10" name="Google Shape;102;g8d41b0a812_0_0" descr="redblackblockiu">
            <a:extLst>
              <a:ext uri="{FF2B5EF4-FFF2-40B4-BE49-F238E27FC236}">
                <a16:creationId xmlns:a16="http://schemas.microsoft.com/office/drawing/2014/main" id="{802CD07C-0B7A-4E71-9757-0780463331EB}"/>
              </a:ext>
            </a:extLst>
          </p:cNvPr>
          <p:cNvPicPr preferRelativeResize="0"/>
          <p:nvPr/>
        </p:nvPicPr>
        <p:blipFill rotWithShape="1">
          <a:blip r:embed="rId4">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65827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Energy Minimization</a:t>
            </a:r>
          </a:p>
        </p:txBody>
      </p:sp>
      <p:sp>
        <p:nvSpPr>
          <p:cNvPr id="6" name="Rectangle 5"/>
          <p:cNvSpPr/>
          <p:nvPr/>
        </p:nvSpPr>
        <p:spPr>
          <a:xfrm>
            <a:off x="87682" y="2070932"/>
            <a:ext cx="8929047" cy="523220"/>
          </a:xfrm>
          <a:prstGeom prst="rect">
            <a:avLst/>
          </a:prstGeom>
        </p:spPr>
        <p:txBody>
          <a:bodyPr wrap="none">
            <a:spAutoFit/>
          </a:bodyPr>
          <a:lstStyle/>
          <a:p>
            <a:r>
              <a:rPr lang="pl-PL" dirty="0"/>
              <a:t>and </a:t>
            </a:r>
            <a:r>
              <a:rPr lang="en-US" dirty="0"/>
              <a:t>change the sign of Contact Energy coefficients to </a:t>
            </a:r>
            <a:r>
              <a:rPr lang="pl-PL" dirty="0"/>
              <a:t>be </a:t>
            </a:r>
            <a:r>
              <a:rPr lang="en-US" dirty="0"/>
              <a:t>negative</a:t>
            </a:r>
            <a:r>
              <a:rPr lang="pl-PL" dirty="0"/>
              <a:t>. The </a:t>
            </a:r>
            <a:r>
              <a:rPr lang="en-US" dirty="0"/>
              <a:t>pattern evolves and after few MCS </a:t>
            </a:r>
            <a:r>
              <a:rPr lang="pl-PL" dirty="0"/>
              <a:t>we </a:t>
            </a:r>
          </a:p>
          <a:p>
            <a:r>
              <a:rPr lang="en-US" dirty="0"/>
              <a:t>have the following layout that involves only a single cell</a:t>
            </a:r>
            <a:r>
              <a:rPr lang="pl-PL" dirty="0"/>
              <a:t>:</a:t>
            </a:r>
            <a:endParaRPr lang="en-US" b="1" dirty="0"/>
          </a:p>
        </p:txBody>
      </p:sp>
      <p:pic>
        <p:nvPicPr>
          <p:cNvPr id="9" name="Picture 8"/>
          <p:cNvPicPr>
            <a:picLocks noChangeAspect="1"/>
          </p:cNvPicPr>
          <p:nvPr/>
        </p:nvPicPr>
        <p:blipFill>
          <a:blip r:embed="rId2"/>
          <a:stretch>
            <a:fillRect/>
          </a:stretch>
        </p:blipFill>
        <p:spPr>
          <a:xfrm>
            <a:off x="1618140" y="2967546"/>
            <a:ext cx="1724025" cy="1933575"/>
          </a:xfrm>
          <a:prstGeom prst="rect">
            <a:avLst/>
          </a:prstGeom>
        </p:spPr>
      </p:pic>
      <p:cxnSp>
        <p:nvCxnSpPr>
          <p:cNvPr id="8" name="Straight Arrow Connector 7"/>
          <p:cNvCxnSpPr/>
          <p:nvPr/>
        </p:nvCxnSpPr>
        <p:spPr>
          <a:xfrm flipH="1" flipV="1">
            <a:off x="2906038" y="3494762"/>
            <a:ext cx="1352811" cy="273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755726" y="3594970"/>
            <a:ext cx="1565753" cy="670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46739" y="3631458"/>
            <a:ext cx="3632549" cy="523220"/>
          </a:xfrm>
          <a:prstGeom prst="rect">
            <a:avLst/>
          </a:prstGeom>
          <a:noFill/>
        </p:spPr>
        <p:txBody>
          <a:bodyPr wrap="square" rtlCol="0">
            <a:spAutoFit/>
          </a:bodyPr>
          <a:lstStyle/>
          <a:p>
            <a:r>
              <a:rPr lang="en-US" dirty="0"/>
              <a:t>Each interface leads to decrease of overall Energy by 10 units</a:t>
            </a:r>
          </a:p>
        </p:txBody>
      </p:sp>
      <p:sp>
        <p:nvSpPr>
          <p:cNvPr id="3" name="TextBox 2"/>
          <p:cNvSpPr txBox="1"/>
          <p:nvPr/>
        </p:nvSpPr>
        <p:spPr>
          <a:xfrm>
            <a:off x="0" y="588723"/>
            <a:ext cx="9144000" cy="738664"/>
          </a:xfrm>
          <a:prstGeom prst="rect">
            <a:avLst/>
          </a:prstGeom>
          <a:noFill/>
        </p:spPr>
        <p:txBody>
          <a:bodyPr wrap="square" rtlCol="0">
            <a:spAutoFit/>
          </a:bodyPr>
          <a:lstStyle/>
          <a:p>
            <a:r>
              <a:rPr lang="en-US" dirty="0"/>
              <a:t>Energy minimization leads to simulation choosing to maximize number of interfaces between Medium and Condensing cell, because each interface contributes </a:t>
            </a:r>
            <a:r>
              <a:rPr lang="en-US" b="1" dirty="0"/>
              <a:t>-10 </a:t>
            </a:r>
            <a:r>
              <a:rPr lang="en-US" dirty="0"/>
              <a:t>units of contact energy to the overall Energy and as a result maximizing number of interfaces minimizes energy</a:t>
            </a:r>
          </a:p>
        </p:txBody>
      </p:sp>
      <p:pic>
        <p:nvPicPr>
          <p:cNvPr id="2" name="Google Shape;103;p21">
            <a:extLst>
              <a:ext uri="{FF2B5EF4-FFF2-40B4-BE49-F238E27FC236}">
                <a16:creationId xmlns:a16="http://schemas.microsoft.com/office/drawing/2014/main" id="{D605D25C-FC97-43B5-8097-D375A57B46E2}"/>
              </a:ext>
            </a:extLst>
          </p:cNvPr>
          <p:cNvPicPr preferRelativeResize="0"/>
          <p:nvPr/>
        </p:nvPicPr>
        <p:blipFill rotWithShape="1">
          <a:blip r:embed="rId3">
            <a:alphaModFix/>
          </a:blip>
          <a:srcRect/>
          <a:stretch/>
        </p:blipFill>
        <p:spPr>
          <a:xfrm>
            <a:off x="8564450" y="4464"/>
            <a:ext cx="593675" cy="617861"/>
          </a:xfrm>
          <a:prstGeom prst="rect">
            <a:avLst/>
          </a:prstGeom>
          <a:noFill/>
          <a:ln>
            <a:noFill/>
          </a:ln>
        </p:spPr>
      </p:pic>
      <p:pic>
        <p:nvPicPr>
          <p:cNvPr id="4" name="Google Shape;101;g8d41b0a812_0_0" descr="Biocomplexity Logo">
            <a:extLst>
              <a:ext uri="{FF2B5EF4-FFF2-40B4-BE49-F238E27FC236}">
                <a16:creationId xmlns:a16="http://schemas.microsoft.com/office/drawing/2014/main" id="{DC66EFB7-C13F-4F93-9E4A-788680F2F7D2}"/>
              </a:ext>
            </a:extLst>
          </p:cNvPr>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5" name="Google Shape;102;g8d41b0a812_0_0" descr="redblackblockiu">
            <a:extLst>
              <a:ext uri="{FF2B5EF4-FFF2-40B4-BE49-F238E27FC236}">
                <a16:creationId xmlns:a16="http://schemas.microsoft.com/office/drawing/2014/main" id="{BF68D378-3CBD-4D2C-8250-E67EADF3CDC2}"/>
              </a:ext>
            </a:extLst>
          </p:cNvPr>
          <p:cNvPicPr preferRelativeResize="0"/>
          <p:nvPr/>
        </p:nvPicPr>
        <p:blipFill rotWithShape="1">
          <a:blip r:embed="rId5">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69744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l-PL" altLang="en-US" sz="2000" b="1" dirty="0" err="1">
                <a:solidFill>
                  <a:schemeClr val="bg1"/>
                </a:solidFill>
              </a:rPr>
              <a:t>Understanding</a:t>
            </a:r>
            <a:r>
              <a:rPr lang="pl-PL" altLang="en-US" sz="2000" b="1" dirty="0">
                <a:solidFill>
                  <a:schemeClr val="bg1"/>
                </a:solidFill>
              </a:rPr>
              <a:t> </a:t>
            </a:r>
            <a:r>
              <a:rPr lang="pl-PL" altLang="en-US" sz="2000" b="1" dirty="0" err="1">
                <a:solidFill>
                  <a:schemeClr val="bg1"/>
                </a:solidFill>
              </a:rPr>
              <a:t>Contact</a:t>
            </a:r>
            <a:r>
              <a:rPr lang="pl-PL" altLang="en-US" sz="2000" b="1" dirty="0">
                <a:solidFill>
                  <a:schemeClr val="bg1"/>
                </a:solidFill>
              </a:rPr>
              <a:t> Energy – </a:t>
            </a:r>
            <a:r>
              <a:rPr lang="pl-PL" altLang="en-US" sz="2000" b="1" dirty="0" err="1">
                <a:solidFill>
                  <a:schemeClr val="bg1"/>
                </a:solidFill>
              </a:rPr>
              <a:t>positive</a:t>
            </a:r>
            <a:r>
              <a:rPr lang="pl-PL" altLang="en-US" sz="2000" b="1" dirty="0">
                <a:solidFill>
                  <a:schemeClr val="bg1"/>
                </a:solidFill>
              </a:rPr>
              <a:t> </a:t>
            </a:r>
            <a:r>
              <a:rPr lang="pl-PL" altLang="en-US" sz="2000" b="1" dirty="0" err="1">
                <a:solidFill>
                  <a:schemeClr val="bg1"/>
                </a:solidFill>
              </a:rPr>
              <a:t>Contact</a:t>
            </a:r>
            <a:r>
              <a:rPr lang="pl-PL" altLang="en-US" sz="2000" b="1" dirty="0">
                <a:solidFill>
                  <a:schemeClr val="bg1"/>
                </a:solidFill>
              </a:rPr>
              <a:t> Energy </a:t>
            </a:r>
            <a:r>
              <a:rPr lang="pl-PL" altLang="en-US" sz="2000" b="1" dirty="0" err="1">
                <a:solidFill>
                  <a:schemeClr val="bg1"/>
                </a:solidFill>
              </a:rPr>
              <a:t>Coefficients</a:t>
            </a:r>
            <a:endParaRPr lang="en-US" altLang="en-US" sz="2000" b="1" dirty="0">
              <a:solidFill>
                <a:schemeClr val="bg1"/>
              </a:solidFill>
            </a:endParaRPr>
          </a:p>
        </p:txBody>
      </p:sp>
      <p:sp>
        <p:nvSpPr>
          <p:cNvPr id="2" name="TextBox 1"/>
          <p:cNvSpPr txBox="1"/>
          <p:nvPr/>
        </p:nvSpPr>
        <p:spPr>
          <a:xfrm>
            <a:off x="87682" y="853690"/>
            <a:ext cx="8718115" cy="307777"/>
          </a:xfrm>
          <a:prstGeom prst="rect">
            <a:avLst/>
          </a:prstGeom>
          <a:noFill/>
        </p:spPr>
        <p:txBody>
          <a:bodyPr wrap="square" rtlCol="0">
            <a:spAutoFit/>
          </a:bodyPr>
          <a:lstStyle/>
          <a:p>
            <a:r>
              <a:rPr lang="en-US" dirty="0"/>
              <a:t>Start with a single cell</a:t>
            </a:r>
            <a:endParaRPr lang="en-US" b="1" dirty="0"/>
          </a:p>
        </p:txBody>
      </p:sp>
      <p:pic>
        <p:nvPicPr>
          <p:cNvPr id="4" name="Picture 3"/>
          <p:cNvPicPr>
            <a:picLocks noChangeAspect="1"/>
          </p:cNvPicPr>
          <p:nvPr/>
        </p:nvPicPr>
        <p:blipFill>
          <a:blip r:embed="rId2"/>
          <a:stretch>
            <a:fillRect/>
          </a:stretch>
        </p:blipFill>
        <p:spPr>
          <a:xfrm>
            <a:off x="1766170" y="1162464"/>
            <a:ext cx="4068047" cy="639089"/>
          </a:xfrm>
          <a:prstGeom prst="rect">
            <a:avLst/>
          </a:prstGeom>
        </p:spPr>
      </p:pic>
      <p:pic>
        <p:nvPicPr>
          <p:cNvPr id="5" name="Picture 4"/>
          <p:cNvPicPr>
            <a:picLocks noChangeAspect="1"/>
          </p:cNvPicPr>
          <p:nvPr/>
        </p:nvPicPr>
        <p:blipFill>
          <a:blip r:embed="rId3"/>
          <a:stretch>
            <a:fillRect/>
          </a:stretch>
        </p:blipFill>
        <p:spPr>
          <a:xfrm>
            <a:off x="362994" y="1202238"/>
            <a:ext cx="476250" cy="495300"/>
          </a:xfrm>
          <a:prstGeom prst="rect">
            <a:avLst/>
          </a:prstGeom>
        </p:spPr>
      </p:pic>
      <p:sp>
        <p:nvSpPr>
          <p:cNvPr id="6" name="Rectangle 5"/>
          <p:cNvSpPr/>
          <p:nvPr/>
        </p:nvSpPr>
        <p:spPr>
          <a:xfrm>
            <a:off x="87682" y="2070932"/>
            <a:ext cx="5428089" cy="307777"/>
          </a:xfrm>
          <a:prstGeom prst="rect">
            <a:avLst/>
          </a:prstGeom>
        </p:spPr>
        <p:txBody>
          <a:bodyPr wrap="none">
            <a:spAutoFit/>
          </a:bodyPr>
          <a:lstStyle/>
          <a:p>
            <a:r>
              <a:rPr lang="pl-PL" dirty="0"/>
              <a:t>and </a:t>
            </a:r>
            <a:r>
              <a:rPr lang="en-US" dirty="0"/>
              <a:t>change the sign of Contact Energy coefficients to </a:t>
            </a:r>
            <a:r>
              <a:rPr lang="pl-PL" dirty="0"/>
              <a:t>be </a:t>
            </a:r>
            <a:r>
              <a:rPr lang="pl-PL" dirty="0" err="1"/>
              <a:t>positive</a:t>
            </a:r>
            <a:r>
              <a:rPr lang="pl-PL" dirty="0"/>
              <a:t>. </a:t>
            </a:r>
            <a:endParaRPr lang="en-US" b="1" dirty="0"/>
          </a:p>
        </p:txBody>
      </p:sp>
      <p:sp>
        <p:nvSpPr>
          <p:cNvPr id="13" name="TextBox 12"/>
          <p:cNvSpPr txBox="1"/>
          <p:nvPr/>
        </p:nvSpPr>
        <p:spPr>
          <a:xfrm>
            <a:off x="753160" y="6037917"/>
            <a:ext cx="7528142" cy="523220"/>
          </a:xfrm>
          <a:prstGeom prst="rect">
            <a:avLst/>
          </a:prstGeom>
          <a:noFill/>
        </p:spPr>
        <p:txBody>
          <a:bodyPr wrap="square" rtlCol="0">
            <a:spAutoFit/>
          </a:bodyPr>
          <a:lstStyle/>
          <a:p>
            <a:r>
              <a:rPr lang="en-US" dirty="0"/>
              <a:t>Why does the single </a:t>
            </a:r>
            <a:r>
              <a:rPr lang="en-US" dirty="0" err="1"/>
              <a:t>ce</a:t>
            </a:r>
            <a:r>
              <a:rPr lang="pl-PL" dirty="0"/>
              <a:t>l</a:t>
            </a:r>
            <a:r>
              <a:rPr lang="en-US" dirty="0"/>
              <a:t>l</a:t>
            </a:r>
            <a:r>
              <a:rPr lang="pl-PL" dirty="0"/>
              <a:t> </a:t>
            </a:r>
            <a:r>
              <a:rPr lang="pl-PL" dirty="0" err="1"/>
              <a:t>disappear</a:t>
            </a:r>
            <a:r>
              <a:rPr lang="pl-PL" dirty="0"/>
              <a:t>? Single </a:t>
            </a:r>
            <a:r>
              <a:rPr lang="pl-PL" dirty="0" err="1"/>
              <a:t>cell</a:t>
            </a:r>
            <a:r>
              <a:rPr lang="pl-PL" dirty="0"/>
              <a:t> </a:t>
            </a:r>
            <a:r>
              <a:rPr lang="pl-PL" dirty="0" err="1"/>
              <a:t>pixel</a:t>
            </a:r>
            <a:r>
              <a:rPr lang="pl-PL" dirty="0"/>
              <a:t> </a:t>
            </a:r>
            <a:r>
              <a:rPr lang="pl-PL" dirty="0" err="1"/>
              <a:t>contributes</a:t>
            </a:r>
            <a:r>
              <a:rPr lang="pl-PL" dirty="0"/>
              <a:t> 4*10 </a:t>
            </a:r>
            <a:r>
              <a:rPr lang="pl-PL" dirty="0" err="1"/>
              <a:t>units</a:t>
            </a:r>
            <a:r>
              <a:rPr lang="pl-PL" dirty="0"/>
              <a:t> to </a:t>
            </a:r>
            <a:r>
              <a:rPr lang="pl-PL" dirty="0" err="1"/>
              <a:t>overall</a:t>
            </a:r>
            <a:r>
              <a:rPr lang="pl-PL" dirty="0"/>
              <a:t> </a:t>
            </a:r>
            <a:r>
              <a:rPr lang="pl-PL" dirty="0" err="1"/>
              <a:t>energy</a:t>
            </a:r>
            <a:r>
              <a:rPr lang="pl-PL" dirty="0"/>
              <a:t>. </a:t>
            </a:r>
            <a:r>
              <a:rPr lang="pl-PL" dirty="0" err="1"/>
              <a:t>Getting</a:t>
            </a:r>
            <a:r>
              <a:rPr lang="pl-PL" dirty="0"/>
              <a:t> </a:t>
            </a:r>
            <a:r>
              <a:rPr lang="pl-PL" dirty="0" err="1"/>
              <a:t>rid</a:t>
            </a:r>
            <a:r>
              <a:rPr lang="pl-PL" dirty="0"/>
              <a:t> of single </a:t>
            </a:r>
            <a:r>
              <a:rPr lang="pl-PL" dirty="0" err="1"/>
              <a:t>pixel</a:t>
            </a:r>
            <a:r>
              <a:rPr lang="pl-PL" dirty="0"/>
              <a:t> </a:t>
            </a:r>
            <a:r>
              <a:rPr lang="pl-PL" dirty="0" err="1"/>
              <a:t>cell</a:t>
            </a:r>
            <a:r>
              <a:rPr lang="pl-PL" dirty="0"/>
              <a:t> we </a:t>
            </a:r>
            <a:r>
              <a:rPr lang="pl-PL" dirty="0" err="1"/>
              <a:t>lower</a:t>
            </a:r>
            <a:r>
              <a:rPr lang="pl-PL" dirty="0"/>
              <a:t> </a:t>
            </a:r>
            <a:r>
              <a:rPr lang="pl-PL" dirty="0" err="1"/>
              <a:t>energy</a:t>
            </a:r>
            <a:r>
              <a:rPr lang="pl-PL" dirty="0"/>
              <a:t> by 4*10 </a:t>
            </a:r>
            <a:r>
              <a:rPr lang="pl-PL" dirty="0" err="1"/>
              <a:t>units</a:t>
            </a:r>
            <a:r>
              <a:rPr lang="pl-PL" dirty="0"/>
              <a:t>.  </a:t>
            </a:r>
            <a:endParaRPr lang="en-US" dirty="0"/>
          </a:p>
        </p:txBody>
      </p:sp>
      <p:pic>
        <p:nvPicPr>
          <p:cNvPr id="3" name="Picture 2"/>
          <p:cNvPicPr>
            <a:picLocks noChangeAspect="1"/>
          </p:cNvPicPr>
          <p:nvPr/>
        </p:nvPicPr>
        <p:blipFill>
          <a:blip r:embed="rId4"/>
          <a:stretch>
            <a:fillRect/>
          </a:stretch>
        </p:blipFill>
        <p:spPr>
          <a:xfrm>
            <a:off x="362994" y="2752103"/>
            <a:ext cx="3571875" cy="2933700"/>
          </a:xfrm>
          <a:prstGeom prst="rect">
            <a:avLst/>
          </a:prstGeom>
        </p:spPr>
      </p:pic>
      <p:sp>
        <p:nvSpPr>
          <p:cNvPr id="7" name="TextBox 6"/>
          <p:cNvSpPr txBox="1"/>
          <p:nvPr/>
        </p:nvSpPr>
        <p:spPr>
          <a:xfrm>
            <a:off x="87682" y="465367"/>
            <a:ext cx="4759890" cy="307777"/>
          </a:xfrm>
          <a:prstGeom prst="rect">
            <a:avLst/>
          </a:prstGeom>
          <a:noFill/>
        </p:spPr>
        <p:txBody>
          <a:bodyPr wrap="square" rtlCol="0">
            <a:spAutoFit/>
          </a:bodyPr>
          <a:lstStyle/>
          <a:p>
            <a:r>
              <a:rPr lang="en-US" b="1" dirty="0" err="1"/>
              <a:t>SingleCellExample</a:t>
            </a:r>
            <a:r>
              <a:rPr lang="en-US" b="1" dirty="0"/>
              <a:t>_</a:t>
            </a:r>
            <a:r>
              <a:rPr lang="pl-PL" b="1" dirty="0"/>
              <a:t>2</a:t>
            </a:r>
            <a:r>
              <a:rPr lang="en-US" b="1" dirty="0"/>
              <a:t>.cc3d</a:t>
            </a:r>
          </a:p>
        </p:txBody>
      </p:sp>
      <p:pic>
        <p:nvPicPr>
          <p:cNvPr id="8" name="Google Shape;103;p21">
            <a:extLst>
              <a:ext uri="{FF2B5EF4-FFF2-40B4-BE49-F238E27FC236}">
                <a16:creationId xmlns:a16="http://schemas.microsoft.com/office/drawing/2014/main" id="{5D4FFA5E-9ED6-4F1E-BA8F-FF84936B3923}"/>
              </a:ext>
            </a:extLst>
          </p:cNvPr>
          <p:cNvPicPr preferRelativeResize="0"/>
          <p:nvPr/>
        </p:nvPicPr>
        <p:blipFill rotWithShape="1">
          <a:blip r:embed="rId5">
            <a:alphaModFix/>
          </a:blip>
          <a:srcRect/>
          <a:stretch/>
        </p:blipFill>
        <p:spPr>
          <a:xfrm>
            <a:off x="8564450" y="4464"/>
            <a:ext cx="593675" cy="617861"/>
          </a:xfrm>
          <a:prstGeom prst="rect">
            <a:avLst/>
          </a:prstGeom>
          <a:noFill/>
          <a:ln>
            <a:noFill/>
          </a:ln>
        </p:spPr>
      </p:pic>
      <p:pic>
        <p:nvPicPr>
          <p:cNvPr id="9" name="Google Shape;101;g8d41b0a812_0_0" descr="Biocomplexity Logo">
            <a:extLst>
              <a:ext uri="{FF2B5EF4-FFF2-40B4-BE49-F238E27FC236}">
                <a16:creationId xmlns:a16="http://schemas.microsoft.com/office/drawing/2014/main" id="{FA169BFF-44FC-4CCC-BC09-C6AE1E3C1CA8}"/>
              </a:ext>
            </a:extLst>
          </p:cNvPr>
          <p:cNvPicPr preferRelativeResize="0"/>
          <p:nvPr/>
        </p:nvPicPr>
        <p:blipFill rotWithShape="1">
          <a:blip r:embed="rId6">
            <a:alphaModFix/>
          </a:blip>
          <a:srcRect/>
          <a:stretch/>
        </p:blipFill>
        <p:spPr>
          <a:xfrm>
            <a:off x="8550275" y="6264275"/>
            <a:ext cx="593725" cy="593725"/>
          </a:xfrm>
          <a:prstGeom prst="rect">
            <a:avLst/>
          </a:prstGeom>
          <a:noFill/>
          <a:ln>
            <a:noFill/>
          </a:ln>
        </p:spPr>
      </p:pic>
      <p:pic>
        <p:nvPicPr>
          <p:cNvPr id="11" name="Google Shape;102;g8d41b0a812_0_0" descr="redblackblockiu">
            <a:extLst>
              <a:ext uri="{FF2B5EF4-FFF2-40B4-BE49-F238E27FC236}">
                <a16:creationId xmlns:a16="http://schemas.microsoft.com/office/drawing/2014/main" id="{0E657E88-1FF4-4F47-B9C4-83F6B06BF267}"/>
              </a:ext>
            </a:extLst>
          </p:cNvPr>
          <p:cNvPicPr preferRelativeResize="0"/>
          <p:nvPr/>
        </p:nvPicPr>
        <p:blipFill rotWithShape="1">
          <a:blip r:embed="rId7">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270721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Topics</a:t>
            </a:r>
          </a:p>
        </p:txBody>
      </p:sp>
      <p:sp>
        <p:nvSpPr>
          <p:cNvPr id="3" name="Content Placeholder 2"/>
          <p:cNvSpPr>
            <a:spLocks noGrp="1"/>
          </p:cNvSpPr>
          <p:nvPr>
            <p:ph idx="1"/>
          </p:nvPr>
        </p:nvSpPr>
        <p:spPr>
          <a:xfrm>
            <a:off x="457200" y="979486"/>
            <a:ext cx="8229600" cy="5120640"/>
          </a:xfrm>
        </p:spPr>
        <p:txBody>
          <a:bodyPr>
            <a:normAutofit fontScale="92500" lnSpcReduction="20000"/>
          </a:bodyPr>
          <a:lstStyle/>
          <a:p>
            <a:pPr marL="285750" indent="-285750"/>
            <a:r>
              <a:rPr lang="en-US" dirty="0"/>
              <a:t>Cellular Potts/GGH Model</a:t>
            </a:r>
          </a:p>
          <a:p>
            <a:pPr marL="685800" lvl="1"/>
            <a:r>
              <a:rPr lang="en-US" dirty="0"/>
              <a:t>Effective-Energy Functionals</a:t>
            </a:r>
          </a:p>
          <a:p>
            <a:pPr marL="685800" lvl="1"/>
            <a:r>
              <a:rPr lang="en-US" dirty="0"/>
              <a:t>Monte Carlo Dynamics</a:t>
            </a:r>
          </a:p>
          <a:p>
            <a:pPr marL="685800" lvl="1"/>
            <a:r>
              <a:rPr lang="en-US" dirty="0"/>
              <a:t>Effective Energy Terms Implement Biological Behaviors and Interactions</a:t>
            </a:r>
          </a:p>
          <a:p>
            <a:pPr marL="685800" lvl="1"/>
            <a:r>
              <a:rPr lang="en-US" dirty="0"/>
              <a:t>Constraints</a:t>
            </a:r>
          </a:p>
          <a:p>
            <a:pPr marL="685800" lvl="1"/>
            <a:r>
              <a:rPr lang="en-US" dirty="0"/>
              <a:t>Lattices and </a:t>
            </a:r>
            <a:r>
              <a:rPr lang="en-US" dirty="0" err="1"/>
              <a:t>Timestepping</a:t>
            </a:r>
            <a:r>
              <a:rPr lang="en-US" dirty="0"/>
              <a:t> </a:t>
            </a:r>
          </a:p>
          <a:p>
            <a:pPr marL="685800" lvl="1"/>
            <a:r>
              <a:rPr lang="en-US" dirty="0"/>
              <a:t>Volume Constraints</a:t>
            </a:r>
          </a:p>
          <a:p>
            <a:pPr marL="285750"/>
            <a:r>
              <a:rPr lang="en-US" dirty="0"/>
              <a:t>Cell Growth</a:t>
            </a:r>
          </a:p>
          <a:p>
            <a:pPr marL="285750"/>
            <a:r>
              <a:rPr lang="en-US" dirty="0"/>
              <a:t>Cell Division/Mitosis</a:t>
            </a:r>
          </a:p>
          <a:p>
            <a:pPr marL="285750"/>
            <a:r>
              <a:rPr lang="en-US" dirty="0"/>
              <a:t>Avascular Tumor Model</a:t>
            </a:r>
          </a:p>
          <a:p>
            <a:pPr marL="285750"/>
            <a:r>
              <a:rPr lang="en-US" dirty="0"/>
              <a:t>Vascular Tumor Model</a:t>
            </a:r>
          </a:p>
          <a:p>
            <a:pPr marL="685800" lvl="1"/>
            <a:endParaRPr lang="en-US" dirty="0"/>
          </a:p>
          <a:p>
            <a:pPr marL="0" indent="0">
              <a:buNone/>
            </a:pPr>
            <a:endParaRPr lang="en-US" dirty="0"/>
          </a:p>
        </p:txBody>
      </p:sp>
    </p:spTree>
    <p:extLst>
      <p:ext uri="{BB962C8B-B14F-4D97-AF65-F5344CB8AC3E}">
        <p14:creationId xmlns:p14="http://schemas.microsoft.com/office/powerpoint/2010/main" val="948856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 y="949165"/>
            <a:ext cx="5173249" cy="51475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JetBrains Mono"/>
              </a:rPr>
              <a:t>&lt;</a:t>
            </a:r>
            <a:r>
              <a:rPr kumimoji="0" lang="en-US" altLang="en-US" sz="1050" b="1" i="0" u="none" strike="noStrike" cap="none" normalizeH="0" baseline="0" dirty="0">
                <a:ln>
                  <a:noFill/>
                </a:ln>
                <a:solidFill>
                  <a:srgbClr val="000080"/>
                </a:solidFill>
                <a:effectLst/>
                <a:latin typeface="JetBrains Mono"/>
              </a:rPr>
              <a:t>CompuCell3D </a:t>
            </a:r>
            <a:r>
              <a:rPr kumimoji="0" lang="en-US" altLang="en-US" sz="1050" b="1" i="0" u="none" strike="noStrike" cap="none" normalizeH="0" baseline="0" dirty="0">
                <a:ln>
                  <a:noFill/>
                </a:ln>
                <a:solidFill>
                  <a:srgbClr val="0000FF"/>
                </a:solidFill>
                <a:effectLst/>
                <a:latin typeface="JetBrains Mono"/>
              </a:rPr>
              <a:t>Revision</a:t>
            </a:r>
            <a:r>
              <a:rPr kumimoji="0" lang="en-US" altLang="en-US" sz="1050" b="1" i="0" u="none" strike="noStrike" cap="none" normalizeH="0" baseline="0" dirty="0">
                <a:ln>
                  <a:noFill/>
                </a:ln>
                <a:solidFill>
                  <a:srgbClr val="008000"/>
                </a:solidFill>
                <a:effectLst/>
                <a:latin typeface="JetBrains Mono"/>
              </a:rPr>
              <a:t>="20200731" </a:t>
            </a:r>
            <a:r>
              <a:rPr kumimoji="0" lang="en-US" altLang="en-US" sz="1050" b="1" i="0" u="none" strike="noStrike" cap="none" normalizeH="0" baseline="0" dirty="0">
                <a:ln>
                  <a:noFill/>
                </a:ln>
                <a:solidFill>
                  <a:srgbClr val="0000FF"/>
                </a:solidFill>
                <a:effectLst/>
                <a:latin typeface="JetBrains Mono"/>
              </a:rPr>
              <a:t>Version</a:t>
            </a:r>
            <a:r>
              <a:rPr kumimoji="0" lang="en-US" altLang="en-US" sz="1050" b="1" i="0" u="none" strike="noStrike" cap="none" normalizeH="0" baseline="0" dirty="0">
                <a:ln>
                  <a:noFill/>
                </a:ln>
                <a:solidFill>
                  <a:srgbClr val="008000"/>
                </a:solidFill>
                <a:effectLst/>
                <a:latin typeface="JetBrains Mono"/>
              </a:rPr>
              <a:t>="4.0.0"</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Metadata</a:t>
            </a:r>
            <a:r>
              <a:rPr kumimoji="0" lang="en-US" altLang="en-US" sz="1050" b="0" i="0" u="none" strike="noStrike" cap="none" normalizeH="0" baseline="0" dirty="0">
                <a:ln>
                  <a:noFill/>
                </a:ln>
                <a:solidFill>
                  <a:srgbClr val="000000"/>
                </a:solidFill>
                <a:effectLst/>
                <a:latin typeface="JetBrains Mono"/>
              </a:rPr>
              <a:t>&gt;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NumberOfProcessors</a:t>
            </a:r>
            <a:r>
              <a:rPr kumimoji="0" lang="en-US" altLang="en-US" sz="1050" b="0" i="0" u="none" strike="noStrike" cap="none" normalizeH="0" baseline="0" dirty="0">
                <a:ln>
                  <a:noFill/>
                </a:ln>
                <a:solidFill>
                  <a:srgbClr val="000000"/>
                </a:solidFill>
                <a:effectLst/>
                <a:latin typeface="JetBrains Mono"/>
              </a:rPr>
              <a:t>&gt;1&lt;/</a:t>
            </a:r>
            <a:r>
              <a:rPr kumimoji="0" lang="en-US" altLang="en-US" sz="1050" b="1" i="0" u="none" strike="noStrike" cap="none" normalizeH="0" baseline="0" dirty="0" err="1">
                <a:ln>
                  <a:noFill/>
                </a:ln>
                <a:solidFill>
                  <a:srgbClr val="000080"/>
                </a:solidFill>
                <a:effectLst/>
                <a:latin typeface="JetBrains Mono"/>
              </a:rPr>
              <a:t>NumberOfProcessors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DebugOutputFrequency</a:t>
            </a:r>
            <a:r>
              <a:rPr kumimoji="0" lang="en-US" altLang="en-US" sz="1050" b="0" i="0" u="none" strike="noStrike" cap="none" normalizeH="0" baseline="0" dirty="0">
                <a:ln>
                  <a:noFill/>
                </a:ln>
                <a:solidFill>
                  <a:srgbClr val="000000"/>
                </a:solidFill>
                <a:effectLst/>
                <a:latin typeface="JetBrains Mono"/>
              </a:rPr>
              <a:t>&gt;10&lt;/</a:t>
            </a:r>
            <a:r>
              <a:rPr kumimoji="0" lang="en-US" altLang="en-US" sz="1050" b="1" i="0" u="none" strike="noStrike" cap="none" normalizeH="0" baseline="0" dirty="0" err="1">
                <a:ln>
                  <a:noFill/>
                </a:ln>
                <a:solidFill>
                  <a:srgbClr val="000080"/>
                </a:solidFill>
                <a:effectLst/>
                <a:latin typeface="JetBrains Mono"/>
              </a:rPr>
              <a:t>DebugOutputFrequency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Metadata</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Potts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Dimensions </a:t>
            </a:r>
            <a:r>
              <a:rPr kumimoji="0" lang="en-US" altLang="en-US" sz="1050" b="1" i="0" u="none" strike="noStrike" cap="none" normalizeH="0" baseline="0" dirty="0">
                <a:ln>
                  <a:noFill/>
                </a:ln>
                <a:solidFill>
                  <a:srgbClr val="0000FF"/>
                </a:solidFill>
                <a:effectLst/>
                <a:latin typeface="JetBrains Mono"/>
              </a:rPr>
              <a:t>x</a:t>
            </a:r>
            <a:r>
              <a:rPr kumimoji="0" lang="en-US" altLang="en-US" sz="1050" b="1" i="0" u="none" strike="noStrike" cap="none" normalizeH="0" baseline="0" dirty="0">
                <a:ln>
                  <a:noFill/>
                </a:ln>
                <a:solidFill>
                  <a:srgbClr val="008000"/>
                </a:solidFill>
                <a:effectLst/>
                <a:latin typeface="JetBrains Mono"/>
              </a:rPr>
              <a:t>="256" </a:t>
            </a:r>
            <a:r>
              <a:rPr kumimoji="0" lang="en-US" altLang="en-US" sz="1050" b="1" i="0" u="none" strike="noStrike" cap="none" normalizeH="0" baseline="0" dirty="0">
                <a:ln>
                  <a:noFill/>
                </a:ln>
                <a:solidFill>
                  <a:srgbClr val="0000FF"/>
                </a:solidFill>
                <a:effectLst/>
                <a:latin typeface="JetBrains Mono"/>
              </a:rPr>
              <a:t>y</a:t>
            </a:r>
            <a:r>
              <a:rPr kumimoji="0" lang="en-US" altLang="en-US" sz="1050" b="1" i="0" u="none" strike="noStrike" cap="none" normalizeH="0" baseline="0" dirty="0">
                <a:ln>
                  <a:noFill/>
                </a:ln>
                <a:solidFill>
                  <a:srgbClr val="008000"/>
                </a:solidFill>
                <a:effectLst/>
                <a:latin typeface="JetBrains Mono"/>
              </a:rPr>
              <a:t>="256" </a:t>
            </a:r>
            <a:r>
              <a:rPr kumimoji="0" lang="en-US" altLang="en-US" sz="1050" b="1" i="0" u="none" strike="noStrike" cap="none" normalizeH="0" baseline="0" dirty="0">
                <a:ln>
                  <a:noFill/>
                </a:ln>
                <a:solidFill>
                  <a:srgbClr val="0000FF"/>
                </a:solidFill>
                <a:effectLst/>
                <a:latin typeface="JetBrains Mono"/>
              </a:rPr>
              <a:t>z</a:t>
            </a:r>
            <a:r>
              <a:rPr kumimoji="0" lang="en-US" altLang="en-US" sz="1050" b="1" i="0" u="none" strike="noStrike" cap="none" normalizeH="0" baseline="0" dirty="0">
                <a:ln>
                  <a:noFill/>
                </a:ln>
                <a:solidFill>
                  <a:srgbClr val="008000"/>
                </a:solidFill>
                <a:effectLst/>
                <a:latin typeface="JetBrains Mono"/>
              </a:rPr>
              <a:t>="1"</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Steps</a:t>
            </a:r>
            <a:r>
              <a:rPr kumimoji="0" lang="en-US" altLang="en-US" sz="1050" b="0" i="0" u="none" strike="noStrike" cap="none" normalizeH="0" baseline="0" dirty="0">
                <a:ln>
                  <a:noFill/>
                </a:ln>
                <a:solidFill>
                  <a:srgbClr val="000000"/>
                </a:solidFill>
                <a:effectLst/>
                <a:latin typeface="JetBrains Mono"/>
              </a:rPr>
              <a:t>&gt;100000&lt;/</a:t>
            </a:r>
            <a:r>
              <a:rPr kumimoji="0" lang="en-US" altLang="en-US" sz="1050" b="1" i="0" u="none" strike="noStrike" cap="none" normalizeH="0" baseline="0" dirty="0">
                <a:ln>
                  <a:noFill/>
                </a:ln>
                <a:solidFill>
                  <a:srgbClr val="000080"/>
                </a:solidFill>
                <a:effectLst/>
                <a:latin typeface="JetBrains Mono"/>
              </a:rPr>
              <a:t>Steps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Temperature</a:t>
            </a:r>
            <a:r>
              <a:rPr kumimoji="0" lang="en-US" altLang="en-US" sz="1050" b="0" i="0" u="none" strike="noStrike" cap="none" normalizeH="0" baseline="0" dirty="0">
                <a:ln>
                  <a:noFill/>
                </a:ln>
                <a:solidFill>
                  <a:srgbClr val="000000"/>
                </a:solidFill>
                <a:effectLst/>
                <a:latin typeface="JetBrains Mono"/>
              </a:rPr>
              <a:t>&gt;10.0&lt;/</a:t>
            </a:r>
            <a:r>
              <a:rPr kumimoji="0" lang="en-US" altLang="en-US" sz="1050" b="1" i="0" u="none" strike="noStrike" cap="none" normalizeH="0" baseline="0" dirty="0">
                <a:ln>
                  <a:noFill/>
                </a:ln>
                <a:solidFill>
                  <a:srgbClr val="000080"/>
                </a:solidFill>
                <a:effectLst/>
                <a:latin typeface="JetBrains Mono"/>
              </a:rPr>
              <a:t>Temperature</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&gt;1&lt;/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Potts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 </a:t>
            </a:r>
            <a:r>
              <a:rPr kumimoji="0" lang="en-US" altLang="en-US" sz="1050" b="1" i="0" u="none" strike="noStrike" cap="none" normalizeH="0" baseline="0" dirty="0">
                <a:ln>
                  <a:noFill/>
                </a:ln>
                <a:solidFill>
                  <a:srgbClr val="0000FF"/>
                </a:solidFill>
                <a:effectLst/>
                <a:latin typeface="JetBrains Mono"/>
              </a:rPr>
              <a:t>Name</a:t>
            </a:r>
            <a:r>
              <a:rPr kumimoji="0" lang="en-US" altLang="en-US" sz="1050" b="1" i="0" u="none" strike="noStrike" cap="none" normalizeH="0" baseline="0" dirty="0">
                <a:ln>
                  <a:noFill/>
                </a:ln>
                <a:solidFill>
                  <a:srgbClr val="008000"/>
                </a:solidFill>
                <a:effectLst/>
                <a:latin typeface="JetBrains Mono"/>
              </a:rPr>
              <a:t>="</a:t>
            </a:r>
            <a:r>
              <a:rPr kumimoji="0" lang="en-US" altLang="en-US" sz="1050" b="1" i="0" u="none" strike="noStrike" cap="none" normalizeH="0" baseline="0" dirty="0" err="1">
                <a:ln>
                  <a:noFill/>
                </a:ln>
                <a:solidFill>
                  <a:srgbClr val="008000"/>
                </a:solidFill>
                <a:effectLst/>
                <a:latin typeface="JetBrains Mono"/>
              </a:rPr>
              <a:t>CellType</a:t>
            </a:r>
            <a:r>
              <a:rPr kumimoji="0" lang="en-US" altLang="en-US" sz="1050" b="1" i="0" u="none" strike="noStrike" cap="none" normalizeH="0" baseline="0" dirty="0">
                <a:ln>
                  <a:noFill/>
                </a:ln>
                <a:solidFill>
                  <a:srgbClr val="008000"/>
                </a:solidFill>
                <a:effectLst/>
                <a:latin typeface="JetBrains Mono"/>
              </a:rPr>
              <a:t>"</a:t>
            </a:r>
            <a:r>
              <a:rPr kumimoji="0" lang="en-US" altLang="en-US" sz="1050" b="0" i="0" u="none" strike="noStrike" cap="none" normalizeH="0" baseline="0" dirty="0">
                <a:ln>
                  <a:noFill/>
                </a:ln>
                <a:solidFill>
                  <a:srgbClr val="000000"/>
                </a:solidFill>
                <a:effectLst/>
                <a:latin typeface="JetBrains Mono"/>
              </a:rPr>
              <a:t>&gt;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CellType</a:t>
            </a:r>
            <a:r>
              <a:rPr kumimoji="0" lang="en-US" altLang="en-US" sz="1050" b="1" i="0" u="none" strike="noStrike" cap="none" normalizeH="0" baseline="0" dirty="0">
                <a:ln>
                  <a:noFill/>
                </a:ln>
                <a:solidFill>
                  <a:srgbClr val="000080"/>
                </a:solidFill>
                <a:effectLst/>
                <a:latin typeface="JetBrains Mono"/>
              </a:rPr>
              <a:t> </a:t>
            </a:r>
            <a:r>
              <a:rPr kumimoji="0" lang="en-US" altLang="en-US" sz="1050" b="1" i="0" u="none" strike="noStrike" cap="none" normalizeH="0" baseline="0" dirty="0" err="1">
                <a:ln>
                  <a:noFill/>
                </a:ln>
                <a:solidFill>
                  <a:srgbClr val="0000FF"/>
                </a:solidFill>
                <a:effectLst/>
                <a:latin typeface="JetBrains Mono"/>
              </a:rPr>
              <a:t>TypeId</a:t>
            </a:r>
            <a:r>
              <a:rPr kumimoji="0" lang="en-US" altLang="en-US" sz="1050" b="1" i="0" u="none" strike="noStrike" cap="none" normalizeH="0" baseline="0" dirty="0">
                <a:ln>
                  <a:noFill/>
                </a:ln>
                <a:solidFill>
                  <a:srgbClr val="008000"/>
                </a:solidFill>
                <a:effectLst/>
                <a:latin typeface="JetBrains Mono"/>
              </a:rPr>
              <a:t>="0" </a:t>
            </a:r>
            <a:r>
              <a:rPr kumimoji="0" lang="en-US" altLang="en-US" sz="1050" b="1" i="0" u="none" strike="noStrike" cap="none" normalizeH="0" baseline="0" dirty="0" err="1">
                <a:ln>
                  <a:noFill/>
                </a:ln>
                <a:solidFill>
                  <a:srgbClr val="0000FF"/>
                </a:solidFill>
                <a:effectLst/>
                <a:latin typeface="JetBrains Mono"/>
              </a:rPr>
              <a:t>TypeName</a:t>
            </a:r>
            <a:r>
              <a:rPr kumimoji="0" lang="en-US" altLang="en-US" sz="1050" b="1" i="0" u="none" strike="noStrike" cap="none" normalizeH="0" baseline="0" dirty="0">
                <a:ln>
                  <a:noFill/>
                </a:ln>
                <a:solidFill>
                  <a:srgbClr val="008000"/>
                </a:solidFill>
                <a:effectLst/>
                <a:latin typeface="JetBrains Mono"/>
              </a:rPr>
              <a:t>="Medium"</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CellType</a:t>
            </a:r>
            <a:r>
              <a:rPr kumimoji="0" lang="en-US" altLang="en-US" sz="1050" b="1" i="0" u="none" strike="noStrike" cap="none" normalizeH="0" baseline="0" dirty="0">
                <a:ln>
                  <a:noFill/>
                </a:ln>
                <a:solidFill>
                  <a:srgbClr val="000080"/>
                </a:solidFill>
                <a:effectLst/>
                <a:latin typeface="JetBrains Mono"/>
              </a:rPr>
              <a:t> </a:t>
            </a:r>
            <a:r>
              <a:rPr kumimoji="0" lang="en-US" altLang="en-US" sz="1050" b="1" i="0" u="none" strike="noStrike" cap="none" normalizeH="0" baseline="0" dirty="0" err="1">
                <a:ln>
                  <a:noFill/>
                </a:ln>
                <a:solidFill>
                  <a:srgbClr val="0000FF"/>
                </a:solidFill>
                <a:effectLst/>
                <a:latin typeface="JetBrains Mono"/>
              </a:rPr>
              <a:t>TypeId</a:t>
            </a:r>
            <a:r>
              <a:rPr kumimoji="0" lang="en-US" altLang="en-US" sz="1050" b="1" i="0" u="none" strike="noStrike" cap="none" normalizeH="0" baseline="0" dirty="0">
                <a:ln>
                  <a:noFill/>
                </a:ln>
                <a:solidFill>
                  <a:srgbClr val="008000"/>
                </a:solidFill>
                <a:effectLst/>
                <a:latin typeface="JetBrains Mono"/>
              </a:rPr>
              <a:t>="1" </a:t>
            </a:r>
            <a:r>
              <a:rPr kumimoji="0" lang="en-US" altLang="en-US" sz="1050" b="1" i="0" u="none" strike="noStrike" cap="none" normalizeH="0" baseline="0" dirty="0" err="1">
                <a:ln>
                  <a:noFill/>
                </a:ln>
                <a:solidFill>
                  <a:srgbClr val="0000FF"/>
                </a:solidFill>
                <a:effectLst/>
                <a:latin typeface="JetBrains Mono"/>
              </a:rPr>
              <a:t>TypeName</a:t>
            </a:r>
            <a:r>
              <a:rPr kumimoji="0" lang="en-US" altLang="en-US" sz="1050" b="1" i="0" u="none" strike="noStrike" cap="none" normalizeH="0" baseline="0" dirty="0">
                <a:ln>
                  <a:noFill/>
                </a:ln>
                <a:solidFill>
                  <a:srgbClr val="008000"/>
                </a:solidFill>
                <a:effectLst/>
                <a:latin typeface="JetBrains Mono"/>
              </a:rPr>
              <a:t>="Condensing"</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 </a:t>
            </a:r>
            <a:r>
              <a:rPr kumimoji="0" lang="en-US" altLang="en-US" sz="1050" b="1" i="0" u="none" strike="noStrike" cap="none" normalizeH="0" baseline="0" dirty="0">
                <a:ln>
                  <a:noFill/>
                </a:ln>
                <a:solidFill>
                  <a:srgbClr val="0000FF"/>
                </a:solidFill>
                <a:effectLst/>
                <a:latin typeface="JetBrains Mono"/>
              </a:rPr>
              <a:t>Name</a:t>
            </a:r>
            <a:r>
              <a:rPr kumimoji="0" lang="en-US" altLang="en-US" sz="1050" b="1" i="0" u="none" strike="noStrike" cap="none" normalizeH="0" baseline="0" dirty="0">
                <a:ln>
                  <a:noFill/>
                </a:ln>
                <a:solidFill>
                  <a:srgbClr val="008000"/>
                </a:solidFill>
                <a:effectLst/>
                <a:latin typeface="JetBrains Mono"/>
              </a:rPr>
              <a:t>="</a:t>
            </a:r>
            <a:r>
              <a:rPr kumimoji="0" lang="en-US" altLang="en-US" sz="1050" b="1" i="0" u="none" strike="noStrike" cap="none" normalizeH="0" baseline="0" dirty="0" err="1">
                <a:ln>
                  <a:noFill/>
                </a:ln>
                <a:solidFill>
                  <a:srgbClr val="008000"/>
                </a:solidFill>
                <a:effectLst/>
                <a:latin typeface="JetBrains Mono"/>
              </a:rPr>
              <a:t>CenterOfMass</a:t>
            </a:r>
            <a:r>
              <a:rPr kumimoji="0" lang="en-US" altLang="en-US" sz="1050" b="1" i="0" u="none" strike="noStrike" cap="none" normalizeH="0" baseline="0" dirty="0">
                <a:ln>
                  <a:noFill/>
                </a:ln>
                <a:solidFill>
                  <a:srgbClr val="008000"/>
                </a:solidFill>
                <a:effectLst/>
                <a:latin typeface="JetBrains Mono"/>
              </a:rPr>
              <a:t>"</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 </a:t>
            </a:r>
            <a:r>
              <a:rPr kumimoji="0" lang="en-US" altLang="en-US" sz="1050" b="1" i="0" u="none" strike="noStrike" cap="none" normalizeH="0" baseline="0" dirty="0">
                <a:ln>
                  <a:noFill/>
                </a:ln>
                <a:solidFill>
                  <a:srgbClr val="0000FF"/>
                </a:solidFill>
                <a:effectLst/>
                <a:latin typeface="JetBrains Mono"/>
              </a:rPr>
              <a:t>Name</a:t>
            </a:r>
            <a:r>
              <a:rPr kumimoji="0" lang="en-US" altLang="en-US" sz="1050" b="1" i="0" u="none" strike="noStrike" cap="none" normalizeH="0" baseline="0" dirty="0">
                <a:ln>
                  <a:noFill/>
                </a:ln>
                <a:solidFill>
                  <a:srgbClr val="008000"/>
                </a:solidFill>
                <a:effectLst/>
                <a:latin typeface="JetBrains Mono"/>
              </a:rPr>
              <a:t>="Contact"</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Energy </a:t>
            </a:r>
            <a:r>
              <a:rPr kumimoji="0" lang="en-US" altLang="en-US" sz="1050" b="1" i="0" u="none" strike="noStrike" cap="none" normalizeH="0" baseline="0" dirty="0">
                <a:ln>
                  <a:noFill/>
                </a:ln>
                <a:solidFill>
                  <a:srgbClr val="0000FF"/>
                </a:solidFill>
                <a:effectLst/>
                <a:latin typeface="JetBrains Mono"/>
              </a:rPr>
              <a:t>Type1</a:t>
            </a:r>
            <a:r>
              <a:rPr kumimoji="0" lang="en-US" altLang="en-US" sz="1050" b="1" i="0" u="none" strike="noStrike" cap="none" normalizeH="0" baseline="0" dirty="0">
                <a:ln>
                  <a:noFill/>
                </a:ln>
                <a:solidFill>
                  <a:srgbClr val="008000"/>
                </a:solidFill>
                <a:effectLst/>
                <a:latin typeface="JetBrains Mono"/>
              </a:rPr>
              <a:t>="Medium" </a:t>
            </a:r>
            <a:r>
              <a:rPr kumimoji="0" lang="en-US" altLang="en-US" sz="1050" b="1" i="0" u="none" strike="noStrike" cap="none" normalizeH="0" baseline="0" dirty="0">
                <a:ln>
                  <a:noFill/>
                </a:ln>
                <a:solidFill>
                  <a:srgbClr val="0000FF"/>
                </a:solidFill>
                <a:effectLst/>
                <a:latin typeface="JetBrains Mono"/>
              </a:rPr>
              <a:t>Type2</a:t>
            </a:r>
            <a:r>
              <a:rPr kumimoji="0" lang="en-US" altLang="en-US" sz="1050" b="1" i="0" u="none" strike="noStrike" cap="none" normalizeH="0" baseline="0" dirty="0">
                <a:ln>
                  <a:noFill/>
                </a:ln>
                <a:solidFill>
                  <a:srgbClr val="008000"/>
                </a:solidFill>
                <a:effectLst/>
                <a:latin typeface="JetBrains Mono"/>
              </a:rPr>
              <a:t>="Medium"</a:t>
            </a:r>
            <a:r>
              <a:rPr kumimoji="0" lang="en-US" altLang="en-US" sz="1050" b="0" i="0" u="none" strike="noStrike" cap="none" normalizeH="0" baseline="0" dirty="0">
                <a:ln>
                  <a:noFill/>
                </a:ln>
                <a:solidFill>
                  <a:srgbClr val="000000"/>
                </a:solidFill>
                <a:effectLst/>
                <a:latin typeface="JetBrains Mono"/>
              </a:rPr>
              <a:t>&gt;10.0&lt;/</a:t>
            </a:r>
            <a:r>
              <a:rPr kumimoji="0" lang="en-US" altLang="en-US" sz="1050" b="1" i="0" u="none" strike="noStrike" cap="none" normalizeH="0" baseline="0" dirty="0">
                <a:ln>
                  <a:noFill/>
                </a:ln>
                <a:solidFill>
                  <a:srgbClr val="000080"/>
                </a:solidFill>
                <a:effectLst/>
                <a:latin typeface="JetBrains Mono"/>
              </a:rPr>
              <a:t>Energy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Energy </a:t>
            </a:r>
            <a:r>
              <a:rPr kumimoji="0" lang="en-US" altLang="en-US" sz="1050" b="1" i="0" u="none" strike="noStrike" cap="none" normalizeH="0" baseline="0" dirty="0">
                <a:ln>
                  <a:noFill/>
                </a:ln>
                <a:solidFill>
                  <a:srgbClr val="0000FF"/>
                </a:solidFill>
                <a:effectLst/>
                <a:latin typeface="JetBrains Mono"/>
              </a:rPr>
              <a:t>Type1</a:t>
            </a:r>
            <a:r>
              <a:rPr kumimoji="0" lang="en-US" altLang="en-US" sz="1050" b="1" i="0" u="none" strike="noStrike" cap="none" normalizeH="0" baseline="0" dirty="0">
                <a:ln>
                  <a:noFill/>
                </a:ln>
                <a:solidFill>
                  <a:srgbClr val="008000"/>
                </a:solidFill>
                <a:effectLst/>
                <a:latin typeface="JetBrains Mono"/>
              </a:rPr>
              <a:t>="Medium" </a:t>
            </a:r>
            <a:r>
              <a:rPr kumimoji="0" lang="en-US" altLang="en-US" sz="1050" b="1" i="0" u="none" strike="noStrike" cap="none" normalizeH="0" baseline="0" dirty="0">
                <a:ln>
                  <a:noFill/>
                </a:ln>
                <a:solidFill>
                  <a:srgbClr val="0000FF"/>
                </a:solidFill>
                <a:effectLst/>
                <a:latin typeface="JetBrains Mono"/>
              </a:rPr>
              <a:t>Type2</a:t>
            </a:r>
            <a:r>
              <a:rPr kumimoji="0" lang="en-US" altLang="en-US" sz="1050" b="1" i="0" u="none" strike="noStrike" cap="none" normalizeH="0" baseline="0" dirty="0">
                <a:ln>
                  <a:noFill/>
                </a:ln>
                <a:solidFill>
                  <a:srgbClr val="008000"/>
                </a:solidFill>
                <a:effectLst/>
                <a:latin typeface="JetBrains Mono"/>
              </a:rPr>
              <a:t>="Condensing"</a:t>
            </a:r>
            <a:r>
              <a:rPr kumimoji="0" lang="en-US" altLang="en-US" sz="1050" b="0" i="0" u="none" strike="noStrike" cap="none" normalizeH="0" baseline="0" dirty="0">
                <a:ln>
                  <a:noFill/>
                </a:ln>
                <a:solidFill>
                  <a:srgbClr val="000000"/>
                </a:solidFill>
                <a:effectLst/>
                <a:latin typeface="JetBrains Mono"/>
              </a:rPr>
              <a:t>&gt;10.0&lt;/</a:t>
            </a:r>
            <a:r>
              <a:rPr kumimoji="0" lang="en-US" altLang="en-US" sz="1050" b="1" i="0" u="none" strike="noStrike" cap="none" normalizeH="0" baseline="0" dirty="0">
                <a:ln>
                  <a:noFill/>
                </a:ln>
                <a:solidFill>
                  <a:srgbClr val="000080"/>
                </a:solidFill>
                <a:effectLst/>
                <a:latin typeface="JetBrains Mono"/>
              </a:rPr>
              <a:t>Energy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Energy </a:t>
            </a:r>
            <a:r>
              <a:rPr kumimoji="0" lang="en-US" altLang="en-US" sz="1050" b="1" i="0" u="none" strike="noStrike" cap="none" normalizeH="0" baseline="0" dirty="0">
                <a:ln>
                  <a:noFill/>
                </a:ln>
                <a:solidFill>
                  <a:srgbClr val="0000FF"/>
                </a:solidFill>
                <a:effectLst/>
                <a:latin typeface="JetBrains Mono"/>
              </a:rPr>
              <a:t>Type1</a:t>
            </a:r>
            <a:r>
              <a:rPr kumimoji="0" lang="en-US" altLang="en-US" sz="1050" b="1" i="0" u="none" strike="noStrike" cap="none" normalizeH="0" baseline="0" dirty="0">
                <a:ln>
                  <a:noFill/>
                </a:ln>
                <a:solidFill>
                  <a:srgbClr val="008000"/>
                </a:solidFill>
                <a:effectLst/>
                <a:latin typeface="JetBrains Mono"/>
              </a:rPr>
              <a:t>="Condensing" </a:t>
            </a:r>
            <a:r>
              <a:rPr kumimoji="0" lang="en-US" altLang="en-US" sz="1050" b="1" i="0" u="none" strike="noStrike" cap="none" normalizeH="0" baseline="0" dirty="0">
                <a:ln>
                  <a:noFill/>
                </a:ln>
                <a:solidFill>
                  <a:srgbClr val="0000FF"/>
                </a:solidFill>
                <a:effectLst/>
                <a:latin typeface="JetBrains Mono"/>
              </a:rPr>
              <a:t>Type2</a:t>
            </a:r>
            <a:r>
              <a:rPr kumimoji="0" lang="en-US" altLang="en-US" sz="1050" b="1" i="0" u="none" strike="noStrike" cap="none" normalizeH="0" baseline="0" dirty="0">
                <a:ln>
                  <a:noFill/>
                </a:ln>
                <a:solidFill>
                  <a:srgbClr val="008000"/>
                </a:solidFill>
                <a:effectLst/>
                <a:latin typeface="JetBrains Mono"/>
              </a:rPr>
              <a:t>="Condensing"</a:t>
            </a:r>
            <a:r>
              <a:rPr kumimoji="0" lang="en-US" altLang="en-US" sz="1050" b="0" i="0" u="none" strike="noStrike" cap="none" normalizeH="0" baseline="0" dirty="0">
                <a:ln>
                  <a:noFill/>
                </a:ln>
                <a:solidFill>
                  <a:srgbClr val="000000"/>
                </a:solidFill>
                <a:effectLst/>
                <a:latin typeface="JetBrains Mono"/>
              </a:rPr>
              <a:t>&gt;10.0&lt;/</a:t>
            </a:r>
            <a:r>
              <a:rPr kumimoji="0" lang="en-US" altLang="en-US" sz="1050" b="1" i="0" u="none" strike="noStrike" cap="none" normalizeH="0" baseline="0" dirty="0">
                <a:ln>
                  <a:noFill/>
                </a:ln>
                <a:solidFill>
                  <a:srgbClr val="000080"/>
                </a:solidFill>
                <a:effectLst/>
                <a:latin typeface="JetBrains Mono"/>
              </a:rPr>
              <a:t>Energy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&gt;4&lt;/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&lt;/</a:t>
            </a:r>
            <a:r>
              <a:rPr kumimoji="0" lang="en-US" altLang="en-US" sz="1050" b="1" i="0" u="none" strike="noStrike" cap="none" normalizeH="0" baseline="0" dirty="0">
                <a:ln>
                  <a:noFill/>
                </a:ln>
                <a:solidFill>
                  <a:srgbClr val="000080"/>
                </a:solidFill>
                <a:effectLst/>
                <a:latin typeface="JetBrains Mono"/>
              </a:rPr>
              <a:t>CompuCell3D</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4346532" y="949165"/>
            <a:ext cx="4897677"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80"/>
                </a:solidFill>
                <a:effectLst/>
                <a:latin typeface="JetBrains Mono"/>
              </a:rPr>
              <a:t>from </a:t>
            </a:r>
            <a:r>
              <a:rPr kumimoji="0" lang="en-US" altLang="en-US" sz="1100" b="0" i="0" u="none" strike="noStrike" cap="none" normalizeH="0" baseline="0" dirty="0">
                <a:ln>
                  <a:noFill/>
                </a:ln>
                <a:solidFill>
                  <a:srgbClr val="000000"/>
                </a:solidFill>
                <a:effectLst/>
                <a:latin typeface="JetBrains Mono"/>
              </a:rPr>
              <a:t>cc3d.core.PySteppables </a:t>
            </a:r>
            <a:r>
              <a:rPr kumimoji="0" lang="en-US" altLang="en-US" sz="1100" b="1" i="0" u="none" strike="noStrike" cap="none" normalizeH="0" baseline="0" dirty="0">
                <a:ln>
                  <a:noFill/>
                </a:ln>
                <a:solidFill>
                  <a:srgbClr val="000080"/>
                </a:solidFill>
                <a:effectLst/>
                <a:latin typeface="JetBrains Mono"/>
              </a:rPr>
              <a:t>import </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br>
              <a:rPr kumimoji="0" lang="en-US" altLang="en-US" sz="1100" b="0" i="0" u="none" strike="noStrike" cap="none" normalizeH="0" baseline="0" dirty="0">
                <a:ln>
                  <a:noFill/>
                </a:ln>
                <a:solidFill>
                  <a:srgbClr val="000000"/>
                </a:solidFill>
                <a:effectLst/>
                <a:latin typeface="JetBrains Mono"/>
              </a:rPr>
            </a:br>
            <a:r>
              <a:rPr kumimoji="0" lang="en-US" altLang="en-US" sz="1100" b="1" i="0" u="none" strike="noStrike" cap="none" normalizeH="0" baseline="0" dirty="0">
                <a:ln>
                  <a:noFill/>
                </a:ln>
                <a:solidFill>
                  <a:srgbClr val="000080"/>
                </a:solidFill>
                <a:effectLst/>
                <a:latin typeface="JetBrains Mono"/>
              </a:rPr>
              <a:t>class </a:t>
            </a:r>
            <a:r>
              <a:rPr kumimoji="0" lang="en-US" altLang="en-US" sz="1100" b="0" i="0" u="none" strike="noStrike" cap="none" normalizeH="0" baseline="0" dirty="0">
                <a:ln>
                  <a:noFill/>
                </a:ln>
                <a:solidFill>
                  <a:srgbClr val="000000"/>
                </a:solidFill>
                <a:effectLst/>
                <a:latin typeface="JetBrains Mono"/>
              </a:rPr>
              <a:t>SingleCellExample_1Steppable(</a:t>
            </a:r>
            <a:r>
              <a:rPr kumimoji="0" lang="en-US" altLang="en-US" sz="1100" b="0" i="0" u="none" strike="noStrike" cap="none" normalizeH="0" baseline="0" dirty="0" err="1">
                <a:ln>
                  <a:noFill/>
                </a:ln>
                <a:solidFill>
                  <a:srgbClr val="000000"/>
                </a:solidFill>
                <a:effectLst/>
                <a:latin typeface="JetBrains Mono"/>
              </a:rPr>
              <a:t>SteppableBasePy</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br>
              <a:rPr kumimoji="0" lang="en-US" altLang="en-US" sz="1100" b="0" i="0" u="none" strike="noStrike" cap="none" normalizeH="0" baseline="0" dirty="0">
                <a:ln>
                  <a:noFill/>
                </a:ln>
                <a:solidFill>
                  <a:srgbClr val="000000"/>
                </a:solidFill>
                <a:effectLst/>
                <a:latin typeface="JetBrains Mono"/>
              </a:rPr>
            </a:br>
            <a:r>
              <a:rPr kumimoji="0" lang="en-US" altLang="en-US" sz="1100" b="0" i="0" u="none" strike="noStrike" cap="none" normalizeH="0" baseline="0" dirty="0">
                <a:ln>
                  <a:noFill/>
                </a:ln>
                <a:solidFill>
                  <a:srgbClr val="000000"/>
                </a:solidFill>
                <a:effectLst/>
                <a:latin typeface="JetBrains Mono"/>
              </a:rPr>
              <a:t>    </a:t>
            </a:r>
            <a:r>
              <a:rPr kumimoji="0" lang="en-US" altLang="en-US" sz="1100" b="1" i="0" u="none" strike="noStrike" cap="none" normalizeH="0" baseline="0" dirty="0" err="1">
                <a:ln>
                  <a:noFill/>
                </a:ln>
                <a:solidFill>
                  <a:srgbClr val="000080"/>
                </a:solidFill>
                <a:effectLst/>
                <a:latin typeface="JetBrains Mono"/>
              </a:rPr>
              <a:t>def</a:t>
            </a:r>
            <a:r>
              <a:rPr kumimoji="0" lang="en-US" altLang="en-US" sz="1100" b="1" i="0" u="none" strike="noStrike" cap="none" normalizeH="0" baseline="0" dirty="0">
                <a:ln>
                  <a:noFill/>
                </a:ln>
                <a:solidFill>
                  <a:srgbClr val="000080"/>
                </a:solidFill>
                <a:effectLst/>
                <a:latin typeface="JetBrains Mono"/>
              </a:rPr>
              <a:t> </a:t>
            </a:r>
            <a:r>
              <a:rPr kumimoji="0" lang="en-US" altLang="en-US" sz="1100" b="0" i="0" u="none" strike="noStrike" cap="none" normalizeH="0" baseline="0" dirty="0">
                <a:ln>
                  <a:noFill/>
                </a:ln>
                <a:solidFill>
                  <a:srgbClr val="B200B2"/>
                </a:solidFill>
                <a:effectLst/>
                <a:latin typeface="JetBrains Mono"/>
              </a:rPr>
              <a:t>__</a:t>
            </a:r>
            <a:r>
              <a:rPr kumimoji="0" lang="en-US" altLang="en-US" sz="1100" b="0" i="0" u="none" strike="noStrike" cap="none" normalizeH="0" baseline="0" dirty="0" err="1">
                <a:ln>
                  <a:noFill/>
                </a:ln>
                <a:solidFill>
                  <a:srgbClr val="B200B2"/>
                </a:solidFill>
                <a:effectLst/>
                <a:latin typeface="JetBrains Mono"/>
              </a:rPr>
              <a:t>init</a:t>
            </a:r>
            <a:r>
              <a:rPr kumimoji="0" lang="en-US" altLang="en-US" sz="1100" b="0" i="0" u="none" strike="noStrike" cap="none" normalizeH="0" baseline="0" dirty="0">
                <a:ln>
                  <a:noFill/>
                </a:ln>
                <a:solidFill>
                  <a:srgbClr val="B200B2"/>
                </a:solidFill>
                <a:effectLst/>
                <a:latin typeface="JetBrains Mono"/>
              </a:rPr>
              <a:t>__</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err="1">
                <a:ln>
                  <a:noFill/>
                </a:ln>
                <a:solidFill>
                  <a:srgbClr val="94558D"/>
                </a:solidFill>
                <a:effectLst/>
                <a:latin typeface="JetBrains Mono"/>
              </a:rPr>
              <a:t>self</a:t>
            </a:r>
            <a:r>
              <a:rPr kumimoji="0" lang="en-US" altLang="en-US" sz="1100" b="0" i="0" u="none" strike="noStrike" cap="none" normalizeH="0" baseline="0" dirty="0" err="1">
                <a:ln>
                  <a:noFill/>
                </a:ln>
                <a:solidFill>
                  <a:srgbClr val="000000"/>
                </a:solidFill>
                <a:effectLst/>
                <a:latin typeface="JetBrains Mono"/>
              </a:rPr>
              <a:t>,frequency</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0000FF"/>
                </a:solidFill>
                <a:effectLst/>
                <a:latin typeface="JetBrains Mono"/>
              </a:rPr>
              <a:t>1</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br>
              <a:rPr kumimoji="0" lang="en-US" altLang="en-US" sz="1100" b="0" i="0" u="none" strike="noStrike" cap="none" normalizeH="0" baseline="0" dirty="0">
                <a:ln>
                  <a:noFill/>
                </a:ln>
                <a:solidFill>
                  <a:srgbClr val="000000"/>
                </a:solidFill>
                <a:effectLst/>
                <a:latin typeface="JetBrains Mono"/>
              </a:rPr>
            </a:br>
            <a:r>
              <a:rPr kumimoji="0" lang="en-US" altLang="en-US" sz="1100" b="0" i="0" u="none" strike="noStrike" cap="none" normalizeH="0" baseline="0" dirty="0">
                <a:ln>
                  <a:noFill/>
                </a:ln>
                <a:solidFill>
                  <a:srgbClr val="000000"/>
                </a:solidFill>
                <a:effectLst/>
                <a:latin typeface="JetBrains Mono"/>
              </a:rPr>
              <a:t>        </a:t>
            </a:r>
            <a:r>
              <a:rPr kumimoji="0" lang="en-US" altLang="en-US" sz="1100" b="0" i="0" u="none" strike="noStrike" cap="none" normalizeH="0" baseline="0" dirty="0" err="1">
                <a:ln>
                  <a:noFill/>
                </a:ln>
                <a:solidFill>
                  <a:srgbClr val="000000"/>
                </a:solidFill>
                <a:effectLst/>
                <a:latin typeface="JetBrains Mono"/>
              </a:rPr>
              <a:t>SteppableBasePy</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B200B2"/>
                </a:solidFill>
                <a:effectLst/>
                <a:latin typeface="JetBrains Mono"/>
              </a:rPr>
              <a:t>__</a:t>
            </a:r>
            <a:r>
              <a:rPr kumimoji="0" lang="en-US" altLang="en-US" sz="1100" b="0" i="0" u="none" strike="noStrike" cap="none" normalizeH="0" baseline="0" dirty="0" err="1">
                <a:ln>
                  <a:noFill/>
                </a:ln>
                <a:solidFill>
                  <a:srgbClr val="B200B2"/>
                </a:solidFill>
                <a:effectLst/>
                <a:latin typeface="JetBrains Mono"/>
              </a:rPr>
              <a:t>init</a:t>
            </a:r>
            <a:r>
              <a:rPr kumimoji="0" lang="en-US" altLang="en-US" sz="1100" b="0" i="0" u="none" strike="noStrike" cap="none" normalizeH="0" baseline="0" dirty="0">
                <a:ln>
                  <a:noFill/>
                </a:ln>
                <a:solidFill>
                  <a:srgbClr val="B200B2"/>
                </a:solidFill>
                <a:effectLst/>
                <a:latin typeface="JetBrains Mono"/>
              </a:rPr>
              <a:t>__</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err="1">
                <a:ln>
                  <a:noFill/>
                </a:ln>
                <a:solidFill>
                  <a:srgbClr val="94558D"/>
                </a:solidFill>
                <a:effectLst/>
                <a:latin typeface="JetBrains Mono"/>
              </a:rPr>
              <a:t>self</a:t>
            </a:r>
            <a:r>
              <a:rPr kumimoji="0" lang="en-US" altLang="en-US" sz="1100" b="0" i="0" u="none" strike="noStrike" cap="none" normalizeH="0" baseline="0" dirty="0" err="1">
                <a:ln>
                  <a:noFill/>
                </a:ln>
                <a:solidFill>
                  <a:srgbClr val="000000"/>
                </a:solidFill>
                <a:effectLst/>
                <a:latin typeface="JetBrains Mono"/>
              </a:rPr>
              <a:t>,frequency</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br>
              <a:rPr kumimoji="0" lang="en-US" altLang="en-US" sz="1100" b="0" i="0" u="none" strike="noStrike" cap="none" normalizeH="0" baseline="0" dirty="0">
                <a:ln>
                  <a:noFill/>
                </a:ln>
                <a:solidFill>
                  <a:srgbClr val="000000"/>
                </a:solidFill>
                <a:effectLst/>
                <a:latin typeface="JetBrains Mono"/>
              </a:rPr>
            </a:br>
            <a:r>
              <a:rPr kumimoji="0" lang="en-US" altLang="en-US" sz="1100" b="0" i="0" u="none" strike="noStrike" cap="none" normalizeH="0" baseline="0" dirty="0">
                <a:ln>
                  <a:noFill/>
                </a:ln>
                <a:solidFill>
                  <a:srgbClr val="000000"/>
                </a:solidFill>
                <a:effectLst/>
                <a:latin typeface="JetBrains Mono"/>
              </a:rPr>
              <a:t>    </a:t>
            </a:r>
            <a:r>
              <a:rPr kumimoji="0" lang="en-US" altLang="en-US" sz="1100" b="1" i="0" u="none" strike="noStrike" cap="none" normalizeH="0" baseline="0" dirty="0" err="1">
                <a:ln>
                  <a:noFill/>
                </a:ln>
                <a:solidFill>
                  <a:srgbClr val="000080"/>
                </a:solidFill>
                <a:effectLst/>
                <a:latin typeface="JetBrains Mono"/>
              </a:rPr>
              <a:t>def</a:t>
            </a:r>
            <a:r>
              <a:rPr kumimoji="0" lang="en-US" altLang="en-US" sz="1100" b="1" i="0" u="none" strike="noStrike" cap="none" normalizeH="0" baseline="0" dirty="0">
                <a:ln>
                  <a:noFill/>
                </a:ln>
                <a:solidFill>
                  <a:srgbClr val="000080"/>
                </a:solidFill>
                <a:effectLst/>
                <a:latin typeface="JetBrains Mono"/>
              </a:rPr>
              <a:t> </a:t>
            </a:r>
            <a:r>
              <a:rPr kumimoji="0" lang="en-US" altLang="en-US" sz="1100" b="0" i="0" u="none" strike="noStrike" cap="none" normalizeH="0" baseline="0" dirty="0">
                <a:ln>
                  <a:noFill/>
                </a:ln>
                <a:solidFill>
                  <a:srgbClr val="000000"/>
                </a:solidFill>
                <a:effectLst/>
                <a:latin typeface="JetBrains Mono"/>
              </a:rPr>
              <a:t>start(</a:t>
            </a:r>
            <a:r>
              <a:rPr kumimoji="0" lang="en-US" altLang="en-US" sz="1100" b="0" i="0" u="none" strike="noStrike" cap="none" normalizeH="0" baseline="0" dirty="0">
                <a:ln>
                  <a:noFill/>
                </a:ln>
                <a:solidFill>
                  <a:srgbClr val="94558D"/>
                </a:solidFill>
                <a:effectLst/>
                <a:latin typeface="JetBrains Mono"/>
              </a:rPr>
              <a:t>self</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r>
              <a:rPr kumimoji="0" lang="en-US" altLang="en-US" sz="1100" b="0" i="0" u="none" strike="noStrike" cap="none" normalizeH="0" baseline="0" dirty="0">
                <a:ln>
                  <a:noFill/>
                </a:ln>
                <a:solidFill>
                  <a:srgbClr val="000000"/>
                </a:solidFill>
                <a:effectLst/>
                <a:latin typeface="JetBrains Mono"/>
              </a:rPr>
              <a:t>        </a:t>
            </a:r>
            <a:r>
              <a:rPr kumimoji="0" lang="en-US" altLang="en-US" sz="1100" b="0" i="1" u="none" strike="noStrike" cap="none" normalizeH="0" baseline="0" dirty="0">
                <a:ln>
                  <a:noFill/>
                </a:ln>
                <a:solidFill>
                  <a:srgbClr val="808080"/>
                </a:solidFill>
                <a:effectLst/>
                <a:latin typeface="JetBrains Mono"/>
              </a:rPr>
              <a:t>"""</a:t>
            </a:r>
            <a:br>
              <a:rPr kumimoji="0" lang="en-US" altLang="en-US" sz="1100" b="0" i="1" u="none" strike="noStrike" cap="none" normalizeH="0" baseline="0" dirty="0">
                <a:ln>
                  <a:noFill/>
                </a:ln>
                <a:solidFill>
                  <a:srgbClr val="808080"/>
                </a:solidFill>
                <a:effectLst/>
                <a:latin typeface="JetBrains Mono"/>
              </a:rPr>
            </a:br>
            <a:r>
              <a:rPr kumimoji="0" lang="en-US" altLang="en-US" sz="1100" b="0" i="1" u="none" strike="noStrike" cap="none" normalizeH="0" baseline="0" dirty="0">
                <a:ln>
                  <a:noFill/>
                </a:ln>
                <a:solidFill>
                  <a:srgbClr val="808080"/>
                </a:solidFill>
                <a:effectLst/>
                <a:latin typeface="JetBrains Mono"/>
              </a:rPr>
              <a:t>        any code in the start function runs before MCS=0</a:t>
            </a:r>
            <a:br>
              <a:rPr kumimoji="0" lang="en-US" altLang="en-US" sz="1100" b="0" i="1" u="none" strike="noStrike" cap="none" normalizeH="0" baseline="0" dirty="0">
                <a:ln>
                  <a:noFill/>
                </a:ln>
                <a:solidFill>
                  <a:srgbClr val="808080"/>
                </a:solidFill>
                <a:effectLst/>
                <a:latin typeface="JetBrains Mono"/>
              </a:rPr>
            </a:br>
            <a:r>
              <a:rPr kumimoji="0" lang="en-US" altLang="en-US" sz="1100" b="0" i="1" u="none" strike="noStrike" cap="none" normalizeH="0" baseline="0" dirty="0">
                <a:ln>
                  <a:noFill/>
                </a:ln>
                <a:solidFill>
                  <a:srgbClr val="808080"/>
                </a:solidFill>
                <a:effectLst/>
                <a:latin typeface="JetBrains Mono"/>
              </a:rPr>
              <a:t>        """        </a:t>
            </a:r>
            <a:br>
              <a:rPr kumimoji="0" lang="en-US" altLang="en-US" sz="1100" b="0" i="1" u="none" strike="noStrike" cap="none" normalizeH="0" baseline="0" dirty="0">
                <a:ln>
                  <a:noFill/>
                </a:ln>
                <a:solidFill>
                  <a:srgbClr val="808080"/>
                </a:solidFill>
                <a:effectLst/>
                <a:latin typeface="JetBrains Mono"/>
              </a:rPr>
            </a:br>
            <a:r>
              <a:rPr kumimoji="0" lang="en-US" altLang="en-US" sz="1100" b="0" i="1" u="none" strike="noStrike" cap="none" normalizeH="0" baseline="0" dirty="0">
                <a:ln>
                  <a:noFill/>
                </a:ln>
                <a:solidFill>
                  <a:srgbClr val="808080"/>
                </a:solidFill>
                <a:effectLst/>
                <a:latin typeface="JetBrains Mono"/>
              </a:rPr>
              <a:t>        </a:t>
            </a:r>
            <a:r>
              <a:rPr kumimoji="0" lang="en-US" altLang="en-US" sz="1100" b="0" i="0" u="none" strike="noStrike" cap="none" normalizeH="0" baseline="0" dirty="0" err="1">
                <a:ln>
                  <a:noFill/>
                </a:ln>
                <a:solidFill>
                  <a:srgbClr val="94558D"/>
                </a:solidFill>
                <a:effectLst/>
                <a:latin typeface="JetBrains Mono"/>
              </a:rPr>
              <a:t>self</a:t>
            </a:r>
            <a:r>
              <a:rPr kumimoji="0" lang="en-US" altLang="en-US" sz="1100" b="0" i="0" u="none" strike="noStrike" cap="none" normalizeH="0" baseline="0" dirty="0" err="1">
                <a:ln>
                  <a:noFill/>
                </a:ln>
                <a:solidFill>
                  <a:srgbClr val="000000"/>
                </a:solidFill>
                <a:effectLst/>
                <a:latin typeface="JetBrains Mono"/>
              </a:rPr>
              <a:t>.cell_field</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0000FF"/>
                </a:solidFill>
                <a:effectLst/>
                <a:latin typeface="JetBrains Mono"/>
              </a:rPr>
              <a:t>100</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0000FF"/>
                </a:solidFill>
                <a:effectLst/>
                <a:latin typeface="JetBrains Mono"/>
              </a:rPr>
              <a:t>101</a:t>
            </a:r>
            <a:r>
              <a:rPr kumimoji="0" lang="en-US" altLang="en-US" sz="1100" b="0" i="0" u="none" strike="noStrike" cap="none" normalizeH="0" baseline="0" dirty="0">
                <a:ln>
                  <a:noFill/>
                </a:ln>
                <a:solidFill>
                  <a:srgbClr val="000000"/>
                </a:solidFill>
                <a:effectLst/>
                <a:latin typeface="JetBrains Mono"/>
              </a:rPr>
              <a:t>, </a:t>
            </a:r>
            <a:r>
              <a:rPr kumimoji="0" lang="en-US" altLang="en-US" sz="1100" b="0" i="0" u="none" strike="noStrike" cap="none" normalizeH="0" baseline="0" dirty="0">
                <a:ln>
                  <a:noFill/>
                </a:ln>
                <a:solidFill>
                  <a:srgbClr val="0000FF"/>
                </a:solidFill>
                <a:effectLst/>
                <a:latin typeface="JetBrains Mono"/>
              </a:rPr>
              <a:t>100</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0000FF"/>
                </a:solidFill>
                <a:effectLst/>
                <a:latin typeface="JetBrains Mono"/>
              </a:rPr>
              <a:t>101</a:t>
            </a:r>
            <a:r>
              <a:rPr kumimoji="0" lang="en-US" altLang="en-US" sz="1100" b="0" i="0" u="none" strike="noStrike" cap="none" normalizeH="0" baseline="0" dirty="0">
                <a:ln>
                  <a:noFill/>
                </a:ln>
                <a:solidFill>
                  <a:srgbClr val="000000"/>
                </a:solidFill>
                <a:effectLst/>
                <a:latin typeface="JetBrains Mono"/>
              </a:rPr>
              <a:t>, </a:t>
            </a:r>
            <a:r>
              <a:rPr kumimoji="0" lang="en-US" altLang="en-US" sz="1100" b="0" i="0" u="none" strike="noStrike" cap="none" normalizeH="0" baseline="0" dirty="0">
                <a:ln>
                  <a:noFill/>
                </a:ln>
                <a:solidFill>
                  <a:srgbClr val="0000FF"/>
                </a:solidFill>
                <a:effectLst/>
                <a:latin typeface="JetBrains Mono"/>
              </a:rPr>
              <a:t>0</a:t>
            </a:r>
            <a:r>
              <a:rPr kumimoji="0" lang="en-US" altLang="en-US" sz="1100" b="0" i="0" u="none" strike="noStrike" cap="none" normalizeH="0" baseline="0" dirty="0">
                <a:ln>
                  <a:noFill/>
                </a:ln>
                <a:solidFill>
                  <a:srgbClr val="000000"/>
                </a:solidFill>
                <a:effectLst/>
                <a:latin typeface="JetBrains Mono"/>
              </a:rPr>
              <a:t>] = </a:t>
            </a:r>
            <a:r>
              <a:rPr kumimoji="0" lang="en-US" altLang="en-US" sz="1100" b="0" i="0" u="none" strike="noStrike" cap="none" normalizeH="0" baseline="0" dirty="0" err="1">
                <a:ln>
                  <a:noFill/>
                </a:ln>
                <a:solidFill>
                  <a:srgbClr val="94558D"/>
                </a:solidFill>
                <a:effectLst/>
                <a:latin typeface="JetBrains Mono"/>
              </a:rPr>
              <a:t>self</a:t>
            </a:r>
            <a:r>
              <a:rPr kumimoji="0" lang="en-US" altLang="en-US" sz="1100" b="0" i="0" u="none" strike="noStrike" cap="none" normalizeH="0" baseline="0" dirty="0" err="1">
                <a:ln>
                  <a:noFill/>
                </a:ln>
                <a:solidFill>
                  <a:srgbClr val="000000"/>
                </a:solidFill>
                <a:effectLst/>
                <a:latin typeface="JetBrains Mono"/>
              </a:rPr>
              <a:t>.new_cell</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err="1">
                <a:ln>
                  <a:noFill/>
                </a:ln>
                <a:solidFill>
                  <a:srgbClr val="94558D"/>
                </a:solidFill>
                <a:effectLst/>
                <a:latin typeface="JetBrains Mono"/>
              </a:rPr>
              <a:t>self</a:t>
            </a:r>
            <a:r>
              <a:rPr kumimoji="0" lang="en-US" altLang="en-US" sz="1100" b="0" i="0" u="none" strike="noStrike" cap="none" normalizeH="0" baseline="0" dirty="0" err="1">
                <a:ln>
                  <a:noFill/>
                </a:ln>
                <a:solidFill>
                  <a:srgbClr val="000000"/>
                </a:solidFill>
                <a:effectLst/>
                <a:latin typeface="JetBrains Mono"/>
              </a:rPr>
              <a:t>.CONDENSING</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r>
              <a:rPr kumimoji="0" lang="en-US" altLang="en-US" sz="1100" b="0" i="0" u="none" strike="noStrike" cap="none" normalizeH="0" baseline="0" dirty="0">
                <a:ln>
                  <a:noFill/>
                </a:ln>
                <a:solidFill>
                  <a:srgbClr val="000000"/>
                </a:solidFill>
                <a:effectLst/>
                <a:latin typeface="JetBrains Mono"/>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4" name="Text Box 6"/>
          <p:cNvSpPr txBox="1">
            <a:spLocks noChangeArrowheads="1"/>
          </p:cNvSpPr>
          <p:nvPr/>
        </p:nvSpPr>
        <p:spPr bwMode="auto">
          <a:xfrm>
            <a:off x="0" y="0"/>
            <a:ext cx="9144000"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en-US" sz="2000" b="1" dirty="0">
                <a:solidFill>
                  <a:schemeClr val="bg1"/>
                </a:solidFill>
              </a:rPr>
              <a:t>Code Highlights -  </a:t>
            </a:r>
            <a:r>
              <a:rPr lang="en-US" sz="2000" b="1" dirty="0">
                <a:solidFill>
                  <a:schemeClr val="bg1"/>
                </a:solidFill>
              </a:rPr>
              <a:t>SingleCellExample_2.cc3d</a:t>
            </a:r>
          </a:p>
        </p:txBody>
      </p:sp>
      <p:pic>
        <p:nvPicPr>
          <p:cNvPr id="6" name="Google Shape;103;p21">
            <a:extLst>
              <a:ext uri="{FF2B5EF4-FFF2-40B4-BE49-F238E27FC236}">
                <a16:creationId xmlns:a16="http://schemas.microsoft.com/office/drawing/2014/main" id="{A573D82E-5026-44D1-9128-07145EB554B7}"/>
              </a:ext>
            </a:extLst>
          </p:cNvPr>
          <p:cNvPicPr preferRelativeResize="0"/>
          <p:nvPr/>
        </p:nvPicPr>
        <p:blipFill rotWithShape="1">
          <a:blip r:embed="rId2">
            <a:alphaModFix/>
          </a:blip>
          <a:srcRect/>
          <a:stretch/>
        </p:blipFill>
        <p:spPr>
          <a:xfrm>
            <a:off x="8564450" y="4464"/>
            <a:ext cx="593675" cy="617861"/>
          </a:xfrm>
          <a:prstGeom prst="rect">
            <a:avLst/>
          </a:prstGeom>
          <a:noFill/>
          <a:ln>
            <a:noFill/>
          </a:ln>
        </p:spPr>
      </p:pic>
      <p:pic>
        <p:nvPicPr>
          <p:cNvPr id="8" name="Google Shape;101;g8d41b0a812_0_0" descr="Biocomplexity Logo">
            <a:extLst>
              <a:ext uri="{FF2B5EF4-FFF2-40B4-BE49-F238E27FC236}">
                <a16:creationId xmlns:a16="http://schemas.microsoft.com/office/drawing/2014/main" id="{A27201A9-90DA-4592-AA9E-89F334DB2C3A}"/>
              </a:ext>
            </a:extLst>
          </p:cNvPr>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10" name="Google Shape;102;g8d41b0a812_0_0" descr="redblackblockiu">
            <a:extLst>
              <a:ext uri="{FF2B5EF4-FFF2-40B4-BE49-F238E27FC236}">
                <a16:creationId xmlns:a16="http://schemas.microsoft.com/office/drawing/2014/main" id="{B9C54E41-1A74-4B22-8B19-96D8C0BD7205}"/>
              </a:ext>
            </a:extLst>
          </p:cNvPr>
          <p:cNvPicPr preferRelativeResize="0"/>
          <p:nvPr/>
        </p:nvPicPr>
        <p:blipFill rotWithShape="1">
          <a:blip r:embed="rId4">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2258268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749300" y="1660059"/>
            <a:ext cx="4577672" cy="54707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JetBrains Mono"/>
              </a:rPr>
              <a:t>&lt;</a:t>
            </a:r>
            <a:r>
              <a:rPr kumimoji="0" lang="en-US" altLang="en-US" sz="1050" b="1" i="0" u="none" strike="noStrike" cap="none" normalizeH="0" baseline="0" dirty="0">
                <a:ln>
                  <a:noFill/>
                </a:ln>
                <a:solidFill>
                  <a:srgbClr val="000080"/>
                </a:solidFill>
                <a:effectLst/>
                <a:latin typeface="JetBrains Mono"/>
              </a:rPr>
              <a:t>CompuCell3D </a:t>
            </a:r>
            <a:r>
              <a:rPr kumimoji="0" lang="en-US" altLang="en-US" sz="1050" b="1" i="0" u="none" strike="noStrike" cap="none" normalizeH="0" baseline="0" dirty="0">
                <a:ln>
                  <a:noFill/>
                </a:ln>
                <a:solidFill>
                  <a:srgbClr val="0000FF"/>
                </a:solidFill>
                <a:effectLst/>
                <a:latin typeface="JetBrains Mono"/>
              </a:rPr>
              <a:t>Revision</a:t>
            </a:r>
            <a:r>
              <a:rPr kumimoji="0" lang="en-US" altLang="en-US" sz="1050" b="1" i="0" u="none" strike="noStrike" cap="none" normalizeH="0" baseline="0" dirty="0">
                <a:ln>
                  <a:noFill/>
                </a:ln>
                <a:solidFill>
                  <a:srgbClr val="008000"/>
                </a:solidFill>
                <a:effectLst/>
                <a:latin typeface="JetBrains Mono"/>
              </a:rPr>
              <a:t>="20200731" </a:t>
            </a:r>
            <a:r>
              <a:rPr kumimoji="0" lang="en-US" altLang="en-US" sz="1050" b="1" i="0" u="none" strike="noStrike" cap="none" normalizeH="0" baseline="0" dirty="0">
                <a:ln>
                  <a:noFill/>
                </a:ln>
                <a:solidFill>
                  <a:srgbClr val="0000FF"/>
                </a:solidFill>
                <a:effectLst/>
                <a:latin typeface="JetBrains Mono"/>
              </a:rPr>
              <a:t>Version</a:t>
            </a:r>
            <a:r>
              <a:rPr kumimoji="0" lang="en-US" altLang="en-US" sz="1050" b="1" i="0" u="none" strike="noStrike" cap="none" normalizeH="0" baseline="0" dirty="0">
                <a:ln>
                  <a:noFill/>
                </a:ln>
                <a:solidFill>
                  <a:srgbClr val="008000"/>
                </a:solidFill>
                <a:effectLst/>
                <a:latin typeface="JetBrains Mono"/>
              </a:rPr>
              <a:t>="4.2.3"</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Metadata</a:t>
            </a:r>
            <a:r>
              <a:rPr kumimoji="0" lang="en-US" altLang="en-US" sz="1050" b="0" i="0" u="none" strike="noStrike" cap="none" normalizeH="0" baseline="0" dirty="0">
                <a:ln>
                  <a:noFill/>
                </a:ln>
                <a:solidFill>
                  <a:srgbClr val="000000"/>
                </a:solidFill>
                <a:effectLst/>
                <a:latin typeface="JetBrains Mono"/>
              </a:rPr>
              <a:t>&gt;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NumberOfProcessors</a:t>
            </a:r>
            <a:r>
              <a:rPr kumimoji="0" lang="en-US" altLang="en-US" sz="1050" b="0" i="0" u="none" strike="noStrike" cap="none" normalizeH="0" baseline="0" dirty="0">
                <a:ln>
                  <a:noFill/>
                </a:ln>
                <a:solidFill>
                  <a:srgbClr val="000000"/>
                </a:solidFill>
                <a:effectLst/>
                <a:latin typeface="JetBrains Mono"/>
              </a:rPr>
              <a:t>&gt;1&lt;/</a:t>
            </a:r>
            <a:r>
              <a:rPr kumimoji="0" lang="en-US" altLang="en-US" sz="1050" b="1" i="0" u="none" strike="noStrike" cap="none" normalizeH="0" baseline="0" dirty="0" err="1">
                <a:ln>
                  <a:noFill/>
                </a:ln>
                <a:solidFill>
                  <a:srgbClr val="000080"/>
                </a:solidFill>
                <a:effectLst/>
                <a:latin typeface="JetBrains Mono"/>
              </a:rPr>
              <a:t>NumberOfProcessors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DebugOutputFrequency</a:t>
            </a:r>
            <a:r>
              <a:rPr kumimoji="0" lang="en-US" altLang="en-US" sz="1050" b="0" i="0" u="none" strike="noStrike" cap="none" normalizeH="0" baseline="0" dirty="0">
                <a:ln>
                  <a:noFill/>
                </a:ln>
                <a:solidFill>
                  <a:srgbClr val="000000"/>
                </a:solidFill>
                <a:effectLst/>
                <a:latin typeface="JetBrains Mono"/>
              </a:rPr>
              <a:t>&gt;10&lt;/</a:t>
            </a:r>
            <a:r>
              <a:rPr kumimoji="0" lang="en-US" altLang="en-US" sz="1050" b="1" i="0" u="none" strike="noStrike" cap="none" normalizeH="0" baseline="0" dirty="0" err="1">
                <a:ln>
                  <a:noFill/>
                </a:ln>
                <a:solidFill>
                  <a:srgbClr val="000080"/>
                </a:solidFill>
                <a:effectLst/>
                <a:latin typeface="JetBrains Mono"/>
              </a:rPr>
              <a:t>DebugOutputFrequency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Metadata</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Potts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Dimensions </a:t>
            </a:r>
            <a:r>
              <a:rPr kumimoji="0" lang="en-US" altLang="en-US" sz="1050" b="1" i="0" u="none" strike="noStrike" cap="none" normalizeH="0" baseline="0" dirty="0">
                <a:ln>
                  <a:noFill/>
                </a:ln>
                <a:solidFill>
                  <a:srgbClr val="0000FF"/>
                </a:solidFill>
                <a:effectLst/>
                <a:latin typeface="JetBrains Mono"/>
              </a:rPr>
              <a:t>x</a:t>
            </a:r>
            <a:r>
              <a:rPr kumimoji="0" lang="en-US" altLang="en-US" sz="1050" b="1" i="0" u="none" strike="noStrike" cap="none" normalizeH="0" baseline="0" dirty="0">
                <a:ln>
                  <a:noFill/>
                </a:ln>
                <a:solidFill>
                  <a:srgbClr val="008000"/>
                </a:solidFill>
                <a:effectLst/>
                <a:latin typeface="JetBrains Mono"/>
              </a:rPr>
              <a:t>="256" </a:t>
            </a:r>
            <a:r>
              <a:rPr kumimoji="0" lang="en-US" altLang="en-US" sz="1050" b="1" i="0" u="none" strike="noStrike" cap="none" normalizeH="0" baseline="0" dirty="0">
                <a:ln>
                  <a:noFill/>
                </a:ln>
                <a:solidFill>
                  <a:srgbClr val="0000FF"/>
                </a:solidFill>
                <a:effectLst/>
                <a:latin typeface="JetBrains Mono"/>
              </a:rPr>
              <a:t>y</a:t>
            </a:r>
            <a:r>
              <a:rPr kumimoji="0" lang="en-US" altLang="en-US" sz="1050" b="1" i="0" u="none" strike="noStrike" cap="none" normalizeH="0" baseline="0" dirty="0">
                <a:ln>
                  <a:noFill/>
                </a:ln>
                <a:solidFill>
                  <a:srgbClr val="008000"/>
                </a:solidFill>
                <a:effectLst/>
                <a:latin typeface="JetBrains Mono"/>
              </a:rPr>
              <a:t>="256" </a:t>
            </a:r>
            <a:r>
              <a:rPr kumimoji="0" lang="en-US" altLang="en-US" sz="1050" b="1" i="0" u="none" strike="noStrike" cap="none" normalizeH="0" baseline="0" dirty="0">
                <a:ln>
                  <a:noFill/>
                </a:ln>
                <a:solidFill>
                  <a:srgbClr val="0000FF"/>
                </a:solidFill>
                <a:effectLst/>
                <a:latin typeface="JetBrains Mono"/>
              </a:rPr>
              <a:t>z</a:t>
            </a:r>
            <a:r>
              <a:rPr kumimoji="0" lang="en-US" altLang="en-US" sz="1050" b="1" i="0" u="none" strike="noStrike" cap="none" normalizeH="0" baseline="0" dirty="0">
                <a:ln>
                  <a:noFill/>
                </a:ln>
                <a:solidFill>
                  <a:srgbClr val="008000"/>
                </a:solidFill>
                <a:effectLst/>
                <a:latin typeface="JetBrains Mono"/>
              </a:rPr>
              <a:t>="1"</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Steps</a:t>
            </a:r>
            <a:r>
              <a:rPr kumimoji="0" lang="en-US" altLang="en-US" sz="1050" b="0" i="0" u="none" strike="noStrike" cap="none" normalizeH="0" baseline="0" dirty="0">
                <a:ln>
                  <a:noFill/>
                </a:ln>
                <a:solidFill>
                  <a:srgbClr val="000000"/>
                </a:solidFill>
                <a:effectLst/>
                <a:latin typeface="JetBrains Mono"/>
              </a:rPr>
              <a:t>&gt;100000&lt;/</a:t>
            </a:r>
            <a:r>
              <a:rPr kumimoji="0" lang="en-US" altLang="en-US" sz="1050" b="1" i="0" u="none" strike="noStrike" cap="none" normalizeH="0" baseline="0" dirty="0">
                <a:ln>
                  <a:noFill/>
                </a:ln>
                <a:solidFill>
                  <a:srgbClr val="000080"/>
                </a:solidFill>
                <a:effectLst/>
                <a:latin typeface="JetBrains Mono"/>
              </a:rPr>
              <a:t>Steps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Temperature</a:t>
            </a:r>
            <a:r>
              <a:rPr kumimoji="0" lang="en-US" altLang="en-US" sz="1050" b="0" i="0" u="none" strike="noStrike" cap="none" normalizeH="0" baseline="0" dirty="0">
                <a:ln>
                  <a:noFill/>
                </a:ln>
                <a:solidFill>
                  <a:srgbClr val="000000"/>
                </a:solidFill>
                <a:effectLst/>
                <a:latin typeface="JetBrains Mono"/>
              </a:rPr>
              <a:t>&gt;10.0&lt;/</a:t>
            </a:r>
            <a:r>
              <a:rPr kumimoji="0" lang="en-US" altLang="en-US" sz="1050" b="1" i="0" u="none" strike="noStrike" cap="none" normalizeH="0" baseline="0" dirty="0">
                <a:ln>
                  <a:noFill/>
                </a:ln>
                <a:solidFill>
                  <a:srgbClr val="000080"/>
                </a:solidFill>
                <a:effectLst/>
                <a:latin typeface="JetBrains Mono"/>
              </a:rPr>
              <a:t>Temperature</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&gt;1&lt;/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Potts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 </a:t>
            </a:r>
            <a:r>
              <a:rPr kumimoji="0" lang="en-US" altLang="en-US" sz="1050" b="1" i="0" u="none" strike="noStrike" cap="none" normalizeH="0" baseline="0" dirty="0">
                <a:ln>
                  <a:noFill/>
                </a:ln>
                <a:solidFill>
                  <a:srgbClr val="0000FF"/>
                </a:solidFill>
                <a:effectLst/>
                <a:latin typeface="JetBrains Mono"/>
              </a:rPr>
              <a:t>Name</a:t>
            </a:r>
            <a:r>
              <a:rPr kumimoji="0" lang="en-US" altLang="en-US" sz="1050" b="1" i="0" u="none" strike="noStrike" cap="none" normalizeH="0" baseline="0" dirty="0">
                <a:ln>
                  <a:noFill/>
                </a:ln>
                <a:solidFill>
                  <a:srgbClr val="008000"/>
                </a:solidFill>
                <a:effectLst/>
                <a:latin typeface="JetBrains Mono"/>
              </a:rPr>
              <a:t>="Volume"</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 </a:t>
            </a:r>
            <a:r>
              <a:rPr kumimoji="0" lang="en-US" altLang="en-US" sz="1050" b="1" i="0" u="none" strike="noStrike" cap="none" normalizeH="0" baseline="0" dirty="0">
                <a:ln>
                  <a:noFill/>
                </a:ln>
                <a:solidFill>
                  <a:srgbClr val="0000FF"/>
                </a:solidFill>
                <a:effectLst/>
                <a:latin typeface="JetBrains Mono"/>
              </a:rPr>
              <a:t>Name</a:t>
            </a:r>
            <a:r>
              <a:rPr kumimoji="0" lang="en-US" altLang="en-US" sz="1050" b="1" i="0" u="none" strike="noStrike" cap="none" normalizeH="0" baseline="0" dirty="0">
                <a:ln>
                  <a:noFill/>
                </a:ln>
                <a:solidFill>
                  <a:srgbClr val="008000"/>
                </a:solidFill>
                <a:effectLst/>
                <a:latin typeface="JetBrains Mono"/>
              </a:rPr>
              <a:t>="</a:t>
            </a:r>
            <a:r>
              <a:rPr kumimoji="0" lang="en-US" altLang="en-US" sz="1050" b="1" i="0" u="none" strike="noStrike" cap="none" normalizeH="0" baseline="0" dirty="0" err="1">
                <a:ln>
                  <a:noFill/>
                </a:ln>
                <a:solidFill>
                  <a:srgbClr val="008000"/>
                </a:solidFill>
                <a:effectLst/>
                <a:latin typeface="JetBrains Mono"/>
              </a:rPr>
              <a:t>CellType</a:t>
            </a:r>
            <a:r>
              <a:rPr kumimoji="0" lang="en-US" altLang="en-US" sz="1050" b="1" i="0" u="none" strike="noStrike" cap="none" normalizeH="0" baseline="0" dirty="0">
                <a:ln>
                  <a:noFill/>
                </a:ln>
                <a:solidFill>
                  <a:srgbClr val="008000"/>
                </a:solidFill>
                <a:effectLst/>
                <a:latin typeface="JetBrains Mono"/>
              </a:rPr>
              <a:t>"</a:t>
            </a:r>
            <a:r>
              <a:rPr kumimoji="0" lang="en-US" altLang="en-US" sz="1050" b="0" i="0" u="none" strike="noStrike" cap="none" normalizeH="0" baseline="0" dirty="0">
                <a:ln>
                  <a:noFill/>
                </a:ln>
                <a:solidFill>
                  <a:srgbClr val="000000"/>
                </a:solidFill>
                <a:effectLst/>
                <a:latin typeface="JetBrains Mono"/>
              </a:rPr>
              <a:t>&gt;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CellType</a:t>
            </a:r>
            <a:r>
              <a:rPr kumimoji="0" lang="en-US" altLang="en-US" sz="1050" b="1" i="0" u="none" strike="noStrike" cap="none" normalizeH="0" baseline="0" dirty="0">
                <a:ln>
                  <a:noFill/>
                </a:ln>
                <a:solidFill>
                  <a:srgbClr val="000080"/>
                </a:solidFill>
                <a:effectLst/>
                <a:latin typeface="JetBrains Mono"/>
              </a:rPr>
              <a:t> </a:t>
            </a:r>
            <a:r>
              <a:rPr kumimoji="0" lang="en-US" altLang="en-US" sz="1050" b="1" i="0" u="none" strike="noStrike" cap="none" normalizeH="0" baseline="0" dirty="0" err="1">
                <a:ln>
                  <a:noFill/>
                </a:ln>
                <a:solidFill>
                  <a:srgbClr val="0000FF"/>
                </a:solidFill>
                <a:effectLst/>
                <a:latin typeface="JetBrains Mono"/>
              </a:rPr>
              <a:t>TypeId</a:t>
            </a:r>
            <a:r>
              <a:rPr kumimoji="0" lang="en-US" altLang="en-US" sz="1050" b="1" i="0" u="none" strike="noStrike" cap="none" normalizeH="0" baseline="0" dirty="0">
                <a:ln>
                  <a:noFill/>
                </a:ln>
                <a:solidFill>
                  <a:srgbClr val="008000"/>
                </a:solidFill>
                <a:effectLst/>
                <a:latin typeface="JetBrains Mono"/>
              </a:rPr>
              <a:t>="0" </a:t>
            </a:r>
            <a:r>
              <a:rPr kumimoji="0" lang="en-US" altLang="en-US" sz="1050" b="1" i="0" u="none" strike="noStrike" cap="none" normalizeH="0" baseline="0" dirty="0" err="1">
                <a:ln>
                  <a:noFill/>
                </a:ln>
                <a:solidFill>
                  <a:srgbClr val="0000FF"/>
                </a:solidFill>
                <a:effectLst/>
                <a:latin typeface="JetBrains Mono"/>
              </a:rPr>
              <a:t>TypeName</a:t>
            </a:r>
            <a:r>
              <a:rPr kumimoji="0" lang="en-US" altLang="en-US" sz="1050" b="1" i="0" u="none" strike="noStrike" cap="none" normalizeH="0" baseline="0" dirty="0">
                <a:ln>
                  <a:noFill/>
                </a:ln>
                <a:solidFill>
                  <a:srgbClr val="008000"/>
                </a:solidFill>
                <a:effectLst/>
                <a:latin typeface="JetBrains Mono"/>
              </a:rPr>
              <a:t>="Medium"</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CellType</a:t>
            </a:r>
            <a:r>
              <a:rPr kumimoji="0" lang="en-US" altLang="en-US" sz="1050" b="1" i="0" u="none" strike="noStrike" cap="none" normalizeH="0" baseline="0" dirty="0">
                <a:ln>
                  <a:noFill/>
                </a:ln>
                <a:solidFill>
                  <a:srgbClr val="000080"/>
                </a:solidFill>
                <a:effectLst/>
                <a:latin typeface="JetBrains Mono"/>
              </a:rPr>
              <a:t> </a:t>
            </a:r>
            <a:r>
              <a:rPr kumimoji="0" lang="en-US" altLang="en-US" sz="1050" b="1" i="0" u="none" strike="noStrike" cap="none" normalizeH="0" baseline="0" dirty="0" err="1">
                <a:ln>
                  <a:noFill/>
                </a:ln>
                <a:solidFill>
                  <a:srgbClr val="0000FF"/>
                </a:solidFill>
                <a:effectLst/>
                <a:latin typeface="JetBrains Mono"/>
              </a:rPr>
              <a:t>TypeId</a:t>
            </a:r>
            <a:r>
              <a:rPr kumimoji="0" lang="en-US" altLang="en-US" sz="1050" b="1" i="0" u="none" strike="noStrike" cap="none" normalizeH="0" baseline="0" dirty="0">
                <a:ln>
                  <a:noFill/>
                </a:ln>
                <a:solidFill>
                  <a:srgbClr val="008000"/>
                </a:solidFill>
                <a:effectLst/>
                <a:latin typeface="JetBrains Mono"/>
              </a:rPr>
              <a:t>="1" </a:t>
            </a:r>
            <a:r>
              <a:rPr kumimoji="0" lang="en-US" altLang="en-US" sz="1050" b="1" i="0" u="none" strike="noStrike" cap="none" normalizeH="0" baseline="0" dirty="0" err="1">
                <a:ln>
                  <a:noFill/>
                </a:ln>
                <a:solidFill>
                  <a:srgbClr val="0000FF"/>
                </a:solidFill>
                <a:effectLst/>
                <a:latin typeface="JetBrains Mono"/>
              </a:rPr>
              <a:t>TypeName</a:t>
            </a:r>
            <a:r>
              <a:rPr kumimoji="0" lang="en-US" altLang="en-US" sz="1050" b="1" i="0" u="none" strike="noStrike" cap="none" normalizeH="0" baseline="0" dirty="0">
                <a:ln>
                  <a:noFill/>
                </a:ln>
                <a:solidFill>
                  <a:srgbClr val="008000"/>
                </a:solidFill>
                <a:effectLst/>
                <a:latin typeface="JetBrains Mono"/>
              </a:rPr>
              <a:t>="Condensing"</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 </a:t>
            </a:r>
            <a:r>
              <a:rPr kumimoji="0" lang="en-US" altLang="en-US" sz="1050" b="1" i="0" u="none" strike="noStrike" cap="none" normalizeH="0" baseline="0" dirty="0">
                <a:ln>
                  <a:noFill/>
                </a:ln>
                <a:solidFill>
                  <a:srgbClr val="0000FF"/>
                </a:solidFill>
                <a:effectLst/>
                <a:latin typeface="JetBrains Mono"/>
              </a:rPr>
              <a:t>Name</a:t>
            </a:r>
            <a:r>
              <a:rPr kumimoji="0" lang="en-US" altLang="en-US" sz="1050" b="1" i="0" u="none" strike="noStrike" cap="none" normalizeH="0" baseline="0" dirty="0">
                <a:ln>
                  <a:noFill/>
                </a:ln>
                <a:solidFill>
                  <a:srgbClr val="008000"/>
                </a:solidFill>
                <a:effectLst/>
                <a:latin typeface="JetBrains Mono"/>
              </a:rPr>
              <a:t>="</a:t>
            </a:r>
            <a:r>
              <a:rPr kumimoji="0" lang="en-US" altLang="en-US" sz="1050" b="1" i="0" u="none" strike="noStrike" cap="none" normalizeH="0" baseline="0" dirty="0" err="1">
                <a:ln>
                  <a:noFill/>
                </a:ln>
                <a:solidFill>
                  <a:srgbClr val="008000"/>
                </a:solidFill>
                <a:effectLst/>
                <a:latin typeface="JetBrains Mono"/>
              </a:rPr>
              <a:t>CenterOfMass</a:t>
            </a:r>
            <a:r>
              <a:rPr kumimoji="0" lang="en-US" altLang="en-US" sz="1050" b="1" i="0" u="none" strike="noStrike" cap="none" normalizeH="0" baseline="0" dirty="0">
                <a:ln>
                  <a:noFill/>
                </a:ln>
                <a:solidFill>
                  <a:srgbClr val="008000"/>
                </a:solidFill>
                <a:effectLst/>
                <a:latin typeface="JetBrains Mono"/>
              </a:rPr>
              <a:t>"</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 </a:t>
            </a:r>
            <a:r>
              <a:rPr kumimoji="0" lang="en-US" altLang="en-US" sz="1050" b="1" i="0" u="none" strike="noStrike" cap="none" normalizeH="0" baseline="0" dirty="0">
                <a:ln>
                  <a:noFill/>
                </a:ln>
                <a:solidFill>
                  <a:srgbClr val="0000FF"/>
                </a:solidFill>
                <a:effectLst/>
                <a:latin typeface="JetBrains Mono"/>
              </a:rPr>
              <a:t>Name</a:t>
            </a:r>
            <a:r>
              <a:rPr kumimoji="0" lang="en-US" altLang="en-US" sz="1050" b="1" i="0" u="none" strike="noStrike" cap="none" normalizeH="0" baseline="0" dirty="0">
                <a:ln>
                  <a:noFill/>
                </a:ln>
                <a:solidFill>
                  <a:srgbClr val="008000"/>
                </a:solidFill>
                <a:effectLst/>
                <a:latin typeface="JetBrains Mono"/>
              </a:rPr>
              <a:t>="Contact"</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Energy </a:t>
            </a:r>
            <a:r>
              <a:rPr kumimoji="0" lang="en-US" altLang="en-US" sz="1050" b="1" i="0" u="none" strike="noStrike" cap="none" normalizeH="0" baseline="0" dirty="0">
                <a:ln>
                  <a:noFill/>
                </a:ln>
                <a:solidFill>
                  <a:srgbClr val="0000FF"/>
                </a:solidFill>
                <a:effectLst/>
                <a:latin typeface="JetBrains Mono"/>
              </a:rPr>
              <a:t>Type1</a:t>
            </a:r>
            <a:r>
              <a:rPr kumimoji="0" lang="en-US" altLang="en-US" sz="1050" b="1" i="0" u="none" strike="noStrike" cap="none" normalizeH="0" baseline="0" dirty="0">
                <a:ln>
                  <a:noFill/>
                </a:ln>
                <a:solidFill>
                  <a:srgbClr val="008000"/>
                </a:solidFill>
                <a:effectLst/>
                <a:latin typeface="JetBrains Mono"/>
              </a:rPr>
              <a:t>="Medium" </a:t>
            </a:r>
            <a:r>
              <a:rPr kumimoji="0" lang="en-US" altLang="en-US" sz="1050" b="1" i="0" u="none" strike="noStrike" cap="none" normalizeH="0" baseline="0" dirty="0">
                <a:ln>
                  <a:noFill/>
                </a:ln>
                <a:solidFill>
                  <a:srgbClr val="0000FF"/>
                </a:solidFill>
                <a:effectLst/>
                <a:latin typeface="JetBrains Mono"/>
              </a:rPr>
              <a:t>Type2</a:t>
            </a:r>
            <a:r>
              <a:rPr kumimoji="0" lang="en-US" altLang="en-US" sz="1050" b="1" i="0" u="none" strike="noStrike" cap="none" normalizeH="0" baseline="0" dirty="0">
                <a:ln>
                  <a:noFill/>
                </a:ln>
                <a:solidFill>
                  <a:srgbClr val="008000"/>
                </a:solidFill>
                <a:effectLst/>
                <a:latin typeface="JetBrains Mono"/>
              </a:rPr>
              <a:t>="Medium"</a:t>
            </a:r>
            <a:r>
              <a:rPr kumimoji="0" lang="en-US" altLang="en-US" sz="1050" b="0" i="0" u="none" strike="noStrike" cap="none" normalizeH="0" baseline="0" dirty="0">
                <a:ln>
                  <a:noFill/>
                </a:ln>
                <a:solidFill>
                  <a:srgbClr val="000000"/>
                </a:solidFill>
                <a:effectLst/>
                <a:latin typeface="JetBrains Mono"/>
              </a:rPr>
              <a:t>&gt;0.0&lt;/</a:t>
            </a:r>
            <a:r>
              <a:rPr kumimoji="0" lang="en-US" altLang="en-US" sz="1050" b="1" i="0" u="none" strike="noStrike" cap="none" normalizeH="0" baseline="0" dirty="0">
                <a:ln>
                  <a:noFill/>
                </a:ln>
                <a:solidFill>
                  <a:srgbClr val="000080"/>
                </a:solidFill>
                <a:effectLst/>
                <a:latin typeface="JetBrains Mono"/>
              </a:rPr>
              <a:t>Energy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Energy </a:t>
            </a:r>
            <a:r>
              <a:rPr kumimoji="0" lang="en-US" altLang="en-US" sz="1050" b="1" i="0" u="none" strike="noStrike" cap="none" normalizeH="0" baseline="0" dirty="0">
                <a:ln>
                  <a:noFill/>
                </a:ln>
                <a:solidFill>
                  <a:srgbClr val="0000FF"/>
                </a:solidFill>
                <a:effectLst/>
                <a:latin typeface="JetBrains Mono"/>
              </a:rPr>
              <a:t>Type1</a:t>
            </a:r>
            <a:r>
              <a:rPr kumimoji="0" lang="en-US" altLang="en-US" sz="1050" b="1" i="0" u="none" strike="noStrike" cap="none" normalizeH="0" baseline="0" dirty="0">
                <a:ln>
                  <a:noFill/>
                </a:ln>
                <a:solidFill>
                  <a:srgbClr val="008000"/>
                </a:solidFill>
                <a:effectLst/>
                <a:latin typeface="JetBrains Mono"/>
              </a:rPr>
              <a:t>="Medium" </a:t>
            </a:r>
            <a:r>
              <a:rPr kumimoji="0" lang="en-US" altLang="en-US" sz="1050" b="1" i="0" u="none" strike="noStrike" cap="none" normalizeH="0" baseline="0" dirty="0">
                <a:ln>
                  <a:noFill/>
                </a:ln>
                <a:solidFill>
                  <a:srgbClr val="0000FF"/>
                </a:solidFill>
                <a:effectLst/>
                <a:latin typeface="JetBrains Mono"/>
              </a:rPr>
              <a:t>Type2</a:t>
            </a:r>
            <a:r>
              <a:rPr kumimoji="0" lang="en-US" altLang="en-US" sz="1050" b="1" i="0" u="none" strike="noStrike" cap="none" normalizeH="0" baseline="0" dirty="0">
                <a:ln>
                  <a:noFill/>
                </a:ln>
                <a:solidFill>
                  <a:srgbClr val="008000"/>
                </a:solidFill>
                <a:effectLst/>
                <a:latin typeface="JetBrains Mono"/>
              </a:rPr>
              <a:t>="Condensing"</a:t>
            </a:r>
            <a:r>
              <a:rPr kumimoji="0" lang="en-US" altLang="en-US" sz="1050" b="0" i="0" u="none" strike="noStrike" cap="none" normalizeH="0" baseline="0" dirty="0">
                <a:ln>
                  <a:noFill/>
                </a:ln>
                <a:solidFill>
                  <a:srgbClr val="000000"/>
                </a:solidFill>
                <a:effectLst/>
                <a:latin typeface="JetBrains Mono"/>
              </a:rPr>
              <a:t>&gt;</a:t>
            </a:r>
            <a:r>
              <a:rPr kumimoji="0" lang="pl-PL"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00"/>
                </a:solidFill>
                <a:effectLst/>
                <a:latin typeface="JetBrains Mono"/>
              </a:rPr>
              <a:t>10.0&lt;/</a:t>
            </a:r>
            <a:r>
              <a:rPr kumimoji="0" lang="en-US" altLang="en-US" sz="1050" b="1" i="0" u="none" strike="noStrike" cap="none" normalizeH="0" baseline="0" dirty="0">
                <a:ln>
                  <a:noFill/>
                </a:ln>
                <a:solidFill>
                  <a:srgbClr val="000080"/>
                </a:solidFill>
                <a:effectLst/>
                <a:latin typeface="JetBrains Mono"/>
              </a:rPr>
              <a:t>Energy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Energy </a:t>
            </a:r>
            <a:r>
              <a:rPr kumimoji="0" lang="en-US" altLang="en-US" sz="1050" b="1" i="0" u="none" strike="noStrike" cap="none" normalizeH="0" baseline="0" dirty="0">
                <a:ln>
                  <a:noFill/>
                </a:ln>
                <a:solidFill>
                  <a:srgbClr val="0000FF"/>
                </a:solidFill>
                <a:effectLst/>
                <a:latin typeface="JetBrains Mono"/>
              </a:rPr>
              <a:t>Type1</a:t>
            </a:r>
            <a:r>
              <a:rPr kumimoji="0" lang="en-US" altLang="en-US" sz="1050" b="1" i="0" u="none" strike="noStrike" cap="none" normalizeH="0" baseline="0" dirty="0">
                <a:ln>
                  <a:noFill/>
                </a:ln>
                <a:solidFill>
                  <a:srgbClr val="008000"/>
                </a:solidFill>
                <a:effectLst/>
                <a:latin typeface="JetBrains Mono"/>
              </a:rPr>
              <a:t>="Condensing" </a:t>
            </a:r>
            <a:r>
              <a:rPr kumimoji="0" lang="en-US" altLang="en-US" sz="1050" b="1" i="0" u="none" strike="noStrike" cap="none" normalizeH="0" baseline="0" dirty="0">
                <a:ln>
                  <a:noFill/>
                </a:ln>
                <a:solidFill>
                  <a:srgbClr val="0000FF"/>
                </a:solidFill>
                <a:effectLst/>
                <a:latin typeface="JetBrains Mono"/>
              </a:rPr>
              <a:t>Type2</a:t>
            </a:r>
            <a:r>
              <a:rPr kumimoji="0" lang="en-US" altLang="en-US" sz="1050" b="1" i="0" u="none" strike="noStrike" cap="none" normalizeH="0" baseline="0" dirty="0">
                <a:ln>
                  <a:noFill/>
                </a:ln>
                <a:solidFill>
                  <a:srgbClr val="008000"/>
                </a:solidFill>
                <a:effectLst/>
                <a:latin typeface="JetBrains Mono"/>
              </a:rPr>
              <a:t>="Condensing"</a:t>
            </a:r>
            <a:r>
              <a:rPr kumimoji="0" lang="en-US" altLang="en-US" sz="1050" b="0" i="0" u="none" strike="noStrike" cap="none" normalizeH="0" baseline="0" dirty="0">
                <a:ln>
                  <a:noFill/>
                </a:ln>
                <a:solidFill>
                  <a:srgbClr val="000000"/>
                </a:solidFill>
                <a:effectLst/>
                <a:latin typeface="JetBrains Mono"/>
              </a:rPr>
              <a:t>&gt;</a:t>
            </a:r>
            <a:r>
              <a:rPr kumimoji="0" lang="pl-PL"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00"/>
                </a:solidFill>
                <a:effectLst/>
                <a:latin typeface="JetBrains Mono"/>
              </a:rPr>
              <a:t>10.0&lt;/</a:t>
            </a:r>
            <a:r>
              <a:rPr kumimoji="0" lang="en-US" altLang="en-US" sz="1050" b="1" i="0" u="none" strike="noStrike" cap="none" normalizeH="0" baseline="0" dirty="0">
                <a:ln>
                  <a:noFill/>
                </a:ln>
                <a:solidFill>
                  <a:srgbClr val="000080"/>
                </a:solidFill>
                <a:effectLst/>
                <a:latin typeface="JetBrains Mono"/>
              </a:rPr>
              <a:t>Energy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&gt;4&lt;/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&lt;/</a:t>
            </a:r>
            <a:r>
              <a:rPr kumimoji="0" lang="en-US" altLang="en-US" sz="1050" b="1" i="0" u="none" strike="noStrike" cap="none" normalizeH="0" baseline="0" dirty="0">
                <a:ln>
                  <a:noFill/>
                </a:ln>
                <a:solidFill>
                  <a:srgbClr val="000080"/>
                </a:solidFill>
                <a:effectLst/>
                <a:latin typeface="JetBrains Mono"/>
              </a:rPr>
              <a:t>CompuCell3D</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3555"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Adding Volume Constraint</a:t>
            </a:r>
          </a:p>
        </p:txBody>
      </p:sp>
      <p:sp>
        <p:nvSpPr>
          <p:cNvPr id="2" name="TextBox 1"/>
          <p:cNvSpPr txBox="1"/>
          <p:nvPr/>
        </p:nvSpPr>
        <p:spPr>
          <a:xfrm>
            <a:off x="87682" y="722905"/>
            <a:ext cx="8718115" cy="307777"/>
          </a:xfrm>
          <a:prstGeom prst="rect">
            <a:avLst/>
          </a:prstGeom>
          <a:noFill/>
        </p:spPr>
        <p:txBody>
          <a:bodyPr wrap="square" rtlCol="0">
            <a:spAutoFit/>
          </a:bodyPr>
          <a:lstStyle/>
          <a:p>
            <a:r>
              <a:rPr lang="en-US" dirty="0"/>
              <a:t>Start with a single cell, negative contact Energy and a volume constraint</a:t>
            </a:r>
            <a:endParaRPr lang="en-US" b="1" dirty="0"/>
          </a:p>
        </p:txBody>
      </p:sp>
      <p:pic>
        <p:nvPicPr>
          <p:cNvPr id="5" name="Picture 4"/>
          <p:cNvPicPr>
            <a:picLocks noChangeAspect="1"/>
          </p:cNvPicPr>
          <p:nvPr/>
        </p:nvPicPr>
        <p:blipFill>
          <a:blip r:embed="rId2"/>
          <a:stretch>
            <a:fillRect/>
          </a:stretch>
        </p:blipFill>
        <p:spPr>
          <a:xfrm>
            <a:off x="273050" y="1076435"/>
            <a:ext cx="476250" cy="495300"/>
          </a:xfrm>
          <a:prstGeom prst="rect">
            <a:avLst/>
          </a:prstGeom>
        </p:spPr>
      </p:pic>
      <p:grpSp>
        <p:nvGrpSpPr>
          <p:cNvPr id="9" name="Group 8"/>
          <p:cNvGrpSpPr/>
          <p:nvPr/>
        </p:nvGrpSpPr>
        <p:grpSpPr>
          <a:xfrm>
            <a:off x="1080195" y="1052587"/>
            <a:ext cx="6553200" cy="634041"/>
            <a:chOff x="228529" y="5782476"/>
            <a:chExt cx="6553200" cy="634041"/>
          </a:xfrm>
        </p:grpSpPr>
        <p:pic>
          <p:nvPicPr>
            <p:cNvPr id="10" name="Picture 9"/>
            <p:cNvPicPr>
              <a:picLocks noChangeAspect="1"/>
            </p:cNvPicPr>
            <p:nvPr/>
          </p:nvPicPr>
          <p:blipFill>
            <a:blip r:embed="rId3"/>
            <a:stretch>
              <a:fillRect/>
            </a:stretch>
          </p:blipFill>
          <p:spPr>
            <a:xfrm>
              <a:off x="228529" y="5787867"/>
              <a:ext cx="4257675" cy="628650"/>
            </a:xfrm>
            <a:prstGeom prst="rect">
              <a:avLst/>
            </a:prstGeom>
          </p:spPr>
        </p:pic>
        <p:pic>
          <p:nvPicPr>
            <p:cNvPr id="11" name="Picture 10"/>
            <p:cNvPicPr>
              <a:picLocks noChangeAspect="1"/>
            </p:cNvPicPr>
            <p:nvPr/>
          </p:nvPicPr>
          <p:blipFill>
            <a:blip r:embed="rId4"/>
            <a:stretch>
              <a:fillRect/>
            </a:stretch>
          </p:blipFill>
          <p:spPr>
            <a:xfrm>
              <a:off x="4486204" y="5782476"/>
              <a:ext cx="2295525" cy="495300"/>
            </a:xfrm>
            <a:prstGeom prst="rect">
              <a:avLst/>
            </a:prstGeom>
          </p:spPr>
        </p:pic>
      </p:grpSp>
      <p:sp>
        <p:nvSpPr>
          <p:cNvPr id="8" name="TextBox 7"/>
          <p:cNvSpPr txBox="1"/>
          <p:nvPr/>
        </p:nvSpPr>
        <p:spPr>
          <a:xfrm>
            <a:off x="87682" y="387983"/>
            <a:ext cx="4196219" cy="319054"/>
          </a:xfrm>
          <a:prstGeom prst="rect">
            <a:avLst/>
          </a:prstGeom>
          <a:noFill/>
        </p:spPr>
        <p:txBody>
          <a:bodyPr wrap="square" rtlCol="0">
            <a:spAutoFit/>
          </a:bodyPr>
          <a:lstStyle/>
          <a:p>
            <a:r>
              <a:rPr lang="en-US" b="1" dirty="0" err="1"/>
              <a:t>SingleCellExample</a:t>
            </a:r>
            <a:r>
              <a:rPr lang="en-US" b="1" dirty="0"/>
              <a:t>_</a:t>
            </a:r>
            <a:r>
              <a:rPr lang="pl-PL" b="1" dirty="0"/>
              <a:t>3</a:t>
            </a:r>
            <a:r>
              <a:rPr lang="en-US" b="1" dirty="0"/>
              <a:t>.cc3d</a:t>
            </a:r>
          </a:p>
        </p:txBody>
      </p:sp>
      <p:sp>
        <p:nvSpPr>
          <p:cNvPr id="14" name="Rectangle 2"/>
          <p:cNvSpPr>
            <a:spLocks noChangeArrowheads="1"/>
          </p:cNvSpPr>
          <p:nvPr/>
        </p:nvSpPr>
        <p:spPr bwMode="auto">
          <a:xfrm>
            <a:off x="4977091" y="1954119"/>
            <a:ext cx="4027209" cy="30008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000080"/>
                </a:solidFill>
                <a:effectLst/>
                <a:latin typeface="JetBrains Mono"/>
              </a:rPr>
              <a:t>from </a:t>
            </a:r>
            <a:r>
              <a:rPr kumimoji="0" lang="en-US" altLang="en-US" sz="1050" b="0" i="0" u="none" strike="noStrike" cap="none" normalizeH="0" baseline="0" dirty="0">
                <a:ln>
                  <a:noFill/>
                </a:ln>
                <a:solidFill>
                  <a:srgbClr val="000000"/>
                </a:solidFill>
                <a:effectLst/>
                <a:latin typeface="JetBrains Mono"/>
              </a:rPr>
              <a:t>cc3d.core.PySteppables </a:t>
            </a:r>
            <a:r>
              <a:rPr kumimoji="0" lang="en-US" altLang="en-US" sz="1050" b="1" i="0" u="none" strike="noStrike" cap="none" normalizeH="0" baseline="0" dirty="0">
                <a:ln>
                  <a:noFill/>
                </a:ln>
                <a:solidFill>
                  <a:srgbClr val="000080"/>
                </a:solidFill>
                <a:effectLst/>
                <a:latin typeface="JetBrains Mono"/>
              </a:rPr>
              <a:t>import </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1" i="0" u="none" strike="noStrike" cap="none" normalizeH="0" baseline="0" dirty="0">
                <a:ln>
                  <a:noFill/>
                </a:ln>
                <a:solidFill>
                  <a:srgbClr val="000080"/>
                </a:solidFill>
                <a:effectLst/>
                <a:latin typeface="JetBrains Mono"/>
              </a:rPr>
              <a:t>class </a:t>
            </a:r>
            <a:r>
              <a:rPr kumimoji="0" lang="en-US" altLang="en-US" sz="1050" b="0" i="0" u="none" strike="noStrike" cap="none" normalizeH="0" baseline="0" dirty="0">
                <a:ln>
                  <a:noFill/>
                </a:ln>
                <a:solidFill>
                  <a:srgbClr val="000000"/>
                </a:solidFill>
                <a:effectLst/>
                <a:latin typeface="JetBrains Mono"/>
              </a:rPr>
              <a:t>SingleCellExample_3Steppable(</a:t>
            </a:r>
            <a:r>
              <a:rPr kumimoji="0" lang="en-US" altLang="en-US" sz="1050" b="0" i="0" u="none" strike="noStrike" cap="none" normalizeH="0" baseline="0" dirty="0" err="1">
                <a:ln>
                  <a:noFill/>
                </a:ln>
                <a:solidFill>
                  <a:srgbClr val="000000"/>
                </a:solidFill>
                <a:effectLst/>
                <a:latin typeface="JetBrains Mono"/>
              </a:rPr>
              <a:t>SteppableBasePy</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err="1">
                <a:ln>
                  <a:noFill/>
                </a:ln>
                <a:solidFill>
                  <a:srgbClr val="B200B2"/>
                </a:solidFill>
                <a:effectLst/>
                <a:latin typeface="JetBrains Mono"/>
              </a:rPr>
              <a:t>init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,frequency</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SteppableBasePy</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err="1">
                <a:ln>
                  <a:noFill/>
                </a:ln>
                <a:solidFill>
                  <a:srgbClr val="B200B2"/>
                </a:solidFill>
                <a:effectLst/>
                <a:latin typeface="JetBrains Mono"/>
              </a:rPr>
              <a:t>init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,frequency</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a:ln>
                  <a:noFill/>
                </a:ln>
                <a:solidFill>
                  <a:srgbClr val="000000"/>
                </a:solidFill>
                <a:effectLst/>
                <a:latin typeface="JetBrains Mono"/>
              </a:rPr>
              <a:t>start(</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1" u="none" strike="noStrike" cap="none" normalizeH="0" baseline="0" dirty="0">
                <a:ln>
                  <a:noFill/>
                </a:ln>
                <a:solidFill>
                  <a:srgbClr val="808080"/>
                </a:solidFill>
                <a:effectLst/>
                <a:latin typeface="JetBrains Mono"/>
              </a:rPr>
              <a:t>"""</a:t>
            </a:r>
            <a:br>
              <a:rPr kumimoji="0" lang="en-US" altLang="en-US" sz="1050" b="0" i="1" u="none" strike="noStrike" cap="none" normalizeH="0" baseline="0" dirty="0">
                <a:ln>
                  <a:noFill/>
                </a:ln>
                <a:solidFill>
                  <a:srgbClr val="808080"/>
                </a:solidFill>
                <a:effectLst/>
                <a:latin typeface="JetBrains Mono"/>
              </a:rPr>
            </a:br>
            <a:r>
              <a:rPr kumimoji="0" lang="en-US" altLang="en-US" sz="1050" b="0" i="1" u="none" strike="noStrike" cap="none" normalizeH="0" baseline="0" dirty="0">
                <a:ln>
                  <a:noFill/>
                </a:ln>
                <a:solidFill>
                  <a:srgbClr val="808080"/>
                </a:solidFill>
                <a:effectLst/>
                <a:latin typeface="JetBrains Mono"/>
              </a:rPr>
              <a:t>        any code in the start function runs before MCS=0</a:t>
            </a:r>
            <a:br>
              <a:rPr kumimoji="0" lang="en-US" altLang="en-US" sz="1050" b="0" i="1" u="none" strike="noStrike" cap="none" normalizeH="0" baseline="0" dirty="0">
                <a:ln>
                  <a:noFill/>
                </a:ln>
                <a:solidFill>
                  <a:srgbClr val="808080"/>
                </a:solidFill>
                <a:effectLst/>
                <a:latin typeface="JetBrains Mono"/>
              </a:rPr>
            </a:br>
            <a:r>
              <a:rPr kumimoji="0" lang="en-US" altLang="en-US" sz="1050" b="0" i="1" u="none" strike="noStrike" cap="none" normalizeH="0" baseline="0" dirty="0">
                <a:ln>
                  <a:noFill/>
                </a:ln>
                <a:solidFill>
                  <a:srgbClr val="808080"/>
                </a:solidFill>
                <a:effectLst/>
                <a:latin typeface="JetBrains Mono"/>
              </a:rPr>
              <a:t>        """ </a:t>
            </a:r>
            <a:br>
              <a:rPr kumimoji="0" lang="en-US" altLang="en-US" sz="1050" b="0" i="1" u="none" strike="noStrike" cap="none" normalizeH="0" baseline="0" dirty="0">
                <a:ln>
                  <a:noFill/>
                </a:ln>
                <a:solidFill>
                  <a:srgbClr val="808080"/>
                </a:solidFill>
                <a:effectLst/>
                <a:latin typeface="JetBrains Mono"/>
              </a:rPr>
            </a:br>
            <a:r>
              <a:rPr kumimoji="0" lang="en-US" altLang="en-US" sz="1050" b="0" i="1" u="none" strike="noStrike" cap="none" normalizeH="0" baseline="0" dirty="0">
                <a:ln>
                  <a:noFill/>
                </a:ln>
                <a:solidFill>
                  <a:srgbClr val="808080"/>
                </a:solidFill>
                <a:effectLst/>
                <a:latin typeface="JetBrains Mono"/>
              </a:rPr>
              <a:t>        </a:t>
            </a:r>
            <a:r>
              <a:rPr kumimoji="0" lang="en-US" altLang="en-US" sz="1050" b="0" i="0" u="none" strike="noStrike" cap="none" normalizeH="0" baseline="0" dirty="0">
                <a:ln>
                  <a:noFill/>
                </a:ln>
                <a:solidFill>
                  <a:srgbClr val="000000"/>
                </a:solidFill>
                <a:effectLst/>
                <a:latin typeface="JetBrains Mono"/>
              </a:rPr>
              <a:t>cell =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.new_cell</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.CONDENSING</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.cell_field</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100</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101</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a:ln>
                  <a:noFill/>
                </a:ln>
                <a:solidFill>
                  <a:srgbClr val="0000FF"/>
                </a:solidFill>
                <a:effectLst/>
                <a:latin typeface="JetBrains Mono"/>
              </a:rPr>
              <a:t>100</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101</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a:ln>
                  <a:noFill/>
                </a:ln>
                <a:solidFill>
                  <a:srgbClr val="0000FF"/>
                </a:solidFill>
                <a:effectLst/>
                <a:latin typeface="JetBrains Mono"/>
              </a:rPr>
              <a:t>0</a:t>
            </a:r>
            <a:r>
              <a:rPr kumimoji="0" lang="en-US" altLang="en-US" sz="1050" b="0" i="0" u="none" strike="noStrike" cap="none" normalizeH="0" baseline="0" dirty="0">
                <a:ln>
                  <a:noFill/>
                </a:ln>
                <a:solidFill>
                  <a:srgbClr val="000000"/>
                </a:solidFill>
                <a:effectLst/>
                <a:latin typeface="JetBrains Mono"/>
              </a:rPr>
              <a:t>] = cell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cell.targetVolume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FF"/>
                </a:solidFill>
                <a:effectLst/>
                <a:latin typeface="JetBrains Mono"/>
              </a:rPr>
              <a:t>25</a:t>
            </a:r>
            <a:br>
              <a:rPr kumimoji="0" lang="en-US" altLang="en-US" sz="1050" b="0" i="0" u="none" strike="noStrike" cap="none" normalizeH="0" baseline="0" dirty="0">
                <a:ln>
                  <a:noFill/>
                </a:ln>
                <a:solidFill>
                  <a:srgbClr val="0000FF"/>
                </a:solidFill>
                <a:effectLst/>
                <a:latin typeface="JetBrains Mono"/>
              </a:rPr>
            </a:br>
            <a:r>
              <a:rPr kumimoji="0" lang="en-US" altLang="en-US" sz="1050" b="0" i="0" u="none" strike="noStrike" cap="none" normalizeH="0" baseline="0" dirty="0">
                <a:ln>
                  <a:noFill/>
                </a:ln>
                <a:solidFill>
                  <a:srgbClr val="0000FF"/>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cell.lambdaVolume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FF"/>
                </a:solidFill>
                <a:effectLst/>
                <a:latin typeface="JetBrains Mono"/>
              </a:rPr>
              <a:t>5.0</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3" name="Google Shape;103;p21">
            <a:extLst>
              <a:ext uri="{FF2B5EF4-FFF2-40B4-BE49-F238E27FC236}">
                <a16:creationId xmlns:a16="http://schemas.microsoft.com/office/drawing/2014/main" id="{82FB8FB4-E922-40B5-B59E-92DEF369EB12}"/>
              </a:ext>
            </a:extLst>
          </p:cNvPr>
          <p:cNvPicPr preferRelativeResize="0"/>
          <p:nvPr/>
        </p:nvPicPr>
        <p:blipFill rotWithShape="1">
          <a:blip r:embed="rId5">
            <a:alphaModFix/>
          </a:blip>
          <a:srcRect/>
          <a:stretch/>
        </p:blipFill>
        <p:spPr>
          <a:xfrm>
            <a:off x="8564450" y="4464"/>
            <a:ext cx="593675" cy="617861"/>
          </a:xfrm>
          <a:prstGeom prst="rect">
            <a:avLst/>
          </a:prstGeom>
          <a:noFill/>
          <a:ln>
            <a:noFill/>
          </a:ln>
        </p:spPr>
      </p:pic>
      <p:pic>
        <p:nvPicPr>
          <p:cNvPr id="4" name="Google Shape;101;g8d41b0a812_0_0" descr="Biocomplexity Logo">
            <a:extLst>
              <a:ext uri="{FF2B5EF4-FFF2-40B4-BE49-F238E27FC236}">
                <a16:creationId xmlns:a16="http://schemas.microsoft.com/office/drawing/2014/main" id="{BF1B13C8-4668-44E7-839F-3F9FFFBE0405}"/>
              </a:ext>
            </a:extLst>
          </p:cNvPr>
          <p:cNvPicPr preferRelativeResize="0"/>
          <p:nvPr/>
        </p:nvPicPr>
        <p:blipFill rotWithShape="1">
          <a:blip r:embed="rId6">
            <a:alphaModFix/>
          </a:blip>
          <a:srcRect/>
          <a:stretch/>
        </p:blipFill>
        <p:spPr>
          <a:xfrm>
            <a:off x="8550275" y="6264275"/>
            <a:ext cx="593725" cy="593725"/>
          </a:xfrm>
          <a:prstGeom prst="rect">
            <a:avLst/>
          </a:prstGeom>
          <a:noFill/>
          <a:ln>
            <a:noFill/>
          </a:ln>
        </p:spPr>
      </p:pic>
      <p:pic>
        <p:nvPicPr>
          <p:cNvPr id="6" name="Google Shape;102;g8d41b0a812_0_0" descr="redblackblockiu">
            <a:extLst>
              <a:ext uri="{FF2B5EF4-FFF2-40B4-BE49-F238E27FC236}">
                <a16:creationId xmlns:a16="http://schemas.microsoft.com/office/drawing/2014/main" id="{3E72D150-37EF-4855-B3AF-4D3EE578AFF2}"/>
              </a:ext>
            </a:extLst>
          </p:cNvPr>
          <p:cNvPicPr preferRelativeResize="0"/>
          <p:nvPr/>
        </p:nvPicPr>
        <p:blipFill rotWithShape="1">
          <a:blip r:embed="rId7">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827928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5107" y="1772757"/>
            <a:ext cx="3590925" cy="2162175"/>
          </a:xfrm>
          <a:prstGeom prst="rect">
            <a:avLst/>
          </a:prstGeom>
        </p:spPr>
      </p:pic>
      <p:sp>
        <p:nvSpPr>
          <p:cNvPr id="3" name="TextBox 2"/>
          <p:cNvSpPr txBox="1"/>
          <p:nvPr/>
        </p:nvSpPr>
        <p:spPr>
          <a:xfrm>
            <a:off x="203200" y="732424"/>
            <a:ext cx="8940800" cy="307777"/>
          </a:xfrm>
          <a:prstGeom prst="rect">
            <a:avLst/>
          </a:prstGeom>
          <a:noFill/>
        </p:spPr>
        <p:txBody>
          <a:bodyPr wrap="square" rtlCol="0">
            <a:spAutoFit/>
          </a:bodyPr>
          <a:lstStyle/>
          <a:p>
            <a:r>
              <a:rPr lang="en-US" dirty="0"/>
              <a:t>Adding cell volume constraint seams to limit the size of the cell but the cell gets fragmented. Why?</a:t>
            </a:r>
          </a:p>
        </p:txBody>
      </p:sp>
      <p:sp>
        <p:nvSpPr>
          <p:cNvPr id="4" name="TextBox 3"/>
          <p:cNvSpPr txBox="1"/>
          <p:nvPr/>
        </p:nvSpPr>
        <p:spPr>
          <a:xfrm>
            <a:off x="279400" y="5269628"/>
            <a:ext cx="8610600" cy="954107"/>
          </a:xfrm>
          <a:prstGeom prst="rect">
            <a:avLst/>
          </a:prstGeom>
          <a:noFill/>
        </p:spPr>
        <p:txBody>
          <a:bodyPr wrap="square" rtlCol="0">
            <a:spAutoFit/>
          </a:bodyPr>
          <a:lstStyle/>
          <a:p>
            <a:r>
              <a:rPr lang="pl-PL" noProof="1"/>
              <a:t>Volume constraint ensures that total cell volume is under control but because we are using negavite contact energy coefficients it is energetically favorable to </a:t>
            </a:r>
            <a:r>
              <a:rPr lang="pl-PL" b="1" noProof="1"/>
              <a:t>create as many cell-medium interfaces as possible</a:t>
            </a:r>
            <a:r>
              <a:rPr lang="pl-PL" noProof="1"/>
              <a:t> (leading to lower contribution from contact energy) while ensuring that cell volume is as close to target volume as possible</a:t>
            </a:r>
            <a:r>
              <a:rPr lang="en-US" noProof="1"/>
              <a:t> </a:t>
            </a:r>
          </a:p>
        </p:txBody>
      </p:sp>
      <p:sp>
        <p:nvSpPr>
          <p:cNvPr id="5"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Adding Volume Constraint</a:t>
            </a:r>
          </a:p>
        </p:txBody>
      </p:sp>
      <p:pic>
        <p:nvPicPr>
          <p:cNvPr id="7" name="Google Shape;103;p21">
            <a:extLst>
              <a:ext uri="{FF2B5EF4-FFF2-40B4-BE49-F238E27FC236}">
                <a16:creationId xmlns:a16="http://schemas.microsoft.com/office/drawing/2014/main" id="{F88D6C49-D2C1-47D8-A028-36E8EB9DA9D8}"/>
              </a:ext>
            </a:extLst>
          </p:cNvPr>
          <p:cNvPicPr preferRelativeResize="0"/>
          <p:nvPr/>
        </p:nvPicPr>
        <p:blipFill rotWithShape="1">
          <a:blip r:embed="rId3">
            <a:alphaModFix/>
          </a:blip>
          <a:srcRect/>
          <a:stretch/>
        </p:blipFill>
        <p:spPr>
          <a:xfrm>
            <a:off x="8564450" y="4464"/>
            <a:ext cx="593675" cy="617861"/>
          </a:xfrm>
          <a:prstGeom prst="rect">
            <a:avLst/>
          </a:prstGeom>
          <a:noFill/>
          <a:ln>
            <a:noFill/>
          </a:ln>
        </p:spPr>
      </p:pic>
      <p:pic>
        <p:nvPicPr>
          <p:cNvPr id="9" name="Google Shape;101;g8d41b0a812_0_0" descr="Biocomplexity Logo">
            <a:extLst>
              <a:ext uri="{FF2B5EF4-FFF2-40B4-BE49-F238E27FC236}">
                <a16:creationId xmlns:a16="http://schemas.microsoft.com/office/drawing/2014/main" id="{0A122FE8-DB30-4A67-B522-3624B3C66B44}"/>
              </a:ext>
            </a:extLst>
          </p:cNvPr>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11" name="Google Shape;102;g8d41b0a812_0_0" descr="redblackblockiu">
            <a:extLst>
              <a:ext uri="{FF2B5EF4-FFF2-40B4-BE49-F238E27FC236}">
                <a16:creationId xmlns:a16="http://schemas.microsoft.com/office/drawing/2014/main" id="{EBF6AC34-8124-4C36-8CB0-D76CE1CA5C11}"/>
              </a:ext>
            </a:extLst>
          </p:cNvPr>
          <p:cNvPicPr preferRelativeResize="0"/>
          <p:nvPr/>
        </p:nvPicPr>
        <p:blipFill rotWithShape="1">
          <a:blip r:embed="rId5">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457207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Adding Volume Constraint -  positive contact energy</a:t>
            </a:r>
          </a:p>
        </p:txBody>
      </p:sp>
      <p:sp>
        <p:nvSpPr>
          <p:cNvPr id="2" name="TextBox 1"/>
          <p:cNvSpPr txBox="1"/>
          <p:nvPr/>
        </p:nvSpPr>
        <p:spPr>
          <a:xfrm>
            <a:off x="87682" y="657894"/>
            <a:ext cx="8718115" cy="307777"/>
          </a:xfrm>
          <a:prstGeom prst="rect">
            <a:avLst/>
          </a:prstGeom>
          <a:noFill/>
        </p:spPr>
        <p:txBody>
          <a:bodyPr wrap="square" rtlCol="0">
            <a:spAutoFit/>
          </a:bodyPr>
          <a:lstStyle/>
          <a:p>
            <a:r>
              <a:rPr lang="en-US" dirty="0"/>
              <a:t>Start with a single cell, negative contact energy and a volume constraint</a:t>
            </a:r>
            <a:endParaRPr lang="en-US" b="1" dirty="0"/>
          </a:p>
        </p:txBody>
      </p:sp>
      <p:pic>
        <p:nvPicPr>
          <p:cNvPr id="5" name="Picture 4"/>
          <p:cNvPicPr>
            <a:picLocks noChangeAspect="1"/>
          </p:cNvPicPr>
          <p:nvPr/>
        </p:nvPicPr>
        <p:blipFill>
          <a:blip r:embed="rId2"/>
          <a:stretch>
            <a:fillRect/>
          </a:stretch>
        </p:blipFill>
        <p:spPr>
          <a:xfrm>
            <a:off x="375694" y="988448"/>
            <a:ext cx="476250" cy="495300"/>
          </a:xfrm>
          <a:prstGeom prst="rect">
            <a:avLst/>
          </a:prstGeom>
        </p:spPr>
      </p:pic>
      <p:grpSp>
        <p:nvGrpSpPr>
          <p:cNvPr id="9" name="Group 8"/>
          <p:cNvGrpSpPr/>
          <p:nvPr/>
        </p:nvGrpSpPr>
        <p:grpSpPr>
          <a:xfrm>
            <a:off x="1182839" y="964600"/>
            <a:ext cx="6553200" cy="634041"/>
            <a:chOff x="228529" y="5782476"/>
            <a:chExt cx="6553200" cy="634041"/>
          </a:xfrm>
        </p:grpSpPr>
        <p:pic>
          <p:nvPicPr>
            <p:cNvPr id="10" name="Picture 9"/>
            <p:cNvPicPr>
              <a:picLocks noChangeAspect="1"/>
            </p:cNvPicPr>
            <p:nvPr/>
          </p:nvPicPr>
          <p:blipFill>
            <a:blip r:embed="rId3"/>
            <a:stretch>
              <a:fillRect/>
            </a:stretch>
          </p:blipFill>
          <p:spPr>
            <a:xfrm>
              <a:off x="228529" y="5787867"/>
              <a:ext cx="4257675" cy="628650"/>
            </a:xfrm>
            <a:prstGeom prst="rect">
              <a:avLst/>
            </a:prstGeom>
          </p:spPr>
        </p:pic>
        <p:pic>
          <p:nvPicPr>
            <p:cNvPr id="11" name="Picture 10"/>
            <p:cNvPicPr>
              <a:picLocks noChangeAspect="1"/>
            </p:cNvPicPr>
            <p:nvPr/>
          </p:nvPicPr>
          <p:blipFill>
            <a:blip r:embed="rId4"/>
            <a:stretch>
              <a:fillRect/>
            </a:stretch>
          </p:blipFill>
          <p:spPr>
            <a:xfrm>
              <a:off x="4486204" y="5782476"/>
              <a:ext cx="2295525" cy="495300"/>
            </a:xfrm>
            <a:prstGeom prst="rect">
              <a:avLst/>
            </a:prstGeom>
          </p:spPr>
        </p:pic>
      </p:grpSp>
      <p:sp>
        <p:nvSpPr>
          <p:cNvPr id="8" name="TextBox 7"/>
          <p:cNvSpPr txBox="1"/>
          <p:nvPr/>
        </p:nvSpPr>
        <p:spPr>
          <a:xfrm>
            <a:off x="87682" y="387983"/>
            <a:ext cx="4196219" cy="319054"/>
          </a:xfrm>
          <a:prstGeom prst="rect">
            <a:avLst/>
          </a:prstGeom>
          <a:noFill/>
        </p:spPr>
        <p:txBody>
          <a:bodyPr wrap="square" rtlCol="0">
            <a:spAutoFit/>
          </a:bodyPr>
          <a:lstStyle/>
          <a:p>
            <a:r>
              <a:rPr lang="en-US" b="1" dirty="0" err="1"/>
              <a:t>SingleCellExample</a:t>
            </a:r>
            <a:r>
              <a:rPr lang="en-US" b="1" dirty="0"/>
              <a:t>_</a:t>
            </a:r>
            <a:r>
              <a:rPr lang="pl-PL" b="1" dirty="0"/>
              <a:t>4</a:t>
            </a:r>
            <a:r>
              <a:rPr lang="en-US" b="1" dirty="0"/>
              <a:t>.cc3d</a:t>
            </a:r>
          </a:p>
        </p:txBody>
      </p:sp>
      <p:sp>
        <p:nvSpPr>
          <p:cNvPr id="12" name="Rectangle 1"/>
          <p:cNvSpPr>
            <a:spLocks noChangeArrowheads="1"/>
          </p:cNvSpPr>
          <p:nvPr/>
        </p:nvSpPr>
        <p:spPr bwMode="auto">
          <a:xfrm>
            <a:off x="568369" y="1598641"/>
            <a:ext cx="4751622" cy="55322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JetBrains Mono"/>
              </a:rPr>
              <a:t>&lt;</a:t>
            </a:r>
            <a:r>
              <a:rPr kumimoji="0" lang="en-US" altLang="en-US" sz="1050" b="1" i="0" u="none" strike="noStrike" cap="none" normalizeH="0" baseline="0" dirty="0">
                <a:ln>
                  <a:noFill/>
                </a:ln>
                <a:solidFill>
                  <a:srgbClr val="000080"/>
                </a:solidFill>
                <a:effectLst/>
                <a:latin typeface="JetBrains Mono"/>
              </a:rPr>
              <a:t>CompuCell3D </a:t>
            </a:r>
            <a:r>
              <a:rPr kumimoji="0" lang="en-US" altLang="en-US" sz="1050" b="1" i="0" u="none" strike="noStrike" cap="none" normalizeH="0" baseline="0" dirty="0">
                <a:ln>
                  <a:noFill/>
                </a:ln>
                <a:solidFill>
                  <a:srgbClr val="0000FF"/>
                </a:solidFill>
                <a:effectLst/>
                <a:latin typeface="JetBrains Mono"/>
              </a:rPr>
              <a:t>Revision</a:t>
            </a:r>
            <a:r>
              <a:rPr kumimoji="0" lang="en-US" altLang="en-US" sz="1050" b="1" i="0" u="none" strike="noStrike" cap="none" normalizeH="0" baseline="0" dirty="0">
                <a:ln>
                  <a:noFill/>
                </a:ln>
                <a:solidFill>
                  <a:srgbClr val="008000"/>
                </a:solidFill>
                <a:effectLst/>
                <a:latin typeface="JetBrains Mono"/>
              </a:rPr>
              <a:t>="20200731" </a:t>
            </a:r>
            <a:r>
              <a:rPr kumimoji="0" lang="en-US" altLang="en-US" sz="1050" b="1" i="0" u="none" strike="noStrike" cap="none" normalizeH="0" baseline="0" dirty="0">
                <a:ln>
                  <a:noFill/>
                </a:ln>
                <a:solidFill>
                  <a:srgbClr val="0000FF"/>
                </a:solidFill>
                <a:effectLst/>
                <a:latin typeface="JetBrains Mono"/>
              </a:rPr>
              <a:t>Version</a:t>
            </a:r>
            <a:r>
              <a:rPr kumimoji="0" lang="en-US" altLang="en-US" sz="1050" b="1" i="0" u="none" strike="noStrike" cap="none" normalizeH="0" baseline="0" dirty="0">
                <a:ln>
                  <a:noFill/>
                </a:ln>
                <a:solidFill>
                  <a:srgbClr val="008000"/>
                </a:solidFill>
                <a:effectLst/>
                <a:latin typeface="JetBrains Mono"/>
              </a:rPr>
              <a:t>="4.2.3"</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Metadata</a:t>
            </a:r>
            <a:r>
              <a:rPr kumimoji="0" lang="en-US" altLang="en-US" sz="1050" b="0" i="0" u="none" strike="noStrike" cap="none" normalizeH="0" baseline="0" dirty="0">
                <a:ln>
                  <a:noFill/>
                </a:ln>
                <a:solidFill>
                  <a:srgbClr val="000000"/>
                </a:solidFill>
                <a:effectLst/>
                <a:latin typeface="JetBrains Mono"/>
              </a:rPr>
              <a:t>&gt;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NumberOfProcessors</a:t>
            </a:r>
            <a:r>
              <a:rPr kumimoji="0" lang="en-US" altLang="en-US" sz="1050" b="0" i="0" u="none" strike="noStrike" cap="none" normalizeH="0" baseline="0" dirty="0">
                <a:ln>
                  <a:noFill/>
                </a:ln>
                <a:solidFill>
                  <a:srgbClr val="000000"/>
                </a:solidFill>
                <a:effectLst/>
                <a:latin typeface="JetBrains Mono"/>
              </a:rPr>
              <a:t>&gt;1&lt;/</a:t>
            </a:r>
            <a:r>
              <a:rPr kumimoji="0" lang="en-US" altLang="en-US" sz="1050" b="1" i="0" u="none" strike="noStrike" cap="none" normalizeH="0" baseline="0" dirty="0" err="1">
                <a:ln>
                  <a:noFill/>
                </a:ln>
                <a:solidFill>
                  <a:srgbClr val="000080"/>
                </a:solidFill>
                <a:effectLst/>
                <a:latin typeface="JetBrains Mono"/>
              </a:rPr>
              <a:t>NumberOfProcessors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DebugOutputFrequency</a:t>
            </a:r>
            <a:r>
              <a:rPr kumimoji="0" lang="en-US" altLang="en-US" sz="1050" b="0" i="0" u="none" strike="noStrike" cap="none" normalizeH="0" baseline="0" dirty="0">
                <a:ln>
                  <a:noFill/>
                </a:ln>
                <a:solidFill>
                  <a:srgbClr val="000000"/>
                </a:solidFill>
                <a:effectLst/>
                <a:latin typeface="JetBrains Mono"/>
              </a:rPr>
              <a:t>&gt;10&lt;/</a:t>
            </a:r>
            <a:r>
              <a:rPr kumimoji="0" lang="en-US" altLang="en-US" sz="1050" b="1" i="0" u="none" strike="noStrike" cap="none" normalizeH="0" baseline="0" dirty="0" err="1">
                <a:ln>
                  <a:noFill/>
                </a:ln>
                <a:solidFill>
                  <a:srgbClr val="000080"/>
                </a:solidFill>
                <a:effectLst/>
                <a:latin typeface="JetBrains Mono"/>
              </a:rPr>
              <a:t>DebugOutputFrequency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Metadata</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Potts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Dimensions </a:t>
            </a:r>
            <a:r>
              <a:rPr kumimoji="0" lang="en-US" altLang="en-US" sz="1050" b="1" i="0" u="none" strike="noStrike" cap="none" normalizeH="0" baseline="0" dirty="0">
                <a:ln>
                  <a:noFill/>
                </a:ln>
                <a:solidFill>
                  <a:srgbClr val="0000FF"/>
                </a:solidFill>
                <a:effectLst/>
                <a:latin typeface="JetBrains Mono"/>
              </a:rPr>
              <a:t>x</a:t>
            </a:r>
            <a:r>
              <a:rPr kumimoji="0" lang="en-US" altLang="en-US" sz="1050" b="1" i="0" u="none" strike="noStrike" cap="none" normalizeH="0" baseline="0" dirty="0">
                <a:ln>
                  <a:noFill/>
                </a:ln>
                <a:solidFill>
                  <a:srgbClr val="008000"/>
                </a:solidFill>
                <a:effectLst/>
                <a:latin typeface="JetBrains Mono"/>
              </a:rPr>
              <a:t>="256" </a:t>
            </a:r>
            <a:r>
              <a:rPr kumimoji="0" lang="en-US" altLang="en-US" sz="1050" b="1" i="0" u="none" strike="noStrike" cap="none" normalizeH="0" baseline="0" dirty="0">
                <a:ln>
                  <a:noFill/>
                </a:ln>
                <a:solidFill>
                  <a:srgbClr val="0000FF"/>
                </a:solidFill>
                <a:effectLst/>
                <a:latin typeface="JetBrains Mono"/>
              </a:rPr>
              <a:t>y</a:t>
            </a:r>
            <a:r>
              <a:rPr kumimoji="0" lang="en-US" altLang="en-US" sz="1050" b="1" i="0" u="none" strike="noStrike" cap="none" normalizeH="0" baseline="0" dirty="0">
                <a:ln>
                  <a:noFill/>
                </a:ln>
                <a:solidFill>
                  <a:srgbClr val="008000"/>
                </a:solidFill>
                <a:effectLst/>
                <a:latin typeface="JetBrains Mono"/>
              </a:rPr>
              <a:t>="256" </a:t>
            </a:r>
            <a:r>
              <a:rPr kumimoji="0" lang="en-US" altLang="en-US" sz="1050" b="1" i="0" u="none" strike="noStrike" cap="none" normalizeH="0" baseline="0" dirty="0">
                <a:ln>
                  <a:noFill/>
                </a:ln>
                <a:solidFill>
                  <a:srgbClr val="0000FF"/>
                </a:solidFill>
                <a:effectLst/>
                <a:latin typeface="JetBrains Mono"/>
              </a:rPr>
              <a:t>z</a:t>
            </a:r>
            <a:r>
              <a:rPr kumimoji="0" lang="en-US" altLang="en-US" sz="1050" b="1" i="0" u="none" strike="noStrike" cap="none" normalizeH="0" baseline="0" dirty="0">
                <a:ln>
                  <a:noFill/>
                </a:ln>
                <a:solidFill>
                  <a:srgbClr val="008000"/>
                </a:solidFill>
                <a:effectLst/>
                <a:latin typeface="JetBrains Mono"/>
              </a:rPr>
              <a:t>="1"</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Steps</a:t>
            </a:r>
            <a:r>
              <a:rPr kumimoji="0" lang="en-US" altLang="en-US" sz="1050" b="0" i="0" u="none" strike="noStrike" cap="none" normalizeH="0" baseline="0" dirty="0">
                <a:ln>
                  <a:noFill/>
                </a:ln>
                <a:solidFill>
                  <a:srgbClr val="000000"/>
                </a:solidFill>
                <a:effectLst/>
                <a:latin typeface="JetBrains Mono"/>
              </a:rPr>
              <a:t>&gt;100000&lt;/</a:t>
            </a:r>
            <a:r>
              <a:rPr kumimoji="0" lang="en-US" altLang="en-US" sz="1050" b="1" i="0" u="none" strike="noStrike" cap="none" normalizeH="0" baseline="0" dirty="0">
                <a:ln>
                  <a:noFill/>
                </a:ln>
                <a:solidFill>
                  <a:srgbClr val="000080"/>
                </a:solidFill>
                <a:effectLst/>
                <a:latin typeface="JetBrains Mono"/>
              </a:rPr>
              <a:t>Steps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Temperature</a:t>
            </a:r>
            <a:r>
              <a:rPr kumimoji="0" lang="en-US" altLang="en-US" sz="1050" b="0" i="0" u="none" strike="noStrike" cap="none" normalizeH="0" baseline="0" dirty="0">
                <a:ln>
                  <a:noFill/>
                </a:ln>
                <a:solidFill>
                  <a:srgbClr val="000000"/>
                </a:solidFill>
                <a:effectLst/>
                <a:latin typeface="JetBrains Mono"/>
              </a:rPr>
              <a:t>&gt;10.0&lt;/</a:t>
            </a:r>
            <a:r>
              <a:rPr kumimoji="0" lang="en-US" altLang="en-US" sz="1050" b="1" i="0" u="none" strike="noStrike" cap="none" normalizeH="0" baseline="0" dirty="0">
                <a:ln>
                  <a:noFill/>
                </a:ln>
                <a:solidFill>
                  <a:srgbClr val="000080"/>
                </a:solidFill>
                <a:effectLst/>
                <a:latin typeface="JetBrains Mono"/>
              </a:rPr>
              <a:t>Temperature</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&gt;1&lt;/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Potts</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 </a:t>
            </a:r>
            <a:r>
              <a:rPr kumimoji="0" lang="en-US" altLang="en-US" sz="1050" b="1" i="0" u="none" strike="noStrike" cap="none" normalizeH="0" baseline="0" dirty="0">
                <a:ln>
                  <a:noFill/>
                </a:ln>
                <a:solidFill>
                  <a:srgbClr val="0000FF"/>
                </a:solidFill>
                <a:effectLst/>
                <a:latin typeface="JetBrains Mono"/>
              </a:rPr>
              <a:t>Name</a:t>
            </a:r>
            <a:r>
              <a:rPr kumimoji="0" lang="en-US" altLang="en-US" sz="1050" b="1" i="0" u="none" strike="noStrike" cap="none" normalizeH="0" baseline="0" dirty="0">
                <a:ln>
                  <a:noFill/>
                </a:ln>
                <a:solidFill>
                  <a:srgbClr val="008000"/>
                </a:solidFill>
                <a:effectLst/>
                <a:latin typeface="JetBrains Mono"/>
              </a:rPr>
              <a:t>="Volume"</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 </a:t>
            </a:r>
            <a:r>
              <a:rPr kumimoji="0" lang="en-US" altLang="en-US" sz="1050" b="1" i="0" u="none" strike="noStrike" cap="none" normalizeH="0" baseline="0" dirty="0">
                <a:ln>
                  <a:noFill/>
                </a:ln>
                <a:solidFill>
                  <a:srgbClr val="0000FF"/>
                </a:solidFill>
                <a:effectLst/>
                <a:latin typeface="JetBrains Mono"/>
              </a:rPr>
              <a:t>Name</a:t>
            </a:r>
            <a:r>
              <a:rPr kumimoji="0" lang="en-US" altLang="en-US" sz="1050" b="1" i="0" u="none" strike="noStrike" cap="none" normalizeH="0" baseline="0" dirty="0">
                <a:ln>
                  <a:noFill/>
                </a:ln>
                <a:solidFill>
                  <a:srgbClr val="008000"/>
                </a:solidFill>
                <a:effectLst/>
                <a:latin typeface="JetBrains Mono"/>
              </a:rPr>
              <a:t>="</a:t>
            </a:r>
            <a:r>
              <a:rPr kumimoji="0" lang="en-US" altLang="en-US" sz="1050" b="1" i="0" u="none" strike="noStrike" cap="none" normalizeH="0" baseline="0" dirty="0" err="1">
                <a:ln>
                  <a:noFill/>
                </a:ln>
                <a:solidFill>
                  <a:srgbClr val="008000"/>
                </a:solidFill>
                <a:effectLst/>
                <a:latin typeface="JetBrains Mono"/>
              </a:rPr>
              <a:t>CellType</a:t>
            </a:r>
            <a:r>
              <a:rPr kumimoji="0" lang="en-US" altLang="en-US" sz="1050" b="1" i="0" u="none" strike="noStrike" cap="none" normalizeH="0" baseline="0" dirty="0">
                <a:ln>
                  <a:noFill/>
                </a:ln>
                <a:solidFill>
                  <a:srgbClr val="008000"/>
                </a:solidFill>
                <a:effectLst/>
                <a:latin typeface="JetBrains Mono"/>
              </a:rPr>
              <a:t>"</a:t>
            </a:r>
            <a:r>
              <a:rPr kumimoji="0" lang="en-US" altLang="en-US" sz="1050" b="0" i="0" u="none" strike="noStrike" cap="none" normalizeH="0" baseline="0" dirty="0">
                <a:ln>
                  <a:noFill/>
                </a:ln>
                <a:solidFill>
                  <a:srgbClr val="000000"/>
                </a:solidFill>
                <a:effectLst/>
                <a:latin typeface="JetBrains Mono"/>
              </a:rPr>
              <a:t>&gt;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CellType</a:t>
            </a:r>
            <a:r>
              <a:rPr kumimoji="0" lang="en-US" altLang="en-US" sz="1050" b="1" i="0" u="none" strike="noStrike" cap="none" normalizeH="0" baseline="0" dirty="0">
                <a:ln>
                  <a:noFill/>
                </a:ln>
                <a:solidFill>
                  <a:srgbClr val="000080"/>
                </a:solidFill>
                <a:effectLst/>
                <a:latin typeface="JetBrains Mono"/>
              </a:rPr>
              <a:t> </a:t>
            </a:r>
            <a:r>
              <a:rPr kumimoji="0" lang="en-US" altLang="en-US" sz="1050" b="1" i="0" u="none" strike="noStrike" cap="none" normalizeH="0" baseline="0" dirty="0" err="1">
                <a:ln>
                  <a:noFill/>
                </a:ln>
                <a:solidFill>
                  <a:srgbClr val="0000FF"/>
                </a:solidFill>
                <a:effectLst/>
                <a:latin typeface="JetBrains Mono"/>
              </a:rPr>
              <a:t>TypeId</a:t>
            </a:r>
            <a:r>
              <a:rPr kumimoji="0" lang="en-US" altLang="en-US" sz="1050" b="1" i="0" u="none" strike="noStrike" cap="none" normalizeH="0" baseline="0" dirty="0">
                <a:ln>
                  <a:noFill/>
                </a:ln>
                <a:solidFill>
                  <a:srgbClr val="008000"/>
                </a:solidFill>
                <a:effectLst/>
                <a:latin typeface="JetBrains Mono"/>
              </a:rPr>
              <a:t>="0" </a:t>
            </a:r>
            <a:r>
              <a:rPr kumimoji="0" lang="en-US" altLang="en-US" sz="1050" b="1" i="0" u="none" strike="noStrike" cap="none" normalizeH="0" baseline="0" dirty="0" err="1">
                <a:ln>
                  <a:noFill/>
                </a:ln>
                <a:solidFill>
                  <a:srgbClr val="0000FF"/>
                </a:solidFill>
                <a:effectLst/>
                <a:latin typeface="JetBrains Mono"/>
              </a:rPr>
              <a:t>TypeName</a:t>
            </a:r>
            <a:r>
              <a:rPr kumimoji="0" lang="en-US" altLang="en-US" sz="1050" b="1" i="0" u="none" strike="noStrike" cap="none" normalizeH="0" baseline="0" dirty="0">
                <a:ln>
                  <a:noFill/>
                </a:ln>
                <a:solidFill>
                  <a:srgbClr val="008000"/>
                </a:solidFill>
                <a:effectLst/>
                <a:latin typeface="JetBrains Mono"/>
              </a:rPr>
              <a:t>="Medium"</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CellType</a:t>
            </a:r>
            <a:r>
              <a:rPr kumimoji="0" lang="en-US" altLang="en-US" sz="1050" b="1" i="0" u="none" strike="noStrike" cap="none" normalizeH="0" baseline="0" dirty="0">
                <a:ln>
                  <a:noFill/>
                </a:ln>
                <a:solidFill>
                  <a:srgbClr val="000080"/>
                </a:solidFill>
                <a:effectLst/>
                <a:latin typeface="JetBrains Mono"/>
              </a:rPr>
              <a:t> </a:t>
            </a:r>
            <a:r>
              <a:rPr kumimoji="0" lang="en-US" altLang="en-US" sz="1050" b="1" i="0" u="none" strike="noStrike" cap="none" normalizeH="0" baseline="0" dirty="0" err="1">
                <a:ln>
                  <a:noFill/>
                </a:ln>
                <a:solidFill>
                  <a:srgbClr val="0000FF"/>
                </a:solidFill>
                <a:effectLst/>
                <a:latin typeface="JetBrains Mono"/>
              </a:rPr>
              <a:t>TypeId</a:t>
            </a:r>
            <a:r>
              <a:rPr kumimoji="0" lang="en-US" altLang="en-US" sz="1050" b="1" i="0" u="none" strike="noStrike" cap="none" normalizeH="0" baseline="0" dirty="0">
                <a:ln>
                  <a:noFill/>
                </a:ln>
                <a:solidFill>
                  <a:srgbClr val="008000"/>
                </a:solidFill>
                <a:effectLst/>
                <a:latin typeface="JetBrains Mono"/>
              </a:rPr>
              <a:t>="1" </a:t>
            </a:r>
            <a:r>
              <a:rPr kumimoji="0" lang="en-US" altLang="en-US" sz="1050" b="1" i="0" u="none" strike="noStrike" cap="none" normalizeH="0" baseline="0" dirty="0" err="1">
                <a:ln>
                  <a:noFill/>
                </a:ln>
                <a:solidFill>
                  <a:srgbClr val="0000FF"/>
                </a:solidFill>
                <a:effectLst/>
                <a:latin typeface="JetBrains Mono"/>
              </a:rPr>
              <a:t>TypeName</a:t>
            </a:r>
            <a:r>
              <a:rPr kumimoji="0" lang="en-US" altLang="en-US" sz="1050" b="1" i="0" u="none" strike="noStrike" cap="none" normalizeH="0" baseline="0" dirty="0">
                <a:ln>
                  <a:noFill/>
                </a:ln>
                <a:solidFill>
                  <a:srgbClr val="008000"/>
                </a:solidFill>
                <a:effectLst/>
                <a:latin typeface="JetBrains Mono"/>
              </a:rPr>
              <a:t>="Condensing"</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 </a:t>
            </a:r>
            <a:r>
              <a:rPr kumimoji="0" lang="en-US" altLang="en-US" sz="1050" b="1" i="0" u="none" strike="noStrike" cap="none" normalizeH="0" baseline="0" dirty="0">
                <a:ln>
                  <a:noFill/>
                </a:ln>
                <a:solidFill>
                  <a:srgbClr val="0000FF"/>
                </a:solidFill>
                <a:effectLst/>
                <a:latin typeface="JetBrains Mono"/>
              </a:rPr>
              <a:t>Name</a:t>
            </a:r>
            <a:r>
              <a:rPr kumimoji="0" lang="en-US" altLang="en-US" sz="1050" b="1" i="0" u="none" strike="noStrike" cap="none" normalizeH="0" baseline="0" dirty="0">
                <a:ln>
                  <a:noFill/>
                </a:ln>
                <a:solidFill>
                  <a:srgbClr val="008000"/>
                </a:solidFill>
                <a:effectLst/>
                <a:latin typeface="JetBrains Mono"/>
              </a:rPr>
              <a:t>="</a:t>
            </a:r>
            <a:r>
              <a:rPr kumimoji="0" lang="en-US" altLang="en-US" sz="1050" b="1" i="0" u="none" strike="noStrike" cap="none" normalizeH="0" baseline="0" dirty="0" err="1">
                <a:ln>
                  <a:noFill/>
                </a:ln>
                <a:solidFill>
                  <a:srgbClr val="008000"/>
                </a:solidFill>
                <a:effectLst/>
                <a:latin typeface="JetBrains Mono"/>
              </a:rPr>
              <a:t>CenterOfMass</a:t>
            </a:r>
            <a:r>
              <a:rPr kumimoji="0" lang="en-US" altLang="en-US" sz="1050" b="1" i="0" u="none" strike="noStrike" cap="none" normalizeH="0" baseline="0" dirty="0">
                <a:ln>
                  <a:noFill/>
                </a:ln>
                <a:solidFill>
                  <a:srgbClr val="008000"/>
                </a:solidFill>
                <a:effectLst/>
                <a:latin typeface="JetBrains Mono"/>
              </a:rPr>
              <a:t>"</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 </a:t>
            </a:r>
            <a:r>
              <a:rPr kumimoji="0" lang="en-US" altLang="en-US" sz="1050" b="1" i="0" u="none" strike="noStrike" cap="none" normalizeH="0" baseline="0" dirty="0">
                <a:ln>
                  <a:noFill/>
                </a:ln>
                <a:solidFill>
                  <a:srgbClr val="0000FF"/>
                </a:solidFill>
                <a:effectLst/>
                <a:latin typeface="JetBrains Mono"/>
              </a:rPr>
              <a:t>Name</a:t>
            </a:r>
            <a:r>
              <a:rPr kumimoji="0" lang="en-US" altLang="en-US" sz="1050" b="1" i="0" u="none" strike="noStrike" cap="none" normalizeH="0" baseline="0" dirty="0">
                <a:ln>
                  <a:noFill/>
                </a:ln>
                <a:solidFill>
                  <a:srgbClr val="008000"/>
                </a:solidFill>
                <a:effectLst/>
                <a:latin typeface="JetBrains Mono"/>
              </a:rPr>
              <a:t>="Contact"</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Energy </a:t>
            </a:r>
            <a:r>
              <a:rPr kumimoji="0" lang="en-US" altLang="en-US" sz="1050" b="1" i="0" u="none" strike="noStrike" cap="none" normalizeH="0" baseline="0" dirty="0">
                <a:ln>
                  <a:noFill/>
                </a:ln>
                <a:solidFill>
                  <a:srgbClr val="0000FF"/>
                </a:solidFill>
                <a:effectLst/>
                <a:latin typeface="JetBrains Mono"/>
              </a:rPr>
              <a:t>Type1</a:t>
            </a:r>
            <a:r>
              <a:rPr kumimoji="0" lang="en-US" altLang="en-US" sz="1050" b="1" i="0" u="none" strike="noStrike" cap="none" normalizeH="0" baseline="0" dirty="0">
                <a:ln>
                  <a:noFill/>
                </a:ln>
                <a:solidFill>
                  <a:srgbClr val="008000"/>
                </a:solidFill>
                <a:effectLst/>
                <a:latin typeface="JetBrains Mono"/>
              </a:rPr>
              <a:t>="Medium" </a:t>
            </a:r>
            <a:r>
              <a:rPr kumimoji="0" lang="en-US" altLang="en-US" sz="1050" b="1" i="0" u="none" strike="noStrike" cap="none" normalizeH="0" baseline="0" dirty="0">
                <a:ln>
                  <a:noFill/>
                </a:ln>
                <a:solidFill>
                  <a:srgbClr val="0000FF"/>
                </a:solidFill>
                <a:effectLst/>
                <a:latin typeface="JetBrains Mono"/>
              </a:rPr>
              <a:t>Type2</a:t>
            </a:r>
            <a:r>
              <a:rPr kumimoji="0" lang="en-US" altLang="en-US" sz="1050" b="1" i="0" u="none" strike="noStrike" cap="none" normalizeH="0" baseline="0" dirty="0">
                <a:ln>
                  <a:noFill/>
                </a:ln>
                <a:solidFill>
                  <a:srgbClr val="008000"/>
                </a:solidFill>
                <a:effectLst/>
                <a:latin typeface="JetBrains Mono"/>
              </a:rPr>
              <a:t>="Medium"</a:t>
            </a:r>
            <a:r>
              <a:rPr kumimoji="0" lang="en-US" altLang="en-US" sz="1050" b="0" i="0" u="none" strike="noStrike" cap="none" normalizeH="0" baseline="0" dirty="0">
                <a:ln>
                  <a:noFill/>
                </a:ln>
                <a:solidFill>
                  <a:srgbClr val="000000"/>
                </a:solidFill>
                <a:effectLst/>
                <a:latin typeface="JetBrains Mono"/>
              </a:rPr>
              <a:t>&gt;0.0&lt;/</a:t>
            </a:r>
            <a:r>
              <a:rPr kumimoji="0" lang="en-US" altLang="en-US" sz="1050" b="1" i="0" u="none" strike="noStrike" cap="none" normalizeH="0" baseline="0" dirty="0">
                <a:ln>
                  <a:noFill/>
                </a:ln>
                <a:solidFill>
                  <a:srgbClr val="000080"/>
                </a:solidFill>
                <a:effectLst/>
                <a:latin typeface="JetBrains Mono"/>
              </a:rPr>
              <a:t>Energy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Energy </a:t>
            </a:r>
            <a:r>
              <a:rPr kumimoji="0" lang="en-US" altLang="en-US" sz="1050" b="1" i="0" u="none" strike="noStrike" cap="none" normalizeH="0" baseline="0" dirty="0">
                <a:ln>
                  <a:noFill/>
                </a:ln>
                <a:solidFill>
                  <a:srgbClr val="0000FF"/>
                </a:solidFill>
                <a:effectLst/>
                <a:latin typeface="JetBrains Mono"/>
              </a:rPr>
              <a:t>Type1</a:t>
            </a:r>
            <a:r>
              <a:rPr kumimoji="0" lang="en-US" altLang="en-US" sz="1050" b="1" i="0" u="none" strike="noStrike" cap="none" normalizeH="0" baseline="0" dirty="0">
                <a:ln>
                  <a:noFill/>
                </a:ln>
                <a:solidFill>
                  <a:srgbClr val="008000"/>
                </a:solidFill>
                <a:effectLst/>
                <a:latin typeface="JetBrains Mono"/>
              </a:rPr>
              <a:t>="Medium" </a:t>
            </a:r>
            <a:r>
              <a:rPr kumimoji="0" lang="en-US" altLang="en-US" sz="1050" b="1" i="0" u="none" strike="noStrike" cap="none" normalizeH="0" baseline="0" dirty="0">
                <a:ln>
                  <a:noFill/>
                </a:ln>
                <a:solidFill>
                  <a:srgbClr val="0000FF"/>
                </a:solidFill>
                <a:effectLst/>
                <a:latin typeface="JetBrains Mono"/>
              </a:rPr>
              <a:t>Type2</a:t>
            </a:r>
            <a:r>
              <a:rPr kumimoji="0" lang="en-US" altLang="en-US" sz="1050" b="1" i="0" u="none" strike="noStrike" cap="none" normalizeH="0" baseline="0" dirty="0">
                <a:ln>
                  <a:noFill/>
                </a:ln>
                <a:solidFill>
                  <a:srgbClr val="008000"/>
                </a:solidFill>
                <a:effectLst/>
                <a:latin typeface="JetBrains Mono"/>
              </a:rPr>
              <a:t>="Condensing"</a:t>
            </a:r>
            <a:r>
              <a:rPr kumimoji="0" lang="en-US" altLang="en-US" sz="1050" b="0" i="0" u="none" strike="noStrike" cap="none" normalizeH="0" baseline="0" dirty="0">
                <a:ln>
                  <a:noFill/>
                </a:ln>
                <a:solidFill>
                  <a:srgbClr val="000000"/>
                </a:solidFill>
                <a:effectLst/>
                <a:latin typeface="JetBrains Mono"/>
              </a:rPr>
              <a:t>&gt;10.0&lt;/</a:t>
            </a:r>
            <a:r>
              <a:rPr kumimoji="0" lang="en-US" altLang="en-US" sz="1050" b="1" i="0" u="none" strike="noStrike" cap="none" normalizeH="0" baseline="0" dirty="0">
                <a:ln>
                  <a:noFill/>
                </a:ln>
                <a:solidFill>
                  <a:srgbClr val="000080"/>
                </a:solidFill>
                <a:effectLst/>
                <a:latin typeface="JetBrains Mono"/>
              </a:rPr>
              <a:t>Energy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Energy </a:t>
            </a:r>
            <a:r>
              <a:rPr kumimoji="0" lang="en-US" altLang="en-US" sz="1050" b="1" i="0" u="none" strike="noStrike" cap="none" normalizeH="0" baseline="0" dirty="0">
                <a:ln>
                  <a:noFill/>
                </a:ln>
                <a:solidFill>
                  <a:srgbClr val="0000FF"/>
                </a:solidFill>
                <a:effectLst/>
                <a:latin typeface="JetBrains Mono"/>
              </a:rPr>
              <a:t>Type1</a:t>
            </a:r>
            <a:r>
              <a:rPr kumimoji="0" lang="en-US" altLang="en-US" sz="1050" b="1" i="0" u="none" strike="noStrike" cap="none" normalizeH="0" baseline="0" dirty="0">
                <a:ln>
                  <a:noFill/>
                </a:ln>
                <a:solidFill>
                  <a:srgbClr val="008000"/>
                </a:solidFill>
                <a:effectLst/>
                <a:latin typeface="JetBrains Mono"/>
              </a:rPr>
              <a:t>="Condensing" </a:t>
            </a:r>
            <a:r>
              <a:rPr kumimoji="0" lang="en-US" altLang="en-US" sz="1050" b="1" i="0" u="none" strike="noStrike" cap="none" normalizeH="0" baseline="0" dirty="0">
                <a:ln>
                  <a:noFill/>
                </a:ln>
                <a:solidFill>
                  <a:srgbClr val="0000FF"/>
                </a:solidFill>
                <a:effectLst/>
                <a:latin typeface="JetBrains Mono"/>
              </a:rPr>
              <a:t>Type2</a:t>
            </a:r>
            <a:r>
              <a:rPr kumimoji="0" lang="en-US" altLang="en-US" sz="1050" b="1" i="0" u="none" strike="noStrike" cap="none" normalizeH="0" baseline="0" dirty="0">
                <a:ln>
                  <a:noFill/>
                </a:ln>
                <a:solidFill>
                  <a:srgbClr val="008000"/>
                </a:solidFill>
                <a:effectLst/>
                <a:latin typeface="JetBrains Mono"/>
              </a:rPr>
              <a:t>="Condensing"</a:t>
            </a:r>
            <a:r>
              <a:rPr kumimoji="0" lang="en-US" altLang="en-US" sz="1050" b="0" i="0" u="none" strike="noStrike" cap="none" normalizeH="0" baseline="0" dirty="0">
                <a:ln>
                  <a:noFill/>
                </a:ln>
                <a:solidFill>
                  <a:srgbClr val="000000"/>
                </a:solidFill>
                <a:effectLst/>
                <a:latin typeface="JetBrains Mono"/>
              </a:rPr>
              <a:t>&gt;10.0&lt;/</a:t>
            </a:r>
            <a:r>
              <a:rPr kumimoji="0" lang="en-US" altLang="en-US" sz="1050" b="1" i="0" u="none" strike="noStrike" cap="none" normalizeH="0" baseline="0" dirty="0">
                <a:ln>
                  <a:noFill/>
                </a:ln>
                <a:solidFill>
                  <a:srgbClr val="000080"/>
                </a:solidFill>
                <a:effectLst/>
                <a:latin typeface="JetBrains Mono"/>
              </a:rPr>
              <a:t>Energy</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&gt;4&lt;/</a:t>
            </a:r>
            <a:r>
              <a:rPr kumimoji="0" lang="en-US" altLang="en-US" sz="1050" b="1" i="0" u="none" strike="noStrike" cap="none" normalizeH="0" baseline="0" dirty="0" err="1">
                <a:ln>
                  <a:noFill/>
                </a:ln>
                <a:solidFill>
                  <a:srgbClr val="000080"/>
                </a:solidFill>
                <a:effectLst/>
                <a:latin typeface="JetBrains Mono"/>
              </a:rPr>
              <a:t>NeighborOrder</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&lt;/</a:t>
            </a:r>
            <a:r>
              <a:rPr kumimoji="0" lang="en-US" altLang="en-US" sz="1050" b="1" i="0" u="none" strike="noStrike" cap="none" normalizeH="0" baseline="0" dirty="0">
                <a:ln>
                  <a:noFill/>
                </a:ln>
                <a:solidFill>
                  <a:srgbClr val="000080"/>
                </a:solidFill>
                <a:effectLst/>
                <a:latin typeface="JetBrains Mono"/>
              </a:rPr>
              <a:t>Plugin</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&lt;/</a:t>
            </a:r>
            <a:r>
              <a:rPr kumimoji="0" lang="en-US" altLang="en-US" sz="1050" b="1" i="0" u="none" strike="noStrike" cap="none" normalizeH="0" baseline="0" dirty="0">
                <a:ln>
                  <a:noFill/>
                </a:ln>
                <a:solidFill>
                  <a:srgbClr val="000080"/>
                </a:solidFill>
                <a:effectLst/>
                <a:latin typeface="JetBrains Mono"/>
              </a:rPr>
              <a:t>CompuCell3D</a:t>
            </a:r>
            <a:r>
              <a:rPr kumimoji="0" lang="en-US" altLang="en-US" sz="1050" b="0" i="0" u="none" strike="noStrike" cap="none" normalizeH="0" baseline="0" dirty="0">
                <a:ln>
                  <a:noFill/>
                </a:ln>
                <a:solidFill>
                  <a:srgbClr val="000000"/>
                </a:solidFill>
                <a:effectLst/>
                <a:latin typeface="JetBrains Mono"/>
              </a:rPr>
              <a:t>&gt;</a:t>
            </a:r>
            <a:br>
              <a:rPr kumimoji="0" lang="en-US" altLang="en-US" sz="1050" b="0" i="0" u="none" strike="noStrike" cap="none" normalizeH="0" baseline="0" dirty="0">
                <a:ln>
                  <a:noFill/>
                </a:ln>
                <a:solidFill>
                  <a:srgbClr val="000000"/>
                </a:solidFill>
                <a:effectLst/>
                <a:latin typeface="JetBrains Mono"/>
              </a:rPr>
            </a:b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4" name="Rectangle 2"/>
          <p:cNvSpPr>
            <a:spLocks noChangeArrowheads="1"/>
          </p:cNvSpPr>
          <p:nvPr/>
        </p:nvSpPr>
        <p:spPr bwMode="auto">
          <a:xfrm>
            <a:off x="4977091" y="1954119"/>
            <a:ext cx="4027209" cy="30008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000080"/>
                </a:solidFill>
                <a:effectLst/>
                <a:latin typeface="JetBrains Mono"/>
              </a:rPr>
              <a:t>from </a:t>
            </a:r>
            <a:r>
              <a:rPr kumimoji="0" lang="en-US" altLang="en-US" sz="1050" b="0" i="0" u="none" strike="noStrike" cap="none" normalizeH="0" baseline="0" dirty="0">
                <a:ln>
                  <a:noFill/>
                </a:ln>
                <a:solidFill>
                  <a:srgbClr val="000000"/>
                </a:solidFill>
                <a:effectLst/>
                <a:latin typeface="JetBrains Mono"/>
              </a:rPr>
              <a:t>cc3d.core.PySteppables </a:t>
            </a:r>
            <a:r>
              <a:rPr kumimoji="0" lang="en-US" altLang="en-US" sz="1050" b="1" i="0" u="none" strike="noStrike" cap="none" normalizeH="0" baseline="0" dirty="0">
                <a:ln>
                  <a:noFill/>
                </a:ln>
                <a:solidFill>
                  <a:srgbClr val="000080"/>
                </a:solidFill>
                <a:effectLst/>
                <a:latin typeface="JetBrains Mono"/>
              </a:rPr>
              <a:t>import </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1" i="0" u="none" strike="noStrike" cap="none" normalizeH="0" baseline="0" dirty="0">
                <a:ln>
                  <a:noFill/>
                </a:ln>
                <a:solidFill>
                  <a:srgbClr val="000080"/>
                </a:solidFill>
                <a:effectLst/>
                <a:latin typeface="JetBrains Mono"/>
              </a:rPr>
              <a:t>class </a:t>
            </a:r>
            <a:r>
              <a:rPr kumimoji="0" lang="en-US" altLang="en-US" sz="1050" b="0" i="0" u="none" strike="noStrike" cap="none" normalizeH="0" baseline="0" dirty="0">
                <a:ln>
                  <a:noFill/>
                </a:ln>
                <a:solidFill>
                  <a:srgbClr val="000000"/>
                </a:solidFill>
                <a:effectLst/>
                <a:latin typeface="JetBrains Mono"/>
              </a:rPr>
              <a:t>SingleCellExample_3Steppable(</a:t>
            </a:r>
            <a:r>
              <a:rPr kumimoji="0" lang="en-US" altLang="en-US" sz="1050" b="0" i="0" u="none" strike="noStrike" cap="none" normalizeH="0" baseline="0" dirty="0" err="1">
                <a:ln>
                  <a:noFill/>
                </a:ln>
                <a:solidFill>
                  <a:srgbClr val="000000"/>
                </a:solidFill>
                <a:effectLst/>
                <a:latin typeface="JetBrains Mono"/>
              </a:rPr>
              <a:t>SteppableBasePy</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err="1">
                <a:ln>
                  <a:noFill/>
                </a:ln>
                <a:solidFill>
                  <a:srgbClr val="B200B2"/>
                </a:solidFill>
                <a:effectLst/>
                <a:latin typeface="JetBrains Mono"/>
              </a:rPr>
              <a:t>init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,frequency</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SteppableBasePy</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err="1">
                <a:ln>
                  <a:noFill/>
                </a:ln>
                <a:solidFill>
                  <a:srgbClr val="B200B2"/>
                </a:solidFill>
                <a:effectLst/>
                <a:latin typeface="JetBrains Mono"/>
              </a:rPr>
              <a:t>init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,frequency</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a:ln>
                  <a:noFill/>
                </a:ln>
                <a:solidFill>
                  <a:srgbClr val="000000"/>
                </a:solidFill>
                <a:effectLst/>
                <a:latin typeface="JetBrains Mono"/>
              </a:rPr>
              <a:t>start(</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1" u="none" strike="noStrike" cap="none" normalizeH="0" baseline="0" dirty="0">
                <a:ln>
                  <a:noFill/>
                </a:ln>
                <a:solidFill>
                  <a:srgbClr val="808080"/>
                </a:solidFill>
                <a:effectLst/>
                <a:latin typeface="JetBrains Mono"/>
              </a:rPr>
              <a:t>"""</a:t>
            </a:r>
            <a:br>
              <a:rPr kumimoji="0" lang="en-US" altLang="en-US" sz="1050" b="0" i="1" u="none" strike="noStrike" cap="none" normalizeH="0" baseline="0" dirty="0">
                <a:ln>
                  <a:noFill/>
                </a:ln>
                <a:solidFill>
                  <a:srgbClr val="808080"/>
                </a:solidFill>
                <a:effectLst/>
                <a:latin typeface="JetBrains Mono"/>
              </a:rPr>
            </a:br>
            <a:r>
              <a:rPr kumimoji="0" lang="en-US" altLang="en-US" sz="1050" b="0" i="1" u="none" strike="noStrike" cap="none" normalizeH="0" baseline="0" dirty="0">
                <a:ln>
                  <a:noFill/>
                </a:ln>
                <a:solidFill>
                  <a:srgbClr val="808080"/>
                </a:solidFill>
                <a:effectLst/>
                <a:latin typeface="JetBrains Mono"/>
              </a:rPr>
              <a:t>        any code in the start function runs before MCS=0</a:t>
            </a:r>
            <a:br>
              <a:rPr kumimoji="0" lang="en-US" altLang="en-US" sz="1050" b="0" i="1" u="none" strike="noStrike" cap="none" normalizeH="0" baseline="0" dirty="0">
                <a:ln>
                  <a:noFill/>
                </a:ln>
                <a:solidFill>
                  <a:srgbClr val="808080"/>
                </a:solidFill>
                <a:effectLst/>
                <a:latin typeface="JetBrains Mono"/>
              </a:rPr>
            </a:br>
            <a:r>
              <a:rPr kumimoji="0" lang="en-US" altLang="en-US" sz="1050" b="0" i="1" u="none" strike="noStrike" cap="none" normalizeH="0" baseline="0" dirty="0">
                <a:ln>
                  <a:noFill/>
                </a:ln>
                <a:solidFill>
                  <a:srgbClr val="808080"/>
                </a:solidFill>
                <a:effectLst/>
                <a:latin typeface="JetBrains Mono"/>
              </a:rPr>
              <a:t>        """ </a:t>
            </a:r>
            <a:br>
              <a:rPr kumimoji="0" lang="en-US" altLang="en-US" sz="1050" b="0" i="1" u="none" strike="noStrike" cap="none" normalizeH="0" baseline="0" dirty="0">
                <a:ln>
                  <a:noFill/>
                </a:ln>
                <a:solidFill>
                  <a:srgbClr val="808080"/>
                </a:solidFill>
                <a:effectLst/>
                <a:latin typeface="JetBrains Mono"/>
              </a:rPr>
            </a:br>
            <a:r>
              <a:rPr kumimoji="0" lang="en-US" altLang="en-US" sz="1050" b="0" i="1" u="none" strike="noStrike" cap="none" normalizeH="0" baseline="0" dirty="0">
                <a:ln>
                  <a:noFill/>
                </a:ln>
                <a:solidFill>
                  <a:srgbClr val="808080"/>
                </a:solidFill>
                <a:effectLst/>
                <a:latin typeface="JetBrains Mono"/>
              </a:rPr>
              <a:t>        </a:t>
            </a:r>
            <a:r>
              <a:rPr kumimoji="0" lang="en-US" altLang="en-US" sz="1050" b="0" i="0" u="none" strike="noStrike" cap="none" normalizeH="0" baseline="0" dirty="0">
                <a:ln>
                  <a:noFill/>
                </a:ln>
                <a:solidFill>
                  <a:srgbClr val="000000"/>
                </a:solidFill>
                <a:effectLst/>
                <a:latin typeface="JetBrains Mono"/>
              </a:rPr>
              <a:t>cell =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.new_cell</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.CONDENSING</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.cell_field</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100</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a:t>
            </a:r>
            <a:r>
              <a:rPr kumimoji="0" lang="pl-PL" altLang="en-US" sz="1050" b="0" i="0" u="none" strike="noStrike" cap="none" normalizeH="0" baseline="0" dirty="0">
                <a:ln>
                  <a:noFill/>
                </a:ln>
                <a:solidFill>
                  <a:srgbClr val="0000FF"/>
                </a:solidFill>
                <a:effectLst/>
                <a:latin typeface="JetBrains Mono"/>
              </a:rPr>
              <a:t>2</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a:ln>
                  <a:noFill/>
                </a:ln>
                <a:solidFill>
                  <a:srgbClr val="0000FF"/>
                </a:solidFill>
                <a:effectLst/>
                <a:latin typeface="JetBrains Mono"/>
              </a:rPr>
              <a:t>100</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a:t>
            </a:r>
            <a:r>
              <a:rPr kumimoji="0" lang="pl-PL" altLang="en-US" sz="1050" b="0" i="0" u="none" strike="noStrike" cap="none" normalizeH="0" baseline="0" dirty="0">
                <a:ln>
                  <a:noFill/>
                </a:ln>
                <a:solidFill>
                  <a:srgbClr val="0000FF"/>
                </a:solidFill>
                <a:effectLst/>
                <a:latin typeface="JetBrains Mono"/>
              </a:rPr>
              <a:t>2</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a:ln>
                  <a:noFill/>
                </a:ln>
                <a:solidFill>
                  <a:srgbClr val="0000FF"/>
                </a:solidFill>
                <a:effectLst/>
                <a:latin typeface="JetBrains Mono"/>
              </a:rPr>
              <a:t>0</a:t>
            </a:r>
            <a:r>
              <a:rPr kumimoji="0" lang="en-US" altLang="en-US" sz="1050" b="0" i="0" u="none" strike="noStrike" cap="none" normalizeH="0" baseline="0" dirty="0">
                <a:ln>
                  <a:noFill/>
                </a:ln>
                <a:solidFill>
                  <a:srgbClr val="000000"/>
                </a:solidFill>
                <a:effectLst/>
                <a:latin typeface="JetBrains Mono"/>
              </a:rPr>
              <a:t>] = cell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cell.targetVolume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FF"/>
                </a:solidFill>
                <a:effectLst/>
                <a:latin typeface="JetBrains Mono"/>
              </a:rPr>
              <a:t>25</a:t>
            </a:r>
            <a:br>
              <a:rPr kumimoji="0" lang="en-US" altLang="en-US" sz="1050" b="0" i="0" u="none" strike="noStrike" cap="none" normalizeH="0" baseline="0" dirty="0">
                <a:ln>
                  <a:noFill/>
                </a:ln>
                <a:solidFill>
                  <a:srgbClr val="0000FF"/>
                </a:solidFill>
                <a:effectLst/>
                <a:latin typeface="JetBrains Mono"/>
              </a:rPr>
            </a:br>
            <a:r>
              <a:rPr kumimoji="0" lang="en-US" altLang="en-US" sz="1050" b="0" i="0" u="none" strike="noStrike" cap="none" normalizeH="0" baseline="0" dirty="0">
                <a:ln>
                  <a:noFill/>
                </a:ln>
                <a:solidFill>
                  <a:srgbClr val="0000FF"/>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cell.lambdaVolume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FF"/>
                </a:solidFill>
                <a:effectLst/>
                <a:latin typeface="JetBrains Mono"/>
              </a:rPr>
              <a:t>5.0</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3" name="Google Shape;103;p21">
            <a:extLst>
              <a:ext uri="{FF2B5EF4-FFF2-40B4-BE49-F238E27FC236}">
                <a16:creationId xmlns:a16="http://schemas.microsoft.com/office/drawing/2014/main" id="{6C194AA5-D044-4911-9698-B88FFA8513A6}"/>
              </a:ext>
            </a:extLst>
          </p:cNvPr>
          <p:cNvPicPr preferRelativeResize="0"/>
          <p:nvPr/>
        </p:nvPicPr>
        <p:blipFill rotWithShape="1">
          <a:blip r:embed="rId5">
            <a:alphaModFix/>
          </a:blip>
          <a:srcRect/>
          <a:stretch/>
        </p:blipFill>
        <p:spPr>
          <a:xfrm>
            <a:off x="8564450" y="4464"/>
            <a:ext cx="593675" cy="617861"/>
          </a:xfrm>
          <a:prstGeom prst="rect">
            <a:avLst/>
          </a:prstGeom>
          <a:noFill/>
          <a:ln>
            <a:noFill/>
          </a:ln>
        </p:spPr>
      </p:pic>
      <p:pic>
        <p:nvPicPr>
          <p:cNvPr id="4" name="Google Shape;101;g8d41b0a812_0_0" descr="Biocomplexity Logo">
            <a:extLst>
              <a:ext uri="{FF2B5EF4-FFF2-40B4-BE49-F238E27FC236}">
                <a16:creationId xmlns:a16="http://schemas.microsoft.com/office/drawing/2014/main" id="{0592BB66-67FF-4268-A654-E4E556975324}"/>
              </a:ext>
            </a:extLst>
          </p:cNvPr>
          <p:cNvPicPr preferRelativeResize="0"/>
          <p:nvPr/>
        </p:nvPicPr>
        <p:blipFill rotWithShape="1">
          <a:blip r:embed="rId6">
            <a:alphaModFix/>
          </a:blip>
          <a:srcRect/>
          <a:stretch/>
        </p:blipFill>
        <p:spPr>
          <a:xfrm>
            <a:off x="8550275" y="6264275"/>
            <a:ext cx="593725" cy="593725"/>
          </a:xfrm>
          <a:prstGeom prst="rect">
            <a:avLst/>
          </a:prstGeom>
          <a:noFill/>
          <a:ln>
            <a:noFill/>
          </a:ln>
        </p:spPr>
      </p:pic>
      <p:pic>
        <p:nvPicPr>
          <p:cNvPr id="6" name="Google Shape;102;g8d41b0a812_0_0" descr="redblackblockiu">
            <a:extLst>
              <a:ext uri="{FF2B5EF4-FFF2-40B4-BE49-F238E27FC236}">
                <a16:creationId xmlns:a16="http://schemas.microsoft.com/office/drawing/2014/main" id="{DA696D96-9B61-4D42-8774-637F353E1D9D}"/>
              </a:ext>
            </a:extLst>
          </p:cNvPr>
          <p:cNvPicPr preferRelativeResize="0"/>
          <p:nvPr/>
        </p:nvPicPr>
        <p:blipFill rotWithShape="1">
          <a:blip r:embed="rId7">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744241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979" y="1666678"/>
            <a:ext cx="2800350" cy="1495425"/>
          </a:xfrm>
          <a:prstGeom prst="rect">
            <a:avLst/>
          </a:prstGeom>
        </p:spPr>
      </p:pic>
      <p:sp>
        <p:nvSpPr>
          <p:cNvPr id="4" name="TextBox 3"/>
          <p:cNvSpPr txBox="1"/>
          <p:nvPr/>
        </p:nvSpPr>
        <p:spPr>
          <a:xfrm>
            <a:off x="203200" y="3966924"/>
            <a:ext cx="8610600" cy="954107"/>
          </a:xfrm>
          <a:prstGeom prst="rect">
            <a:avLst/>
          </a:prstGeom>
          <a:noFill/>
        </p:spPr>
        <p:txBody>
          <a:bodyPr wrap="square" rtlCol="0">
            <a:spAutoFit/>
          </a:bodyPr>
          <a:lstStyle/>
          <a:p>
            <a:r>
              <a:rPr lang="pl-PL" noProof="1"/>
              <a:t>Volume constraint ensures that total cell volume is under control but because we are using positive contact energy coefficients it is energetically favorable to create </a:t>
            </a:r>
            <a:r>
              <a:rPr lang="pl-PL" b="1" noProof="1"/>
              <a:t>as few cell-medium interfaces as possible </a:t>
            </a:r>
            <a:r>
              <a:rPr lang="pl-PL" noProof="1"/>
              <a:t>(leading to lower contribution from contact energy) while ensuring that cell volume is as close to target volume as possible</a:t>
            </a:r>
            <a:r>
              <a:rPr lang="en-US" noProof="1"/>
              <a:t> </a:t>
            </a:r>
          </a:p>
        </p:txBody>
      </p:sp>
      <p:sp>
        <p:nvSpPr>
          <p:cNvPr id="7" name="TextBox 6"/>
          <p:cNvSpPr txBox="1"/>
          <p:nvPr/>
        </p:nvSpPr>
        <p:spPr>
          <a:xfrm>
            <a:off x="203200" y="553871"/>
            <a:ext cx="8610600" cy="954107"/>
          </a:xfrm>
          <a:prstGeom prst="rect">
            <a:avLst/>
          </a:prstGeom>
          <a:noFill/>
        </p:spPr>
        <p:txBody>
          <a:bodyPr wrap="square" rtlCol="0">
            <a:spAutoFit/>
          </a:bodyPr>
          <a:lstStyle/>
          <a:p>
            <a:r>
              <a:rPr lang="en-US" dirty="0"/>
              <a:t>Adding cell volume constraint and keeping positive contact energies removes cell fragmentation and keeps cell volume under control. Why?</a:t>
            </a:r>
          </a:p>
          <a:p>
            <a:endParaRPr lang="en-US" dirty="0"/>
          </a:p>
          <a:p>
            <a:endParaRPr lang="en-US" dirty="0"/>
          </a:p>
        </p:txBody>
      </p:sp>
      <p:sp>
        <p:nvSpPr>
          <p:cNvPr id="8"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Adding Volume Constraint -  positive contact energy</a:t>
            </a:r>
          </a:p>
        </p:txBody>
      </p:sp>
      <p:pic>
        <p:nvPicPr>
          <p:cNvPr id="3" name="Google Shape;103;p21">
            <a:extLst>
              <a:ext uri="{FF2B5EF4-FFF2-40B4-BE49-F238E27FC236}">
                <a16:creationId xmlns:a16="http://schemas.microsoft.com/office/drawing/2014/main" id="{CA8BBAD5-3049-4137-A75E-DE0E90293CAD}"/>
              </a:ext>
            </a:extLst>
          </p:cNvPr>
          <p:cNvPicPr preferRelativeResize="0"/>
          <p:nvPr/>
        </p:nvPicPr>
        <p:blipFill rotWithShape="1">
          <a:blip r:embed="rId3">
            <a:alphaModFix/>
          </a:blip>
          <a:srcRect/>
          <a:stretch/>
        </p:blipFill>
        <p:spPr>
          <a:xfrm>
            <a:off x="8564450" y="4464"/>
            <a:ext cx="593675" cy="617861"/>
          </a:xfrm>
          <a:prstGeom prst="rect">
            <a:avLst/>
          </a:prstGeom>
          <a:noFill/>
          <a:ln>
            <a:noFill/>
          </a:ln>
        </p:spPr>
      </p:pic>
      <p:pic>
        <p:nvPicPr>
          <p:cNvPr id="5" name="Google Shape;101;g8d41b0a812_0_0" descr="Biocomplexity Logo">
            <a:extLst>
              <a:ext uri="{FF2B5EF4-FFF2-40B4-BE49-F238E27FC236}">
                <a16:creationId xmlns:a16="http://schemas.microsoft.com/office/drawing/2014/main" id="{49920733-CC21-421D-BC9D-3AD083347F59}"/>
              </a:ext>
            </a:extLst>
          </p:cNvPr>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11" name="Google Shape;102;g8d41b0a812_0_0" descr="redblackblockiu">
            <a:extLst>
              <a:ext uri="{FF2B5EF4-FFF2-40B4-BE49-F238E27FC236}">
                <a16:creationId xmlns:a16="http://schemas.microsoft.com/office/drawing/2014/main" id="{54E121CD-B9C9-49D4-9573-5B487CB0C859}"/>
              </a:ext>
            </a:extLst>
          </p:cNvPr>
          <p:cNvPicPr preferRelativeResize="0"/>
          <p:nvPr/>
        </p:nvPicPr>
        <p:blipFill rotWithShape="1">
          <a:blip r:embed="rId5">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3062848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Implementing Cell Growth</a:t>
            </a:r>
          </a:p>
        </p:txBody>
      </p:sp>
      <p:sp>
        <p:nvSpPr>
          <p:cNvPr id="2" name="TextBox 1"/>
          <p:cNvSpPr txBox="1"/>
          <p:nvPr/>
        </p:nvSpPr>
        <p:spPr>
          <a:xfrm>
            <a:off x="87682" y="653786"/>
            <a:ext cx="8718115" cy="523220"/>
          </a:xfrm>
          <a:prstGeom prst="rect">
            <a:avLst/>
          </a:prstGeom>
          <a:noFill/>
        </p:spPr>
        <p:txBody>
          <a:bodyPr wrap="square" rtlCol="0">
            <a:spAutoFit/>
          </a:bodyPr>
          <a:lstStyle/>
          <a:p>
            <a:r>
              <a:rPr lang="en-US" dirty="0"/>
              <a:t>Start with a single cell, positive contact energy and a volume constraint that varies over time. Keep increasing target volume</a:t>
            </a:r>
            <a:endParaRPr lang="en-US" b="1" dirty="0"/>
          </a:p>
        </p:txBody>
      </p:sp>
      <p:pic>
        <p:nvPicPr>
          <p:cNvPr id="5" name="Picture 4"/>
          <p:cNvPicPr>
            <a:picLocks noChangeAspect="1"/>
          </p:cNvPicPr>
          <p:nvPr/>
        </p:nvPicPr>
        <p:blipFill>
          <a:blip r:embed="rId2"/>
          <a:stretch>
            <a:fillRect/>
          </a:stretch>
        </p:blipFill>
        <p:spPr>
          <a:xfrm>
            <a:off x="362994" y="1202238"/>
            <a:ext cx="476250" cy="495300"/>
          </a:xfrm>
          <a:prstGeom prst="rect">
            <a:avLst/>
          </a:prstGeom>
        </p:spPr>
      </p:pic>
      <p:grpSp>
        <p:nvGrpSpPr>
          <p:cNvPr id="9" name="Group 8"/>
          <p:cNvGrpSpPr/>
          <p:nvPr/>
        </p:nvGrpSpPr>
        <p:grpSpPr>
          <a:xfrm>
            <a:off x="1170139" y="1178390"/>
            <a:ext cx="6553200" cy="634041"/>
            <a:chOff x="228529" y="5782476"/>
            <a:chExt cx="6553200" cy="634041"/>
          </a:xfrm>
        </p:grpSpPr>
        <p:pic>
          <p:nvPicPr>
            <p:cNvPr id="10" name="Picture 9"/>
            <p:cNvPicPr>
              <a:picLocks noChangeAspect="1"/>
            </p:cNvPicPr>
            <p:nvPr/>
          </p:nvPicPr>
          <p:blipFill>
            <a:blip r:embed="rId3"/>
            <a:stretch>
              <a:fillRect/>
            </a:stretch>
          </p:blipFill>
          <p:spPr>
            <a:xfrm>
              <a:off x="228529" y="5787867"/>
              <a:ext cx="4257675" cy="628650"/>
            </a:xfrm>
            <a:prstGeom prst="rect">
              <a:avLst/>
            </a:prstGeom>
          </p:spPr>
        </p:pic>
        <p:pic>
          <p:nvPicPr>
            <p:cNvPr id="11" name="Picture 10"/>
            <p:cNvPicPr>
              <a:picLocks noChangeAspect="1"/>
            </p:cNvPicPr>
            <p:nvPr/>
          </p:nvPicPr>
          <p:blipFill>
            <a:blip r:embed="rId4"/>
            <a:stretch>
              <a:fillRect/>
            </a:stretch>
          </p:blipFill>
          <p:spPr>
            <a:xfrm>
              <a:off x="4486204" y="5782476"/>
              <a:ext cx="2295525" cy="495300"/>
            </a:xfrm>
            <a:prstGeom prst="rect">
              <a:avLst/>
            </a:prstGeom>
          </p:spPr>
        </p:pic>
      </p:grpSp>
      <p:sp>
        <p:nvSpPr>
          <p:cNvPr id="8" name="TextBox 7"/>
          <p:cNvSpPr txBox="1"/>
          <p:nvPr/>
        </p:nvSpPr>
        <p:spPr>
          <a:xfrm>
            <a:off x="87682" y="387983"/>
            <a:ext cx="4196219" cy="319054"/>
          </a:xfrm>
          <a:prstGeom prst="rect">
            <a:avLst/>
          </a:prstGeom>
          <a:noFill/>
        </p:spPr>
        <p:txBody>
          <a:bodyPr wrap="square" rtlCol="0">
            <a:spAutoFit/>
          </a:bodyPr>
          <a:lstStyle/>
          <a:p>
            <a:r>
              <a:rPr lang="en-US" b="1" dirty="0"/>
              <a:t>CellGrowth1.cc3d</a:t>
            </a:r>
          </a:p>
        </p:txBody>
      </p:sp>
      <p:sp>
        <p:nvSpPr>
          <p:cNvPr id="3" name="Rectangle 1"/>
          <p:cNvSpPr>
            <a:spLocks noChangeArrowheads="1"/>
          </p:cNvSpPr>
          <p:nvPr/>
        </p:nvSpPr>
        <p:spPr bwMode="auto">
          <a:xfrm>
            <a:off x="517495" y="1802244"/>
            <a:ext cx="4910319" cy="52168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JetBrains Mono"/>
              </a:rPr>
              <a:t>&lt;</a:t>
            </a:r>
            <a:r>
              <a:rPr kumimoji="0" lang="en-US" altLang="en-US" sz="900" b="1" i="0" u="none" strike="noStrike" cap="none" normalizeH="0" baseline="0" dirty="0">
                <a:ln>
                  <a:noFill/>
                </a:ln>
                <a:solidFill>
                  <a:srgbClr val="000080"/>
                </a:solidFill>
                <a:effectLst/>
                <a:latin typeface="JetBrains Mono"/>
              </a:rPr>
              <a:t>CompuCell3D </a:t>
            </a:r>
            <a:r>
              <a:rPr kumimoji="0" lang="en-US" altLang="en-US" sz="900" b="1" i="0" u="none" strike="noStrike" cap="none" normalizeH="0" baseline="0" dirty="0">
                <a:ln>
                  <a:noFill/>
                </a:ln>
                <a:solidFill>
                  <a:srgbClr val="0000FF"/>
                </a:solidFill>
                <a:effectLst/>
                <a:latin typeface="JetBrains Mono"/>
              </a:rPr>
              <a:t>Revision</a:t>
            </a:r>
            <a:r>
              <a:rPr kumimoji="0" lang="en-US" altLang="en-US" sz="900" b="1" i="0" u="none" strike="noStrike" cap="none" normalizeH="0" baseline="0" dirty="0">
                <a:ln>
                  <a:noFill/>
                </a:ln>
                <a:solidFill>
                  <a:srgbClr val="008000"/>
                </a:solidFill>
                <a:effectLst/>
                <a:latin typeface="JetBrains Mono"/>
              </a:rPr>
              <a:t>="20200731" </a:t>
            </a:r>
            <a:r>
              <a:rPr kumimoji="0" lang="en-US" altLang="en-US" sz="900" b="1" i="0" u="none" strike="noStrike" cap="none" normalizeH="0" baseline="0" dirty="0">
                <a:ln>
                  <a:noFill/>
                </a:ln>
                <a:solidFill>
                  <a:srgbClr val="0000FF"/>
                </a:solidFill>
                <a:effectLst/>
                <a:latin typeface="JetBrains Mono"/>
              </a:rPr>
              <a:t>Version</a:t>
            </a:r>
            <a:r>
              <a:rPr kumimoji="0" lang="en-US" altLang="en-US" sz="900" b="1" i="0" u="none" strike="noStrike" cap="none" normalizeH="0" baseline="0" dirty="0">
                <a:ln>
                  <a:noFill/>
                </a:ln>
                <a:solidFill>
                  <a:srgbClr val="008000"/>
                </a:solidFill>
                <a:effectLst/>
                <a:latin typeface="JetBrains Mono"/>
              </a:rPr>
              <a:t>="4.2.3"</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Potts</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Dimensions </a:t>
            </a:r>
            <a:r>
              <a:rPr kumimoji="0" lang="en-US" altLang="en-US" sz="900" b="1" i="0" u="none" strike="noStrike" cap="none" normalizeH="0" baseline="0" dirty="0">
                <a:ln>
                  <a:noFill/>
                </a:ln>
                <a:solidFill>
                  <a:srgbClr val="0000FF"/>
                </a:solidFill>
                <a:effectLst/>
                <a:latin typeface="JetBrains Mono"/>
              </a:rPr>
              <a:t>x</a:t>
            </a:r>
            <a:r>
              <a:rPr kumimoji="0" lang="en-US" altLang="en-US" sz="900" b="1" i="0" u="none" strike="noStrike" cap="none" normalizeH="0" baseline="0" dirty="0">
                <a:ln>
                  <a:noFill/>
                </a:ln>
                <a:solidFill>
                  <a:srgbClr val="008000"/>
                </a:solidFill>
                <a:effectLst/>
                <a:latin typeface="JetBrains Mono"/>
              </a:rPr>
              <a:t>="256" </a:t>
            </a:r>
            <a:r>
              <a:rPr kumimoji="0" lang="en-US" altLang="en-US" sz="900" b="1" i="0" u="none" strike="noStrike" cap="none" normalizeH="0" baseline="0" dirty="0">
                <a:ln>
                  <a:noFill/>
                </a:ln>
                <a:solidFill>
                  <a:srgbClr val="0000FF"/>
                </a:solidFill>
                <a:effectLst/>
                <a:latin typeface="JetBrains Mono"/>
              </a:rPr>
              <a:t>y</a:t>
            </a:r>
            <a:r>
              <a:rPr kumimoji="0" lang="en-US" altLang="en-US" sz="900" b="1" i="0" u="none" strike="noStrike" cap="none" normalizeH="0" baseline="0" dirty="0">
                <a:ln>
                  <a:noFill/>
                </a:ln>
                <a:solidFill>
                  <a:srgbClr val="008000"/>
                </a:solidFill>
                <a:effectLst/>
                <a:latin typeface="JetBrains Mono"/>
              </a:rPr>
              <a:t>="256" </a:t>
            </a:r>
            <a:r>
              <a:rPr kumimoji="0" lang="en-US" altLang="en-US" sz="900" b="1" i="0" u="none" strike="noStrike" cap="none" normalizeH="0" baseline="0" dirty="0">
                <a:ln>
                  <a:noFill/>
                </a:ln>
                <a:solidFill>
                  <a:srgbClr val="0000FF"/>
                </a:solidFill>
                <a:effectLst/>
                <a:latin typeface="JetBrains Mono"/>
              </a:rPr>
              <a:t>z</a:t>
            </a:r>
            <a:r>
              <a:rPr kumimoji="0" lang="en-US" altLang="en-US" sz="900" b="1" i="0" u="none" strike="noStrike" cap="none" normalizeH="0" baseline="0" dirty="0">
                <a:ln>
                  <a:noFill/>
                </a:ln>
                <a:solidFill>
                  <a:srgbClr val="008000"/>
                </a:solidFill>
                <a:effectLst/>
                <a:latin typeface="JetBrains Mono"/>
              </a:rPr>
              <a:t>="1"</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Steps</a:t>
            </a:r>
            <a:r>
              <a:rPr kumimoji="0" lang="en-US" altLang="en-US" sz="900" b="0" i="0" u="none" strike="noStrike" cap="none" normalizeH="0" baseline="0" dirty="0">
                <a:ln>
                  <a:noFill/>
                </a:ln>
                <a:solidFill>
                  <a:srgbClr val="000000"/>
                </a:solidFill>
                <a:effectLst/>
                <a:latin typeface="JetBrains Mono"/>
              </a:rPr>
              <a:t>&gt;100000&lt;/</a:t>
            </a:r>
            <a:r>
              <a:rPr kumimoji="0" lang="en-US" altLang="en-US" sz="900" b="1" i="0" u="none" strike="noStrike" cap="none" normalizeH="0" baseline="0" dirty="0">
                <a:ln>
                  <a:noFill/>
                </a:ln>
                <a:solidFill>
                  <a:srgbClr val="000080"/>
                </a:solidFill>
                <a:effectLst/>
                <a:latin typeface="JetBrains Mono"/>
              </a:rPr>
              <a:t>Steps</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Temperature</a:t>
            </a:r>
            <a:r>
              <a:rPr kumimoji="0" lang="en-US" altLang="en-US" sz="900" b="0" i="0" u="none" strike="noStrike" cap="none" normalizeH="0" baseline="0" dirty="0">
                <a:ln>
                  <a:noFill/>
                </a:ln>
                <a:solidFill>
                  <a:srgbClr val="000000"/>
                </a:solidFill>
                <a:effectLst/>
                <a:latin typeface="JetBrains Mono"/>
              </a:rPr>
              <a:t>&gt;10.0&lt;/</a:t>
            </a:r>
            <a:r>
              <a:rPr kumimoji="0" lang="en-US" altLang="en-US" sz="900" b="1" i="0" u="none" strike="noStrike" cap="none" normalizeH="0" baseline="0" dirty="0">
                <a:ln>
                  <a:noFill/>
                </a:ln>
                <a:solidFill>
                  <a:srgbClr val="000080"/>
                </a:solidFill>
                <a:effectLst/>
                <a:latin typeface="JetBrains Mono"/>
              </a:rPr>
              <a:t>Temperature</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err="1">
                <a:ln>
                  <a:noFill/>
                </a:ln>
                <a:solidFill>
                  <a:srgbClr val="000080"/>
                </a:solidFill>
                <a:effectLst/>
                <a:latin typeface="JetBrains Mono"/>
              </a:rPr>
              <a:t>NeighborOrder</a:t>
            </a:r>
            <a:r>
              <a:rPr kumimoji="0" lang="en-US" altLang="en-US" sz="900" b="0" i="0" u="none" strike="noStrike" cap="none" normalizeH="0" baseline="0" dirty="0">
                <a:ln>
                  <a:noFill/>
                </a:ln>
                <a:solidFill>
                  <a:srgbClr val="000000"/>
                </a:solidFill>
                <a:effectLst/>
                <a:latin typeface="JetBrains Mono"/>
              </a:rPr>
              <a:t>&gt;1&lt;/</a:t>
            </a:r>
            <a:r>
              <a:rPr kumimoji="0" lang="en-US" altLang="en-US" sz="900" b="1" i="0" u="none" strike="noStrike" cap="none" normalizeH="0" baseline="0" dirty="0" err="1">
                <a:ln>
                  <a:noFill/>
                </a:ln>
                <a:solidFill>
                  <a:srgbClr val="000080"/>
                </a:solidFill>
                <a:effectLst/>
                <a:latin typeface="JetBrains Mono"/>
              </a:rPr>
              <a:t>NeighborOrder</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Potts</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Plugin </a:t>
            </a:r>
            <a:r>
              <a:rPr kumimoji="0" lang="en-US" altLang="en-US" sz="900" b="1" i="0" u="none" strike="noStrike" cap="none" normalizeH="0" baseline="0" dirty="0">
                <a:ln>
                  <a:noFill/>
                </a:ln>
                <a:solidFill>
                  <a:srgbClr val="0000FF"/>
                </a:solidFill>
                <a:effectLst/>
                <a:latin typeface="JetBrains Mono"/>
              </a:rPr>
              <a:t>Name</a:t>
            </a:r>
            <a:r>
              <a:rPr kumimoji="0" lang="en-US" altLang="en-US" sz="900" b="1" i="0" u="none" strike="noStrike" cap="none" normalizeH="0" baseline="0" dirty="0">
                <a:ln>
                  <a:noFill/>
                </a:ln>
                <a:solidFill>
                  <a:srgbClr val="008000"/>
                </a:solidFill>
                <a:effectLst/>
                <a:latin typeface="JetBrains Mono"/>
              </a:rPr>
              <a:t>="</a:t>
            </a:r>
            <a:r>
              <a:rPr kumimoji="0" lang="en-US" altLang="en-US" sz="900" b="1" i="0" u="none" strike="noStrike" cap="none" normalizeH="0" baseline="0" dirty="0" err="1">
                <a:ln>
                  <a:noFill/>
                </a:ln>
                <a:solidFill>
                  <a:srgbClr val="008000"/>
                </a:solidFill>
                <a:effectLst/>
                <a:latin typeface="JetBrains Mono"/>
              </a:rPr>
              <a:t>CellType</a:t>
            </a:r>
            <a:r>
              <a:rPr kumimoji="0" lang="en-US" altLang="en-US" sz="900" b="1" i="0" u="none" strike="noStrike" cap="none" normalizeH="0" baseline="0" dirty="0">
                <a:ln>
                  <a:noFill/>
                </a:ln>
                <a:solidFill>
                  <a:srgbClr val="008000"/>
                </a:solidFill>
                <a:effectLst/>
                <a:latin typeface="JetBrains Mono"/>
              </a:rPr>
              <a:t>"</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err="1">
                <a:ln>
                  <a:noFill/>
                </a:ln>
                <a:solidFill>
                  <a:srgbClr val="000080"/>
                </a:solidFill>
                <a:effectLst/>
                <a:latin typeface="JetBrains Mono"/>
              </a:rPr>
              <a:t>CellType</a:t>
            </a:r>
            <a:r>
              <a:rPr kumimoji="0" lang="en-US" altLang="en-US" sz="900" b="1" i="0" u="none" strike="noStrike" cap="none" normalizeH="0" baseline="0" dirty="0">
                <a:ln>
                  <a:noFill/>
                </a:ln>
                <a:solidFill>
                  <a:srgbClr val="000080"/>
                </a:solidFill>
                <a:effectLst/>
                <a:latin typeface="JetBrains Mono"/>
              </a:rPr>
              <a:t> </a:t>
            </a:r>
            <a:r>
              <a:rPr kumimoji="0" lang="en-US" altLang="en-US" sz="900" b="1" i="0" u="none" strike="noStrike" cap="none" normalizeH="0" baseline="0" dirty="0" err="1">
                <a:ln>
                  <a:noFill/>
                </a:ln>
                <a:solidFill>
                  <a:srgbClr val="0000FF"/>
                </a:solidFill>
                <a:effectLst/>
                <a:latin typeface="JetBrains Mono"/>
              </a:rPr>
              <a:t>TypeId</a:t>
            </a:r>
            <a:r>
              <a:rPr kumimoji="0" lang="en-US" altLang="en-US" sz="900" b="1" i="0" u="none" strike="noStrike" cap="none" normalizeH="0" baseline="0" dirty="0">
                <a:ln>
                  <a:noFill/>
                </a:ln>
                <a:solidFill>
                  <a:srgbClr val="008000"/>
                </a:solidFill>
                <a:effectLst/>
                <a:latin typeface="JetBrains Mono"/>
              </a:rPr>
              <a:t>="0" </a:t>
            </a:r>
            <a:r>
              <a:rPr kumimoji="0" lang="en-US" altLang="en-US" sz="900" b="1" i="0" u="none" strike="noStrike" cap="none" normalizeH="0" baseline="0" dirty="0" err="1">
                <a:ln>
                  <a:noFill/>
                </a:ln>
                <a:solidFill>
                  <a:srgbClr val="0000FF"/>
                </a:solidFill>
                <a:effectLst/>
                <a:latin typeface="JetBrains Mono"/>
              </a:rPr>
              <a:t>TypeName</a:t>
            </a:r>
            <a:r>
              <a:rPr kumimoji="0" lang="en-US" altLang="en-US" sz="900" b="1" i="0" u="none" strike="noStrike" cap="none" normalizeH="0" baseline="0" dirty="0">
                <a:ln>
                  <a:noFill/>
                </a:ln>
                <a:solidFill>
                  <a:srgbClr val="008000"/>
                </a:solidFill>
                <a:effectLst/>
                <a:latin typeface="JetBrains Mono"/>
              </a:rPr>
              <a:t>="Medium"</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err="1">
                <a:ln>
                  <a:noFill/>
                </a:ln>
                <a:solidFill>
                  <a:srgbClr val="000080"/>
                </a:solidFill>
                <a:effectLst/>
                <a:latin typeface="JetBrains Mono"/>
              </a:rPr>
              <a:t>CellType</a:t>
            </a:r>
            <a:r>
              <a:rPr kumimoji="0" lang="en-US" altLang="en-US" sz="900" b="1" i="0" u="none" strike="noStrike" cap="none" normalizeH="0" baseline="0" dirty="0">
                <a:ln>
                  <a:noFill/>
                </a:ln>
                <a:solidFill>
                  <a:srgbClr val="000080"/>
                </a:solidFill>
                <a:effectLst/>
                <a:latin typeface="JetBrains Mono"/>
              </a:rPr>
              <a:t> </a:t>
            </a:r>
            <a:r>
              <a:rPr kumimoji="0" lang="en-US" altLang="en-US" sz="900" b="1" i="0" u="none" strike="noStrike" cap="none" normalizeH="0" baseline="0" dirty="0" err="1">
                <a:ln>
                  <a:noFill/>
                </a:ln>
                <a:solidFill>
                  <a:srgbClr val="0000FF"/>
                </a:solidFill>
                <a:effectLst/>
                <a:latin typeface="JetBrains Mono"/>
              </a:rPr>
              <a:t>TypeId</a:t>
            </a:r>
            <a:r>
              <a:rPr kumimoji="0" lang="en-US" altLang="en-US" sz="900" b="1" i="0" u="none" strike="noStrike" cap="none" normalizeH="0" baseline="0" dirty="0">
                <a:ln>
                  <a:noFill/>
                </a:ln>
                <a:solidFill>
                  <a:srgbClr val="008000"/>
                </a:solidFill>
                <a:effectLst/>
                <a:latin typeface="JetBrains Mono"/>
              </a:rPr>
              <a:t>="1" </a:t>
            </a:r>
            <a:r>
              <a:rPr kumimoji="0" lang="en-US" altLang="en-US" sz="900" b="1" i="0" u="none" strike="noStrike" cap="none" normalizeH="0" baseline="0" dirty="0" err="1">
                <a:ln>
                  <a:noFill/>
                </a:ln>
                <a:solidFill>
                  <a:srgbClr val="0000FF"/>
                </a:solidFill>
                <a:effectLst/>
                <a:latin typeface="JetBrains Mono"/>
              </a:rPr>
              <a:t>TypeName</a:t>
            </a:r>
            <a:r>
              <a:rPr kumimoji="0" lang="en-US" altLang="en-US" sz="900" b="1" i="0" u="none" strike="noStrike" cap="none" normalizeH="0" baseline="0" dirty="0">
                <a:ln>
                  <a:noFill/>
                </a:ln>
                <a:solidFill>
                  <a:srgbClr val="008000"/>
                </a:solidFill>
                <a:effectLst/>
                <a:latin typeface="JetBrains Mono"/>
              </a:rPr>
              <a:t>="Tumor"</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err="1">
                <a:ln>
                  <a:noFill/>
                </a:ln>
                <a:solidFill>
                  <a:srgbClr val="000080"/>
                </a:solidFill>
                <a:effectLst/>
                <a:latin typeface="JetBrains Mono"/>
              </a:rPr>
              <a:t>CellType</a:t>
            </a:r>
            <a:r>
              <a:rPr kumimoji="0" lang="en-US" altLang="en-US" sz="900" b="1" i="0" u="none" strike="noStrike" cap="none" normalizeH="0" baseline="0" dirty="0">
                <a:ln>
                  <a:noFill/>
                </a:ln>
                <a:solidFill>
                  <a:srgbClr val="000080"/>
                </a:solidFill>
                <a:effectLst/>
                <a:latin typeface="JetBrains Mono"/>
              </a:rPr>
              <a:t> </a:t>
            </a:r>
            <a:r>
              <a:rPr kumimoji="0" lang="en-US" altLang="en-US" sz="900" b="1" i="0" u="none" strike="noStrike" cap="none" normalizeH="0" baseline="0" dirty="0" err="1">
                <a:ln>
                  <a:noFill/>
                </a:ln>
                <a:solidFill>
                  <a:srgbClr val="0000FF"/>
                </a:solidFill>
                <a:effectLst/>
                <a:latin typeface="JetBrains Mono"/>
              </a:rPr>
              <a:t>TypeId</a:t>
            </a:r>
            <a:r>
              <a:rPr kumimoji="0" lang="en-US" altLang="en-US" sz="900" b="1" i="0" u="none" strike="noStrike" cap="none" normalizeH="0" baseline="0" dirty="0">
                <a:ln>
                  <a:noFill/>
                </a:ln>
                <a:solidFill>
                  <a:srgbClr val="008000"/>
                </a:solidFill>
                <a:effectLst/>
                <a:latin typeface="JetBrains Mono"/>
              </a:rPr>
              <a:t>="2" </a:t>
            </a:r>
            <a:r>
              <a:rPr kumimoji="0" lang="en-US" altLang="en-US" sz="900" b="1" i="0" u="none" strike="noStrike" cap="none" normalizeH="0" baseline="0" dirty="0" err="1">
                <a:ln>
                  <a:noFill/>
                </a:ln>
                <a:solidFill>
                  <a:srgbClr val="0000FF"/>
                </a:solidFill>
                <a:effectLst/>
                <a:latin typeface="JetBrains Mono"/>
              </a:rPr>
              <a:t>TypeName</a:t>
            </a:r>
            <a:r>
              <a:rPr kumimoji="0" lang="en-US" altLang="en-US" sz="900" b="1" i="0" u="none" strike="noStrike" cap="none" normalizeH="0" baseline="0" dirty="0">
                <a:ln>
                  <a:noFill/>
                </a:ln>
                <a:solidFill>
                  <a:srgbClr val="008000"/>
                </a:solidFill>
                <a:effectLst/>
                <a:latin typeface="JetBrains Mono"/>
              </a:rPr>
              <a:t>="</a:t>
            </a:r>
            <a:r>
              <a:rPr kumimoji="0" lang="en-US" altLang="en-US" sz="900" b="1" i="0" u="none" strike="noStrike" cap="none" normalizeH="0" baseline="0" dirty="0" err="1">
                <a:ln>
                  <a:noFill/>
                </a:ln>
                <a:solidFill>
                  <a:srgbClr val="008000"/>
                </a:solidFill>
                <a:effectLst/>
                <a:latin typeface="JetBrains Mono"/>
              </a:rPr>
              <a:t>TumorProliferating</a:t>
            </a:r>
            <a:r>
              <a:rPr kumimoji="0" lang="en-US" altLang="en-US" sz="900" b="1" i="0" u="none" strike="noStrike" cap="none" normalizeH="0" baseline="0" dirty="0">
                <a:ln>
                  <a:noFill/>
                </a:ln>
                <a:solidFill>
                  <a:srgbClr val="008000"/>
                </a:solidFill>
                <a:effectLst/>
                <a:latin typeface="JetBrains Mono"/>
              </a:rPr>
              <a:t>"</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err="1">
                <a:ln>
                  <a:noFill/>
                </a:ln>
                <a:solidFill>
                  <a:srgbClr val="000080"/>
                </a:solidFill>
                <a:effectLst/>
                <a:latin typeface="JetBrains Mono"/>
              </a:rPr>
              <a:t>CellType</a:t>
            </a:r>
            <a:r>
              <a:rPr kumimoji="0" lang="en-US" altLang="en-US" sz="900" b="1" i="0" u="none" strike="noStrike" cap="none" normalizeH="0" baseline="0" dirty="0">
                <a:ln>
                  <a:noFill/>
                </a:ln>
                <a:solidFill>
                  <a:srgbClr val="000080"/>
                </a:solidFill>
                <a:effectLst/>
                <a:latin typeface="JetBrains Mono"/>
              </a:rPr>
              <a:t> </a:t>
            </a:r>
            <a:r>
              <a:rPr kumimoji="0" lang="en-US" altLang="en-US" sz="900" b="1" i="0" u="none" strike="noStrike" cap="none" normalizeH="0" baseline="0" dirty="0" err="1">
                <a:ln>
                  <a:noFill/>
                </a:ln>
                <a:solidFill>
                  <a:srgbClr val="0000FF"/>
                </a:solidFill>
                <a:effectLst/>
                <a:latin typeface="JetBrains Mono"/>
              </a:rPr>
              <a:t>TypeId</a:t>
            </a:r>
            <a:r>
              <a:rPr kumimoji="0" lang="en-US" altLang="en-US" sz="900" b="1" i="0" u="none" strike="noStrike" cap="none" normalizeH="0" baseline="0" dirty="0">
                <a:ln>
                  <a:noFill/>
                </a:ln>
                <a:solidFill>
                  <a:srgbClr val="008000"/>
                </a:solidFill>
                <a:effectLst/>
                <a:latin typeface="JetBrains Mono"/>
              </a:rPr>
              <a:t>="3" </a:t>
            </a:r>
            <a:r>
              <a:rPr kumimoji="0" lang="en-US" altLang="en-US" sz="900" b="1" i="0" u="none" strike="noStrike" cap="none" normalizeH="0" baseline="0" dirty="0" err="1">
                <a:ln>
                  <a:noFill/>
                </a:ln>
                <a:solidFill>
                  <a:srgbClr val="0000FF"/>
                </a:solidFill>
                <a:effectLst/>
                <a:latin typeface="JetBrains Mono"/>
              </a:rPr>
              <a:t>TypeName</a:t>
            </a:r>
            <a:r>
              <a:rPr kumimoji="0" lang="en-US" altLang="en-US" sz="900" b="1" i="0" u="none" strike="noStrike" cap="none" normalizeH="0" baseline="0" dirty="0">
                <a:ln>
                  <a:noFill/>
                </a:ln>
                <a:solidFill>
                  <a:srgbClr val="008000"/>
                </a:solidFill>
                <a:effectLst/>
                <a:latin typeface="JetBrains Mono"/>
              </a:rPr>
              <a:t>="Necrotic"</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Plugin</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Plugin </a:t>
            </a:r>
            <a:r>
              <a:rPr kumimoji="0" lang="en-US" altLang="en-US" sz="900" b="1" i="0" u="none" strike="noStrike" cap="none" normalizeH="0" baseline="0" dirty="0">
                <a:ln>
                  <a:noFill/>
                </a:ln>
                <a:solidFill>
                  <a:srgbClr val="0000FF"/>
                </a:solidFill>
                <a:effectLst/>
                <a:latin typeface="JetBrains Mono"/>
              </a:rPr>
              <a:t>Name</a:t>
            </a:r>
            <a:r>
              <a:rPr kumimoji="0" lang="en-US" altLang="en-US" sz="900" b="1" i="0" u="none" strike="noStrike" cap="none" normalizeH="0" baseline="0" dirty="0">
                <a:ln>
                  <a:noFill/>
                </a:ln>
                <a:solidFill>
                  <a:srgbClr val="008000"/>
                </a:solidFill>
                <a:effectLst/>
                <a:latin typeface="JetBrains Mono"/>
              </a:rPr>
              <a:t>="Volume"</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Plugin </a:t>
            </a:r>
            <a:r>
              <a:rPr kumimoji="0" lang="en-US" altLang="en-US" sz="900" b="1" i="0" u="none" strike="noStrike" cap="none" normalizeH="0" baseline="0" dirty="0">
                <a:ln>
                  <a:noFill/>
                </a:ln>
                <a:solidFill>
                  <a:srgbClr val="0000FF"/>
                </a:solidFill>
                <a:effectLst/>
                <a:latin typeface="JetBrains Mono"/>
              </a:rPr>
              <a:t>Name</a:t>
            </a:r>
            <a:r>
              <a:rPr kumimoji="0" lang="en-US" altLang="en-US" sz="900" b="1" i="0" u="none" strike="noStrike" cap="none" normalizeH="0" baseline="0" dirty="0">
                <a:ln>
                  <a:noFill/>
                </a:ln>
                <a:solidFill>
                  <a:srgbClr val="008000"/>
                </a:solidFill>
                <a:effectLst/>
                <a:latin typeface="JetBrains Mono"/>
              </a:rPr>
              <a:t>="</a:t>
            </a:r>
            <a:r>
              <a:rPr kumimoji="0" lang="en-US" altLang="en-US" sz="900" b="1" i="0" u="none" strike="noStrike" cap="none" normalizeH="0" baseline="0" dirty="0" err="1">
                <a:ln>
                  <a:noFill/>
                </a:ln>
                <a:solidFill>
                  <a:srgbClr val="008000"/>
                </a:solidFill>
                <a:effectLst/>
                <a:latin typeface="JetBrains Mono"/>
              </a:rPr>
              <a:t>CenterOfMass</a:t>
            </a:r>
            <a:r>
              <a:rPr kumimoji="0" lang="en-US" altLang="en-US" sz="900" b="1" i="0" u="none" strike="noStrike" cap="none" normalizeH="0" baseline="0" dirty="0">
                <a:ln>
                  <a:noFill/>
                </a:ln>
                <a:solidFill>
                  <a:srgbClr val="008000"/>
                </a:solidFill>
                <a:effectLst/>
                <a:latin typeface="JetBrains Mono"/>
              </a:rPr>
              <a:t>"</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Plugin </a:t>
            </a:r>
            <a:r>
              <a:rPr kumimoji="0" lang="en-US" altLang="en-US" sz="900" b="1" i="0" u="none" strike="noStrike" cap="none" normalizeH="0" baseline="0" dirty="0">
                <a:ln>
                  <a:noFill/>
                </a:ln>
                <a:solidFill>
                  <a:srgbClr val="0000FF"/>
                </a:solidFill>
                <a:effectLst/>
                <a:latin typeface="JetBrains Mono"/>
              </a:rPr>
              <a:t>Name</a:t>
            </a:r>
            <a:r>
              <a:rPr kumimoji="0" lang="en-US" altLang="en-US" sz="900" b="1" i="0" u="none" strike="noStrike" cap="none" normalizeH="0" baseline="0" dirty="0">
                <a:ln>
                  <a:noFill/>
                </a:ln>
                <a:solidFill>
                  <a:srgbClr val="008000"/>
                </a:solidFill>
                <a:effectLst/>
                <a:latin typeface="JetBrains Mono"/>
              </a:rPr>
              <a:t>="Contact"</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Energy </a:t>
            </a:r>
            <a:r>
              <a:rPr kumimoji="0" lang="en-US" altLang="en-US" sz="900" b="1" i="0" u="none" strike="noStrike" cap="none" normalizeH="0" baseline="0" dirty="0">
                <a:ln>
                  <a:noFill/>
                </a:ln>
                <a:solidFill>
                  <a:srgbClr val="0000FF"/>
                </a:solidFill>
                <a:effectLst/>
                <a:latin typeface="JetBrains Mono"/>
              </a:rPr>
              <a:t>Type1</a:t>
            </a:r>
            <a:r>
              <a:rPr kumimoji="0" lang="en-US" altLang="en-US" sz="900" b="1" i="0" u="none" strike="noStrike" cap="none" normalizeH="0" baseline="0" dirty="0">
                <a:ln>
                  <a:noFill/>
                </a:ln>
                <a:solidFill>
                  <a:srgbClr val="008000"/>
                </a:solidFill>
                <a:effectLst/>
                <a:latin typeface="JetBrains Mono"/>
              </a:rPr>
              <a:t>="Medium" </a:t>
            </a:r>
            <a:r>
              <a:rPr kumimoji="0" lang="en-US" altLang="en-US" sz="900" b="1" i="0" u="none" strike="noStrike" cap="none" normalizeH="0" baseline="0" dirty="0">
                <a:ln>
                  <a:noFill/>
                </a:ln>
                <a:solidFill>
                  <a:srgbClr val="0000FF"/>
                </a:solidFill>
                <a:effectLst/>
                <a:latin typeface="JetBrains Mono"/>
              </a:rPr>
              <a:t>Type2</a:t>
            </a:r>
            <a:r>
              <a:rPr kumimoji="0" lang="en-US" altLang="en-US" sz="900" b="1" i="0" u="none" strike="noStrike" cap="none" normalizeH="0" baseline="0" dirty="0">
                <a:ln>
                  <a:noFill/>
                </a:ln>
                <a:solidFill>
                  <a:srgbClr val="008000"/>
                </a:solidFill>
                <a:effectLst/>
                <a:latin typeface="JetBrains Mono"/>
              </a:rPr>
              <a:t>="Medium"</a:t>
            </a:r>
            <a:r>
              <a:rPr kumimoji="0" lang="en-US" altLang="en-US" sz="900" b="0" i="0" u="none" strike="noStrike" cap="none" normalizeH="0" baseline="0" dirty="0">
                <a:ln>
                  <a:noFill/>
                </a:ln>
                <a:solidFill>
                  <a:srgbClr val="000000"/>
                </a:solidFill>
                <a:effectLst/>
                <a:latin typeface="JetBrains Mono"/>
              </a:rPr>
              <a:t>&gt;10.0&lt;/</a:t>
            </a:r>
            <a:r>
              <a:rPr kumimoji="0" lang="en-US" altLang="en-US" sz="900" b="1" i="0" u="none" strike="noStrike" cap="none" normalizeH="0" baseline="0" dirty="0">
                <a:ln>
                  <a:noFill/>
                </a:ln>
                <a:solidFill>
                  <a:srgbClr val="000080"/>
                </a:solidFill>
                <a:effectLst/>
                <a:latin typeface="JetBrains Mono"/>
              </a:rPr>
              <a:t>Energy</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Energy </a:t>
            </a:r>
            <a:r>
              <a:rPr kumimoji="0" lang="en-US" altLang="en-US" sz="900" b="1" i="0" u="none" strike="noStrike" cap="none" normalizeH="0" baseline="0" dirty="0">
                <a:ln>
                  <a:noFill/>
                </a:ln>
                <a:solidFill>
                  <a:srgbClr val="0000FF"/>
                </a:solidFill>
                <a:effectLst/>
                <a:latin typeface="JetBrains Mono"/>
              </a:rPr>
              <a:t>Type1</a:t>
            </a:r>
            <a:r>
              <a:rPr kumimoji="0" lang="en-US" altLang="en-US" sz="900" b="1" i="0" u="none" strike="noStrike" cap="none" normalizeH="0" baseline="0" dirty="0">
                <a:ln>
                  <a:noFill/>
                </a:ln>
                <a:solidFill>
                  <a:srgbClr val="008000"/>
                </a:solidFill>
                <a:effectLst/>
                <a:latin typeface="JetBrains Mono"/>
              </a:rPr>
              <a:t>="Medium" </a:t>
            </a:r>
            <a:r>
              <a:rPr kumimoji="0" lang="en-US" altLang="en-US" sz="900" b="1" i="0" u="none" strike="noStrike" cap="none" normalizeH="0" baseline="0" dirty="0">
                <a:ln>
                  <a:noFill/>
                </a:ln>
                <a:solidFill>
                  <a:srgbClr val="0000FF"/>
                </a:solidFill>
                <a:effectLst/>
                <a:latin typeface="JetBrains Mono"/>
              </a:rPr>
              <a:t>Type2</a:t>
            </a:r>
            <a:r>
              <a:rPr kumimoji="0" lang="en-US" altLang="en-US" sz="900" b="1" i="0" u="none" strike="noStrike" cap="none" normalizeH="0" baseline="0" dirty="0">
                <a:ln>
                  <a:noFill/>
                </a:ln>
                <a:solidFill>
                  <a:srgbClr val="008000"/>
                </a:solidFill>
                <a:effectLst/>
                <a:latin typeface="JetBrains Mono"/>
              </a:rPr>
              <a:t>="Tumor"</a:t>
            </a:r>
            <a:r>
              <a:rPr kumimoji="0" lang="en-US" altLang="en-US" sz="900" b="0" i="0" u="none" strike="noStrike" cap="none" normalizeH="0" baseline="0" dirty="0">
                <a:ln>
                  <a:noFill/>
                </a:ln>
                <a:solidFill>
                  <a:srgbClr val="000000"/>
                </a:solidFill>
                <a:effectLst/>
                <a:latin typeface="JetBrains Mono"/>
              </a:rPr>
              <a:t>&gt;10.0&lt;/</a:t>
            </a:r>
            <a:r>
              <a:rPr kumimoji="0" lang="en-US" altLang="en-US" sz="900" b="1" i="0" u="none" strike="noStrike" cap="none" normalizeH="0" baseline="0" dirty="0">
                <a:ln>
                  <a:noFill/>
                </a:ln>
                <a:solidFill>
                  <a:srgbClr val="000080"/>
                </a:solidFill>
                <a:effectLst/>
                <a:latin typeface="JetBrains Mono"/>
              </a:rPr>
              <a:t>Energy</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Energy </a:t>
            </a:r>
            <a:r>
              <a:rPr kumimoji="0" lang="en-US" altLang="en-US" sz="900" b="1" i="0" u="none" strike="noStrike" cap="none" normalizeH="0" baseline="0" dirty="0">
                <a:ln>
                  <a:noFill/>
                </a:ln>
                <a:solidFill>
                  <a:srgbClr val="0000FF"/>
                </a:solidFill>
                <a:effectLst/>
                <a:latin typeface="JetBrains Mono"/>
              </a:rPr>
              <a:t>Type1</a:t>
            </a:r>
            <a:r>
              <a:rPr kumimoji="0" lang="en-US" altLang="en-US" sz="900" b="1" i="0" u="none" strike="noStrike" cap="none" normalizeH="0" baseline="0" dirty="0">
                <a:ln>
                  <a:noFill/>
                </a:ln>
                <a:solidFill>
                  <a:srgbClr val="008000"/>
                </a:solidFill>
                <a:effectLst/>
                <a:latin typeface="JetBrains Mono"/>
              </a:rPr>
              <a:t>="Medium" </a:t>
            </a:r>
            <a:r>
              <a:rPr kumimoji="0" lang="en-US" altLang="en-US" sz="900" b="1" i="0" u="none" strike="noStrike" cap="none" normalizeH="0" baseline="0" dirty="0">
                <a:ln>
                  <a:noFill/>
                </a:ln>
                <a:solidFill>
                  <a:srgbClr val="0000FF"/>
                </a:solidFill>
                <a:effectLst/>
                <a:latin typeface="JetBrains Mono"/>
              </a:rPr>
              <a:t>Type2</a:t>
            </a:r>
            <a:r>
              <a:rPr kumimoji="0" lang="en-US" altLang="en-US" sz="900" b="1" i="0" u="none" strike="noStrike" cap="none" normalizeH="0" baseline="0" dirty="0">
                <a:ln>
                  <a:noFill/>
                </a:ln>
                <a:solidFill>
                  <a:srgbClr val="008000"/>
                </a:solidFill>
                <a:effectLst/>
                <a:latin typeface="JetBrains Mono"/>
              </a:rPr>
              <a:t>="</a:t>
            </a:r>
            <a:r>
              <a:rPr kumimoji="0" lang="en-US" altLang="en-US" sz="900" b="1" i="0" u="none" strike="noStrike" cap="none" normalizeH="0" baseline="0" dirty="0" err="1">
                <a:ln>
                  <a:noFill/>
                </a:ln>
                <a:solidFill>
                  <a:srgbClr val="008000"/>
                </a:solidFill>
                <a:effectLst/>
                <a:latin typeface="JetBrains Mono"/>
              </a:rPr>
              <a:t>TumorProliferating</a:t>
            </a:r>
            <a:r>
              <a:rPr kumimoji="0" lang="en-US" altLang="en-US" sz="900" b="1" i="0" u="none" strike="noStrike" cap="none" normalizeH="0" baseline="0" dirty="0">
                <a:ln>
                  <a:noFill/>
                </a:ln>
                <a:solidFill>
                  <a:srgbClr val="008000"/>
                </a:solidFill>
                <a:effectLst/>
                <a:latin typeface="JetBrains Mono"/>
              </a:rPr>
              <a:t>"</a:t>
            </a:r>
            <a:r>
              <a:rPr kumimoji="0" lang="en-US" altLang="en-US" sz="900" b="0" i="0" u="none" strike="noStrike" cap="none" normalizeH="0" baseline="0" dirty="0">
                <a:ln>
                  <a:noFill/>
                </a:ln>
                <a:solidFill>
                  <a:srgbClr val="000000"/>
                </a:solidFill>
                <a:effectLst/>
                <a:latin typeface="JetBrains Mono"/>
              </a:rPr>
              <a:t>&gt;10.0&lt;/</a:t>
            </a:r>
            <a:r>
              <a:rPr kumimoji="0" lang="en-US" altLang="en-US" sz="900" b="1" i="0" u="none" strike="noStrike" cap="none" normalizeH="0" baseline="0" dirty="0">
                <a:ln>
                  <a:noFill/>
                </a:ln>
                <a:solidFill>
                  <a:srgbClr val="000080"/>
                </a:solidFill>
                <a:effectLst/>
                <a:latin typeface="JetBrains Mono"/>
              </a:rPr>
              <a:t>Energy</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Energy </a:t>
            </a:r>
            <a:r>
              <a:rPr kumimoji="0" lang="en-US" altLang="en-US" sz="900" b="1" i="0" u="none" strike="noStrike" cap="none" normalizeH="0" baseline="0" dirty="0">
                <a:ln>
                  <a:noFill/>
                </a:ln>
                <a:solidFill>
                  <a:srgbClr val="0000FF"/>
                </a:solidFill>
                <a:effectLst/>
                <a:latin typeface="JetBrains Mono"/>
              </a:rPr>
              <a:t>Type1</a:t>
            </a:r>
            <a:r>
              <a:rPr kumimoji="0" lang="en-US" altLang="en-US" sz="900" b="1" i="0" u="none" strike="noStrike" cap="none" normalizeH="0" baseline="0" dirty="0">
                <a:ln>
                  <a:noFill/>
                </a:ln>
                <a:solidFill>
                  <a:srgbClr val="008000"/>
                </a:solidFill>
                <a:effectLst/>
                <a:latin typeface="JetBrains Mono"/>
              </a:rPr>
              <a:t>="Medium" </a:t>
            </a:r>
            <a:r>
              <a:rPr kumimoji="0" lang="en-US" altLang="en-US" sz="900" b="1" i="0" u="none" strike="noStrike" cap="none" normalizeH="0" baseline="0" dirty="0">
                <a:ln>
                  <a:noFill/>
                </a:ln>
                <a:solidFill>
                  <a:srgbClr val="0000FF"/>
                </a:solidFill>
                <a:effectLst/>
                <a:latin typeface="JetBrains Mono"/>
              </a:rPr>
              <a:t>Type2</a:t>
            </a:r>
            <a:r>
              <a:rPr kumimoji="0" lang="en-US" altLang="en-US" sz="900" b="1" i="0" u="none" strike="noStrike" cap="none" normalizeH="0" baseline="0" dirty="0">
                <a:ln>
                  <a:noFill/>
                </a:ln>
                <a:solidFill>
                  <a:srgbClr val="008000"/>
                </a:solidFill>
                <a:effectLst/>
                <a:latin typeface="JetBrains Mono"/>
              </a:rPr>
              <a:t>="Necrotic"</a:t>
            </a:r>
            <a:r>
              <a:rPr kumimoji="0" lang="en-US" altLang="en-US" sz="900" b="0" i="0" u="none" strike="noStrike" cap="none" normalizeH="0" baseline="0" dirty="0">
                <a:ln>
                  <a:noFill/>
                </a:ln>
                <a:solidFill>
                  <a:srgbClr val="000000"/>
                </a:solidFill>
                <a:effectLst/>
                <a:latin typeface="JetBrains Mono"/>
              </a:rPr>
              <a:t>&gt;10.0&lt;/</a:t>
            </a:r>
            <a:r>
              <a:rPr kumimoji="0" lang="en-US" altLang="en-US" sz="900" b="1" i="0" u="none" strike="noStrike" cap="none" normalizeH="0" baseline="0" dirty="0">
                <a:ln>
                  <a:noFill/>
                </a:ln>
                <a:solidFill>
                  <a:srgbClr val="000080"/>
                </a:solidFill>
                <a:effectLst/>
                <a:latin typeface="JetBrains Mono"/>
              </a:rPr>
              <a:t>Energy</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Energy </a:t>
            </a:r>
            <a:r>
              <a:rPr kumimoji="0" lang="en-US" altLang="en-US" sz="900" b="1" i="0" u="none" strike="noStrike" cap="none" normalizeH="0" baseline="0" dirty="0">
                <a:ln>
                  <a:noFill/>
                </a:ln>
                <a:solidFill>
                  <a:srgbClr val="0000FF"/>
                </a:solidFill>
                <a:effectLst/>
                <a:latin typeface="JetBrains Mono"/>
              </a:rPr>
              <a:t>Type1</a:t>
            </a:r>
            <a:r>
              <a:rPr kumimoji="0" lang="en-US" altLang="en-US" sz="900" b="1" i="0" u="none" strike="noStrike" cap="none" normalizeH="0" baseline="0" dirty="0">
                <a:ln>
                  <a:noFill/>
                </a:ln>
                <a:solidFill>
                  <a:srgbClr val="008000"/>
                </a:solidFill>
                <a:effectLst/>
                <a:latin typeface="JetBrains Mono"/>
              </a:rPr>
              <a:t>="Tumor" </a:t>
            </a:r>
            <a:r>
              <a:rPr kumimoji="0" lang="en-US" altLang="en-US" sz="900" b="1" i="0" u="none" strike="noStrike" cap="none" normalizeH="0" baseline="0" dirty="0">
                <a:ln>
                  <a:noFill/>
                </a:ln>
                <a:solidFill>
                  <a:srgbClr val="0000FF"/>
                </a:solidFill>
                <a:effectLst/>
                <a:latin typeface="JetBrains Mono"/>
              </a:rPr>
              <a:t>Type2</a:t>
            </a:r>
            <a:r>
              <a:rPr kumimoji="0" lang="en-US" altLang="en-US" sz="900" b="1" i="0" u="none" strike="noStrike" cap="none" normalizeH="0" baseline="0" dirty="0">
                <a:ln>
                  <a:noFill/>
                </a:ln>
                <a:solidFill>
                  <a:srgbClr val="008000"/>
                </a:solidFill>
                <a:effectLst/>
                <a:latin typeface="JetBrains Mono"/>
              </a:rPr>
              <a:t>="Tumor"</a:t>
            </a:r>
            <a:r>
              <a:rPr kumimoji="0" lang="en-US" altLang="en-US" sz="900" b="0" i="0" u="none" strike="noStrike" cap="none" normalizeH="0" baseline="0" dirty="0">
                <a:ln>
                  <a:noFill/>
                </a:ln>
                <a:solidFill>
                  <a:srgbClr val="000000"/>
                </a:solidFill>
                <a:effectLst/>
                <a:latin typeface="JetBrains Mono"/>
              </a:rPr>
              <a:t>&gt;10.0&lt;/</a:t>
            </a:r>
            <a:r>
              <a:rPr kumimoji="0" lang="en-US" altLang="en-US" sz="900" b="1" i="0" u="none" strike="noStrike" cap="none" normalizeH="0" baseline="0" dirty="0">
                <a:ln>
                  <a:noFill/>
                </a:ln>
                <a:solidFill>
                  <a:srgbClr val="000080"/>
                </a:solidFill>
                <a:effectLst/>
                <a:latin typeface="JetBrains Mono"/>
              </a:rPr>
              <a:t>Energy</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Energy </a:t>
            </a:r>
            <a:r>
              <a:rPr kumimoji="0" lang="en-US" altLang="en-US" sz="900" b="1" i="0" u="none" strike="noStrike" cap="none" normalizeH="0" baseline="0" dirty="0">
                <a:ln>
                  <a:noFill/>
                </a:ln>
                <a:solidFill>
                  <a:srgbClr val="0000FF"/>
                </a:solidFill>
                <a:effectLst/>
                <a:latin typeface="JetBrains Mono"/>
              </a:rPr>
              <a:t>Type1</a:t>
            </a:r>
            <a:r>
              <a:rPr kumimoji="0" lang="en-US" altLang="en-US" sz="900" b="1" i="0" u="none" strike="noStrike" cap="none" normalizeH="0" baseline="0" dirty="0">
                <a:ln>
                  <a:noFill/>
                </a:ln>
                <a:solidFill>
                  <a:srgbClr val="008000"/>
                </a:solidFill>
                <a:effectLst/>
                <a:latin typeface="JetBrains Mono"/>
              </a:rPr>
              <a:t>="Tumor" </a:t>
            </a:r>
            <a:r>
              <a:rPr kumimoji="0" lang="en-US" altLang="en-US" sz="900" b="1" i="0" u="none" strike="noStrike" cap="none" normalizeH="0" baseline="0" dirty="0">
                <a:ln>
                  <a:noFill/>
                </a:ln>
                <a:solidFill>
                  <a:srgbClr val="0000FF"/>
                </a:solidFill>
                <a:effectLst/>
                <a:latin typeface="JetBrains Mono"/>
              </a:rPr>
              <a:t>Type2</a:t>
            </a:r>
            <a:r>
              <a:rPr kumimoji="0" lang="en-US" altLang="en-US" sz="900" b="1" i="0" u="none" strike="noStrike" cap="none" normalizeH="0" baseline="0" dirty="0">
                <a:ln>
                  <a:noFill/>
                </a:ln>
                <a:solidFill>
                  <a:srgbClr val="008000"/>
                </a:solidFill>
                <a:effectLst/>
                <a:latin typeface="JetBrains Mono"/>
              </a:rPr>
              <a:t>="</a:t>
            </a:r>
            <a:r>
              <a:rPr kumimoji="0" lang="en-US" altLang="en-US" sz="900" b="1" i="0" u="none" strike="noStrike" cap="none" normalizeH="0" baseline="0" dirty="0" err="1">
                <a:ln>
                  <a:noFill/>
                </a:ln>
                <a:solidFill>
                  <a:srgbClr val="008000"/>
                </a:solidFill>
                <a:effectLst/>
                <a:latin typeface="JetBrains Mono"/>
              </a:rPr>
              <a:t>TumorProliferating</a:t>
            </a:r>
            <a:r>
              <a:rPr kumimoji="0" lang="en-US" altLang="en-US" sz="900" b="1" i="0" u="none" strike="noStrike" cap="none" normalizeH="0" baseline="0" dirty="0">
                <a:ln>
                  <a:noFill/>
                </a:ln>
                <a:solidFill>
                  <a:srgbClr val="008000"/>
                </a:solidFill>
                <a:effectLst/>
                <a:latin typeface="JetBrains Mono"/>
              </a:rPr>
              <a:t>"</a:t>
            </a:r>
            <a:r>
              <a:rPr kumimoji="0" lang="en-US" altLang="en-US" sz="900" b="0" i="0" u="none" strike="noStrike" cap="none" normalizeH="0" baseline="0" dirty="0">
                <a:ln>
                  <a:noFill/>
                </a:ln>
                <a:solidFill>
                  <a:srgbClr val="000000"/>
                </a:solidFill>
                <a:effectLst/>
                <a:latin typeface="JetBrains Mono"/>
              </a:rPr>
              <a:t>&gt;10.0&lt;/</a:t>
            </a:r>
            <a:r>
              <a:rPr kumimoji="0" lang="en-US" altLang="en-US" sz="900" b="1" i="0" u="none" strike="noStrike" cap="none" normalizeH="0" baseline="0" dirty="0">
                <a:ln>
                  <a:noFill/>
                </a:ln>
                <a:solidFill>
                  <a:srgbClr val="000080"/>
                </a:solidFill>
                <a:effectLst/>
                <a:latin typeface="JetBrains Mono"/>
              </a:rPr>
              <a:t>Energy</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Energy </a:t>
            </a:r>
            <a:r>
              <a:rPr kumimoji="0" lang="en-US" altLang="en-US" sz="900" b="1" i="0" u="none" strike="noStrike" cap="none" normalizeH="0" baseline="0" dirty="0">
                <a:ln>
                  <a:noFill/>
                </a:ln>
                <a:solidFill>
                  <a:srgbClr val="0000FF"/>
                </a:solidFill>
                <a:effectLst/>
                <a:latin typeface="JetBrains Mono"/>
              </a:rPr>
              <a:t>Type1</a:t>
            </a:r>
            <a:r>
              <a:rPr kumimoji="0" lang="en-US" altLang="en-US" sz="900" b="1" i="0" u="none" strike="noStrike" cap="none" normalizeH="0" baseline="0" dirty="0">
                <a:ln>
                  <a:noFill/>
                </a:ln>
                <a:solidFill>
                  <a:srgbClr val="008000"/>
                </a:solidFill>
                <a:effectLst/>
                <a:latin typeface="JetBrains Mono"/>
              </a:rPr>
              <a:t>="Tumor" </a:t>
            </a:r>
            <a:r>
              <a:rPr kumimoji="0" lang="en-US" altLang="en-US" sz="900" b="1" i="0" u="none" strike="noStrike" cap="none" normalizeH="0" baseline="0" dirty="0">
                <a:ln>
                  <a:noFill/>
                </a:ln>
                <a:solidFill>
                  <a:srgbClr val="0000FF"/>
                </a:solidFill>
                <a:effectLst/>
                <a:latin typeface="JetBrains Mono"/>
              </a:rPr>
              <a:t>Type2</a:t>
            </a:r>
            <a:r>
              <a:rPr kumimoji="0" lang="en-US" altLang="en-US" sz="900" b="1" i="0" u="none" strike="noStrike" cap="none" normalizeH="0" baseline="0" dirty="0">
                <a:ln>
                  <a:noFill/>
                </a:ln>
                <a:solidFill>
                  <a:srgbClr val="008000"/>
                </a:solidFill>
                <a:effectLst/>
                <a:latin typeface="JetBrains Mono"/>
              </a:rPr>
              <a:t>="Necrotic"</a:t>
            </a:r>
            <a:r>
              <a:rPr kumimoji="0" lang="en-US" altLang="en-US" sz="900" b="0" i="0" u="none" strike="noStrike" cap="none" normalizeH="0" baseline="0" dirty="0">
                <a:ln>
                  <a:noFill/>
                </a:ln>
                <a:solidFill>
                  <a:srgbClr val="000000"/>
                </a:solidFill>
                <a:effectLst/>
                <a:latin typeface="JetBrains Mono"/>
              </a:rPr>
              <a:t>&gt;10.0&lt;/</a:t>
            </a:r>
            <a:r>
              <a:rPr kumimoji="0" lang="en-US" altLang="en-US" sz="900" b="1" i="0" u="none" strike="noStrike" cap="none" normalizeH="0" baseline="0" dirty="0">
                <a:ln>
                  <a:noFill/>
                </a:ln>
                <a:solidFill>
                  <a:srgbClr val="000080"/>
                </a:solidFill>
                <a:effectLst/>
                <a:latin typeface="JetBrains Mono"/>
              </a:rPr>
              <a:t>Energy</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Energy </a:t>
            </a:r>
            <a:r>
              <a:rPr kumimoji="0" lang="en-US" altLang="en-US" sz="900" b="1" i="0" u="none" strike="noStrike" cap="none" normalizeH="0" baseline="0" dirty="0">
                <a:ln>
                  <a:noFill/>
                </a:ln>
                <a:solidFill>
                  <a:srgbClr val="0000FF"/>
                </a:solidFill>
                <a:effectLst/>
                <a:latin typeface="JetBrains Mono"/>
              </a:rPr>
              <a:t>Type1</a:t>
            </a:r>
            <a:r>
              <a:rPr kumimoji="0" lang="en-US" altLang="en-US" sz="900" b="1" i="0" u="none" strike="noStrike" cap="none" normalizeH="0" baseline="0" dirty="0">
                <a:ln>
                  <a:noFill/>
                </a:ln>
                <a:solidFill>
                  <a:srgbClr val="008000"/>
                </a:solidFill>
                <a:effectLst/>
                <a:latin typeface="JetBrains Mono"/>
              </a:rPr>
              <a:t>="</a:t>
            </a:r>
            <a:r>
              <a:rPr kumimoji="0" lang="en-US" altLang="en-US" sz="900" b="1" i="0" u="none" strike="noStrike" cap="none" normalizeH="0" baseline="0" dirty="0" err="1">
                <a:ln>
                  <a:noFill/>
                </a:ln>
                <a:solidFill>
                  <a:srgbClr val="008000"/>
                </a:solidFill>
                <a:effectLst/>
                <a:latin typeface="JetBrains Mono"/>
              </a:rPr>
              <a:t>TumorProliferating</a:t>
            </a:r>
            <a:r>
              <a:rPr kumimoji="0" lang="en-US" altLang="en-US" sz="900" b="1" i="0" u="none" strike="noStrike" cap="none" normalizeH="0" baseline="0" dirty="0">
                <a:ln>
                  <a:noFill/>
                </a:ln>
                <a:solidFill>
                  <a:srgbClr val="008000"/>
                </a:solidFill>
                <a:effectLst/>
                <a:latin typeface="JetBrains Mono"/>
              </a:rPr>
              <a:t>" </a:t>
            </a:r>
            <a:r>
              <a:rPr kumimoji="0" lang="en-US" altLang="en-US" sz="900" b="1" i="0" u="none" strike="noStrike" cap="none" normalizeH="0" baseline="0" dirty="0">
                <a:ln>
                  <a:noFill/>
                </a:ln>
                <a:solidFill>
                  <a:srgbClr val="0000FF"/>
                </a:solidFill>
                <a:effectLst/>
                <a:latin typeface="JetBrains Mono"/>
              </a:rPr>
              <a:t>Type2</a:t>
            </a:r>
            <a:r>
              <a:rPr kumimoji="0" lang="en-US" altLang="en-US" sz="900" b="1" i="0" u="none" strike="noStrike" cap="none" normalizeH="0" baseline="0" dirty="0">
                <a:ln>
                  <a:noFill/>
                </a:ln>
                <a:solidFill>
                  <a:srgbClr val="008000"/>
                </a:solidFill>
                <a:effectLst/>
                <a:latin typeface="JetBrains Mono"/>
              </a:rPr>
              <a:t>="</a:t>
            </a:r>
            <a:r>
              <a:rPr kumimoji="0" lang="en-US" altLang="en-US" sz="900" b="1" i="0" u="none" strike="noStrike" cap="none" normalizeH="0" baseline="0" dirty="0" err="1">
                <a:ln>
                  <a:noFill/>
                </a:ln>
                <a:solidFill>
                  <a:srgbClr val="008000"/>
                </a:solidFill>
                <a:effectLst/>
                <a:latin typeface="JetBrains Mono"/>
              </a:rPr>
              <a:t>TumorProliferating</a:t>
            </a:r>
            <a:r>
              <a:rPr kumimoji="0" lang="en-US" altLang="en-US" sz="900" b="1" i="0" u="none" strike="noStrike" cap="none" normalizeH="0" baseline="0" dirty="0">
                <a:ln>
                  <a:noFill/>
                </a:ln>
                <a:solidFill>
                  <a:srgbClr val="008000"/>
                </a:solidFill>
                <a:effectLst/>
                <a:latin typeface="JetBrains Mono"/>
              </a:rPr>
              <a:t>"</a:t>
            </a:r>
            <a:r>
              <a:rPr kumimoji="0" lang="en-US" altLang="en-US" sz="900" b="0" i="0" u="none" strike="noStrike" cap="none" normalizeH="0" baseline="0" dirty="0">
                <a:ln>
                  <a:noFill/>
                </a:ln>
                <a:solidFill>
                  <a:srgbClr val="000000"/>
                </a:solidFill>
                <a:effectLst/>
                <a:latin typeface="JetBrains Mono"/>
              </a:rPr>
              <a:t>&gt;10.0&lt;/</a:t>
            </a:r>
            <a:r>
              <a:rPr kumimoji="0" lang="en-US" altLang="en-US" sz="900" b="1" i="0" u="none" strike="noStrike" cap="none" normalizeH="0" baseline="0" dirty="0">
                <a:ln>
                  <a:noFill/>
                </a:ln>
                <a:solidFill>
                  <a:srgbClr val="000080"/>
                </a:solidFill>
                <a:effectLst/>
                <a:latin typeface="JetBrains Mono"/>
              </a:rPr>
              <a:t>Energy</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Energy </a:t>
            </a:r>
            <a:r>
              <a:rPr kumimoji="0" lang="en-US" altLang="en-US" sz="900" b="1" i="0" u="none" strike="noStrike" cap="none" normalizeH="0" baseline="0" dirty="0">
                <a:ln>
                  <a:noFill/>
                </a:ln>
                <a:solidFill>
                  <a:srgbClr val="0000FF"/>
                </a:solidFill>
                <a:effectLst/>
                <a:latin typeface="JetBrains Mono"/>
              </a:rPr>
              <a:t>Type1</a:t>
            </a:r>
            <a:r>
              <a:rPr kumimoji="0" lang="en-US" altLang="en-US" sz="900" b="1" i="0" u="none" strike="noStrike" cap="none" normalizeH="0" baseline="0" dirty="0">
                <a:ln>
                  <a:noFill/>
                </a:ln>
                <a:solidFill>
                  <a:srgbClr val="008000"/>
                </a:solidFill>
                <a:effectLst/>
                <a:latin typeface="JetBrains Mono"/>
              </a:rPr>
              <a:t>="</a:t>
            </a:r>
            <a:r>
              <a:rPr kumimoji="0" lang="en-US" altLang="en-US" sz="900" b="1" i="0" u="none" strike="noStrike" cap="none" normalizeH="0" baseline="0" dirty="0" err="1">
                <a:ln>
                  <a:noFill/>
                </a:ln>
                <a:solidFill>
                  <a:srgbClr val="008000"/>
                </a:solidFill>
                <a:effectLst/>
                <a:latin typeface="JetBrains Mono"/>
              </a:rPr>
              <a:t>TumorProliferating</a:t>
            </a:r>
            <a:r>
              <a:rPr kumimoji="0" lang="en-US" altLang="en-US" sz="900" b="1" i="0" u="none" strike="noStrike" cap="none" normalizeH="0" baseline="0" dirty="0">
                <a:ln>
                  <a:noFill/>
                </a:ln>
                <a:solidFill>
                  <a:srgbClr val="008000"/>
                </a:solidFill>
                <a:effectLst/>
                <a:latin typeface="JetBrains Mono"/>
              </a:rPr>
              <a:t>" </a:t>
            </a:r>
            <a:r>
              <a:rPr kumimoji="0" lang="en-US" altLang="en-US" sz="900" b="1" i="0" u="none" strike="noStrike" cap="none" normalizeH="0" baseline="0" dirty="0">
                <a:ln>
                  <a:noFill/>
                </a:ln>
                <a:solidFill>
                  <a:srgbClr val="0000FF"/>
                </a:solidFill>
                <a:effectLst/>
                <a:latin typeface="JetBrains Mono"/>
              </a:rPr>
              <a:t>Type2</a:t>
            </a:r>
            <a:r>
              <a:rPr kumimoji="0" lang="en-US" altLang="en-US" sz="900" b="1" i="0" u="none" strike="noStrike" cap="none" normalizeH="0" baseline="0" dirty="0">
                <a:ln>
                  <a:noFill/>
                </a:ln>
                <a:solidFill>
                  <a:srgbClr val="008000"/>
                </a:solidFill>
                <a:effectLst/>
                <a:latin typeface="JetBrains Mono"/>
              </a:rPr>
              <a:t>="Necrotic"</a:t>
            </a:r>
            <a:r>
              <a:rPr kumimoji="0" lang="en-US" altLang="en-US" sz="900" b="0" i="0" u="none" strike="noStrike" cap="none" normalizeH="0" baseline="0" dirty="0">
                <a:ln>
                  <a:noFill/>
                </a:ln>
                <a:solidFill>
                  <a:srgbClr val="000000"/>
                </a:solidFill>
                <a:effectLst/>
                <a:latin typeface="JetBrains Mono"/>
              </a:rPr>
              <a:t>&gt;10.0&lt;/</a:t>
            </a:r>
            <a:r>
              <a:rPr kumimoji="0" lang="en-US" altLang="en-US" sz="900" b="1" i="0" u="none" strike="noStrike" cap="none" normalizeH="0" baseline="0" dirty="0">
                <a:ln>
                  <a:noFill/>
                </a:ln>
                <a:solidFill>
                  <a:srgbClr val="000080"/>
                </a:solidFill>
                <a:effectLst/>
                <a:latin typeface="JetBrains Mono"/>
              </a:rPr>
              <a:t>Energy</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Energy </a:t>
            </a:r>
            <a:r>
              <a:rPr kumimoji="0" lang="en-US" altLang="en-US" sz="900" b="1" i="0" u="none" strike="noStrike" cap="none" normalizeH="0" baseline="0" dirty="0">
                <a:ln>
                  <a:noFill/>
                </a:ln>
                <a:solidFill>
                  <a:srgbClr val="0000FF"/>
                </a:solidFill>
                <a:effectLst/>
                <a:latin typeface="JetBrains Mono"/>
              </a:rPr>
              <a:t>Type1</a:t>
            </a:r>
            <a:r>
              <a:rPr kumimoji="0" lang="en-US" altLang="en-US" sz="900" b="1" i="0" u="none" strike="noStrike" cap="none" normalizeH="0" baseline="0" dirty="0">
                <a:ln>
                  <a:noFill/>
                </a:ln>
                <a:solidFill>
                  <a:srgbClr val="008000"/>
                </a:solidFill>
                <a:effectLst/>
                <a:latin typeface="JetBrains Mono"/>
              </a:rPr>
              <a:t>="Necrotic" </a:t>
            </a:r>
            <a:r>
              <a:rPr kumimoji="0" lang="en-US" altLang="en-US" sz="900" b="1" i="0" u="none" strike="noStrike" cap="none" normalizeH="0" baseline="0" dirty="0">
                <a:ln>
                  <a:noFill/>
                </a:ln>
                <a:solidFill>
                  <a:srgbClr val="0000FF"/>
                </a:solidFill>
                <a:effectLst/>
                <a:latin typeface="JetBrains Mono"/>
              </a:rPr>
              <a:t>Type2</a:t>
            </a:r>
            <a:r>
              <a:rPr kumimoji="0" lang="en-US" altLang="en-US" sz="900" b="1" i="0" u="none" strike="noStrike" cap="none" normalizeH="0" baseline="0" dirty="0">
                <a:ln>
                  <a:noFill/>
                </a:ln>
                <a:solidFill>
                  <a:srgbClr val="008000"/>
                </a:solidFill>
                <a:effectLst/>
                <a:latin typeface="JetBrains Mono"/>
              </a:rPr>
              <a:t>="Necrotic"</a:t>
            </a:r>
            <a:r>
              <a:rPr kumimoji="0" lang="en-US" altLang="en-US" sz="900" b="0" i="0" u="none" strike="noStrike" cap="none" normalizeH="0" baseline="0" dirty="0">
                <a:ln>
                  <a:noFill/>
                </a:ln>
                <a:solidFill>
                  <a:srgbClr val="000000"/>
                </a:solidFill>
                <a:effectLst/>
                <a:latin typeface="JetBrains Mono"/>
              </a:rPr>
              <a:t>&gt;10.0&lt;/</a:t>
            </a:r>
            <a:r>
              <a:rPr kumimoji="0" lang="en-US" altLang="en-US" sz="900" b="1" i="0" u="none" strike="noStrike" cap="none" normalizeH="0" baseline="0" dirty="0">
                <a:ln>
                  <a:noFill/>
                </a:ln>
                <a:solidFill>
                  <a:srgbClr val="000080"/>
                </a:solidFill>
                <a:effectLst/>
                <a:latin typeface="JetBrains Mono"/>
              </a:rPr>
              <a:t>Energy</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err="1">
                <a:ln>
                  <a:noFill/>
                </a:ln>
                <a:solidFill>
                  <a:srgbClr val="000080"/>
                </a:solidFill>
                <a:effectLst/>
                <a:latin typeface="JetBrains Mono"/>
              </a:rPr>
              <a:t>NeighborOrder</a:t>
            </a:r>
            <a:r>
              <a:rPr kumimoji="0" lang="en-US" altLang="en-US" sz="900" b="0" i="0" u="none" strike="noStrike" cap="none" normalizeH="0" baseline="0" dirty="0">
                <a:ln>
                  <a:noFill/>
                </a:ln>
                <a:solidFill>
                  <a:srgbClr val="000000"/>
                </a:solidFill>
                <a:effectLst/>
                <a:latin typeface="JetBrains Mono"/>
              </a:rPr>
              <a:t>&gt;4&lt;/</a:t>
            </a:r>
            <a:r>
              <a:rPr kumimoji="0" lang="en-US" altLang="en-US" sz="900" b="1" i="0" u="none" strike="noStrike" cap="none" normalizeH="0" baseline="0" dirty="0" err="1">
                <a:ln>
                  <a:noFill/>
                </a:ln>
                <a:solidFill>
                  <a:srgbClr val="000080"/>
                </a:solidFill>
                <a:effectLst/>
                <a:latin typeface="JetBrains Mono"/>
              </a:rPr>
              <a:t>NeighborOrder</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&lt;/</a:t>
            </a:r>
            <a:r>
              <a:rPr kumimoji="0" lang="en-US" altLang="en-US" sz="900" b="1" i="0" u="none" strike="noStrike" cap="none" normalizeH="0" baseline="0" dirty="0">
                <a:ln>
                  <a:noFill/>
                </a:ln>
                <a:solidFill>
                  <a:srgbClr val="000080"/>
                </a:solidFill>
                <a:effectLst/>
                <a:latin typeface="JetBrains Mono"/>
              </a:rPr>
              <a:t>Plugin</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&lt;/</a:t>
            </a:r>
            <a:r>
              <a:rPr kumimoji="0" lang="en-US" altLang="en-US" sz="900" b="1" i="0" u="none" strike="noStrike" cap="none" normalizeH="0" baseline="0" dirty="0">
                <a:ln>
                  <a:noFill/>
                </a:ln>
                <a:solidFill>
                  <a:srgbClr val="000080"/>
                </a:solidFill>
                <a:effectLst/>
                <a:latin typeface="JetBrains Mono"/>
              </a:rPr>
              <a:t>CompuCell3D</a:t>
            </a:r>
            <a:r>
              <a:rPr kumimoji="0" lang="en-US" altLang="en-US" sz="900" b="0" i="0" u="none" strike="noStrike" cap="none" normalizeH="0" baseline="0" dirty="0">
                <a:ln>
                  <a:noFill/>
                </a:ln>
                <a:solidFill>
                  <a:srgbClr val="000000"/>
                </a:solidFill>
                <a:effectLst/>
                <a:latin typeface="JetBrains Mono"/>
              </a:rPr>
              <a:t>&gt;</a:t>
            </a:r>
            <a:br>
              <a:rPr kumimoji="0" lang="en-US" altLang="en-US" sz="900" b="0" i="0" u="none" strike="noStrike" cap="none" normalizeH="0" baseline="0" dirty="0">
                <a:ln>
                  <a:noFill/>
                </a:ln>
                <a:solidFill>
                  <a:srgbClr val="000000"/>
                </a:solidFill>
                <a:effectLst/>
                <a:latin typeface="JetBrains Mono"/>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4998001" y="2377970"/>
            <a:ext cx="3523722" cy="40164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000080"/>
                </a:solidFill>
                <a:effectLst/>
                <a:latin typeface="JetBrains Mono"/>
              </a:rPr>
              <a:t>from </a:t>
            </a:r>
            <a:r>
              <a:rPr kumimoji="0" lang="en-US" altLang="en-US" sz="1050" b="0" i="0" u="none" strike="noStrike" cap="none" normalizeH="0" baseline="0" dirty="0">
                <a:ln>
                  <a:noFill/>
                </a:ln>
                <a:solidFill>
                  <a:srgbClr val="000000"/>
                </a:solidFill>
                <a:effectLst/>
                <a:latin typeface="JetBrains Mono"/>
              </a:rPr>
              <a:t>cc3d.core.PySteppables </a:t>
            </a:r>
            <a:r>
              <a:rPr kumimoji="0" lang="en-US" altLang="en-US" sz="1050" b="1" i="0" u="none" strike="noStrike" cap="none" normalizeH="0" baseline="0" dirty="0">
                <a:ln>
                  <a:noFill/>
                </a:ln>
                <a:solidFill>
                  <a:srgbClr val="000080"/>
                </a:solidFill>
                <a:effectLst/>
                <a:latin typeface="JetBrains Mono"/>
              </a:rPr>
              <a:t>import </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1" i="0" u="none" strike="noStrike" cap="none" normalizeH="0" baseline="0" dirty="0">
                <a:ln>
                  <a:noFill/>
                </a:ln>
                <a:solidFill>
                  <a:srgbClr val="000080"/>
                </a:solidFill>
                <a:effectLst/>
                <a:latin typeface="JetBrains Mono"/>
              </a:rPr>
              <a:t>class </a:t>
            </a:r>
            <a:r>
              <a:rPr kumimoji="0" lang="en-US" altLang="en-US" sz="1050" b="0" i="0" u="none" strike="noStrike" cap="none" normalizeH="0" baseline="0" dirty="0">
                <a:ln>
                  <a:noFill/>
                </a:ln>
                <a:solidFill>
                  <a:srgbClr val="000000"/>
                </a:solidFill>
                <a:effectLst/>
                <a:latin typeface="JetBrains Mono"/>
              </a:rPr>
              <a:t>CellGrowth1Steppable(</a:t>
            </a:r>
            <a:r>
              <a:rPr kumimoji="0" lang="en-US" altLang="en-US" sz="1050" b="0" i="0" u="none" strike="noStrike" cap="none" normalizeH="0" baseline="0" dirty="0" err="1">
                <a:ln>
                  <a:noFill/>
                </a:ln>
                <a:solidFill>
                  <a:srgbClr val="000000"/>
                </a:solidFill>
                <a:effectLst/>
                <a:latin typeface="JetBrains Mono"/>
              </a:rPr>
              <a:t>SteppableBasePy</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err="1">
                <a:ln>
                  <a:noFill/>
                </a:ln>
                <a:solidFill>
                  <a:srgbClr val="B200B2"/>
                </a:solidFill>
                <a:effectLst/>
                <a:latin typeface="JetBrains Mono"/>
              </a:rPr>
              <a:t>init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 frequency=</a:t>
            </a:r>
            <a:r>
              <a:rPr kumimoji="0" lang="en-US" altLang="en-US" sz="1050" b="0" i="0" u="none" strike="noStrike" cap="none" normalizeH="0" baseline="0" dirty="0">
                <a:ln>
                  <a:noFill/>
                </a:ln>
                <a:solidFill>
                  <a:srgbClr val="0000FF"/>
                </a:solidFill>
                <a:effectLst/>
                <a:latin typeface="JetBrains Mono"/>
              </a:rPr>
              <a:t>1</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SteppableBasePy</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err="1">
                <a:ln>
                  <a:noFill/>
                </a:ln>
                <a:solidFill>
                  <a:srgbClr val="B200B2"/>
                </a:solidFill>
                <a:effectLst/>
                <a:latin typeface="JetBrains Mono"/>
              </a:rPr>
              <a:t>init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 frequency)</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a:ln>
                  <a:noFill/>
                </a:ln>
                <a:solidFill>
                  <a:srgbClr val="000000"/>
                </a:solidFill>
                <a:effectLst/>
                <a:latin typeface="JetBrains Mono"/>
              </a:rPr>
              <a:t>start(</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a:t>
            </a:r>
            <a:br>
              <a:rPr kumimoji="0" lang="en-US" altLang="en-US" sz="1050" b="0" i="1" u="none" strike="noStrike" cap="none" normalizeH="0" baseline="0" dirty="0">
                <a:ln>
                  <a:noFill/>
                </a:ln>
                <a:solidFill>
                  <a:srgbClr val="808080"/>
                </a:solidFill>
                <a:effectLst/>
                <a:latin typeface="JetBrains Mono"/>
              </a:rPr>
            </a:br>
            <a:r>
              <a:rPr kumimoji="0" lang="en-US" altLang="en-US" sz="1050" b="0" i="1" u="none" strike="noStrike" cap="none" normalizeH="0" baseline="0" dirty="0">
                <a:ln>
                  <a:noFill/>
                </a:ln>
                <a:solidFill>
                  <a:srgbClr val="808080"/>
                </a:solidFill>
                <a:effectLst/>
                <a:latin typeface="JetBrains Mono"/>
              </a:rPr>
              <a:t>        </a:t>
            </a:r>
            <a:r>
              <a:rPr kumimoji="0" lang="en-US" altLang="en-US" sz="1050" b="0" i="0" u="none" strike="noStrike" cap="none" normalizeH="0" baseline="0" dirty="0">
                <a:ln>
                  <a:noFill/>
                </a:ln>
                <a:solidFill>
                  <a:srgbClr val="000000"/>
                </a:solidFill>
                <a:effectLst/>
                <a:latin typeface="JetBrains Mono"/>
              </a:rPr>
              <a:t>cell =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.new_cell</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.TUMORPROLIFERATING</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.cell_field</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100</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102</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a:ln>
                  <a:noFill/>
                </a:ln>
                <a:solidFill>
                  <a:srgbClr val="0000FF"/>
                </a:solidFill>
                <a:effectLst/>
                <a:latin typeface="JetBrains Mono"/>
              </a:rPr>
              <a:t>100</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102</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a:ln>
                  <a:noFill/>
                </a:ln>
                <a:solidFill>
                  <a:srgbClr val="0000FF"/>
                </a:solidFill>
                <a:effectLst/>
                <a:latin typeface="JetBrains Mono"/>
              </a:rPr>
              <a:t>0</a:t>
            </a:r>
            <a:r>
              <a:rPr kumimoji="0" lang="en-US" altLang="en-US" sz="1050" b="0" i="0" u="none" strike="noStrike" cap="none" normalizeH="0" baseline="0" dirty="0">
                <a:ln>
                  <a:noFill/>
                </a:ln>
                <a:solidFill>
                  <a:srgbClr val="000000"/>
                </a:solidFill>
                <a:effectLst/>
                <a:latin typeface="JetBrains Mono"/>
              </a:rPr>
              <a:t>] = cell</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cell.targetVolume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FF"/>
                </a:solidFill>
                <a:effectLst/>
                <a:latin typeface="JetBrains Mono"/>
              </a:rPr>
              <a:t>25</a:t>
            </a:r>
            <a:br>
              <a:rPr kumimoji="0" lang="en-US" altLang="en-US" sz="1050" b="0" i="0" u="none" strike="noStrike" cap="none" normalizeH="0" baseline="0" dirty="0">
                <a:ln>
                  <a:noFill/>
                </a:ln>
                <a:solidFill>
                  <a:srgbClr val="0000FF"/>
                </a:solidFill>
                <a:effectLst/>
                <a:latin typeface="JetBrains Mono"/>
              </a:rPr>
            </a:br>
            <a:r>
              <a:rPr kumimoji="0" lang="en-US" altLang="en-US" sz="1050" b="0" i="0" u="none" strike="noStrike" cap="none" normalizeH="0" baseline="0" dirty="0">
                <a:ln>
                  <a:noFill/>
                </a:ln>
                <a:solidFill>
                  <a:srgbClr val="0000FF"/>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cell.lambdaVolume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FF"/>
                </a:solidFill>
                <a:effectLst/>
                <a:latin typeface="JetBrains Mono"/>
              </a:rPr>
              <a:t>5.0</a:t>
            </a:r>
            <a:br>
              <a:rPr kumimoji="0" lang="en-US" altLang="en-US" sz="1050" b="0" i="0" u="none" strike="noStrike" cap="none" normalizeH="0" baseline="0" dirty="0">
                <a:ln>
                  <a:noFill/>
                </a:ln>
                <a:solidFill>
                  <a:srgbClr val="0000FF"/>
                </a:solidFill>
                <a:effectLst/>
                <a:latin typeface="JetBrains Mono"/>
              </a:rPr>
            </a:br>
            <a:br>
              <a:rPr kumimoji="0" lang="en-US" altLang="en-US" sz="1050" b="0" i="0" u="none" strike="noStrike" cap="none" normalizeH="0" baseline="0" dirty="0">
                <a:ln>
                  <a:noFill/>
                </a:ln>
                <a:solidFill>
                  <a:srgbClr val="0000FF"/>
                </a:solidFill>
                <a:effectLst/>
                <a:latin typeface="JetBrains Mono"/>
              </a:rPr>
            </a:br>
            <a:r>
              <a:rPr kumimoji="0" lang="en-US" altLang="en-US" sz="1050" b="0" i="0" u="none" strike="noStrike" cap="none" normalizeH="0" baseline="0" dirty="0">
                <a:ln>
                  <a:noFill/>
                </a:ln>
                <a:solidFill>
                  <a:srgbClr val="0000FF"/>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a:ln>
                  <a:noFill/>
                </a:ln>
                <a:solidFill>
                  <a:srgbClr val="000000"/>
                </a:solidFill>
                <a:effectLst/>
                <a:latin typeface="JetBrains Mono"/>
              </a:rPr>
              <a:t>step(</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mcs</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1" u="none" strike="noStrike" cap="none" normalizeH="0" baseline="0" dirty="0">
                <a:ln>
                  <a:noFill/>
                </a:ln>
                <a:solidFill>
                  <a:srgbClr val="808080"/>
                </a:solidFill>
                <a:effectLst/>
                <a:latin typeface="JetBrains Mono"/>
              </a:rPr>
            </a:br>
            <a:r>
              <a:rPr kumimoji="0" lang="en-US" altLang="en-US" sz="1050" b="0" i="1" u="none" strike="noStrike" cap="none" normalizeH="0" baseline="0" dirty="0">
                <a:ln>
                  <a:noFill/>
                </a:ln>
                <a:solidFill>
                  <a:srgbClr val="80808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for </a:t>
            </a:r>
            <a:r>
              <a:rPr kumimoji="0" lang="en-US" altLang="en-US" sz="1050" b="0" i="0" u="none" strike="noStrike" cap="none" normalizeH="0" baseline="0" dirty="0">
                <a:ln>
                  <a:noFill/>
                </a:ln>
                <a:solidFill>
                  <a:srgbClr val="000000"/>
                </a:solidFill>
                <a:effectLst/>
                <a:latin typeface="JetBrains Mono"/>
              </a:rPr>
              <a:t>cell </a:t>
            </a:r>
            <a:r>
              <a:rPr kumimoji="0" lang="en-US" altLang="en-US" sz="1050" b="1" i="0" u="none" strike="noStrike" cap="none" normalizeH="0" baseline="0" dirty="0">
                <a:ln>
                  <a:noFill/>
                </a:ln>
                <a:solidFill>
                  <a:srgbClr val="000080"/>
                </a:solidFill>
                <a:effectLst/>
                <a:latin typeface="JetBrains Mono"/>
              </a:rPr>
              <a:t>in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.cell_list</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if </a:t>
            </a:r>
            <a:r>
              <a:rPr kumimoji="0" lang="en-US" altLang="en-US" sz="1050" b="0" i="0" u="none" strike="noStrike" cap="none" normalizeH="0" baseline="0" dirty="0" err="1">
                <a:ln>
                  <a:noFill/>
                </a:ln>
                <a:solidFill>
                  <a:srgbClr val="000000"/>
                </a:solidFill>
                <a:effectLst/>
                <a:latin typeface="JetBrains Mono"/>
              </a:rPr>
              <a:t>cell.type</a:t>
            </a: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in </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.TUMORPROLIFERATING</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cell.targetVolume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FF"/>
                </a:solidFill>
                <a:effectLst/>
                <a:latin typeface="JetBrains Mono"/>
              </a:rPr>
              <a:t>0.2</a:t>
            </a:r>
            <a:br>
              <a:rPr kumimoji="0" lang="en-US" altLang="en-US" sz="1050" b="0" i="0" u="none" strike="noStrike" cap="none" normalizeH="0" baseline="0" dirty="0">
                <a:ln>
                  <a:noFill/>
                </a:ln>
                <a:solidFill>
                  <a:srgbClr val="0000FF"/>
                </a:solidFill>
                <a:effectLst/>
                <a:latin typeface="JetBrains Mono"/>
              </a:rPr>
            </a:b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6" name="Google Shape;103;p21">
            <a:extLst>
              <a:ext uri="{FF2B5EF4-FFF2-40B4-BE49-F238E27FC236}">
                <a16:creationId xmlns:a16="http://schemas.microsoft.com/office/drawing/2014/main" id="{2D37EAF6-BDB3-4F1B-ABE7-07F8BCC6AE5E}"/>
              </a:ext>
            </a:extLst>
          </p:cNvPr>
          <p:cNvPicPr preferRelativeResize="0"/>
          <p:nvPr/>
        </p:nvPicPr>
        <p:blipFill rotWithShape="1">
          <a:blip r:embed="rId5">
            <a:alphaModFix/>
          </a:blip>
          <a:srcRect/>
          <a:stretch/>
        </p:blipFill>
        <p:spPr>
          <a:xfrm>
            <a:off x="8564450" y="4464"/>
            <a:ext cx="593675" cy="617861"/>
          </a:xfrm>
          <a:prstGeom prst="rect">
            <a:avLst/>
          </a:prstGeom>
          <a:noFill/>
          <a:ln>
            <a:noFill/>
          </a:ln>
        </p:spPr>
      </p:pic>
      <p:pic>
        <p:nvPicPr>
          <p:cNvPr id="7" name="Google Shape;101;g8d41b0a812_0_0" descr="Biocomplexity Logo">
            <a:extLst>
              <a:ext uri="{FF2B5EF4-FFF2-40B4-BE49-F238E27FC236}">
                <a16:creationId xmlns:a16="http://schemas.microsoft.com/office/drawing/2014/main" id="{C6D46304-6DFF-434F-8592-A212723D5AED}"/>
              </a:ext>
            </a:extLst>
          </p:cNvPr>
          <p:cNvPicPr preferRelativeResize="0"/>
          <p:nvPr/>
        </p:nvPicPr>
        <p:blipFill rotWithShape="1">
          <a:blip r:embed="rId6">
            <a:alphaModFix/>
          </a:blip>
          <a:srcRect/>
          <a:stretch/>
        </p:blipFill>
        <p:spPr>
          <a:xfrm>
            <a:off x="8550275" y="6264275"/>
            <a:ext cx="593725" cy="593725"/>
          </a:xfrm>
          <a:prstGeom prst="rect">
            <a:avLst/>
          </a:prstGeom>
          <a:noFill/>
          <a:ln>
            <a:noFill/>
          </a:ln>
        </p:spPr>
      </p:pic>
      <p:pic>
        <p:nvPicPr>
          <p:cNvPr id="14" name="Google Shape;102;g8d41b0a812_0_0" descr="redblackblockiu">
            <a:extLst>
              <a:ext uri="{FF2B5EF4-FFF2-40B4-BE49-F238E27FC236}">
                <a16:creationId xmlns:a16="http://schemas.microsoft.com/office/drawing/2014/main" id="{F891DBE9-30A8-4EFC-8212-C40A613F213C}"/>
              </a:ext>
            </a:extLst>
          </p:cNvPr>
          <p:cNvPicPr preferRelativeResize="0"/>
          <p:nvPr/>
        </p:nvPicPr>
        <p:blipFill rotWithShape="1">
          <a:blip r:embed="rId7">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4197599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594" y="1653433"/>
            <a:ext cx="2666504" cy="2245095"/>
          </a:xfrm>
          <a:prstGeom prst="rect">
            <a:avLst/>
          </a:prstGeom>
        </p:spPr>
      </p:pic>
      <p:pic>
        <p:nvPicPr>
          <p:cNvPr id="3" name="Picture 2"/>
          <p:cNvPicPr>
            <a:picLocks noChangeAspect="1"/>
          </p:cNvPicPr>
          <p:nvPr/>
        </p:nvPicPr>
        <p:blipFill>
          <a:blip r:embed="rId3"/>
          <a:stretch>
            <a:fillRect/>
          </a:stretch>
        </p:blipFill>
        <p:spPr>
          <a:xfrm>
            <a:off x="3108554" y="1653433"/>
            <a:ext cx="2688206" cy="2245095"/>
          </a:xfrm>
          <a:prstGeom prst="rect">
            <a:avLst/>
          </a:prstGeom>
        </p:spPr>
      </p:pic>
      <p:pic>
        <p:nvPicPr>
          <p:cNvPr id="4" name="Picture 3"/>
          <p:cNvPicPr>
            <a:picLocks noChangeAspect="1"/>
          </p:cNvPicPr>
          <p:nvPr/>
        </p:nvPicPr>
        <p:blipFill>
          <a:blip r:embed="rId4"/>
          <a:stretch>
            <a:fillRect/>
          </a:stretch>
        </p:blipFill>
        <p:spPr>
          <a:xfrm>
            <a:off x="6295634" y="1653433"/>
            <a:ext cx="2697078" cy="2245095"/>
          </a:xfrm>
          <a:prstGeom prst="rect">
            <a:avLst/>
          </a:prstGeom>
        </p:spPr>
      </p:pic>
      <p:sp>
        <p:nvSpPr>
          <p:cNvPr id="5" name="TextBox 4"/>
          <p:cNvSpPr txBox="1"/>
          <p:nvPr/>
        </p:nvSpPr>
        <p:spPr>
          <a:xfrm>
            <a:off x="143594" y="851770"/>
            <a:ext cx="8587047" cy="307777"/>
          </a:xfrm>
          <a:prstGeom prst="rect">
            <a:avLst/>
          </a:prstGeom>
          <a:noFill/>
        </p:spPr>
        <p:txBody>
          <a:bodyPr wrap="square" rtlCol="0">
            <a:spAutoFit/>
          </a:bodyPr>
          <a:lstStyle/>
          <a:p>
            <a:r>
              <a:rPr lang="en-US" dirty="0"/>
              <a:t>Cell is gradually adjusting its volume in such a way that it is always close to target volume</a:t>
            </a:r>
          </a:p>
        </p:txBody>
      </p:sp>
      <p:sp>
        <p:nvSpPr>
          <p:cNvPr id="6"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Implementing Cell Growth</a:t>
            </a:r>
          </a:p>
        </p:txBody>
      </p:sp>
      <p:pic>
        <p:nvPicPr>
          <p:cNvPr id="8" name="Google Shape;103;p21">
            <a:extLst>
              <a:ext uri="{FF2B5EF4-FFF2-40B4-BE49-F238E27FC236}">
                <a16:creationId xmlns:a16="http://schemas.microsoft.com/office/drawing/2014/main" id="{7A184EAD-8271-495E-9266-458EC37574EF}"/>
              </a:ext>
            </a:extLst>
          </p:cNvPr>
          <p:cNvPicPr preferRelativeResize="0"/>
          <p:nvPr/>
        </p:nvPicPr>
        <p:blipFill rotWithShape="1">
          <a:blip r:embed="rId5">
            <a:alphaModFix/>
          </a:blip>
          <a:srcRect/>
          <a:stretch/>
        </p:blipFill>
        <p:spPr>
          <a:xfrm>
            <a:off x="8564450" y="4464"/>
            <a:ext cx="593675" cy="617861"/>
          </a:xfrm>
          <a:prstGeom prst="rect">
            <a:avLst/>
          </a:prstGeom>
          <a:noFill/>
          <a:ln>
            <a:noFill/>
          </a:ln>
        </p:spPr>
      </p:pic>
      <p:pic>
        <p:nvPicPr>
          <p:cNvPr id="10" name="Google Shape;101;g8d41b0a812_0_0" descr="Biocomplexity Logo">
            <a:extLst>
              <a:ext uri="{FF2B5EF4-FFF2-40B4-BE49-F238E27FC236}">
                <a16:creationId xmlns:a16="http://schemas.microsoft.com/office/drawing/2014/main" id="{91066842-86CF-4AED-9438-A2E6F74DAF0E}"/>
              </a:ext>
            </a:extLst>
          </p:cNvPr>
          <p:cNvPicPr preferRelativeResize="0"/>
          <p:nvPr/>
        </p:nvPicPr>
        <p:blipFill rotWithShape="1">
          <a:blip r:embed="rId6">
            <a:alphaModFix/>
          </a:blip>
          <a:srcRect/>
          <a:stretch/>
        </p:blipFill>
        <p:spPr>
          <a:xfrm>
            <a:off x="8550275" y="6264275"/>
            <a:ext cx="593725" cy="593725"/>
          </a:xfrm>
          <a:prstGeom prst="rect">
            <a:avLst/>
          </a:prstGeom>
          <a:noFill/>
          <a:ln>
            <a:noFill/>
          </a:ln>
        </p:spPr>
      </p:pic>
      <p:pic>
        <p:nvPicPr>
          <p:cNvPr id="12" name="Google Shape;102;g8d41b0a812_0_0" descr="redblackblockiu">
            <a:extLst>
              <a:ext uri="{FF2B5EF4-FFF2-40B4-BE49-F238E27FC236}">
                <a16:creationId xmlns:a16="http://schemas.microsoft.com/office/drawing/2014/main" id="{85FB124E-A948-4CC1-BFE8-4CCD8F2352F3}"/>
              </a:ext>
            </a:extLst>
          </p:cNvPr>
          <p:cNvPicPr preferRelativeResize="0"/>
          <p:nvPr/>
        </p:nvPicPr>
        <p:blipFill rotWithShape="1">
          <a:blip r:embed="rId7">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2725198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Mitosis</a:t>
            </a:r>
          </a:p>
        </p:txBody>
      </p:sp>
      <p:sp>
        <p:nvSpPr>
          <p:cNvPr id="2" name="TextBox 1"/>
          <p:cNvSpPr txBox="1"/>
          <p:nvPr/>
        </p:nvSpPr>
        <p:spPr>
          <a:xfrm>
            <a:off x="87682" y="895251"/>
            <a:ext cx="8718115" cy="307777"/>
          </a:xfrm>
          <a:prstGeom prst="rect">
            <a:avLst/>
          </a:prstGeom>
          <a:noFill/>
        </p:spPr>
        <p:txBody>
          <a:bodyPr wrap="square" rtlCol="0">
            <a:spAutoFit/>
          </a:bodyPr>
          <a:lstStyle/>
          <a:p>
            <a:r>
              <a:rPr lang="en-US" dirty="0"/>
              <a:t>Once cell starts growing it makes sense to divide the cell once it reaches doubling volume</a:t>
            </a:r>
            <a:endParaRPr lang="en-US" b="1" dirty="0"/>
          </a:p>
        </p:txBody>
      </p:sp>
      <p:sp>
        <p:nvSpPr>
          <p:cNvPr id="8" name="TextBox 7"/>
          <p:cNvSpPr txBox="1"/>
          <p:nvPr/>
        </p:nvSpPr>
        <p:spPr>
          <a:xfrm>
            <a:off x="87682" y="387983"/>
            <a:ext cx="4196219" cy="319054"/>
          </a:xfrm>
          <a:prstGeom prst="rect">
            <a:avLst/>
          </a:prstGeom>
          <a:noFill/>
        </p:spPr>
        <p:txBody>
          <a:bodyPr wrap="square" rtlCol="0">
            <a:spAutoFit/>
          </a:bodyPr>
          <a:lstStyle/>
          <a:p>
            <a:r>
              <a:rPr lang="en-US" b="1" dirty="0" err="1"/>
              <a:t>CellGrowth</a:t>
            </a:r>
            <a:r>
              <a:rPr lang="pl-PL" b="1" dirty="0"/>
              <a:t>2</a:t>
            </a:r>
            <a:r>
              <a:rPr lang="en-US" b="1" dirty="0"/>
              <a:t>.cc3d</a:t>
            </a:r>
          </a:p>
        </p:txBody>
      </p:sp>
      <p:pic>
        <p:nvPicPr>
          <p:cNvPr id="3" name="Picture 2"/>
          <p:cNvPicPr>
            <a:picLocks noChangeAspect="1"/>
          </p:cNvPicPr>
          <p:nvPr/>
        </p:nvPicPr>
        <p:blipFill>
          <a:blip r:embed="rId2"/>
          <a:stretch>
            <a:fillRect/>
          </a:stretch>
        </p:blipFill>
        <p:spPr>
          <a:xfrm>
            <a:off x="1146980" y="2153694"/>
            <a:ext cx="561975" cy="571500"/>
          </a:xfrm>
          <a:prstGeom prst="rect">
            <a:avLst/>
          </a:prstGeom>
        </p:spPr>
      </p:pic>
      <p:pic>
        <p:nvPicPr>
          <p:cNvPr id="4" name="Picture 3"/>
          <p:cNvPicPr>
            <a:picLocks noChangeAspect="1"/>
          </p:cNvPicPr>
          <p:nvPr/>
        </p:nvPicPr>
        <p:blipFill>
          <a:blip r:embed="rId3"/>
          <a:stretch>
            <a:fillRect/>
          </a:stretch>
        </p:blipFill>
        <p:spPr>
          <a:xfrm>
            <a:off x="2881247" y="2067969"/>
            <a:ext cx="1269204" cy="1076064"/>
          </a:xfrm>
          <a:prstGeom prst="rect">
            <a:avLst/>
          </a:prstGeom>
        </p:spPr>
      </p:pic>
      <p:sp>
        <p:nvSpPr>
          <p:cNvPr id="6" name="TextBox 5"/>
          <p:cNvSpPr txBox="1"/>
          <p:nvPr/>
        </p:nvSpPr>
        <p:spPr>
          <a:xfrm>
            <a:off x="951978" y="2968668"/>
            <a:ext cx="1507720" cy="954107"/>
          </a:xfrm>
          <a:prstGeom prst="rect">
            <a:avLst/>
          </a:prstGeom>
          <a:noFill/>
        </p:spPr>
        <p:txBody>
          <a:bodyPr wrap="square" rtlCol="0">
            <a:spAutoFit/>
          </a:bodyPr>
          <a:lstStyle/>
          <a:p>
            <a:r>
              <a:rPr lang="en-US" dirty="0"/>
              <a:t>Before mitosis we have single object that represents cell</a:t>
            </a:r>
          </a:p>
        </p:txBody>
      </p:sp>
      <p:sp>
        <p:nvSpPr>
          <p:cNvPr id="15" name="TextBox 14"/>
          <p:cNvSpPr txBox="1"/>
          <p:nvPr/>
        </p:nvSpPr>
        <p:spPr>
          <a:xfrm>
            <a:off x="4283901" y="1845917"/>
            <a:ext cx="1731723" cy="307777"/>
          </a:xfrm>
          <a:prstGeom prst="rect">
            <a:avLst/>
          </a:prstGeom>
          <a:noFill/>
        </p:spPr>
        <p:txBody>
          <a:bodyPr wrap="square" rtlCol="0">
            <a:spAutoFit/>
          </a:bodyPr>
          <a:lstStyle/>
          <a:p>
            <a:r>
              <a:rPr lang="pl-PL" b="1" dirty="0" err="1"/>
              <a:t>self.parent_cell</a:t>
            </a:r>
            <a:endParaRPr lang="en-US" b="1" dirty="0"/>
          </a:p>
        </p:txBody>
      </p:sp>
      <p:sp>
        <p:nvSpPr>
          <p:cNvPr id="16" name="TextBox 15"/>
          <p:cNvSpPr txBox="1"/>
          <p:nvPr/>
        </p:nvSpPr>
        <p:spPr>
          <a:xfrm>
            <a:off x="4572000" y="2947553"/>
            <a:ext cx="1651349" cy="307777"/>
          </a:xfrm>
          <a:prstGeom prst="rect">
            <a:avLst/>
          </a:prstGeom>
          <a:noFill/>
        </p:spPr>
        <p:txBody>
          <a:bodyPr wrap="square" rtlCol="0">
            <a:spAutoFit/>
          </a:bodyPr>
          <a:lstStyle/>
          <a:p>
            <a:r>
              <a:rPr lang="pl-PL" b="1" dirty="0" err="1"/>
              <a:t>self.child_cell</a:t>
            </a:r>
            <a:endParaRPr lang="en-US" b="1" dirty="0"/>
          </a:p>
        </p:txBody>
      </p:sp>
      <p:cxnSp>
        <p:nvCxnSpPr>
          <p:cNvPr id="13" name="Straight Arrow Connector 12"/>
          <p:cNvCxnSpPr/>
          <p:nvPr/>
        </p:nvCxnSpPr>
        <p:spPr>
          <a:xfrm flipH="1">
            <a:off x="3515849" y="2067969"/>
            <a:ext cx="930891" cy="371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1"/>
          </p:cNvCxnSpPr>
          <p:nvPr/>
        </p:nvCxnSpPr>
        <p:spPr>
          <a:xfrm flipH="1" flipV="1">
            <a:off x="3515849" y="2661496"/>
            <a:ext cx="1056151" cy="439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5364" y="4020855"/>
            <a:ext cx="8505173" cy="1600438"/>
          </a:xfrm>
          <a:prstGeom prst="rect">
            <a:avLst/>
          </a:prstGeom>
          <a:noFill/>
        </p:spPr>
        <p:txBody>
          <a:bodyPr wrap="square" rtlCol="0">
            <a:spAutoFit/>
          </a:bodyPr>
          <a:lstStyle/>
          <a:p>
            <a:r>
              <a:rPr lang="en-US" b="1" dirty="0" err="1"/>
              <a:t>self.parent_cel</a:t>
            </a:r>
            <a:r>
              <a:rPr lang="en-US" dirty="0" err="1"/>
              <a:t>l</a:t>
            </a:r>
            <a:r>
              <a:rPr lang="en-US" dirty="0"/>
              <a:t> represents CC3D </a:t>
            </a:r>
            <a:r>
              <a:rPr lang="en-US" b="1" dirty="0"/>
              <a:t>cell object </a:t>
            </a:r>
            <a:r>
              <a:rPr lang="en-US" dirty="0"/>
              <a:t>that exist before mitosis takes place</a:t>
            </a:r>
          </a:p>
          <a:p>
            <a:r>
              <a:rPr lang="en-US" b="1" dirty="0" err="1"/>
              <a:t>self.child_cel</a:t>
            </a:r>
            <a:r>
              <a:rPr lang="en-US" dirty="0" err="1"/>
              <a:t>l</a:t>
            </a:r>
            <a:r>
              <a:rPr lang="en-US" dirty="0"/>
              <a:t> represents </a:t>
            </a:r>
            <a:r>
              <a:rPr lang="en-US" b="1" dirty="0"/>
              <a:t>new</a:t>
            </a:r>
            <a:r>
              <a:rPr lang="en-US" dirty="0"/>
              <a:t> CC3D </a:t>
            </a:r>
            <a:r>
              <a:rPr lang="en-US" b="1" dirty="0"/>
              <a:t>cell object </a:t>
            </a:r>
            <a:r>
              <a:rPr lang="en-US" dirty="0"/>
              <a:t>that gets created during mitosis</a:t>
            </a:r>
          </a:p>
          <a:p>
            <a:endParaRPr lang="en-US" dirty="0"/>
          </a:p>
          <a:p>
            <a:r>
              <a:rPr lang="en-US" dirty="0"/>
              <a:t>In biology we talk about two daughter cells. However in simulation it is very convenient to use parent, child terminology so that we can copy cell properties from cell that existed before mitosis to newly created cell object </a:t>
            </a:r>
          </a:p>
          <a:p>
            <a:endParaRPr lang="en-US" dirty="0"/>
          </a:p>
        </p:txBody>
      </p:sp>
      <p:pic>
        <p:nvPicPr>
          <p:cNvPr id="5" name="Google Shape;103;p21">
            <a:extLst>
              <a:ext uri="{FF2B5EF4-FFF2-40B4-BE49-F238E27FC236}">
                <a16:creationId xmlns:a16="http://schemas.microsoft.com/office/drawing/2014/main" id="{A3BA9002-5F54-467D-880D-44974366E0C1}"/>
              </a:ext>
            </a:extLst>
          </p:cNvPr>
          <p:cNvPicPr preferRelativeResize="0"/>
          <p:nvPr/>
        </p:nvPicPr>
        <p:blipFill rotWithShape="1">
          <a:blip r:embed="rId4">
            <a:alphaModFix/>
          </a:blip>
          <a:srcRect/>
          <a:stretch/>
        </p:blipFill>
        <p:spPr>
          <a:xfrm>
            <a:off x="8564450" y="4464"/>
            <a:ext cx="593675" cy="617861"/>
          </a:xfrm>
          <a:prstGeom prst="rect">
            <a:avLst/>
          </a:prstGeom>
          <a:noFill/>
          <a:ln>
            <a:noFill/>
          </a:ln>
        </p:spPr>
      </p:pic>
      <p:pic>
        <p:nvPicPr>
          <p:cNvPr id="7" name="Google Shape;101;g8d41b0a812_0_0" descr="Biocomplexity Logo">
            <a:extLst>
              <a:ext uri="{FF2B5EF4-FFF2-40B4-BE49-F238E27FC236}">
                <a16:creationId xmlns:a16="http://schemas.microsoft.com/office/drawing/2014/main" id="{4B2CAAE2-EB0C-413E-8B76-7170CD20006E}"/>
              </a:ext>
            </a:extLst>
          </p:cNvPr>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9" name="Google Shape;102;g8d41b0a812_0_0" descr="redblackblockiu">
            <a:extLst>
              <a:ext uri="{FF2B5EF4-FFF2-40B4-BE49-F238E27FC236}">
                <a16:creationId xmlns:a16="http://schemas.microsoft.com/office/drawing/2014/main" id="{2D16F60A-48B5-4DCD-B310-203F00CB3EF3}"/>
              </a:ext>
            </a:extLst>
          </p:cNvPr>
          <p:cNvPicPr preferRelativeResize="0"/>
          <p:nvPr/>
        </p:nvPicPr>
        <p:blipFill rotWithShape="1">
          <a:blip r:embed="rId6">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806301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64719"/>
            <a:ext cx="3523722" cy="34855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000080"/>
                </a:solidFill>
                <a:effectLst/>
                <a:latin typeface="JetBrains Mono"/>
              </a:rPr>
              <a:t>class </a:t>
            </a:r>
            <a:r>
              <a:rPr kumimoji="0" lang="en-US" altLang="en-US" sz="1050" b="0" i="0" u="none" strike="noStrike" cap="none" normalizeH="0" baseline="0" dirty="0">
                <a:ln>
                  <a:noFill/>
                </a:ln>
                <a:solidFill>
                  <a:srgbClr val="000000"/>
                </a:solidFill>
                <a:effectLst/>
                <a:latin typeface="JetBrains Mono"/>
              </a:rPr>
              <a:t>CellGrowth2Steppable(</a:t>
            </a:r>
            <a:r>
              <a:rPr kumimoji="0" lang="en-US" altLang="en-US" sz="1050" b="0" i="0" u="none" strike="noStrike" cap="none" normalizeH="0" baseline="0" dirty="0" err="1">
                <a:ln>
                  <a:noFill/>
                </a:ln>
                <a:solidFill>
                  <a:srgbClr val="000000"/>
                </a:solidFill>
                <a:effectLst/>
                <a:latin typeface="JetBrains Mono"/>
              </a:rPr>
              <a:t>SteppableBasePy</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err="1">
                <a:ln>
                  <a:noFill/>
                </a:ln>
                <a:solidFill>
                  <a:srgbClr val="B200B2"/>
                </a:solidFill>
                <a:effectLst/>
                <a:latin typeface="JetBrains Mono"/>
              </a:rPr>
              <a:t>init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 frequency=</a:t>
            </a:r>
            <a:r>
              <a:rPr kumimoji="0" lang="en-US" altLang="en-US" sz="1050" b="0" i="0" u="none" strike="noStrike" cap="none" normalizeH="0" baseline="0" dirty="0">
                <a:ln>
                  <a:noFill/>
                </a:ln>
                <a:solidFill>
                  <a:srgbClr val="0000FF"/>
                </a:solidFill>
                <a:effectLst/>
                <a:latin typeface="JetBrains Mono"/>
              </a:rPr>
              <a:t>1</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SteppableBasePy</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err="1">
                <a:ln>
                  <a:noFill/>
                </a:ln>
                <a:solidFill>
                  <a:srgbClr val="B200B2"/>
                </a:solidFill>
                <a:effectLst/>
                <a:latin typeface="JetBrains Mono"/>
              </a:rPr>
              <a:t>init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 frequency)</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a:ln>
                  <a:noFill/>
                </a:ln>
                <a:solidFill>
                  <a:srgbClr val="000000"/>
                </a:solidFill>
                <a:effectLst/>
                <a:latin typeface="JetBrains Mono"/>
              </a:rPr>
              <a:t>start(</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1" u="none" strike="noStrike" cap="none" normalizeH="0" baseline="0" dirty="0">
                <a:ln>
                  <a:noFill/>
                </a:ln>
                <a:solidFill>
                  <a:srgbClr val="808080"/>
                </a:solidFill>
                <a:effectLst/>
                <a:latin typeface="JetBrains Mono"/>
              </a:rPr>
            </a:br>
            <a:r>
              <a:rPr kumimoji="0" lang="en-US" altLang="en-US" sz="1050" b="0" i="1" u="none" strike="noStrike" cap="none" normalizeH="0" baseline="0" dirty="0">
                <a:ln>
                  <a:noFill/>
                </a:ln>
                <a:solidFill>
                  <a:srgbClr val="808080"/>
                </a:solidFill>
                <a:effectLst/>
                <a:latin typeface="JetBrains Mono"/>
              </a:rPr>
              <a:t>        </a:t>
            </a:r>
            <a:r>
              <a:rPr kumimoji="0" lang="en-US" altLang="en-US" sz="1050" b="0" i="0" u="none" strike="noStrike" cap="none" normalizeH="0" baseline="0" dirty="0">
                <a:ln>
                  <a:noFill/>
                </a:ln>
                <a:solidFill>
                  <a:srgbClr val="000000"/>
                </a:solidFill>
                <a:effectLst/>
                <a:latin typeface="JetBrains Mono"/>
              </a:rPr>
              <a:t>cell =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.new_cell</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.TUMORPROLIFERATING</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.cell_field</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100</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102</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a:ln>
                  <a:noFill/>
                </a:ln>
                <a:solidFill>
                  <a:srgbClr val="0000FF"/>
                </a:solidFill>
                <a:effectLst/>
                <a:latin typeface="JetBrains Mono"/>
              </a:rPr>
              <a:t>100</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102</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a:ln>
                  <a:noFill/>
                </a:ln>
                <a:solidFill>
                  <a:srgbClr val="0000FF"/>
                </a:solidFill>
                <a:effectLst/>
                <a:latin typeface="JetBrains Mono"/>
              </a:rPr>
              <a:t>0</a:t>
            </a:r>
            <a:r>
              <a:rPr kumimoji="0" lang="en-US" altLang="en-US" sz="1050" b="0" i="0" u="none" strike="noStrike" cap="none" normalizeH="0" baseline="0" dirty="0">
                <a:ln>
                  <a:noFill/>
                </a:ln>
                <a:solidFill>
                  <a:srgbClr val="000000"/>
                </a:solidFill>
                <a:effectLst/>
                <a:latin typeface="JetBrains Mono"/>
              </a:rPr>
              <a:t>] = cell</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cell.targetVolume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FF"/>
                </a:solidFill>
                <a:effectLst/>
                <a:latin typeface="JetBrains Mono"/>
              </a:rPr>
              <a:t>25</a:t>
            </a:r>
            <a:br>
              <a:rPr kumimoji="0" lang="en-US" altLang="en-US" sz="1050" b="0" i="0" u="none" strike="noStrike" cap="none" normalizeH="0" baseline="0" dirty="0">
                <a:ln>
                  <a:noFill/>
                </a:ln>
                <a:solidFill>
                  <a:srgbClr val="0000FF"/>
                </a:solidFill>
                <a:effectLst/>
                <a:latin typeface="JetBrains Mono"/>
              </a:rPr>
            </a:br>
            <a:r>
              <a:rPr kumimoji="0" lang="en-US" altLang="en-US" sz="1050" b="0" i="0" u="none" strike="noStrike" cap="none" normalizeH="0" baseline="0" dirty="0">
                <a:ln>
                  <a:noFill/>
                </a:ln>
                <a:solidFill>
                  <a:srgbClr val="0000FF"/>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cell.lambdaVolume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FF"/>
                </a:solidFill>
                <a:effectLst/>
                <a:latin typeface="JetBrains Mono"/>
              </a:rPr>
              <a:t>5.0</a:t>
            </a:r>
            <a:br>
              <a:rPr kumimoji="0" lang="en-US" altLang="en-US" sz="1050" b="0" i="0" u="none" strike="noStrike" cap="none" normalizeH="0" baseline="0" dirty="0">
                <a:ln>
                  <a:noFill/>
                </a:ln>
                <a:solidFill>
                  <a:srgbClr val="0000FF"/>
                </a:solidFill>
                <a:effectLst/>
                <a:latin typeface="JetBrains Mono"/>
              </a:rPr>
            </a:br>
            <a:br>
              <a:rPr kumimoji="0" lang="en-US" altLang="en-US" sz="1050" b="0" i="0" u="none" strike="noStrike" cap="none" normalizeH="0" baseline="0" dirty="0">
                <a:ln>
                  <a:noFill/>
                </a:ln>
                <a:solidFill>
                  <a:srgbClr val="0000FF"/>
                </a:solidFill>
                <a:effectLst/>
                <a:latin typeface="JetBrains Mono"/>
              </a:rPr>
            </a:br>
            <a:r>
              <a:rPr kumimoji="0" lang="en-US" altLang="en-US" sz="1050" b="0" i="0" u="none" strike="noStrike" cap="none" normalizeH="0" baseline="0" dirty="0">
                <a:ln>
                  <a:noFill/>
                </a:ln>
                <a:solidFill>
                  <a:srgbClr val="0000FF"/>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a:ln>
                  <a:noFill/>
                </a:ln>
                <a:solidFill>
                  <a:srgbClr val="000000"/>
                </a:solidFill>
                <a:effectLst/>
                <a:latin typeface="JetBrains Mono"/>
              </a:rPr>
              <a:t>step(</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mcs</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1" u="none" strike="noStrike" cap="none" normalizeH="0" baseline="0" dirty="0">
                <a:ln>
                  <a:noFill/>
                </a:ln>
                <a:solidFill>
                  <a:srgbClr val="808080"/>
                </a:solidFill>
                <a:effectLst/>
                <a:latin typeface="JetBrains Mono"/>
              </a:rPr>
            </a:br>
            <a:br>
              <a:rPr kumimoji="0" lang="en-US" altLang="en-US" sz="1050" b="0" i="1" u="none" strike="noStrike" cap="none" normalizeH="0" baseline="0" dirty="0">
                <a:ln>
                  <a:noFill/>
                </a:ln>
                <a:solidFill>
                  <a:srgbClr val="808080"/>
                </a:solidFill>
                <a:effectLst/>
                <a:latin typeface="JetBrains Mono"/>
              </a:rPr>
            </a:br>
            <a:r>
              <a:rPr kumimoji="0" lang="en-US" altLang="en-US" sz="1050" b="0" i="1" u="none" strike="noStrike" cap="none" normalizeH="0" baseline="0" dirty="0">
                <a:ln>
                  <a:noFill/>
                </a:ln>
                <a:solidFill>
                  <a:srgbClr val="80808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for </a:t>
            </a:r>
            <a:r>
              <a:rPr kumimoji="0" lang="en-US" altLang="en-US" sz="1050" b="0" i="0" u="none" strike="noStrike" cap="none" normalizeH="0" baseline="0" dirty="0">
                <a:ln>
                  <a:noFill/>
                </a:ln>
                <a:solidFill>
                  <a:srgbClr val="000000"/>
                </a:solidFill>
                <a:effectLst/>
                <a:latin typeface="JetBrains Mono"/>
              </a:rPr>
              <a:t>cell </a:t>
            </a:r>
            <a:r>
              <a:rPr kumimoji="0" lang="en-US" altLang="en-US" sz="1050" b="1" i="0" u="none" strike="noStrike" cap="none" normalizeH="0" baseline="0" dirty="0">
                <a:ln>
                  <a:noFill/>
                </a:ln>
                <a:solidFill>
                  <a:srgbClr val="000080"/>
                </a:solidFill>
                <a:effectLst/>
                <a:latin typeface="JetBrains Mono"/>
              </a:rPr>
              <a:t>in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.cell_list</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if </a:t>
            </a:r>
            <a:r>
              <a:rPr kumimoji="0" lang="en-US" altLang="en-US" sz="1050" b="0" i="0" u="none" strike="noStrike" cap="none" normalizeH="0" baseline="0" dirty="0" err="1">
                <a:ln>
                  <a:noFill/>
                </a:ln>
                <a:solidFill>
                  <a:srgbClr val="000000"/>
                </a:solidFill>
                <a:effectLst/>
                <a:latin typeface="JetBrains Mono"/>
              </a:rPr>
              <a:t>cell.type</a:t>
            </a: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in </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.TUMORPROLIFERATING</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cell.targetVolume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FF"/>
                </a:solidFill>
                <a:effectLst/>
                <a:latin typeface="JetBrains Mono"/>
              </a:rPr>
              <a:t>0.2</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131785" y="4210544"/>
            <a:ext cx="5301451" cy="19159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000080"/>
                </a:solidFill>
                <a:effectLst/>
                <a:latin typeface="JetBrains Mono"/>
              </a:rPr>
              <a:t>from </a:t>
            </a:r>
            <a:r>
              <a:rPr kumimoji="0" lang="en-US" altLang="en-US" sz="1050" b="0" i="0" u="none" strike="noStrike" cap="none" normalizeH="0" baseline="0" dirty="0">
                <a:ln>
                  <a:noFill/>
                </a:ln>
                <a:solidFill>
                  <a:srgbClr val="000000"/>
                </a:solidFill>
                <a:effectLst/>
                <a:latin typeface="JetBrains Mono"/>
              </a:rPr>
              <a:t>cc3d </a:t>
            </a:r>
            <a:r>
              <a:rPr kumimoji="0" lang="en-US" altLang="en-US" sz="1050" b="1" i="0" u="none" strike="noStrike" cap="none" normalizeH="0" baseline="0" dirty="0">
                <a:ln>
                  <a:noFill/>
                </a:ln>
                <a:solidFill>
                  <a:srgbClr val="000080"/>
                </a:solidFill>
                <a:effectLst/>
                <a:latin typeface="JetBrains Mono"/>
              </a:rPr>
              <a:t>import </a:t>
            </a:r>
            <a:r>
              <a:rPr kumimoji="0" lang="en-US" altLang="en-US" sz="1050" b="0" i="0" u="none" strike="noStrike" cap="none" normalizeH="0" baseline="0" dirty="0" err="1">
                <a:ln>
                  <a:noFill/>
                </a:ln>
                <a:solidFill>
                  <a:srgbClr val="000000"/>
                </a:solidFill>
                <a:effectLst/>
                <a:latin typeface="JetBrains Mono"/>
              </a:rPr>
              <a:t>CompuCellSetup</a:t>
            </a:r>
            <a:br>
              <a:rPr kumimoji="0" lang="en-US" altLang="en-US" sz="1050" b="0" i="0" u="none" strike="noStrike" cap="none" normalizeH="0" baseline="0" dirty="0">
                <a:ln>
                  <a:noFill/>
                </a:ln>
                <a:solidFill>
                  <a:srgbClr val="000000"/>
                </a:solidFill>
                <a:effectLst/>
                <a:latin typeface="JetBrains Mono"/>
              </a:rPr>
            </a:br>
            <a:r>
              <a:rPr kumimoji="0" lang="en-US" altLang="en-US" sz="1050" b="1" i="0" u="none" strike="noStrike" cap="none" normalizeH="0" baseline="0" dirty="0">
                <a:ln>
                  <a:noFill/>
                </a:ln>
                <a:solidFill>
                  <a:srgbClr val="000080"/>
                </a:solidFill>
                <a:effectLst/>
                <a:latin typeface="JetBrains Mono"/>
              </a:rPr>
              <a:t>from </a:t>
            </a:r>
            <a:r>
              <a:rPr kumimoji="0" lang="en-US" altLang="en-US" sz="1050" b="0" i="0" u="none" strike="noStrike" cap="none" normalizeH="0" baseline="0" dirty="0">
                <a:ln>
                  <a:noFill/>
                </a:ln>
                <a:solidFill>
                  <a:srgbClr val="000000"/>
                </a:solidFill>
                <a:effectLst/>
                <a:latin typeface="JetBrains Mono"/>
              </a:rPr>
              <a:t>CellGrowth2Steppables </a:t>
            </a:r>
            <a:r>
              <a:rPr kumimoji="0" lang="en-US" altLang="en-US" sz="1050" b="1" i="0" u="none" strike="noStrike" cap="none" normalizeH="0" baseline="0" dirty="0">
                <a:ln>
                  <a:noFill/>
                </a:ln>
                <a:solidFill>
                  <a:srgbClr val="000080"/>
                </a:solidFill>
                <a:effectLst/>
                <a:latin typeface="JetBrains Mono"/>
              </a:rPr>
              <a:t>import </a:t>
            </a:r>
            <a:r>
              <a:rPr kumimoji="0" lang="en-US" altLang="en-US" sz="1050" b="0" i="0" u="none" strike="noStrike" cap="none" normalizeH="0" baseline="0" dirty="0">
                <a:ln>
                  <a:noFill/>
                </a:ln>
                <a:solidFill>
                  <a:srgbClr val="000000"/>
                </a:solidFill>
                <a:effectLst/>
                <a:latin typeface="JetBrains Mono"/>
              </a:rPr>
              <a:t>CellGrowth2Steppable</a:t>
            </a:r>
            <a:br>
              <a:rPr kumimoji="0" lang="en-US" altLang="en-US" sz="1050" b="0" i="0" u="none" strike="noStrike" cap="none" normalizeH="0" baseline="0" dirty="0">
                <a:ln>
                  <a:noFill/>
                </a:ln>
                <a:solidFill>
                  <a:srgbClr val="000000"/>
                </a:solidFill>
                <a:effectLst/>
                <a:latin typeface="JetBrains Mono"/>
              </a:rPr>
            </a:br>
            <a:r>
              <a:rPr kumimoji="0" lang="en-US" altLang="en-US" sz="1050" b="1" i="0" u="none" strike="noStrike" cap="none" normalizeH="0" baseline="0" dirty="0">
                <a:ln>
                  <a:noFill/>
                </a:ln>
                <a:solidFill>
                  <a:srgbClr val="000080"/>
                </a:solidFill>
                <a:effectLst/>
                <a:latin typeface="JetBrains Mono"/>
              </a:rPr>
              <a:t>from </a:t>
            </a:r>
            <a:r>
              <a:rPr kumimoji="0" lang="en-US" altLang="en-US" sz="1050" b="0" i="0" u="none" strike="noStrike" cap="none" normalizeH="0" baseline="0" dirty="0">
                <a:ln>
                  <a:noFill/>
                </a:ln>
                <a:solidFill>
                  <a:srgbClr val="000000"/>
                </a:solidFill>
                <a:effectLst/>
                <a:latin typeface="JetBrains Mono"/>
              </a:rPr>
              <a:t>CellGrowth2Steppables </a:t>
            </a:r>
            <a:r>
              <a:rPr kumimoji="0" lang="en-US" altLang="en-US" sz="1050" b="1" i="0" u="none" strike="noStrike" cap="none" normalizeH="0" baseline="0" dirty="0">
                <a:ln>
                  <a:noFill/>
                </a:ln>
                <a:solidFill>
                  <a:srgbClr val="000080"/>
                </a:solidFill>
                <a:effectLst/>
                <a:latin typeface="JetBrains Mono"/>
              </a:rPr>
              <a:t>import </a:t>
            </a:r>
            <a:r>
              <a:rPr kumimoji="0" lang="en-US" altLang="en-US" sz="1050" b="0" i="0" u="none" strike="noStrike" cap="none" normalizeH="0" baseline="0" dirty="0" err="1">
                <a:ln>
                  <a:noFill/>
                </a:ln>
                <a:solidFill>
                  <a:srgbClr val="000000"/>
                </a:solidFill>
                <a:effectLst/>
                <a:latin typeface="JetBrains Mono"/>
              </a:rPr>
              <a:t>MitosisSteppable</a:t>
            </a:r>
            <a:r>
              <a:rPr kumimoji="0" lang="en-US" altLang="en-US" sz="1050" b="0" i="0" u="none" strike="noStrike" cap="none" normalizeH="0" baseline="0" dirty="0">
                <a:ln>
                  <a:noFill/>
                </a:ln>
                <a:solidFill>
                  <a:srgbClr val="000000"/>
                </a:solidFill>
                <a:effectLst/>
                <a:latin typeface="JetBrains Mono"/>
              </a:rPr>
              <a:t>        </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err="1">
                <a:ln>
                  <a:noFill/>
                </a:ln>
                <a:solidFill>
                  <a:srgbClr val="000000"/>
                </a:solidFill>
                <a:effectLst/>
                <a:latin typeface="JetBrains Mono"/>
              </a:rPr>
              <a:t>CompuCellSetup.register_steppable</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660099"/>
                </a:solidFill>
                <a:effectLst/>
                <a:latin typeface="JetBrains Mono"/>
              </a:rPr>
              <a:t>steppable</a:t>
            </a:r>
            <a:r>
              <a:rPr kumimoji="0" lang="en-US" altLang="en-US" sz="1050" b="0" i="0" u="none" strike="noStrike" cap="none" normalizeH="0" baseline="0" dirty="0">
                <a:ln>
                  <a:noFill/>
                </a:ln>
                <a:solidFill>
                  <a:srgbClr val="000000"/>
                </a:solidFill>
                <a:effectLst/>
                <a:latin typeface="JetBrains Mono"/>
              </a:rPr>
              <a:t>=CellGrowth2Steppable(</a:t>
            </a:r>
            <a:r>
              <a:rPr kumimoji="0" lang="en-US" altLang="en-US" sz="1050" b="0" i="0" u="none" strike="noStrike" cap="none" normalizeH="0" baseline="0" dirty="0">
                <a:ln>
                  <a:noFill/>
                </a:ln>
                <a:solidFill>
                  <a:srgbClr val="660099"/>
                </a:solidFill>
                <a:effectLst/>
                <a:latin typeface="JetBrains Mono"/>
              </a:rPr>
              <a:t>frequency</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err="1">
                <a:ln>
                  <a:noFill/>
                </a:ln>
                <a:solidFill>
                  <a:srgbClr val="000000"/>
                </a:solidFill>
                <a:effectLst/>
                <a:latin typeface="JetBrains Mono"/>
              </a:rPr>
              <a:t>CompuCellSetup.register_steppable</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660099"/>
                </a:solidFill>
                <a:effectLst/>
                <a:latin typeface="JetBrains Mono"/>
              </a:rPr>
              <a:t>steppable</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000000"/>
                </a:solidFill>
                <a:effectLst/>
                <a:latin typeface="JetBrains Mono"/>
              </a:rPr>
              <a:t>MitosisSteppable</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660099"/>
                </a:solidFill>
                <a:effectLst/>
                <a:latin typeface="JetBrains Mono"/>
              </a:rPr>
              <a:t>frequency</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err="1">
                <a:ln>
                  <a:noFill/>
                </a:ln>
                <a:solidFill>
                  <a:srgbClr val="000000"/>
                </a:solidFill>
                <a:effectLst/>
                <a:latin typeface="JetBrains Mono"/>
              </a:rPr>
              <a:t>CompuCellSetup.run</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5" name="Text Box 6"/>
          <p:cNvSpPr txBox="1">
            <a:spLocks noChangeArrowheads="1"/>
          </p:cNvSpPr>
          <p:nvPr/>
        </p:nvSpPr>
        <p:spPr bwMode="auto">
          <a:xfrm>
            <a:off x="0" y="0"/>
            <a:ext cx="9144000"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en-US" sz="2000" b="1" dirty="0">
                <a:solidFill>
                  <a:schemeClr val="bg1"/>
                </a:solidFill>
              </a:rPr>
              <a:t>Code Highlights -  </a:t>
            </a:r>
            <a:r>
              <a:rPr lang="en-US" sz="2000" b="1" dirty="0">
                <a:solidFill>
                  <a:schemeClr val="bg1"/>
                </a:solidFill>
              </a:rPr>
              <a:t>CellGrowth2.cc3d</a:t>
            </a:r>
          </a:p>
        </p:txBody>
      </p:sp>
      <p:pic>
        <p:nvPicPr>
          <p:cNvPr id="7" name="Google Shape;103;p21">
            <a:extLst>
              <a:ext uri="{FF2B5EF4-FFF2-40B4-BE49-F238E27FC236}">
                <a16:creationId xmlns:a16="http://schemas.microsoft.com/office/drawing/2014/main" id="{6894A653-AFBE-410F-8EB4-3E7B75CFE294}"/>
              </a:ext>
            </a:extLst>
          </p:cNvPr>
          <p:cNvPicPr preferRelativeResize="0"/>
          <p:nvPr/>
        </p:nvPicPr>
        <p:blipFill rotWithShape="1">
          <a:blip r:embed="rId2">
            <a:alphaModFix/>
          </a:blip>
          <a:srcRect/>
          <a:stretch/>
        </p:blipFill>
        <p:spPr>
          <a:xfrm>
            <a:off x="8564450" y="4464"/>
            <a:ext cx="593675" cy="617861"/>
          </a:xfrm>
          <a:prstGeom prst="rect">
            <a:avLst/>
          </a:prstGeom>
          <a:noFill/>
          <a:ln>
            <a:noFill/>
          </a:ln>
        </p:spPr>
      </p:pic>
      <p:pic>
        <p:nvPicPr>
          <p:cNvPr id="9" name="Google Shape;101;g8d41b0a812_0_0" descr="Biocomplexity Logo">
            <a:extLst>
              <a:ext uri="{FF2B5EF4-FFF2-40B4-BE49-F238E27FC236}">
                <a16:creationId xmlns:a16="http://schemas.microsoft.com/office/drawing/2014/main" id="{099DDFFB-8412-462E-891E-A8045C18AE2C}"/>
              </a:ext>
            </a:extLst>
          </p:cNvPr>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11" name="Google Shape;102;g8d41b0a812_0_0" descr="redblackblockiu">
            <a:extLst>
              <a:ext uri="{FF2B5EF4-FFF2-40B4-BE49-F238E27FC236}">
                <a16:creationId xmlns:a16="http://schemas.microsoft.com/office/drawing/2014/main" id="{3E570BE5-BD69-4A96-AE99-82EDC8BB280B}"/>
              </a:ext>
            </a:extLst>
          </p:cNvPr>
          <p:cNvPicPr preferRelativeResize="0"/>
          <p:nvPr/>
        </p:nvPicPr>
        <p:blipFill rotWithShape="1">
          <a:blip r:embed="rId4">
            <a:alphaModFix/>
          </a:blip>
          <a:srcRect/>
          <a:stretch/>
        </p:blipFill>
        <p:spPr>
          <a:xfrm>
            <a:off x="0" y="6219825"/>
            <a:ext cx="484188" cy="638175"/>
          </a:xfrm>
          <a:prstGeom prst="rect">
            <a:avLst/>
          </a:prstGeom>
          <a:noFill/>
          <a:ln>
            <a:noFill/>
          </a:ln>
        </p:spPr>
      </p:pic>
      <p:sp>
        <p:nvSpPr>
          <p:cNvPr id="3" name="Rectangle 2"/>
          <p:cNvSpPr>
            <a:spLocks noChangeArrowheads="1"/>
          </p:cNvSpPr>
          <p:nvPr/>
        </p:nvSpPr>
        <p:spPr bwMode="auto">
          <a:xfrm>
            <a:off x="4697261" y="364719"/>
            <a:ext cx="3890809" cy="41319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50" b="0" i="0" u="none" strike="noStrike" cap="none" normalizeH="0" baseline="0" dirty="0">
                <a:ln>
                  <a:noFill/>
                </a:ln>
                <a:solidFill>
                  <a:srgbClr val="000000"/>
                </a:solidFill>
                <a:effectLst/>
                <a:latin typeface="JetBrains Mono"/>
              </a:rPr>
            </a:br>
            <a:r>
              <a:rPr kumimoji="0" lang="en-US" altLang="en-US" sz="1050" b="1" i="0" u="none" strike="noStrike" cap="none" normalizeH="0" baseline="0" dirty="0">
                <a:ln>
                  <a:noFill/>
                </a:ln>
                <a:solidFill>
                  <a:srgbClr val="000080"/>
                </a:solidFill>
                <a:effectLst/>
                <a:latin typeface="JetBrains Mono"/>
              </a:rPr>
              <a:t>class </a:t>
            </a:r>
            <a:r>
              <a:rPr kumimoji="0" lang="en-US" altLang="en-US" sz="1050" b="0" i="0" u="none" strike="noStrike" cap="none" normalizeH="0" baseline="0" dirty="0" err="1">
                <a:ln>
                  <a:noFill/>
                </a:ln>
                <a:solidFill>
                  <a:srgbClr val="000000"/>
                </a:solidFill>
                <a:effectLst/>
                <a:latin typeface="JetBrains Mono"/>
              </a:rPr>
              <a:t>MitosisSteppable</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000000"/>
                </a:solidFill>
                <a:effectLst/>
                <a:latin typeface="JetBrains Mono"/>
              </a:rPr>
              <a:t>MitosisSteppableBase</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err="1">
                <a:ln>
                  <a:noFill/>
                </a:ln>
                <a:solidFill>
                  <a:srgbClr val="B200B2"/>
                </a:solidFill>
                <a:effectLst/>
                <a:latin typeface="JetBrains Mono"/>
              </a:rPr>
              <a:t>init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 frequency=</a:t>
            </a:r>
            <a:r>
              <a:rPr kumimoji="0" lang="en-US" altLang="en-US" sz="1050" b="0" i="0" u="none" strike="noStrike" cap="none" normalizeH="0" baseline="0" dirty="0">
                <a:ln>
                  <a:noFill/>
                </a:ln>
                <a:solidFill>
                  <a:srgbClr val="0000FF"/>
                </a:solidFill>
                <a:effectLst/>
                <a:latin typeface="JetBrains Mono"/>
              </a:rPr>
              <a:t>1</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MitosisSteppableBase</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err="1">
                <a:ln>
                  <a:noFill/>
                </a:ln>
                <a:solidFill>
                  <a:srgbClr val="B200B2"/>
                </a:solidFill>
                <a:effectLst/>
                <a:latin typeface="JetBrains Mono"/>
              </a:rPr>
              <a:t>init</a:t>
            </a:r>
            <a:r>
              <a:rPr kumimoji="0" lang="en-US" altLang="en-US" sz="1050" b="0" i="0" u="none" strike="noStrike" cap="none" normalizeH="0" baseline="0" dirty="0">
                <a:ln>
                  <a:noFill/>
                </a:ln>
                <a:solidFill>
                  <a:srgbClr val="B200B2"/>
                </a:solidFill>
                <a:effectLst/>
                <a:latin typeface="JetBrains Mono"/>
              </a:rPr>
              <a:t>__</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 frequency)</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a:ln>
                  <a:noFill/>
                </a:ln>
                <a:solidFill>
                  <a:srgbClr val="000000"/>
                </a:solidFill>
                <a:effectLst/>
                <a:latin typeface="JetBrains Mono"/>
              </a:rPr>
              <a:t>step(</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mcs</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cells_to_divide</a:t>
            </a:r>
            <a:r>
              <a:rPr kumimoji="0" lang="en-US" altLang="en-US" sz="1050" b="0" i="0" u="none" strike="noStrike" cap="none" normalizeH="0" baseline="0" dirty="0">
                <a:ln>
                  <a:noFill/>
                </a:ln>
                <a:solidFill>
                  <a:srgbClr val="000000"/>
                </a:solidFill>
                <a:effectLst/>
                <a:latin typeface="JetBrains Mono"/>
              </a:rPr>
              <a:t> = []</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for </a:t>
            </a:r>
            <a:r>
              <a:rPr kumimoji="0" lang="en-US" altLang="en-US" sz="1050" b="0" i="0" u="none" strike="noStrike" cap="none" normalizeH="0" baseline="0" dirty="0">
                <a:ln>
                  <a:noFill/>
                </a:ln>
                <a:solidFill>
                  <a:srgbClr val="000000"/>
                </a:solidFill>
                <a:effectLst/>
                <a:latin typeface="JetBrains Mono"/>
              </a:rPr>
              <a:t>cell </a:t>
            </a:r>
            <a:r>
              <a:rPr kumimoji="0" lang="en-US" altLang="en-US" sz="1050" b="1" i="0" u="none" strike="noStrike" cap="none" normalizeH="0" baseline="0" dirty="0">
                <a:ln>
                  <a:noFill/>
                </a:ln>
                <a:solidFill>
                  <a:srgbClr val="000080"/>
                </a:solidFill>
                <a:effectLst/>
                <a:latin typeface="JetBrains Mono"/>
              </a:rPr>
              <a:t>in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.cell_list</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if </a:t>
            </a:r>
            <a:r>
              <a:rPr kumimoji="0" lang="en-US" altLang="en-US" sz="1050" b="0" i="0" u="none" strike="noStrike" cap="none" normalizeH="0" baseline="0" dirty="0" err="1">
                <a:ln>
                  <a:noFill/>
                </a:ln>
                <a:solidFill>
                  <a:srgbClr val="000000"/>
                </a:solidFill>
                <a:effectLst/>
                <a:latin typeface="JetBrains Mono"/>
              </a:rPr>
              <a:t>cell.volume</a:t>
            </a:r>
            <a:r>
              <a:rPr kumimoji="0" lang="en-US" altLang="en-US" sz="1050" b="0" i="0" u="none" strike="noStrike" cap="none" normalizeH="0" baseline="0" dirty="0">
                <a:ln>
                  <a:noFill/>
                </a:ln>
                <a:solidFill>
                  <a:srgbClr val="000000"/>
                </a:solidFill>
                <a:effectLst/>
                <a:latin typeface="JetBrains Mono"/>
              </a:rPr>
              <a:t> &gt; </a:t>
            </a:r>
            <a:r>
              <a:rPr kumimoji="0" lang="en-US" altLang="en-US" sz="1050" b="0" i="0" u="none" strike="noStrike" cap="none" normalizeH="0" baseline="0" dirty="0">
                <a:ln>
                  <a:noFill/>
                </a:ln>
                <a:solidFill>
                  <a:srgbClr val="0000FF"/>
                </a:solidFill>
                <a:effectLst/>
                <a:latin typeface="JetBrains Mono"/>
              </a:rPr>
              <a:t>50</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cells_to_divide.append</a:t>
            </a:r>
            <a:r>
              <a:rPr kumimoji="0" lang="en-US" altLang="en-US" sz="1050" b="0" i="0" u="none" strike="noStrike" cap="none" normalizeH="0" baseline="0" dirty="0">
                <a:ln>
                  <a:noFill/>
                </a:ln>
                <a:solidFill>
                  <a:srgbClr val="000000"/>
                </a:solidFill>
                <a:effectLst/>
                <a:latin typeface="JetBrains Mono"/>
              </a:rPr>
              <a:t>(cell)</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for </a:t>
            </a:r>
            <a:r>
              <a:rPr kumimoji="0" lang="en-US" altLang="en-US" sz="1050" b="0" i="0" u="none" strike="noStrike" cap="none" normalizeH="0" baseline="0" dirty="0">
                <a:ln>
                  <a:noFill/>
                </a:ln>
                <a:solidFill>
                  <a:srgbClr val="000000"/>
                </a:solidFill>
                <a:effectLst/>
                <a:latin typeface="JetBrains Mono"/>
              </a:rPr>
              <a:t>cell </a:t>
            </a:r>
            <a:r>
              <a:rPr kumimoji="0" lang="en-US" altLang="en-US" sz="1050" b="1" i="0" u="none" strike="noStrike" cap="none" normalizeH="0" baseline="0" dirty="0">
                <a:ln>
                  <a:noFill/>
                </a:ln>
                <a:solidFill>
                  <a:srgbClr val="000080"/>
                </a:solidFill>
                <a:effectLst/>
                <a:latin typeface="JetBrains Mono"/>
              </a:rPr>
              <a:t>in </a:t>
            </a:r>
            <a:r>
              <a:rPr kumimoji="0" lang="en-US" altLang="en-US" sz="1050" b="0" i="0" u="none" strike="noStrike" cap="none" normalizeH="0" baseline="0" dirty="0" err="1">
                <a:ln>
                  <a:noFill/>
                </a:ln>
                <a:solidFill>
                  <a:srgbClr val="000000"/>
                </a:solidFill>
                <a:effectLst/>
                <a:latin typeface="JetBrains Mono"/>
              </a:rPr>
              <a:t>cells_to_divide</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.divide_cell_random_orientation</a:t>
            </a:r>
            <a:r>
              <a:rPr kumimoji="0" lang="en-US" altLang="en-US" sz="1050" b="0" i="0" u="none" strike="noStrike" cap="none" normalizeH="0" baseline="0" dirty="0">
                <a:ln>
                  <a:noFill/>
                </a:ln>
                <a:solidFill>
                  <a:srgbClr val="000000"/>
                </a:solidFill>
                <a:effectLst/>
                <a:latin typeface="JetBrains Mono"/>
              </a:rPr>
              <a:t>(cell)</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update_attributes</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1" u="none" strike="noStrike" cap="none" normalizeH="0" baseline="0" dirty="0">
                <a:ln>
                  <a:noFill/>
                </a:ln>
                <a:solidFill>
                  <a:srgbClr val="808080"/>
                </a:solidFill>
                <a:effectLst/>
                <a:latin typeface="JetBrains Mono"/>
              </a:rPr>
              <a:t># reducing parent target volume</a:t>
            </a:r>
            <a:br>
              <a:rPr kumimoji="0" lang="en-US" altLang="en-US" sz="1050" b="0" i="1" u="none" strike="noStrike" cap="none" normalizeH="0" baseline="0" dirty="0">
                <a:ln>
                  <a:noFill/>
                </a:ln>
                <a:solidFill>
                  <a:srgbClr val="808080"/>
                </a:solidFill>
                <a:effectLst/>
                <a:latin typeface="JetBrains Mono"/>
              </a:rPr>
            </a:br>
            <a:r>
              <a:rPr kumimoji="0" lang="en-US" altLang="en-US" sz="1050" b="0" i="1" u="none" strike="noStrike" cap="none" normalizeH="0" baseline="0" dirty="0">
                <a:ln>
                  <a:noFill/>
                </a:ln>
                <a:solidFill>
                  <a:srgbClr val="808080"/>
                </a:solidFill>
                <a:effectLst/>
                <a:latin typeface="JetBrains Mono"/>
              </a:rPr>
              <a:t>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.parent_cell.targetVolume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FF"/>
                </a:solidFill>
                <a:effectLst/>
                <a:latin typeface="JetBrains Mono"/>
              </a:rPr>
              <a:t>2.0</a:t>
            </a:r>
            <a:br>
              <a:rPr kumimoji="0" lang="en-US" altLang="en-US" sz="1050" b="0" i="0" u="none" strike="noStrike" cap="none" normalizeH="0" baseline="0" dirty="0">
                <a:ln>
                  <a:noFill/>
                </a:ln>
                <a:solidFill>
                  <a:srgbClr val="0000FF"/>
                </a:solidFill>
                <a:effectLst/>
                <a:latin typeface="JetBrains Mono"/>
              </a:rPr>
            </a:br>
            <a:br>
              <a:rPr kumimoji="0" lang="en-US" altLang="en-US" sz="1050" b="0" i="0" u="none" strike="noStrike" cap="none" normalizeH="0" baseline="0" dirty="0">
                <a:ln>
                  <a:noFill/>
                </a:ln>
                <a:solidFill>
                  <a:srgbClr val="0000FF"/>
                </a:solidFill>
                <a:effectLst/>
                <a:latin typeface="JetBrains Mono"/>
              </a:rPr>
            </a:br>
            <a:r>
              <a:rPr kumimoji="0" lang="en-US" altLang="en-US" sz="1050" b="0" i="0" u="none" strike="noStrike" cap="none" normalizeH="0" baseline="0" dirty="0">
                <a:ln>
                  <a:noFill/>
                </a:ln>
                <a:solidFill>
                  <a:srgbClr val="0000FF"/>
                </a:solidFill>
                <a:effectLst/>
                <a:latin typeface="JetBrains Mono"/>
              </a:rPr>
              <a:t>        </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.clone_parent_2_child()</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if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.parent_cell.type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.TUMORPROLIFERATING</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.child_cell.type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.TUMOR</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else</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.child_cell.type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.TUMORPROLIFERATING</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5399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1613" y="1186056"/>
            <a:ext cx="3019425" cy="2857500"/>
          </a:xfrm>
          <a:prstGeom prst="rect">
            <a:avLst/>
          </a:prstGeom>
        </p:spPr>
      </p:pic>
      <p:pic>
        <p:nvPicPr>
          <p:cNvPr id="3" name="Picture 2"/>
          <p:cNvPicPr>
            <a:picLocks noChangeAspect="1"/>
          </p:cNvPicPr>
          <p:nvPr/>
        </p:nvPicPr>
        <p:blipFill>
          <a:blip r:embed="rId3"/>
          <a:stretch>
            <a:fillRect/>
          </a:stretch>
        </p:blipFill>
        <p:spPr>
          <a:xfrm>
            <a:off x="4736274" y="1395541"/>
            <a:ext cx="2076450" cy="1762125"/>
          </a:xfrm>
          <a:prstGeom prst="rect">
            <a:avLst/>
          </a:prstGeom>
        </p:spPr>
      </p:pic>
      <p:sp>
        <p:nvSpPr>
          <p:cNvPr id="4" name="TextBox 3"/>
          <p:cNvSpPr txBox="1"/>
          <p:nvPr/>
        </p:nvSpPr>
        <p:spPr>
          <a:xfrm>
            <a:off x="4997885" y="3407077"/>
            <a:ext cx="2079320" cy="307777"/>
          </a:xfrm>
          <a:prstGeom prst="rect">
            <a:avLst/>
          </a:prstGeom>
          <a:noFill/>
        </p:spPr>
        <p:txBody>
          <a:bodyPr wrap="square" rtlCol="0">
            <a:spAutoFit/>
          </a:bodyPr>
          <a:lstStyle/>
          <a:p>
            <a:r>
              <a:rPr lang="en-US" dirty="0"/>
              <a:t>After 2500 MCS</a:t>
            </a:r>
          </a:p>
        </p:txBody>
      </p:sp>
      <p:sp>
        <p:nvSpPr>
          <p:cNvPr id="5" name="TextBox 4"/>
          <p:cNvSpPr txBox="1"/>
          <p:nvPr/>
        </p:nvSpPr>
        <p:spPr>
          <a:xfrm>
            <a:off x="331613" y="4997882"/>
            <a:ext cx="8085877" cy="307777"/>
          </a:xfrm>
          <a:prstGeom prst="rect">
            <a:avLst/>
          </a:prstGeom>
          <a:noFill/>
        </p:spPr>
        <p:txBody>
          <a:bodyPr wrap="square" rtlCol="0">
            <a:spAutoFit/>
          </a:bodyPr>
          <a:lstStyle/>
          <a:p>
            <a:r>
              <a:rPr lang="en-US" dirty="0"/>
              <a:t>Why do we observe a single cell of type </a:t>
            </a:r>
            <a:r>
              <a:rPr lang="en-US" b="1" dirty="0" err="1"/>
              <a:t>TumorProliferating</a:t>
            </a:r>
            <a:r>
              <a:rPr lang="en-US" dirty="0"/>
              <a:t> and a lot of cells of type </a:t>
            </a:r>
            <a:r>
              <a:rPr lang="en-US" b="1" dirty="0"/>
              <a:t>Tumor</a:t>
            </a:r>
            <a:r>
              <a:rPr lang="en-US" dirty="0"/>
              <a:t>?</a:t>
            </a:r>
          </a:p>
        </p:txBody>
      </p:sp>
      <p:sp>
        <p:nvSpPr>
          <p:cNvPr id="6" name="TextBox 5"/>
          <p:cNvSpPr txBox="1"/>
          <p:nvPr/>
        </p:nvSpPr>
        <p:spPr>
          <a:xfrm>
            <a:off x="331613" y="5574079"/>
            <a:ext cx="7484628" cy="523220"/>
          </a:xfrm>
          <a:prstGeom prst="rect">
            <a:avLst/>
          </a:prstGeom>
          <a:noFill/>
        </p:spPr>
        <p:txBody>
          <a:bodyPr wrap="square" rtlCol="0">
            <a:spAutoFit/>
          </a:bodyPr>
          <a:lstStyle/>
          <a:p>
            <a:r>
              <a:rPr lang="en-US" dirty="0"/>
              <a:t>Based on the code, can you spot which cells grow and (thus divide)?</a:t>
            </a:r>
          </a:p>
          <a:p>
            <a:r>
              <a:rPr lang="en-US" dirty="0"/>
              <a:t>Can you modify the code so that cells of all types grow and divide?</a:t>
            </a:r>
          </a:p>
        </p:txBody>
      </p:sp>
      <p:sp>
        <p:nvSpPr>
          <p:cNvPr id="7"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Mitosis - continued</a:t>
            </a:r>
          </a:p>
        </p:txBody>
      </p:sp>
      <p:pic>
        <p:nvPicPr>
          <p:cNvPr id="9" name="Google Shape;103;p21">
            <a:extLst>
              <a:ext uri="{FF2B5EF4-FFF2-40B4-BE49-F238E27FC236}">
                <a16:creationId xmlns:a16="http://schemas.microsoft.com/office/drawing/2014/main" id="{0F71AD73-D8FE-4301-A042-365416EEE91D}"/>
              </a:ext>
            </a:extLst>
          </p:cNvPr>
          <p:cNvPicPr preferRelativeResize="0"/>
          <p:nvPr/>
        </p:nvPicPr>
        <p:blipFill rotWithShape="1">
          <a:blip r:embed="rId4">
            <a:alphaModFix/>
          </a:blip>
          <a:srcRect/>
          <a:stretch/>
        </p:blipFill>
        <p:spPr>
          <a:xfrm>
            <a:off x="8564450" y="4464"/>
            <a:ext cx="593675" cy="617861"/>
          </a:xfrm>
          <a:prstGeom prst="rect">
            <a:avLst/>
          </a:prstGeom>
          <a:noFill/>
          <a:ln>
            <a:noFill/>
          </a:ln>
        </p:spPr>
      </p:pic>
      <p:pic>
        <p:nvPicPr>
          <p:cNvPr id="11" name="Google Shape;101;g8d41b0a812_0_0" descr="Biocomplexity Logo">
            <a:extLst>
              <a:ext uri="{FF2B5EF4-FFF2-40B4-BE49-F238E27FC236}">
                <a16:creationId xmlns:a16="http://schemas.microsoft.com/office/drawing/2014/main" id="{058EB992-F364-4955-846F-6E1E1643E8A3}"/>
              </a:ext>
            </a:extLst>
          </p:cNvPr>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13" name="Google Shape;102;g8d41b0a812_0_0" descr="redblackblockiu">
            <a:extLst>
              <a:ext uri="{FF2B5EF4-FFF2-40B4-BE49-F238E27FC236}">
                <a16:creationId xmlns:a16="http://schemas.microsoft.com/office/drawing/2014/main" id="{CBCAD325-91B5-4C74-A241-9243BD01C054}"/>
              </a:ext>
            </a:extLst>
          </p:cNvPr>
          <p:cNvPicPr preferRelativeResize="0"/>
          <p:nvPr/>
        </p:nvPicPr>
        <p:blipFill rotWithShape="1">
          <a:blip r:embed="rId6">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129400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0050"/>
            <a:ext cx="6299200" cy="4185761"/>
          </a:xfrm>
          <a:prstGeom prst="rect">
            <a:avLst/>
          </a:prstGeom>
          <a:noFill/>
        </p:spPr>
        <p:txBody>
          <a:bodyPr>
            <a:spAutoFit/>
          </a:bodyPr>
          <a:lstStyle/>
          <a:p>
            <a:pPr marL="285750" indent="-285750">
              <a:buFont typeface="Arial" panose="020B0604020202020204" pitchFamily="34" charset="0"/>
              <a:buChar char="•"/>
              <a:defRPr/>
            </a:pPr>
            <a:r>
              <a:rPr lang="en-US" dirty="0">
                <a:latin typeface="Arial" charset="0"/>
              </a:rPr>
              <a:t>Developed by James Glazier and Francois </a:t>
            </a:r>
            <a:r>
              <a:rPr lang="en-US" dirty="0" err="1">
                <a:latin typeface="Arial" charset="0"/>
              </a:rPr>
              <a:t>Graner</a:t>
            </a:r>
            <a:endParaRPr lang="en-US" dirty="0">
              <a:latin typeface="Arial" charset="0"/>
            </a:endParaRPr>
          </a:p>
          <a:p>
            <a:pPr marL="285750" indent="-285750">
              <a:buFont typeface="Arial" panose="020B0604020202020204" pitchFamily="34" charset="0"/>
              <a:buChar char="•"/>
              <a:defRPr/>
            </a:pPr>
            <a:r>
              <a:rPr lang="en-US" dirty="0">
                <a:latin typeface="Arial" charset="0"/>
              </a:rPr>
              <a:t>Represents single </a:t>
            </a:r>
            <a:r>
              <a:rPr lang="en-US" b="1" dirty="0">
                <a:latin typeface="Arial" charset="0"/>
              </a:rPr>
              <a:t>cell as a collection of pixels on a lattice</a:t>
            </a:r>
            <a:r>
              <a:rPr lang="en-US" dirty="0">
                <a:latin typeface="Arial" charset="0"/>
              </a:rPr>
              <a:t> (regular or irregular)</a:t>
            </a:r>
          </a:p>
          <a:p>
            <a:pPr marL="285750" indent="-285750">
              <a:buFont typeface="Arial" panose="020B0604020202020204" pitchFamily="34" charset="0"/>
              <a:buChar char="•"/>
              <a:defRPr/>
            </a:pPr>
            <a:r>
              <a:rPr lang="en-US" b="1" dirty="0">
                <a:latin typeface="Arial" charset="0"/>
              </a:rPr>
              <a:t>Physics based</a:t>
            </a:r>
            <a:r>
              <a:rPr lang="en-US" dirty="0">
                <a:latin typeface="Arial" charset="0"/>
              </a:rPr>
              <a:t>.</a:t>
            </a:r>
          </a:p>
          <a:p>
            <a:pPr marL="285750" indent="-285750">
              <a:buFont typeface="Arial" panose="020B0604020202020204" pitchFamily="34" charset="0"/>
              <a:buChar char="•"/>
              <a:defRPr/>
            </a:pPr>
            <a:r>
              <a:rPr lang="en-US" dirty="0">
                <a:latin typeface="Arial" charset="0"/>
              </a:rPr>
              <a:t>Uses </a:t>
            </a:r>
            <a:r>
              <a:rPr lang="en-US" b="1" dirty="0">
                <a:latin typeface="Arial" charset="0"/>
              </a:rPr>
              <a:t>energy formalism</a:t>
            </a:r>
            <a:r>
              <a:rPr lang="en-US" dirty="0">
                <a:latin typeface="Arial" charset="0"/>
              </a:rPr>
              <a:t> to describe cell properties (usually in the form of constraints), cell-cell interactions and cells’ behaviors.</a:t>
            </a:r>
          </a:p>
          <a:p>
            <a:pPr marL="285750" indent="-285750">
              <a:buFont typeface="Arial" panose="020B0604020202020204" pitchFamily="34" charset="0"/>
              <a:buChar char="•"/>
              <a:defRPr/>
            </a:pPr>
            <a:r>
              <a:rPr lang="en-US" b="1" dirty="0">
                <a:latin typeface="Arial" charset="0"/>
              </a:rPr>
              <a:t>Stochastic</a:t>
            </a:r>
            <a:r>
              <a:rPr lang="en-US" dirty="0">
                <a:latin typeface="Arial" charset="0"/>
              </a:rPr>
              <a:t> not, deterministic</a:t>
            </a:r>
          </a:p>
          <a:p>
            <a:pPr marL="285750" indent="-285750">
              <a:buFont typeface="Arial" panose="020B0604020202020204" pitchFamily="34" charset="0"/>
              <a:buChar char="•"/>
              <a:defRPr/>
            </a:pPr>
            <a:r>
              <a:rPr lang="en-US" dirty="0">
                <a:latin typeface="Arial" charset="0"/>
              </a:rPr>
              <a:t>Very simple and intuitive. Mathematical complexity does not go beyond understanding second order polynomials. </a:t>
            </a:r>
          </a:p>
          <a:p>
            <a:pPr marL="285750" indent="-285750">
              <a:buFont typeface="Arial" panose="020B0604020202020204" pitchFamily="34" charset="0"/>
              <a:buChar char="•"/>
              <a:defRPr/>
            </a:pPr>
            <a:r>
              <a:rPr lang="en-US" b="1" dirty="0">
                <a:latin typeface="Arial" charset="0"/>
              </a:rPr>
              <a:t>Capable of representing cellular and subcellular structures</a:t>
            </a:r>
          </a:p>
          <a:p>
            <a:pPr marL="285750" indent="-285750">
              <a:buFont typeface="Arial" panose="020B0604020202020204" pitchFamily="34" charset="0"/>
              <a:buChar char="•"/>
              <a:defRPr/>
            </a:pPr>
            <a:r>
              <a:rPr lang="en-US" dirty="0">
                <a:latin typeface="Arial" charset="0"/>
              </a:rPr>
              <a:t>Relatively fast up to 10^5 cells on a single CPU. </a:t>
            </a:r>
          </a:p>
          <a:p>
            <a:pPr marL="285750" indent="-285750">
              <a:buFont typeface="Arial" panose="020B0604020202020204" pitchFamily="34" charset="0"/>
              <a:buChar char="•"/>
              <a:defRPr/>
            </a:pPr>
            <a:r>
              <a:rPr lang="en-US" dirty="0">
                <a:latin typeface="Arial" charset="0"/>
              </a:rPr>
              <a:t>Used extensively by many labs around the world. </a:t>
            </a:r>
          </a:p>
          <a:p>
            <a:pPr marL="285750" indent="-285750">
              <a:buFont typeface="Arial" panose="020B0604020202020204" pitchFamily="34" charset="0"/>
              <a:buChar char="•"/>
              <a:defRPr/>
            </a:pPr>
            <a:r>
              <a:rPr lang="en-US" b="1" dirty="0">
                <a:latin typeface="Arial" charset="0"/>
              </a:rPr>
              <a:t>Drawbacks</a:t>
            </a:r>
            <a:r>
              <a:rPr lang="en-US" dirty="0">
                <a:latin typeface="Arial" charset="0"/>
              </a:rPr>
              <a:t>: Time has to be converted from simulation unit to physical unit. Lattice granularity determines level of details of simulated objects. Simulation parameters are not independent –changing one of them triggers changes in others</a:t>
            </a:r>
          </a:p>
          <a:p>
            <a:pPr marL="285750" indent="-285750">
              <a:buFont typeface="Arial" panose="020B0604020202020204" pitchFamily="34" charset="0"/>
              <a:buChar char="•"/>
              <a:defRPr/>
            </a:pPr>
            <a:r>
              <a:rPr lang="en-US" dirty="0">
                <a:latin typeface="Arial" charset="0"/>
              </a:rPr>
              <a:t> </a:t>
            </a:r>
            <a:r>
              <a:rPr lang="en-US" b="1" dirty="0">
                <a:latin typeface="Arial" charset="0"/>
              </a:rPr>
              <a:t>Software: </a:t>
            </a:r>
            <a:r>
              <a:rPr lang="en-US" dirty="0">
                <a:latin typeface="Arial" charset="0"/>
              </a:rPr>
              <a:t>CompuCell3D, Chaste, </a:t>
            </a:r>
            <a:r>
              <a:rPr lang="en-US" dirty="0" err="1">
                <a:latin typeface="Arial" charset="0"/>
              </a:rPr>
              <a:t>Simmune</a:t>
            </a:r>
            <a:r>
              <a:rPr lang="en-US" dirty="0">
                <a:latin typeface="Arial" charset="0"/>
              </a:rPr>
              <a:t>, Morpheus, Tissue Simulation Toolkit</a:t>
            </a:r>
          </a:p>
          <a:p>
            <a:pPr>
              <a:defRPr/>
            </a:pPr>
            <a:r>
              <a:rPr lang="en-US" dirty="0">
                <a:latin typeface="Arial" charset="0"/>
              </a:rPr>
              <a:t> </a:t>
            </a:r>
          </a:p>
        </p:txBody>
      </p:sp>
      <p:sp>
        <p:nvSpPr>
          <p:cNvPr id="19459"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chemeClr val="bg1"/>
                </a:solidFill>
              </a:rPr>
              <a:t>Celular Potts Model</a:t>
            </a:r>
            <a:endParaRPr lang="pl-PL" altLang="en-US" sz="2000" b="1">
              <a:solidFill>
                <a:schemeClr val="bg1"/>
              </a:solidFill>
            </a:endParaRPr>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657225"/>
            <a:ext cx="17653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461" name="Object 2"/>
          <p:cNvGraphicFramePr>
            <a:graphicFrameLocks noChangeAspect="1"/>
          </p:cNvGraphicFramePr>
          <p:nvPr/>
        </p:nvGraphicFramePr>
        <p:xfrm>
          <a:off x="6365875" y="2447925"/>
          <a:ext cx="2778125" cy="1285875"/>
        </p:xfrm>
        <a:graphic>
          <a:graphicData uri="http://schemas.openxmlformats.org/presentationml/2006/ole">
            <mc:AlternateContent xmlns:mc="http://schemas.openxmlformats.org/markup-compatibility/2006">
              <mc:Choice xmlns:v="urn:schemas-microsoft-com:vml" Requires="v">
                <p:oleObj spid="_x0000_s1070" name="Equation" r:id="rId4" imgW="3175000" imgH="1498600" progId="Equation.DSMT4">
                  <p:embed/>
                </p:oleObj>
              </mc:Choice>
              <mc:Fallback>
                <p:oleObj name="Equation" r:id="rId4" imgW="3175000" imgH="149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75" y="2447925"/>
                        <a:ext cx="2778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462" name="Picture 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5725" y="3916363"/>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 name="Google Shape;103;p21">
            <a:extLst>
              <a:ext uri="{FF2B5EF4-FFF2-40B4-BE49-F238E27FC236}">
                <a16:creationId xmlns:a16="http://schemas.microsoft.com/office/drawing/2014/main" id="{921FD73D-F856-4EE0-AFAB-0368A7BEDAB0}"/>
              </a:ext>
            </a:extLst>
          </p:cNvPr>
          <p:cNvPicPr preferRelativeResize="0"/>
          <p:nvPr/>
        </p:nvPicPr>
        <p:blipFill rotWithShape="1">
          <a:blip r:embed="rId7">
            <a:alphaModFix/>
          </a:blip>
          <a:srcRect/>
          <a:stretch/>
        </p:blipFill>
        <p:spPr>
          <a:xfrm>
            <a:off x="8564450" y="17164"/>
            <a:ext cx="593675" cy="617861"/>
          </a:xfrm>
          <a:prstGeom prst="rect">
            <a:avLst/>
          </a:prstGeom>
          <a:noFill/>
          <a:ln>
            <a:noFill/>
          </a:ln>
        </p:spPr>
      </p:pic>
      <p:pic>
        <p:nvPicPr>
          <p:cNvPr id="4" name="Google Shape;101;g8d41b0a812_0_0" descr="Biocomplexity Logo">
            <a:extLst>
              <a:ext uri="{FF2B5EF4-FFF2-40B4-BE49-F238E27FC236}">
                <a16:creationId xmlns:a16="http://schemas.microsoft.com/office/drawing/2014/main" id="{16821EC5-B75D-4AE5-BE07-D2F2C6F0F134}"/>
              </a:ext>
            </a:extLst>
          </p:cNvPr>
          <p:cNvPicPr preferRelativeResize="0"/>
          <p:nvPr/>
        </p:nvPicPr>
        <p:blipFill rotWithShape="1">
          <a:blip r:embed="rId8">
            <a:alphaModFix/>
          </a:blip>
          <a:srcRect/>
          <a:stretch/>
        </p:blipFill>
        <p:spPr>
          <a:xfrm>
            <a:off x="8550275" y="6264275"/>
            <a:ext cx="593725" cy="593725"/>
          </a:xfrm>
          <a:prstGeom prst="rect">
            <a:avLst/>
          </a:prstGeom>
          <a:noFill/>
          <a:ln>
            <a:noFill/>
          </a:ln>
        </p:spPr>
      </p:pic>
      <p:pic>
        <p:nvPicPr>
          <p:cNvPr id="5" name="Google Shape;102;g8d41b0a812_0_0" descr="redblackblockiu">
            <a:extLst>
              <a:ext uri="{FF2B5EF4-FFF2-40B4-BE49-F238E27FC236}">
                <a16:creationId xmlns:a16="http://schemas.microsoft.com/office/drawing/2014/main" id="{E0487531-57DF-4221-9694-7F8A12B0C037}"/>
              </a:ext>
            </a:extLst>
          </p:cNvPr>
          <p:cNvPicPr preferRelativeResize="0"/>
          <p:nvPr/>
        </p:nvPicPr>
        <p:blipFill rotWithShape="1">
          <a:blip r:embed="rId9">
            <a:alphaModFix/>
          </a:blip>
          <a:srcRect/>
          <a:stretch/>
        </p:blipFill>
        <p:spPr>
          <a:xfrm>
            <a:off x="0" y="6219825"/>
            <a:ext cx="484188" cy="638175"/>
          </a:xfrm>
          <a:prstGeom prst="rect">
            <a:avLst/>
          </a:prstGeom>
          <a:noFill/>
          <a:ln>
            <a:noFill/>
          </a:ln>
        </p:spPr>
      </p:pic>
      <p:pic>
        <p:nvPicPr>
          <p:cNvPr id="1946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8150" y="4610100"/>
            <a:ext cx="2252663"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0783" y="587940"/>
            <a:ext cx="561975" cy="571500"/>
          </a:xfrm>
          <a:prstGeom prst="rect">
            <a:avLst/>
          </a:prstGeom>
        </p:spPr>
      </p:pic>
      <p:pic>
        <p:nvPicPr>
          <p:cNvPr id="3" name="Picture 2"/>
          <p:cNvPicPr>
            <a:picLocks noChangeAspect="1"/>
          </p:cNvPicPr>
          <p:nvPr/>
        </p:nvPicPr>
        <p:blipFill>
          <a:blip r:embed="rId3"/>
          <a:stretch>
            <a:fillRect/>
          </a:stretch>
        </p:blipFill>
        <p:spPr>
          <a:xfrm>
            <a:off x="2305050" y="502215"/>
            <a:ext cx="1269204" cy="1076064"/>
          </a:xfrm>
          <a:prstGeom prst="rect">
            <a:avLst/>
          </a:prstGeom>
        </p:spPr>
      </p:pic>
      <p:sp>
        <p:nvSpPr>
          <p:cNvPr id="4" name="TextBox 3"/>
          <p:cNvSpPr txBox="1"/>
          <p:nvPr/>
        </p:nvSpPr>
        <p:spPr>
          <a:xfrm>
            <a:off x="375781" y="1402914"/>
            <a:ext cx="1507720" cy="954107"/>
          </a:xfrm>
          <a:prstGeom prst="rect">
            <a:avLst/>
          </a:prstGeom>
          <a:noFill/>
        </p:spPr>
        <p:txBody>
          <a:bodyPr wrap="square" rtlCol="0">
            <a:spAutoFit/>
          </a:bodyPr>
          <a:lstStyle/>
          <a:p>
            <a:r>
              <a:rPr lang="en-US" dirty="0"/>
              <a:t>Before mitosis we have single object that represents cell</a:t>
            </a:r>
          </a:p>
        </p:txBody>
      </p:sp>
      <p:sp>
        <p:nvSpPr>
          <p:cNvPr id="5" name="TextBox 4"/>
          <p:cNvSpPr txBox="1"/>
          <p:nvPr/>
        </p:nvSpPr>
        <p:spPr>
          <a:xfrm>
            <a:off x="3706138" y="355319"/>
            <a:ext cx="1731723" cy="307777"/>
          </a:xfrm>
          <a:prstGeom prst="rect">
            <a:avLst/>
          </a:prstGeom>
          <a:noFill/>
        </p:spPr>
        <p:txBody>
          <a:bodyPr wrap="square" rtlCol="0">
            <a:spAutoFit/>
          </a:bodyPr>
          <a:lstStyle/>
          <a:p>
            <a:r>
              <a:rPr lang="pl-PL" b="1" dirty="0" err="1"/>
              <a:t>self.parent_cell</a:t>
            </a:r>
            <a:endParaRPr lang="en-US" b="1" dirty="0"/>
          </a:p>
        </p:txBody>
      </p:sp>
      <p:sp>
        <p:nvSpPr>
          <p:cNvPr id="6" name="TextBox 5"/>
          <p:cNvSpPr txBox="1"/>
          <p:nvPr/>
        </p:nvSpPr>
        <p:spPr>
          <a:xfrm>
            <a:off x="3995803" y="1381799"/>
            <a:ext cx="1651349" cy="307777"/>
          </a:xfrm>
          <a:prstGeom prst="rect">
            <a:avLst/>
          </a:prstGeom>
          <a:noFill/>
        </p:spPr>
        <p:txBody>
          <a:bodyPr wrap="square" rtlCol="0">
            <a:spAutoFit/>
          </a:bodyPr>
          <a:lstStyle/>
          <a:p>
            <a:r>
              <a:rPr lang="pl-PL" b="1" dirty="0" err="1"/>
              <a:t>self.child_cell</a:t>
            </a:r>
            <a:endParaRPr lang="en-US" b="1" dirty="0"/>
          </a:p>
        </p:txBody>
      </p:sp>
      <p:cxnSp>
        <p:nvCxnSpPr>
          <p:cNvPr id="7" name="Straight Arrow Connector 6"/>
          <p:cNvCxnSpPr/>
          <p:nvPr/>
        </p:nvCxnSpPr>
        <p:spPr>
          <a:xfrm flipH="1">
            <a:off x="2939652" y="502215"/>
            <a:ext cx="930891" cy="371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1"/>
          </p:cNvCxnSpPr>
          <p:nvPr/>
        </p:nvCxnSpPr>
        <p:spPr>
          <a:xfrm flipH="1" flipV="1">
            <a:off x="2939652" y="1095742"/>
            <a:ext cx="1056151" cy="439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3995803" y="1964353"/>
            <a:ext cx="5148197" cy="48936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000000"/>
                </a:solidFill>
                <a:effectLst/>
                <a:latin typeface="JetBrains Mono"/>
              </a:rPr>
            </a:br>
            <a:r>
              <a:rPr kumimoji="0" lang="en-US" altLang="en-US" sz="1200" b="1" i="0" u="none" strike="noStrike" cap="none" normalizeH="0" baseline="0" dirty="0">
                <a:ln>
                  <a:noFill/>
                </a:ln>
                <a:solidFill>
                  <a:srgbClr val="000080"/>
                </a:solidFill>
                <a:effectLst/>
                <a:latin typeface="JetBrains Mono"/>
              </a:rPr>
              <a:t>class </a:t>
            </a:r>
            <a:r>
              <a:rPr kumimoji="0" lang="en-US" altLang="en-US" sz="1200" b="0" i="0" u="none" strike="noStrike" cap="none" normalizeH="0" baseline="0" dirty="0" err="1">
                <a:ln>
                  <a:noFill/>
                </a:ln>
                <a:solidFill>
                  <a:srgbClr val="000000"/>
                </a:solidFill>
                <a:effectLst/>
                <a:latin typeface="JetBrains Mono"/>
              </a:rPr>
              <a:t>MitosisSteppable</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err="1">
                <a:ln>
                  <a:noFill/>
                </a:ln>
                <a:solidFill>
                  <a:srgbClr val="000000"/>
                </a:solidFill>
                <a:effectLst/>
                <a:latin typeface="JetBrains Mono"/>
              </a:rPr>
              <a:t>MitosisSteppableBase</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1" i="0" u="none" strike="noStrike" cap="none" normalizeH="0" baseline="0" dirty="0" err="1">
                <a:ln>
                  <a:noFill/>
                </a:ln>
                <a:solidFill>
                  <a:srgbClr val="000080"/>
                </a:solidFill>
                <a:effectLst/>
                <a:latin typeface="JetBrains Mono"/>
              </a:rPr>
              <a:t>def</a:t>
            </a:r>
            <a:r>
              <a:rPr kumimoji="0" lang="en-US" altLang="en-US" sz="1200" b="1" i="0" u="none" strike="noStrike" cap="none" normalizeH="0" baseline="0" dirty="0">
                <a:ln>
                  <a:noFill/>
                </a:ln>
                <a:solidFill>
                  <a:srgbClr val="000080"/>
                </a:solidFill>
                <a:effectLst/>
                <a:latin typeface="JetBrains Mono"/>
              </a:rPr>
              <a:t> </a:t>
            </a:r>
            <a:r>
              <a:rPr kumimoji="0" lang="en-US" altLang="en-US" sz="1200" b="0" i="0" u="none" strike="noStrike" cap="none" normalizeH="0" baseline="0" dirty="0">
                <a:ln>
                  <a:noFill/>
                </a:ln>
                <a:solidFill>
                  <a:srgbClr val="B200B2"/>
                </a:solidFill>
                <a:effectLst/>
                <a:latin typeface="JetBrains Mono"/>
              </a:rPr>
              <a:t>__</a:t>
            </a:r>
            <a:r>
              <a:rPr kumimoji="0" lang="en-US" altLang="en-US" sz="1200" b="0" i="0" u="none" strike="noStrike" cap="none" normalizeH="0" baseline="0" dirty="0" err="1">
                <a:ln>
                  <a:noFill/>
                </a:ln>
                <a:solidFill>
                  <a:srgbClr val="B200B2"/>
                </a:solidFill>
                <a:effectLst/>
                <a:latin typeface="JetBrains Mono"/>
              </a:rPr>
              <a:t>init</a:t>
            </a:r>
            <a:r>
              <a:rPr kumimoji="0" lang="en-US" altLang="en-US" sz="1200" b="0" i="0" u="none" strike="noStrike" cap="none" normalizeH="0" baseline="0" dirty="0">
                <a:ln>
                  <a:noFill/>
                </a:ln>
                <a:solidFill>
                  <a:srgbClr val="B200B2"/>
                </a:solidFill>
                <a:effectLst/>
                <a:latin typeface="JetBrains Mono"/>
              </a:rPr>
              <a:t>__</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a:ln>
                  <a:noFill/>
                </a:ln>
                <a:solidFill>
                  <a:srgbClr val="94558D"/>
                </a:solidFill>
                <a:effectLst/>
                <a:latin typeface="JetBrains Mono"/>
              </a:rPr>
              <a:t>self</a:t>
            </a:r>
            <a:r>
              <a:rPr kumimoji="0" lang="en-US" altLang="en-US" sz="1200" b="0" i="0" u="none" strike="noStrike" cap="none" normalizeH="0" baseline="0" dirty="0">
                <a:ln>
                  <a:noFill/>
                </a:ln>
                <a:solidFill>
                  <a:srgbClr val="000000"/>
                </a:solidFill>
                <a:effectLst/>
                <a:latin typeface="JetBrains Mono"/>
              </a:rPr>
              <a:t>, frequency=</a:t>
            </a:r>
            <a:r>
              <a:rPr kumimoji="0" lang="en-US" altLang="en-US" sz="1200" b="0" i="0" u="none" strike="noStrike" cap="none" normalizeH="0" baseline="0" dirty="0">
                <a:ln>
                  <a:noFill/>
                </a:ln>
                <a:solidFill>
                  <a:srgbClr val="0000FF"/>
                </a:solidFill>
                <a:effectLst/>
                <a:latin typeface="JetBrains Mono"/>
              </a:rPr>
              <a:t>1</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err="1">
                <a:ln>
                  <a:noFill/>
                </a:ln>
                <a:solidFill>
                  <a:srgbClr val="000000"/>
                </a:solidFill>
                <a:effectLst/>
                <a:latin typeface="JetBrains Mono"/>
              </a:rPr>
              <a:t>MitosisSteppableBase</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a:ln>
                  <a:noFill/>
                </a:ln>
                <a:solidFill>
                  <a:srgbClr val="B200B2"/>
                </a:solidFill>
                <a:effectLst/>
                <a:latin typeface="JetBrains Mono"/>
              </a:rPr>
              <a:t>__</a:t>
            </a:r>
            <a:r>
              <a:rPr kumimoji="0" lang="en-US" altLang="en-US" sz="1200" b="0" i="0" u="none" strike="noStrike" cap="none" normalizeH="0" baseline="0" dirty="0" err="1">
                <a:ln>
                  <a:noFill/>
                </a:ln>
                <a:solidFill>
                  <a:srgbClr val="B200B2"/>
                </a:solidFill>
                <a:effectLst/>
                <a:latin typeface="JetBrains Mono"/>
              </a:rPr>
              <a:t>init</a:t>
            </a:r>
            <a:r>
              <a:rPr kumimoji="0" lang="en-US" altLang="en-US" sz="1200" b="0" i="0" u="none" strike="noStrike" cap="none" normalizeH="0" baseline="0" dirty="0">
                <a:ln>
                  <a:noFill/>
                </a:ln>
                <a:solidFill>
                  <a:srgbClr val="B200B2"/>
                </a:solidFill>
                <a:effectLst/>
                <a:latin typeface="JetBrains Mono"/>
              </a:rPr>
              <a:t>__</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a:ln>
                  <a:noFill/>
                </a:ln>
                <a:solidFill>
                  <a:srgbClr val="94558D"/>
                </a:solidFill>
                <a:effectLst/>
                <a:latin typeface="JetBrains Mono"/>
              </a:rPr>
              <a:t>self</a:t>
            </a:r>
            <a:r>
              <a:rPr kumimoji="0" lang="en-US" altLang="en-US" sz="1200" b="0" i="0" u="none" strike="noStrike" cap="none" normalizeH="0" baseline="0" dirty="0">
                <a:ln>
                  <a:noFill/>
                </a:ln>
                <a:solidFill>
                  <a:srgbClr val="000000"/>
                </a:solidFill>
                <a:effectLst/>
                <a:latin typeface="JetBrains Mono"/>
              </a:rPr>
              <a:t>, frequency)</a:t>
            </a:r>
            <a:br>
              <a:rPr kumimoji="0" lang="en-US" altLang="en-US" sz="1200" b="0" i="0" u="none" strike="noStrike" cap="none" normalizeH="0" baseline="0" dirty="0">
                <a:ln>
                  <a:noFill/>
                </a:ln>
                <a:solidFill>
                  <a:srgbClr val="000000"/>
                </a:solidFill>
                <a:effectLst/>
                <a:latin typeface="JetBrains Mono"/>
              </a:rPr>
            </a:b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1" i="0" u="none" strike="noStrike" cap="none" normalizeH="0" baseline="0" dirty="0" err="1">
                <a:ln>
                  <a:noFill/>
                </a:ln>
                <a:solidFill>
                  <a:srgbClr val="000080"/>
                </a:solidFill>
                <a:effectLst/>
                <a:latin typeface="JetBrains Mono"/>
              </a:rPr>
              <a:t>def</a:t>
            </a:r>
            <a:r>
              <a:rPr kumimoji="0" lang="en-US" altLang="en-US" sz="1200" b="1" i="0" u="none" strike="noStrike" cap="none" normalizeH="0" baseline="0" dirty="0">
                <a:ln>
                  <a:noFill/>
                </a:ln>
                <a:solidFill>
                  <a:srgbClr val="000080"/>
                </a:solidFill>
                <a:effectLst/>
                <a:latin typeface="JetBrains Mono"/>
              </a:rPr>
              <a:t> </a:t>
            </a:r>
            <a:r>
              <a:rPr kumimoji="0" lang="en-US" altLang="en-US" sz="1200" b="0" i="0" u="none" strike="noStrike" cap="none" normalizeH="0" baseline="0" dirty="0">
                <a:ln>
                  <a:noFill/>
                </a:ln>
                <a:solidFill>
                  <a:srgbClr val="000000"/>
                </a:solidFill>
                <a:effectLst/>
                <a:latin typeface="JetBrains Mono"/>
              </a:rPr>
              <a:t>step(</a:t>
            </a:r>
            <a:r>
              <a:rPr kumimoji="0" lang="en-US" altLang="en-US" sz="1200" b="0" i="0" u="none" strike="noStrike" cap="none" normalizeH="0" baseline="0" dirty="0">
                <a:ln>
                  <a:noFill/>
                </a:ln>
                <a:solidFill>
                  <a:srgbClr val="94558D"/>
                </a:solidFill>
                <a:effectLst/>
                <a:latin typeface="JetBrains Mono"/>
              </a:rPr>
              <a:t>self</a:t>
            </a: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err="1">
                <a:ln>
                  <a:noFill/>
                </a:ln>
                <a:solidFill>
                  <a:srgbClr val="000000"/>
                </a:solidFill>
                <a:effectLst/>
                <a:latin typeface="JetBrains Mono"/>
              </a:rPr>
              <a:t>mcs</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err="1">
                <a:ln>
                  <a:noFill/>
                </a:ln>
                <a:solidFill>
                  <a:srgbClr val="000000"/>
                </a:solidFill>
                <a:effectLst/>
                <a:latin typeface="JetBrains Mono"/>
              </a:rPr>
              <a:t>cells_to_divide</a:t>
            </a:r>
            <a:r>
              <a:rPr kumimoji="0" lang="en-US" altLang="en-US" sz="1200" b="0" i="0" u="none" strike="noStrike" cap="none" normalizeH="0" baseline="0" dirty="0">
                <a:ln>
                  <a:noFill/>
                </a:ln>
                <a:solidFill>
                  <a:srgbClr val="000000"/>
                </a:solidFill>
                <a:effectLst/>
                <a:latin typeface="JetBrains Mono"/>
              </a:rPr>
              <a:t> = []</a:t>
            </a: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1" i="0" u="none" strike="noStrike" cap="none" normalizeH="0" baseline="0" dirty="0">
                <a:ln>
                  <a:noFill/>
                </a:ln>
                <a:solidFill>
                  <a:srgbClr val="000080"/>
                </a:solidFill>
                <a:effectLst/>
                <a:latin typeface="JetBrains Mono"/>
              </a:rPr>
              <a:t>for </a:t>
            </a:r>
            <a:r>
              <a:rPr kumimoji="0" lang="en-US" altLang="en-US" sz="1200" b="0" i="0" u="none" strike="noStrike" cap="none" normalizeH="0" baseline="0" dirty="0">
                <a:ln>
                  <a:noFill/>
                </a:ln>
                <a:solidFill>
                  <a:srgbClr val="000000"/>
                </a:solidFill>
                <a:effectLst/>
                <a:latin typeface="JetBrains Mono"/>
              </a:rPr>
              <a:t>cell </a:t>
            </a:r>
            <a:r>
              <a:rPr kumimoji="0" lang="en-US" altLang="en-US" sz="1200" b="1" i="0" u="none" strike="noStrike" cap="none" normalizeH="0" baseline="0" dirty="0">
                <a:ln>
                  <a:noFill/>
                </a:ln>
                <a:solidFill>
                  <a:srgbClr val="000080"/>
                </a:solidFill>
                <a:effectLst/>
                <a:latin typeface="JetBrains Mono"/>
              </a:rPr>
              <a:t>in </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.cell_list</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1" i="0" u="none" strike="noStrike" cap="none" normalizeH="0" baseline="0" dirty="0">
                <a:ln>
                  <a:noFill/>
                </a:ln>
                <a:solidFill>
                  <a:srgbClr val="000080"/>
                </a:solidFill>
                <a:effectLst/>
                <a:latin typeface="JetBrains Mono"/>
              </a:rPr>
              <a:t>if </a:t>
            </a:r>
            <a:r>
              <a:rPr kumimoji="0" lang="en-US" altLang="en-US" sz="1200" b="0" i="0" u="none" strike="noStrike" cap="none" normalizeH="0" baseline="0" dirty="0" err="1">
                <a:ln>
                  <a:noFill/>
                </a:ln>
                <a:solidFill>
                  <a:srgbClr val="000000"/>
                </a:solidFill>
                <a:effectLst/>
                <a:latin typeface="JetBrains Mono"/>
              </a:rPr>
              <a:t>cell.volume</a:t>
            </a:r>
            <a:r>
              <a:rPr kumimoji="0" lang="en-US" altLang="en-US" sz="1200" b="0" i="0" u="none" strike="noStrike" cap="none" normalizeH="0" baseline="0" dirty="0">
                <a:ln>
                  <a:noFill/>
                </a:ln>
                <a:solidFill>
                  <a:srgbClr val="000000"/>
                </a:solidFill>
                <a:effectLst/>
                <a:latin typeface="JetBrains Mono"/>
              </a:rPr>
              <a:t> &gt; </a:t>
            </a:r>
            <a:r>
              <a:rPr kumimoji="0" lang="en-US" altLang="en-US" sz="1200" b="0" i="0" u="none" strike="noStrike" cap="none" normalizeH="0" baseline="0" dirty="0">
                <a:ln>
                  <a:noFill/>
                </a:ln>
                <a:solidFill>
                  <a:srgbClr val="0000FF"/>
                </a:solidFill>
                <a:effectLst/>
                <a:latin typeface="JetBrains Mono"/>
              </a:rPr>
              <a:t>50</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err="1">
                <a:ln>
                  <a:noFill/>
                </a:ln>
                <a:solidFill>
                  <a:srgbClr val="000000"/>
                </a:solidFill>
                <a:effectLst/>
                <a:latin typeface="JetBrains Mono"/>
              </a:rPr>
              <a:t>cells_to_divide.append</a:t>
            </a:r>
            <a:r>
              <a:rPr kumimoji="0" lang="en-US" altLang="en-US" sz="1200" b="0" i="0" u="none" strike="noStrike" cap="none" normalizeH="0" baseline="0" dirty="0">
                <a:ln>
                  <a:noFill/>
                </a:ln>
                <a:solidFill>
                  <a:srgbClr val="000000"/>
                </a:solidFill>
                <a:effectLst/>
                <a:latin typeface="JetBrains Mono"/>
              </a:rPr>
              <a:t>(cell)</a:t>
            </a:r>
            <a:br>
              <a:rPr kumimoji="0" lang="en-US" altLang="en-US" sz="1200" b="0" i="0" u="none" strike="noStrike" cap="none" normalizeH="0" baseline="0" dirty="0">
                <a:ln>
                  <a:noFill/>
                </a:ln>
                <a:solidFill>
                  <a:srgbClr val="000000"/>
                </a:solidFill>
                <a:effectLst/>
                <a:latin typeface="JetBrains Mono"/>
              </a:rPr>
            </a:b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1" i="0" u="none" strike="noStrike" cap="none" normalizeH="0" baseline="0" dirty="0">
                <a:ln>
                  <a:noFill/>
                </a:ln>
                <a:solidFill>
                  <a:srgbClr val="000080"/>
                </a:solidFill>
                <a:effectLst/>
                <a:latin typeface="JetBrains Mono"/>
              </a:rPr>
              <a:t>for </a:t>
            </a:r>
            <a:r>
              <a:rPr kumimoji="0" lang="en-US" altLang="en-US" sz="1200" b="0" i="0" u="none" strike="noStrike" cap="none" normalizeH="0" baseline="0" dirty="0">
                <a:ln>
                  <a:noFill/>
                </a:ln>
                <a:solidFill>
                  <a:srgbClr val="000000"/>
                </a:solidFill>
                <a:effectLst/>
                <a:latin typeface="JetBrains Mono"/>
              </a:rPr>
              <a:t>cell </a:t>
            </a:r>
            <a:r>
              <a:rPr kumimoji="0" lang="en-US" altLang="en-US" sz="1200" b="1" i="0" u="none" strike="noStrike" cap="none" normalizeH="0" baseline="0" dirty="0">
                <a:ln>
                  <a:noFill/>
                </a:ln>
                <a:solidFill>
                  <a:srgbClr val="000080"/>
                </a:solidFill>
                <a:effectLst/>
                <a:latin typeface="JetBrains Mono"/>
              </a:rPr>
              <a:t>in </a:t>
            </a:r>
            <a:r>
              <a:rPr kumimoji="0" lang="en-US" altLang="en-US" sz="1200" b="0" i="0" u="none" strike="noStrike" cap="none" normalizeH="0" baseline="0" dirty="0" err="1">
                <a:ln>
                  <a:noFill/>
                </a:ln>
                <a:solidFill>
                  <a:srgbClr val="000000"/>
                </a:solidFill>
                <a:effectLst/>
                <a:latin typeface="JetBrains Mono"/>
              </a:rPr>
              <a:t>cells_to_divide</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.divide_cell_random_orientation</a:t>
            </a:r>
            <a:r>
              <a:rPr kumimoji="0" lang="en-US" altLang="en-US" sz="1200" b="0" i="0" u="none" strike="noStrike" cap="none" normalizeH="0" baseline="0" dirty="0">
                <a:ln>
                  <a:noFill/>
                </a:ln>
                <a:solidFill>
                  <a:srgbClr val="000000"/>
                </a:solidFill>
                <a:effectLst/>
                <a:latin typeface="JetBrains Mono"/>
              </a:rPr>
              <a:t>(cell)</a:t>
            </a:r>
            <a:br>
              <a:rPr kumimoji="0" lang="en-US" altLang="en-US" sz="1200" b="0" i="0" u="none" strike="noStrike" cap="none" normalizeH="0" baseline="0" dirty="0">
                <a:ln>
                  <a:noFill/>
                </a:ln>
                <a:solidFill>
                  <a:srgbClr val="000000"/>
                </a:solidFill>
                <a:effectLst/>
                <a:latin typeface="JetBrains Mono"/>
              </a:rPr>
            </a:b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1" i="0" u="none" strike="noStrike" cap="none" normalizeH="0" baseline="0" dirty="0" err="1">
                <a:ln>
                  <a:noFill/>
                </a:ln>
                <a:solidFill>
                  <a:srgbClr val="000080"/>
                </a:solidFill>
                <a:effectLst/>
                <a:latin typeface="JetBrains Mono"/>
              </a:rPr>
              <a:t>def</a:t>
            </a:r>
            <a:r>
              <a:rPr kumimoji="0" lang="en-US" altLang="en-US" sz="1200" b="1" i="0" u="none" strike="noStrike" cap="none" normalizeH="0" baseline="0" dirty="0">
                <a:ln>
                  <a:noFill/>
                </a:ln>
                <a:solidFill>
                  <a:srgbClr val="000080"/>
                </a:solidFill>
                <a:effectLst/>
                <a:latin typeface="JetBrains Mono"/>
              </a:rPr>
              <a:t> </a:t>
            </a:r>
            <a:r>
              <a:rPr kumimoji="0" lang="en-US" altLang="en-US" sz="1200" b="0" i="0" u="none" strike="noStrike" cap="none" normalizeH="0" baseline="0" dirty="0" err="1">
                <a:ln>
                  <a:noFill/>
                </a:ln>
                <a:solidFill>
                  <a:srgbClr val="000000"/>
                </a:solidFill>
                <a:effectLst/>
                <a:latin typeface="JetBrains Mono"/>
              </a:rPr>
              <a:t>update_attributes</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a:ln>
                  <a:noFill/>
                </a:ln>
                <a:solidFill>
                  <a:srgbClr val="94558D"/>
                </a:solidFill>
                <a:effectLst/>
                <a:latin typeface="JetBrains Mono"/>
              </a:rPr>
              <a:t>self</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0" i="1" u="none" strike="noStrike" cap="none" normalizeH="0" baseline="0" dirty="0">
                <a:ln>
                  <a:noFill/>
                </a:ln>
                <a:solidFill>
                  <a:srgbClr val="808080"/>
                </a:solidFill>
                <a:effectLst/>
                <a:latin typeface="JetBrains Mono"/>
              </a:rPr>
              <a:t># reducing parent target volume</a:t>
            </a:r>
            <a:br>
              <a:rPr kumimoji="0" lang="en-US" altLang="en-US" sz="1200" b="0" i="1" u="none" strike="noStrike" cap="none" normalizeH="0" baseline="0" dirty="0">
                <a:ln>
                  <a:noFill/>
                </a:ln>
                <a:solidFill>
                  <a:srgbClr val="808080"/>
                </a:solidFill>
                <a:effectLst/>
                <a:latin typeface="JetBrains Mono"/>
              </a:rPr>
            </a:br>
            <a:r>
              <a:rPr kumimoji="0" lang="en-US" altLang="en-US" sz="1200" b="0" i="1" u="none" strike="noStrike" cap="none" normalizeH="0" baseline="0" dirty="0">
                <a:ln>
                  <a:noFill/>
                </a:ln>
                <a:solidFill>
                  <a:srgbClr val="808080"/>
                </a:solidFill>
                <a:effectLst/>
                <a:latin typeface="JetBrains Mono"/>
              </a:rPr>
              <a:t>        </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.parent_cell.targetVolume</a:t>
            </a:r>
            <a:r>
              <a:rPr kumimoji="0" lang="en-US" altLang="en-US" sz="1200" b="0" i="0" u="none" strike="noStrike" cap="none" normalizeH="0" baseline="0" dirty="0">
                <a:ln>
                  <a:noFill/>
                </a:ln>
                <a:solidFill>
                  <a:srgbClr val="000000"/>
                </a:solidFill>
                <a:effectLst/>
                <a:latin typeface="JetBrains Mono"/>
              </a:rPr>
              <a:t> /= </a:t>
            </a:r>
            <a:r>
              <a:rPr kumimoji="0" lang="en-US" altLang="en-US" sz="1200" b="0" i="0" u="none" strike="noStrike" cap="none" normalizeH="0" baseline="0" dirty="0">
                <a:ln>
                  <a:noFill/>
                </a:ln>
                <a:solidFill>
                  <a:srgbClr val="0000FF"/>
                </a:solidFill>
                <a:effectLst/>
                <a:latin typeface="JetBrains Mono"/>
              </a:rPr>
              <a:t>2.0</a:t>
            </a:r>
            <a:br>
              <a:rPr kumimoji="0" lang="en-US" altLang="en-US" sz="1200" b="0" i="0" u="none" strike="noStrike" cap="none" normalizeH="0" baseline="0" dirty="0">
                <a:ln>
                  <a:noFill/>
                </a:ln>
                <a:solidFill>
                  <a:srgbClr val="0000FF"/>
                </a:solidFill>
                <a:effectLst/>
                <a:latin typeface="JetBrains Mono"/>
              </a:rPr>
            </a:br>
            <a:br>
              <a:rPr kumimoji="0" lang="en-US" altLang="en-US" sz="1200" b="0" i="0" u="none" strike="noStrike" cap="none" normalizeH="0" baseline="0" dirty="0">
                <a:ln>
                  <a:noFill/>
                </a:ln>
                <a:solidFill>
                  <a:srgbClr val="0000FF"/>
                </a:solidFill>
                <a:effectLst/>
                <a:latin typeface="JetBrains Mono"/>
              </a:rPr>
            </a:br>
            <a:r>
              <a:rPr kumimoji="0" lang="en-US" altLang="en-US" sz="1200" b="0" i="0" u="none" strike="noStrike" cap="none" normalizeH="0" baseline="0" dirty="0">
                <a:ln>
                  <a:noFill/>
                </a:ln>
                <a:solidFill>
                  <a:srgbClr val="0000FF"/>
                </a:solidFill>
                <a:effectLst/>
                <a:latin typeface="JetBrains Mono"/>
              </a:rPr>
              <a:t>        </a:t>
            </a:r>
            <a:r>
              <a:rPr kumimoji="0" lang="en-US" altLang="en-US" sz="1200" b="0" i="0" u="none" strike="noStrike" cap="none" normalizeH="0" baseline="0" dirty="0">
                <a:ln>
                  <a:noFill/>
                </a:ln>
                <a:solidFill>
                  <a:srgbClr val="94558D"/>
                </a:solidFill>
                <a:effectLst/>
                <a:latin typeface="JetBrains Mono"/>
              </a:rPr>
              <a:t>self</a:t>
            </a:r>
            <a:r>
              <a:rPr kumimoji="0" lang="en-US" altLang="en-US" sz="1200" b="0" i="0" u="none" strike="noStrike" cap="none" normalizeH="0" baseline="0" dirty="0">
                <a:ln>
                  <a:noFill/>
                </a:ln>
                <a:solidFill>
                  <a:srgbClr val="000000"/>
                </a:solidFill>
                <a:effectLst/>
                <a:latin typeface="JetBrains Mono"/>
              </a:rPr>
              <a:t>.clone_parent_2_child()</a:t>
            </a:r>
            <a:br>
              <a:rPr kumimoji="0" lang="en-US" altLang="en-US" sz="1200" b="0" i="0" u="none" strike="noStrike" cap="none" normalizeH="0" baseline="0" dirty="0">
                <a:ln>
                  <a:noFill/>
                </a:ln>
                <a:solidFill>
                  <a:srgbClr val="000000"/>
                </a:solidFill>
                <a:effectLst/>
                <a:latin typeface="JetBrains Mono"/>
              </a:rPr>
            </a:b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1" i="0" u="none" strike="noStrike" cap="none" normalizeH="0" baseline="0" dirty="0">
                <a:ln>
                  <a:noFill/>
                </a:ln>
                <a:solidFill>
                  <a:srgbClr val="000080"/>
                </a:solidFill>
                <a:effectLst/>
                <a:latin typeface="JetBrains Mono"/>
              </a:rPr>
              <a:t>if </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.parent_cell.type</a:t>
            </a:r>
            <a:r>
              <a:rPr kumimoji="0" lang="en-US" altLang="en-US" sz="1200" b="0" i="0" u="none" strike="noStrike" cap="none" normalizeH="0" baseline="0" dirty="0">
                <a:ln>
                  <a:noFill/>
                </a:ln>
                <a:solidFill>
                  <a:srgbClr val="000000"/>
                </a:solidFill>
                <a:effectLst/>
                <a:latin typeface="JetBrains Mono"/>
              </a:rPr>
              <a:t> == </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.TUMORPROLIFERATING</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.child_cell.type</a:t>
            </a:r>
            <a:r>
              <a:rPr kumimoji="0" lang="en-US" altLang="en-US" sz="1200" b="0" i="0" u="none" strike="noStrike" cap="none" normalizeH="0" baseline="0" dirty="0">
                <a:ln>
                  <a:noFill/>
                </a:ln>
                <a:solidFill>
                  <a:srgbClr val="000000"/>
                </a:solidFill>
                <a:effectLst/>
                <a:latin typeface="JetBrains Mono"/>
              </a:rPr>
              <a:t> = </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.TUMOR</a:t>
            </a: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1" i="0" u="none" strike="noStrike" cap="none" normalizeH="0" baseline="0" dirty="0">
                <a:ln>
                  <a:noFill/>
                </a:ln>
                <a:solidFill>
                  <a:srgbClr val="000080"/>
                </a:solidFill>
                <a:effectLst/>
                <a:latin typeface="JetBrains Mono"/>
              </a:rPr>
              <a:t>else</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.child_cell.type</a:t>
            </a:r>
            <a:r>
              <a:rPr kumimoji="0" lang="en-US" altLang="en-US" sz="1200" b="0" i="0" u="none" strike="noStrike" cap="none" normalizeH="0" baseline="0" dirty="0">
                <a:ln>
                  <a:noFill/>
                </a:ln>
                <a:solidFill>
                  <a:srgbClr val="000000"/>
                </a:solidFill>
                <a:effectLst/>
                <a:latin typeface="JetBrains Mono"/>
              </a:rPr>
              <a:t> = </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.TUMORPROLIFERATING</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10" name="TextBox 9"/>
          <p:cNvSpPr txBox="1"/>
          <p:nvPr/>
        </p:nvSpPr>
        <p:spPr>
          <a:xfrm>
            <a:off x="137786" y="4622104"/>
            <a:ext cx="3436468" cy="738664"/>
          </a:xfrm>
          <a:prstGeom prst="rect">
            <a:avLst/>
          </a:prstGeom>
          <a:noFill/>
        </p:spPr>
        <p:txBody>
          <a:bodyPr wrap="square" rtlCol="0">
            <a:spAutoFit/>
          </a:bodyPr>
          <a:lstStyle/>
          <a:p>
            <a:r>
              <a:rPr lang="en-US" b="1" dirty="0" err="1"/>
              <a:t>update_attributes</a:t>
            </a:r>
            <a:r>
              <a:rPr lang="en-US" dirty="0"/>
              <a:t> function gets called immediately after new cell is created here</a:t>
            </a:r>
          </a:p>
        </p:txBody>
      </p:sp>
      <p:cxnSp>
        <p:nvCxnSpPr>
          <p:cNvPr id="12" name="Straight Arrow Connector 11"/>
          <p:cNvCxnSpPr/>
          <p:nvPr/>
        </p:nvCxnSpPr>
        <p:spPr>
          <a:xfrm flipV="1">
            <a:off x="3574254" y="4597052"/>
            <a:ext cx="947642" cy="275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89348" y="5837129"/>
            <a:ext cx="3319397" cy="954107"/>
          </a:xfrm>
          <a:prstGeom prst="rect">
            <a:avLst/>
          </a:prstGeom>
          <a:noFill/>
        </p:spPr>
        <p:txBody>
          <a:bodyPr wrap="square" rtlCol="0">
            <a:spAutoFit/>
          </a:bodyPr>
          <a:lstStyle/>
          <a:p>
            <a:r>
              <a:rPr lang="en-US" b="1" dirty="0" err="1"/>
              <a:t>update_attributes</a:t>
            </a:r>
            <a:r>
              <a:rPr lang="en-US" dirty="0"/>
              <a:t> function is a right place to initialize properties of the newly created cell and adjust properties of </a:t>
            </a:r>
            <a:r>
              <a:rPr lang="en-US" b="1" dirty="0" err="1"/>
              <a:t>self.parent_cell</a:t>
            </a:r>
            <a:endParaRPr lang="en-US" b="1" dirty="0"/>
          </a:p>
        </p:txBody>
      </p:sp>
      <p:cxnSp>
        <p:nvCxnSpPr>
          <p:cNvPr id="17" name="Straight Arrow Connector 16"/>
          <p:cNvCxnSpPr/>
          <p:nvPr/>
        </p:nvCxnSpPr>
        <p:spPr>
          <a:xfrm flipV="1">
            <a:off x="3870543" y="5135671"/>
            <a:ext cx="438410" cy="839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Mitosis code explained</a:t>
            </a:r>
          </a:p>
        </p:txBody>
      </p:sp>
      <p:pic>
        <p:nvPicPr>
          <p:cNvPr id="11" name="Google Shape;103;p21">
            <a:extLst>
              <a:ext uri="{FF2B5EF4-FFF2-40B4-BE49-F238E27FC236}">
                <a16:creationId xmlns:a16="http://schemas.microsoft.com/office/drawing/2014/main" id="{112B4CEA-DF03-4369-B41B-A29EBD230968}"/>
              </a:ext>
            </a:extLst>
          </p:cNvPr>
          <p:cNvPicPr preferRelativeResize="0"/>
          <p:nvPr/>
        </p:nvPicPr>
        <p:blipFill rotWithShape="1">
          <a:blip r:embed="rId4">
            <a:alphaModFix/>
          </a:blip>
          <a:srcRect/>
          <a:stretch/>
        </p:blipFill>
        <p:spPr>
          <a:xfrm>
            <a:off x="8564450" y="4464"/>
            <a:ext cx="593675" cy="617861"/>
          </a:xfrm>
          <a:prstGeom prst="rect">
            <a:avLst/>
          </a:prstGeom>
          <a:noFill/>
          <a:ln>
            <a:noFill/>
          </a:ln>
        </p:spPr>
      </p:pic>
      <p:pic>
        <p:nvPicPr>
          <p:cNvPr id="13" name="Google Shape;101;g8d41b0a812_0_0" descr="Biocomplexity Logo">
            <a:extLst>
              <a:ext uri="{FF2B5EF4-FFF2-40B4-BE49-F238E27FC236}">
                <a16:creationId xmlns:a16="http://schemas.microsoft.com/office/drawing/2014/main" id="{DAC844F1-55BC-45C4-9BC0-AD0E50EE9F86}"/>
              </a:ext>
            </a:extLst>
          </p:cNvPr>
          <p:cNvPicPr preferRelativeResize="0"/>
          <p:nvPr/>
        </p:nvPicPr>
        <p:blipFill rotWithShape="1">
          <a:blip r:embed="rId5">
            <a:alphaModFix/>
          </a:blip>
          <a:srcRect/>
          <a:stretch/>
        </p:blipFill>
        <p:spPr>
          <a:xfrm>
            <a:off x="8550275" y="6264275"/>
            <a:ext cx="593725" cy="593725"/>
          </a:xfrm>
          <a:prstGeom prst="rect">
            <a:avLst/>
          </a:prstGeom>
          <a:noFill/>
          <a:ln>
            <a:noFill/>
          </a:ln>
        </p:spPr>
      </p:pic>
      <p:pic>
        <p:nvPicPr>
          <p:cNvPr id="14" name="Google Shape;102;g8d41b0a812_0_0" descr="redblackblockiu">
            <a:extLst>
              <a:ext uri="{FF2B5EF4-FFF2-40B4-BE49-F238E27FC236}">
                <a16:creationId xmlns:a16="http://schemas.microsoft.com/office/drawing/2014/main" id="{D7CA4462-75DC-41C3-A16E-C44F13FC9D0E}"/>
              </a:ext>
            </a:extLst>
          </p:cNvPr>
          <p:cNvPicPr preferRelativeResize="0"/>
          <p:nvPr/>
        </p:nvPicPr>
        <p:blipFill rotWithShape="1">
          <a:blip r:embed="rId6">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2706406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Contact inhibition of proliferation</a:t>
            </a:r>
          </a:p>
        </p:txBody>
      </p:sp>
      <p:sp>
        <p:nvSpPr>
          <p:cNvPr id="3" name="TextBox 2"/>
          <p:cNvSpPr txBox="1"/>
          <p:nvPr/>
        </p:nvSpPr>
        <p:spPr>
          <a:xfrm>
            <a:off x="101600" y="441523"/>
            <a:ext cx="4445348" cy="307777"/>
          </a:xfrm>
          <a:prstGeom prst="rect">
            <a:avLst/>
          </a:prstGeom>
          <a:noFill/>
        </p:spPr>
        <p:txBody>
          <a:bodyPr wrap="square" rtlCol="0">
            <a:spAutoFit/>
          </a:bodyPr>
          <a:lstStyle/>
          <a:p>
            <a:r>
              <a:rPr lang="en-US" b="1" dirty="0"/>
              <a:t>ContactInhibitionOfProliferation.cc3d</a:t>
            </a:r>
          </a:p>
        </p:txBody>
      </p:sp>
      <p:sp>
        <p:nvSpPr>
          <p:cNvPr id="4" name="Rectangle 1"/>
          <p:cNvSpPr>
            <a:spLocks noChangeArrowheads="1"/>
          </p:cNvSpPr>
          <p:nvPr/>
        </p:nvSpPr>
        <p:spPr bwMode="auto">
          <a:xfrm>
            <a:off x="425884" y="1938619"/>
            <a:ext cx="5774499"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80"/>
                </a:solidFill>
                <a:effectLst/>
                <a:latin typeface="JetBrains Mono"/>
              </a:rPr>
              <a:t>class </a:t>
            </a:r>
            <a:r>
              <a:rPr kumimoji="0" lang="en-US" altLang="en-US" sz="1200" b="0" i="0" u="none" strike="noStrike" cap="none" normalizeH="0" baseline="0" dirty="0" err="1">
                <a:ln>
                  <a:noFill/>
                </a:ln>
                <a:solidFill>
                  <a:srgbClr val="000000"/>
                </a:solidFill>
                <a:effectLst/>
                <a:latin typeface="JetBrains Mono"/>
              </a:rPr>
              <a:t>CellGrowthSteppable</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err="1">
                <a:ln>
                  <a:noFill/>
                </a:ln>
                <a:solidFill>
                  <a:srgbClr val="000000"/>
                </a:solidFill>
                <a:effectLst/>
                <a:latin typeface="JetBrains Mono"/>
              </a:rPr>
              <a:t>SteppableBasePy</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1" i="0" u="none" strike="noStrike" cap="none" normalizeH="0" baseline="0" dirty="0" err="1">
                <a:ln>
                  <a:noFill/>
                </a:ln>
                <a:solidFill>
                  <a:srgbClr val="000080"/>
                </a:solidFill>
                <a:effectLst/>
                <a:latin typeface="JetBrains Mono"/>
              </a:rPr>
              <a:t>def</a:t>
            </a:r>
            <a:r>
              <a:rPr kumimoji="0" lang="en-US" altLang="en-US" sz="1200" b="1" i="0" u="none" strike="noStrike" cap="none" normalizeH="0" baseline="0" dirty="0">
                <a:ln>
                  <a:noFill/>
                </a:ln>
                <a:solidFill>
                  <a:srgbClr val="000080"/>
                </a:solidFill>
                <a:effectLst/>
                <a:latin typeface="JetBrains Mono"/>
              </a:rPr>
              <a:t> </a:t>
            </a:r>
            <a:r>
              <a:rPr kumimoji="0" lang="en-US" altLang="en-US" sz="1200" b="0" i="0" u="none" strike="noStrike" cap="none" normalizeH="0" baseline="0" dirty="0">
                <a:ln>
                  <a:noFill/>
                </a:ln>
                <a:solidFill>
                  <a:srgbClr val="B200B2"/>
                </a:solidFill>
                <a:effectLst/>
                <a:latin typeface="JetBrains Mono"/>
              </a:rPr>
              <a:t>__</a:t>
            </a:r>
            <a:r>
              <a:rPr kumimoji="0" lang="en-US" altLang="en-US" sz="1200" b="0" i="0" u="none" strike="noStrike" cap="none" normalizeH="0" baseline="0" dirty="0" err="1">
                <a:ln>
                  <a:noFill/>
                </a:ln>
                <a:solidFill>
                  <a:srgbClr val="B200B2"/>
                </a:solidFill>
                <a:effectLst/>
                <a:latin typeface="JetBrains Mono"/>
              </a:rPr>
              <a:t>init</a:t>
            </a:r>
            <a:r>
              <a:rPr kumimoji="0" lang="en-US" altLang="en-US" sz="1200" b="0" i="0" u="none" strike="noStrike" cap="none" normalizeH="0" baseline="0" dirty="0">
                <a:ln>
                  <a:noFill/>
                </a:ln>
                <a:solidFill>
                  <a:srgbClr val="B200B2"/>
                </a:solidFill>
                <a:effectLst/>
                <a:latin typeface="JetBrains Mono"/>
              </a:rPr>
              <a:t>__</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a:ln>
                  <a:noFill/>
                </a:ln>
                <a:solidFill>
                  <a:srgbClr val="94558D"/>
                </a:solidFill>
                <a:effectLst/>
                <a:latin typeface="JetBrains Mono"/>
              </a:rPr>
              <a:t>self</a:t>
            </a:r>
            <a:r>
              <a:rPr kumimoji="0" lang="en-US" altLang="en-US" sz="1200" b="0" i="0" u="none" strike="noStrike" cap="none" normalizeH="0" baseline="0" dirty="0">
                <a:ln>
                  <a:noFill/>
                </a:ln>
                <a:solidFill>
                  <a:srgbClr val="000000"/>
                </a:solidFill>
                <a:effectLst/>
                <a:latin typeface="JetBrains Mono"/>
              </a:rPr>
              <a:t>, frequency=</a:t>
            </a:r>
            <a:r>
              <a:rPr kumimoji="0" lang="en-US" altLang="en-US" sz="1200" b="0" i="0" u="none" strike="noStrike" cap="none" normalizeH="0" baseline="0" dirty="0">
                <a:ln>
                  <a:noFill/>
                </a:ln>
                <a:solidFill>
                  <a:srgbClr val="0000FF"/>
                </a:solidFill>
                <a:effectLst/>
                <a:latin typeface="JetBrains Mono"/>
              </a:rPr>
              <a:t>1</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err="1">
                <a:ln>
                  <a:noFill/>
                </a:ln>
                <a:solidFill>
                  <a:srgbClr val="000000"/>
                </a:solidFill>
                <a:effectLst/>
                <a:latin typeface="JetBrains Mono"/>
              </a:rPr>
              <a:t>SteppableBasePy</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a:ln>
                  <a:noFill/>
                </a:ln>
                <a:solidFill>
                  <a:srgbClr val="B200B2"/>
                </a:solidFill>
                <a:effectLst/>
                <a:latin typeface="JetBrains Mono"/>
              </a:rPr>
              <a:t>__</a:t>
            </a:r>
            <a:r>
              <a:rPr kumimoji="0" lang="en-US" altLang="en-US" sz="1200" b="0" i="0" u="none" strike="noStrike" cap="none" normalizeH="0" baseline="0" dirty="0" err="1">
                <a:ln>
                  <a:noFill/>
                </a:ln>
                <a:solidFill>
                  <a:srgbClr val="B200B2"/>
                </a:solidFill>
                <a:effectLst/>
                <a:latin typeface="JetBrains Mono"/>
              </a:rPr>
              <a:t>init</a:t>
            </a:r>
            <a:r>
              <a:rPr kumimoji="0" lang="en-US" altLang="en-US" sz="1200" b="0" i="0" u="none" strike="noStrike" cap="none" normalizeH="0" baseline="0" dirty="0">
                <a:ln>
                  <a:noFill/>
                </a:ln>
                <a:solidFill>
                  <a:srgbClr val="B200B2"/>
                </a:solidFill>
                <a:effectLst/>
                <a:latin typeface="JetBrains Mono"/>
              </a:rPr>
              <a:t>__</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a:ln>
                  <a:noFill/>
                </a:ln>
                <a:solidFill>
                  <a:srgbClr val="94558D"/>
                </a:solidFill>
                <a:effectLst/>
                <a:latin typeface="JetBrains Mono"/>
              </a:rPr>
              <a:t>self</a:t>
            </a:r>
            <a:r>
              <a:rPr kumimoji="0" lang="en-US" altLang="en-US" sz="1200" b="0" i="0" u="none" strike="noStrike" cap="none" normalizeH="0" baseline="0" dirty="0">
                <a:ln>
                  <a:noFill/>
                </a:ln>
                <a:solidFill>
                  <a:srgbClr val="000000"/>
                </a:solidFill>
                <a:effectLst/>
                <a:latin typeface="JetBrains Mono"/>
              </a:rPr>
              <a:t>, frequency)</a:t>
            </a:r>
            <a:br>
              <a:rPr kumimoji="0" lang="en-US" altLang="en-US" sz="1200" b="0" i="0" u="none" strike="noStrike" cap="none" normalizeH="0" baseline="0" dirty="0">
                <a:ln>
                  <a:noFill/>
                </a:ln>
                <a:solidFill>
                  <a:srgbClr val="000000"/>
                </a:solidFill>
                <a:effectLst/>
                <a:latin typeface="JetBrains Mono"/>
              </a:rPr>
            </a:b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1" i="0" u="none" strike="noStrike" cap="none" normalizeH="0" baseline="0" dirty="0" err="1">
                <a:ln>
                  <a:noFill/>
                </a:ln>
                <a:solidFill>
                  <a:srgbClr val="000080"/>
                </a:solidFill>
                <a:effectLst/>
                <a:latin typeface="JetBrains Mono"/>
              </a:rPr>
              <a:t>def</a:t>
            </a:r>
            <a:r>
              <a:rPr kumimoji="0" lang="en-US" altLang="en-US" sz="1200" b="1" i="0" u="none" strike="noStrike" cap="none" normalizeH="0" baseline="0" dirty="0">
                <a:ln>
                  <a:noFill/>
                </a:ln>
                <a:solidFill>
                  <a:srgbClr val="000080"/>
                </a:solidFill>
                <a:effectLst/>
                <a:latin typeface="JetBrains Mono"/>
              </a:rPr>
              <a:t> </a:t>
            </a:r>
            <a:r>
              <a:rPr kumimoji="0" lang="en-US" altLang="en-US" sz="1200" b="0" i="0" u="none" strike="noStrike" cap="none" normalizeH="0" baseline="0" dirty="0">
                <a:ln>
                  <a:noFill/>
                </a:ln>
                <a:solidFill>
                  <a:srgbClr val="000000"/>
                </a:solidFill>
                <a:effectLst/>
                <a:latin typeface="JetBrains Mono"/>
              </a:rPr>
              <a:t>start(</a:t>
            </a:r>
            <a:r>
              <a:rPr kumimoji="0" lang="en-US" altLang="en-US" sz="1200" b="0" i="0" u="none" strike="noStrike" cap="none" normalizeH="0" baseline="0" dirty="0">
                <a:ln>
                  <a:noFill/>
                </a:ln>
                <a:solidFill>
                  <a:srgbClr val="94558D"/>
                </a:solidFill>
                <a:effectLst/>
                <a:latin typeface="JetBrains Mono"/>
              </a:rPr>
              <a:t>self</a:t>
            </a:r>
            <a:r>
              <a:rPr kumimoji="0" lang="en-US" altLang="en-US" sz="1200" b="0" i="0" u="none" strike="noStrike" cap="none" normalizeH="0" baseline="0" dirty="0">
                <a:ln>
                  <a:noFill/>
                </a:ln>
                <a:solidFill>
                  <a:srgbClr val="000000"/>
                </a:solidFill>
                <a:effectLst/>
                <a:latin typeface="JetBrains Mono"/>
              </a:rPr>
              <a:t>):</a:t>
            </a:r>
            <a:br>
              <a:rPr kumimoji="0" lang="en-US" altLang="en-US" sz="1200" b="0" i="1" u="none" strike="noStrike" cap="none" normalizeH="0" baseline="0" dirty="0">
                <a:ln>
                  <a:noFill/>
                </a:ln>
                <a:solidFill>
                  <a:srgbClr val="808080"/>
                </a:solidFill>
                <a:effectLst/>
                <a:latin typeface="JetBrains Mono"/>
              </a:rPr>
            </a:br>
            <a:r>
              <a:rPr kumimoji="0" lang="en-US" altLang="en-US" sz="1200" b="0" i="1" u="none" strike="noStrike" cap="none" normalizeH="0" baseline="0" dirty="0">
                <a:ln>
                  <a:noFill/>
                </a:ln>
                <a:solidFill>
                  <a:srgbClr val="808080"/>
                </a:solidFill>
                <a:effectLst/>
                <a:latin typeface="JetBrains Mono"/>
              </a:rPr>
              <a:t>        </a:t>
            </a:r>
            <a:r>
              <a:rPr kumimoji="0" lang="en-US" altLang="en-US" sz="1200" b="0" i="0" u="none" strike="noStrike" cap="none" normalizeH="0" baseline="0" dirty="0">
                <a:ln>
                  <a:noFill/>
                </a:ln>
                <a:solidFill>
                  <a:srgbClr val="000000"/>
                </a:solidFill>
                <a:effectLst/>
                <a:latin typeface="JetBrains Mono"/>
              </a:rPr>
              <a:t>cell = </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.new_cell</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.TUMORPROLIFERATING</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.cell_field</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a:ln>
                  <a:noFill/>
                </a:ln>
                <a:solidFill>
                  <a:srgbClr val="0000FF"/>
                </a:solidFill>
                <a:effectLst/>
                <a:latin typeface="JetBrains Mono"/>
              </a:rPr>
              <a:t>100</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a:ln>
                  <a:noFill/>
                </a:ln>
                <a:solidFill>
                  <a:srgbClr val="0000FF"/>
                </a:solidFill>
                <a:effectLst/>
                <a:latin typeface="JetBrains Mono"/>
              </a:rPr>
              <a:t>102</a:t>
            </a: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a:ln>
                  <a:noFill/>
                </a:ln>
                <a:solidFill>
                  <a:srgbClr val="0000FF"/>
                </a:solidFill>
                <a:effectLst/>
                <a:latin typeface="JetBrains Mono"/>
              </a:rPr>
              <a:t>100</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a:ln>
                  <a:noFill/>
                </a:ln>
                <a:solidFill>
                  <a:srgbClr val="0000FF"/>
                </a:solidFill>
                <a:effectLst/>
                <a:latin typeface="JetBrains Mono"/>
              </a:rPr>
              <a:t>102</a:t>
            </a: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a:ln>
                  <a:noFill/>
                </a:ln>
                <a:solidFill>
                  <a:srgbClr val="0000FF"/>
                </a:solidFill>
                <a:effectLst/>
                <a:latin typeface="JetBrains Mono"/>
              </a:rPr>
              <a:t>0</a:t>
            </a:r>
            <a:r>
              <a:rPr kumimoji="0" lang="en-US" altLang="en-US" sz="1200" b="0" i="0" u="none" strike="noStrike" cap="none" normalizeH="0" baseline="0" dirty="0">
                <a:ln>
                  <a:noFill/>
                </a:ln>
                <a:solidFill>
                  <a:srgbClr val="000000"/>
                </a:solidFill>
                <a:effectLst/>
                <a:latin typeface="JetBrains Mono"/>
              </a:rPr>
              <a:t>] = cell</a:t>
            </a:r>
            <a:br>
              <a:rPr kumimoji="0" lang="en-US" altLang="en-US" sz="1200" b="0" i="0" u="none" strike="noStrike" cap="none" normalizeH="0" baseline="0" dirty="0">
                <a:ln>
                  <a:noFill/>
                </a:ln>
                <a:solidFill>
                  <a:srgbClr val="000000"/>
                </a:solidFill>
                <a:effectLst/>
                <a:latin typeface="JetBrains Mono"/>
              </a:rPr>
            </a:b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err="1">
                <a:ln>
                  <a:noFill/>
                </a:ln>
                <a:solidFill>
                  <a:srgbClr val="000000"/>
                </a:solidFill>
                <a:effectLst/>
                <a:latin typeface="JetBrains Mono"/>
              </a:rPr>
              <a:t>cell.targetVolume</a:t>
            </a:r>
            <a:r>
              <a:rPr kumimoji="0" lang="en-US" altLang="en-US" sz="1200" b="0" i="0" u="none" strike="noStrike" cap="none" normalizeH="0" baseline="0" dirty="0">
                <a:ln>
                  <a:noFill/>
                </a:ln>
                <a:solidFill>
                  <a:srgbClr val="000000"/>
                </a:solidFill>
                <a:effectLst/>
                <a:latin typeface="JetBrains Mono"/>
              </a:rPr>
              <a:t> = </a:t>
            </a:r>
            <a:r>
              <a:rPr kumimoji="0" lang="en-US" altLang="en-US" sz="1200" b="0" i="0" u="none" strike="noStrike" cap="none" normalizeH="0" baseline="0" dirty="0">
                <a:ln>
                  <a:noFill/>
                </a:ln>
                <a:solidFill>
                  <a:srgbClr val="0000FF"/>
                </a:solidFill>
                <a:effectLst/>
                <a:latin typeface="JetBrains Mono"/>
              </a:rPr>
              <a:t>25</a:t>
            </a:r>
            <a:br>
              <a:rPr kumimoji="0" lang="en-US" altLang="en-US" sz="1200" b="0" i="0" u="none" strike="noStrike" cap="none" normalizeH="0" baseline="0" dirty="0">
                <a:ln>
                  <a:noFill/>
                </a:ln>
                <a:solidFill>
                  <a:srgbClr val="0000FF"/>
                </a:solidFill>
                <a:effectLst/>
                <a:latin typeface="JetBrains Mono"/>
              </a:rPr>
            </a:br>
            <a:r>
              <a:rPr kumimoji="0" lang="en-US" altLang="en-US" sz="1200" b="0" i="0" u="none" strike="noStrike" cap="none" normalizeH="0" baseline="0" dirty="0">
                <a:ln>
                  <a:noFill/>
                </a:ln>
                <a:solidFill>
                  <a:srgbClr val="0000FF"/>
                </a:solidFill>
                <a:effectLst/>
                <a:latin typeface="JetBrains Mono"/>
              </a:rPr>
              <a:t>        </a:t>
            </a:r>
            <a:r>
              <a:rPr kumimoji="0" lang="en-US" altLang="en-US" sz="1200" b="0" i="0" u="none" strike="noStrike" cap="none" normalizeH="0" baseline="0" dirty="0" err="1">
                <a:ln>
                  <a:noFill/>
                </a:ln>
                <a:solidFill>
                  <a:srgbClr val="000000"/>
                </a:solidFill>
                <a:effectLst/>
                <a:latin typeface="JetBrains Mono"/>
              </a:rPr>
              <a:t>cell.lambdaVolume</a:t>
            </a:r>
            <a:r>
              <a:rPr kumimoji="0" lang="en-US" altLang="en-US" sz="1200" b="0" i="0" u="none" strike="noStrike" cap="none" normalizeH="0" baseline="0" dirty="0">
                <a:ln>
                  <a:noFill/>
                </a:ln>
                <a:solidFill>
                  <a:srgbClr val="000000"/>
                </a:solidFill>
                <a:effectLst/>
                <a:latin typeface="JetBrains Mono"/>
              </a:rPr>
              <a:t> = </a:t>
            </a:r>
            <a:r>
              <a:rPr kumimoji="0" lang="en-US" altLang="en-US" sz="1200" b="0" i="0" u="none" strike="noStrike" cap="none" normalizeH="0" baseline="0" dirty="0">
                <a:ln>
                  <a:noFill/>
                </a:ln>
                <a:solidFill>
                  <a:srgbClr val="0000FF"/>
                </a:solidFill>
                <a:effectLst/>
                <a:latin typeface="JetBrains Mono"/>
              </a:rPr>
              <a:t>5.0</a:t>
            </a:r>
            <a:br>
              <a:rPr kumimoji="0" lang="en-US" altLang="en-US" sz="1200" b="0" i="0" u="none" strike="noStrike" cap="none" normalizeH="0" baseline="0" dirty="0">
                <a:ln>
                  <a:noFill/>
                </a:ln>
                <a:solidFill>
                  <a:srgbClr val="0000FF"/>
                </a:solidFill>
                <a:effectLst/>
                <a:latin typeface="JetBrains Mono"/>
              </a:rPr>
            </a:br>
            <a:br>
              <a:rPr kumimoji="0" lang="en-US" altLang="en-US" sz="1200" b="0" i="0" u="none" strike="noStrike" cap="none" normalizeH="0" baseline="0" dirty="0">
                <a:ln>
                  <a:noFill/>
                </a:ln>
                <a:solidFill>
                  <a:srgbClr val="0000FF"/>
                </a:solidFill>
                <a:effectLst/>
                <a:latin typeface="JetBrains Mono"/>
              </a:rPr>
            </a:br>
            <a:r>
              <a:rPr kumimoji="0" lang="en-US" altLang="en-US" sz="1200" b="0" i="0" u="none" strike="noStrike" cap="none" normalizeH="0" baseline="0" dirty="0">
                <a:ln>
                  <a:noFill/>
                </a:ln>
                <a:solidFill>
                  <a:srgbClr val="0000FF"/>
                </a:solidFill>
                <a:effectLst/>
                <a:latin typeface="JetBrains Mono"/>
              </a:rPr>
              <a:t>    </a:t>
            </a:r>
            <a:r>
              <a:rPr kumimoji="0" lang="en-US" altLang="en-US" sz="1200" b="1" i="0" u="none" strike="noStrike" cap="none" normalizeH="0" baseline="0" dirty="0" err="1">
                <a:ln>
                  <a:noFill/>
                </a:ln>
                <a:solidFill>
                  <a:srgbClr val="000080"/>
                </a:solidFill>
                <a:effectLst/>
                <a:latin typeface="JetBrains Mono"/>
              </a:rPr>
              <a:t>def</a:t>
            </a:r>
            <a:r>
              <a:rPr kumimoji="0" lang="en-US" altLang="en-US" sz="1200" b="1" i="0" u="none" strike="noStrike" cap="none" normalizeH="0" baseline="0" dirty="0">
                <a:ln>
                  <a:noFill/>
                </a:ln>
                <a:solidFill>
                  <a:srgbClr val="000080"/>
                </a:solidFill>
                <a:effectLst/>
                <a:latin typeface="JetBrains Mono"/>
              </a:rPr>
              <a:t> </a:t>
            </a:r>
            <a:r>
              <a:rPr kumimoji="0" lang="en-US" altLang="en-US" sz="1200" b="0" i="0" u="none" strike="noStrike" cap="none" normalizeH="0" baseline="0" dirty="0">
                <a:ln>
                  <a:noFill/>
                </a:ln>
                <a:solidFill>
                  <a:srgbClr val="000000"/>
                </a:solidFill>
                <a:effectLst/>
                <a:latin typeface="JetBrains Mono"/>
              </a:rPr>
              <a:t>step(</a:t>
            </a:r>
            <a:r>
              <a:rPr kumimoji="0" lang="en-US" altLang="en-US" sz="1200" b="0" i="0" u="none" strike="noStrike" cap="none" normalizeH="0" baseline="0" dirty="0">
                <a:ln>
                  <a:noFill/>
                </a:ln>
                <a:solidFill>
                  <a:srgbClr val="94558D"/>
                </a:solidFill>
                <a:effectLst/>
                <a:latin typeface="JetBrains Mono"/>
              </a:rPr>
              <a:t>self</a:t>
            </a: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err="1">
                <a:ln>
                  <a:noFill/>
                </a:ln>
                <a:solidFill>
                  <a:srgbClr val="000000"/>
                </a:solidFill>
                <a:effectLst/>
                <a:latin typeface="JetBrains Mono"/>
              </a:rPr>
              <a:t>mcs</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br>
              <a:rPr kumimoji="0" lang="en-US" altLang="en-US" sz="1200" b="0" i="1" u="none" strike="noStrike" cap="none" normalizeH="0" baseline="0" dirty="0">
                <a:ln>
                  <a:noFill/>
                </a:ln>
                <a:solidFill>
                  <a:srgbClr val="808080"/>
                </a:solidFill>
                <a:effectLst/>
                <a:latin typeface="JetBrains Mono"/>
              </a:rPr>
            </a:br>
            <a:br>
              <a:rPr kumimoji="0" lang="en-US" altLang="en-US" sz="1200" b="0" i="1" u="none" strike="noStrike" cap="none" normalizeH="0" baseline="0" dirty="0">
                <a:ln>
                  <a:noFill/>
                </a:ln>
                <a:solidFill>
                  <a:srgbClr val="808080"/>
                </a:solidFill>
                <a:effectLst/>
                <a:latin typeface="JetBrains Mono"/>
              </a:rPr>
            </a:br>
            <a:r>
              <a:rPr kumimoji="0" lang="en-US" altLang="en-US" sz="1200" b="0" i="1" u="none" strike="noStrike" cap="none" normalizeH="0" baseline="0" dirty="0">
                <a:ln>
                  <a:noFill/>
                </a:ln>
                <a:solidFill>
                  <a:srgbClr val="808080"/>
                </a:solidFill>
                <a:effectLst/>
                <a:latin typeface="JetBrains Mono"/>
              </a:rPr>
              <a:t>        </a:t>
            </a:r>
            <a:r>
              <a:rPr kumimoji="0" lang="en-US" altLang="en-US" sz="1200" b="1" i="0" u="none" strike="noStrike" cap="none" normalizeH="0" baseline="0" dirty="0">
                <a:ln>
                  <a:noFill/>
                </a:ln>
                <a:solidFill>
                  <a:srgbClr val="000080"/>
                </a:solidFill>
                <a:effectLst/>
                <a:latin typeface="JetBrains Mono"/>
              </a:rPr>
              <a:t>for </a:t>
            </a:r>
            <a:r>
              <a:rPr kumimoji="0" lang="en-US" altLang="en-US" sz="1200" b="0" i="0" u="none" strike="noStrike" cap="none" normalizeH="0" baseline="0" dirty="0">
                <a:ln>
                  <a:noFill/>
                </a:ln>
                <a:solidFill>
                  <a:srgbClr val="000000"/>
                </a:solidFill>
                <a:effectLst/>
                <a:latin typeface="JetBrains Mono"/>
              </a:rPr>
              <a:t>cell </a:t>
            </a:r>
            <a:r>
              <a:rPr kumimoji="0" lang="en-US" altLang="en-US" sz="1200" b="1" i="0" u="none" strike="noStrike" cap="none" normalizeH="0" baseline="0" dirty="0">
                <a:ln>
                  <a:noFill/>
                </a:ln>
                <a:solidFill>
                  <a:srgbClr val="000080"/>
                </a:solidFill>
                <a:effectLst/>
                <a:latin typeface="JetBrains Mono"/>
              </a:rPr>
              <a:t>in </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.cell_list</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a:t>
            </a:r>
            <a:r>
              <a:rPr kumimoji="0" lang="en-US" altLang="en-US" sz="1200" b="1" i="0" u="none" strike="noStrike" cap="none" normalizeH="0" baseline="0" dirty="0">
                <a:ln>
                  <a:noFill/>
                </a:ln>
                <a:solidFill>
                  <a:srgbClr val="000080"/>
                </a:solidFill>
                <a:effectLst/>
                <a:latin typeface="JetBrains Mono"/>
              </a:rPr>
              <a:t>if </a:t>
            </a:r>
            <a:r>
              <a:rPr kumimoji="0" lang="en-US" altLang="en-US" sz="1200" b="0" i="0" u="none" strike="noStrike" cap="none" normalizeH="0" baseline="0" dirty="0" err="1">
                <a:ln>
                  <a:noFill/>
                </a:ln>
                <a:solidFill>
                  <a:srgbClr val="000000"/>
                </a:solidFill>
                <a:effectLst/>
                <a:latin typeface="JetBrains Mono"/>
              </a:rPr>
              <a:t>cell.type</a:t>
            </a:r>
            <a:r>
              <a:rPr kumimoji="0" lang="en-US" altLang="en-US" sz="1200" b="0" i="0" u="none" strike="noStrike" cap="none" normalizeH="0" baseline="0" dirty="0">
                <a:ln>
                  <a:noFill/>
                </a:ln>
                <a:solidFill>
                  <a:srgbClr val="000000"/>
                </a:solidFill>
                <a:effectLst/>
                <a:latin typeface="JetBrains Mono"/>
              </a:rPr>
              <a:t> </a:t>
            </a:r>
            <a:r>
              <a:rPr kumimoji="0" lang="en-US" altLang="en-US" sz="1200" b="1" i="0" u="none" strike="noStrike" cap="none" normalizeH="0" baseline="0" dirty="0">
                <a:ln>
                  <a:noFill/>
                </a:ln>
                <a:solidFill>
                  <a:srgbClr val="000080"/>
                </a:solidFill>
                <a:effectLst/>
                <a:latin typeface="JetBrains Mono"/>
              </a:rPr>
              <a:t>in </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.TUMORPROLIFERATING</a:t>
            </a: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err="1">
                <a:ln>
                  <a:noFill/>
                </a:ln>
                <a:solidFill>
                  <a:srgbClr val="94558D"/>
                </a:solidFill>
                <a:effectLst/>
                <a:latin typeface="JetBrains Mono"/>
              </a:rPr>
              <a:t>self</a:t>
            </a:r>
            <a:r>
              <a:rPr kumimoji="0" lang="en-US" altLang="en-US" sz="1200" b="0" i="0" u="none" strike="noStrike" cap="none" normalizeH="0" baseline="0" dirty="0" err="1">
                <a:ln>
                  <a:noFill/>
                </a:ln>
                <a:solidFill>
                  <a:srgbClr val="000000"/>
                </a:solidFill>
                <a:effectLst/>
                <a:latin typeface="JetBrains Mono"/>
              </a:rPr>
              <a:t>.TUMOR</a:t>
            </a:r>
            <a:r>
              <a:rPr kumimoji="0" lang="en-US" altLang="en-US" sz="1200" b="0" i="0" u="none" strike="noStrike" cap="none" normalizeH="0" baseline="0" dirty="0">
                <a:ln>
                  <a:noFill/>
                </a:ln>
                <a:solidFill>
                  <a:srgbClr val="000000"/>
                </a:solidFill>
                <a:effectLst/>
                <a:latin typeface="JetBrains Mono"/>
              </a:rPr>
              <a:t>]:</a:t>
            </a:r>
            <a:br>
              <a:rPr kumimoji="0" lang="en-US" altLang="en-US" sz="1200" b="0" i="0" u="none" strike="noStrike" cap="none" normalizeH="0" baseline="0" dirty="0">
                <a:ln>
                  <a:noFill/>
                </a:ln>
                <a:solidFill>
                  <a:srgbClr val="000000"/>
                </a:solidFill>
                <a:effectLst/>
                <a:latin typeface="JetBrains Mono"/>
              </a:rPr>
            </a:br>
            <a:r>
              <a:rPr kumimoji="0" lang="en-US" altLang="en-US" sz="1200" b="0" i="0" u="none" strike="noStrike" cap="none" normalizeH="0" baseline="0" dirty="0">
                <a:ln>
                  <a:noFill/>
                </a:ln>
                <a:solidFill>
                  <a:srgbClr val="000000"/>
                </a:solidFill>
                <a:effectLst/>
                <a:latin typeface="JetBrains Mono"/>
              </a:rPr>
              <a:t>                delta = </a:t>
            </a:r>
            <a:r>
              <a:rPr kumimoji="0" lang="en-US" altLang="en-US" sz="1200" b="0" i="0" u="none" strike="noStrike" cap="none" normalizeH="0" baseline="0" dirty="0">
                <a:ln>
                  <a:noFill/>
                </a:ln>
                <a:solidFill>
                  <a:srgbClr val="000080"/>
                </a:solidFill>
                <a:effectLst/>
                <a:latin typeface="JetBrains Mono"/>
              </a:rPr>
              <a:t>max</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a:ln>
                  <a:noFill/>
                </a:ln>
                <a:solidFill>
                  <a:srgbClr val="0000FF"/>
                </a:solidFill>
                <a:effectLst/>
                <a:latin typeface="JetBrains Mono"/>
              </a:rPr>
              <a:t>0.0</a:t>
            </a: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a:ln>
                  <a:noFill/>
                </a:ln>
                <a:solidFill>
                  <a:srgbClr val="0000FF"/>
                </a:solidFill>
                <a:effectLst/>
                <a:latin typeface="JetBrains Mono"/>
              </a:rPr>
              <a:t>0.2 </a:t>
            </a:r>
            <a:r>
              <a:rPr kumimoji="0" lang="en-US" altLang="en-US" sz="1200" b="0" i="0" u="none" strike="noStrike" cap="none" normalizeH="0" baseline="0" dirty="0">
                <a:ln>
                  <a:noFill/>
                </a:ln>
                <a:solidFill>
                  <a:srgbClr val="000000"/>
                </a:solidFill>
                <a:effectLst/>
                <a:latin typeface="JetBrains Mono"/>
              </a:rPr>
              <a:t>- </a:t>
            </a:r>
            <a:r>
              <a:rPr kumimoji="0" lang="en-US" altLang="en-US" sz="1200" b="0" i="0" u="none" strike="noStrike" cap="none" normalizeH="0" baseline="0" dirty="0">
                <a:ln>
                  <a:noFill/>
                </a:ln>
                <a:solidFill>
                  <a:srgbClr val="0000FF"/>
                </a:solidFill>
                <a:effectLst/>
                <a:latin typeface="JetBrains Mono"/>
              </a:rPr>
              <a:t>0.05</a:t>
            </a:r>
            <a:r>
              <a:rPr kumimoji="0" lang="en-US" altLang="en-US" sz="1200" b="0" i="0" u="none" strike="noStrike" cap="none" normalizeH="0" baseline="0" dirty="0">
                <a:ln>
                  <a:noFill/>
                </a:ln>
                <a:solidFill>
                  <a:srgbClr val="000000"/>
                </a:solidFill>
                <a:effectLst/>
                <a:latin typeface="JetBrains Mono"/>
              </a:rPr>
              <a:t>*(</a:t>
            </a:r>
            <a:r>
              <a:rPr kumimoji="0" lang="en-US" altLang="en-US" sz="1200" b="0" i="0" u="none" strike="noStrike" cap="none" normalizeH="0" baseline="0" dirty="0" err="1">
                <a:ln>
                  <a:noFill/>
                </a:ln>
                <a:solidFill>
                  <a:srgbClr val="000000"/>
                </a:solidFill>
                <a:effectLst/>
                <a:latin typeface="JetBrains Mono"/>
              </a:rPr>
              <a:t>cell.targetVolume</a:t>
            </a:r>
            <a:r>
              <a:rPr kumimoji="0" lang="en-US" altLang="en-US" sz="1200" b="0" i="0" u="none" strike="noStrike" cap="none" normalizeH="0" baseline="0" dirty="0">
                <a:ln>
                  <a:noFill/>
                </a:ln>
                <a:solidFill>
                  <a:srgbClr val="000000"/>
                </a:solidFill>
                <a:effectLst/>
                <a:latin typeface="JetBrains Mono"/>
              </a:rPr>
              <a:t> - </a:t>
            </a:r>
            <a:r>
              <a:rPr kumimoji="0" lang="en-US" altLang="en-US" sz="1200" b="0" i="0" u="none" strike="noStrike" cap="none" normalizeH="0" baseline="0" dirty="0" err="1">
                <a:ln>
                  <a:noFill/>
                </a:ln>
                <a:solidFill>
                  <a:srgbClr val="000000"/>
                </a:solidFill>
                <a:effectLst/>
                <a:latin typeface="JetBrains Mono"/>
              </a:rPr>
              <a:t>cell.volume</a:t>
            </a:r>
            <a:r>
              <a:rPr kumimoji="0" lang="en-US" altLang="en-US" sz="1200" b="0" i="0" u="none" strike="noStrike" cap="none" normalizeH="0" baseline="0" dirty="0">
                <a:ln>
                  <a:noFill/>
                </a:ln>
                <a:solidFill>
                  <a:srgbClr val="000000"/>
                </a:solidFill>
                <a:effectLst/>
                <a:latin typeface="JetBrains Mono"/>
              </a:rPr>
              <a:t>))</a:t>
            </a:r>
            <a:br>
              <a:rPr kumimoji="0" lang="en-US" altLang="en-US" sz="1200" b="0" i="1" u="none" strike="noStrike" cap="none" normalizeH="0" baseline="0" dirty="0">
                <a:ln>
                  <a:noFill/>
                </a:ln>
                <a:solidFill>
                  <a:srgbClr val="808080"/>
                </a:solidFill>
                <a:effectLst/>
                <a:latin typeface="JetBrains Mono"/>
              </a:rPr>
            </a:br>
            <a:r>
              <a:rPr kumimoji="0" lang="en-US" altLang="en-US" sz="1200" b="0" i="1" u="none" strike="noStrike" cap="none" normalizeH="0" baseline="0" dirty="0">
                <a:ln>
                  <a:noFill/>
                </a:ln>
                <a:solidFill>
                  <a:srgbClr val="808080"/>
                </a:solidFill>
                <a:effectLst/>
                <a:latin typeface="JetBrains Mono"/>
              </a:rPr>
              <a:t>                </a:t>
            </a:r>
            <a:r>
              <a:rPr kumimoji="0" lang="en-US" altLang="en-US" sz="1200" b="0" i="0" u="none" strike="noStrike" cap="none" normalizeH="0" baseline="0" dirty="0" err="1">
                <a:ln>
                  <a:noFill/>
                </a:ln>
                <a:solidFill>
                  <a:srgbClr val="000000"/>
                </a:solidFill>
                <a:effectLst/>
                <a:latin typeface="JetBrains Mono"/>
              </a:rPr>
              <a:t>cell.targetVolume</a:t>
            </a:r>
            <a:r>
              <a:rPr kumimoji="0" lang="en-US" altLang="en-US" sz="1200" b="0" i="0" u="none" strike="noStrike" cap="none" normalizeH="0" baseline="0" dirty="0">
                <a:ln>
                  <a:noFill/>
                </a:ln>
                <a:solidFill>
                  <a:srgbClr val="000000"/>
                </a:solidFill>
                <a:effectLst/>
                <a:latin typeface="JetBrains Mono"/>
              </a:rPr>
              <a:t> += delta</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cxnSp>
        <p:nvCxnSpPr>
          <p:cNvPr id="6" name="Straight Arrow Connector 5"/>
          <p:cNvCxnSpPr/>
          <p:nvPr/>
        </p:nvCxnSpPr>
        <p:spPr>
          <a:xfrm flipH="1">
            <a:off x="5210827" y="4045907"/>
            <a:ext cx="1327759" cy="1327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50696" y="3156559"/>
            <a:ext cx="2555309" cy="738664"/>
          </a:xfrm>
          <a:prstGeom prst="rect">
            <a:avLst/>
          </a:prstGeom>
          <a:noFill/>
        </p:spPr>
        <p:txBody>
          <a:bodyPr wrap="square" rtlCol="0">
            <a:spAutoFit/>
          </a:bodyPr>
          <a:lstStyle/>
          <a:p>
            <a:r>
              <a:rPr lang="en-US" dirty="0"/>
              <a:t>Simple implementation of </a:t>
            </a:r>
            <a:r>
              <a:rPr lang="en-US" dirty="0" err="1"/>
              <a:t>contect</a:t>
            </a:r>
            <a:r>
              <a:rPr lang="en-US" dirty="0"/>
              <a:t> inhibition of proliferation</a:t>
            </a:r>
          </a:p>
        </p:txBody>
      </p:sp>
      <p:sp>
        <p:nvSpPr>
          <p:cNvPr id="9" name="TextBox 8"/>
          <p:cNvSpPr txBox="1"/>
          <p:nvPr/>
        </p:nvSpPr>
        <p:spPr>
          <a:xfrm>
            <a:off x="101600" y="989556"/>
            <a:ext cx="8929666" cy="523220"/>
          </a:xfrm>
          <a:prstGeom prst="rect">
            <a:avLst/>
          </a:prstGeom>
          <a:noFill/>
        </p:spPr>
        <p:txBody>
          <a:bodyPr wrap="square" rtlCol="0">
            <a:spAutoFit/>
          </a:bodyPr>
          <a:lstStyle/>
          <a:p>
            <a:r>
              <a:rPr lang="en-US" dirty="0"/>
              <a:t>When We can build a simple model where we make cell growth rate pressure dependent. When pressure inside the cell  -  defined as</a:t>
            </a:r>
            <a:r>
              <a:rPr lang="en-US" b="1" dirty="0"/>
              <a:t> </a:t>
            </a:r>
            <a:r>
              <a:rPr lang="en-US" b="1" dirty="0" err="1"/>
              <a:t>targetVolume</a:t>
            </a:r>
            <a:r>
              <a:rPr lang="en-US" b="1" dirty="0"/>
              <a:t> – volume</a:t>
            </a:r>
            <a:r>
              <a:rPr lang="en-US" dirty="0"/>
              <a:t>,  grows the cell growth rate gets smaller</a:t>
            </a:r>
          </a:p>
        </p:txBody>
      </p:sp>
      <p:pic>
        <p:nvPicPr>
          <p:cNvPr id="2" name="Google Shape;103;p21">
            <a:extLst>
              <a:ext uri="{FF2B5EF4-FFF2-40B4-BE49-F238E27FC236}">
                <a16:creationId xmlns:a16="http://schemas.microsoft.com/office/drawing/2014/main" id="{F23B870D-AB44-41F8-8047-CC33E2A45C4C}"/>
              </a:ext>
            </a:extLst>
          </p:cNvPr>
          <p:cNvPicPr preferRelativeResize="0"/>
          <p:nvPr/>
        </p:nvPicPr>
        <p:blipFill rotWithShape="1">
          <a:blip r:embed="rId2">
            <a:alphaModFix/>
          </a:blip>
          <a:srcRect/>
          <a:stretch/>
        </p:blipFill>
        <p:spPr>
          <a:xfrm>
            <a:off x="8564450" y="4464"/>
            <a:ext cx="593675" cy="617861"/>
          </a:xfrm>
          <a:prstGeom prst="rect">
            <a:avLst/>
          </a:prstGeom>
          <a:noFill/>
          <a:ln>
            <a:noFill/>
          </a:ln>
        </p:spPr>
      </p:pic>
      <p:pic>
        <p:nvPicPr>
          <p:cNvPr id="5" name="Google Shape;101;g8d41b0a812_0_0" descr="Biocomplexity Logo">
            <a:extLst>
              <a:ext uri="{FF2B5EF4-FFF2-40B4-BE49-F238E27FC236}">
                <a16:creationId xmlns:a16="http://schemas.microsoft.com/office/drawing/2014/main" id="{B10A7EBD-CCD1-40EA-B9E6-A35B53BBBF86}"/>
              </a:ext>
            </a:extLst>
          </p:cNvPr>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11" name="Google Shape;102;g8d41b0a812_0_0" descr="redblackblockiu">
            <a:extLst>
              <a:ext uri="{FF2B5EF4-FFF2-40B4-BE49-F238E27FC236}">
                <a16:creationId xmlns:a16="http://schemas.microsoft.com/office/drawing/2014/main" id="{F9236BD2-D345-4910-9D71-985351914D7E}"/>
              </a:ext>
            </a:extLst>
          </p:cNvPr>
          <p:cNvPicPr preferRelativeResize="0"/>
          <p:nvPr/>
        </p:nvPicPr>
        <p:blipFill rotWithShape="1">
          <a:blip r:embed="rId4">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2438496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54050" y="200055"/>
            <a:ext cx="5407249"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000000"/>
                </a:solidFill>
                <a:effectLst/>
                <a:latin typeface="JetBrains Mono"/>
              </a:rPr>
            </a:br>
            <a:r>
              <a:rPr kumimoji="0" lang="en-US" altLang="en-US" b="1" i="0" u="none" strike="noStrike" cap="none" normalizeH="0" baseline="0" dirty="0">
                <a:ln>
                  <a:noFill/>
                </a:ln>
                <a:solidFill>
                  <a:srgbClr val="000080"/>
                </a:solidFill>
                <a:effectLst/>
                <a:latin typeface="JetBrains Mono"/>
              </a:rPr>
              <a:t>class </a:t>
            </a:r>
            <a:r>
              <a:rPr kumimoji="0" lang="en-US" altLang="en-US" b="0" i="0" u="none" strike="noStrike" cap="none" normalizeH="0" baseline="0" dirty="0" err="1">
                <a:ln>
                  <a:noFill/>
                </a:ln>
                <a:solidFill>
                  <a:srgbClr val="000000"/>
                </a:solidFill>
                <a:effectLst/>
                <a:latin typeface="JetBrains Mono"/>
              </a:rPr>
              <a:t>MitosisReadyPlotterSteppable</a:t>
            </a:r>
            <a:r>
              <a:rPr kumimoji="0" lang="en-US" altLang="en-US" b="0" i="0" u="none" strike="noStrike" cap="none" normalizeH="0" baseline="0" dirty="0">
                <a:ln>
                  <a:noFill/>
                </a:ln>
                <a:solidFill>
                  <a:srgbClr val="000000"/>
                </a:solidFill>
                <a:effectLst/>
                <a:latin typeface="JetBrains Mono"/>
              </a:rPr>
              <a:t>(</a:t>
            </a:r>
            <a:r>
              <a:rPr kumimoji="0" lang="en-US" altLang="en-US" b="0" i="0" u="none" strike="noStrike" cap="none" normalizeH="0" baseline="0" dirty="0" err="1">
                <a:ln>
                  <a:noFill/>
                </a:ln>
                <a:solidFill>
                  <a:srgbClr val="000000"/>
                </a:solidFill>
                <a:effectLst/>
                <a:latin typeface="JetBrains Mono"/>
              </a:rPr>
              <a:t>SteppableBasePy</a:t>
            </a:r>
            <a:r>
              <a:rPr kumimoji="0" lang="en-US" altLang="en-US" b="0" i="0" u="none" strike="noStrike" cap="none" normalizeH="0" baseline="0" dirty="0">
                <a:ln>
                  <a:noFill/>
                </a:ln>
                <a:solidFill>
                  <a:srgbClr val="000000"/>
                </a:solidFill>
                <a:effectLst/>
                <a:latin typeface="JetBrains Mono"/>
              </a:rPr>
              <a:t>):</a:t>
            </a:r>
            <a:br>
              <a:rPr kumimoji="0" lang="en-US" altLang="en-US" b="0" i="0" u="none" strike="noStrike" cap="none" normalizeH="0" baseline="0" dirty="0">
                <a:ln>
                  <a:noFill/>
                </a:ln>
                <a:solidFill>
                  <a:srgbClr val="000000"/>
                </a:solidFill>
                <a:effectLst/>
                <a:latin typeface="JetBrains Mono"/>
              </a:rPr>
            </a:br>
            <a:r>
              <a:rPr kumimoji="0" lang="en-US" altLang="en-US" b="0" i="0" u="none" strike="noStrike" cap="none" normalizeH="0" baseline="0" dirty="0">
                <a:ln>
                  <a:noFill/>
                </a:ln>
                <a:solidFill>
                  <a:srgbClr val="000000"/>
                </a:solidFill>
                <a:effectLst/>
                <a:latin typeface="JetBrains Mono"/>
              </a:rPr>
              <a:t>    </a:t>
            </a:r>
            <a:r>
              <a:rPr kumimoji="0" lang="en-US" altLang="en-US" b="1" i="0" u="none" strike="noStrike" cap="none" normalizeH="0" baseline="0" dirty="0" err="1">
                <a:ln>
                  <a:noFill/>
                </a:ln>
                <a:solidFill>
                  <a:srgbClr val="000080"/>
                </a:solidFill>
                <a:effectLst/>
                <a:latin typeface="JetBrains Mono"/>
              </a:rPr>
              <a:t>def</a:t>
            </a:r>
            <a:r>
              <a:rPr kumimoji="0" lang="en-US" altLang="en-US" b="1" i="0" u="none" strike="noStrike" cap="none" normalizeH="0" baseline="0" dirty="0">
                <a:ln>
                  <a:noFill/>
                </a:ln>
                <a:solidFill>
                  <a:srgbClr val="000080"/>
                </a:solidFill>
                <a:effectLst/>
                <a:latin typeface="JetBrains Mono"/>
              </a:rPr>
              <a:t> </a:t>
            </a:r>
            <a:r>
              <a:rPr kumimoji="0" lang="en-US" altLang="en-US" b="0" i="0" u="none" strike="noStrike" cap="none" normalizeH="0" baseline="0" dirty="0">
                <a:ln>
                  <a:noFill/>
                </a:ln>
                <a:solidFill>
                  <a:srgbClr val="B200B2"/>
                </a:solidFill>
                <a:effectLst/>
                <a:latin typeface="JetBrains Mono"/>
              </a:rPr>
              <a:t>__</a:t>
            </a:r>
            <a:r>
              <a:rPr kumimoji="0" lang="en-US" altLang="en-US" b="0" i="0" u="none" strike="noStrike" cap="none" normalizeH="0" baseline="0" dirty="0" err="1">
                <a:ln>
                  <a:noFill/>
                </a:ln>
                <a:solidFill>
                  <a:srgbClr val="B200B2"/>
                </a:solidFill>
                <a:effectLst/>
                <a:latin typeface="JetBrains Mono"/>
              </a:rPr>
              <a:t>init</a:t>
            </a:r>
            <a:r>
              <a:rPr kumimoji="0" lang="en-US" altLang="en-US" b="0" i="0" u="none" strike="noStrike" cap="none" normalizeH="0" baseline="0" dirty="0">
                <a:ln>
                  <a:noFill/>
                </a:ln>
                <a:solidFill>
                  <a:srgbClr val="B200B2"/>
                </a:solidFill>
                <a:effectLst/>
                <a:latin typeface="JetBrains Mono"/>
              </a:rPr>
              <a:t>__</a:t>
            </a:r>
            <a:r>
              <a:rPr kumimoji="0" lang="en-US" altLang="en-US" b="0" i="0" u="none" strike="noStrike" cap="none" normalizeH="0" baseline="0" dirty="0">
                <a:ln>
                  <a:noFill/>
                </a:ln>
                <a:solidFill>
                  <a:srgbClr val="000000"/>
                </a:solidFill>
                <a:effectLst/>
                <a:latin typeface="JetBrains Mono"/>
              </a:rPr>
              <a:t>(</a:t>
            </a:r>
            <a:r>
              <a:rPr kumimoji="0" lang="en-US" altLang="en-US" b="0" i="0" u="none" strike="noStrike" cap="none" normalizeH="0" baseline="0" dirty="0">
                <a:ln>
                  <a:noFill/>
                </a:ln>
                <a:solidFill>
                  <a:srgbClr val="94558D"/>
                </a:solidFill>
                <a:effectLst/>
                <a:latin typeface="JetBrains Mono"/>
              </a:rPr>
              <a:t>self</a:t>
            </a:r>
            <a:r>
              <a:rPr kumimoji="0" lang="en-US" altLang="en-US" b="0" i="0" u="none" strike="noStrike" cap="none" normalizeH="0" baseline="0" dirty="0">
                <a:ln>
                  <a:noFill/>
                </a:ln>
                <a:solidFill>
                  <a:srgbClr val="000000"/>
                </a:solidFill>
                <a:effectLst/>
                <a:latin typeface="JetBrains Mono"/>
              </a:rPr>
              <a:t>, frequency=</a:t>
            </a:r>
            <a:r>
              <a:rPr kumimoji="0" lang="en-US" altLang="en-US" b="0" i="0" u="none" strike="noStrike" cap="none" normalizeH="0" baseline="0" dirty="0">
                <a:ln>
                  <a:noFill/>
                </a:ln>
                <a:solidFill>
                  <a:srgbClr val="0000FF"/>
                </a:solidFill>
                <a:effectLst/>
                <a:latin typeface="JetBrains Mono"/>
              </a:rPr>
              <a:t>1</a:t>
            </a:r>
            <a:r>
              <a:rPr kumimoji="0" lang="en-US" altLang="en-US" b="0" i="0" u="none" strike="noStrike" cap="none" normalizeH="0" baseline="0" dirty="0">
                <a:ln>
                  <a:noFill/>
                </a:ln>
                <a:solidFill>
                  <a:srgbClr val="000000"/>
                </a:solidFill>
                <a:effectLst/>
                <a:latin typeface="JetBrains Mono"/>
              </a:rPr>
              <a:t>):</a:t>
            </a:r>
            <a:br>
              <a:rPr kumimoji="0" lang="en-US" altLang="en-US" b="0" i="0" u="none" strike="noStrike" cap="none" normalizeH="0" baseline="0" dirty="0">
                <a:ln>
                  <a:noFill/>
                </a:ln>
                <a:solidFill>
                  <a:srgbClr val="000000"/>
                </a:solidFill>
                <a:effectLst/>
                <a:latin typeface="JetBrains Mono"/>
              </a:rPr>
            </a:br>
            <a:r>
              <a:rPr kumimoji="0" lang="en-US" altLang="en-US" b="0" i="0" u="none" strike="noStrike" cap="none" normalizeH="0" baseline="0" dirty="0">
                <a:ln>
                  <a:noFill/>
                </a:ln>
                <a:solidFill>
                  <a:srgbClr val="000000"/>
                </a:solidFill>
                <a:effectLst/>
                <a:latin typeface="JetBrains Mono"/>
              </a:rPr>
              <a:t>        </a:t>
            </a:r>
            <a:r>
              <a:rPr kumimoji="0" lang="en-US" altLang="en-US" b="0" i="0" u="none" strike="noStrike" cap="none" normalizeH="0" baseline="0" dirty="0" err="1">
                <a:ln>
                  <a:noFill/>
                </a:ln>
                <a:solidFill>
                  <a:srgbClr val="000000"/>
                </a:solidFill>
                <a:effectLst/>
                <a:latin typeface="JetBrains Mono"/>
              </a:rPr>
              <a:t>SteppableBasePy</a:t>
            </a:r>
            <a:r>
              <a:rPr kumimoji="0" lang="en-US" altLang="en-US" b="0" i="0" u="none" strike="noStrike" cap="none" normalizeH="0" baseline="0" dirty="0">
                <a:ln>
                  <a:noFill/>
                </a:ln>
                <a:solidFill>
                  <a:srgbClr val="000000"/>
                </a:solidFill>
                <a:effectLst/>
                <a:latin typeface="JetBrains Mono"/>
              </a:rPr>
              <a:t>.</a:t>
            </a:r>
            <a:r>
              <a:rPr kumimoji="0" lang="en-US" altLang="en-US" b="0" i="0" u="none" strike="noStrike" cap="none" normalizeH="0" baseline="0" dirty="0">
                <a:ln>
                  <a:noFill/>
                </a:ln>
                <a:solidFill>
                  <a:srgbClr val="B200B2"/>
                </a:solidFill>
                <a:effectLst/>
                <a:latin typeface="JetBrains Mono"/>
              </a:rPr>
              <a:t>__</a:t>
            </a:r>
            <a:r>
              <a:rPr kumimoji="0" lang="en-US" altLang="en-US" b="0" i="0" u="none" strike="noStrike" cap="none" normalizeH="0" baseline="0" dirty="0" err="1">
                <a:ln>
                  <a:noFill/>
                </a:ln>
                <a:solidFill>
                  <a:srgbClr val="B200B2"/>
                </a:solidFill>
                <a:effectLst/>
                <a:latin typeface="JetBrains Mono"/>
              </a:rPr>
              <a:t>init</a:t>
            </a:r>
            <a:r>
              <a:rPr kumimoji="0" lang="en-US" altLang="en-US" b="0" i="0" u="none" strike="noStrike" cap="none" normalizeH="0" baseline="0" dirty="0">
                <a:ln>
                  <a:noFill/>
                </a:ln>
                <a:solidFill>
                  <a:srgbClr val="B200B2"/>
                </a:solidFill>
                <a:effectLst/>
                <a:latin typeface="JetBrains Mono"/>
              </a:rPr>
              <a:t>__</a:t>
            </a:r>
            <a:r>
              <a:rPr kumimoji="0" lang="en-US" altLang="en-US" b="0" i="0" u="none" strike="noStrike" cap="none" normalizeH="0" baseline="0" dirty="0">
                <a:ln>
                  <a:noFill/>
                </a:ln>
                <a:solidFill>
                  <a:srgbClr val="000000"/>
                </a:solidFill>
                <a:effectLst/>
                <a:latin typeface="JetBrains Mono"/>
              </a:rPr>
              <a:t>(</a:t>
            </a:r>
            <a:r>
              <a:rPr kumimoji="0" lang="en-US" altLang="en-US" b="0" i="0" u="none" strike="noStrike" cap="none" normalizeH="0" baseline="0" dirty="0">
                <a:ln>
                  <a:noFill/>
                </a:ln>
                <a:solidFill>
                  <a:srgbClr val="94558D"/>
                </a:solidFill>
                <a:effectLst/>
                <a:latin typeface="JetBrains Mono"/>
              </a:rPr>
              <a:t>self</a:t>
            </a:r>
            <a:r>
              <a:rPr kumimoji="0" lang="en-US" altLang="en-US" b="0" i="0" u="none" strike="noStrike" cap="none" normalizeH="0" baseline="0" dirty="0">
                <a:ln>
                  <a:noFill/>
                </a:ln>
                <a:solidFill>
                  <a:srgbClr val="000000"/>
                </a:solidFill>
                <a:effectLst/>
                <a:latin typeface="JetBrains Mono"/>
              </a:rPr>
              <a:t>, frequency)</a:t>
            </a:r>
            <a:br>
              <a:rPr kumimoji="0" lang="en-US" altLang="en-US" b="0" i="0" u="none" strike="noStrike" cap="none" normalizeH="0" baseline="0" dirty="0">
                <a:ln>
                  <a:noFill/>
                </a:ln>
                <a:solidFill>
                  <a:srgbClr val="000000"/>
                </a:solidFill>
                <a:effectLst/>
                <a:latin typeface="JetBrains Mono"/>
              </a:rPr>
            </a:br>
            <a:r>
              <a:rPr kumimoji="0" lang="en-US" altLang="en-US" b="0" i="0" u="none" strike="noStrike" cap="none" normalizeH="0" baseline="0" dirty="0">
                <a:ln>
                  <a:noFill/>
                </a:ln>
                <a:solidFill>
                  <a:srgbClr val="000000"/>
                </a:solidFill>
                <a:effectLst/>
                <a:latin typeface="JetBrains Mono"/>
              </a:rPr>
              <a:t>        </a:t>
            </a:r>
            <a:r>
              <a:rPr kumimoji="0" lang="en-US" altLang="en-US" b="0" i="0" u="none" strike="noStrike" cap="none" normalizeH="0" baseline="0" dirty="0" err="1">
                <a:ln>
                  <a:noFill/>
                </a:ln>
                <a:solidFill>
                  <a:srgbClr val="94558D"/>
                </a:solidFill>
                <a:effectLst/>
                <a:latin typeface="JetBrains Mono"/>
              </a:rPr>
              <a:t>self</a:t>
            </a:r>
            <a:r>
              <a:rPr kumimoji="0" lang="en-US" altLang="en-US" b="0" i="0" u="none" strike="noStrike" cap="none" normalizeH="0" baseline="0" dirty="0" err="1">
                <a:ln>
                  <a:noFill/>
                </a:ln>
                <a:solidFill>
                  <a:srgbClr val="000000"/>
                </a:solidFill>
                <a:effectLst/>
                <a:latin typeface="JetBrains Mono"/>
              </a:rPr>
              <a:t>.create_scalar_field_cell_level_py</a:t>
            </a:r>
            <a:r>
              <a:rPr kumimoji="0" lang="en-US" altLang="en-US" b="0" i="0" u="none" strike="noStrike" cap="none" normalizeH="0" baseline="0" dirty="0">
                <a:ln>
                  <a:noFill/>
                </a:ln>
                <a:solidFill>
                  <a:srgbClr val="000000"/>
                </a:solidFill>
                <a:effectLst/>
                <a:latin typeface="JetBrains Mono"/>
              </a:rPr>
              <a:t>(</a:t>
            </a:r>
            <a:r>
              <a:rPr kumimoji="0" lang="en-US" altLang="en-US" b="1" i="0" u="none" strike="noStrike" cap="none" normalizeH="0" baseline="0" dirty="0">
                <a:ln>
                  <a:noFill/>
                </a:ln>
                <a:solidFill>
                  <a:srgbClr val="008080"/>
                </a:solidFill>
                <a:effectLst/>
                <a:latin typeface="JetBrains Mono"/>
              </a:rPr>
              <a:t>"</a:t>
            </a:r>
            <a:r>
              <a:rPr kumimoji="0" lang="en-US" altLang="en-US" b="1" i="0" u="none" strike="noStrike" cap="none" normalizeH="0" baseline="0" dirty="0" err="1">
                <a:ln>
                  <a:noFill/>
                </a:ln>
                <a:solidFill>
                  <a:srgbClr val="008080"/>
                </a:solidFill>
                <a:effectLst/>
                <a:latin typeface="JetBrains Mono"/>
              </a:rPr>
              <a:t>MitosisReadyCells</a:t>
            </a:r>
            <a:r>
              <a:rPr kumimoji="0" lang="en-US" altLang="en-US" b="1" i="0" u="none" strike="noStrike" cap="none" normalizeH="0" baseline="0" dirty="0">
                <a:ln>
                  <a:noFill/>
                </a:ln>
                <a:solidFill>
                  <a:srgbClr val="008080"/>
                </a:solidFill>
                <a:effectLst/>
                <a:latin typeface="JetBrains Mono"/>
              </a:rPr>
              <a:t>"</a:t>
            </a:r>
            <a:r>
              <a:rPr kumimoji="0" lang="en-US" altLang="en-US" b="0" i="0" u="none" strike="noStrike" cap="none" normalizeH="0" baseline="0" dirty="0">
                <a:ln>
                  <a:noFill/>
                </a:ln>
                <a:solidFill>
                  <a:srgbClr val="000000"/>
                </a:solidFill>
                <a:effectLst/>
                <a:latin typeface="JetBrains Mono"/>
              </a:rPr>
              <a:t>)</a:t>
            </a:r>
            <a:br>
              <a:rPr kumimoji="0" lang="en-US" altLang="en-US" b="0" i="0" u="none" strike="noStrike" cap="none" normalizeH="0" baseline="0" dirty="0">
                <a:ln>
                  <a:noFill/>
                </a:ln>
                <a:solidFill>
                  <a:srgbClr val="000000"/>
                </a:solidFill>
                <a:effectLst/>
                <a:latin typeface="JetBrains Mono"/>
              </a:rPr>
            </a:br>
            <a:br>
              <a:rPr kumimoji="0" lang="en-US" altLang="en-US" b="0" i="0" u="none" strike="noStrike" cap="none" normalizeH="0" baseline="0" dirty="0">
                <a:ln>
                  <a:noFill/>
                </a:ln>
                <a:solidFill>
                  <a:srgbClr val="000000"/>
                </a:solidFill>
                <a:effectLst/>
                <a:latin typeface="JetBrains Mono"/>
              </a:rPr>
            </a:br>
            <a:r>
              <a:rPr kumimoji="0" lang="en-US" altLang="en-US" b="0" i="0" u="none" strike="noStrike" cap="none" normalizeH="0" baseline="0" dirty="0">
                <a:ln>
                  <a:noFill/>
                </a:ln>
                <a:solidFill>
                  <a:srgbClr val="000000"/>
                </a:solidFill>
                <a:effectLst/>
                <a:latin typeface="JetBrains Mono"/>
              </a:rPr>
              <a:t>    </a:t>
            </a:r>
            <a:r>
              <a:rPr kumimoji="0" lang="en-US" altLang="en-US" b="1" i="0" u="none" strike="noStrike" cap="none" normalizeH="0" baseline="0" dirty="0" err="1">
                <a:ln>
                  <a:noFill/>
                </a:ln>
                <a:solidFill>
                  <a:srgbClr val="000080"/>
                </a:solidFill>
                <a:effectLst/>
                <a:latin typeface="JetBrains Mono"/>
              </a:rPr>
              <a:t>def</a:t>
            </a:r>
            <a:r>
              <a:rPr kumimoji="0" lang="en-US" altLang="en-US" b="1" i="0" u="none" strike="noStrike" cap="none" normalizeH="0" baseline="0" dirty="0">
                <a:ln>
                  <a:noFill/>
                </a:ln>
                <a:solidFill>
                  <a:srgbClr val="000080"/>
                </a:solidFill>
                <a:effectLst/>
                <a:latin typeface="JetBrains Mono"/>
              </a:rPr>
              <a:t> </a:t>
            </a:r>
            <a:r>
              <a:rPr kumimoji="0" lang="en-US" altLang="en-US" b="0" i="0" u="none" strike="noStrike" cap="none" normalizeH="0" baseline="0" dirty="0">
                <a:ln>
                  <a:noFill/>
                </a:ln>
                <a:solidFill>
                  <a:srgbClr val="000000"/>
                </a:solidFill>
                <a:effectLst/>
                <a:latin typeface="JetBrains Mono"/>
              </a:rPr>
              <a:t>step(</a:t>
            </a:r>
            <a:r>
              <a:rPr kumimoji="0" lang="en-US" altLang="en-US" b="0" i="0" u="none" strike="noStrike" cap="none" normalizeH="0" baseline="0" dirty="0">
                <a:ln>
                  <a:noFill/>
                </a:ln>
                <a:solidFill>
                  <a:srgbClr val="94558D"/>
                </a:solidFill>
                <a:effectLst/>
                <a:latin typeface="JetBrains Mono"/>
              </a:rPr>
              <a:t>self</a:t>
            </a:r>
            <a:r>
              <a:rPr kumimoji="0" lang="en-US" altLang="en-US" b="0" i="0" u="none" strike="noStrike" cap="none" normalizeH="0" baseline="0" dirty="0">
                <a:ln>
                  <a:noFill/>
                </a:ln>
                <a:solidFill>
                  <a:srgbClr val="000000"/>
                </a:solidFill>
                <a:effectLst/>
                <a:latin typeface="JetBrains Mono"/>
              </a:rPr>
              <a:t>, </a:t>
            </a:r>
            <a:r>
              <a:rPr kumimoji="0" lang="en-US" altLang="en-US" b="0" i="0" u="none" strike="noStrike" cap="none" normalizeH="0" baseline="0" dirty="0" err="1">
                <a:ln>
                  <a:noFill/>
                </a:ln>
                <a:solidFill>
                  <a:srgbClr val="000000"/>
                </a:solidFill>
                <a:effectLst/>
                <a:latin typeface="JetBrains Mono"/>
              </a:rPr>
              <a:t>mcs</a:t>
            </a:r>
            <a:r>
              <a:rPr kumimoji="0" lang="en-US" altLang="en-US" b="0" i="0" u="none" strike="noStrike" cap="none" normalizeH="0" baseline="0" dirty="0">
                <a:ln>
                  <a:noFill/>
                </a:ln>
                <a:solidFill>
                  <a:srgbClr val="000000"/>
                </a:solidFill>
                <a:effectLst/>
                <a:latin typeface="JetBrains Mono"/>
              </a:rPr>
              <a:t>):</a:t>
            </a:r>
            <a:br>
              <a:rPr kumimoji="0" lang="en-US" altLang="en-US" b="0" i="0" u="none" strike="noStrike" cap="none" normalizeH="0" baseline="0" dirty="0">
                <a:ln>
                  <a:noFill/>
                </a:ln>
                <a:solidFill>
                  <a:srgbClr val="000000"/>
                </a:solidFill>
                <a:effectLst/>
                <a:latin typeface="JetBrains Mono"/>
              </a:rPr>
            </a:br>
            <a:br>
              <a:rPr kumimoji="0" lang="en-US" altLang="en-US" b="0" i="0" u="none" strike="noStrike" cap="none" normalizeH="0" baseline="0" dirty="0">
                <a:ln>
                  <a:noFill/>
                </a:ln>
                <a:solidFill>
                  <a:srgbClr val="000000"/>
                </a:solidFill>
                <a:effectLst/>
                <a:latin typeface="JetBrains Mono"/>
              </a:rPr>
            </a:br>
            <a:r>
              <a:rPr kumimoji="0" lang="en-US" altLang="en-US" b="0" i="0" u="none" strike="noStrike" cap="none" normalizeH="0" baseline="0" dirty="0">
                <a:ln>
                  <a:noFill/>
                </a:ln>
                <a:solidFill>
                  <a:srgbClr val="000000"/>
                </a:solidFill>
                <a:effectLst/>
                <a:latin typeface="JetBrains Mono"/>
              </a:rPr>
              <a:t>        field = </a:t>
            </a:r>
            <a:r>
              <a:rPr kumimoji="0" lang="en-US" altLang="en-US" b="0" i="0" u="none" strike="noStrike" cap="none" normalizeH="0" baseline="0" dirty="0" err="1">
                <a:ln>
                  <a:noFill/>
                </a:ln>
                <a:solidFill>
                  <a:srgbClr val="94558D"/>
                </a:solidFill>
                <a:effectLst/>
                <a:latin typeface="JetBrains Mono"/>
              </a:rPr>
              <a:t>self</a:t>
            </a:r>
            <a:r>
              <a:rPr kumimoji="0" lang="en-US" altLang="en-US" b="0" i="0" u="none" strike="noStrike" cap="none" normalizeH="0" baseline="0" dirty="0" err="1">
                <a:ln>
                  <a:noFill/>
                </a:ln>
                <a:solidFill>
                  <a:srgbClr val="000000"/>
                </a:solidFill>
                <a:effectLst/>
                <a:latin typeface="JetBrains Mono"/>
              </a:rPr>
              <a:t>.field.MitosisReadyCells</a:t>
            </a:r>
            <a:br>
              <a:rPr kumimoji="0" lang="en-US" altLang="en-US" b="0" i="0" u="none" strike="noStrike" cap="none" normalizeH="0" baseline="0" dirty="0">
                <a:ln>
                  <a:noFill/>
                </a:ln>
                <a:solidFill>
                  <a:srgbClr val="000000"/>
                </a:solidFill>
                <a:effectLst/>
                <a:latin typeface="JetBrains Mono"/>
              </a:rPr>
            </a:br>
            <a:r>
              <a:rPr kumimoji="0" lang="en-US" altLang="en-US" b="0" i="0" u="none" strike="noStrike" cap="none" normalizeH="0" baseline="0" dirty="0">
                <a:ln>
                  <a:noFill/>
                </a:ln>
                <a:solidFill>
                  <a:srgbClr val="000000"/>
                </a:solidFill>
                <a:effectLst/>
                <a:latin typeface="JetBrains Mono"/>
              </a:rPr>
              <a:t>        </a:t>
            </a:r>
            <a:r>
              <a:rPr kumimoji="0" lang="en-US" altLang="en-US" b="0" i="0" u="none" strike="noStrike" cap="none" normalizeH="0" baseline="0" dirty="0" err="1">
                <a:ln>
                  <a:noFill/>
                </a:ln>
                <a:solidFill>
                  <a:srgbClr val="000000"/>
                </a:solidFill>
                <a:effectLst/>
                <a:latin typeface="JetBrains Mono"/>
              </a:rPr>
              <a:t>field.clear</a:t>
            </a:r>
            <a:r>
              <a:rPr kumimoji="0" lang="en-US" altLang="en-US" b="0" i="0" u="none" strike="noStrike" cap="none" normalizeH="0" baseline="0" dirty="0">
                <a:ln>
                  <a:noFill/>
                </a:ln>
                <a:solidFill>
                  <a:srgbClr val="000000"/>
                </a:solidFill>
                <a:effectLst/>
                <a:latin typeface="JetBrains Mono"/>
              </a:rPr>
              <a:t>()</a:t>
            </a:r>
            <a:br>
              <a:rPr kumimoji="0" lang="en-US" altLang="en-US" b="0" i="0" u="none" strike="noStrike" cap="none" normalizeH="0" baseline="0" dirty="0">
                <a:ln>
                  <a:noFill/>
                </a:ln>
                <a:solidFill>
                  <a:srgbClr val="000000"/>
                </a:solidFill>
                <a:effectLst/>
                <a:latin typeface="JetBrains Mono"/>
              </a:rPr>
            </a:br>
            <a:r>
              <a:rPr kumimoji="0" lang="en-US" altLang="en-US" b="0" i="0" u="none" strike="noStrike" cap="none" normalizeH="0" baseline="0" dirty="0">
                <a:ln>
                  <a:noFill/>
                </a:ln>
                <a:solidFill>
                  <a:srgbClr val="000000"/>
                </a:solidFill>
                <a:effectLst/>
                <a:latin typeface="JetBrains Mono"/>
              </a:rPr>
              <a:t>        </a:t>
            </a:r>
            <a:r>
              <a:rPr kumimoji="0" lang="en-US" altLang="en-US" b="1" i="0" u="none" strike="noStrike" cap="none" normalizeH="0" baseline="0" dirty="0">
                <a:ln>
                  <a:noFill/>
                </a:ln>
                <a:solidFill>
                  <a:srgbClr val="000080"/>
                </a:solidFill>
                <a:effectLst/>
                <a:latin typeface="JetBrains Mono"/>
              </a:rPr>
              <a:t>for </a:t>
            </a:r>
            <a:r>
              <a:rPr kumimoji="0" lang="en-US" altLang="en-US" b="0" i="0" u="none" strike="noStrike" cap="none" normalizeH="0" baseline="0" dirty="0">
                <a:ln>
                  <a:noFill/>
                </a:ln>
                <a:solidFill>
                  <a:srgbClr val="000000"/>
                </a:solidFill>
                <a:effectLst/>
                <a:latin typeface="JetBrains Mono"/>
              </a:rPr>
              <a:t>cell </a:t>
            </a:r>
            <a:r>
              <a:rPr kumimoji="0" lang="en-US" altLang="en-US" b="1" i="0" u="none" strike="noStrike" cap="none" normalizeH="0" baseline="0" dirty="0">
                <a:ln>
                  <a:noFill/>
                </a:ln>
                <a:solidFill>
                  <a:srgbClr val="000080"/>
                </a:solidFill>
                <a:effectLst/>
                <a:latin typeface="JetBrains Mono"/>
              </a:rPr>
              <a:t>in </a:t>
            </a:r>
            <a:r>
              <a:rPr kumimoji="0" lang="en-US" altLang="en-US" b="0" i="0" u="none" strike="noStrike" cap="none" normalizeH="0" baseline="0" dirty="0" err="1">
                <a:ln>
                  <a:noFill/>
                </a:ln>
                <a:solidFill>
                  <a:srgbClr val="94558D"/>
                </a:solidFill>
                <a:effectLst/>
                <a:latin typeface="JetBrains Mono"/>
              </a:rPr>
              <a:t>self</a:t>
            </a:r>
            <a:r>
              <a:rPr kumimoji="0" lang="en-US" altLang="en-US" b="0" i="0" u="none" strike="noStrike" cap="none" normalizeH="0" baseline="0" dirty="0" err="1">
                <a:ln>
                  <a:noFill/>
                </a:ln>
                <a:solidFill>
                  <a:srgbClr val="000000"/>
                </a:solidFill>
                <a:effectLst/>
                <a:latin typeface="JetBrains Mono"/>
              </a:rPr>
              <a:t>.cell_list</a:t>
            </a:r>
            <a:r>
              <a:rPr kumimoji="0" lang="en-US" altLang="en-US" b="0" i="0" u="none" strike="noStrike" cap="none" normalizeH="0" baseline="0" dirty="0">
                <a:ln>
                  <a:noFill/>
                </a:ln>
                <a:solidFill>
                  <a:srgbClr val="000000"/>
                </a:solidFill>
                <a:effectLst/>
                <a:latin typeface="JetBrains Mono"/>
              </a:rPr>
              <a:t>:</a:t>
            </a:r>
            <a:br>
              <a:rPr kumimoji="0" lang="en-US" altLang="en-US" b="0" i="0" u="none" strike="noStrike" cap="none" normalizeH="0" baseline="0" dirty="0">
                <a:ln>
                  <a:noFill/>
                </a:ln>
                <a:solidFill>
                  <a:srgbClr val="000000"/>
                </a:solidFill>
                <a:effectLst/>
                <a:latin typeface="JetBrains Mono"/>
              </a:rPr>
            </a:br>
            <a:br>
              <a:rPr kumimoji="0" lang="en-US" altLang="en-US" b="0" i="0" u="none" strike="noStrike" cap="none" normalizeH="0" baseline="0" dirty="0">
                <a:ln>
                  <a:noFill/>
                </a:ln>
                <a:solidFill>
                  <a:srgbClr val="000000"/>
                </a:solidFill>
                <a:effectLst/>
                <a:latin typeface="JetBrains Mono"/>
              </a:rPr>
            </a:br>
            <a:r>
              <a:rPr kumimoji="0" lang="en-US" altLang="en-US" b="0" i="0" u="none" strike="noStrike" cap="none" normalizeH="0" baseline="0" dirty="0">
                <a:ln>
                  <a:noFill/>
                </a:ln>
                <a:solidFill>
                  <a:srgbClr val="000000"/>
                </a:solidFill>
                <a:effectLst/>
                <a:latin typeface="JetBrains Mono"/>
              </a:rPr>
              <a:t>            </a:t>
            </a:r>
            <a:r>
              <a:rPr kumimoji="0" lang="en-US" altLang="en-US" b="1" i="0" u="none" strike="noStrike" cap="none" normalizeH="0" baseline="0" dirty="0">
                <a:ln>
                  <a:noFill/>
                </a:ln>
                <a:solidFill>
                  <a:srgbClr val="000080"/>
                </a:solidFill>
                <a:effectLst/>
                <a:latin typeface="JetBrains Mono"/>
              </a:rPr>
              <a:t>if </a:t>
            </a:r>
            <a:r>
              <a:rPr kumimoji="0" lang="en-US" altLang="en-US" b="0" i="0" u="none" strike="noStrike" cap="none" normalizeH="0" baseline="0" dirty="0" err="1">
                <a:ln>
                  <a:noFill/>
                </a:ln>
                <a:solidFill>
                  <a:srgbClr val="000000"/>
                </a:solidFill>
                <a:effectLst/>
                <a:latin typeface="JetBrains Mono"/>
              </a:rPr>
              <a:t>cell.volume</a:t>
            </a:r>
            <a:r>
              <a:rPr kumimoji="0" lang="en-US" altLang="en-US" b="0" i="0" u="none" strike="noStrike" cap="none" normalizeH="0" baseline="0" dirty="0">
                <a:ln>
                  <a:noFill/>
                </a:ln>
                <a:solidFill>
                  <a:srgbClr val="000000"/>
                </a:solidFill>
                <a:effectLst/>
                <a:latin typeface="JetBrains Mono"/>
              </a:rPr>
              <a:t> &gt; </a:t>
            </a:r>
            <a:r>
              <a:rPr kumimoji="0" lang="en-US" altLang="en-US" b="0" i="0" u="none" strike="noStrike" cap="none" normalizeH="0" baseline="0" dirty="0">
                <a:ln>
                  <a:noFill/>
                </a:ln>
                <a:solidFill>
                  <a:srgbClr val="0000FF"/>
                </a:solidFill>
                <a:effectLst/>
                <a:latin typeface="JetBrains Mono"/>
              </a:rPr>
              <a:t>50</a:t>
            </a:r>
            <a:r>
              <a:rPr kumimoji="0" lang="en-US" altLang="en-US" b="0" i="0" u="none" strike="noStrike" cap="none" normalizeH="0" baseline="0" dirty="0">
                <a:ln>
                  <a:noFill/>
                </a:ln>
                <a:solidFill>
                  <a:srgbClr val="000000"/>
                </a:solidFill>
                <a:effectLst/>
                <a:latin typeface="JetBrains Mono"/>
              </a:rPr>
              <a:t>:</a:t>
            </a:r>
            <a:br>
              <a:rPr kumimoji="0" lang="en-US" altLang="en-US" b="0" i="0" u="none" strike="noStrike" cap="none" normalizeH="0" baseline="0" dirty="0">
                <a:ln>
                  <a:noFill/>
                </a:ln>
                <a:solidFill>
                  <a:srgbClr val="000000"/>
                </a:solidFill>
                <a:effectLst/>
                <a:latin typeface="JetBrains Mono"/>
              </a:rPr>
            </a:br>
            <a:r>
              <a:rPr kumimoji="0" lang="en-US" altLang="en-US" b="0" i="0" u="none" strike="noStrike" cap="none" normalizeH="0" baseline="0" dirty="0">
                <a:ln>
                  <a:noFill/>
                </a:ln>
                <a:solidFill>
                  <a:srgbClr val="000000"/>
                </a:solidFill>
                <a:effectLst/>
                <a:latin typeface="JetBrains Mono"/>
              </a:rPr>
              <a:t>                field[cell] = </a:t>
            </a:r>
            <a:r>
              <a:rPr kumimoji="0" lang="en-US" altLang="en-US" b="0" i="0" u="none" strike="noStrike" cap="none" normalizeH="0" baseline="0" dirty="0">
                <a:ln>
                  <a:noFill/>
                </a:ln>
                <a:solidFill>
                  <a:srgbClr val="0000FF"/>
                </a:solidFill>
                <a:effectLst/>
                <a:latin typeface="JetBrains Mono"/>
              </a:rPr>
              <a:t>100</a:t>
            </a:r>
            <a:br>
              <a:rPr kumimoji="0" lang="en-US" altLang="en-US" b="0" i="0" u="none" strike="noStrike" cap="none" normalizeH="0" baseline="0" dirty="0">
                <a:ln>
                  <a:noFill/>
                </a:ln>
                <a:solidFill>
                  <a:srgbClr val="0000FF"/>
                </a:solidFill>
                <a:effectLst/>
                <a:latin typeface="JetBrains Mono"/>
              </a:rPr>
            </a:br>
            <a:r>
              <a:rPr kumimoji="0" lang="en-US" altLang="en-US" b="0" i="0" u="none" strike="noStrike" cap="none" normalizeH="0" baseline="0" dirty="0">
                <a:ln>
                  <a:noFill/>
                </a:ln>
                <a:solidFill>
                  <a:srgbClr val="0000FF"/>
                </a:solidFill>
                <a:effectLst/>
                <a:latin typeface="JetBrains Mono"/>
              </a:rPr>
              <a:t>                </a:t>
            </a:r>
            <a:r>
              <a:rPr kumimoji="0" lang="en-US" altLang="en-US" b="0" i="0" u="none" strike="noStrike" cap="none" normalizeH="0" baseline="0" dirty="0">
                <a:ln>
                  <a:noFill/>
                </a:ln>
                <a:solidFill>
                  <a:srgbClr val="000080"/>
                </a:solidFill>
                <a:effectLst/>
                <a:latin typeface="JetBrains Mono"/>
              </a:rPr>
              <a:t>print</a:t>
            </a:r>
            <a:r>
              <a:rPr kumimoji="0" lang="en-US" altLang="en-US" b="0" i="0" u="none" strike="noStrike" cap="none" normalizeH="0" baseline="0" dirty="0">
                <a:ln>
                  <a:noFill/>
                </a:ln>
                <a:solidFill>
                  <a:srgbClr val="000000"/>
                </a:solidFill>
                <a:effectLst/>
                <a:latin typeface="JetBrains Mono"/>
              </a:rPr>
              <a:t>(</a:t>
            </a:r>
            <a:r>
              <a:rPr kumimoji="0" lang="en-US" altLang="en-US" b="1" i="0" u="none" strike="noStrike" cap="none" normalizeH="0" baseline="0" dirty="0">
                <a:ln>
                  <a:noFill/>
                </a:ln>
                <a:solidFill>
                  <a:srgbClr val="008080"/>
                </a:solidFill>
                <a:effectLst/>
                <a:latin typeface="JetBrains Mono"/>
              </a:rPr>
              <a:t>'adding cell '</a:t>
            </a:r>
            <a:r>
              <a:rPr kumimoji="0" lang="en-US" altLang="en-US" b="0" i="0" u="none" strike="noStrike" cap="none" normalizeH="0" baseline="0" dirty="0">
                <a:ln>
                  <a:noFill/>
                </a:ln>
                <a:solidFill>
                  <a:srgbClr val="000000"/>
                </a:solidFill>
                <a:effectLst/>
                <a:latin typeface="JetBrains Mono"/>
              </a:rPr>
              <a:t>, cell.id)</a:t>
            </a:r>
            <a:br>
              <a:rPr kumimoji="0" lang="en-US" altLang="en-US" b="0" i="0" u="none" strike="noStrike" cap="none" normalizeH="0" baseline="0" dirty="0">
                <a:ln>
                  <a:noFill/>
                </a:ln>
                <a:solidFill>
                  <a:srgbClr val="000000"/>
                </a:solidFill>
                <a:effectLst/>
                <a:latin typeface="JetBrains Mono"/>
              </a:rPr>
            </a:br>
            <a:br>
              <a:rPr kumimoji="0" lang="en-US" altLang="en-US" b="0" i="0" u="none" strike="noStrike" cap="none" normalizeH="0" baseline="0" dirty="0">
                <a:ln>
                  <a:noFill/>
                </a:ln>
                <a:solidFill>
                  <a:srgbClr val="000000"/>
                </a:solidFill>
                <a:effectLst/>
                <a:latin typeface="JetBrains Mono"/>
              </a:rPr>
            </a:br>
            <a:r>
              <a:rPr kumimoji="0" lang="en-US" altLang="en-US" b="0" i="0" u="none" strike="noStrike" cap="none" normalizeH="0" baseline="0" dirty="0">
                <a:ln>
                  <a:noFill/>
                </a:ln>
                <a:solidFill>
                  <a:srgbClr val="000000"/>
                </a:solidFill>
                <a:effectLst/>
                <a:latin typeface="JetBrains Mono"/>
              </a:rPr>
              <a:t>            </a:t>
            </a:r>
            <a:r>
              <a:rPr kumimoji="0" lang="en-US" altLang="en-US" b="1" i="0" u="none" strike="noStrike" cap="none" normalizeH="0" baseline="0" dirty="0">
                <a:ln>
                  <a:noFill/>
                </a:ln>
                <a:solidFill>
                  <a:srgbClr val="000080"/>
                </a:solidFill>
                <a:effectLst/>
                <a:latin typeface="JetBrains Mono"/>
              </a:rPr>
              <a:t>else</a:t>
            </a:r>
            <a:r>
              <a:rPr kumimoji="0" lang="en-US" altLang="en-US" b="0" i="0" u="none" strike="noStrike" cap="none" normalizeH="0" baseline="0" dirty="0">
                <a:ln>
                  <a:noFill/>
                </a:ln>
                <a:solidFill>
                  <a:srgbClr val="000000"/>
                </a:solidFill>
                <a:effectLst/>
                <a:latin typeface="JetBrains Mono"/>
              </a:rPr>
              <a:t>:</a:t>
            </a:r>
            <a:br>
              <a:rPr kumimoji="0" lang="en-US" altLang="en-US" b="0" i="0" u="none" strike="noStrike" cap="none" normalizeH="0" baseline="0" dirty="0">
                <a:ln>
                  <a:noFill/>
                </a:ln>
                <a:solidFill>
                  <a:srgbClr val="000000"/>
                </a:solidFill>
                <a:effectLst/>
                <a:latin typeface="JetBrains Mono"/>
              </a:rPr>
            </a:br>
            <a:r>
              <a:rPr kumimoji="0" lang="en-US" altLang="en-US" b="0" i="0" u="none" strike="noStrike" cap="none" normalizeH="0" baseline="0" dirty="0">
                <a:ln>
                  <a:noFill/>
                </a:ln>
                <a:solidFill>
                  <a:srgbClr val="000000"/>
                </a:solidFill>
                <a:effectLst/>
                <a:latin typeface="JetBrains Mono"/>
              </a:rPr>
              <a:t>                field[cell] = </a:t>
            </a:r>
            <a:r>
              <a:rPr kumimoji="0" lang="en-US" altLang="en-US" b="0" i="0" u="none" strike="noStrike" cap="none" normalizeH="0" baseline="0" dirty="0">
                <a:ln>
                  <a:noFill/>
                </a:ln>
                <a:solidFill>
                  <a:srgbClr val="0000FF"/>
                </a:solidFill>
                <a:effectLst/>
                <a:latin typeface="JetBrains Mono"/>
              </a:rPr>
              <a:t>1</a:t>
            </a:r>
            <a:br>
              <a:rPr kumimoji="0" lang="en-US" altLang="en-US" b="0" i="0" u="none" strike="noStrike" cap="none" normalizeH="0" baseline="0" dirty="0">
                <a:ln>
                  <a:noFill/>
                </a:ln>
                <a:solidFill>
                  <a:srgbClr val="0000FF"/>
                </a:solidFill>
                <a:effectLst/>
                <a:latin typeface="JetBrains Mono"/>
              </a:rPr>
            </a:b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726597" y="4285013"/>
            <a:ext cx="6920484"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80"/>
                </a:solidFill>
                <a:effectLst/>
                <a:latin typeface="JetBrains Mono"/>
              </a:rPr>
              <a:t>from </a:t>
            </a:r>
            <a:r>
              <a:rPr kumimoji="0" lang="en-US" altLang="en-US" sz="1100" b="0" i="0" u="none" strike="noStrike" cap="none" normalizeH="0" baseline="0" dirty="0">
                <a:ln>
                  <a:noFill/>
                </a:ln>
                <a:solidFill>
                  <a:srgbClr val="000000"/>
                </a:solidFill>
                <a:effectLst/>
                <a:latin typeface="JetBrains Mono"/>
              </a:rPr>
              <a:t>cc3d </a:t>
            </a:r>
            <a:r>
              <a:rPr kumimoji="0" lang="en-US" altLang="en-US" sz="1100" b="1" i="0" u="none" strike="noStrike" cap="none" normalizeH="0" baseline="0" dirty="0">
                <a:ln>
                  <a:noFill/>
                </a:ln>
                <a:solidFill>
                  <a:srgbClr val="000080"/>
                </a:solidFill>
                <a:effectLst/>
                <a:latin typeface="JetBrains Mono"/>
              </a:rPr>
              <a:t>import </a:t>
            </a:r>
            <a:r>
              <a:rPr kumimoji="0" lang="en-US" altLang="en-US" sz="1100" b="0" i="0" u="none" strike="noStrike" cap="none" normalizeH="0" baseline="0" dirty="0" err="1">
                <a:ln>
                  <a:noFill/>
                </a:ln>
                <a:solidFill>
                  <a:srgbClr val="000000"/>
                </a:solidFill>
                <a:effectLst/>
                <a:latin typeface="JetBrains Mono"/>
              </a:rPr>
              <a:t>CompuCellSetup</a:t>
            </a:r>
            <a:br>
              <a:rPr kumimoji="0" lang="en-US" altLang="en-US" sz="1100" b="0" i="0" u="none" strike="noStrike" cap="none" normalizeH="0" baseline="0" dirty="0">
                <a:ln>
                  <a:noFill/>
                </a:ln>
                <a:solidFill>
                  <a:srgbClr val="000000"/>
                </a:solidFill>
                <a:effectLst/>
                <a:latin typeface="JetBrains Mono"/>
              </a:rPr>
            </a:br>
            <a:r>
              <a:rPr kumimoji="0" lang="en-US" altLang="en-US" sz="1100" b="1" i="0" u="none" strike="noStrike" cap="none" normalizeH="0" baseline="0" dirty="0">
                <a:ln>
                  <a:noFill/>
                </a:ln>
                <a:solidFill>
                  <a:srgbClr val="000080"/>
                </a:solidFill>
                <a:effectLst/>
                <a:latin typeface="JetBrains Mono"/>
              </a:rPr>
              <a:t>from </a:t>
            </a:r>
            <a:r>
              <a:rPr kumimoji="0" lang="en-US" altLang="en-US" sz="1100" b="0" i="0" u="none" strike="noStrike" cap="none" normalizeH="0" baseline="0" dirty="0" err="1">
                <a:ln>
                  <a:noFill/>
                </a:ln>
                <a:solidFill>
                  <a:srgbClr val="000000"/>
                </a:solidFill>
                <a:effectLst/>
                <a:latin typeface="JetBrains Mono"/>
              </a:rPr>
              <a:t>ContactInhibitionOfProliferationSteppables</a:t>
            </a:r>
            <a:r>
              <a:rPr kumimoji="0" lang="en-US" altLang="en-US" sz="1100" b="0" i="0" u="none" strike="noStrike" cap="none" normalizeH="0" baseline="0" dirty="0">
                <a:ln>
                  <a:noFill/>
                </a:ln>
                <a:solidFill>
                  <a:srgbClr val="000000"/>
                </a:solidFill>
                <a:effectLst/>
                <a:latin typeface="JetBrains Mono"/>
              </a:rPr>
              <a:t> </a:t>
            </a:r>
            <a:r>
              <a:rPr kumimoji="0" lang="en-US" altLang="en-US" sz="1100" b="1" i="0" u="none" strike="noStrike" cap="none" normalizeH="0" baseline="0" dirty="0">
                <a:ln>
                  <a:noFill/>
                </a:ln>
                <a:solidFill>
                  <a:srgbClr val="000080"/>
                </a:solidFill>
                <a:effectLst/>
                <a:latin typeface="JetBrains Mono"/>
              </a:rPr>
              <a:t>import </a:t>
            </a:r>
            <a:r>
              <a:rPr kumimoji="0" lang="en-US" altLang="en-US" sz="1100" b="0" i="0" u="none" strike="noStrike" cap="none" normalizeH="0" baseline="0" dirty="0" err="1">
                <a:ln>
                  <a:noFill/>
                </a:ln>
                <a:solidFill>
                  <a:srgbClr val="000000"/>
                </a:solidFill>
                <a:effectLst/>
                <a:latin typeface="JetBrains Mono"/>
              </a:rPr>
              <a:t>CellGrowthSteppable</a:t>
            </a:r>
            <a:br>
              <a:rPr kumimoji="0" lang="en-US" altLang="en-US" sz="1100" b="0" i="0" u="none" strike="noStrike" cap="none" normalizeH="0" baseline="0" dirty="0">
                <a:ln>
                  <a:noFill/>
                </a:ln>
                <a:solidFill>
                  <a:srgbClr val="000000"/>
                </a:solidFill>
                <a:effectLst/>
                <a:latin typeface="JetBrains Mono"/>
              </a:rPr>
            </a:br>
            <a:r>
              <a:rPr kumimoji="0" lang="en-US" altLang="en-US" sz="1100" b="1" i="0" u="none" strike="noStrike" cap="none" normalizeH="0" baseline="0" dirty="0">
                <a:ln>
                  <a:noFill/>
                </a:ln>
                <a:solidFill>
                  <a:srgbClr val="000080"/>
                </a:solidFill>
                <a:effectLst/>
                <a:latin typeface="JetBrains Mono"/>
              </a:rPr>
              <a:t>from </a:t>
            </a:r>
            <a:r>
              <a:rPr kumimoji="0" lang="en-US" altLang="en-US" sz="1100" b="0" i="0" u="none" strike="noStrike" cap="none" normalizeH="0" baseline="0" dirty="0" err="1">
                <a:ln>
                  <a:noFill/>
                </a:ln>
                <a:solidFill>
                  <a:srgbClr val="000000"/>
                </a:solidFill>
                <a:effectLst/>
                <a:latin typeface="JetBrains Mono"/>
              </a:rPr>
              <a:t>ContactInhibitionOfProliferationSteppables</a:t>
            </a:r>
            <a:r>
              <a:rPr kumimoji="0" lang="en-US" altLang="en-US" sz="1100" b="0" i="0" u="none" strike="noStrike" cap="none" normalizeH="0" baseline="0" dirty="0">
                <a:ln>
                  <a:noFill/>
                </a:ln>
                <a:solidFill>
                  <a:srgbClr val="000000"/>
                </a:solidFill>
                <a:effectLst/>
                <a:latin typeface="JetBrains Mono"/>
              </a:rPr>
              <a:t> </a:t>
            </a:r>
            <a:r>
              <a:rPr kumimoji="0" lang="en-US" altLang="en-US" sz="1100" b="1" i="0" u="none" strike="noStrike" cap="none" normalizeH="0" baseline="0" dirty="0">
                <a:ln>
                  <a:noFill/>
                </a:ln>
                <a:solidFill>
                  <a:srgbClr val="000080"/>
                </a:solidFill>
                <a:effectLst/>
                <a:latin typeface="JetBrains Mono"/>
              </a:rPr>
              <a:t>import </a:t>
            </a:r>
            <a:r>
              <a:rPr kumimoji="0" lang="en-US" altLang="en-US" sz="1100" b="0" i="0" u="none" strike="noStrike" cap="none" normalizeH="0" baseline="0" dirty="0" err="1">
                <a:ln>
                  <a:noFill/>
                </a:ln>
                <a:solidFill>
                  <a:srgbClr val="000000"/>
                </a:solidFill>
                <a:effectLst/>
                <a:latin typeface="JetBrains Mono"/>
              </a:rPr>
              <a:t>MitosisSteppable</a:t>
            </a:r>
            <a:br>
              <a:rPr kumimoji="0" lang="en-US" altLang="en-US" sz="1100" b="0" i="0" u="none" strike="noStrike" cap="none" normalizeH="0" baseline="0" dirty="0">
                <a:ln>
                  <a:noFill/>
                </a:ln>
                <a:solidFill>
                  <a:srgbClr val="000000"/>
                </a:solidFill>
                <a:effectLst/>
                <a:latin typeface="JetBrains Mono"/>
              </a:rPr>
            </a:br>
            <a:r>
              <a:rPr kumimoji="0" lang="en-US" altLang="en-US" sz="1100" b="1" i="0" u="none" strike="noStrike" cap="none" normalizeH="0" baseline="0" dirty="0">
                <a:ln>
                  <a:noFill/>
                </a:ln>
                <a:solidFill>
                  <a:srgbClr val="000080"/>
                </a:solidFill>
                <a:effectLst/>
                <a:latin typeface="JetBrains Mono"/>
              </a:rPr>
              <a:t>from </a:t>
            </a:r>
            <a:r>
              <a:rPr kumimoji="0" lang="en-US" altLang="en-US" sz="1100" b="0" i="0" u="none" strike="noStrike" cap="none" normalizeH="0" baseline="0" dirty="0" err="1">
                <a:ln>
                  <a:noFill/>
                </a:ln>
                <a:solidFill>
                  <a:srgbClr val="000000"/>
                </a:solidFill>
                <a:effectLst/>
                <a:latin typeface="JetBrains Mono"/>
              </a:rPr>
              <a:t>ContactInhibitionOfProliferationSteppables</a:t>
            </a:r>
            <a:r>
              <a:rPr kumimoji="0" lang="en-US" altLang="en-US" sz="1100" b="0" i="0" u="none" strike="noStrike" cap="none" normalizeH="0" baseline="0" dirty="0">
                <a:ln>
                  <a:noFill/>
                </a:ln>
                <a:solidFill>
                  <a:srgbClr val="000000"/>
                </a:solidFill>
                <a:effectLst/>
                <a:latin typeface="JetBrains Mono"/>
              </a:rPr>
              <a:t> </a:t>
            </a:r>
            <a:r>
              <a:rPr kumimoji="0" lang="en-US" altLang="en-US" sz="1100" b="1" i="0" u="none" strike="noStrike" cap="none" normalizeH="0" baseline="0" dirty="0">
                <a:ln>
                  <a:noFill/>
                </a:ln>
                <a:solidFill>
                  <a:srgbClr val="000080"/>
                </a:solidFill>
                <a:effectLst/>
                <a:latin typeface="JetBrains Mono"/>
              </a:rPr>
              <a:t>import </a:t>
            </a:r>
            <a:r>
              <a:rPr kumimoji="0" lang="en-US" altLang="en-US" sz="1100" b="0" i="0" u="none" strike="noStrike" cap="none" normalizeH="0" baseline="0" dirty="0" err="1">
                <a:ln>
                  <a:noFill/>
                </a:ln>
                <a:solidFill>
                  <a:srgbClr val="000000"/>
                </a:solidFill>
                <a:effectLst/>
                <a:latin typeface="JetBrains Mono"/>
              </a:rPr>
              <a:t>MitosisReadyPlotterSteppable</a:t>
            </a:r>
            <a:br>
              <a:rPr kumimoji="0" lang="en-US" altLang="en-US" sz="1100" b="0" i="0" u="none" strike="noStrike" cap="none" normalizeH="0" baseline="0" dirty="0">
                <a:ln>
                  <a:noFill/>
                </a:ln>
                <a:solidFill>
                  <a:srgbClr val="000000"/>
                </a:solidFill>
                <a:effectLst/>
                <a:latin typeface="JetBrains Mono"/>
              </a:rPr>
            </a:br>
            <a:br>
              <a:rPr kumimoji="0" lang="en-US" altLang="en-US" sz="1100" b="0" i="0" u="none" strike="noStrike" cap="none" normalizeH="0" baseline="0" dirty="0">
                <a:ln>
                  <a:noFill/>
                </a:ln>
                <a:solidFill>
                  <a:srgbClr val="000000"/>
                </a:solidFill>
                <a:effectLst/>
                <a:latin typeface="JetBrains Mono"/>
              </a:rPr>
            </a:br>
            <a:br>
              <a:rPr kumimoji="0" lang="en-US" altLang="en-US" sz="1100" b="0" i="0" u="none" strike="noStrike" cap="none" normalizeH="0" baseline="0" dirty="0">
                <a:ln>
                  <a:noFill/>
                </a:ln>
                <a:solidFill>
                  <a:srgbClr val="000000"/>
                </a:solidFill>
                <a:effectLst/>
                <a:latin typeface="JetBrains Mono"/>
              </a:rPr>
            </a:br>
            <a:r>
              <a:rPr kumimoji="0" lang="en-US" altLang="en-US" sz="1100" b="0" i="0" u="none" strike="noStrike" cap="none" normalizeH="0" baseline="0" dirty="0" err="1">
                <a:ln>
                  <a:noFill/>
                </a:ln>
                <a:solidFill>
                  <a:srgbClr val="000000"/>
                </a:solidFill>
                <a:effectLst/>
                <a:latin typeface="JetBrains Mono"/>
              </a:rPr>
              <a:t>CompuCellSetup.register_steppable</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err="1">
                <a:ln>
                  <a:noFill/>
                </a:ln>
                <a:solidFill>
                  <a:srgbClr val="660099"/>
                </a:solidFill>
                <a:effectLst/>
                <a:latin typeface="JetBrains Mono"/>
              </a:rPr>
              <a:t>steppable</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err="1">
                <a:ln>
                  <a:noFill/>
                </a:ln>
                <a:solidFill>
                  <a:srgbClr val="000000"/>
                </a:solidFill>
                <a:effectLst/>
                <a:latin typeface="JetBrains Mono"/>
              </a:rPr>
              <a:t>CellGrowthSteppable</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660099"/>
                </a:solidFill>
                <a:effectLst/>
                <a:latin typeface="JetBrains Mono"/>
              </a:rPr>
              <a:t>frequency</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0000FF"/>
                </a:solidFill>
                <a:effectLst/>
                <a:latin typeface="JetBrains Mono"/>
              </a:rPr>
              <a:t>1</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r>
              <a:rPr kumimoji="0" lang="en-US" altLang="en-US" sz="1100" b="0" i="1" u="none" strike="noStrike" cap="none" normalizeH="0" baseline="0" dirty="0">
                <a:ln>
                  <a:noFill/>
                </a:ln>
                <a:solidFill>
                  <a:srgbClr val="808080"/>
                </a:solidFill>
                <a:effectLst/>
                <a:latin typeface="JetBrains Mono"/>
              </a:rPr>
              <a:t># it is essential to register plotter before Mitosis otherwise we will never see which cell was ready for mitosis</a:t>
            </a:r>
            <a:br>
              <a:rPr kumimoji="0" lang="en-US" altLang="en-US" sz="1100" b="0" i="1" u="none" strike="noStrike" cap="none" normalizeH="0" baseline="0" dirty="0">
                <a:ln>
                  <a:noFill/>
                </a:ln>
                <a:solidFill>
                  <a:srgbClr val="808080"/>
                </a:solidFill>
                <a:effectLst/>
                <a:latin typeface="JetBrains Mono"/>
              </a:rPr>
            </a:br>
            <a:r>
              <a:rPr kumimoji="0" lang="en-US" altLang="en-US" sz="1100" b="0" i="0" u="none" strike="noStrike" cap="none" normalizeH="0" baseline="0" dirty="0" err="1">
                <a:ln>
                  <a:noFill/>
                </a:ln>
                <a:solidFill>
                  <a:srgbClr val="000000"/>
                </a:solidFill>
                <a:effectLst/>
                <a:latin typeface="JetBrains Mono"/>
              </a:rPr>
              <a:t>CompuCellSetup.register_steppable</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err="1">
                <a:ln>
                  <a:noFill/>
                </a:ln>
                <a:solidFill>
                  <a:srgbClr val="660099"/>
                </a:solidFill>
                <a:effectLst/>
                <a:latin typeface="JetBrains Mono"/>
              </a:rPr>
              <a:t>steppable</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err="1">
                <a:ln>
                  <a:noFill/>
                </a:ln>
                <a:solidFill>
                  <a:srgbClr val="000000"/>
                </a:solidFill>
                <a:effectLst/>
                <a:latin typeface="JetBrains Mono"/>
              </a:rPr>
              <a:t>MitosisReadyPlotterSteppable</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660099"/>
                </a:solidFill>
                <a:effectLst/>
                <a:latin typeface="JetBrains Mono"/>
              </a:rPr>
              <a:t>frequency</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0000FF"/>
                </a:solidFill>
                <a:effectLst/>
                <a:latin typeface="JetBrains Mono"/>
              </a:rPr>
              <a:t>1</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br>
              <a:rPr kumimoji="0" lang="en-US" altLang="en-US" sz="1100" b="0" i="0" u="none" strike="noStrike" cap="none" normalizeH="0" baseline="0" dirty="0">
                <a:ln>
                  <a:noFill/>
                </a:ln>
                <a:solidFill>
                  <a:srgbClr val="000000"/>
                </a:solidFill>
                <a:effectLst/>
                <a:latin typeface="JetBrains Mono"/>
              </a:rPr>
            </a:br>
            <a:r>
              <a:rPr kumimoji="0" lang="en-US" altLang="en-US" sz="1100" b="0" i="0" u="none" strike="noStrike" cap="none" normalizeH="0" baseline="0" dirty="0" err="1">
                <a:ln>
                  <a:noFill/>
                </a:ln>
                <a:solidFill>
                  <a:srgbClr val="000000"/>
                </a:solidFill>
                <a:effectLst/>
                <a:latin typeface="JetBrains Mono"/>
              </a:rPr>
              <a:t>CompuCellSetup.register_steppable</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err="1">
                <a:ln>
                  <a:noFill/>
                </a:ln>
                <a:solidFill>
                  <a:srgbClr val="660099"/>
                </a:solidFill>
                <a:effectLst/>
                <a:latin typeface="JetBrains Mono"/>
              </a:rPr>
              <a:t>steppable</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err="1">
                <a:ln>
                  <a:noFill/>
                </a:ln>
                <a:solidFill>
                  <a:srgbClr val="000000"/>
                </a:solidFill>
                <a:effectLst/>
                <a:latin typeface="JetBrains Mono"/>
              </a:rPr>
              <a:t>MitosisSteppable</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660099"/>
                </a:solidFill>
                <a:effectLst/>
                <a:latin typeface="JetBrains Mono"/>
              </a:rPr>
              <a:t>frequency</a:t>
            </a:r>
            <a:r>
              <a:rPr kumimoji="0" lang="en-US" altLang="en-US" sz="1100" b="0" i="0" u="none" strike="noStrike" cap="none" normalizeH="0" baseline="0" dirty="0">
                <a:ln>
                  <a:noFill/>
                </a:ln>
                <a:solidFill>
                  <a:srgbClr val="000000"/>
                </a:solidFill>
                <a:effectLst/>
                <a:latin typeface="JetBrains Mono"/>
              </a:rPr>
              <a:t>=</a:t>
            </a:r>
            <a:r>
              <a:rPr kumimoji="0" lang="en-US" altLang="en-US" sz="1100" b="0" i="0" u="none" strike="noStrike" cap="none" normalizeH="0" baseline="0" dirty="0">
                <a:ln>
                  <a:noFill/>
                </a:ln>
                <a:solidFill>
                  <a:srgbClr val="0000FF"/>
                </a:solidFill>
                <a:effectLst/>
                <a:latin typeface="JetBrains Mono"/>
              </a:rPr>
              <a:t>1</a:t>
            </a:r>
            <a:r>
              <a:rPr kumimoji="0" lang="en-US" altLang="en-US" sz="1100" b="0" i="0" u="none" strike="noStrike" cap="none" normalizeH="0" baseline="0" dirty="0">
                <a:ln>
                  <a:noFill/>
                </a:ln>
                <a:solidFill>
                  <a:srgbClr val="000000"/>
                </a:solidFill>
                <a:effectLst/>
                <a:latin typeface="JetBrains Mono"/>
              </a:rPr>
              <a:t>))</a:t>
            </a:r>
            <a:br>
              <a:rPr kumimoji="0" lang="en-US" altLang="en-US" sz="1100" b="0" i="0" u="none" strike="noStrike" cap="none" normalizeH="0" baseline="0" dirty="0">
                <a:ln>
                  <a:noFill/>
                </a:ln>
                <a:solidFill>
                  <a:srgbClr val="000000"/>
                </a:solidFill>
                <a:effectLst/>
                <a:latin typeface="JetBrains Mono"/>
              </a:rPr>
            </a:br>
            <a:br>
              <a:rPr kumimoji="0" lang="en-US" altLang="en-US" sz="1100" b="0" i="0" u="none" strike="noStrike" cap="none" normalizeH="0" baseline="0" dirty="0">
                <a:ln>
                  <a:noFill/>
                </a:ln>
                <a:solidFill>
                  <a:srgbClr val="000000"/>
                </a:solidFill>
                <a:effectLst/>
                <a:latin typeface="JetBrains Mono"/>
              </a:rPr>
            </a:br>
            <a:br>
              <a:rPr kumimoji="0" lang="en-US" altLang="en-US" sz="1100" b="0" i="0" u="none" strike="noStrike" cap="none" normalizeH="0" baseline="0" dirty="0">
                <a:ln>
                  <a:noFill/>
                </a:ln>
                <a:solidFill>
                  <a:srgbClr val="000000"/>
                </a:solidFill>
                <a:effectLst/>
                <a:latin typeface="JetBrains Mono"/>
              </a:rPr>
            </a:br>
            <a:r>
              <a:rPr kumimoji="0" lang="en-US" altLang="en-US" sz="1100" b="0" i="0" u="none" strike="noStrike" cap="none" normalizeH="0" baseline="0" dirty="0" err="1">
                <a:ln>
                  <a:noFill/>
                </a:ln>
                <a:solidFill>
                  <a:srgbClr val="000000"/>
                </a:solidFill>
                <a:effectLst/>
                <a:latin typeface="JetBrains Mono"/>
              </a:rPr>
              <a:t>CompuCellSetup.run</a:t>
            </a:r>
            <a:r>
              <a:rPr kumimoji="0" lang="en-US" altLang="en-US" sz="1100" b="0" i="0" u="none" strike="noStrike" cap="none" normalizeH="0" baseline="0" dirty="0">
                <a:ln>
                  <a:noFill/>
                </a:ln>
                <a:solidFill>
                  <a:srgbClr val="000000"/>
                </a:solidFill>
                <a:effectLst/>
                <a:latin typeface="JetBrains Mono"/>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4" name="Text Box 6"/>
          <p:cNvSpPr txBox="1">
            <a:spLocks noChangeArrowheads="1"/>
          </p:cNvSpPr>
          <p:nvPr/>
        </p:nvSpPr>
        <p:spPr bwMode="auto">
          <a:xfrm>
            <a:off x="0" y="0"/>
            <a:ext cx="9144000"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Code highlights - ContactInhibitionOfProliferation.cc3d </a:t>
            </a:r>
          </a:p>
        </p:txBody>
      </p:sp>
      <p:pic>
        <p:nvPicPr>
          <p:cNvPr id="6" name="Google Shape;103;p21">
            <a:extLst>
              <a:ext uri="{FF2B5EF4-FFF2-40B4-BE49-F238E27FC236}">
                <a16:creationId xmlns:a16="http://schemas.microsoft.com/office/drawing/2014/main" id="{21A3D287-1B0D-479C-9779-434A81254818}"/>
              </a:ext>
            </a:extLst>
          </p:cNvPr>
          <p:cNvPicPr preferRelativeResize="0"/>
          <p:nvPr/>
        </p:nvPicPr>
        <p:blipFill rotWithShape="1">
          <a:blip r:embed="rId2">
            <a:alphaModFix/>
          </a:blip>
          <a:srcRect/>
          <a:stretch/>
        </p:blipFill>
        <p:spPr>
          <a:xfrm>
            <a:off x="8564450" y="4464"/>
            <a:ext cx="593675" cy="617861"/>
          </a:xfrm>
          <a:prstGeom prst="rect">
            <a:avLst/>
          </a:prstGeom>
          <a:noFill/>
          <a:ln>
            <a:noFill/>
          </a:ln>
        </p:spPr>
      </p:pic>
      <p:pic>
        <p:nvPicPr>
          <p:cNvPr id="8" name="Google Shape;101;g8d41b0a812_0_0" descr="Biocomplexity Logo">
            <a:extLst>
              <a:ext uri="{FF2B5EF4-FFF2-40B4-BE49-F238E27FC236}">
                <a16:creationId xmlns:a16="http://schemas.microsoft.com/office/drawing/2014/main" id="{43D14068-5E7E-40F3-A209-064D47A0BD0D}"/>
              </a:ext>
            </a:extLst>
          </p:cNvPr>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10" name="Google Shape;102;g8d41b0a812_0_0" descr="redblackblockiu">
            <a:extLst>
              <a:ext uri="{FF2B5EF4-FFF2-40B4-BE49-F238E27FC236}">
                <a16:creationId xmlns:a16="http://schemas.microsoft.com/office/drawing/2014/main" id="{E8A92F6B-8D2B-4D19-9871-506EAAE85FCD}"/>
              </a:ext>
            </a:extLst>
          </p:cNvPr>
          <p:cNvPicPr preferRelativeResize="0"/>
          <p:nvPr/>
        </p:nvPicPr>
        <p:blipFill rotWithShape="1">
          <a:blip r:embed="rId4">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1178174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01;g8d41b0a812_0_0" descr="Biocomplexity Logo">
            <a:extLst>
              <a:ext uri="{FF2B5EF4-FFF2-40B4-BE49-F238E27FC236}">
                <a16:creationId xmlns:a16="http://schemas.microsoft.com/office/drawing/2014/main" id="{EB5EA50B-E241-4A04-811E-9230D558A329}"/>
              </a:ext>
            </a:extLst>
          </p:cNvPr>
          <p:cNvPicPr preferRelativeResize="0"/>
          <p:nvPr/>
        </p:nvPicPr>
        <p:blipFill rotWithShape="1">
          <a:blip r:embed="rId2">
            <a:alphaModFix/>
          </a:blip>
          <a:srcRect/>
          <a:stretch/>
        </p:blipFill>
        <p:spPr>
          <a:xfrm>
            <a:off x="8550275" y="6264275"/>
            <a:ext cx="593725" cy="593725"/>
          </a:xfrm>
          <a:prstGeom prst="rect">
            <a:avLst/>
          </a:prstGeom>
          <a:noFill/>
          <a:ln>
            <a:noFill/>
          </a:ln>
        </p:spPr>
      </p:pic>
      <p:pic>
        <p:nvPicPr>
          <p:cNvPr id="10" name="Google Shape;102;g8d41b0a812_0_0" descr="redblackblockiu">
            <a:extLst>
              <a:ext uri="{FF2B5EF4-FFF2-40B4-BE49-F238E27FC236}">
                <a16:creationId xmlns:a16="http://schemas.microsoft.com/office/drawing/2014/main" id="{D740C327-086C-4177-B663-FBBB123C11C2}"/>
              </a:ext>
            </a:extLst>
          </p:cNvPr>
          <p:cNvPicPr preferRelativeResize="0"/>
          <p:nvPr/>
        </p:nvPicPr>
        <p:blipFill rotWithShape="1">
          <a:blip r:embed="rId3">
            <a:alphaModFix/>
          </a:blip>
          <a:srcRect/>
          <a:stretch/>
        </p:blipFill>
        <p:spPr>
          <a:xfrm>
            <a:off x="0" y="6219825"/>
            <a:ext cx="484188" cy="638175"/>
          </a:xfrm>
          <a:prstGeom prst="rect">
            <a:avLst/>
          </a:prstGeom>
          <a:noFill/>
          <a:ln>
            <a:noFill/>
          </a:ln>
        </p:spPr>
      </p:pic>
      <p:pic>
        <p:nvPicPr>
          <p:cNvPr id="2" name="Picture 1"/>
          <p:cNvPicPr>
            <a:picLocks noChangeAspect="1"/>
          </p:cNvPicPr>
          <p:nvPr/>
        </p:nvPicPr>
        <p:blipFill>
          <a:blip r:embed="rId4"/>
          <a:stretch>
            <a:fillRect/>
          </a:stretch>
        </p:blipFill>
        <p:spPr>
          <a:xfrm>
            <a:off x="126369" y="887847"/>
            <a:ext cx="6010275" cy="2276475"/>
          </a:xfrm>
          <a:prstGeom prst="rect">
            <a:avLst/>
          </a:prstGeom>
        </p:spPr>
      </p:pic>
      <p:pic>
        <p:nvPicPr>
          <p:cNvPr id="4" name="Picture 3"/>
          <p:cNvPicPr>
            <a:picLocks noChangeAspect="1"/>
          </p:cNvPicPr>
          <p:nvPr/>
        </p:nvPicPr>
        <p:blipFill>
          <a:blip r:embed="rId5"/>
          <a:stretch>
            <a:fillRect/>
          </a:stretch>
        </p:blipFill>
        <p:spPr>
          <a:xfrm>
            <a:off x="0" y="3551128"/>
            <a:ext cx="6501723" cy="3273077"/>
          </a:xfrm>
          <a:prstGeom prst="rect">
            <a:avLst/>
          </a:prstGeom>
        </p:spPr>
      </p:pic>
      <p:pic>
        <p:nvPicPr>
          <p:cNvPr id="5" name="Picture 4"/>
          <p:cNvPicPr>
            <a:picLocks noChangeAspect="1"/>
          </p:cNvPicPr>
          <p:nvPr/>
        </p:nvPicPr>
        <p:blipFill>
          <a:blip r:embed="rId6"/>
          <a:stretch>
            <a:fillRect/>
          </a:stretch>
        </p:blipFill>
        <p:spPr>
          <a:xfrm>
            <a:off x="5813347" y="769989"/>
            <a:ext cx="3427371" cy="3035411"/>
          </a:xfrm>
          <a:prstGeom prst="rect">
            <a:avLst/>
          </a:prstGeom>
        </p:spPr>
      </p:pic>
      <p:sp>
        <p:nvSpPr>
          <p:cNvPr id="6" name="TextBox 5"/>
          <p:cNvSpPr txBox="1"/>
          <p:nvPr/>
        </p:nvSpPr>
        <p:spPr>
          <a:xfrm>
            <a:off x="6989523" y="4096011"/>
            <a:ext cx="2004165" cy="738664"/>
          </a:xfrm>
          <a:prstGeom prst="rect">
            <a:avLst/>
          </a:prstGeom>
          <a:noFill/>
        </p:spPr>
        <p:txBody>
          <a:bodyPr wrap="square" rtlCol="0">
            <a:spAutoFit/>
          </a:bodyPr>
          <a:lstStyle/>
          <a:p>
            <a:r>
              <a:rPr lang="en-US" dirty="0"/>
              <a:t>Set fixed value of 100 for </a:t>
            </a:r>
            <a:r>
              <a:rPr lang="en-US" b="1" dirty="0" err="1"/>
              <a:t>MitosisReadyCell</a:t>
            </a:r>
            <a:r>
              <a:rPr lang="en-US" dirty="0"/>
              <a:t> field</a:t>
            </a:r>
          </a:p>
        </p:txBody>
      </p:sp>
      <p:cxnSp>
        <p:nvCxnSpPr>
          <p:cNvPr id="8" name="Straight Arrow Connector 7"/>
          <p:cNvCxnSpPr/>
          <p:nvPr/>
        </p:nvCxnSpPr>
        <p:spPr>
          <a:xfrm flipV="1">
            <a:off x="7515616" y="3551128"/>
            <a:ext cx="275573" cy="507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89315" y="5386192"/>
            <a:ext cx="2104373" cy="307777"/>
          </a:xfrm>
          <a:prstGeom prst="rect">
            <a:avLst/>
          </a:prstGeom>
          <a:noFill/>
        </p:spPr>
        <p:txBody>
          <a:bodyPr wrap="square" rtlCol="0">
            <a:spAutoFit/>
          </a:bodyPr>
          <a:lstStyle/>
          <a:p>
            <a:r>
              <a:rPr lang="en-US" dirty="0"/>
              <a:t>Cell about to divide</a:t>
            </a:r>
          </a:p>
        </p:txBody>
      </p:sp>
      <p:cxnSp>
        <p:nvCxnSpPr>
          <p:cNvPr id="11" name="Straight Arrow Connector 10"/>
          <p:cNvCxnSpPr>
            <a:stCxn id="9" idx="1"/>
          </p:cNvCxnSpPr>
          <p:nvPr/>
        </p:nvCxnSpPr>
        <p:spPr>
          <a:xfrm flipH="1" flipV="1">
            <a:off x="4196219" y="5473874"/>
            <a:ext cx="2693096" cy="662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432834"/>
            <a:ext cx="9144000" cy="523220"/>
          </a:xfrm>
          <a:prstGeom prst="rect">
            <a:avLst/>
          </a:prstGeom>
          <a:noFill/>
        </p:spPr>
        <p:txBody>
          <a:bodyPr wrap="square" rtlCol="0">
            <a:spAutoFit/>
          </a:bodyPr>
          <a:lstStyle/>
          <a:p>
            <a:r>
              <a:rPr lang="en-US" dirty="0"/>
              <a:t>To observe mitosis ready plotter output set </a:t>
            </a:r>
            <a:r>
              <a:rPr lang="en-US" b="1" dirty="0"/>
              <a:t>screen update frequency to 1 </a:t>
            </a:r>
            <a:r>
              <a:rPr lang="en-US" dirty="0"/>
              <a:t>once there is enough cells to see the effect</a:t>
            </a:r>
          </a:p>
        </p:txBody>
      </p:sp>
      <p:sp>
        <p:nvSpPr>
          <p:cNvPr id="13" name="Text Box 6"/>
          <p:cNvSpPr txBox="1">
            <a:spLocks noChangeArrowheads="1"/>
          </p:cNvSpPr>
          <p:nvPr/>
        </p:nvSpPr>
        <p:spPr bwMode="auto">
          <a:xfrm>
            <a:off x="0" y="0"/>
            <a:ext cx="9144000"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err="1">
                <a:solidFill>
                  <a:schemeClr val="bg1"/>
                </a:solidFill>
              </a:rPr>
              <a:t>MitosisReadyPlotter</a:t>
            </a:r>
            <a:r>
              <a:rPr lang="en-US" altLang="en-US" sz="2000" b="1" dirty="0">
                <a:solidFill>
                  <a:schemeClr val="bg1"/>
                </a:solidFill>
              </a:rPr>
              <a:t> – Player Settings</a:t>
            </a:r>
          </a:p>
        </p:txBody>
      </p:sp>
      <p:pic>
        <p:nvPicPr>
          <p:cNvPr id="3" name="Google Shape;103;p21">
            <a:extLst>
              <a:ext uri="{FF2B5EF4-FFF2-40B4-BE49-F238E27FC236}">
                <a16:creationId xmlns:a16="http://schemas.microsoft.com/office/drawing/2014/main" id="{040B8C85-2759-4A19-92CC-208059A08CB6}"/>
              </a:ext>
            </a:extLst>
          </p:cNvPr>
          <p:cNvPicPr preferRelativeResize="0"/>
          <p:nvPr/>
        </p:nvPicPr>
        <p:blipFill rotWithShape="1">
          <a:blip r:embed="rId7">
            <a:alphaModFix/>
          </a:blip>
          <a:srcRect/>
          <a:stretch/>
        </p:blipFill>
        <p:spPr>
          <a:xfrm>
            <a:off x="8564450" y="4464"/>
            <a:ext cx="593675" cy="617861"/>
          </a:xfrm>
          <a:prstGeom prst="rect">
            <a:avLst/>
          </a:prstGeom>
          <a:noFill/>
          <a:ln>
            <a:noFill/>
          </a:ln>
        </p:spPr>
      </p:pic>
    </p:spTree>
    <p:extLst>
      <p:ext uri="{BB962C8B-B14F-4D97-AF65-F5344CB8AC3E}">
        <p14:creationId xmlns:p14="http://schemas.microsoft.com/office/powerpoint/2010/main" val="2931412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0"/>
            <a:ext cx="9144000"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Putting it all together – Avascular Tumor Simulation</a:t>
            </a:r>
          </a:p>
        </p:txBody>
      </p:sp>
      <p:sp>
        <p:nvSpPr>
          <p:cNvPr id="3" name="TextBox 2"/>
          <p:cNvSpPr txBox="1"/>
          <p:nvPr/>
        </p:nvSpPr>
        <p:spPr>
          <a:xfrm>
            <a:off x="100208" y="663879"/>
            <a:ext cx="8830850" cy="3323987"/>
          </a:xfrm>
          <a:prstGeom prst="rect">
            <a:avLst/>
          </a:prstGeom>
          <a:noFill/>
        </p:spPr>
        <p:txBody>
          <a:bodyPr wrap="square" rtlCol="0">
            <a:spAutoFit/>
          </a:bodyPr>
          <a:lstStyle/>
          <a:p>
            <a:r>
              <a:rPr lang="en-US" dirty="0"/>
              <a:t>So far we have learned the following CC3D concepts and techniques:</a:t>
            </a:r>
          </a:p>
          <a:p>
            <a:endParaRPr lang="en-US" dirty="0"/>
          </a:p>
          <a:p>
            <a:pPr marL="285750" indent="-285750">
              <a:buFont typeface="Arial" panose="020B0604020202020204" pitchFamily="34" charset="0"/>
              <a:buChar char="•"/>
            </a:pPr>
            <a:r>
              <a:rPr lang="en-US" dirty="0"/>
              <a:t>How to use contact energy and volume constraint to control cell shape</a:t>
            </a:r>
          </a:p>
          <a:p>
            <a:pPr marL="285750" indent="-285750">
              <a:buFont typeface="Arial" panose="020B0604020202020204" pitchFamily="34" charset="0"/>
              <a:buChar char="•"/>
            </a:pPr>
            <a:r>
              <a:rPr lang="en-US" dirty="0"/>
              <a:t>How to grow cells</a:t>
            </a:r>
          </a:p>
          <a:p>
            <a:pPr marL="285750" indent="-285750">
              <a:buFont typeface="Arial" panose="020B0604020202020204" pitchFamily="34" charset="0"/>
              <a:buChar char="•"/>
            </a:pPr>
            <a:r>
              <a:rPr lang="en-US" dirty="0"/>
              <a:t>How to divide cells</a:t>
            </a:r>
          </a:p>
          <a:p>
            <a:pPr marL="285750" indent="-285750">
              <a:buFont typeface="Arial" panose="020B0604020202020204" pitchFamily="34" charset="0"/>
              <a:buChar char="•"/>
            </a:pPr>
            <a:r>
              <a:rPr lang="en-US" dirty="0"/>
              <a:t>How to add diffusive field </a:t>
            </a:r>
          </a:p>
          <a:p>
            <a:pPr marL="285750" indent="-285750">
              <a:buFont typeface="Arial" panose="020B0604020202020204" pitchFamily="34" charset="0"/>
              <a:buChar char="•"/>
            </a:pPr>
            <a:r>
              <a:rPr lang="en-US" dirty="0"/>
              <a:t>How to change cell type</a:t>
            </a:r>
          </a:p>
          <a:p>
            <a:endParaRPr lang="en-US" dirty="0"/>
          </a:p>
          <a:p>
            <a:r>
              <a:rPr lang="en-US" dirty="0"/>
              <a:t>Let’s combine those techniques together and build a simplified simulation of avascular tumor. </a:t>
            </a:r>
          </a:p>
          <a:p>
            <a:endParaRPr lang="en-US" dirty="0"/>
          </a:p>
          <a:p>
            <a:pPr marL="285750" indent="-285750">
              <a:buFont typeface="Arial" panose="020B0604020202020204" pitchFamily="34" charset="0"/>
              <a:buChar char="•"/>
            </a:pPr>
            <a:r>
              <a:rPr lang="en-US" dirty="0"/>
              <a:t>We will use 3 cell types ,Tumor, </a:t>
            </a:r>
            <a:r>
              <a:rPr lang="en-US" dirty="0" err="1"/>
              <a:t>TumorProliferating</a:t>
            </a:r>
            <a:r>
              <a:rPr lang="en-US" dirty="0"/>
              <a:t> and Necrotic</a:t>
            </a:r>
          </a:p>
          <a:p>
            <a:pPr marL="285750" indent="-285750">
              <a:buFont typeface="Arial" panose="020B0604020202020204" pitchFamily="34" charset="0"/>
              <a:buChar char="•"/>
            </a:pPr>
            <a:r>
              <a:rPr lang="en-US" dirty="0"/>
              <a:t>We will make cell growth depend on level of nutrients and on cell pressure (contact inhibition of proliferation)</a:t>
            </a:r>
          </a:p>
          <a:p>
            <a:pPr marL="285750" indent="-285750">
              <a:buFont typeface="Arial" panose="020B0604020202020204" pitchFamily="34" charset="0"/>
              <a:buChar char="•"/>
            </a:pPr>
            <a:r>
              <a:rPr lang="en-US" dirty="0"/>
              <a:t>Cells turn necrotic once the level of nutrients falls below critical threshold. Necrotic cells do not grow or divide  </a:t>
            </a:r>
          </a:p>
        </p:txBody>
      </p:sp>
      <p:pic>
        <p:nvPicPr>
          <p:cNvPr id="4" name="Picture 3"/>
          <p:cNvPicPr>
            <a:picLocks noChangeAspect="1"/>
          </p:cNvPicPr>
          <p:nvPr/>
        </p:nvPicPr>
        <p:blipFill>
          <a:blip r:embed="rId2"/>
          <a:stretch>
            <a:fillRect/>
          </a:stretch>
        </p:blipFill>
        <p:spPr>
          <a:xfrm>
            <a:off x="2560724" y="3772422"/>
            <a:ext cx="6057183" cy="3017305"/>
          </a:xfrm>
          <a:prstGeom prst="rect">
            <a:avLst/>
          </a:prstGeom>
        </p:spPr>
      </p:pic>
      <p:sp>
        <p:nvSpPr>
          <p:cNvPr id="5" name="TextBox 4"/>
          <p:cNvSpPr txBox="1"/>
          <p:nvPr/>
        </p:nvSpPr>
        <p:spPr>
          <a:xfrm>
            <a:off x="100208" y="4809995"/>
            <a:ext cx="1678488" cy="307777"/>
          </a:xfrm>
          <a:prstGeom prst="rect">
            <a:avLst/>
          </a:prstGeom>
          <a:noFill/>
        </p:spPr>
        <p:txBody>
          <a:bodyPr wrap="square" rtlCol="0">
            <a:spAutoFit/>
          </a:bodyPr>
          <a:lstStyle/>
          <a:p>
            <a:r>
              <a:rPr lang="en-US" dirty="0"/>
              <a:t>Necrotic cells</a:t>
            </a:r>
          </a:p>
        </p:txBody>
      </p:sp>
      <p:cxnSp>
        <p:nvCxnSpPr>
          <p:cNvPr id="7" name="Straight Arrow Connector 6"/>
          <p:cNvCxnSpPr/>
          <p:nvPr/>
        </p:nvCxnSpPr>
        <p:spPr>
          <a:xfrm>
            <a:off x="1377863" y="4963883"/>
            <a:ext cx="2417523" cy="747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1705" y="4036191"/>
            <a:ext cx="2125868" cy="523220"/>
          </a:xfrm>
          <a:prstGeom prst="rect">
            <a:avLst/>
          </a:prstGeom>
          <a:noFill/>
        </p:spPr>
        <p:txBody>
          <a:bodyPr wrap="square" rtlCol="0">
            <a:spAutoFit/>
          </a:bodyPr>
          <a:lstStyle/>
          <a:p>
            <a:r>
              <a:rPr lang="en-US" dirty="0"/>
              <a:t>Tumor or </a:t>
            </a:r>
            <a:r>
              <a:rPr lang="en-US" dirty="0" err="1"/>
              <a:t>TumorProliferating</a:t>
            </a:r>
            <a:r>
              <a:rPr lang="en-US" dirty="0"/>
              <a:t> cells</a:t>
            </a:r>
          </a:p>
        </p:txBody>
      </p:sp>
      <p:cxnSp>
        <p:nvCxnSpPr>
          <p:cNvPr id="11" name="Straight Arrow Connector 10"/>
          <p:cNvCxnSpPr>
            <a:stCxn id="9" idx="3"/>
          </p:cNvCxnSpPr>
          <p:nvPr/>
        </p:nvCxnSpPr>
        <p:spPr>
          <a:xfrm>
            <a:off x="2247573" y="4297801"/>
            <a:ext cx="1435079" cy="1040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593" y="426453"/>
            <a:ext cx="4938810" cy="307777"/>
          </a:xfrm>
          <a:prstGeom prst="rect">
            <a:avLst/>
          </a:prstGeom>
          <a:noFill/>
        </p:spPr>
        <p:txBody>
          <a:bodyPr wrap="square" rtlCol="0">
            <a:spAutoFit/>
          </a:bodyPr>
          <a:lstStyle/>
          <a:p>
            <a:r>
              <a:rPr lang="en-US" b="1" dirty="0"/>
              <a:t>AvascularTumor.cc3d</a:t>
            </a:r>
          </a:p>
        </p:txBody>
      </p:sp>
      <p:pic>
        <p:nvPicPr>
          <p:cNvPr id="6" name="Google Shape;103;p21">
            <a:extLst>
              <a:ext uri="{FF2B5EF4-FFF2-40B4-BE49-F238E27FC236}">
                <a16:creationId xmlns:a16="http://schemas.microsoft.com/office/drawing/2014/main" id="{AC88EFC3-96C1-4B78-BFB3-C0457F408913}"/>
              </a:ext>
            </a:extLst>
          </p:cNvPr>
          <p:cNvPicPr preferRelativeResize="0"/>
          <p:nvPr/>
        </p:nvPicPr>
        <p:blipFill rotWithShape="1">
          <a:blip r:embed="rId3">
            <a:alphaModFix/>
          </a:blip>
          <a:srcRect/>
          <a:stretch/>
        </p:blipFill>
        <p:spPr>
          <a:xfrm>
            <a:off x="8564450" y="4464"/>
            <a:ext cx="593675" cy="617861"/>
          </a:xfrm>
          <a:prstGeom prst="rect">
            <a:avLst/>
          </a:prstGeom>
          <a:noFill/>
          <a:ln>
            <a:noFill/>
          </a:ln>
        </p:spPr>
      </p:pic>
    </p:spTree>
    <p:extLst>
      <p:ext uri="{BB962C8B-B14F-4D97-AF65-F5344CB8AC3E}">
        <p14:creationId xmlns:p14="http://schemas.microsoft.com/office/powerpoint/2010/main" val="227746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0"/>
            <a:ext cx="9144000"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Code highlights - AvascularTumor.cc3d</a:t>
            </a:r>
          </a:p>
        </p:txBody>
      </p:sp>
      <p:sp>
        <p:nvSpPr>
          <p:cNvPr id="3" name="Rectangle 1"/>
          <p:cNvSpPr>
            <a:spLocks noChangeArrowheads="1"/>
          </p:cNvSpPr>
          <p:nvPr/>
        </p:nvSpPr>
        <p:spPr bwMode="auto">
          <a:xfrm>
            <a:off x="0" y="339699"/>
            <a:ext cx="6381875" cy="67172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a:ln>
                  <a:noFill/>
                </a:ln>
                <a:solidFill>
                  <a:srgbClr val="000080"/>
                </a:solidFill>
                <a:effectLst/>
                <a:latin typeface="JetBrains Mono"/>
              </a:rPr>
              <a:t>from </a:t>
            </a:r>
            <a:r>
              <a:rPr kumimoji="0" lang="en-US" altLang="en-US" sz="1050" b="0" i="0" u="none" strike="noStrike" cap="none" normalizeH="0" baseline="0" dirty="0">
                <a:ln>
                  <a:noFill/>
                </a:ln>
                <a:solidFill>
                  <a:srgbClr val="000000"/>
                </a:solidFill>
                <a:effectLst/>
                <a:latin typeface="JetBrains Mono"/>
              </a:rPr>
              <a:t>cc3d.core.PySteppables </a:t>
            </a:r>
            <a:r>
              <a:rPr kumimoji="0" lang="en-US" altLang="en-US" sz="1050" b="1" i="0" u="none" strike="noStrike" cap="none" normalizeH="0" baseline="0" dirty="0">
                <a:ln>
                  <a:noFill/>
                </a:ln>
                <a:solidFill>
                  <a:srgbClr val="000080"/>
                </a:solidFill>
                <a:effectLst/>
                <a:latin typeface="JetBrains Mono"/>
              </a:rPr>
              <a:t>import </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ir</a:t>
            </a:r>
            <a:r>
              <a:rPr kumimoji="0" lang="en-US" altLang="en-US" sz="1050" b="0" i="0" u="none" strike="noStrike" cap="none" normalizeH="0" baseline="0" dirty="0">
                <a:ln>
                  <a:noFill/>
                </a:ln>
                <a:solidFill>
                  <a:srgbClr val="000000"/>
                </a:solidFill>
                <a:effectLst/>
                <a:latin typeface="JetBrains Mono"/>
              </a:rPr>
              <a:t>(x):</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return </a:t>
            </a:r>
            <a:r>
              <a:rPr kumimoji="0" lang="en-US" altLang="en-US" sz="1050" b="0" i="0" u="none" strike="noStrike" cap="none" normalizeH="0" baseline="0" dirty="0" err="1">
                <a:ln>
                  <a:noFill/>
                </a:ln>
                <a:solidFill>
                  <a:srgbClr val="000080"/>
                </a:solidFill>
                <a:effectLst/>
                <a:latin typeface="JetBrains Mono"/>
              </a:rPr>
              <a:t>int</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80"/>
                </a:solidFill>
                <a:effectLst/>
                <a:latin typeface="JetBrains Mono"/>
              </a:rPr>
              <a:t>round</a:t>
            </a:r>
            <a:r>
              <a:rPr kumimoji="0" lang="en-US" altLang="en-US" sz="1050" b="0" i="0" u="none" strike="noStrike" cap="none" normalizeH="0" baseline="0" dirty="0">
                <a:ln>
                  <a:noFill/>
                </a:ln>
                <a:solidFill>
                  <a:srgbClr val="000000"/>
                </a:solidFill>
                <a:effectLst/>
                <a:latin typeface="JetBrains Mono"/>
              </a:rPr>
              <a:t>(x))</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1" i="0" u="none" strike="noStrike" cap="none" normalizeH="0" baseline="0" dirty="0">
                <a:ln>
                  <a:noFill/>
                </a:ln>
                <a:solidFill>
                  <a:srgbClr val="000080"/>
                </a:solidFill>
                <a:effectLst/>
                <a:latin typeface="JetBrains Mono"/>
              </a:rPr>
              <a:t>class </a:t>
            </a:r>
            <a:r>
              <a:rPr kumimoji="0" lang="en-US" altLang="en-US" sz="1050" b="0" i="0" u="none" strike="noStrike" cap="none" normalizeH="0" baseline="0" dirty="0" err="1">
                <a:ln>
                  <a:noFill/>
                </a:ln>
                <a:solidFill>
                  <a:srgbClr val="000000"/>
                </a:solidFill>
                <a:effectLst/>
                <a:latin typeface="JetBrains Mono"/>
              </a:rPr>
              <a:t>AvascularTumorSteppable</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000000"/>
                </a:solidFill>
                <a:effectLst/>
                <a:latin typeface="JetBrains Mono"/>
              </a:rPr>
              <a:t>SteppableBasePy</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a:ln>
                  <a:noFill/>
                </a:ln>
                <a:solidFill>
                  <a:srgbClr val="000000"/>
                </a:solidFill>
                <a:effectLst/>
                <a:latin typeface="JetBrains Mono"/>
              </a:rPr>
              <a:t>start(</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cell =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.new_cell</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.TUMORPROLIFERATING</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.cell_field</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100</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102</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a:ln>
                  <a:noFill/>
                </a:ln>
                <a:solidFill>
                  <a:srgbClr val="0000FF"/>
                </a:solidFill>
                <a:effectLst/>
                <a:latin typeface="JetBrains Mono"/>
              </a:rPr>
              <a:t>100</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102</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a:ln>
                  <a:noFill/>
                </a:ln>
                <a:solidFill>
                  <a:srgbClr val="0000FF"/>
                </a:solidFill>
                <a:effectLst/>
                <a:latin typeface="JetBrains Mono"/>
              </a:rPr>
              <a:t>0</a:t>
            </a:r>
            <a:r>
              <a:rPr kumimoji="0" lang="en-US" altLang="en-US" sz="1050" b="0" i="0" u="none" strike="noStrike" cap="none" normalizeH="0" baseline="0" dirty="0">
                <a:ln>
                  <a:noFill/>
                </a:ln>
                <a:solidFill>
                  <a:srgbClr val="000000"/>
                </a:solidFill>
                <a:effectLst/>
                <a:latin typeface="JetBrains Mono"/>
              </a:rPr>
              <a:t>] = cell</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cell.targetVolume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FF"/>
                </a:solidFill>
                <a:effectLst/>
                <a:latin typeface="JetBrains Mono"/>
              </a:rPr>
              <a:t>25</a:t>
            </a:r>
            <a:br>
              <a:rPr kumimoji="0" lang="en-US" altLang="en-US" sz="1050" b="0" i="0" u="none" strike="noStrike" cap="none" normalizeH="0" baseline="0" dirty="0">
                <a:ln>
                  <a:noFill/>
                </a:ln>
                <a:solidFill>
                  <a:srgbClr val="0000FF"/>
                </a:solidFill>
                <a:effectLst/>
                <a:latin typeface="JetBrains Mono"/>
              </a:rPr>
            </a:br>
            <a:r>
              <a:rPr kumimoji="0" lang="en-US" altLang="en-US" sz="1050" b="0" i="0" u="none" strike="noStrike" cap="none" normalizeH="0" baseline="0" dirty="0">
                <a:ln>
                  <a:noFill/>
                </a:ln>
                <a:solidFill>
                  <a:srgbClr val="0000FF"/>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cell.lambdaVolume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FF"/>
                </a:solidFill>
                <a:effectLst/>
                <a:latin typeface="JetBrains Mono"/>
              </a:rPr>
              <a:t>5.0</a:t>
            </a:r>
            <a:br>
              <a:rPr kumimoji="0" lang="en-US" altLang="en-US" sz="1050" b="0" i="0" u="none" strike="noStrike" cap="none" normalizeH="0" baseline="0" dirty="0">
                <a:ln>
                  <a:noFill/>
                </a:ln>
                <a:solidFill>
                  <a:srgbClr val="0000FF"/>
                </a:solidFill>
                <a:effectLst/>
                <a:latin typeface="JetBrains Mono"/>
              </a:rPr>
            </a:br>
            <a:br>
              <a:rPr kumimoji="0" lang="en-US" altLang="en-US" sz="1050" b="0" i="0" u="none" strike="noStrike" cap="none" normalizeH="0" baseline="0" dirty="0">
                <a:ln>
                  <a:noFill/>
                </a:ln>
                <a:solidFill>
                  <a:srgbClr val="0000FF"/>
                </a:solidFill>
                <a:effectLst/>
                <a:latin typeface="JetBrains Mono"/>
              </a:rPr>
            </a:br>
            <a:r>
              <a:rPr kumimoji="0" lang="en-US" altLang="en-US" sz="1050" b="0" i="0" u="none" strike="noStrike" cap="none" normalizeH="0" baseline="0" dirty="0">
                <a:ln>
                  <a:noFill/>
                </a:ln>
                <a:solidFill>
                  <a:srgbClr val="0000FF"/>
                </a:solidFill>
                <a:effectLst/>
                <a:latin typeface="JetBrains Mono"/>
              </a:rPr>
              <a:t>    </a:t>
            </a:r>
            <a:r>
              <a:rPr kumimoji="0" lang="en-US" altLang="en-US" sz="1050" b="1" i="0" u="none" strike="noStrike" cap="none" normalizeH="0" baseline="0" dirty="0" err="1">
                <a:ln>
                  <a:noFill/>
                </a:ln>
                <a:solidFill>
                  <a:srgbClr val="000080"/>
                </a:solidFill>
                <a:effectLst/>
                <a:latin typeface="JetBrains Mono"/>
              </a:rPr>
              <a:t>def</a:t>
            </a:r>
            <a:r>
              <a:rPr kumimoji="0" lang="en-US" altLang="en-US" sz="1050" b="1" i="0" u="none" strike="noStrike" cap="none" normalizeH="0" baseline="0" dirty="0">
                <a:ln>
                  <a:noFill/>
                </a:ln>
                <a:solidFill>
                  <a:srgbClr val="000080"/>
                </a:solidFill>
                <a:effectLst/>
                <a:latin typeface="JetBrains Mono"/>
              </a:rPr>
              <a:t> </a:t>
            </a:r>
            <a:r>
              <a:rPr kumimoji="0" lang="en-US" altLang="en-US" sz="1050" b="0" i="0" u="none" strike="noStrike" cap="none" normalizeH="0" baseline="0" dirty="0">
                <a:ln>
                  <a:noFill/>
                </a:ln>
                <a:solidFill>
                  <a:srgbClr val="000000"/>
                </a:solidFill>
                <a:effectLst/>
                <a:latin typeface="JetBrains Mono"/>
              </a:rPr>
              <a:t>step(</a:t>
            </a:r>
            <a:r>
              <a:rPr kumimoji="0" lang="en-US" altLang="en-US" sz="1050" b="0" i="0" u="none" strike="noStrike" cap="none" normalizeH="0" baseline="0" dirty="0">
                <a:ln>
                  <a:noFill/>
                </a:ln>
                <a:solidFill>
                  <a:srgbClr val="94558D"/>
                </a:solidFill>
                <a:effectLst/>
                <a:latin typeface="JetBrains Mono"/>
              </a:rPr>
              <a:t>self</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mcs</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nutrient_field</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.field.Nutrient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for </a:t>
            </a:r>
            <a:r>
              <a:rPr kumimoji="0" lang="en-US" altLang="en-US" sz="1050" b="0" i="0" u="none" strike="noStrike" cap="none" normalizeH="0" baseline="0" dirty="0">
                <a:ln>
                  <a:noFill/>
                </a:ln>
                <a:solidFill>
                  <a:srgbClr val="000000"/>
                </a:solidFill>
                <a:effectLst/>
                <a:latin typeface="JetBrains Mono"/>
              </a:rPr>
              <a:t>cell </a:t>
            </a:r>
            <a:r>
              <a:rPr kumimoji="0" lang="en-US" altLang="en-US" sz="1050" b="1" i="0" u="none" strike="noStrike" cap="none" normalizeH="0" baseline="0" dirty="0">
                <a:ln>
                  <a:noFill/>
                </a:ln>
                <a:solidFill>
                  <a:srgbClr val="000080"/>
                </a:solidFill>
                <a:effectLst/>
                <a:latin typeface="JetBrains Mono"/>
              </a:rPr>
              <a:t>in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.cell_list</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x_com</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err="1">
                <a:ln>
                  <a:noFill/>
                </a:ln>
                <a:solidFill>
                  <a:srgbClr val="000000"/>
                </a:solidFill>
                <a:effectLst/>
                <a:latin typeface="JetBrains Mono"/>
              </a:rPr>
              <a:t>ir</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000000"/>
                </a:solidFill>
                <a:effectLst/>
                <a:latin typeface="JetBrains Mono"/>
              </a:rPr>
              <a:t>cell.xCOM</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y_com</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err="1">
                <a:ln>
                  <a:noFill/>
                </a:ln>
                <a:solidFill>
                  <a:srgbClr val="000000"/>
                </a:solidFill>
                <a:effectLst/>
                <a:latin typeface="JetBrains Mono"/>
              </a:rPr>
              <a:t>ir</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000000"/>
                </a:solidFill>
                <a:effectLst/>
                <a:latin typeface="JetBrains Mono"/>
              </a:rPr>
              <a:t>cell.yCOM</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z_com</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err="1">
                <a:ln>
                  <a:noFill/>
                </a:ln>
                <a:solidFill>
                  <a:srgbClr val="000000"/>
                </a:solidFill>
                <a:effectLst/>
                <a:latin typeface="JetBrains Mono"/>
              </a:rPr>
              <a:t>ir</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000000"/>
                </a:solidFill>
                <a:effectLst/>
                <a:latin typeface="JetBrains Mono"/>
              </a:rPr>
              <a:t>cell.zCOM</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nutrient_level</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err="1">
                <a:ln>
                  <a:noFill/>
                </a:ln>
                <a:solidFill>
                  <a:srgbClr val="000000"/>
                </a:solidFill>
                <a:effectLst/>
                <a:latin typeface="JetBrains Mono"/>
              </a:rPr>
              <a:t>nutrient_field</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000000"/>
                </a:solidFill>
                <a:effectLst/>
                <a:latin typeface="JetBrains Mono"/>
              </a:rPr>
              <a:t>x_com</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y_com</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z_com</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if </a:t>
            </a:r>
            <a:r>
              <a:rPr kumimoji="0" lang="en-US" altLang="en-US" sz="1050" b="0" i="0" u="none" strike="noStrike" cap="none" normalizeH="0" baseline="0" dirty="0" err="1">
                <a:ln>
                  <a:noFill/>
                </a:ln>
                <a:solidFill>
                  <a:srgbClr val="000000"/>
                </a:solidFill>
                <a:effectLst/>
                <a:latin typeface="JetBrains Mono"/>
              </a:rPr>
              <a:t>cell.type</a:t>
            </a: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in </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.TUMORPROLIFERATING</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.TUMOR</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nutrient_based_growth_component</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80"/>
                </a:solidFill>
                <a:effectLst/>
                <a:latin typeface="JetBrains Mono"/>
              </a:rPr>
              <a:t>min</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0.2</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a:ln>
                  <a:noFill/>
                </a:ln>
                <a:solidFill>
                  <a:srgbClr val="0000FF"/>
                </a:solidFill>
                <a:effectLst/>
                <a:latin typeface="JetBrains Mono"/>
              </a:rPr>
              <a:t>0.01 </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nutrient_level</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delta = </a:t>
            </a:r>
            <a:r>
              <a:rPr kumimoji="0" lang="en-US" altLang="en-US" sz="1050" b="0" i="0" u="none" strike="noStrike" cap="none" normalizeH="0" baseline="0" dirty="0">
                <a:ln>
                  <a:noFill/>
                </a:ln>
                <a:solidFill>
                  <a:srgbClr val="000080"/>
                </a:solidFill>
                <a:effectLst/>
                <a:latin typeface="JetBrains Mono"/>
              </a:rPr>
              <a:t>max</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a:ln>
                  <a:noFill/>
                </a:ln>
                <a:solidFill>
                  <a:srgbClr val="0000FF"/>
                </a:solidFill>
                <a:effectLst/>
                <a:latin typeface="JetBrains Mono"/>
              </a:rPr>
              <a:t>0.0</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nutrient_based_growth_component</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a:ln>
                  <a:noFill/>
                </a:ln>
                <a:solidFill>
                  <a:srgbClr val="0000FF"/>
                </a:solidFill>
                <a:effectLst/>
                <a:latin typeface="JetBrains Mono"/>
              </a:rPr>
              <a:t>0.05 </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cell.targetVolume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err="1">
                <a:ln>
                  <a:noFill/>
                </a:ln>
                <a:solidFill>
                  <a:srgbClr val="000000"/>
                </a:solidFill>
                <a:effectLst/>
                <a:latin typeface="JetBrains Mono"/>
              </a:rPr>
              <a:t>cell.volume</a:t>
            </a:r>
            <a:r>
              <a:rPr kumimoji="0" lang="en-US" altLang="en-US" sz="1050" b="0" i="0" u="none" strike="noStrike" cap="none" normalizeH="0" baseline="0" dirty="0">
                <a:ln>
                  <a:noFill/>
                </a:ln>
                <a:solidFill>
                  <a:srgbClr val="000000"/>
                </a:solidFill>
                <a:effectLst/>
                <a:latin typeface="JetBrains Mono"/>
              </a:rPr>
              <a:t>))</a:t>
            </a:r>
            <a:br>
              <a:rPr kumimoji="0" lang="en-US" altLang="en-US" sz="1050" b="0" i="1" u="none" strike="noStrike" cap="none" normalizeH="0" baseline="0" dirty="0">
                <a:ln>
                  <a:noFill/>
                </a:ln>
                <a:solidFill>
                  <a:srgbClr val="808080"/>
                </a:solidFill>
                <a:effectLst/>
                <a:latin typeface="JetBrains Mono"/>
              </a:rPr>
            </a:br>
            <a:r>
              <a:rPr kumimoji="0" lang="en-US" altLang="en-US" sz="1050" b="0" i="1" u="none" strike="noStrike" cap="none" normalizeH="0" baseline="0" dirty="0">
                <a:ln>
                  <a:noFill/>
                </a:ln>
                <a:solidFill>
                  <a:srgbClr val="80808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cell.targetVolume</a:t>
            </a:r>
            <a:r>
              <a:rPr kumimoji="0" lang="en-US" altLang="en-US" sz="1050" b="0" i="0" u="none" strike="noStrike" cap="none" normalizeH="0" baseline="0" dirty="0">
                <a:ln>
                  <a:noFill/>
                </a:ln>
                <a:solidFill>
                  <a:srgbClr val="000000"/>
                </a:solidFill>
                <a:effectLst/>
                <a:latin typeface="JetBrains Mono"/>
              </a:rPr>
              <a:t> += delta</a:t>
            </a:r>
            <a:br>
              <a:rPr kumimoji="0" lang="en-US" altLang="en-US" sz="1050" b="0" i="0" u="none" strike="noStrike" cap="none" normalizeH="0" baseline="0" dirty="0">
                <a:ln>
                  <a:noFill/>
                </a:ln>
                <a:solidFill>
                  <a:srgbClr val="000000"/>
                </a:solidFill>
                <a:effectLst/>
                <a:latin typeface="JetBrains Mono"/>
              </a:rPr>
            </a:b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if </a:t>
            </a:r>
            <a:r>
              <a:rPr kumimoji="0" lang="en-US" altLang="en-US" sz="1050" b="0" i="0" u="none" strike="noStrike" cap="none" normalizeH="0" baseline="0" dirty="0" err="1">
                <a:ln>
                  <a:noFill/>
                </a:ln>
                <a:solidFill>
                  <a:srgbClr val="000080"/>
                </a:solidFill>
                <a:effectLst/>
                <a:latin typeface="JetBrains Mono"/>
              </a:rPr>
              <a:t>len</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.cell_list</a:t>
            </a:r>
            <a:r>
              <a:rPr kumimoji="0" lang="en-US" altLang="en-US" sz="1050" b="0" i="0" u="none" strike="noStrike" cap="none" normalizeH="0" baseline="0" dirty="0">
                <a:ln>
                  <a:noFill/>
                </a:ln>
                <a:solidFill>
                  <a:srgbClr val="000000"/>
                </a:solidFill>
                <a:effectLst/>
                <a:latin typeface="JetBrains Mono"/>
              </a:rPr>
              <a:t>) &gt; </a:t>
            </a:r>
            <a:r>
              <a:rPr kumimoji="0" lang="en-US" altLang="en-US" sz="1050" b="0" i="0" u="none" strike="noStrike" cap="none" normalizeH="0" baseline="0" dirty="0">
                <a:ln>
                  <a:noFill/>
                </a:ln>
                <a:solidFill>
                  <a:srgbClr val="0000FF"/>
                </a:solidFill>
                <a:effectLst/>
                <a:latin typeface="JetBrains Mono"/>
              </a:rPr>
              <a:t>200</a:t>
            </a:r>
            <a:r>
              <a:rPr kumimoji="0" lang="en-US" altLang="en-US" sz="1050" b="0" i="0" u="none" strike="noStrike" cap="none" normalizeH="0" baseline="0" dirty="0">
                <a:ln>
                  <a:noFill/>
                </a:ln>
                <a:solidFill>
                  <a:srgbClr val="000000"/>
                </a:solidFill>
                <a:effectLst/>
                <a:latin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for </a:t>
            </a:r>
            <a:r>
              <a:rPr kumimoji="0" lang="en-US" altLang="en-US" sz="1050" b="0" i="0" u="none" strike="noStrike" cap="none" normalizeH="0" baseline="0" dirty="0">
                <a:ln>
                  <a:noFill/>
                </a:ln>
                <a:solidFill>
                  <a:srgbClr val="000000"/>
                </a:solidFill>
                <a:effectLst/>
                <a:latin typeface="JetBrains Mono"/>
              </a:rPr>
              <a:t>cell </a:t>
            </a:r>
            <a:r>
              <a:rPr kumimoji="0" lang="en-US" altLang="en-US" sz="1050" b="1" i="0" u="none" strike="noStrike" cap="none" normalizeH="0" baseline="0" dirty="0">
                <a:ln>
                  <a:noFill/>
                </a:ln>
                <a:solidFill>
                  <a:srgbClr val="000080"/>
                </a:solidFill>
                <a:effectLst/>
                <a:latin typeface="JetBrains Mono"/>
              </a:rPr>
              <a:t>in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.cell_list</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x_com</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err="1">
                <a:ln>
                  <a:noFill/>
                </a:ln>
                <a:solidFill>
                  <a:srgbClr val="000000"/>
                </a:solidFill>
                <a:effectLst/>
                <a:latin typeface="JetBrains Mono"/>
              </a:rPr>
              <a:t>ir</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000000"/>
                </a:solidFill>
                <a:effectLst/>
                <a:latin typeface="JetBrains Mono"/>
              </a:rPr>
              <a:t>cell.xCOM</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y_com</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err="1">
                <a:ln>
                  <a:noFill/>
                </a:ln>
                <a:solidFill>
                  <a:srgbClr val="000000"/>
                </a:solidFill>
                <a:effectLst/>
                <a:latin typeface="JetBrains Mono"/>
              </a:rPr>
              <a:t>ir</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000000"/>
                </a:solidFill>
                <a:effectLst/>
                <a:latin typeface="JetBrains Mono"/>
              </a:rPr>
              <a:t>cell.yCOM</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z_com</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err="1">
                <a:ln>
                  <a:noFill/>
                </a:ln>
                <a:solidFill>
                  <a:srgbClr val="000000"/>
                </a:solidFill>
                <a:effectLst/>
                <a:latin typeface="JetBrains Mono"/>
              </a:rPr>
              <a:t>ir</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000000"/>
                </a:solidFill>
                <a:effectLst/>
                <a:latin typeface="JetBrains Mono"/>
              </a:rPr>
              <a:t>cell.zCOM</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nutrient_level</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err="1">
                <a:ln>
                  <a:noFill/>
                </a:ln>
                <a:solidFill>
                  <a:srgbClr val="000000"/>
                </a:solidFill>
                <a:effectLst/>
                <a:latin typeface="JetBrains Mono"/>
              </a:rPr>
              <a:t>nutrient_field</a:t>
            </a:r>
            <a:r>
              <a:rPr kumimoji="0" lang="en-US" altLang="en-US" sz="1050" b="0" i="0" u="none" strike="noStrike" cap="none" normalizeH="0" baseline="0" dirty="0">
                <a:ln>
                  <a:noFill/>
                </a:ln>
                <a:solidFill>
                  <a:srgbClr val="000000"/>
                </a:solidFill>
                <a:effectLst/>
                <a:latin typeface="JetBrains Mono"/>
              </a:rPr>
              <a:t>[</a:t>
            </a:r>
            <a:r>
              <a:rPr kumimoji="0" lang="en-US" altLang="en-US" sz="1050" b="0" i="0" u="none" strike="noStrike" cap="none" normalizeH="0" baseline="0" dirty="0" err="1">
                <a:ln>
                  <a:noFill/>
                </a:ln>
                <a:solidFill>
                  <a:srgbClr val="000000"/>
                </a:solidFill>
                <a:effectLst/>
                <a:latin typeface="JetBrains Mono"/>
              </a:rPr>
              <a:t>x_com</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y_com</a:t>
            </a: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z_com</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1" i="0" u="none" strike="noStrike" cap="none" normalizeH="0" baseline="0" dirty="0">
                <a:ln>
                  <a:noFill/>
                </a:ln>
                <a:solidFill>
                  <a:srgbClr val="000080"/>
                </a:solidFill>
                <a:effectLst/>
                <a:latin typeface="JetBrains Mono"/>
              </a:rPr>
              <a:t>if </a:t>
            </a:r>
            <a:r>
              <a:rPr kumimoji="0" lang="en-US" altLang="en-US" sz="1050" b="0" i="0" u="none" strike="noStrike" cap="none" normalizeH="0" baseline="0" dirty="0" err="1">
                <a:ln>
                  <a:noFill/>
                </a:ln>
                <a:solidFill>
                  <a:srgbClr val="000000"/>
                </a:solidFill>
                <a:effectLst/>
                <a:latin typeface="JetBrains Mono"/>
              </a:rPr>
              <a:t>nutrient_level</a:t>
            </a:r>
            <a:r>
              <a:rPr kumimoji="0" lang="en-US" altLang="en-US" sz="1050" b="0" i="0" u="none" strike="noStrike" cap="none" normalizeH="0" baseline="0" dirty="0">
                <a:ln>
                  <a:noFill/>
                </a:ln>
                <a:solidFill>
                  <a:srgbClr val="000000"/>
                </a:solidFill>
                <a:effectLst/>
                <a:latin typeface="JetBrains Mono"/>
              </a:rPr>
              <a:t> &lt; </a:t>
            </a:r>
            <a:r>
              <a:rPr kumimoji="0" lang="en-US" altLang="en-US" sz="1050" b="0" i="0" u="none" strike="noStrike" cap="none" normalizeH="0" baseline="0" dirty="0">
                <a:ln>
                  <a:noFill/>
                </a:ln>
                <a:solidFill>
                  <a:srgbClr val="0000FF"/>
                </a:solidFill>
                <a:effectLst/>
                <a:latin typeface="JetBrains Mono"/>
              </a:rPr>
              <a:t>20</a:t>
            </a:r>
            <a:r>
              <a:rPr kumimoji="0" lang="en-US" altLang="en-US" sz="1050" b="0" i="0" u="none" strike="noStrike" cap="none" normalizeH="0" baseline="0" dirty="0">
                <a:ln>
                  <a:noFill/>
                </a:ln>
                <a:solidFill>
                  <a:srgbClr val="000000"/>
                </a:solidFill>
                <a:effectLst/>
                <a:latin typeface="JetBrains Mono"/>
              </a:rPr>
              <a:t>:</a:t>
            </a:r>
            <a:br>
              <a:rPr kumimoji="0" lang="en-US" altLang="en-US" sz="1050" b="0" i="0" u="none" strike="noStrike" cap="none" normalizeH="0" baseline="0" dirty="0">
                <a:ln>
                  <a:noFill/>
                </a:ln>
                <a:solidFill>
                  <a:srgbClr val="000000"/>
                </a:solidFill>
                <a:effectLst/>
                <a:latin typeface="JetBrains Mono"/>
              </a:rPr>
            </a:br>
            <a:r>
              <a:rPr kumimoji="0" lang="en-US" altLang="en-US" sz="1050" b="0" i="0" u="none" strike="noStrike" cap="none" normalizeH="0" baseline="0" dirty="0">
                <a:ln>
                  <a:noFill/>
                </a:ln>
                <a:solidFill>
                  <a:srgbClr val="000000"/>
                </a:solidFill>
                <a:effectLst/>
                <a:latin typeface="JetBrains Mono"/>
              </a:rPr>
              <a:t>                    </a:t>
            </a:r>
            <a:r>
              <a:rPr kumimoji="0" lang="en-US" altLang="en-US" sz="1050" b="0" i="0" u="none" strike="noStrike" cap="none" normalizeH="0" baseline="0" dirty="0" err="1">
                <a:ln>
                  <a:noFill/>
                </a:ln>
                <a:solidFill>
                  <a:srgbClr val="000000"/>
                </a:solidFill>
                <a:effectLst/>
                <a:latin typeface="JetBrains Mono"/>
              </a:rPr>
              <a:t>cell.type</a:t>
            </a:r>
            <a:r>
              <a:rPr kumimoji="0" lang="en-US" altLang="en-US" sz="1050" b="0" i="0" u="none" strike="noStrike" cap="none" normalizeH="0" baseline="0" dirty="0">
                <a:ln>
                  <a:noFill/>
                </a:ln>
                <a:solidFill>
                  <a:srgbClr val="000000"/>
                </a:solidFill>
                <a:effectLst/>
                <a:latin typeface="JetBrains Mono"/>
              </a:rPr>
              <a:t> = </a:t>
            </a:r>
            <a:r>
              <a:rPr kumimoji="0" lang="en-US" altLang="en-US" sz="1050" b="0" i="0" u="none" strike="noStrike" cap="none" normalizeH="0" baseline="0" dirty="0" err="1">
                <a:ln>
                  <a:noFill/>
                </a:ln>
                <a:solidFill>
                  <a:srgbClr val="94558D"/>
                </a:solidFill>
                <a:effectLst/>
                <a:latin typeface="JetBrains Mono"/>
              </a:rPr>
              <a:t>self</a:t>
            </a:r>
            <a:r>
              <a:rPr kumimoji="0" lang="en-US" altLang="en-US" sz="1050" b="0" i="0" u="none" strike="noStrike" cap="none" normalizeH="0" baseline="0" dirty="0" err="1">
                <a:ln>
                  <a:noFill/>
                </a:ln>
                <a:solidFill>
                  <a:srgbClr val="000000"/>
                </a:solidFill>
                <a:effectLst/>
                <a:latin typeface="JetBrains Mono"/>
              </a:rPr>
              <a:t>.NECROTIC</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5" name="Straight Arrow Connector 4"/>
          <p:cNvCxnSpPr/>
          <p:nvPr/>
        </p:nvCxnSpPr>
        <p:spPr>
          <a:xfrm flipH="1">
            <a:off x="1052187" y="964504"/>
            <a:ext cx="4568800" cy="50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24395" y="964504"/>
            <a:ext cx="1716065" cy="954107"/>
          </a:xfrm>
          <a:prstGeom prst="rect">
            <a:avLst/>
          </a:prstGeom>
          <a:noFill/>
        </p:spPr>
        <p:txBody>
          <a:bodyPr wrap="square" rtlCol="0">
            <a:spAutoFit/>
          </a:bodyPr>
          <a:lstStyle/>
          <a:p>
            <a:r>
              <a:rPr lang="en-US" dirty="0"/>
              <a:t>Convenience function to round COM coordinate to nearest integer</a:t>
            </a:r>
          </a:p>
        </p:txBody>
      </p:sp>
      <p:sp>
        <p:nvSpPr>
          <p:cNvPr id="10" name="TextBox 9"/>
          <p:cNvSpPr txBox="1"/>
          <p:nvPr/>
        </p:nvSpPr>
        <p:spPr>
          <a:xfrm>
            <a:off x="6582427" y="3315157"/>
            <a:ext cx="1872641" cy="738664"/>
          </a:xfrm>
          <a:prstGeom prst="rect">
            <a:avLst/>
          </a:prstGeom>
          <a:noFill/>
        </p:spPr>
        <p:txBody>
          <a:bodyPr wrap="square" rtlCol="0">
            <a:spAutoFit/>
          </a:bodyPr>
          <a:lstStyle/>
          <a:p>
            <a:r>
              <a:rPr lang="en-US" dirty="0"/>
              <a:t>Nutrient-based contribution to growth rate</a:t>
            </a:r>
          </a:p>
        </p:txBody>
      </p:sp>
      <p:cxnSp>
        <p:nvCxnSpPr>
          <p:cNvPr id="12" name="Straight Arrow Connector 11"/>
          <p:cNvCxnSpPr/>
          <p:nvPr/>
        </p:nvCxnSpPr>
        <p:spPr>
          <a:xfrm flipH="1">
            <a:off x="3858016" y="3698310"/>
            <a:ext cx="2523859" cy="522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p:cNvCxnSpPr>
          <p:nvPr/>
        </p:nvCxnSpPr>
        <p:spPr>
          <a:xfrm flipH="1">
            <a:off x="4572000" y="3698311"/>
            <a:ext cx="1809875" cy="986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89107" y="4371584"/>
            <a:ext cx="1766170" cy="738664"/>
          </a:xfrm>
          <a:prstGeom prst="rect">
            <a:avLst/>
          </a:prstGeom>
          <a:noFill/>
        </p:spPr>
        <p:txBody>
          <a:bodyPr wrap="square" rtlCol="0">
            <a:spAutoFit/>
          </a:bodyPr>
          <a:lstStyle/>
          <a:p>
            <a:r>
              <a:rPr lang="en-US" dirty="0"/>
              <a:t>Pressure dependent growth rate</a:t>
            </a:r>
          </a:p>
        </p:txBody>
      </p:sp>
      <p:cxnSp>
        <p:nvCxnSpPr>
          <p:cNvPr id="19" name="Straight Arrow Connector 18"/>
          <p:cNvCxnSpPr/>
          <p:nvPr/>
        </p:nvCxnSpPr>
        <p:spPr>
          <a:xfrm flipH="1">
            <a:off x="6200384" y="4833658"/>
            <a:ext cx="382043" cy="176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89107" y="6025019"/>
            <a:ext cx="2173402" cy="523220"/>
          </a:xfrm>
          <a:prstGeom prst="rect">
            <a:avLst/>
          </a:prstGeom>
          <a:noFill/>
        </p:spPr>
        <p:txBody>
          <a:bodyPr wrap="square" rtlCol="0">
            <a:spAutoFit/>
          </a:bodyPr>
          <a:lstStyle/>
          <a:p>
            <a:r>
              <a:rPr lang="en-US" dirty="0"/>
              <a:t>Tumor-&gt; necrotic transition</a:t>
            </a:r>
          </a:p>
        </p:txBody>
      </p:sp>
      <p:cxnSp>
        <p:nvCxnSpPr>
          <p:cNvPr id="22" name="Straight Arrow Connector 21"/>
          <p:cNvCxnSpPr>
            <a:stCxn id="20" idx="1"/>
          </p:cNvCxnSpPr>
          <p:nvPr/>
        </p:nvCxnSpPr>
        <p:spPr>
          <a:xfrm flipH="1">
            <a:off x="2630466" y="6286629"/>
            <a:ext cx="4158641" cy="1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Google Shape;103;p21">
            <a:extLst>
              <a:ext uri="{FF2B5EF4-FFF2-40B4-BE49-F238E27FC236}">
                <a16:creationId xmlns:a16="http://schemas.microsoft.com/office/drawing/2014/main" id="{6EF10A45-617E-4B08-9203-26090F7A8F88}"/>
              </a:ext>
            </a:extLst>
          </p:cNvPr>
          <p:cNvPicPr preferRelativeResize="0"/>
          <p:nvPr/>
        </p:nvPicPr>
        <p:blipFill rotWithShape="1">
          <a:blip r:embed="rId2">
            <a:alphaModFix/>
          </a:blip>
          <a:srcRect/>
          <a:stretch/>
        </p:blipFill>
        <p:spPr>
          <a:xfrm>
            <a:off x="8564450" y="4464"/>
            <a:ext cx="593675" cy="617861"/>
          </a:xfrm>
          <a:prstGeom prst="rect">
            <a:avLst/>
          </a:prstGeom>
          <a:noFill/>
          <a:ln>
            <a:noFill/>
          </a:ln>
        </p:spPr>
      </p:pic>
      <p:pic>
        <p:nvPicPr>
          <p:cNvPr id="6" name="Google Shape;101;g8d41b0a812_0_0" descr="Biocomplexity Logo">
            <a:extLst>
              <a:ext uri="{FF2B5EF4-FFF2-40B4-BE49-F238E27FC236}">
                <a16:creationId xmlns:a16="http://schemas.microsoft.com/office/drawing/2014/main" id="{4D6F69B6-ED5A-42D1-AC9D-62425C71FB89}"/>
              </a:ext>
            </a:extLst>
          </p:cNvPr>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7" name="Google Shape;102;g8d41b0a812_0_0" descr="redblackblockiu">
            <a:extLst>
              <a:ext uri="{FF2B5EF4-FFF2-40B4-BE49-F238E27FC236}">
                <a16:creationId xmlns:a16="http://schemas.microsoft.com/office/drawing/2014/main" id="{E3570513-5274-41FD-9FBC-8D2C11785439}"/>
              </a:ext>
            </a:extLst>
          </p:cNvPr>
          <p:cNvPicPr preferRelativeResize="0"/>
          <p:nvPr/>
        </p:nvPicPr>
        <p:blipFill rotWithShape="1">
          <a:blip r:embed="rId4">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1454122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00" y="1325608"/>
            <a:ext cx="2252663"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6"/>
          <p:cNvSpPr txBox="1">
            <a:spLocks noChangeArrowheads="1"/>
          </p:cNvSpPr>
          <p:nvPr/>
        </p:nvSpPr>
        <p:spPr bwMode="auto">
          <a:xfrm>
            <a:off x="0" y="0"/>
            <a:ext cx="9144000" cy="40011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Building 3D Vascular Tumor simulation</a:t>
            </a:r>
          </a:p>
        </p:txBody>
      </p:sp>
      <p:sp>
        <p:nvSpPr>
          <p:cNvPr id="4" name="TextBox 3"/>
          <p:cNvSpPr txBox="1"/>
          <p:nvPr/>
        </p:nvSpPr>
        <p:spPr>
          <a:xfrm>
            <a:off x="0" y="601249"/>
            <a:ext cx="9144000" cy="523220"/>
          </a:xfrm>
          <a:prstGeom prst="rect">
            <a:avLst/>
          </a:prstGeom>
          <a:noFill/>
        </p:spPr>
        <p:txBody>
          <a:bodyPr wrap="square" rtlCol="0">
            <a:spAutoFit/>
          </a:bodyPr>
          <a:lstStyle/>
          <a:p>
            <a:r>
              <a:rPr lang="en-US" dirty="0"/>
              <a:t>While we are not going to go through this exercise in this introductory session it is worth mentioning that building</a:t>
            </a:r>
          </a:p>
          <a:p>
            <a:r>
              <a:rPr lang="en-US" dirty="0"/>
              <a:t>The simulation presented below does not take that much more coding that we have already done so far. </a:t>
            </a:r>
          </a:p>
        </p:txBody>
      </p:sp>
      <p:sp>
        <p:nvSpPr>
          <p:cNvPr id="5" name="Rectangle 1"/>
          <p:cNvSpPr>
            <a:spLocks noChangeArrowheads="1"/>
          </p:cNvSpPr>
          <p:nvPr/>
        </p:nvSpPr>
        <p:spPr bwMode="auto">
          <a:xfrm>
            <a:off x="4008328" y="2415698"/>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80"/>
                </a:solidFill>
                <a:effectLst/>
                <a:latin typeface="JetBrains Mono"/>
              </a:rPr>
              <a:t>from </a:t>
            </a:r>
            <a:r>
              <a:rPr kumimoji="0" lang="en-US" altLang="en-US" sz="900" b="0" i="0" u="none" strike="noStrike" cap="none" normalizeH="0" baseline="0">
                <a:ln>
                  <a:noFill/>
                </a:ln>
                <a:solidFill>
                  <a:srgbClr val="000000"/>
                </a:solidFill>
                <a:effectLst/>
                <a:latin typeface="JetBrains Mono"/>
              </a:rPr>
              <a:t>.TumorVasc3DSteppables </a:t>
            </a:r>
            <a:r>
              <a:rPr kumimoji="0" lang="en-US" altLang="en-US" sz="900" b="1" i="0" u="none" strike="noStrike" cap="none" normalizeH="0" baseline="0">
                <a:ln>
                  <a:noFill/>
                </a:ln>
                <a:solidFill>
                  <a:srgbClr val="000080"/>
                </a:solidFill>
                <a:effectLst/>
                <a:latin typeface="JetBrains Mono"/>
              </a:rPr>
              <a:t>import </a:t>
            </a:r>
            <a:r>
              <a:rPr kumimoji="0" lang="en-US" altLang="en-US" sz="900" b="0" i="0" u="none" strike="noStrike" cap="none" normalizeH="0" baseline="0">
                <a:ln>
                  <a:noFill/>
                </a:ln>
                <a:solidFill>
                  <a:srgbClr val="000000"/>
                </a:solidFill>
                <a:effectLst/>
                <a:latin typeface="JetBrains Mono"/>
              </a:rPr>
              <a:t>VolumeParamSteppable</a:t>
            </a:r>
            <a:br>
              <a:rPr kumimoji="0" lang="en-US" altLang="en-US" sz="900" b="0" i="0" u="none" strike="noStrike" cap="none" normalizeH="0" baseline="0">
                <a:ln>
                  <a:noFill/>
                </a:ln>
                <a:solidFill>
                  <a:srgbClr val="000000"/>
                </a:solidFill>
                <a:effectLst/>
                <a:latin typeface="JetBrains Mono"/>
              </a:rPr>
            </a:br>
            <a:r>
              <a:rPr kumimoji="0" lang="en-US" altLang="en-US" sz="900" b="1" i="0" u="none" strike="noStrike" cap="none" normalizeH="0" baseline="0">
                <a:ln>
                  <a:noFill/>
                </a:ln>
                <a:solidFill>
                  <a:srgbClr val="000080"/>
                </a:solidFill>
                <a:effectLst/>
                <a:latin typeface="JetBrains Mono"/>
              </a:rPr>
              <a:t>from </a:t>
            </a:r>
            <a:r>
              <a:rPr kumimoji="0" lang="en-US" altLang="en-US" sz="900" b="0" i="0" u="none" strike="noStrike" cap="none" normalizeH="0" baseline="0">
                <a:ln>
                  <a:noFill/>
                </a:ln>
                <a:solidFill>
                  <a:srgbClr val="000000"/>
                </a:solidFill>
                <a:effectLst/>
                <a:latin typeface="JetBrains Mono"/>
              </a:rPr>
              <a:t>.TumorVasc3DSteppables </a:t>
            </a:r>
            <a:r>
              <a:rPr kumimoji="0" lang="en-US" altLang="en-US" sz="900" b="1" i="0" u="none" strike="noStrike" cap="none" normalizeH="0" baseline="0">
                <a:ln>
                  <a:noFill/>
                </a:ln>
                <a:solidFill>
                  <a:srgbClr val="000080"/>
                </a:solidFill>
                <a:effectLst/>
                <a:latin typeface="JetBrains Mono"/>
              </a:rPr>
              <a:t>import </a:t>
            </a:r>
            <a:r>
              <a:rPr kumimoji="0" lang="en-US" altLang="en-US" sz="900" b="0" i="0" u="none" strike="noStrike" cap="none" normalizeH="0" baseline="0">
                <a:ln>
                  <a:noFill/>
                </a:ln>
                <a:solidFill>
                  <a:srgbClr val="000000"/>
                </a:solidFill>
                <a:effectLst/>
                <a:latin typeface="JetBrains Mono"/>
              </a:rPr>
              <a:t>MitosisSteppable</a:t>
            </a:r>
            <a:br>
              <a:rPr kumimoji="0" lang="en-US" altLang="en-US" sz="900" b="0" i="0" u="none" strike="noStrike" cap="none" normalizeH="0" baseline="0">
                <a:ln>
                  <a:noFill/>
                </a:ln>
                <a:solidFill>
                  <a:srgbClr val="000000"/>
                </a:solidFill>
                <a:effectLst/>
                <a:latin typeface="JetBrains Mono"/>
              </a:rPr>
            </a:br>
            <a:r>
              <a:rPr kumimoji="0" lang="en-US" altLang="en-US" sz="900" b="1" i="0" u="none" strike="noStrike" cap="none" normalizeH="0" baseline="0">
                <a:ln>
                  <a:noFill/>
                </a:ln>
                <a:solidFill>
                  <a:srgbClr val="000080"/>
                </a:solidFill>
                <a:effectLst/>
                <a:latin typeface="JetBrains Mono"/>
              </a:rPr>
              <a:t>import </a:t>
            </a:r>
            <a:r>
              <a:rPr kumimoji="0" lang="en-US" altLang="en-US" sz="900" b="0" i="0" u="none" strike="noStrike" cap="none" normalizeH="0" baseline="0">
                <a:ln>
                  <a:noFill/>
                </a:ln>
                <a:solidFill>
                  <a:srgbClr val="000000"/>
                </a:solidFill>
                <a:effectLst/>
                <a:latin typeface="JetBrains Mono"/>
              </a:rPr>
              <a:t>cc3d.CompuCellSetup </a:t>
            </a:r>
            <a:r>
              <a:rPr kumimoji="0" lang="en-US" altLang="en-US" sz="900" b="1" i="0" u="none" strike="noStrike" cap="none" normalizeH="0" baseline="0">
                <a:ln>
                  <a:noFill/>
                </a:ln>
                <a:solidFill>
                  <a:srgbClr val="000080"/>
                </a:solidFill>
                <a:effectLst/>
                <a:latin typeface="JetBrains Mono"/>
              </a:rPr>
              <a:t>as </a:t>
            </a:r>
            <a:r>
              <a:rPr kumimoji="0" lang="en-US" altLang="en-US" sz="900" b="0" i="0" u="none" strike="noStrike" cap="none" normalizeH="0" baseline="0">
                <a:ln>
                  <a:noFill/>
                </a:ln>
                <a:solidFill>
                  <a:srgbClr val="000000"/>
                </a:solidFill>
                <a:effectLst/>
                <a:latin typeface="JetBrains Mono"/>
              </a:rPr>
              <a:t>CompuCellSetup</a:t>
            </a:r>
            <a:br>
              <a:rPr kumimoji="0" lang="en-US" altLang="en-US" sz="900" b="0" i="0" u="none" strike="noStrike" cap="none" normalizeH="0" baseline="0">
                <a:ln>
                  <a:noFill/>
                </a:ln>
                <a:solidFill>
                  <a:srgbClr val="000000"/>
                </a:solidFill>
                <a:effectLst/>
                <a:latin typeface="JetBrains Mono"/>
              </a:rPr>
            </a:b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vol_steppable = VolumeParamSteppable(</a:t>
            </a:r>
            <a:r>
              <a:rPr kumimoji="0" lang="en-US" altLang="en-US" sz="900" b="0" i="0" u="none" strike="noStrike" cap="none" normalizeH="0" baseline="0">
                <a:ln>
                  <a:noFill/>
                </a:ln>
                <a:solidFill>
                  <a:srgbClr val="660099"/>
                </a:solidFill>
                <a:effectLst/>
                <a:latin typeface="JetBrains Mono"/>
              </a:rPr>
              <a:t>frequency</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FF"/>
                </a:solidFill>
                <a:effectLst/>
                <a:latin typeface="JetBrains Mono"/>
              </a:rPr>
              <a:t>1</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vol_steppable.set_params(</a:t>
            </a:r>
            <a:r>
              <a:rPr kumimoji="0" lang="en-US" altLang="en-US" sz="900" b="0" i="0" u="none" strike="noStrike" cap="none" normalizeH="0" baseline="0">
                <a:ln>
                  <a:noFill/>
                </a:ln>
                <a:solidFill>
                  <a:srgbClr val="0000FF"/>
                </a:solidFill>
                <a:effectLst/>
                <a:latin typeface="JetBrains Mono"/>
              </a:rPr>
              <a:t>1</a:t>
            </a:r>
            <a:r>
              <a:rPr kumimoji="0" lang="en-US" altLang="en-US" sz="900" b="0" i="0" u="none" strike="noStrike" cap="none" normalizeH="0" baseline="0">
                <a:ln>
                  <a:noFill/>
                </a:ln>
                <a:solidFill>
                  <a:srgbClr val="000000"/>
                </a:solidFill>
                <a:effectLst/>
                <a:latin typeface="JetBrains Mono"/>
              </a:rPr>
              <a:t>, </a:t>
            </a:r>
            <a:r>
              <a:rPr kumimoji="0" lang="en-US" altLang="en-US" sz="900" b="0" i="0" u="none" strike="noStrike" cap="none" normalizeH="0" baseline="0">
                <a:ln>
                  <a:noFill/>
                </a:ln>
                <a:solidFill>
                  <a:srgbClr val="0000FF"/>
                </a:solidFill>
                <a:effectLst/>
                <a:latin typeface="JetBrains Mono"/>
              </a:rPr>
              <a:t>5</a:t>
            </a:r>
            <a:r>
              <a:rPr kumimoji="0" lang="en-US" altLang="en-US" sz="900" b="0" i="0" u="none" strike="noStrike" cap="none" normalizeH="0" baseline="0">
                <a:ln>
                  <a:noFill/>
                </a:ln>
                <a:solidFill>
                  <a:srgbClr val="000000"/>
                </a:solidFill>
                <a:effectLst/>
                <a:latin typeface="JetBrains Mono"/>
              </a:rPr>
              <a:t>, </a:t>
            </a:r>
            <a:r>
              <a:rPr kumimoji="0" lang="en-US" altLang="en-US" sz="900" b="0" i="0" u="none" strike="noStrike" cap="none" normalizeH="0" baseline="0">
                <a:ln>
                  <a:noFill/>
                </a:ln>
                <a:solidFill>
                  <a:srgbClr val="0000FF"/>
                </a:solidFill>
                <a:effectLst/>
                <a:latin typeface="JetBrains Mono"/>
              </a:rPr>
              <a:t>1</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CompuCellSetup.register_steppable(</a:t>
            </a:r>
            <a:r>
              <a:rPr kumimoji="0" lang="en-US" altLang="en-US" sz="900" b="0" i="0" u="none" strike="noStrike" cap="none" normalizeH="0" baseline="0">
                <a:ln>
                  <a:noFill/>
                </a:ln>
                <a:solidFill>
                  <a:srgbClr val="660099"/>
                </a:solidFill>
                <a:effectLst/>
                <a:latin typeface="JetBrains Mono"/>
              </a:rPr>
              <a:t>steppable</a:t>
            </a:r>
            <a:r>
              <a:rPr kumimoji="0" lang="en-US" altLang="en-US" sz="900" b="0" i="0" u="none" strike="noStrike" cap="none" normalizeH="0" baseline="0">
                <a:ln>
                  <a:noFill/>
                </a:ln>
                <a:solidFill>
                  <a:srgbClr val="000000"/>
                </a:solidFill>
                <a:effectLst/>
                <a:latin typeface="JetBrains Mono"/>
              </a:rPr>
              <a:t>=vol_steppable)</a:t>
            </a:r>
            <a:br>
              <a:rPr kumimoji="0" lang="en-US" altLang="en-US" sz="900" b="0" i="0" u="none" strike="noStrike" cap="none" normalizeH="0" baseline="0">
                <a:ln>
                  <a:noFill/>
                </a:ln>
                <a:solidFill>
                  <a:srgbClr val="000000"/>
                </a:solidFill>
                <a:effectLst/>
                <a:latin typeface="JetBrains Mono"/>
              </a:rPr>
            </a:b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doublingVolumeDict = {</a:t>
            </a:r>
            <a:r>
              <a:rPr kumimoji="0" lang="en-US" altLang="en-US" sz="900" b="0" i="0" u="none" strike="noStrike" cap="none" normalizeH="0" baseline="0">
                <a:ln>
                  <a:noFill/>
                </a:ln>
                <a:solidFill>
                  <a:srgbClr val="0000FF"/>
                </a:solidFill>
                <a:effectLst/>
                <a:latin typeface="JetBrains Mono"/>
              </a:rPr>
              <a:t>1</a:t>
            </a:r>
            <a:r>
              <a:rPr kumimoji="0" lang="en-US" altLang="en-US" sz="900" b="0" i="0" u="none" strike="noStrike" cap="none" normalizeH="0" baseline="0">
                <a:ln>
                  <a:noFill/>
                </a:ln>
                <a:solidFill>
                  <a:srgbClr val="000000"/>
                </a:solidFill>
                <a:effectLst/>
                <a:latin typeface="JetBrains Mono"/>
              </a:rPr>
              <a:t>: </a:t>
            </a:r>
            <a:r>
              <a:rPr kumimoji="0" lang="en-US" altLang="en-US" sz="900" b="0" i="0" u="none" strike="noStrike" cap="none" normalizeH="0" baseline="0">
                <a:ln>
                  <a:noFill/>
                </a:ln>
                <a:solidFill>
                  <a:srgbClr val="0000FF"/>
                </a:solidFill>
                <a:effectLst/>
                <a:latin typeface="JetBrains Mono"/>
              </a:rPr>
              <a:t>54</a:t>
            </a:r>
            <a:r>
              <a:rPr kumimoji="0" lang="en-US" altLang="en-US" sz="900" b="0" i="0" u="none" strike="noStrike" cap="none" normalizeH="0" baseline="0">
                <a:ln>
                  <a:noFill/>
                </a:ln>
                <a:solidFill>
                  <a:srgbClr val="000000"/>
                </a:solidFill>
                <a:effectLst/>
                <a:latin typeface="JetBrains Mono"/>
              </a:rPr>
              <a:t>, </a:t>
            </a:r>
            <a:r>
              <a:rPr kumimoji="0" lang="en-US" altLang="en-US" sz="900" b="0" i="0" u="none" strike="noStrike" cap="none" normalizeH="0" baseline="0">
                <a:ln>
                  <a:noFill/>
                </a:ln>
                <a:solidFill>
                  <a:srgbClr val="0000FF"/>
                </a:solidFill>
                <a:effectLst/>
                <a:latin typeface="JetBrains Mono"/>
              </a:rPr>
              <a:t>2</a:t>
            </a:r>
            <a:r>
              <a:rPr kumimoji="0" lang="en-US" altLang="en-US" sz="900" b="0" i="0" u="none" strike="noStrike" cap="none" normalizeH="0" baseline="0">
                <a:ln>
                  <a:noFill/>
                </a:ln>
                <a:solidFill>
                  <a:srgbClr val="000000"/>
                </a:solidFill>
                <a:effectLst/>
                <a:latin typeface="JetBrains Mono"/>
              </a:rPr>
              <a:t>: </a:t>
            </a:r>
            <a:r>
              <a:rPr kumimoji="0" lang="en-US" altLang="en-US" sz="900" b="0" i="0" u="none" strike="noStrike" cap="none" normalizeH="0" baseline="0">
                <a:ln>
                  <a:noFill/>
                </a:ln>
                <a:solidFill>
                  <a:srgbClr val="0000FF"/>
                </a:solidFill>
                <a:effectLst/>
                <a:latin typeface="JetBrains Mono"/>
              </a:rPr>
              <a:t>54</a:t>
            </a:r>
            <a:r>
              <a:rPr kumimoji="0" lang="en-US" altLang="en-US" sz="900" b="0" i="0" u="none" strike="noStrike" cap="none" normalizeH="0" baseline="0">
                <a:ln>
                  <a:noFill/>
                </a:ln>
                <a:solidFill>
                  <a:srgbClr val="000000"/>
                </a:solidFill>
                <a:effectLst/>
                <a:latin typeface="JetBrains Mono"/>
              </a:rPr>
              <a:t>, </a:t>
            </a:r>
            <a:r>
              <a:rPr kumimoji="0" lang="en-US" altLang="en-US" sz="900" b="0" i="0" u="none" strike="noStrike" cap="none" normalizeH="0" baseline="0">
                <a:ln>
                  <a:noFill/>
                </a:ln>
                <a:solidFill>
                  <a:srgbClr val="0000FF"/>
                </a:solidFill>
                <a:effectLst/>
                <a:latin typeface="JetBrains Mono"/>
              </a:rPr>
              <a:t>4</a:t>
            </a:r>
            <a:r>
              <a:rPr kumimoji="0" lang="en-US" altLang="en-US" sz="900" b="0" i="0" u="none" strike="noStrike" cap="none" normalizeH="0" baseline="0">
                <a:ln>
                  <a:noFill/>
                </a:ln>
                <a:solidFill>
                  <a:srgbClr val="000000"/>
                </a:solidFill>
                <a:effectLst/>
                <a:latin typeface="JetBrains Mono"/>
              </a:rPr>
              <a:t>: </a:t>
            </a:r>
            <a:r>
              <a:rPr kumimoji="0" lang="en-US" altLang="en-US" sz="900" b="0" i="0" u="none" strike="noStrike" cap="none" normalizeH="0" baseline="0">
                <a:ln>
                  <a:noFill/>
                </a:ln>
                <a:solidFill>
                  <a:srgbClr val="0000FF"/>
                </a:solidFill>
                <a:effectLst/>
                <a:latin typeface="JetBrains Mono"/>
              </a:rPr>
              <a:t>80</a:t>
            </a:r>
            <a:r>
              <a:rPr kumimoji="0" lang="en-US" altLang="en-US" sz="900" b="0" i="0" u="none" strike="noStrike" cap="none" normalizeH="0" baseline="0">
                <a:ln>
                  <a:noFill/>
                </a:ln>
                <a:solidFill>
                  <a:srgbClr val="000000"/>
                </a:solidFill>
                <a:effectLst/>
                <a:latin typeface="JetBrains Mono"/>
              </a:rPr>
              <a:t>, </a:t>
            </a:r>
            <a:r>
              <a:rPr kumimoji="0" lang="en-US" altLang="en-US" sz="900" b="0" i="0" u="none" strike="noStrike" cap="none" normalizeH="0" baseline="0">
                <a:ln>
                  <a:noFill/>
                </a:ln>
                <a:solidFill>
                  <a:srgbClr val="0000FF"/>
                </a:solidFill>
                <a:effectLst/>
                <a:latin typeface="JetBrains Mono"/>
              </a:rPr>
              <a:t>6</a:t>
            </a:r>
            <a:r>
              <a:rPr kumimoji="0" lang="en-US" altLang="en-US" sz="900" b="0" i="0" u="none" strike="noStrike" cap="none" normalizeH="0" baseline="0">
                <a:ln>
                  <a:noFill/>
                </a:ln>
                <a:solidFill>
                  <a:srgbClr val="000000"/>
                </a:solidFill>
                <a:effectLst/>
                <a:latin typeface="JetBrains Mono"/>
              </a:rPr>
              <a:t>: </a:t>
            </a:r>
            <a:r>
              <a:rPr kumimoji="0" lang="en-US" altLang="en-US" sz="900" b="0" i="0" u="none" strike="noStrike" cap="none" normalizeH="0" baseline="0">
                <a:ln>
                  <a:noFill/>
                </a:ln>
                <a:solidFill>
                  <a:srgbClr val="0000FF"/>
                </a:solidFill>
                <a:effectLst/>
                <a:latin typeface="JetBrains Mono"/>
              </a:rPr>
              <a:t>80</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mitosis_steppable = MitosisSteppable(</a:t>
            </a:r>
            <a:r>
              <a:rPr kumimoji="0" lang="en-US" altLang="en-US" sz="900" b="0" i="0" u="none" strike="noStrike" cap="none" normalizeH="0" baseline="0">
                <a:ln>
                  <a:noFill/>
                </a:ln>
                <a:solidFill>
                  <a:srgbClr val="660099"/>
                </a:solidFill>
                <a:effectLst/>
                <a:latin typeface="JetBrains Mono"/>
              </a:rPr>
              <a:t>frequency</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FF"/>
                </a:solidFill>
                <a:effectLst/>
                <a:latin typeface="JetBrains Mono"/>
              </a:rPr>
              <a:t>1</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mitosis_steppable.set_params(</a:t>
            </a:r>
            <a:r>
              <a:rPr kumimoji="0" lang="en-US" altLang="en-US" sz="900" b="0" i="0" u="none" strike="noStrike" cap="none" normalizeH="0" baseline="0">
                <a:ln>
                  <a:noFill/>
                </a:ln>
                <a:solidFill>
                  <a:srgbClr val="660099"/>
                </a:solidFill>
                <a:effectLst/>
                <a:latin typeface="JetBrains Mono"/>
              </a:rPr>
              <a:t>doublingVolumeDict</a:t>
            </a:r>
            <a:r>
              <a:rPr kumimoji="0" lang="en-US" altLang="en-US" sz="900" b="0" i="0" u="none" strike="noStrike" cap="none" normalizeH="0" baseline="0">
                <a:ln>
                  <a:noFill/>
                </a:ln>
                <a:solidFill>
                  <a:srgbClr val="000000"/>
                </a:solidFill>
                <a:effectLst/>
                <a:latin typeface="JetBrains Mono"/>
              </a:rPr>
              <a:t>=doublingVolumeDict)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CompuCellSetup.register_steppable(</a:t>
            </a:r>
            <a:r>
              <a:rPr kumimoji="0" lang="en-US" altLang="en-US" sz="900" b="0" i="0" u="none" strike="noStrike" cap="none" normalizeH="0" baseline="0">
                <a:ln>
                  <a:noFill/>
                </a:ln>
                <a:solidFill>
                  <a:srgbClr val="660099"/>
                </a:solidFill>
                <a:effectLst/>
                <a:latin typeface="JetBrains Mono"/>
              </a:rPr>
              <a:t>steppable</a:t>
            </a:r>
            <a:r>
              <a:rPr kumimoji="0" lang="en-US" altLang="en-US" sz="900" b="0" i="0" u="none" strike="noStrike" cap="none" normalizeH="0" baseline="0">
                <a:ln>
                  <a:noFill/>
                </a:ln>
                <a:solidFill>
                  <a:srgbClr val="000000"/>
                </a:solidFill>
                <a:effectLst/>
                <a:latin typeface="JetBrains Mono"/>
              </a:rPr>
              <a:t>=mitosis_steppable)</a:t>
            </a:r>
            <a:br>
              <a:rPr kumimoji="0" lang="en-US" altLang="en-US" sz="900" b="0" i="0" u="none" strike="noStrike" cap="none" normalizeH="0" baseline="0">
                <a:ln>
                  <a:noFill/>
                </a:ln>
                <a:solidFill>
                  <a:srgbClr val="000000"/>
                </a:solidFill>
                <a:effectLst/>
                <a:latin typeface="JetBrains Mono"/>
              </a:rPr>
            </a:b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CompuCellSetup.run()</a:t>
            </a:r>
            <a:br>
              <a:rPr kumimoji="0" lang="en-US" altLang="en-US" sz="900" b="0" i="0" u="none" strike="noStrike" cap="none" normalizeH="0" baseline="0">
                <a:ln>
                  <a:noFill/>
                </a:ln>
                <a:solidFill>
                  <a:srgbClr val="000000"/>
                </a:solidFill>
                <a:effectLst/>
                <a:latin typeface="JetBrains Mono"/>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p:cNvSpPr txBox="1"/>
          <p:nvPr/>
        </p:nvSpPr>
        <p:spPr>
          <a:xfrm>
            <a:off x="201200" y="4622800"/>
            <a:ext cx="8752300" cy="307777"/>
          </a:xfrm>
          <a:prstGeom prst="rect">
            <a:avLst/>
          </a:prstGeom>
          <a:noFill/>
        </p:spPr>
        <p:txBody>
          <a:bodyPr wrap="square" rtlCol="0">
            <a:spAutoFit/>
          </a:bodyPr>
          <a:lstStyle/>
          <a:p>
            <a:r>
              <a:rPr lang="en-US" dirty="0"/>
              <a:t>The simulation uses the same mechanisms that we have covered so far</a:t>
            </a:r>
          </a:p>
        </p:txBody>
      </p:sp>
      <p:pic>
        <p:nvPicPr>
          <p:cNvPr id="8" name="Google Shape;103;p21">
            <a:extLst>
              <a:ext uri="{FF2B5EF4-FFF2-40B4-BE49-F238E27FC236}">
                <a16:creationId xmlns:a16="http://schemas.microsoft.com/office/drawing/2014/main" id="{ACE99708-4A5A-406E-BDC1-C6C6CC0B0BE2}"/>
              </a:ext>
            </a:extLst>
          </p:cNvPr>
          <p:cNvPicPr preferRelativeResize="0"/>
          <p:nvPr/>
        </p:nvPicPr>
        <p:blipFill rotWithShape="1">
          <a:blip r:embed="rId3">
            <a:alphaModFix/>
          </a:blip>
          <a:srcRect/>
          <a:stretch/>
        </p:blipFill>
        <p:spPr>
          <a:xfrm>
            <a:off x="8564450" y="4464"/>
            <a:ext cx="593675" cy="617861"/>
          </a:xfrm>
          <a:prstGeom prst="rect">
            <a:avLst/>
          </a:prstGeom>
          <a:noFill/>
          <a:ln>
            <a:noFill/>
          </a:ln>
        </p:spPr>
      </p:pic>
      <p:pic>
        <p:nvPicPr>
          <p:cNvPr id="10" name="Google Shape;101;g8d41b0a812_0_0" descr="Biocomplexity Logo">
            <a:extLst>
              <a:ext uri="{FF2B5EF4-FFF2-40B4-BE49-F238E27FC236}">
                <a16:creationId xmlns:a16="http://schemas.microsoft.com/office/drawing/2014/main" id="{483508E8-CD12-4BA9-A0A1-543CAE16BCD3}"/>
              </a:ext>
            </a:extLst>
          </p:cNvPr>
          <p:cNvPicPr preferRelativeResize="0"/>
          <p:nvPr/>
        </p:nvPicPr>
        <p:blipFill rotWithShape="1">
          <a:blip r:embed="rId4">
            <a:alphaModFix/>
          </a:blip>
          <a:srcRect/>
          <a:stretch/>
        </p:blipFill>
        <p:spPr>
          <a:xfrm>
            <a:off x="8550275" y="6264275"/>
            <a:ext cx="593725" cy="593725"/>
          </a:xfrm>
          <a:prstGeom prst="rect">
            <a:avLst/>
          </a:prstGeom>
          <a:noFill/>
          <a:ln>
            <a:noFill/>
          </a:ln>
        </p:spPr>
      </p:pic>
      <p:pic>
        <p:nvPicPr>
          <p:cNvPr id="12" name="Google Shape;102;g8d41b0a812_0_0" descr="redblackblockiu">
            <a:extLst>
              <a:ext uri="{FF2B5EF4-FFF2-40B4-BE49-F238E27FC236}">
                <a16:creationId xmlns:a16="http://schemas.microsoft.com/office/drawing/2014/main" id="{DF3D4AC0-AE93-4C06-82E3-5322C053367A}"/>
              </a:ext>
            </a:extLst>
          </p:cNvPr>
          <p:cNvPicPr preferRelativeResize="0"/>
          <p:nvPr/>
        </p:nvPicPr>
        <p:blipFill rotWithShape="1">
          <a:blip r:embed="rId5">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2385808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319397"/>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80"/>
                </a:solidFill>
                <a:effectLst/>
                <a:latin typeface="JetBrains Mono"/>
              </a:rPr>
              <a:t>def </a:t>
            </a:r>
            <a:r>
              <a:rPr kumimoji="0" lang="en-US" altLang="en-US" sz="900" b="0" i="0" u="none" strike="noStrike" cap="none" normalizeH="0" baseline="0">
                <a:ln>
                  <a:noFill/>
                </a:ln>
                <a:solidFill>
                  <a:srgbClr val="000000"/>
                </a:solidFill>
                <a:effectLst/>
                <a:latin typeface="JetBrains Mono"/>
              </a:rPr>
              <a:t>step(</a:t>
            </a:r>
            <a:r>
              <a:rPr kumimoji="0" lang="en-US" altLang="en-US" sz="900" b="0" i="0" u="none" strike="noStrike" cap="none" normalizeH="0" baseline="0">
                <a:ln>
                  <a:noFill/>
                </a:ln>
                <a:solidFill>
                  <a:srgbClr val="94558D"/>
                </a:solidFill>
                <a:effectLst/>
                <a:latin typeface="JetBrains Mono"/>
              </a:rPr>
              <a:t>self</a:t>
            </a:r>
            <a:r>
              <a:rPr kumimoji="0" lang="en-US" altLang="en-US" sz="900" b="0" i="0" u="none" strike="noStrike" cap="none" normalizeH="0" baseline="0">
                <a:ln>
                  <a:noFill/>
                </a:ln>
                <a:solidFill>
                  <a:srgbClr val="000000"/>
                </a:solidFill>
                <a:effectLst/>
                <a:latin typeface="JetBrains Mono"/>
              </a:rPr>
              <a:t>, mcs):</a:t>
            </a:r>
            <a:br>
              <a:rPr kumimoji="0" lang="en-US" altLang="en-US" sz="900" b="0" i="0" u="none" strike="noStrike" cap="none" normalizeH="0" baseline="0">
                <a:ln>
                  <a:noFill/>
                </a:ln>
                <a:solidFill>
                  <a:srgbClr val="000000"/>
                </a:solidFill>
                <a:effectLst/>
                <a:latin typeface="JetBrains Mono"/>
              </a:rPr>
            </a:b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field_neo_vasc = </a:t>
            </a:r>
            <a:r>
              <a:rPr kumimoji="0" lang="en-US" altLang="en-US" sz="900" b="0" i="0" u="none" strike="noStrike" cap="none" normalizeH="0" baseline="0">
                <a:ln>
                  <a:noFill/>
                </a:ln>
                <a:solidFill>
                  <a:srgbClr val="94558D"/>
                </a:solidFill>
                <a:effectLst/>
                <a:latin typeface="JetBrains Mono"/>
              </a:rPr>
              <a:t>self</a:t>
            </a:r>
            <a:r>
              <a:rPr kumimoji="0" lang="en-US" altLang="en-US" sz="900" b="0" i="0" u="none" strike="noStrike" cap="none" normalizeH="0" baseline="0">
                <a:ln>
                  <a:noFill/>
                </a:ln>
                <a:solidFill>
                  <a:srgbClr val="000000"/>
                </a:solidFill>
                <a:effectLst/>
                <a:latin typeface="JetBrains Mono"/>
              </a:rPr>
              <a:t>.field.VEGF2</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field_malig = </a:t>
            </a:r>
            <a:r>
              <a:rPr kumimoji="0" lang="en-US" altLang="en-US" sz="900" b="0" i="0" u="none" strike="noStrike" cap="none" normalizeH="0" baseline="0">
                <a:ln>
                  <a:noFill/>
                </a:ln>
                <a:solidFill>
                  <a:srgbClr val="94558D"/>
                </a:solidFill>
                <a:effectLst/>
                <a:latin typeface="JetBrains Mono"/>
              </a:rPr>
              <a:t>self</a:t>
            </a:r>
            <a:r>
              <a:rPr kumimoji="0" lang="en-US" altLang="en-US" sz="900" b="0" i="0" u="none" strike="noStrike" cap="none" normalizeH="0" baseline="0">
                <a:ln>
                  <a:noFill/>
                </a:ln>
                <a:solidFill>
                  <a:srgbClr val="000000"/>
                </a:solidFill>
                <a:effectLst/>
                <a:latin typeface="JetBrains Mono"/>
              </a:rPr>
              <a:t>.field.Oxygen</a:t>
            </a:r>
            <a:br>
              <a:rPr kumimoji="0" lang="en-US" altLang="en-US" sz="900" b="0" i="0" u="none" strike="noStrike" cap="none" normalizeH="0" baseline="0">
                <a:ln>
                  <a:noFill/>
                </a:ln>
                <a:solidFill>
                  <a:srgbClr val="000000"/>
                </a:solidFill>
                <a:effectLst/>
                <a:latin typeface="JetBrains Mono"/>
              </a:rPr>
            </a:b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1" i="0" u="none" strike="noStrike" cap="none" normalizeH="0" baseline="0">
                <a:ln>
                  <a:noFill/>
                </a:ln>
                <a:solidFill>
                  <a:srgbClr val="000080"/>
                </a:solidFill>
                <a:effectLst/>
                <a:latin typeface="JetBrains Mono"/>
              </a:rPr>
              <a:t>for </a:t>
            </a:r>
            <a:r>
              <a:rPr kumimoji="0" lang="en-US" altLang="en-US" sz="900" b="0" i="0" u="none" strike="noStrike" cap="none" normalizeH="0" baseline="0">
                <a:ln>
                  <a:noFill/>
                </a:ln>
                <a:solidFill>
                  <a:srgbClr val="000000"/>
                </a:solidFill>
                <a:effectLst/>
                <a:latin typeface="JetBrains Mono"/>
              </a:rPr>
              <a:t>cell </a:t>
            </a:r>
            <a:r>
              <a:rPr kumimoji="0" lang="en-US" altLang="en-US" sz="900" b="1" i="0" u="none" strike="noStrike" cap="none" normalizeH="0" baseline="0">
                <a:ln>
                  <a:noFill/>
                </a:ln>
                <a:solidFill>
                  <a:srgbClr val="000080"/>
                </a:solidFill>
                <a:effectLst/>
                <a:latin typeface="JetBrains Mono"/>
              </a:rPr>
              <a:t>in </a:t>
            </a:r>
            <a:r>
              <a:rPr kumimoji="0" lang="en-US" altLang="en-US" sz="900" b="0" i="0" u="none" strike="noStrike" cap="none" normalizeH="0" baseline="0">
                <a:ln>
                  <a:noFill/>
                </a:ln>
                <a:solidFill>
                  <a:srgbClr val="94558D"/>
                </a:solidFill>
                <a:effectLst/>
                <a:latin typeface="JetBrains Mono"/>
              </a:rPr>
              <a:t>self</a:t>
            </a:r>
            <a:r>
              <a:rPr kumimoji="0" lang="en-US" altLang="en-US" sz="900" b="0" i="0" u="none" strike="noStrike" cap="none" normalizeH="0" baseline="0">
                <a:ln>
                  <a:noFill/>
                </a:ln>
                <a:solidFill>
                  <a:srgbClr val="000000"/>
                </a:solidFill>
                <a:effectLst/>
                <a:latin typeface="JetBrains Mono"/>
              </a:rPr>
              <a:t>.cellList:</a:t>
            </a:r>
            <a:br>
              <a:rPr kumimoji="0" lang="en-US" altLang="en-US" sz="900" b="0" i="0" u="none" strike="noStrike" cap="none" normalizeH="0" baseline="0">
                <a:ln>
                  <a:noFill/>
                </a:ln>
                <a:solidFill>
                  <a:srgbClr val="000000"/>
                </a:solidFill>
                <a:effectLst/>
                <a:latin typeface="JetBrains Mono"/>
              </a:rPr>
            </a:b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0" i="1" u="none" strike="noStrike" cap="none" normalizeH="0" baseline="0">
                <a:ln>
                  <a:noFill/>
                </a:ln>
                <a:solidFill>
                  <a:srgbClr val="808080"/>
                </a:solidFill>
                <a:effectLst/>
                <a:latin typeface="JetBrains Mono"/>
              </a:rPr>
              <a:t># Inactive neovascular differentiation</a:t>
            </a:r>
            <a:br>
              <a:rPr kumimoji="0" lang="en-US" altLang="en-US" sz="900" b="0" i="1" u="none" strike="noStrike" cap="none" normalizeH="0" baseline="0">
                <a:ln>
                  <a:noFill/>
                </a:ln>
                <a:solidFill>
                  <a:srgbClr val="808080"/>
                </a:solidFill>
                <a:effectLst/>
                <a:latin typeface="JetBrains Mono"/>
              </a:rPr>
            </a:br>
            <a:r>
              <a:rPr kumimoji="0" lang="en-US" altLang="en-US" sz="900" b="0" i="1" u="none" strike="noStrike" cap="none" normalizeH="0" baseline="0">
                <a:ln>
                  <a:noFill/>
                </a:ln>
                <a:solidFill>
                  <a:srgbClr val="808080"/>
                </a:solidFill>
                <a:effectLst/>
                <a:latin typeface="JetBrains Mono"/>
              </a:rPr>
              <a:t>        </a:t>
            </a:r>
            <a:r>
              <a:rPr kumimoji="0" lang="en-US" altLang="en-US" sz="900" b="1" i="0" u="none" strike="noStrike" cap="none" normalizeH="0" baseline="0">
                <a:ln>
                  <a:noFill/>
                </a:ln>
                <a:solidFill>
                  <a:srgbClr val="000080"/>
                </a:solidFill>
                <a:effectLst/>
                <a:latin typeface="JetBrains Mono"/>
              </a:rPr>
              <a:t>if </a:t>
            </a:r>
            <a:r>
              <a:rPr kumimoji="0" lang="en-US" altLang="en-US" sz="900" b="0" i="0" u="none" strike="noStrike" cap="none" normalizeH="0" baseline="0">
                <a:ln>
                  <a:noFill/>
                </a:ln>
                <a:solidFill>
                  <a:srgbClr val="000000"/>
                </a:solidFill>
                <a:effectLst/>
                <a:latin typeface="JetBrains Mono"/>
              </a:rPr>
              <a:t>cell.type == </a:t>
            </a:r>
            <a:r>
              <a:rPr kumimoji="0" lang="en-US" altLang="en-US" sz="900" b="0" i="0" u="none" strike="noStrike" cap="none" normalizeH="0" baseline="0">
                <a:ln>
                  <a:noFill/>
                </a:ln>
                <a:solidFill>
                  <a:srgbClr val="0000FF"/>
                </a:solidFill>
                <a:effectLst/>
                <a:latin typeface="JetBrains Mono"/>
              </a:rPr>
              <a:t>6</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total_area = </a:t>
            </a:r>
            <a:r>
              <a:rPr kumimoji="0" lang="en-US" altLang="en-US" sz="900" b="0" i="0" u="none" strike="noStrike" cap="none" normalizeH="0" baseline="0">
                <a:ln>
                  <a:noFill/>
                </a:ln>
                <a:solidFill>
                  <a:srgbClr val="0000FF"/>
                </a:solidFill>
                <a:effectLst/>
                <a:latin typeface="JetBrains Mono"/>
              </a:rPr>
              <a:t>0</a:t>
            </a:r>
            <a:br>
              <a:rPr kumimoji="0" lang="en-US" altLang="en-US" sz="900" b="0" i="0" u="none" strike="noStrike" cap="none" normalizeH="0" baseline="0">
                <a:ln>
                  <a:noFill/>
                </a:ln>
                <a:solidFill>
                  <a:srgbClr val="0000FF"/>
                </a:solidFill>
                <a:effectLst/>
                <a:latin typeface="JetBrains Mono"/>
              </a:rPr>
            </a:br>
            <a:r>
              <a:rPr kumimoji="0" lang="en-US" altLang="en-US" sz="900" b="0" i="0" u="none" strike="noStrike" cap="none" normalizeH="0" baseline="0">
                <a:ln>
                  <a:noFill/>
                </a:ln>
                <a:solidFill>
                  <a:srgbClr val="0000FF"/>
                </a:solidFill>
                <a:effectLst/>
                <a:latin typeface="JetBrains Mono"/>
              </a:rPr>
              <a:t>            </a:t>
            </a:r>
            <a:r>
              <a:rPr kumimoji="0" lang="en-US" altLang="en-US" sz="900" b="0" i="0" u="none" strike="noStrike" cap="none" normalizeH="0" baseline="0">
                <a:ln>
                  <a:noFill/>
                </a:ln>
                <a:solidFill>
                  <a:srgbClr val="000000"/>
                </a:solidFill>
                <a:effectLst/>
                <a:latin typeface="JetBrains Mono"/>
              </a:rPr>
              <a:t>x = </a:t>
            </a:r>
            <a:r>
              <a:rPr kumimoji="0" lang="en-US" altLang="en-US" sz="900" b="0" i="0" u="none" strike="noStrike" cap="none" normalizeH="0" baseline="0">
                <a:ln>
                  <a:noFill/>
                </a:ln>
                <a:solidFill>
                  <a:srgbClr val="000080"/>
                </a:solidFill>
                <a:effectLst/>
                <a:latin typeface="JetBrains Mono"/>
              </a:rPr>
              <a:t>int</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80"/>
                </a:solidFill>
                <a:effectLst/>
                <a:latin typeface="JetBrains Mono"/>
              </a:rPr>
              <a:t>round</a:t>
            </a:r>
            <a:r>
              <a:rPr kumimoji="0" lang="en-US" altLang="en-US" sz="900" b="0" i="0" u="none" strike="noStrike" cap="none" normalizeH="0" baseline="0">
                <a:ln>
                  <a:noFill/>
                </a:ln>
                <a:solidFill>
                  <a:srgbClr val="000000"/>
                </a:solidFill>
                <a:effectLst/>
                <a:latin typeface="JetBrains Mono"/>
              </a:rPr>
              <a:t>(cell.xCM / </a:t>
            </a:r>
            <a:r>
              <a:rPr kumimoji="0" lang="en-US" altLang="en-US" sz="900" b="0" i="0" u="none" strike="noStrike" cap="none" normalizeH="0" baseline="0">
                <a:ln>
                  <a:noFill/>
                </a:ln>
                <a:solidFill>
                  <a:srgbClr val="000080"/>
                </a:solidFill>
                <a:effectLst/>
                <a:latin typeface="JetBrains Mono"/>
              </a:rPr>
              <a:t>max</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80"/>
                </a:solidFill>
                <a:effectLst/>
                <a:latin typeface="JetBrains Mono"/>
              </a:rPr>
              <a:t>float</a:t>
            </a:r>
            <a:r>
              <a:rPr kumimoji="0" lang="en-US" altLang="en-US" sz="900" b="0" i="0" u="none" strike="noStrike" cap="none" normalizeH="0" baseline="0">
                <a:ln>
                  <a:noFill/>
                </a:ln>
                <a:solidFill>
                  <a:srgbClr val="000000"/>
                </a:solidFill>
                <a:effectLst/>
                <a:latin typeface="JetBrains Mono"/>
              </a:rPr>
              <a:t>(cell.volume), </a:t>
            </a:r>
            <a:r>
              <a:rPr kumimoji="0" lang="en-US" altLang="en-US" sz="900" b="0" i="0" u="none" strike="noStrike" cap="none" normalizeH="0" baseline="0">
                <a:ln>
                  <a:noFill/>
                </a:ln>
                <a:solidFill>
                  <a:srgbClr val="0000FF"/>
                </a:solidFill>
                <a:effectLst/>
                <a:latin typeface="JetBrains Mono"/>
              </a:rPr>
              <a:t>0.001</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y = </a:t>
            </a:r>
            <a:r>
              <a:rPr kumimoji="0" lang="en-US" altLang="en-US" sz="900" b="0" i="0" u="none" strike="noStrike" cap="none" normalizeH="0" baseline="0">
                <a:ln>
                  <a:noFill/>
                </a:ln>
                <a:solidFill>
                  <a:srgbClr val="000080"/>
                </a:solidFill>
                <a:effectLst/>
                <a:latin typeface="JetBrains Mono"/>
              </a:rPr>
              <a:t>int</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80"/>
                </a:solidFill>
                <a:effectLst/>
                <a:latin typeface="JetBrains Mono"/>
              </a:rPr>
              <a:t>round</a:t>
            </a:r>
            <a:r>
              <a:rPr kumimoji="0" lang="en-US" altLang="en-US" sz="900" b="0" i="0" u="none" strike="noStrike" cap="none" normalizeH="0" baseline="0">
                <a:ln>
                  <a:noFill/>
                </a:ln>
                <a:solidFill>
                  <a:srgbClr val="000000"/>
                </a:solidFill>
                <a:effectLst/>
                <a:latin typeface="JetBrains Mono"/>
              </a:rPr>
              <a:t>(cell.yCM / </a:t>
            </a:r>
            <a:r>
              <a:rPr kumimoji="0" lang="en-US" altLang="en-US" sz="900" b="0" i="0" u="none" strike="noStrike" cap="none" normalizeH="0" baseline="0">
                <a:ln>
                  <a:noFill/>
                </a:ln>
                <a:solidFill>
                  <a:srgbClr val="000080"/>
                </a:solidFill>
                <a:effectLst/>
                <a:latin typeface="JetBrains Mono"/>
              </a:rPr>
              <a:t>max</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80"/>
                </a:solidFill>
                <a:effectLst/>
                <a:latin typeface="JetBrains Mono"/>
              </a:rPr>
              <a:t>float</a:t>
            </a:r>
            <a:r>
              <a:rPr kumimoji="0" lang="en-US" altLang="en-US" sz="900" b="0" i="0" u="none" strike="noStrike" cap="none" normalizeH="0" baseline="0">
                <a:ln>
                  <a:noFill/>
                </a:ln>
                <a:solidFill>
                  <a:srgbClr val="000000"/>
                </a:solidFill>
                <a:effectLst/>
                <a:latin typeface="JetBrains Mono"/>
              </a:rPr>
              <a:t>(cell.volume), </a:t>
            </a:r>
            <a:r>
              <a:rPr kumimoji="0" lang="en-US" altLang="en-US" sz="900" b="0" i="0" u="none" strike="noStrike" cap="none" normalizeH="0" baseline="0">
                <a:ln>
                  <a:noFill/>
                </a:ln>
                <a:solidFill>
                  <a:srgbClr val="0000FF"/>
                </a:solidFill>
                <a:effectLst/>
                <a:latin typeface="JetBrains Mono"/>
              </a:rPr>
              <a:t>0.001</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z = </a:t>
            </a:r>
            <a:r>
              <a:rPr kumimoji="0" lang="en-US" altLang="en-US" sz="900" b="0" i="0" u="none" strike="noStrike" cap="none" normalizeH="0" baseline="0">
                <a:ln>
                  <a:noFill/>
                </a:ln>
                <a:solidFill>
                  <a:srgbClr val="000080"/>
                </a:solidFill>
                <a:effectLst/>
                <a:latin typeface="JetBrains Mono"/>
              </a:rPr>
              <a:t>int</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80"/>
                </a:solidFill>
                <a:effectLst/>
                <a:latin typeface="JetBrains Mono"/>
              </a:rPr>
              <a:t>round</a:t>
            </a:r>
            <a:r>
              <a:rPr kumimoji="0" lang="en-US" altLang="en-US" sz="900" b="0" i="0" u="none" strike="noStrike" cap="none" normalizeH="0" baseline="0">
                <a:ln>
                  <a:noFill/>
                </a:ln>
                <a:solidFill>
                  <a:srgbClr val="000000"/>
                </a:solidFill>
                <a:effectLst/>
                <a:latin typeface="JetBrains Mono"/>
              </a:rPr>
              <a:t>(cell.zCM / </a:t>
            </a:r>
            <a:r>
              <a:rPr kumimoji="0" lang="en-US" altLang="en-US" sz="900" b="0" i="0" u="none" strike="noStrike" cap="none" normalizeH="0" baseline="0">
                <a:ln>
                  <a:noFill/>
                </a:ln>
                <a:solidFill>
                  <a:srgbClr val="000080"/>
                </a:solidFill>
                <a:effectLst/>
                <a:latin typeface="JetBrains Mono"/>
              </a:rPr>
              <a:t>max</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80"/>
                </a:solidFill>
                <a:effectLst/>
                <a:latin typeface="JetBrains Mono"/>
              </a:rPr>
              <a:t>float</a:t>
            </a:r>
            <a:r>
              <a:rPr kumimoji="0" lang="en-US" altLang="en-US" sz="900" b="0" i="0" u="none" strike="noStrike" cap="none" normalizeH="0" baseline="0">
                <a:ln>
                  <a:noFill/>
                </a:ln>
                <a:solidFill>
                  <a:srgbClr val="000000"/>
                </a:solidFill>
                <a:effectLst/>
                <a:latin typeface="JetBrains Mono"/>
              </a:rPr>
              <a:t>(cell.volume), </a:t>
            </a:r>
            <a:r>
              <a:rPr kumimoji="0" lang="en-US" altLang="en-US" sz="900" b="0" i="0" u="none" strike="noStrike" cap="none" normalizeH="0" baseline="0">
                <a:ln>
                  <a:noFill/>
                </a:ln>
                <a:solidFill>
                  <a:srgbClr val="0000FF"/>
                </a:solidFill>
                <a:effectLst/>
                <a:latin typeface="JetBrains Mono"/>
              </a:rPr>
              <a:t>0.001</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concentration = field_neo_vasc[x, y, z]</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1" i="0" u="none" strike="noStrike" cap="none" normalizeH="0" baseline="0">
                <a:ln>
                  <a:noFill/>
                </a:ln>
                <a:solidFill>
                  <a:srgbClr val="000080"/>
                </a:solidFill>
                <a:effectLst/>
                <a:latin typeface="JetBrains Mono"/>
              </a:rPr>
              <a:t>if </a:t>
            </a:r>
            <a:r>
              <a:rPr kumimoji="0" lang="en-US" altLang="en-US" sz="900" b="0" i="0" u="none" strike="noStrike" cap="none" normalizeH="0" baseline="0">
                <a:ln>
                  <a:noFill/>
                </a:ln>
                <a:solidFill>
                  <a:srgbClr val="000000"/>
                </a:solidFill>
                <a:effectLst/>
                <a:latin typeface="JetBrains Mono"/>
              </a:rPr>
              <a:t>concentration &gt; </a:t>
            </a:r>
            <a:r>
              <a:rPr kumimoji="0" lang="en-US" altLang="en-US" sz="900" b="0" i="0" u="none" strike="noStrike" cap="none" normalizeH="0" baseline="0">
                <a:ln>
                  <a:noFill/>
                </a:ln>
                <a:solidFill>
                  <a:srgbClr val="0000FF"/>
                </a:solidFill>
                <a:effectLst/>
                <a:latin typeface="JetBrains Mono"/>
              </a:rPr>
              <a:t>0.5</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neighbor_list = </a:t>
            </a:r>
            <a:r>
              <a:rPr kumimoji="0" lang="en-US" altLang="en-US" sz="900" b="0" i="0" u="none" strike="noStrike" cap="none" normalizeH="0" baseline="0">
                <a:ln>
                  <a:noFill/>
                </a:ln>
                <a:solidFill>
                  <a:srgbClr val="94558D"/>
                </a:solidFill>
                <a:effectLst/>
                <a:latin typeface="JetBrains Mono"/>
              </a:rPr>
              <a:t>self</a:t>
            </a:r>
            <a:r>
              <a:rPr kumimoji="0" lang="en-US" altLang="en-US" sz="900" b="0" i="0" u="none" strike="noStrike" cap="none" normalizeH="0" baseline="0">
                <a:ln>
                  <a:noFill/>
                </a:ln>
                <a:solidFill>
                  <a:srgbClr val="000000"/>
                </a:solidFill>
                <a:effectLst/>
                <a:latin typeface="JetBrains Mono"/>
              </a:rPr>
              <a:t>.get_cell_neighbor_data_list(cell)</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1" i="0" u="none" strike="noStrike" cap="none" normalizeH="0" baseline="0">
                <a:ln>
                  <a:noFill/>
                </a:ln>
                <a:solidFill>
                  <a:srgbClr val="000080"/>
                </a:solidFill>
                <a:effectLst/>
                <a:latin typeface="JetBrains Mono"/>
              </a:rPr>
              <a:t>for </a:t>
            </a:r>
            <a:r>
              <a:rPr kumimoji="0" lang="en-US" altLang="en-US" sz="900" b="0" i="0" u="none" strike="noStrike" cap="none" normalizeH="0" baseline="0">
                <a:ln>
                  <a:noFill/>
                </a:ln>
                <a:solidFill>
                  <a:srgbClr val="000000"/>
                </a:solidFill>
                <a:effectLst/>
                <a:latin typeface="JetBrains Mono"/>
              </a:rPr>
              <a:t>neighbor, common_surface_area </a:t>
            </a:r>
            <a:r>
              <a:rPr kumimoji="0" lang="en-US" altLang="en-US" sz="900" b="1" i="0" u="none" strike="noStrike" cap="none" normalizeH="0" baseline="0">
                <a:ln>
                  <a:noFill/>
                </a:ln>
                <a:solidFill>
                  <a:srgbClr val="000080"/>
                </a:solidFill>
                <a:effectLst/>
                <a:latin typeface="JetBrains Mono"/>
              </a:rPr>
              <a:t>in </a:t>
            </a:r>
            <a:r>
              <a:rPr kumimoji="0" lang="en-US" altLang="en-US" sz="900" b="0" i="0" u="none" strike="noStrike" cap="none" normalizeH="0" baseline="0">
                <a:ln>
                  <a:noFill/>
                </a:ln>
                <a:solidFill>
                  <a:srgbClr val="000000"/>
                </a:solidFill>
                <a:effectLst/>
                <a:latin typeface="JetBrains Mono"/>
              </a:rPr>
              <a:t>neighbor_list: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1" i="0" u="none" strike="noStrike" cap="none" normalizeH="0" baseline="0">
                <a:ln>
                  <a:noFill/>
                </a:ln>
                <a:solidFill>
                  <a:srgbClr val="000080"/>
                </a:solidFill>
                <a:effectLst/>
                <a:latin typeface="JetBrains Mono"/>
              </a:rPr>
              <a:t>if </a:t>
            </a:r>
            <a:r>
              <a:rPr kumimoji="0" lang="en-US" altLang="en-US" sz="900" b="0" i="0" u="none" strike="noStrike" cap="none" normalizeH="0" baseline="0">
                <a:ln>
                  <a:noFill/>
                </a:ln>
                <a:solidFill>
                  <a:srgbClr val="000000"/>
                </a:solidFill>
                <a:effectLst/>
                <a:latin typeface="JetBrains Mono"/>
              </a:rPr>
              <a:t>neighbor:</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1" i="0" u="none" strike="noStrike" cap="none" normalizeH="0" baseline="0">
                <a:ln>
                  <a:noFill/>
                </a:ln>
                <a:solidFill>
                  <a:srgbClr val="000080"/>
                </a:solidFill>
                <a:effectLst/>
                <a:latin typeface="JetBrains Mono"/>
              </a:rPr>
              <a:t>if </a:t>
            </a:r>
            <a:r>
              <a:rPr kumimoji="0" lang="en-US" altLang="en-US" sz="900" b="0" i="0" u="none" strike="noStrike" cap="none" normalizeH="0" baseline="0">
                <a:ln>
                  <a:noFill/>
                </a:ln>
                <a:solidFill>
                  <a:srgbClr val="000000"/>
                </a:solidFill>
                <a:effectLst/>
                <a:latin typeface="JetBrains Mono"/>
              </a:rPr>
              <a:t>neighbor.type </a:t>
            </a:r>
            <a:r>
              <a:rPr kumimoji="0" lang="en-US" altLang="en-US" sz="900" b="1" i="0" u="none" strike="noStrike" cap="none" normalizeH="0" baseline="0">
                <a:ln>
                  <a:noFill/>
                </a:ln>
                <a:solidFill>
                  <a:srgbClr val="000080"/>
                </a:solidFill>
                <a:effectLst/>
                <a:latin typeface="JetBrains Mono"/>
              </a:rPr>
              <a:t>in </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FF"/>
                </a:solidFill>
                <a:effectLst/>
                <a:latin typeface="JetBrains Mono"/>
              </a:rPr>
              <a:t>5</a:t>
            </a:r>
            <a:r>
              <a:rPr kumimoji="0" lang="en-US" altLang="en-US" sz="900" b="0" i="0" u="none" strike="noStrike" cap="none" normalizeH="0" baseline="0">
                <a:ln>
                  <a:noFill/>
                </a:ln>
                <a:solidFill>
                  <a:srgbClr val="000000"/>
                </a:solidFill>
                <a:effectLst/>
                <a:latin typeface="JetBrains Mono"/>
              </a:rPr>
              <a:t>, </a:t>
            </a:r>
            <a:r>
              <a:rPr kumimoji="0" lang="en-US" altLang="en-US" sz="900" b="0" i="0" u="none" strike="noStrike" cap="none" normalizeH="0" baseline="0">
                <a:ln>
                  <a:noFill/>
                </a:ln>
                <a:solidFill>
                  <a:srgbClr val="0000FF"/>
                </a:solidFill>
                <a:effectLst/>
                <a:latin typeface="JetBrains Mono"/>
              </a:rPr>
              <a:t>6</a:t>
            </a:r>
            <a:r>
              <a:rPr kumimoji="0" lang="en-US" altLang="en-US" sz="900" b="0" i="0" u="none" strike="noStrike" cap="none" normalizeH="0" baseline="0">
                <a:ln>
                  <a:noFill/>
                </a:ln>
                <a:solidFill>
                  <a:srgbClr val="000000"/>
                </a:solidFill>
                <a:effectLst/>
                <a:latin typeface="JetBrains Mono"/>
              </a:rPr>
              <a:t>, </a:t>
            </a:r>
            <a:r>
              <a:rPr kumimoji="0" lang="en-US" altLang="en-US" sz="900" b="0" i="0" u="none" strike="noStrike" cap="none" normalizeH="0" baseline="0">
                <a:ln>
                  <a:noFill/>
                </a:ln>
                <a:solidFill>
                  <a:srgbClr val="0000FF"/>
                </a:solidFill>
                <a:effectLst/>
                <a:latin typeface="JetBrains Mono"/>
              </a:rPr>
              <a:t>7</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total_area += common_surface_area</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0" i="0" u="none" strike="noStrike" cap="none" normalizeH="0" baseline="0">
                <a:ln>
                  <a:noFill/>
                </a:ln>
                <a:solidFill>
                  <a:srgbClr val="000080"/>
                </a:solidFill>
                <a:effectLst/>
                <a:latin typeface="JetBrains Mono"/>
              </a:rPr>
              <a:t>print</a:t>
            </a:r>
            <a:r>
              <a:rPr kumimoji="0" lang="en-US" altLang="en-US" sz="900" b="0" i="0" u="none" strike="noStrike" cap="none" normalizeH="0" baseline="0">
                <a:ln>
                  <a:noFill/>
                </a:ln>
                <a:solidFill>
                  <a:srgbClr val="000000"/>
                </a:solidFill>
                <a:effectLst/>
                <a:latin typeface="JetBrains Mono"/>
              </a:rPr>
              <a:t>(cell.type, total_area)</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1" i="0" u="none" strike="noStrike" cap="none" normalizeH="0" baseline="0">
                <a:ln>
                  <a:noFill/>
                </a:ln>
                <a:solidFill>
                  <a:srgbClr val="000080"/>
                </a:solidFill>
                <a:effectLst/>
                <a:latin typeface="JetBrains Mono"/>
              </a:rPr>
              <a:t>if </a:t>
            </a:r>
            <a:r>
              <a:rPr kumimoji="0" lang="en-US" altLang="en-US" sz="900" b="0" i="0" u="none" strike="noStrike" cap="none" normalizeH="0" baseline="0">
                <a:ln>
                  <a:noFill/>
                </a:ln>
                <a:solidFill>
                  <a:srgbClr val="000000"/>
                </a:solidFill>
                <a:effectLst/>
                <a:latin typeface="JetBrains Mono"/>
              </a:rPr>
              <a:t>total_area &lt; </a:t>
            </a:r>
            <a:r>
              <a:rPr kumimoji="0" lang="en-US" altLang="en-US" sz="900" b="0" i="0" u="none" strike="noStrike" cap="none" normalizeH="0" baseline="0">
                <a:ln>
                  <a:noFill/>
                </a:ln>
                <a:solidFill>
                  <a:srgbClr val="0000FF"/>
                </a:solidFill>
                <a:effectLst/>
                <a:latin typeface="JetBrains Mono"/>
              </a:rPr>
              <a:t>70</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0" i="1" u="none" strike="noStrike" cap="none" normalizeH="0" baseline="0">
                <a:ln>
                  <a:noFill/>
                </a:ln>
                <a:solidFill>
                  <a:srgbClr val="808080"/>
                </a:solidFill>
                <a:effectLst/>
                <a:latin typeface="JetBrains Mono"/>
              </a:rPr>
              <a:t># Growth rate equation</a:t>
            </a:r>
            <a:br>
              <a:rPr kumimoji="0" lang="en-US" altLang="en-US" sz="900" b="0" i="1" u="none" strike="noStrike" cap="none" normalizeH="0" baseline="0">
                <a:ln>
                  <a:noFill/>
                </a:ln>
                <a:solidFill>
                  <a:srgbClr val="808080"/>
                </a:solidFill>
                <a:effectLst/>
                <a:latin typeface="JetBrains Mono"/>
              </a:rPr>
            </a:br>
            <a:r>
              <a:rPr kumimoji="0" lang="en-US" altLang="en-US" sz="900" b="0" i="1" u="none" strike="noStrike" cap="none" normalizeH="0" baseline="0">
                <a:ln>
                  <a:noFill/>
                </a:ln>
                <a:solidFill>
                  <a:srgbClr val="808080"/>
                </a:solidFill>
                <a:effectLst/>
                <a:latin typeface="JetBrains Mono"/>
              </a:rPr>
              <a:t>                    </a:t>
            </a:r>
            <a:r>
              <a:rPr kumimoji="0" lang="en-US" altLang="en-US" sz="900" b="0" i="0" u="none" strike="noStrike" cap="none" normalizeH="0" baseline="0">
                <a:ln>
                  <a:noFill/>
                </a:ln>
                <a:solidFill>
                  <a:srgbClr val="000000"/>
                </a:solidFill>
                <a:effectLst/>
                <a:latin typeface="JetBrains Mono"/>
              </a:rPr>
              <a:t>cell.targetVolume += </a:t>
            </a:r>
            <a:r>
              <a:rPr kumimoji="0" lang="en-US" altLang="en-US" sz="900" b="0" i="0" u="none" strike="noStrike" cap="none" normalizeH="0" baseline="0">
                <a:ln>
                  <a:noFill/>
                </a:ln>
                <a:solidFill>
                  <a:srgbClr val="0000FF"/>
                </a:solidFill>
                <a:effectLst/>
                <a:latin typeface="JetBrains Mono"/>
              </a:rPr>
              <a:t>0.06 </a:t>
            </a:r>
            <a:r>
              <a:rPr kumimoji="0" lang="en-US" altLang="en-US" sz="900" b="0" i="0" u="none" strike="noStrike" cap="none" normalizeH="0" baseline="0">
                <a:ln>
                  <a:noFill/>
                </a:ln>
                <a:solidFill>
                  <a:srgbClr val="000000"/>
                </a:solidFill>
                <a:effectLst/>
                <a:latin typeface="JetBrains Mono"/>
              </a:rPr>
              <a:t>* concentration / (</a:t>
            </a:r>
            <a:r>
              <a:rPr kumimoji="0" lang="en-US" altLang="en-US" sz="900" b="0" i="0" u="none" strike="noStrike" cap="none" normalizeH="0" baseline="0">
                <a:ln>
                  <a:noFill/>
                </a:ln>
                <a:solidFill>
                  <a:srgbClr val="0000FF"/>
                </a:solidFill>
                <a:effectLst/>
                <a:latin typeface="JetBrains Mono"/>
              </a:rPr>
              <a:t>0.5 </a:t>
            </a:r>
            <a:r>
              <a:rPr kumimoji="0" lang="en-US" altLang="en-US" sz="900" b="0" i="0" u="none" strike="noStrike" cap="none" normalizeH="0" baseline="0">
                <a:ln>
                  <a:noFill/>
                </a:ln>
                <a:solidFill>
                  <a:srgbClr val="000000"/>
                </a:solidFill>
                <a:effectLst/>
                <a:latin typeface="JetBrains Mono"/>
              </a:rPr>
              <a:t>+ concentration)</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cell.targetSurface += </a:t>
            </a:r>
            <a:r>
              <a:rPr kumimoji="0" lang="en-US" altLang="en-US" sz="900" b="0" i="0" u="none" strike="noStrike" cap="none" normalizeH="0" baseline="0">
                <a:ln>
                  <a:noFill/>
                </a:ln>
                <a:solidFill>
                  <a:srgbClr val="0000FF"/>
                </a:solidFill>
                <a:effectLst/>
                <a:latin typeface="JetBrains Mono"/>
              </a:rPr>
              <a:t>0.15 </a:t>
            </a:r>
            <a:r>
              <a:rPr kumimoji="0" lang="en-US" altLang="en-US" sz="900" b="0" i="0" u="none" strike="noStrike" cap="none" normalizeH="0" baseline="0">
                <a:ln>
                  <a:noFill/>
                </a:ln>
                <a:solidFill>
                  <a:srgbClr val="000000"/>
                </a:solidFill>
                <a:effectLst/>
                <a:latin typeface="JetBrains Mono"/>
              </a:rPr>
              <a:t>* concentration / (</a:t>
            </a:r>
            <a:r>
              <a:rPr kumimoji="0" lang="en-US" altLang="en-US" sz="900" b="0" i="0" u="none" strike="noStrike" cap="none" normalizeH="0" baseline="0">
                <a:ln>
                  <a:noFill/>
                </a:ln>
                <a:solidFill>
                  <a:srgbClr val="0000FF"/>
                </a:solidFill>
                <a:effectLst/>
                <a:latin typeface="JetBrains Mono"/>
              </a:rPr>
              <a:t>0.5 </a:t>
            </a:r>
            <a:r>
              <a:rPr kumimoji="0" lang="en-US" altLang="en-US" sz="900" b="0" i="0" u="none" strike="noStrike" cap="none" normalizeH="0" baseline="0">
                <a:ln>
                  <a:noFill/>
                </a:ln>
                <a:solidFill>
                  <a:srgbClr val="000000"/>
                </a:solidFill>
                <a:effectLst/>
                <a:latin typeface="JetBrains Mono"/>
              </a:rPr>
              <a:t>+ concentration)</a:t>
            </a:r>
            <a:br>
              <a:rPr kumimoji="0" lang="en-US" altLang="en-US" sz="900" b="0" i="0" u="none" strike="noStrike" cap="none" normalizeH="0" baseline="0">
                <a:ln>
                  <a:noFill/>
                </a:ln>
                <a:solidFill>
                  <a:srgbClr val="000000"/>
                </a:solidFill>
                <a:effectLst/>
                <a:latin typeface="JetBrains Mono"/>
              </a:rPr>
            </a:b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0" i="1" u="none" strike="noStrike" cap="none" normalizeH="0" baseline="0">
                <a:ln>
                  <a:noFill/>
                </a:ln>
                <a:solidFill>
                  <a:srgbClr val="808080"/>
                </a:solidFill>
                <a:effectLst/>
                <a:latin typeface="JetBrains Mono"/>
              </a:rPr>
              <a:t>## Active neovascular growth</a:t>
            </a:r>
            <a:br>
              <a:rPr kumimoji="0" lang="en-US" altLang="en-US" sz="900" b="0" i="1" u="none" strike="noStrike" cap="none" normalizeH="0" baseline="0">
                <a:ln>
                  <a:noFill/>
                </a:ln>
                <a:solidFill>
                  <a:srgbClr val="808080"/>
                </a:solidFill>
                <a:effectLst/>
                <a:latin typeface="JetBrains Mono"/>
              </a:rPr>
            </a:br>
            <a:r>
              <a:rPr kumimoji="0" lang="en-US" altLang="en-US" sz="900" b="0" i="1" u="none" strike="noStrike" cap="none" normalizeH="0" baseline="0">
                <a:ln>
                  <a:noFill/>
                </a:ln>
                <a:solidFill>
                  <a:srgbClr val="808080"/>
                </a:solidFill>
                <a:effectLst/>
                <a:latin typeface="JetBrains Mono"/>
              </a:rPr>
              <a:t>        </a:t>
            </a:r>
            <a:r>
              <a:rPr kumimoji="0" lang="en-US" altLang="en-US" sz="900" b="1" i="0" u="none" strike="noStrike" cap="none" normalizeH="0" baseline="0">
                <a:ln>
                  <a:noFill/>
                </a:ln>
                <a:solidFill>
                  <a:srgbClr val="000080"/>
                </a:solidFill>
                <a:effectLst/>
                <a:latin typeface="JetBrains Mono"/>
              </a:rPr>
              <a:t>if </a:t>
            </a:r>
            <a:r>
              <a:rPr kumimoji="0" lang="en-US" altLang="en-US" sz="900" b="0" i="0" u="none" strike="noStrike" cap="none" normalizeH="0" baseline="0">
                <a:ln>
                  <a:noFill/>
                </a:ln>
                <a:solidFill>
                  <a:srgbClr val="000000"/>
                </a:solidFill>
                <a:effectLst/>
                <a:latin typeface="JetBrains Mono"/>
              </a:rPr>
              <a:t>cell.type == </a:t>
            </a:r>
            <a:r>
              <a:rPr kumimoji="0" lang="en-US" altLang="en-US" sz="900" b="0" i="0" u="none" strike="noStrike" cap="none" normalizeH="0" baseline="0">
                <a:ln>
                  <a:noFill/>
                </a:ln>
                <a:solidFill>
                  <a:srgbClr val="0000FF"/>
                </a:solidFill>
                <a:effectLst/>
                <a:latin typeface="JetBrains Mono"/>
              </a:rPr>
              <a:t>4</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total_area = </a:t>
            </a:r>
            <a:r>
              <a:rPr kumimoji="0" lang="en-US" altLang="en-US" sz="900" b="0" i="0" u="none" strike="noStrike" cap="none" normalizeH="0" baseline="0">
                <a:ln>
                  <a:noFill/>
                </a:ln>
                <a:solidFill>
                  <a:srgbClr val="0000FF"/>
                </a:solidFill>
                <a:effectLst/>
                <a:latin typeface="JetBrains Mono"/>
              </a:rPr>
              <a:t>0</a:t>
            </a:r>
            <a:br>
              <a:rPr kumimoji="0" lang="en-US" altLang="en-US" sz="900" b="0" i="0" u="none" strike="noStrike" cap="none" normalizeH="0" baseline="0">
                <a:ln>
                  <a:noFill/>
                </a:ln>
                <a:solidFill>
                  <a:srgbClr val="0000FF"/>
                </a:solidFill>
                <a:effectLst/>
                <a:latin typeface="JetBrains Mono"/>
              </a:rPr>
            </a:br>
            <a:br>
              <a:rPr kumimoji="0" lang="en-US" altLang="en-US" sz="900" b="0" i="0" u="none" strike="noStrike" cap="none" normalizeH="0" baseline="0">
                <a:ln>
                  <a:noFill/>
                </a:ln>
                <a:solidFill>
                  <a:srgbClr val="0000FF"/>
                </a:solidFill>
                <a:effectLst/>
                <a:latin typeface="JetBrains Mono"/>
              </a:rPr>
            </a:br>
            <a:r>
              <a:rPr kumimoji="0" lang="en-US" altLang="en-US" sz="900" b="0" i="0" u="none" strike="noStrike" cap="none" normalizeH="0" baseline="0">
                <a:ln>
                  <a:noFill/>
                </a:ln>
                <a:solidFill>
                  <a:srgbClr val="0000FF"/>
                </a:solidFill>
                <a:effectLst/>
                <a:latin typeface="JetBrains Mono"/>
              </a:rPr>
              <a:t>            </a:t>
            </a:r>
            <a:r>
              <a:rPr kumimoji="0" lang="en-US" altLang="en-US" sz="900" b="0" i="0" u="none" strike="noStrike" cap="none" normalizeH="0" baseline="0">
                <a:ln>
                  <a:noFill/>
                </a:ln>
                <a:solidFill>
                  <a:srgbClr val="000000"/>
                </a:solidFill>
                <a:effectLst/>
                <a:latin typeface="JetBrains Mono"/>
              </a:rPr>
              <a:t>x = </a:t>
            </a:r>
            <a:r>
              <a:rPr kumimoji="0" lang="en-US" altLang="en-US" sz="900" b="0" i="0" u="none" strike="noStrike" cap="none" normalizeH="0" baseline="0">
                <a:ln>
                  <a:noFill/>
                </a:ln>
                <a:solidFill>
                  <a:srgbClr val="000080"/>
                </a:solidFill>
                <a:effectLst/>
                <a:latin typeface="JetBrains Mono"/>
              </a:rPr>
              <a:t>int</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80"/>
                </a:solidFill>
                <a:effectLst/>
                <a:latin typeface="JetBrains Mono"/>
              </a:rPr>
              <a:t>round</a:t>
            </a:r>
            <a:r>
              <a:rPr kumimoji="0" lang="en-US" altLang="en-US" sz="900" b="0" i="0" u="none" strike="noStrike" cap="none" normalizeH="0" baseline="0">
                <a:ln>
                  <a:noFill/>
                </a:ln>
                <a:solidFill>
                  <a:srgbClr val="000000"/>
                </a:solidFill>
                <a:effectLst/>
                <a:latin typeface="JetBrains Mono"/>
              </a:rPr>
              <a:t>(cell.xCM / </a:t>
            </a:r>
            <a:r>
              <a:rPr kumimoji="0" lang="en-US" altLang="en-US" sz="900" b="0" i="0" u="none" strike="noStrike" cap="none" normalizeH="0" baseline="0">
                <a:ln>
                  <a:noFill/>
                </a:ln>
                <a:solidFill>
                  <a:srgbClr val="000080"/>
                </a:solidFill>
                <a:effectLst/>
                <a:latin typeface="JetBrains Mono"/>
              </a:rPr>
              <a:t>max</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80"/>
                </a:solidFill>
                <a:effectLst/>
                <a:latin typeface="JetBrains Mono"/>
              </a:rPr>
              <a:t>float</a:t>
            </a:r>
            <a:r>
              <a:rPr kumimoji="0" lang="en-US" altLang="en-US" sz="900" b="0" i="0" u="none" strike="noStrike" cap="none" normalizeH="0" baseline="0">
                <a:ln>
                  <a:noFill/>
                </a:ln>
                <a:solidFill>
                  <a:srgbClr val="000000"/>
                </a:solidFill>
                <a:effectLst/>
                <a:latin typeface="JetBrains Mono"/>
              </a:rPr>
              <a:t>(cell.volume), </a:t>
            </a:r>
            <a:r>
              <a:rPr kumimoji="0" lang="en-US" altLang="en-US" sz="900" b="0" i="0" u="none" strike="noStrike" cap="none" normalizeH="0" baseline="0">
                <a:ln>
                  <a:noFill/>
                </a:ln>
                <a:solidFill>
                  <a:srgbClr val="0000FF"/>
                </a:solidFill>
                <a:effectLst/>
                <a:latin typeface="JetBrains Mono"/>
              </a:rPr>
              <a:t>0.00000001</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y = </a:t>
            </a:r>
            <a:r>
              <a:rPr kumimoji="0" lang="en-US" altLang="en-US" sz="900" b="0" i="0" u="none" strike="noStrike" cap="none" normalizeH="0" baseline="0">
                <a:ln>
                  <a:noFill/>
                </a:ln>
                <a:solidFill>
                  <a:srgbClr val="000080"/>
                </a:solidFill>
                <a:effectLst/>
                <a:latin typeface="JetBrains Mono"/>
              </a:rPr>
              <a:t>int</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80"/>
                </a:solidFill>
                <a:effectLst/>
                <a:latin typeface="JetBrains Mono"/>
              </a:rPr>
              <a:t>round</a:t>
            </a:r>
            <a:r>
              <a:rPr kumimoji="0" lang="en-US" altLang="en-US" sz="900" b="0" i="0" u="none" strike="noStrike" cap="none" normalizeH="0" baseline="0">
                <a:ln>
                  <a:noFill/>
                </a:ln>
                <a:solidFill>
                  <a:srgbClr val="000000"/>
                </a:solidFill>
                <a:effectLst/>
                <a:latin typeface="JetBrains Mono"/>
              </a:rPr>
              <a:t>(cell.yCM / </a:t>
            </a:r>
            <a:r>
              <a:rPr kumimoji="0" lang="en-US" altLang="en-US" sz="900" b="0" i="0" u="none" strike="noStrike" cap="none" normalizeH="0" baseline="0">
                <a:ln>
                  <a:noFill/>
                </a:ln>
                <a:solidFill>
                  <a:srgbClr val="000080"/>
                </a:solidFill>
                <a:effectLst/>
                <a:latin typeface="JetBrains Mono"/>
              </a:rPr>
              <a:t>max</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80"/>
                </a:solidFill>
                <a:effectLst/>
                <a:latin typeface="JetBrains Mono"/>
              </a:rPr>
              <a:t>float</a:t>
            </a:r>
            <a:r>
              <a:rPr kumimoji="0" lang="en-US" altLang="en-US" sz="900" b="0" i="0" u="none" strike="noStrike" cap="none" normalizeH="0" baseline="0">
                <a:ln>
                  <a:noFill/>
                </a:ln>
                <a:solidFill>
                  <a:srgbClr val="000000"/>
                </a:solidFill>
                <a:effectLst/>
                <a:latin typeface="JetBrains Mono"/>
              </a:rPr>
              <a:t>(cell.volume), </a:t>
            </a:r>
            <a:r>
              <a:rPr kumimoji="0" lang="en-US" altLang="en-US" sz="900" b="0" i="0" u="none" strike="noStrike" cap="none" normalizeH="0" baseline="0">
                <a:ln>
                  <a:noFill/>
                </a:ln>
                <a:solidFill>
                  <a:srgbClr val="0000FF"/>
                </a:solidFill>
                <a:effectLst/>
                <a:latin typeface="JetBrains Mono"/>
              </a:rPr>
              <a:t>0.00000001</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z = </a:t>
            </a:r>
            <a:r>
              <a:rPr kumimoji="0" lang="en-US" altLang="en-US" sz="900" b="0" i="0" u="none" strike="noStrike" cap="none" normalizeH="0" baseline="0">
                <a:ln>
                  <a:noFill/>
                </a:ln>
                <a:solidFill>
                  <a:srgbClr val="000080"/>
                </a:solidFill>
                <a:effectLst/>
                <a:latin typeface="JetBrains Mono"/>
              </a:rPr>
              <a:t>int</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80"/>
                </a:solidFill>
                <a:effectLst/>
                <a:latin typeface="JetBrains Mono"/>
              </a:rPr>
              <a:t>round</a:t>
            </a:r>
            <a:r>
              <a:rPr kumimoji="0" lang="en-US" altLang="en-US" sz="900" b="0" i="0" u="none" strike="noStrike" cap="none" normalizeH="0" baseline="0">
                <a:ln>
                  <a:noFill/>
                </a:ln>
                <a:solidFill>
                  <a:srgbClr val="000000"/>
                </a:solidFill>
                <a:effectLst/>
                <a:latin typeface="JetBrains Mono"/>
              </a:rPr>
              <a:t>(cell.zCM / </a:t>
            </a:r>
            <a:r>
              <a:rPr kumimoji="0" lang="en-US" altLang="en-US" sz="900" b="0" i="0" u="none" strike="noStrike" cap="none" normalizeH="0" baseline="0">
                <a:ln>
                  <a:noFill/>
                </a:ln>
                <a:solidFill>
                  <a:srgbClr val="000080"/>
                </a:solidFill>
                <a:effectLst/>
                <a:latin typeface="JetBrains Mono"/>
              </a:rPr>
              <a:t>max</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80"/>
                </a:solidFill>
                <a:effectLst/>
                <a:latin typeface="JetBrains Mono"/>
              </a:rPr>
              <a:t>float</a:t>
            </a:r>
            <a:r>
              <a:rPr kumimoji="0" lang="en-US" altLang="en-US" sz="900" b="0" i="0" u="none" strike="noStrike" cap="none" normalizeH="0" baseline="0">
                <a:ln>
                  <a:noFill/>
                </a:ln>
                <a:solidFill>
                  <a:srgbClr val="000000"/>
                </a:solidFill>
                <a:effectLst/>
                <a:latin typeface="JetBrains Mono"/>
              </a:rPr>
              <a:t>(cell.volume), </a:t>
            </a:r>
            <a:r>
              <a:rPr kumimoji="0" lang="en-US" altLang="en-US" sz="900" b="0" i="0" u="none" strike="noStrike" cap="none" normalizeH="0" baseline="0">
                <a:ln>
                  <a:noFill/>
                </a:ln>
                <a:solidFill>
                  <a:srgbClr val="0000FF"/>
                </a:solidFill>
                <a:effectLst/>
                <a:latin typeface="JetBrains Mono"/>
              </a:rPr>
              <a:t>0.00000001</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concentration = field_neo_vasc[x, y, z]</a:t>
            </a:r>
            <a:br>
              <a:rPr kumimoji="0" lang="en-US" altLang="en-US" sz="900" b="0" i="0" u="none" strike="noStrike" cap="none" normalizeH="0" baseline="0">
                <a:ln>
                  <a:noFill/>
                </a:ln>
                <a:solidFill>
                  <a:srgbClr val="000000"/>
                </a:solidFill>
                <a:effectLst/>
                <a:latin typeface="JetBrains Mono"/>
              </a:rPr>
            </a:b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1" i="0" u="none" strike="noStrike" cap="none" normalizeH="0" baseline="0">
                <a:ln>
                  <a:noFill/>
                </a:ln>
                <a:solidFill>
                  <a:srgbClr val="000080"/>
                </a:solidFill>
                <a:effectLst/>
                <a:latin typeface="JetBrains Mono"/>
              </a:rPr>
              <a:t>if </a:t>
            </a:r>
            <a:r>
              <a:rPr kumimoji="0" lang="en-US" altLang="en-US" sz="900" b="0" i="0" u="none" strike="noStrike" cap="none" normalizeH="0" baseline="0">
                <a:ln>
                  <a:noFill/>
                </a:ln>
                <a:solidFill>
                  <a:srgbClr val="000000"/>
                </a:solidFill>
                <a:effectLst/>
                <a:latin typeface="JetBrains Mono"/>
              </a:rPr>
              <a:t>concentration &gt; </a:t>
            </a:r>
            <a:r>
              <a:rPr kumimoji="0" lang="en-US" altLang="en-US" sz="900" b="0" i="0" u="none" strike="noStrike" cap="none" normalizeH="0" baseline="0">
                <a:ln>
                  <a:noFill/>
                </a:ln>
                <a:solidFill>
                  <a:srgbClr val="0000FF"/>
                </a:solidFill>
                <a:effectLst/>
                <a:latin typeface="JetBrains Mono"/>
              </a:rPr>
              <a:t>0.5</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neighbor_list = </a:t>
            </a:r>
            <a:r>
              <a:rPr kumimoji="0" lang="en-US" altLang="en-US" sz="900" b="0" i="0" u="none" strike="noStrike" cap="none" normalizeH="0" baseline="0">
                <a:ln>
                  <a:noFill/>
                </a:ln>
                <a:solidFill>
                  <a:srgbClr val="94558D"/>
                </a:solidFill>
                <a:effectLst/>
                <a:latin typeface="JetBrains Mono"/>
              </a:rPr>
              <a:t>self</a:t>
            </a:r>
            <a:r>
              <a:rPr kumimoji="0" lang="en-US" altLang="en-US" sz="900" b="0" i="0" u="none" strike="noStrike" cap="none" normalizeH="0" baseline="0">
                <a:ln>
                  <a:noFill/>
                </a:ln>
                <a:solidFill>
                  <a:srgbClr val="000000"/>
                </a:solidFill>
                <a:effectLst/>
                <a:latin typeface="JetBrains Mono"/>
              </a:rPr>
              <a:t>.get_cell_neighbor_data_list(cell)</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1" i="0" u="none" strike="noStrike" cap="none" normalizeH="0" baseline="0">
                <a:ln>
                  <a:noFill/>
                </a:ln>
                <a:solidFill>
                  <a:srgbClr val="000080"/>
                </a:solidFill>
                <a:effectLst/>
                <a:latin typeface="JetBrains Mono"/>
              </a:rPr>
              <a:t>for </a:t>
            </a:r>
            <a:r>
              <a:rPr kumimoji="0" lang="en-US" altLang="en-US" sz="900" b="0" i="0" u="none" strike="noStrike" cap="none" normalizeH="0" baseline="0">
                <a:ln>
                  <a:noFill/>
                </a:ln>
                <a:solidFill>
                  <a:srgbClr val="000000"/>
                </a:solidFill>
                <a:effectLst/>
                <a:latin typeface="JetBrains Mono"/>
              </a:rPr>
              <a:t>neighbor, common_surface_area </a:t>
            </a:r>
            <a:r>
              <a:rPr kumimoji="0" lang="en-US" altLang="en-US" sz="900" b="1" i="0" u="none" strike="noStrike" cap="none" normalizeH="0" baseline="0">
                <a:ln>
                  <a:noFill/>
                </a:ln>
                <a:solidFill>
                  <a:srgbClr val="000080"/>
                </a:solidFill>
                <a:effectLst/>
                <a:latin typeface="JetBrains Mono"/>
              </a:rPr>
              <a:t>in </a:t>
            </a:r>
            <a:r>
              <a:rPr kumimoji="0" lang="en-US" altLang="en-US" sz="900" b="0" i="0" u="none" strike="noStrike" cap="none" normalizeH="0" baseline="0">
                <a:ln>
                  <a:noFill/>
                </a:ln>
                <a:solidFill>
                  <a:srgbClr val="000000"/>
                </a:solidFill>
                <a:effectLst/>
                <a:latin typeface="JetBrains Mono"/>
              </a:rPr>
              <a:t>neighbor_list: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1" i="0" u="none" strike="noStrike" cap="none" normalizeH="0" baseline="0">
                <a:ln>
                  <a:noFill/>
                </a:ln>
                <a:solidFill>
                  <a:srgbClr val="000080"/>
                </a:solidFill>
                <a:effectLst/>
                <a:latin typeface="JetBrains Mono"/>
              </a:rPr>
              <a:t>if </a:t>
            </a:r>
            <a:r>
              <a:rPr kumimoji="0" lang="en-US" altLang="en-US" sz="900" b="0" i="0" u="none" strike="noStrike" cap="none" normalizeH="0" baseline="0">
                <a:ln>
                  <a:noFill/>
                </a:ln>
                <a:solidFill>
                  <a:srgbClr val="000000"/>
                </a:solidFill>
                <a:effectLst/>
                <a:latin typeface="JetBrains Mono"/>
              </a:rPr>
              <a:t>neighbor:</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1" i="0" u="none" strike="noStrike" cap="none" normalizeH="0" baseline="0">
                <a:ln>
                  <a:noFill/>
                </a:ln>
                <a:solidFill>
                  <a:srgbClr val="000080"/>
                </a:solidFill>
                <a:effectLst/>
                <a:latin typeface="JetBrains Mono"/>
              </a:rPr>
              <a:t>if </a:t>
            </a:r>
            <a:r>
              <a:rPr kumimoji="0" lang="en-US" altLang="en-US" sz="900" b="0" i="0" u="none" strike="noStrike" cap="none" normalizeH="0" baseline="0">
                <a:ln>
                  <a:noFill/>
                </a:ln>
                <a:solidFill>
                  <a:srgbClr val="000000"/>
                </a:solidFill>
                <a:effectLst/>
                <a:latin typeface="JetBrains Mono"/>
              </a:rPr>
              <a:t>neighbor.type </a:t>
            </a:r>
            <a:r>
              <a:rPr kumimoji="0" lang="en-US" altLang="en-US" sz="900" b="1" i="0" u="none" strike="noStrike" cap="none" normalizeH="0" baseline="0">
                <a:ln>
                  <a:noFill/>
                </a:ln>
                <a:solidFill>
                  <a:srgbClr val="000080"/>
                </a:solidFill>
                <a:effectLst/>
                <a:latin typeface="JetBrains Mono"/>
              </a:rPr>
              <a:t>in </a:t>
            </a:r>
            <a:r>
              <a:rPr kumimoji="0" lang="en-US" altLang="en-US" sz="900" b="0" i="0" u="none" strike="noStrike" cap="none" normalizeH="0" baseline="0">
                <a:ln>
                  <a:noFill/>
                </a:ln>
                <a:solidFill>
                  <a:srgbClr val="000000"/>
                </a:solidFill>
                <a:effectLst/>
                <a:latin typeface="JetBrains Mono"/>
              </a:rPr>
              <a:t>[</a:t>
            </a:r>
            <a:r>
              <a:rPr kumimoji="0" lang="en-US" altLang="en-US" sz="900" b="0" i="0" u="none" strike="noStrike" cap="none" normalizeH="0" baseline="0">
                <a:ln>
                  <a:noFill/>
                </a:ln>
                <a:solidFill>
                  <a:srgbClr val="0000FF"/>
                </a:solidFill>
                <a:effectLst/>
                <a:latin typeface="JetBrains Mono"/>
              </a:rPr>
              <a:t>5</a:t>
            </a:r>
            <a:r>
              <a:rPr kumimoji="0" lang="en-US" altLang="en-US" sz="900" b="0" i="0" u="none" strike="noStrike" cap="none" normalizeH="0" baseline="0">
                <a:ln>
                  <a:noFill/>
                </a:ln>
                <a:solidFill>
                  <a:srgbClr val="000000"/>
                </a:solidFill>
                <a:effectLst/>
                <a:latin typeface="JetBrains Mono"/>
              </a:rPr>
              <a:t>, </a:t>
            </a:r>
            <a:r>
              <a:rPr kumimoji="0" lang="en-US" altLang="en-US" sz="900" b="0" i="0" u="none" strike="noStrike" cap="none" normalizeH="0" baseline="0">
                <a:ln>
                  <a:noFill/>
                </a:ln>
                <a:solidFill>
                  <a:srgbClr val="0000FF"/>
                </a:solidFill>
                <a:effectLst/>
                <a:latin typeface="JetBrains Mono"/>
              </a:rPr>
              <a:t>6</a:t>
            </a:r>
            <a:r>
              <a:rPr kumimoji="0" lang="en-US" altLang="en-US" sz="900" b="0" i="0" u="none" strike="noStrike" cap="none" normalizeH="0" baseline="0">
                <a:ln>
                  <a:noFill/>
                </a:ln>
                <a:solidFill>
                  <a:srgbClr val="000000"/>
                </a:solidFill>
                <a:effectLst/>
                <a:latin typeface="JetBrains Mono"/>
              </a:rPr>
              <a:t>, </a:t>
            </a:r>
            <a:r>
              <a:rPr kumimoji="0" lang="en-US" altLang="en-US" sz="900" b="0" i="0" u="none" strike="noStrike" cap="none" normalizeH="0" baseline="0">
                <a:ln>
                  <a:noFill/>
                </a:ln>
                <a:solidFill>
                  <a:srgbClr val="0000FF"/>
                </a:solidFill>
                <a:effectLst/>
                <a:latin typeface="JetBrains Mono"/>
              </a:rPr>
              <a:t>7</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total_area += common_surface_area</a:t>
            </a:r>
            <a:br>
              <a:rPr kumimoji="0" lang="en-US" altLang="en-US" sz="900" b="0" i="0" u="none" strike="noStrike" cap="none" normalizeH="0" baseline="0">
                <a:ln>
                  <a:noFill/>
                </a:ln>
                <a:solidFill>
                  <a:srgbClr val="000000"/>
                </a:solidFill>
                <a:effectLst/>
                <a:latin typeface="JetBrains Mono"/>
              </a:rPr>
            </a:b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1" i="0" u="none" strike="noStrike" cap="none" normalizeH="0" baseline="0">
                <a:ln>
                  <a:noFill/>
                </a:ln>
                <a:solidFill>
                  <a:srgbClr val="000080"/>
                </a:solidFill>
                <a:effectLst/>
                <a:latin typeface="JetBrains Mono"/>
              </a:rPr>
              <a:t>if </a:t>
            </a:r>
            <a:r>
              <a:rPr kumimoji="0" lang="en-US" altLang="en-US" sz="900" b="0" i="0" u="none" strike="noStrike" cap="none" normalizeH="0" baseline="0">
                <a:ln>
                  <a:noFill/>
                </a:ln>
                <a:solidFill>
                  <a:srgbClr val="000000"/>
                </a:solidFill>
                <a:effectLst/>
                <a:latin typeface="JetBrains Mono"/>
              </a:rPr>
              <a:t>total_area &lt; </a:t>
            </a:r>
            <a:r>
              <a:rPr kumimoji="0" lang="en-US" altLang="en-US" sz="900" b="0" i="0" u="none" strike="noStrike" cap="none" normalizeH="0" baseline="0">
                <a:ln>
                  <a:noFill/>
                </a:ln>
                <a:solidFill>
                  <a:srgbClr val="0000FF"/>
                </a:solidFill>
                <a:effectLst/>
                <a:latin typeface="JetBrains Mono"/>
              </a:rPr>
              <a:t>50</a:t>
            </a:r>
            <a:r>
              <a:rPr kumimoji="0" lang="en-US" altLang="en-US" sz="900" b="0" i="0" u="none" strike="noStrike" cap="none" normalizeH="0" baseline="0">
                <a:ln>
                  <a:noFill/>
                </a:ln>
                <a:solidFill>
                  <a:srgbClr val="000000"/>
                </a:solidFill>
                <a:effectLst/>
                <a:latin typeface="JetBrains Mono"/>
              </a:rPr>
              <a:t>:</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a:t>
            </a:r>
            <a:r>
              <a:rPr kumimoji="0" lang="en-US" altLang="en-US" sz="900" b="0" i="1" u="none" strike="noStrike" cap="none" normalizeH="0" baseline="0">
                <a:ln>
                  <a:noFill/>
                </a:ln>
                <a:solidFill>
                  <a:srgbClr val="808080"/>
                </a:solidFill>
                <a:effectLst/>
                <a:latin typeface="JetBrains Mono"/>
              </a:rPr>
              <a:t># Growth rate equation</a:t>
            </a:r>
            <a:br>
              <a:rPr kumimoji="0" lang="en-US" altLang="en-US" sz="900" b="0" i="1" u="none" strike="noStrike" cap="none" normalizeH="0" baseline="0">
                <a:ln>
                  <a:noFill/>
                </a:ln>
                <a:solidFill>
                  <a:srgbClr val="808080"/>
                </a:solidFill>
                <a:effectLst/>
                <a:latin typeface="JetBrains Mono"/>
              </a:rPr>
            </a:br>
            <a:br>
              <a:rPr kumimoji="0" lang="en-US" altLang="en-US" sz="900" b="0" i="1" u="none" strike="noStrike" cap="none" normalizeH="0" baseline="0">
                <a:ln>
                  <a:noFill/>
                </a:ln>
                <a:solidFill>
                  <a:srgbClr val="808080"/>
                </a:solidFill>
                <a:effectLst/>
                <a:latin typeface="JetBrains Mono"/>
              </a:rPr>
            </a:br>
            <a:r>
              <a:rPr kumimoji="0" lang="en-US" altLang="en-US" sz="900" b="0" i="1" u="none" strike="noStrike" cap="none" normalizeH="0" baseline="0">
                <a:ln>
                  <a:noFill/>
                </a:ln>
                <a:solidFill>
                  <a:srgbClr val="808080"/>
                </a:solidFill>
                <a:effectLst/>
                <a:latin typeface="JetBrains Mono"/>
              </a:rPr>
              <a:t>                    </a:t>
            </a:r>
            <a:r>
              <a:rPr kumimoji="0" lang="en-US" altLang="en-US" sz="900" b="0" i="0" u="none" strike="noStrike" cap="none" normalizeH="0" baseline="0">
                <a:ln>
                  <a:noFill/>
                </a:ln>
                <a:solidFill>
                  <a:srgbClr val="000000"/>
                </a:solidFill>
                <a:effectLst/>
                <a:latin typeface="JetBrains Mono"/>
              </a:rPr>
              <a:t>cell.targetVolume += </a:t>
            </a:r>
            <a:r>
              <a:rPr kumimoji="0" lang="en-US" altLang="en-US" sz="900" b="0" i="0" u="none" strike="noStrike" cap="none" normalizeH="0" baseline="0">
                <a:ln>
                  <a:noFill/>
                </a:ln>
                <a:solidFill>
                  <a:srgbClr val="0000FF"/>
                </a:solidFill>
                <a:effectLst/>
                <a:latin typeface="JetBrains Mono"/>
              </a:rPr>
              <a:t>0.06 </a:t>
            </a:r>
            <a:r>
              <a:rPr kumimoji="0" lang="en-US" altLang="en-US" sz="900" b="0" i="0" u="none" strike="noStrike" cap="none" normalizeH="0" baseline="0">
                <a:ln>
                  <a:noFill/>
                </a:ln>
                <a:solidFill>
                  <a:srgbClr val="000000"/>
                </a:solidFill>
                <a:effectLst/>
                <a:latin typeface="JetBrains Mono"/>
              </a:rPr>
              <a:t>* concentration / (</a:t>
            </a:r>
            <a:r>
              <a:rPr kumimoji="0" lang="en-US" altLang="en-US" sz="900" b="0" i="0" u="none" strike="noStrike" cap="none" normalizeH="0" baseline="0">
                <a:ln>
                  <a:noFill/>
                </a:ln>
                <a:solidFill>
                  <a:srgbClr val="0000FF"/>
                </a:solidFill>
                <a:effectLst/>
                <a:latin typeface="JetBrains Mono"/>
              </a:rPr>
              <a:t>0.5 </a:t>
            </a:r>
            <a:r>
              <a:rPr kumimoji="0" lang="en-US" altLang="en-US" sz="900" b="0" i="0" u="none" strike="noStrike" cap="none" normalizeH="0" baseline="0">
                <a:ln>
                  <a:noFill/>
                </a:ln>
                <a:solidFill>
                  <a:srgbClr val="000000"/>
                </a:solidFill>
                <a:effectLst/>
                <a:latin typeface="JetBrains Mono"/>
              </a:rPr>
              <a:t>+ concentration)</a:t>
            </a:r>
            <a:br>
              <a:rPr kumimoji="0" lang="en-US" altLang="en-US" sz="900" b="0" i="0" u="none" strike="noStrike" cap="none" normalizeH="0" baseline="0">
                <a:ln>
                  <a:noFill/>
                </a:ln>
                <a:solidFill>
                  <a:srgbClr val="000000"/>
                </a:solidFill>
                <a:effectLst/>
                <a:latin typeface="JetBrains Mono"/>
              </a:rPr>
            </a:br>
            <a:r>
              <a:rPr kumimoji="0" lang="en-US" altLang="en-US" sz="900" b="0" i="0" u="none" strike="noStrike" cap="none" normalizeH="0" baseline="0">
                <a:ln>
                  <a:noFill/>
                </a:ln>
                <a:solidFill>
                  <a:srgbClr val="000000"/>
                </a:solidFill>
                <a:effectLst/>
                <a:latin typeface="JetBrains Mono"/>
              </a:rPr>
              <a:t>                    cell.targetSurface += </a:t>
            </a:r>
            <a:r>
              <a:rPr kumimoji="0" lang="en-US" altLang="en-US" sz="900" b="0" i="0" u="none" strike="noStrike" cap="none" normalizeH="0" baseline="0">
                <a:ln>
                  <a:noFill/>
                </a:ln>
                <a:solidFill>
                  <a:srgbClr val="0000FF"/>
                </a:solidFill>
                <a:effectLst/>
                <a:latin typeface="JetBrains Mono"/>
              </a:rPr>
              <a:t>0.15 </a:t>
            </a:r>
            <a:r>
              <a:rPr kumimoji="0" lang="en-US" altLang="en-US" sz="900" b="0" i="0" u="none" strike="noStrike" cap="none" normalizeH="0" baseline="0">
                <a:ln>
                  <a:noFill/>
                </a:ln>
                <a:solidFill>
                  <a:srgbClr val="000000"/>
                </a:solidFill>
                <a:effectLst/>
                <a:latin typeface="JetBrains Mono"/>
              </a:rPr>
              <a:t>* concentration / (</a:t>
            </a:r>
            <a:r>
              <a:rPr kumimoji="0" lang="en-US" altLang="en-US" sz="900" b="0" i="0" u="none" strike="noStrike" cap="none" normalizeH="0" baseline="0">
                <a:ln>
                  <a:noFill/>
                </a:ln>
                <a:solidFill>
                  <a:srgbClr val="0000FF"/>
                </a:solidFill>
                <a:effectLst/>
                <a:latin typeface="JetBrains Mono"/>
              </a:rPr>
              <a:t>0.5 </a:t>
            </a:r>
            <a:r>
              <a:rPr kumimoji="0" lang="en-US" altLang="en-US" sz="900" b="0" i="0" u="none" strike="noStrike" cap="none" normalizeH="0" baseline="0">
                <a:ln>
                  <a:noFill/>
                </a:ln>
                <a:solidFill>
                  <a:srgbClr val="000000"/>
                </a:solidFill>
                <a:effectLst/>
                <a:latin typeface="JetBrains Mono"/>
              </a:rPr>
              <a:t>+ concentration)</a:t>
            </a:r>
            <a:br>
              <a:rPr kumimoji="0" lang="en-US" altLang="en-US" sz="900" b="0" i="0" u="none" strike="noStrike" cap="none" normalizeH="0" baseline="0">
                <a:ln>
                  <a:noFill/>
                </a:ln>
                <a:solidFill>
                  <a:srgbClr val="000000"/>
                </a:solidFill>
                <a:effectLst/>
                <a:latin typeface="JetBrains Mono"/>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4960307" y="3776597"/>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808080"/>
                </a:solidFill>
                <a:effectLst/>
                <a:latin typeface="JetBrains Mono"/>
              </a:rPr>
              <a:t># </a:t>
            </a:r>
            <a:r>
              <a:rPr kumimoji="0" lang="en-US" altLang="en-US" sz="900" b="0" i="1" u="none" strike="noStrike" cap="none" normalizeH="0" baseline="0" dirty="0" err="1">
                <a:ln>
                  <a:noFill/>
                </a:ln>
                <a:solidFill>
                  <a:srgbClr val="808080"/>
                </a:solidFill>
                <a:effectLst/>
                <a:latin typeface="JetBrains Mono"/>
              </a:rPr>
              <a:t>Malignat</a:t>
            </a:r>
            <a:r>
              <a:rPr kumimoji="0" lang="en-US" altLang="en-US" sz="900" b="0" i="1" u="none" strike="noStrike" cap="none" normalizeH="0" baseline="0" dirty="0">
                <a:ln>
                  <a:noFill/>
                </a:ln>
                <a:solidFill>
                  <a:srgbClr val="808080"/>
                </a:solidFill>
                <a:effectLst/>
                <a:latin typeface="JetBrains Mono"/>
              </a:rPr>
              <a:t> and Hypoxic Cells growth</a:t>
            </a:r>
            <a:br>
              <a:rPr kumimoji="0" lang="en-US" altLang="en-US" sz="900" b="0" i="1" u="none" strike="noStrike" cap="none" normalizeH="0" baseline="0" dirty="0">
                <a:ln>
                  <a:noFill/>
                </a:ln>
                <a:solidFill>
                  <a:srgbClr val="808080"/>
                </a:solidFill>
                <a:effectLst/>
                <a:latin typeface="JetBrains Mono"/>
              </a:rPr>
            </a:br>
            <a:r>
              <a:rPr kumimoji="0" lang="en-US" altLang="en-US" sz="900" b="1" i="0" u="none" strike="noStrike" cap="none" normalizeH="0" baseline="0" dirty="0">
                <a:ln>
                  <a:noFill/>
                </a:ln>
                <a:solidFill>
                  <a:srgbClr val="000080"/>
                </a:solidFill>
                <a:effectLst/>
                <a:latin typeface="JetBrains Mono"/>
              </a:rPr>
              <a:t>if </a:t>
            </a:r>
            <a:r>
              <a:rPr kumimoji="0" lang="en-US" altLang="en-US" sz="900" b="0" i="0" u="none" strike="noStrike" cap="none" normalizeH="0" baseline="0" dirty="0" err="1">
                <a:ln>
                  <a:noFill/>
                </a:ln>
                <a:solidFill>
                  <a:srgbClr val="000000"/>
                </a:solidFill>
                <a:effectLst/>
                <a:latin typeface="JetBrains Mono"/>
              </a:rPr>
              <a:t>cell.type</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FF"/>
                </a:solidFill>
                <a:effectLst/>
                <a:latin typeface="JetBrains Mono"/>
              </a:rPr>
              <a:t>1 </a:t>
            </a:r>
            <a:r>
              <a:rPr kumimoji="0" lang="en-US" altLang="en-US" sz="900" b="1" i="0" u="none" strike="noStrike" cap="none" normalizeH="0" baseline="0" dirty="0">
                <a:ln>
                  <a:noFill/>
                </a:ln>
                <a:solidFill>
                  <a:srgbClr val="000080"/>
                </a:solidFill>
                <a:effectLst/>
                <a:latin typeface="JetBrains Mono"/>
              </a:rPr>
              <a:t>or </a:t>
            </a:r>
            <a:r>
              <a:rPr kumimoji="0" lang="en-US" altLang="en-US" sz="900" b="0" i="0" u="none" strike="noStrike" cap="none" normalizeH="0" baseline="0" dirty="0" err="1">
                <a:ln>
                  <a:noFill/>
                </a:ln>
                <a:solidFill>
                  <a:srgbClr val="000000"/>
                </a:solidFill>
                <a:effectLst/>
                <a:latin typeface="JetBrains Mono"/>
              </a:rPr>
              <a:t>cell.type</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FF"/>
                </a:solidFill>
                <a:effectLst/>
                <a:latin typeface="JetBrains Mono"/>
              </a:rPr>
              <a:t>2</a:t>
            </a:r>
            <a:r>
              <a:rPr kumimoji="0" lang="en-US" altLang="en-US" sz="900" b="0" i="0" u="none" strike="noStrike" cap="none" normalizeH="0" baseline="0" dirty="0">
                <a:ln>
                  <a:noFill/>
                </a:ln>
                <a:solidFill>
                  <a:srgbClr val="000000"/>
                </a:solidFill>
                <a:effectLst/>
                <a:latin typeface="JetBrains Mono"/>
              </a:rPr>
              <a:t>:</a:t>
            </a:r>
            <a:br>
              <a:rPr kumimoji="0" lang="en-US" altLang="en-US" sz="900" b="0" i="0" u="none" strike="noStrike" cap="none" normalizeH="0" baseline="0" dirty="0">
                <a:ln>
                  <a:noFill/>
                </a:ln>
                <a:solidFill>
                  <a:srgbClr val="000000"/>
                </a:solidFill>
                <a:effectLst/>
                <a:latin typeface="JetBrains Mono"/>
              </a:rPr>
            </a:b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x = </a:t>
            </a:r>
            <a:r>
              <a:rPr kumimoji="0" lang="en-US" altLang="en-US" sz="900" b="0" i="0" u="none" strike="noStrike" cap="none" normalizeH="0" baseline="0" dirty="0" err="1">
                <a:ln>
                  <a:noFill/>
                </a:ln>
                <a:solidFill>
                  <a:srgbClr val="000080"/>
                </a:solidFill>
                <a:effectLst/>
                <a:latin typeface="JetBrains Mono"/>
              </a:rPr>
              <a:t>int</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a:ln>
                  <a:noFill/>
                </a:ln>
                <a:solidFill>
                  <a:srgbClr val="000080"/>
                </a:solidFill>
                <a:effectLst/>
                <a:latin typeface="JetBrains Mono"/>
              </a:rPr>
              <a:t>round</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err="1">
                <a:ln>
                  <a:noFill/>
                </a:ln>
                <a:solidFill>
                  <a:srgbClr val="000000"/>
                </a:solidFill>
                <a:effectLst/>
                <a:latin typeface="JetBrains Mono"/>
              </a:rPr>
              <a:t>cell.xCM</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80"/>
                </a:solidFill>
                <a:effectLst/>
                <a:latin typeface="JetBrains Mono"/>
              </a:rPr>
              <a:t>max</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a:ln>
                  <a:noFill/>
                </a:ln>
                <a:solidFill>
                  <a:srgbClr val="000080"/>
                </a:solidFill>
                <a:effectLst/>
                <a:latin typeface="JetBrains Mono"/>
              </a:rPr>
              <a:t>float</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err="1">
                <a:ln>
                  <a:noFill/>
                </a:ln>
                <a:solidFill>
                  <a:srgbClr val="000000"/>
                </a:solidFill>
                <a:effectLst/>
                <a:latin typeface="JetBrains Mono"/>
              </a:rPr>
              <a:t>cell.volume</a:t>
            </a:r>
            <a:r>
              <a:rPr kumimoji="0" lang="en-US" altLang="en-US" sz="900" b="0" i="0" u="none" strike="noStrike" cap="none" normalizeH="0" baseline="0" dirty="0">
                <a:ln>
                  <a:noFill/>
                </a:ln>
                <a:solidFill>
                  <a:srgbClr val="000000"/>
                </a:solidFill>
                <a:effectLst/>
                <a:latin typeface="JetBrains Mono"/>
              </a:rPr>
              <a:t>), </a:t>
            </a:r>
            <a:r>
              <a:rPr kumimoji="0" lang="en-US" altLang="en-US" sz="900" b="0" i="0" u="none" strike="noStrike" cap="none" normalizeH="0" baseline="0" dirty="0">
                <a:ln>
                  <a:noFill/>
                </a:ln>
                <a:solidFill>
                  <a:srgbClr val="0000FF"/>
                </a:solidFill>
                <a:effectLst/>
                <a:latin typeface="JetBrains Mono"/>
              </a:rPr>
              <a:t>0.001</a:t>
            </a:r>
            <a:r>
              <a:rPr kumimoji="0" lang="en-US" altLang="en-US" sz="900" b="0" i="0" u="none" strike="noStrike" cap="none" normalizeH="0" baseline="0" dirty="0">
                <a:ln>
                  <a:noFill/>
                </a:ln>
                <a:solidFill>
                  <a:srgbClr val="000000"/>
                </a:solidFill>
                <a:effectLst/>
                <a:latin typeface="JetBrains Mono"/>
              </a:rPr>
              <a: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y = </a:t>
            </a:r>
            <a:r>
              <a:rPr kumimoji="0" lang="en-US" altLang="en-US" sz="900" b="0" i="0" u="none" strike="noStrike" cap="none" normalizeH="0" baseline="0" dirty="0" err="1">
                <a:ln>
                  <a:noFill/>
                </a:ln>
                <a:solidFill>
                  <a:srgbClr val="000080"/>
                </a:solidFill>
                <a:effectLst/>
                <a:latin typeface="JetBrains Mono"/>
              </a:rPr>
              <a:t>int</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a:ln>
                  <a:noFill/>
                </a:ln>
                <a:solidFill>
                  <a:srgbClr val="000080"/>
                </a:solidFill>
                <a:effectLst/>
                <a:latin typeface="JetBrains Mono"/>
              </a:rPr>
              <a:t>round</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err="1">
                <a:ln>
                  <a:noFill/>
                </a:ln>
                <a:solidFill>
                  <a:srgbClr val="000000"/>
                </a:solidFill>
                <a:effectLst/>
                <a:latin typeface="JetBrains Mono"/>
              </a:rPr>
              <a:t>cell.yCM</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80"/>
                </a:solidFill>
                <a:effectLst/>
                <a:latin typeface="JetBrains Mono"/>
              </a:rPr>
              <a:t>max</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a:ln>
                  <a:noFill/>
                </a:ln>
                <a:solidFill>
                  <a:srgbClr val="000080"/>
                </a:solidFill>
                <a:effectLst/>
                <a:latin typeface="JetBrains Mono"/>
              </a:rPr>
              <a:t>float</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err="1">
                <a:ln>
                  <a:noFill/>
                </a:ln>
                <a:solidFill>
                  <a:srgbClr val="000000"/>
                </a:solidFill>
                <a:effectLst/>
                <a:latin typeface="JetBrains Mono"/>
              </a:rPr>
              <a:t>cell.volume</a:t>
            </a:r>
            <a:r>
              <a:rPr kumimoji="0" lang="en-US" altLang="en-US" sz="900" b="0" i="0" u="none" strike="noStrike" cap="none" normalizeH="0" baseline="0" dirty="0">
                <a:ln>
                  <a:noFill/>
                </a:ln>
                <a:solidFill>
                  <a:srgbClr val="000000"/>
                </a:solidFill>
                <a:effectLst/>
                <a:latin typeface="JetBrains Mono"/>
              </a:rPr>
              <a:t>), </a:t>
            </a:r>
            <a:r>
              <a:rPr kumimoji="0" lang="en-US" altLang="en-US" sz="900" b="0" i="0" u="none" strike="noStrike" cap="none" normalizeH="0" baseline="0" dirty="0">
                <a:ln>
                  <a:noFill/>
                </a:ln>
                <a:solidFill>
                  <a:srgbClr val="0000FF"/>
                </a:solidFill>
                <a:effectLst/>
                <a:latin typeface="JetBrains Mono"/>
              </a:rPr>
              <a:t>0.001</a:t>
            </a:r>
            <a:r>
              <a:rPr kumimoji="0" lang="en-US" altLang="en-US" sz="900" b="0" i="0" u="none" strike="noStrike" cap="none" normalizeH="0" baseline="0" dirty="0">
                <a:ln>
                  <a:noFill/>
                </a:ln>
                <a:solidFill>
                  <a:srgbClr val="000000"/>
                </a:solidFill>
                <a:effectLst/>
                <a:latin typeface="JetBrains Mono"/>
              </a:rPr>
              <a: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z = </a:t>
            </a:r>
            <a:r>
              <a:rPr kumimoji="0" lang="en-US" altLang="en-US" sz="900" b="0" i="0" u="none" strike="noStrike" cap="none" normalizeH="0" baseline="0" dirty="0" err="1">
                <a:ln>
                  <a:noFill/>
                </a:ln>
                <a:solidFill>
                  <a:srgbClr val="000080"/>
                </a:solidFill>
                <a:effectLst/>
                <a:latin typeface="JetBrains Mono"/>
              </a:rPr>
              <a:t>int</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a:ln>
                  <a:noFill/>
                </a:ln>
                <a:solidFill>
                  <a:srgbClr val="000080"/>
                </a:solidFill>
                <a:effectLst/>
                <a:latin typeface="JetBrains Mono"/>
              </a:rPr>
              <a:t>round</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err="1">
                <a:ln>
                  <a:noFill/>
                </a:ln>
                <a:solidFill>
                  <a:srgbClr val="000000"/>
                </a:solidFill>
                <a:effectLst/>
                <a:latin typeface="JetBrains Mono"/>
              </a:rPr>
              <a:t>cell.zCM</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80"/>
                </a:solidFill>
                <a:effectLst/>
                <a:latin typeface="JetBrains Mono"/>
              </a:rPr>
              <a:t>max</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a:ln>
                  <a:noFill/>
                </a:ln>
                <a:solidFill>
                  <a:srgbClr val="000080"/>
                </a:solidFill>
                <a:effectLst/>
                <a:latin typeface="JetBrains Mono"/>
              </a:rPr>
              <a:t>float</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err="1">
                <a:ln>
                  <a:noFill/>
                </a:ln>
                <a:solidFill>
                  <a:srgbClr val="000000"/>
                </a:solidFill>
                <a:effectLst/>
                <a:latin typeface="JetBrains Mono"/>
              </a:rPr>
              <a:t>cell.volume</a:t>
            </a:r>
            <a:r>
              <a:rPr kumimoji="0" lang="en-US" altLang="en-US" sz="900" b="0" i="0" u="none" strike="noStrike" cap="none" normalizeH="0" baseline="0" dirty="0">
                <a:ln>
                  <a:noFill/>
                </a:ln>
                <a:solidFill>
                  <a:srgbClr val="000000"/>
                </a:solidFill>
                <a:effectLst/>
                <a:latin typeface="JetBrains Mono"/>
              </a:rPr>
              <a:t>), </a:t>
            </a:r>
            <a:r>
              <a:rPr kumimoji="0" lang="en-US" altLang="en-US" sz="900" b="0" i="0" u="none" strike="noStrike" cap="none" normalizeH="0" baseline="0" dirty="0">
                <a:ln>
                  <a:noFill/>
                </a:ln>
                <a:solidFill>
                  <a:srgbClr val="0000FF"/>
                </a:solidFill>
                <a:effectLst/>
                <a:latin typeface="JetBrains Mono"/>
              </a:rPr>
              <a:t>0.001</a:t>
            </a:r>
            <a:r>
              <a:rPr kumimoji="0" lang="en-US" altLang="en-US" sz="900" b="0" i="0" u="none" strike="noStrike" cap="none" normalizeH="0" baseline="0" dirty="0">
                <a:ln>
                  <a:noFill/>
                </a:ln>
                <a:solidFill>
                  <a:srgbClr val="000000"/>
                </a:solidFill>
                <a:effectLst/>
                <a:latin typeface="JetBrains Mono"/>
              </a:rPr>
              <a:t>)))</a:t>
            </a:r>
            <a:br>
              <a:rPr kumimoji="0" lang="en-US" altLang="en-US" sz="900" b="0" i="0" u="none" strike="noStrike" cap="none" normalizeH="0" baseline="0" dirty="0">
                <a:ln>
                  <a:noFill/>
                </a:ln>
                <a:solidFill>
                  <a:srgbClr val="000000"/>
                </a:solidFill>
                <a:effectLst/>
                <a:latin typeface="JetBrains Mono"/>
              </a:rPr>
            </a:b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concentration2 = </a:t>
            </a:r>
            <a:r>
              <a:rPr kumimoji="0" lang="en-US" altLang="en-US" sz="900" b="0" i="0" u="none" strike="noStrike" cap="none" normalizeH="0" baseline="0" dirty="0" err="1">
                <a:ln>
                  <a:noFill/>
                </a:ln>
                <a:solidFill>
                  <a:srgbClr val="000000"/>
                </a:solidFill>
                <a:effectLst/>
                <a:latin typeface="JetBrains Mono"/>
              </a:rPr>
              <a:t>field_malig</a:t>
            </a:r>
            <a:r>
              <a:rPr kumimoji="0" lang="en-US" altLang="en-US" sz="900" b="0" i="0" u="none" strike="noStrike" cap="none" normalizeH="0" baseline="0" dirty="0">
                <a:ln>
                  <a:noFill/>
                </a:ln>
                <a:solidFill>
                  <a:srgbClr val="000000"/>
                </a:solidFill>
                <a:effectLst/>
                <a:latin typeface="JetBrains Mono"/>
              </a:rPr>
              <a:t>[x, y, z]</a:t>
            </a:r>
            <a:br>
              <a:rPr kumimoji="0" lang="en-US" altLang="en-US" sz="900" b="0" i="0" u="none" strike="noStrike" cap="none" normalizeH="0" baseline="0" dirty="0">
                <a:ln>
                  <a:noFill/>
                </a:ln>
                <a:solidFill>
                  <a:srgbClr val="000000"/>
                </a:solidFill>
                <a:effectLst/>
                <a:latin typeface="JetBrains Mono"/>
              </a:rPr>
            </a:b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a:t>
            </a:r>
            <a:r>
              <a:rPr kumimoji="0" lang="en-US" altLang="en-US" sz="900" b="0" i="1" u="none" strike="noStrike" cap="none" normalizeH="0" baseline="0" dirty="0">
                <a:ln>
                  <a:noFill/>
                </a:ln>
                <a:solidFill>
                  <a:srgbClr val="808080"/>
                </a:solidFill>
                <a:effectLst/>
                <a:latin typeface="JetBrains Mono"/>
              </a:rPr>
              <a:t># switch to Hypoxic cell type</a:t>
            </a:r>
            <a:br>
              <a:rPr kumimoji="0" lang="en-US" altLang="en-US" sz="900" b="0" i="1" u="none" strike="noStrike" cap="none" normalizeH="0" baseline="0" dirty="0">
                <a:ln>
                  <a:noFill/>
                </a:ln>
                <a:solidFill>
                  <a:srgbClr val="808080"/>
                </a:solidFill>
                <a:effectLst/>
                <a:latin typeface="JetBrains Mono"/>
              </a:rPr>
            </a:br>
            <a:r>
              <a:rPr kumimoji="0" lang="en-US" altLang="en-US" sz="900" b="0" i="1" u="none" strike="noStrike" cap="none" normalizeH="0" baseline="0" dirty="0">
                <a:ln>
                  <a:noFill/>
                </a:ln>
                <a:solidFill>
                  <a:srgbClr val="808080"/>
                </a:solidFill>
                <a:effectLst/>
                <a:latin typeface="JetBrains Mono"/>
              </a:rPr>
              <a:t>    </a:t>
            </a:r>
            <a:r>
              <a:rPr kumimoji="0" lang="en-US" altLang="en-US" sz="900" b="1" i="0" u="none" strike="noStrike" cap="none" normalizeH="0" baseline="0" dirty="0">
                <a:ln>
                  <a:noFill/>
                </a:ln>
                <a:solidFill>
                  <a:srgbClr val="000080"/>
                </a:solidFill>
                <a:effectLst/>
                <a:latin typeface="JetBrains Mono"/>
              </a:rPr>
              <a:t>if </a:t>
            </a:r>
            <a:r>
              <a:rPr kumimoji="0" lang="en-US" altLang="en-US" sz="900" b="0" i="0" u="none" strike="noStrike" cap="none" normalizeH="0" baseline="0" dirty="0">
                <a:ln>
                  <a:noFill/>
                </a:ln>
                <a:solidFill>
                  <a:srgbClr val="000000"/>
                </a:solidFill>
                <a:effectLst/>
                <a:latin typeface="JetBrains Mono"/>
              </a:rPr>
              <a:t>concentration2 &lt; </a:t>
            </a:r>
            <a:r>
              <a:rPr kumimoji="0" lang="en-US" altLang="en-US" sz="900" b="0" i="0" u="none" strike="noStrike" cap="none" normalizeH="0" baseline="0" dirty="0" err="1">
                <a:ln>
                  <a:noFill/>
                </a:ln>
                <a:solidFill>
                  <a:srgbClr val="94558D"/>
                </a:solidFill>
                <a:effectLst/>
                <a:latin typeface="JetBrains Mono"/>
              </a:rPr>
              <a:t>self</a:t>
            </a:r>
            <a:r>
              <a:rPr kumimoji="0" lang="en-US" altLang="en-US" sz="900" b="0" i="0" u="none" strike="noStrike" cap="none" normalizeH="0" baseline="0" dirty="0" err="1">
                <a:ln>
                  <a:noFill/>
                </a:ln>
                <a:solidFill>
                  <a:srgbClr val="000000"/>
                </a:solidFill>
                <a:effectLst/>
                <a:latin typeface="JetBrains Mono"/>
              </a:rPr>
              <a:t>.nutrient_thresh</a:t>
            </a:r>
            <a:r>
              <a:rPr kumimoji="0" lang="en-US" altLang="en-US" sz="900" b="0" i="0" u="none" strike="noStrike" cap="none" normalizeH="0" baseline="0" dirty="0">
                <a:ln>
                  <a:noFill/>
                </a:ln>
                <a:solidFill>
                  <a:srgbClr val="000000"/>
                </a:solidFill>
                <a:effectLst/>
                <a:latin typeface="JetBrains Mono"/>
              </a:rPr>
              <a:t> </a:t>
            </a:r>
            <a:r>
              <a:rPr kumimoji="0" lang="en-US" altLang="en-US" sz="900" b="1" i="0" u="none" strike="noStrike" cap="none" normalizeH="0" baseline="0" dirty="0">
                <a:ln>
                  <a:noFill/>
                </a:ln>
                <a:solidFill>
                  <a:srgbClr val="000080"/>
                </a:solidFill>
                <a:effectLst/>
                <a:latin typeface="JetBrains Mono"/>
              </a:rPr>
              <a:t>and </a:t>
            </a:r>
            <a:r>
              <a:rPr kumimoji="0" lang="en-US" altLang="en-US" sz="900" b="0" i="0" u="none" strike="noStrike" cap="none" normalizeH="0" baseline="0" dirty="0" err="1">
                <a:ln>
                  <a:noFill/>
                </a:ln>
                <a:solidFill>
                  <a:srgbClr val="000000"/>
                </a:solidFill>
                <a:effectLst/>
                <a:latin typeface="JetBrains Mono"/>
              </a:rPr>
              <a:t>mcs</a:t>
            </a:r>
            <a:r>
              <a:rPr kumimoji="0" lang="en-US" altLang="en-US" sz="900" b="0" i="0" u="none" strike="noStrike" cap="none" normalizeH="0" baseline="0" dirty="0">
                <a:ln>
                  <a:noFill/>
                </a:ln>
                <a:solidFill>
                  <a:srgbClr val="000000"/>
                </a:solidFill>
                <a:effectLst/>
                <a:latin typeface="JetBrains Mono"/>
              </a:rPr>
              <a:t> &gt; </a:t>
            </a:r>
            <a:r>
              <a:rPr kumimoji="0" lang="en-US" altLang="en-US" sz="900" b="0" i="0" u="none" strike="noStrike" cap="none" normalizeH="0" baseline="0" dirty="0">
                <a:ln>
                  <a:noFill/>
                </a:ln>
                <a:solidFill>
                  <a:srgbClr val="0000FF"/>
                </a:solidFill>
                <a:effectLst/>
                <a:latin typeface="JetBrains Mono"/>
              </a:rPr>
              <a:t>100</a:t>
            </a:r>
            <a:r>
              <a:rPr kumimoji="0" lang="en-US" altLang="en-US" sz="900" b="0" i="0" u="none" strike="noStrike" cap="none" normalizeH="0" baseline="0" dirty="0">
                <a:ln>
                  <a:noFill/>
                </a:ln>
                <a:solidFill>
                  <a:srgbClr val="000000"/>
                </a:solidFill>
                <a:effectLst/>
                <a:latin typeface="JetBrains Mono"/>
              </a:rPr>
              <a: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a:t>
            </a:r>
            <a:r>
              <a:rPr kumimoji="0" lang="en-US" altLang="en-US" sz="900" b="0" i="0" u="none" strike="noStrike" cap="none" normalizeH="0" baseline="0" dirty="0" err="1">
                <a:ln>
                  <a:noFill/>
                </a:ln>
                <a:solidFill>
                  <a:srgbClr val="000000"/>
                </a:solidFill>
                <a:effectLst/>
                <a:latin typeface="JetBrains Mono"/>
              </a:rPr>
              <a:t>cell.type</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FF"/>
                </a:solidFill>
                <a:effectLst/>
                <a:latin typeface="JetBrains Mono"/>
              </a:rPr>
              <a:t>2</a:t>
            </a:r>
            <a:br>
              <a:rPr kumimoji="0" lang="en-US" altLang="en-US" sz="900" b="0" i="0" u="none" strike="noStrike" cap="none" normalizeH="0" baseline="0" dirty="0">
                <a:ln>
                  <a:noFill/>
                </a:ln>
                <a:solidFill>
                  <a:srgbClr val="0000FF"/>
                </a:solidFill>
                <a:effectLst/>
                <a:latin typeface="JetBrains Mono"/>
              </a:rPr>
            </a:br>
            <a:br>
              <a:rPr kumimoji="0" lang="en-US" altLang="en-US" sz="900" b="0" i="0" u="none" strike="noStrike" cap="none" normalizeH="0" baseline="0" dirty="0">
                <a:ln>
                  <a:noFill/>
                </a:ln>
                <a:solidFill>
                  <a:srgbClr val="0000FF"/>
                </a:solidFill>
                <a:effectLst/>
                <a:latin typeface="JetBrains Mono"/>
              </a:rPr>
            </a:br>
            <a:r>
              <a:rPr kumimoji="0" lang="en-US" altLang="en-US" sz="900" b="0" i="0" u="none" strike="noStrike" cap="none" normalizeH="0" baseline="0" dirty="0">
                <a:ln>
                  <a:noFill/>
                </a:ln>
                <a:solidFill>
                  <a:srgbClr val="0000FF"/>
                </a:solidFill>
                <a:effectLst/>
                <a:latin typeface="JetBrains Mono"/>
              </a:rPr>
              <a:t>    </a:t>
            </a:r>
            <a:r>
              <a:rPr kumimoji="0" lang="en-US" altLang="en-US" sz="900" b="0" i="1" u="none" strike="noStrike" cap="none" normalizeH="0" baseline="0" dirty="0">
                <a:ln>
                  <a:noFill/>
                </a:ln>
                <a:solidFill>
                  <a:srgbClr val="808080"/>
                </a:solidFill>
                <a:effectLst/>
                <a:latin typeface="JetBrains Mono"/>
              </a:rPr>
              <a:t># switch to Necrotic cell type</a:t>
            </a:r>
            <a:br>
              <a:rPr kumimoji="0" lang="en-US" altLang="en-US" sz="900" b="0" i="1" u="none" strike="noStrike" cap="none" normalizeH="0" baseline="0" dirty="0">
                <a:ln>
                  <a:noFill/>
                </a:ln>
                <a:solidFill>
                  <a:srgbClr val="808080"/>
                </a:solidFill>
                <a:effectLst/>
                <a:latin typeface="JetBrains Mono"/>
              </a:rPr>
            </a:br>
            <a:r>
              <a:rPr kumimoji="0" lang="en-US" altLang="en-US" sz="900" b="0" i="1" u="none" strike="noStrike" cap="none" normalizeH="0" baseline="0" dirty="0">
                <a:ln>
                  <a:noFill/>
                </a:ln>
                <a:solidFill>
                  <a:srgbClr val="808080"/>
                </a:solidFill>
                <a:effectLst/>
                <a:latin typeface="JetBrains Mono"/>
              </a:rPr>
              <a:t>    </a:t>
            </a:r>
            <a:r>
              <a:rPr kumimoji="0" lang="en-US" altLang="en-US" sz="900" b="1" i="0" u="none" strike="noStrike" cap="none" normalizeH="0" baseline="0" dirty="0">
                <a:ln>
                  <a:noFill/>
                </a:ln>
                <a:solidFill>
                  <a:srgbClr val="000080"/>
                </a:solidFill>
                <a:effectLst/>
                <a:latin typeface="JetBrains Mono"/>
              </a:rPr>
              <a:t>if </a:t>
            </a:r>
            <a:r>
              <a:rPr kumimoji="0" lang="en-US" altLang="en-US" sz="900" b="0" i="0" u="none" strike="noStrike" cap="none" normalizeH="0" baseline="0" dirty="0">
                <a:ln>
                  <a:noFill/>
                </a:ln>
                <a:solidFill>
                  <a:srgbClr val="000000"/>
                </a:solidFill>
                <a:effectLst/>
                <a:latin typeface="JetBrains Mono"/>
              </a:rPr>
              <a:t>concentration2 &lt; </a:t>
            </a:r>
            <a:r>
              <a:rPr kumimoji="0" lang="en-US" altLang="en-US" sz="900" b="0" i="0" u="none" strike="noStrike" cap="none" normalizeH="0" baseline="0" dirty="0" err="1">
                <a:ln>
                  <a:noFill/>
                </a:ln>
                <a:solidFill>
                  <a:srgbClr val="94558D"/>
                </a:solidFill>
                <a:effectLst/>
                <a:latin typeface="JetBrains Mono"/>
              </a:rPr>
              <a:t>self</a:t>
            </a:r>
            <a:r>
              <a:rPr kumimoji="0" lang="en-US" altLang="en-US" sz="900" b="0" i="0" u="none" strike="noStrike" cap="none" normalizeH="0" baseline="0" dirty="0" err="1">
                <a:ln>
                  <a:noFill/>
                </a:ln>
                <a:solidFill>
                  <a:srgbClr val="000000"/>
                </a:solidFill>
                <a:effectLst/>
                <a:latin typeface="JetBrains Mono"/>
              </a:rPr>
              <a:t>.necrotic_thresh</a:t>
            </a:r>
            <a:r>
              <a:rPr kumimoji="0" lang="en-US" altLang="en-US" sz="900" b="0" i="0" u="none" strike="noStrike" cap="none" normalizeH="0" baseline="0" dirty="0">
                <a:ln>
                  <a:noFill/>
                </a:ln>
                <a:solidFill>
                  <a:srgbClr val="000000"/>
                </a:solidFill>
                <a:effectLst/>
                <a:latin typeface="JetBrains Mono"/>
              </a:rPr>
              <a:t> </a:t>
            </a:r>
            <a:r>
              <a:rPr kumimoji="0" lang="en-US" altLang="en-US" sz="900" b="1" i="0" u="none" strike="noStrike" cap="none" normalizeH="0" baseline="0" dirty="0">
                <a:ln>
                  <a:noFill/>
                </a:ln>
                <a:solidFill>
                  <a:srgbClr val="000080"/>
                </a:solidFill>
                <a:effectLst/>
                <a:latin typeface="JetBrains Mono"/>
              </a:rPr>
              <a:t>and </a:t>
            </a:r>
            <a:r>
              <a:rPr kumimoji="0" lang="en-US" altLang="en-US" sz="900" b="0" i="0" u="none" strike="noStrike" cap="none" normalizeH="0" baseline="0" dirty="0" err="1">
                <a:ln>
                  <a:noFill/>
                </a:ln>
                <a:solidFill>
                  <a:srgbClr val="000000"/>
                </a:solidFill>
                <a:effectLst/>
                <a:latin typeface="JetBrains Mono"/>
              </a:rPr>
              <a:t>mcs</a:t>
            </a:r>
            <a:r>
              <a:rPr kumimoji="0" lang="en-US" altLang="en-US" sz="900" b="0" i="0" u="none" strike="noStrike" cap="none" normalizeH="0" baseline="0" dirty="0">
                <a:ln>
                  <a:noFill/>
                </a:ln>
                <a:solidFill>
                  <a:srgbClr val="000000"/>
                </a:solidFill>
                <a:effectLst/>
                <a:latin typeface="JetBrains Mono"/>
              </a:rPr>
              <a:t> &gt; </a:t>
            </a:r>
            <a:r>
              <a:rPr kumimoji="0" lang="en-US" altLang="en-US" sz="900" b="0" i="0" u="none" strike="noStrike" cap="none" normalizeH="0" baseline="0" dirty="0">
                <a:ln>
                  <a:noFill/>
                </a:ln>
                <a:solidFill>
                  <a:srgbClr val="0000FF"/>
                </a:solidFill>
                <a:effectLst/>
                <a:latin typeface="JetBrains Mono"/>
              </a:rPr>
              <a:t>100</a:t>
            </a:r>
            <a:r>
              <a:rPr kumimoji="0" lang="en-US" altLang="en-US" sz="900" b="0" i="0" u="none" strike="noStrike" cap="none" normalizeH="0" baseline="0" dirty="0">
                <a:ln>
                  <a:noFill/>
                </a:ln>
                <a:solidFill>
                  <a:srgbClr val="000000"/>
                </a:solidFill>
                <a:effectLst/>
                <a:latin typeface="JetBrains Mono"/>
              </a:rPr>
              <a: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a:t>
            </a:r>
            <a:r>
              <a:rPr kumimoji="0" lang="en-US" altLang="en-US" sz="900" b="0" i="0" u="none" strike="noStrike" cap="none" normalizeH="0" baseline="0" dirty="0" err="1">
                <a:ln>
                  <a:noFill/>
                </a:ln>
                <a:solidFill>
                  <a:srgbClr val="000000"/>
                </a:solidFill>
                <a:effectLst/>
                <a:latin typeface="JetBrains Mono"/>
              </a:rPr>
              <a:t>cell.type</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FF"/>
                </a:solidFill>
                <a:effectLst/>
                <a:latin typeface="JetBrains Mono"/>
              </a:rPr>
              <a:t>3</a:t>
            </a:r>
            <a:br>
              <a:rPr kumimoji="0" lang="en-US" altLang="en-US" sz="900" b="0" i="0" u="none" strike="noStrike" cap="none" normalizeH="0" baseline="0" dirty="0">
                <a:ln>
                  <a:noFill/>
                </a:ln>
                <a:solidFill>
                  <a:srgbClr val="0000FF"/>
                </a:solidFill>
                <a:effectLst/>
                <a:latin typeface="JetBrains Mono"/>
              </a:rPr>
            </a:br>
            <a:br>
              <a:rPr kumimoji="0" lang="en-US" altLang="en-US" sz="900" b="0" i="0" u="none" strike="noStrike" cap="none" normalizeH="0" baseline="0" dirty="0">
                <a:ln>
                  <a:noFill/>
                </a:ln>
                <a:solidFill>
                  <a:srgbClr val="0000FF"/>
                </a:solidFill>
                <a:effectLst/>
                <a:latin typeface="JetBrains Mono"/>
              </a:rPr>
            </a:br>
            <a:r>
              <a:rPr kumimoji="0" lang="en-US" altLang="en-US" sz="900" b="0" i="0" u="none" strike="noStrike" cap="none" normalizeH="0" baseline="0" dirty="0">
                <a:ln>
                  <a:noFill/>
                </a:ln>
                <a:solidFill>
                  <a:srgbClr val="0000FF"/>
                </a:solidFill>
                <a:effectLst/>
                <a:latin typeface="JetBrains Mono"/>
              </a:rPr>
              <a:t>    </a:t>
            </a:r>
            <a:r>
              <a:rPr kumimoji="0" lang="en-US" altLang="en-US" sz="900" b="0" i="1" u="none" strike="noStrike" cap="none" normalizeH="0" baseline="0" dirty="0">
                <a:ln>
                  <a:noFill/>
                </a:ln>
                <a:solidFill>
                  <a:srgbClr val="808080"/>
                </a:solidFill>
                <a:effectLst/>
                <a:latin typeface="JetBrains Mono"/>
              </a:rPr>
              <a:t># set growth rate equation</a:t>
            </a:r>
            <a:br>
              <a:rPr kumimoji="0" lang="en-US" altLang="en-US" sz="900" b="0" i="1" u="none" strike="noStrike" cap="none" normalizeH="0" baseline="0" dirty="0">
                <a:ln>
                  <a:noFill/>
                </a:ln>
                <a:solidFill>
                  <a:srgbClr val="808080"/>
                </a:solidFill>
                <a:effectLst/>
                <a:latin typeface="JetBrains Mono"/>
              </a:rPr>
            </a:br>
            <a:r>
              <a:rPr kumimoji="0" lang="en-US" altLang="en-US" sz="900" b="0" i="1" u="none" strike="noStrike" cap="none" normalizeH="0" baseline="0" dirty="0">
                <a:ln>
                  <a:noFill/>
                </a:ln>
                <a:solidFill>
                  <a:srgbClr val="808080"/>
                </a:solidFill>
                <a:effectLst/>
                <a:latin typeface="JetBrains Mono"/>
              </a:rPr>
              <a:t>    </a:t>
            </a:r>
            <a:r>
              <a:rPr kumimoji="0" lang="en-US" altLang="en-US" sz="900" b="1" i="0" u="none" strike="noStrike" cap="none" normalizeH="0" baseline="0" dirty="0">
                <a:ln>
                  <a:noFill/>
                </a:ln>
                <a:solidFill>
                  <a:srgbClr val="000080"/>
                </a:solidFill>
                <a:effectLst/>
                <a:latin typeface="JetBrains Mono"/>
              </a:rPr>
              <a:t>if </a:t>
            </a:r>
            <a:r>
              <a:rPr kumimoji="0" lang="en-US" altLang="en-US" sz="900" b="0" i="0" u="none" strike="noStrike" cap="none" normalizeH="0" baseline="0" dirty="0" err="1">
                <a:ln>
                  <a:noFill/>
                </a:ln>
                <a:solidFill>
                  <a:srgbClr val="000000"/>
                </a:solidFill>
                <a:effectLst/>
                <a:latin typeface="JetBrains Mono"/>
              </a:rPr>
              <a:t>mcs</a:t>
            </a:r>
            <a:r>
              <a:rPr kumimoji="0" lang="en-US" altLang="en-US" sz="900" b="0" i="0" u="none" strike="noStrike" cap="none" normalizeH="0" baseline="0" dirty="0">
                <a:ln>
                  <a:noFill/>
                </a:ln>
                <a:solidFill>
                  <a:srgbClr val="000000"/>
                </a:solidFill>
                <a:effectLst/>
                <a:latin typeface="JetBrains Mono"/>
              </a:rPr>
              <a:t> &gt; </a:t>
            </a:r>
            <a:r>
              <a:rPr kumimoji="0" lang="en-US" altLang="en-US" sz="900" b="0" i="0" u="none" strike="noStrike" cap="none" normalizeH="0" baseline="0" dirty="0">
                <a:ln>
                  <a:noFill/>
                </a:ln>
                <a:solidFill>
                  <a:srgbClr val="0000FF"/>
                </a:solidFill>
                <a:effectLst/>
                <a:latin typeface="JetBrains Mono"/>
              </a:rPr>
              <a:t>100</a:t>
            </a:r>
            <a:r>
              <a:rPr kumimoji="0" lang="en-US" altLang="en-US" sz="900" b="0" i="0" u="none" strike="noStrike" cap="none" normalizeH="0" baseline="0" dirty="0">
                <a:ln>
                  <a:noFill/>
                </a:ln>
                <a:solidFill>
                  <a:srgbClr val="000000"/>
                </a:solidFill>
                <a:effectLst/>
                <a:latin typeface="JetBrains Mono"/>
              </a:rPr>
              <a: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a:t>
            </a:r>
            <a:r>
              <a:rPr kumimoji="0" lang="en-US" altLang="en-US" sz="900" b="0" i="0" u="none" strike="noStrike" cap="none" normalizeH="0" baseline="0" dirty="0" err="1">
                <a:ln>
                  <a:noFill/>
                </a:ln>
                <a:solidFill>
                  <a:srgbClr val="000000"/>
                </a:solidFill>
                <a:effectLst/>
                <a:latin typeface="JetBrains Mono"/>
              </a:rPr>
              <a:t>cell.targetVolume</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FF"/>
                </a:solidFill>
                <a:effectLst/>
                <a:latin typeface="JetBrains Mono"/>
              </a:rPr>
              <a:t>0.04 </a:t>
            </a:r>
            <a:r>
              <a:rPr kumimoji="0" lang="en-US" altLang="en-US" sz="900" b="0" i="0" u="none" strike="noStrike" cap="none" normalizeH="0" baseline="0" dirty="0">
                <a:ln>
                  <a:noFill/>
                </a:ln>
                <a:solidFill>
                  <a:srgbClr val="000000"/>
                </a:solidFill>
                <a:effectLst/>
                <a:latin typeface="JetBrains Mono"/>
              </a:rPr>
              <a:t>* concentration2 / (</a:t>
            </a:r>
            <a:r>
              <a:rPr kumimoji="0" lang="en-US" altLang="en-US" sz="900" b="0" i="0" u="none" strike="noStrike" cap="none" normalizeH="0" baseline="0" dirty="0">
                <a:ln>
                  <a:noFill/>
                </a:ln>
                <a:solidFill>
                  <a:srgbClr val="0000FF"/>
                </a:solidFill>
                <a:effectLst/>
                <a:latin typeface="JetBrains Mono"/>
              </a:rPr>
              <a:t>10 </a:t>
            </a:r>
            <a:r>
              <a:rPr kumimoji="0" lang="en-US" altLang="en-US" sz="900" b="0" i="0" u="none" strike="noStrike" cap="none" normalizeH="0" baseline="0" dirty="0">
                <a:ln>
                  <a:noFill/>
                </a:ln>
                <a:solidFill>
                  <a:srgbClr val="000000"/>
                </a:solidFill>
                <a:effectLst/>
                <a:latin typeface="JetBrains Mono"/>
              </a:rPr>
              <a:t>+ concentration2)</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a:t>
            </a:r>
            <a:r>
              <a:rPr kumimoji="0" lang="en-US" altLang="en-US" sz="900" b="0" i="0" u="none" strike="noStrike" cap="none" normalizeH="0" baseline="0" dirty="0" err="1">
                <a:ln>
                  <a:noFill/>
                </a:ln>
                <a:solidFill>
                  <a:srgbClr val="000000"/>
                </a:solidFill>
                <a:effectLst/>
                <a:latin typeface="JetBrains Mono"/>
              </a:rPr>
              <a:t>cell.targetSurface</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FF"/>
                </a:solidFill>
                <a:effectLst/>
                <a:latin typeface="JetBrains Mono"/>
              </a:rPr>
              <a:t>0.12 </a:t>
            </a:r>
            <a:r>
              <a:rPr kumimoji="0" lang="en-US" altLang="en-US" sz="900" b="0" i="0" u="none" strike="noStrike" cap="none" normalizeH="0" baseline="0" dirty="0">
                <a:ln>
                  <a:noFill/>
                </a:ln>
                <a:solidFill>
                  <a:srgbClr val="000000"/>
                </a:solidFill>
                <a:effectLst/>
                <a:latin typeface="JetBrains Mono"/>
              </a:rPr>
              <a:t>* concentration2 / (</a:t>
            </a:r>
            <a:r>
              <a:rPr kumimoji="0" lang="en-US" altLang="en-US" sz="900" b="0" i="0" u="none" strike="noStrike" cap="none" normalizeH="0" baseline="0" dirty="0">
                <a:ln>
                  <a:noFill/>
                </a:ln>
                <a:solidFill>
                  <a:srgbClr val="0000FF"/>
                </a:solidFill>
                <a:effectLst/>
                <a:latin typeface="JetBrains Mono"/>
              </a:rPr>
              <a:t>10 </a:t>
            </a:r>
            <a:r>
              <a:rPr kumimoji="0" lang="en-US" altLang="en-US" sz="900" b="0" i="0" u="none" strike="noStrike" cap="none" normalizeH="0" baseline="0" dirty="0">
                <a:ln>
                  <a:noFill/>
                </a:ln>
                <a:solidFill>
                  <a:srgbClr val="000000"/>
                </a:solidFill>
                <a:effectLst/>
                <a:latin typeface="JetBrains Mono"/>
              </a:rPr>
              <a:t>+ concentration2)</a:t>
            </a:r>
            <a:br>
              <a:rPr kumimoji="0" lang="en-US" altLang="en-US" sz="900" b="0" i="0" u="none" strike="noStrike" cap="none" normalizeH="0" baseline="0" dirty="0">
                <a:ln>
                  <a:noFill/>
                </a:ln>
                <a:solidFill>
                  <a:srgbClr val="000000"/>
                </a:solidFill>
                <a:effectLst/>
                <a:latin typeface="JetBrains Mono"/>
              </a:rPr>
            </a:br>
            <a:br>
              <a:rPr kumimoji="0" lang="en-US" altLang="en-US" sz="900" b="0" i="0" u="none" strike="noStrike" cap="none" normalizeH="0" baseline="0" dirty="0">
                <a:ln>
                  <a:noFill/>
                </a:ln>
                <a:solidFill>
                  <a:srgbClr val="000000"/>
                </a:solidFill>
                <a:effectLst/>
                <a:latin typeface="JetBrains Mono"/>
              </a:rPr>
            </a:br>
            <a:r>
              <a:rPr kumimoji="0" lang="en-US" altLang="en-US" sz="900" b="0" i="1" u="none" strike="noStrike" cap="none" normalizeH="0" baseline="0" dirty="0">
                <a:ln>
                  <a:noFill/>
                </a:ln>
                <a:solidFill>
                  <a:srgbClr val="808080"/>
                </a:solidFill>
                <a:effectLst/>
                <a:latin typeface="JetBrains Mono"/>
              </a:rPr>
              <a:t># Hypoxic Cells</a:t>
            </a:r>
            <a:br>
              <a:rPr kumimoji="0" lang="en-US" altLang="en-US" sz="900" b="0" i="1" u="none" strike="noStrike" cap="none" normalizeH="0" baseline="0" dirty="0">
                <a:ln>
                  <a:noFill/>
                </a:ln>
                <a:solidFill>
                  <a:srgbClr val="808080"/>
                </a:solidFill>
                <a:effectLst/>
                <a:latin typeface="JetBrains Mono"/>
              </a:rPr>
            </a:br>
            <a:r>
              <a:rPr kumimoji="0" lang="en-US" altLang="en-US" sz="900" b="1" i="0" u="none" strike="noStrike" cap="none" normalizeH="0" baseline="0" dirty="0">
                <a:ln>
                  <a:noFill/>
                </a:ln>
                <a:solidFill>
                  <a:srgbClr val="000080"/>
                </a:solidFill>
                <a:effectLst/>
                <a:latin typeface="JetBrains Mono"/>
              </a:rPr>
              <a:t>if </a:t>
            </a:r>
            <a:r>
              <a:rPr kumimoji="0" lang="en-US" altLang="en-US" sz="900" b="0" i="0" u="none" strike="noStrike" cap="none" normalizeH="0" baseline="0" dirty="0" err="1">
                <a:ln>
                  <a:noFill/>
                </a:ln>
                <a:solidFill>
                  <a:srgbClr val="000000"/>
                </a:solidFill>
                <a:effectLst/>
                <a:latin typeface="JetBrains Mono"/>
              </a:rPr>
              <a:t>cell.type</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FF"/>
                </a:solidFill>
                <a:effectLst/>
                <a:latin typeface="JetBrains Mono"/>
              </a:rPr>
              <a:t>2</a:t>
            </a:r>
            <a:r>
              <a:rPr kumimoji="0" lang="en-US" altLang="en-US" sz="900" b="0" i="0" u="none" strike="noStrike" cap="none" normalizeH="0" baseline="0" dirty="0">
                <a:ln>
                  <a:noFill/>
                </a:ln>
                <a:solidFill>
                  <a:srgbClr val="000000"/>
                </a:solidFill>
                <a:effectLst/>
                <a:latin typeface="JetBrains Mono"/>
              </a:rPr>
              <a: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x = </a:t>
            </a:r>
            <a:r>
              <a:rPr kumimoji="0" lang="en-US" altLang="en-US" sz="900" b="0" i="0" u="none" strike="noStrike" cap="none" normalizeH="0" baseline="0" dirty="0" err="1">
                <a:ln>
                  <a:noFill/>
                </a:ln>
                <a:solidFill>
                  <a:srgbClr val="000080"/>
                </a:solidFill>
                <a:effectLst/>
                <a:latin typeface="JetBrains Mono"/>
              </a:rPr>
              <a:t>int</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a:ln>
                  <a:noFill/>
                </a:ln>
                <a:solidFill>
                  <a:srgbClr val="000080"/>
                </a:solidFill>
                <a:effectLst/>
                <a:latin typeface="JetBrains Mono"/>
              </a:rPr>
              <a:t>round</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err="1">
                <a:ln>
                  <a:noFill/>
                </a:ln>
                <a:solidFill>
                  <a:srgbClr val="000000"/>
                </a:solidFill>
                <a:effectLst/>
                <a:latin typeface="JetBrains Mono"/>
              </a:rPr>
              <a:t>cell.xCM</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80"/>
                </a:solidFill>
                <a:effectLst/>
                <a:latin typeface="JetBrains Mono"/>
              </a:rPr>
              <a:t>max</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a:ln>
                  <a:noFill/>
                </a:ln>
                <a:solidFill>
                  <a:srgbClr val="000080"/>
                </a:solidFill>
                <a:effectLst/>
                <a:latin typeface="JetBrains Mono"/>
              </a:rPr>
              <a:t>float</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err="1">
                <a:ln>
                  <a:noFill/>
                </a:ln>
                <a:solidFill>
                  <a:srgbClr val="000000"/>
                </a:solidFill>
                <a:effectLst/>
                <a:latin typeface="JetBrains Mono"/>
              </a:rPr>
              <a:t>cell.volume</a:t>
            </a:r>
            <a:r>
              <a:rPr kumimoji="0" lang="en-US" altLang="en-US" sz="900" b="0" i="0" u="none" strike="noStrike" cap="none" normalizeH="0" baseline="0" dirty="0">
                <a:ln>
                  <a:noFill/>
                </a:ln>
                <a:solidFill>
                  <a:srgbClr val="000000"/>
                </a:solidFill>
                <a:effectLst/>
                <a:latin typeface="JetBrains Mono"/>
              </a:rPr>
              <a:t>), </a:t>
            </a:r>
            <a:r>
              <a:rPr kumimoji="0" lang="en-US" altLang="en-US" sz="900" b="0" i="0" u="none" strike="noStrike" cap="none" normalizeH="0" baseline="0" dirty="0">
                <a:ln>
                  <a:noFill/>
                </a:ln>
                <a:solidFill>
                  <a:srgbClr val="0000FF"/>
                </a:solidFill>
                <a:effectLst/>
                <a:latin typeface="JetBrains Mono"/>
              </a:rPr>
              <a:t>0.001</a:t>
            </a:r>
            <a:r>
              <a:rPr kumimoji="0" lang="en-US" altLang="en-US" sz="900" b="0" i="0" u="none" strike="noStrike" cap="none" normalizeH="0" baseline="0" dirty="0">
                <a:ln>
                  <a:noFill/>
                </a:ln>
                <a:solidFill>
                  <a:srgbClr val="000000"/>
                </a:solidFill>
                <a:effectLst/>
                <a:latin typeface="JetBrains Mono"/>
              </a:rPr>
              <a: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y = </a:t>
            </a:r>
            <a:r>
              <a:rPr kumimoji="0" lang="en-US" altLang="en-US" sz="900" b="0" i="0" u="none" strike="noStrike" cap="none" normalizeH="0" baseline="0" dirty="0" err="1">
                <a:ln>
                  <a:noFill/>
                </a:ln>
                <a:solidFill>
                  <a:srgbClr val="000080"/>
                </a:solidFill>
                <a:effectLst/>
                <a:latin typeface="JetBrains Mono"/>
              </a:rPr>
              <a:t>int</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a:ln>
                  <a:noFill/>
                </a:ln>
                <a:solidFill>
                  <a:srgbClr val="000080"/>
                </a:solidFill>
                <a:effectLst/>
                <a:latin typeface="JetBrains Mono"/>
              </a:rPr>
              <a:t>round</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err="1">
                <a:ln>
                  <a:noFill/>
                </a:ln>
                <a:solidFill>
                  <a:srgbClr val="000000"/>
                </a:solidFill>
                <a:effectLst/>
                <a:latin typeface="JetBrains Mono"/>
              </a:rPr>
              <a:t>cell.yCM</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80"/>
                </a:solidFill>
                <a:effectLst/>
                <a:latin typeface="JetBrains Mono"/>
              </a:rPr>
              <a:t>max</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a:ln>
                  <a:noFill/>
                </a:ln>
                <a:solidFill>
                  <a:srgbClr val="000080"/>
                </a:solidFill>
                <a:effectLst/>
                <a:latin typeface="JetBrains Mono"/>
              </a:rPr>
              <a:t>float</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err="1">
                <a:ln>
                  <a:noFill/>
                </a:ln>
                <a:solidFill>
                  <a:srgbClr val="000000"/>
                </a:solidFill>
                <a:effectLst/>
                <a:latin typeface="JetBrains Mono"/>
              </a:rPr>
              <a:t>cell.volume</a:t>
            </a:r>
            <a:r>
              <a:rPr kumimoji="0" lang="en-US" altLang="en-US" sz="900" b="0" i="0" u="none" strike="noStrike" cap="none" normalizeH="0" baseline="0" dirty="0">
                <a:ln>
                  <a:noFill/>
                </a:ln>
                <a:solidFill>
                  <a:srgbClr val="000000"/>
                </a:solidFill>
                <a:effectLst/>
                <a:latin typeface="JetBrains Mono"/>
              </a:rPr>
              <a:t>), </a:t>
            </a:r>
            <a:r>
              <a:rPr kumimoji="0" lang="en-US" altLang="en-US" sz="900" b="0" i="0" u="none" strike="noStrike" cap="none" normalizeH="0" baseline="0" dirty="0">
                <a:ln>
                  <a:noFill/>
                </a:ln>
                <a:solidFill>
                  <a:srgbClr val="0000FF"/>
                </a:solidFill>
                <a:effectLst/>
                <a:latin typeface="JetBrains Mono"/>
              </a:rPr>
              <a:t>0.001</a:t>
            </a:r>
            <a:r>
              <a:rPr kumimoji="0" lang="en-US" altLang="en-US" sz="900" b="0" i="0" u="none" strike="noStrike" cap="none" normalizeH="0" baseline="0" dirty="0">
                <a:ln>
                  <a:noFill/>
                </a:ln>
                <a:solidFill>
                  <a:srgbClr val="000000"/>
                </a:solidFill>
                <a:effectLst/>
                <a:latin typeface="JetBrains Mono"/>
              </a:rPr>
              <a: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z = </a:t>
            </a:r>
            <a:r>
              <a:rPr kumimoji="0" lang="en-US" altLang="en-US" sz="900" b="0" i="0" u="none" strike="noStrike" cap="none" normalizeH="0" baseline="0" dirty="0" err="1">
                <a:ln>
                  <a:noFill/>
                </a:ln>
                <a:solidFill>
                  <a:srgbClr val="000080"/>
                </a:solidFill>
                <a:effectLst/>
                <a:latin typeface="JetBrains Mono"/>
              </a:rPr>
              <a:t>int</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a:ln>
                  <a:noFill/>
                </a:ln>
                <a:solidFill>
                  <a:srgbClr val="000080"/>
                </a:solidFill>
                <a:effectLst/>
                <a:latin typeface="JetBrains Mono"/>
              </a:rPr>
              <a:t>round</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err="1">
                <a:ln>
                  <a:noFill/>
                </a:ln>
                <a:solidFill>
                  <a:srgbClr val="000000"/>
                </a:solidFill>
                <a:effectLst/>
                <a:latin typeface="JetBrains Mono"/>
              </a:rPr>
              <a:t>cell.zCM</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80"/>
                </a:solidFill>
                <a:effectLst/>
                <a:latin typeface="JetBrains Mono"/>
              </a:rPr>
              <a:t>max</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a:ln>
                  <a:noFill/>
                </a:ln>
                <a:solidFill>
                  <a:srgbClr val="000080"/>
                </a:solidFill>
                <a:effectLst/>
                <a:latin typeface="JetBrains Mono"/>
              </a:rPr>
              <a:t>float</a:t>
            </a:r>
            <a:r>
              <a:rPr kumimoji="0" lang="en-US" altLang="en-US" sz="900" b="0" i="0" u="none" strike="noStrike" cap="none" normalizeH="0" baseline="0" dirty="0">
                <a:ln>
                  <a:noFill/>
                </a:ln>
                <a:solidFill>
                  <a:srgbClr val="000000"/>
                </a:solidFill>
                <a:effectLst/>
                <a:latin typeface="JetBrains Mono"/>
              </a:rPr>
              <a:t>(</a:t>
            </a:r>
            <a:r>
              <a:rPr kumimoji="0" lang="en-US" altLang="en-US" sz="900" b="0" i="0" u="none" strike="noStrike" cap="none" normalizeH="0" baseline="0" dirty="0" err="1">
                <a:ln>
                  <a:noFill/>
                </a:ln>
                <a:solidFill>
                  <a:srgbClr val="000000"/>
                </a:solidFill>
                <a:effectLst/>
                <a:latin typeface="JetBrains Mono"/>
              </a:rPr>
              <a:t>cell.volume</a:t>
            </a:r>
            <a:r>
              <a:rPr kumimoji="0" lang="en-US" altLang="en-US" sz="900" b="0" i="0" u="none" strike="noStrike" cap="none" normalizeH="0" baseline="0" dirty="0">
                <a:ln>
                  <a:noFill/>
                </a:ln>
                <a:solidFill>
                  <a:srgbClr val="000000"/>
                </a:solidFill>
                <a:effectLst/>
                <a:latin typeface="JetBrains Mono"/>
              </a:rPr>
              <a:t>), </a:t>
            </a:r>
            <a:r>
              <a:rPr kumimoji="0" lang="en-US" altLang="en-US" sz="900" b="0" i="0" u="none" strike="noStrike" cap="none" normalizeH="0" baseline="0" dirty="0">
                <a:ln>
                  <a:noFill/>
                </a:ln>
                <a:solidFill>
                  <a:srgbClr val="0000FF"/>
                </a:solidFill>
                <a:effectLst/>
                <a:latin typeface="JetBrains Mono"/>
              </a:rPr>
              <a:t>0.001</a:t>
            </a:r>
            <a:r>
              <a:rPr kumimoji="0" lang="en-US" altLang="en-US" sz="900" b="0" i="0" u="none" strike="noStrike" cap="none" normalizeH="0" baseline="0" dirty="0">
                <a:ln>
                  <a:noFill/>
                </a:ln>
                <a:solidFill>
                  <a:srgbClr val="000000"/>
                </a:solidFill>
                <a:effectLst/>
                <a:latin typeface="JetBrains Mono"/>
              </a:rPr>
              <a:t>)))</a:t>
            </a:r>
            <a:br>
              <a:rPr kumimoji="0" lang="en-US" altLang="en-US" sz="900" b="0" i="0" u="none" strike="noStrike" cap="none" normalizeH="0" baseline="0" dirty="0">
                <a:ln>
                  <a:noFill/>
                </a:ln>
                <a:solidFill>
                  <a:srgbClr val="000000"/>
                </a:solidFill>
                <a:effectLst/>
                <a:latin typeface="JetBrains Mono"/>
              </a:rPr>
            </a:b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concentration3 = </a:t>
            </a:r>
            <a:r>
              <a:rPr kumimoji="0" lang="en-US" altLang="en-US" sz="900" b="0" i="0" u="none" strike="noStrike" cap="none" normalizeH="0" baseline="0" dirty="0" err="1">
                <a:ln>
                  <a:noFill/>
                </a:ln>
                <a:solidFill>
                  <a:srgbClr val="000000"/>
                </a:solidFill>
                <a:effectLst/>
                <a:latin typeface="JetBrains Mono"/>
              </a:rPr>
              <a:t>field_malig</a:t>
            </a:r>
            <a:r>
              <a:rPr kumimoji="0" lang="en-US" altLang="en-US" sz="900" b="0" i="0" u="none" strike="noStrike" cap="none" normalizeH="0" baseline="0" dirty="0">
                <a:ln>
                  <a:noFill/>
                </a:ln>
                <a:solidFill>
                  <a:srgbClr val="000000"/>
                </a:solidFill>
                <a:effectLst/>
                <a:latin typeface="JetBrains Mono"/>
              </a:rPr>
              <a:t>[x, y, z]</a:t>
            </a:r>
            <a:br>
              <a:rPr kumimoji="0" lang="en-US" altLang="en-US" sz="900" b="0" i="0" u="none" strike="noStrike" cap="none" normalizeH="0" baseline="0" dirty="0">
                <a:ln>
                  <a:noFill/>
                </a:ln>
                <a:solidFill>
                  <a:srgbClr val="000000"/>
                </a:solidFill>
                <a:effectLst/>
                <a:latin typeface="JetBrains Mono"/>
              </a:rPr>
            </a:b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a:t>
            </a:r>
            <a:r>
              <a:rPr kumimoji="0" lang="en-US" altLang="en-US" sz="900" b="0" i="1" u="none" strike="noStrike" cap="none" normalizeH="0" baseline="0" dirty="0">
                <a:ln>
                  <a:noFill/>
                </a:ln>
                <a:solidFill>
                  <a:srgbClr val="808080"/>
                </a:solidFill>
                <a:effectLst/>
                <a:latin typeface="JetBrains Mono"/>
              </a:rPr>
              <a:t># switch to Necrotic cell type</a:t>
            </a:r>
            <a:br>
              <a:rPr kumimoji="0" lang="en-US" altLang="en-US" sz="900" b="0" i="1" u="none" strike="noStrike" cap="none" normalizeH="0" baseline="0" dirty="0">
                <a:ln>
                  <a:noFill/>
                </a:ln>
                <a:solidFill>
                  <a:srgbClr val="808080"/>
                </a:solidFill>
                <a:effectLst/>
                <a:latin typeface="JetBrains Mono"/>
              </a:rPr>
            </a:br>
            <a:r>
              <a:rPr kumimoji="0" lang="en-US" altLang="en-US" sz="900" b="0" i="1" u="none" strike="noStrike" cap="none" normalizeH="0" baseline="0" dirty="0">
                <a:ln>
                  <a:noFill/>
                </a:ln>
                <a:solidFill>
                  <a:srgbClr val="808080"/>
                </a:solidFill>
                <a:effectLst/>
                <a:latin typeface="JetBrains Mono"/>
              </a:rPr>
              <a:t>    </a:t>
            </a:r>
            <a:r>
              <a:rPr kumimoji="0" lang="en-US" altLang="en-US" sz="900" b="1" i="0" u="none" strike="noStrike" cap="none" normalizeH="0" baseline="0" dirty="0">
                <a:ln>
                  <a:noFill/>
                </a:ln>
                <a:solidFill>
                  <a:srgbClr val="000080"/>
                </a:solidFill>
                <a:effectLst/>
                <a:latin typeface="JetBrains Mono"/>
              </a:rPr>
              <a:t>if </a:t>
            </a:r>
            <a:r>
              <a:rPr kumimoji="0" lang="en-US" altLang="en-US" sz="900" b="0" i="0" u="none" strike="noStrike" cap="none" normalizeH="0" baseline="0" dirty="0">
                <a:ln>
                  <a:noFill/>
                </a:ln>
                <a:solidFill>
                  <a:srgbClr val="000000"/>
                </a:solidFill>
                <a:effectLst/>
                <a:latin typeface="JetBrains Mono"/>
              </a:rPr>
              <a:t>concentration3 &lt; </a:t>
            </a:r>
            <a:r>
              <a:rPr kumimoji="0" lang="en-US" altLang="en-US" sz="900" b="0" i="0" u="none" strike="noStrike" cap="none" normalizeH="0" baseline="0" dirty="0" err="1">
                <a:ln>
                  <a:noFill/>
                </a:ln>
                <a:solidFill>
                  <a:srgbClr val="94558D"/>
                </a:solidFill>
                <a:effectLst/>
                <a:latin typeface="JetBrains Mono"/>
              </a:rPr>
              <a:t>self</a:t>
            </a:r>
            <a:r>
              <a:rPr kumimoji="0" lang="en-US" altLang="en-US" sz="900" b="0" i="0" u="none" strike="noStrike" cap="none" normalizeH="0" baseline="0" dirty="0" err="1">
                <a:ln>
                  <a:noFill/>
                </a:ln>
                <a:solidFill>
                  <a:srgbClr val="000000"/>
                </a:solidFill>
                <a:effectLst/>
                <a:latin typeface="JetBrains Mono"/>
              </a:rPr>
              <a:t>.necrotic_thresh</a:t>
            </a:r>
            <a:r>
              <a:rPr kumimoji="0" lang="en-US" altLang="en-US" sz="900" b="0" i="0" u="none" strike="noStrike" cap="none" normalizeH="0" baseline="0" dirty="0">
                <a:ln>
                  <a:noFill/>
                </a:ln>
                <a:solidFill>
                  <a:srgbClr val="000000"/>
                </a:solidFill>
                <a:effectLst/>
                <a:latin typeface="JetBrains Mono"/>
              </a:rPr>
              <a:t> </a:t>
            </a:r>
            <a:r>
              <a:rPr kumimoji="0" lang="en-US" altLang="en-US" sz="900" b="1" i="0" u="none" strike="noStrike" cap="none" normalizeH="0" baseline="0" dirty="0">
                <a:ln>
                  <a:noFill/>
                </a:ln>
                <a:solidFill>
                  <a:srgbClr val="000080"/>
                </a:solidFill>
                <a:effectLst/>
                <a:latin typeface="JetBrains Mono"/>
              </a:rPr>
              <a:t>and </a:t>
            </a:r>
            <a:r>
              <a:rPr kumimoji="0" lang="en-US" altLang="en-US" sz="900" b="0" i="0" u="none" strike="noStrike" cap="none" normalizeH="0" baseline="0" dirty="0" err="1">
                <a:ln>
                  <a:noFill/>
                </a:ln>
                <a:solidFill>
                  <a:srgbClr val="000000"/>
                </a:solidFill>
                <a:effectLst/>
                <a:latin typeface="JetBrains Mono"/>
              </a:rPr>
              <a:t>mcs</a:t>
            </a:r>
            <a:r>
              <a:rPr kumimoji="0" lang="en-US" altLang="en-US" sz="900" b="0" i="0" u="none" strike="noStrike" cap="none" normalizeH="0" baseline="0" dirty="0">
                <a:ln>
                  <a:noFill/>
                </a:ln>
                <a:solidFill>
                  <a:srgbClr val="000000"/>
                </a:solidFill>
                <a:effectLst/>
                <a:latin typeface="JetBrains Mono"/>
              </a:rPr>
              <a:t> &gt; </a:t>
            </a:r>
            <a:r>
              <a:rPr kumimoji="0" lang="en-US" altLang="en-US" sz="900" b="0" i="0" u="none" strike="noStrike" cap="none" normalizeH="0" baseline="0" dirty="0">
                <a:ln>
                  <a:noFill/>
                </a:ln>
                <a:solidFill>
                  <a:srgbClr val="0000FF"/>
                </a:solidFill>
                <a:effectLst/>
                <a:latin typeface="JetBrains Mono"/>
              </a:rPr>
              <a:t>100</a:t>
            </a:r>
            <a:r>
              <a:rPr kumimoji="0" lang="en-US" altLang="en-US" sz="900" b="0" i="0" u="none" strike="noStrike" cap="none" normalizeH="0" baseline="0" dirty="0">
                <a:ln>
                  <a:noFill/>
                </a:ln>
                <a:solidFill>
                  <a:srgbClr val="000000"/>
                </a:solidFill>
                <a:effectLst/>
                <a:latin typeface="JetBrains Mono"/>
              </a:rPr>
              <a: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a:t>
            </a:r>
            <a:r>
              <a:rPr kumimoji="0" lang="en-US" altLang="en-US" sz="900" b="0" i="0" u="none" strike="noStrike" cap="none" normalizeH="0" baseline="0" dirty="0" err="1">
                <a:ln>
                  <a:noFill/>
                </a:ln>
                <a:solidFill>
                  <a:srgbClr val="000000"/>
                </a:solidFill>
                <a:effectLst/>
                <a:latin typeface="JetBrains Mono"/>
              </a:rPr>
              <a:t>cell.type</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FF"/>
                </a:solidFill>
                <a:effectLst/>
                <a:latin typeface="JetBrains Mono"/>
              </a:rPr>
              <a:t>3</a:t>
            </a:r>
            <a:br>
              <a:rPr kumimoji="0" lang="en-US" altLang="en-US" sz="900" b="0" i="0" u="none" strike="noStrike" cap="none" normalizeH="0" baseline="0" dirty="0">
                <a:ln>
                  <a:noFill/>
                </a:ln>
                <a:solidFill>
                  <a:srgbClr val="0000FF"/>
                </a:solidFill>
                <a:effectLst/>
                <a:latin typeface="JetBrains Mono"/>
              </a:rPr>
            </a:br>
            <a:r>
              <a:rPr kumimoji="0" lang="en-US" altLang="en-US" sz="900" b="0" i="0" u="none" strike="noStrike" cap="none" normalizeH="0" baseline="0" dirty="0">
                <a:ln>
                  <a:noFill/>
                </a:ln>
                <a:solidFill>
                  <a:srgbClr val="0000FF"/>
                </a:solidFill>
                <a:effectLst/>
                <a:latin typeface="JetBrains Mono"/>
              </a:rPr>
              <a:t>    </a:t>
            </a:r>
            <a:r>
              <a:rPr kumimoji="0" lang="en-US" altLang="en-US" sz="900" b="0" i="1" u="none" strike="noStrike" cap="none" normalizeH="0" baseline="0" dirty="0">
                <a:ln>
                  <a:noFill/>
                </a:ln>
                <a:solidFill>
                  <a:srgbClr val="808080"/>
                </a:solidFill>
                <a:effectLst/>
                <a:latin typeface="JetBrains Mono"/>
              </a:rPr>
              <a:t># switch to Normal cell type</a:t>
            </a:r>
            <a:br>
              <a:rPr kumimoji="0" lang="en-US" altLang="en-US" sz="900" b="0" i="1" u="none" strike="noStrike" cap="none" normalizeH="0" baseline="0" dirty="0">
                <a:ln>
                  <a:noFill/>
                </a:ln>
                <a:solidFill>
                  <a:srgbClr val="808080"/>
                </a:solidFill>
                <a:effectLst/>
                <a:latin typeface="JetBrains Mono"/>
              </a:rPr>
            </a:br>
            <a:r>
              <a:rPr kumimoji="0" lang="en-US" altLang="en-US" sz="900" b="0" i="1" u="none" strike="noStrike" cap="none" normalizeH="0" baseline="0" dirty="0">
                <a:ln>
                  <a:noFill/>
                </a:ln>
                <a:solidFill>
                  <a:srgbClr val="808080"/>
                </a:solidFill>
                <a:effectLst/>
                <a:latin typeface="JetBrains Mono"/>
              </a:rPr>
              <a:t>    </a:t>
            </a:r>
            <a:r>
              <a:rPr kumimoji="0" lang="en-US" altLang="en-US" sz="900" b="1" i="0" u="none" strike="noStrike" cap="none" normalizeH="0" baseline="0" dirty="0">
                <a:ln>
                  <a:noFill/>
                </a:ln>
                <a:solidFill>
                  <a:srgbClr val="000080"/>
                </a:solidFill>
                <a:effectLst/>
                <a:latin typeface="JetBrains Mono"/>
              </a:rPr>
              <a:t>if </a:t>
            </a:r>
            <a:r>
              <a:rPr kumimoji="0" lang="en-US" altLang="en-US" sz="900" b="0" i="0" u="none" strike="noStrike" cap="none" normalizeH="0" baseline="0" dirty="0">
                <a:ln>
                  <a:noFill/>
                </a:ln>
                <a:solidFill>
                  <a:srgbClr val="000000"/>
                </a:solidFill>
                <a:effectLst/>
                <a:latin typeface="JetBrains Mono"/>
              </a:rPr>
              <a:t>concentration3 &gt; </a:t>
            </a:r>
            <a:r>
              <a:rPr kumimoji="0" lang="en-US" altLang="en-US" sz="900" b="0" i="0" u="none" strike="noStrike" cap="none" normalizeH="0" baseline="0" dirty="0" err="1">
                <a:ln>
                  <a:noFill/>
                </a:ln>
                <a:solidFill>
                  <a:srgbClr val="94558D"/>
                </a:solidFill>
                <a:effectLst/>
                <a:latin typeface="JetBrains Mono"/>
              </a:rPr>
              <a:t>self</a:t>
            </a:r>
            <a:r>
              <a:rPr kumimoji="0" lang="en-US" altLang="en-US" sz="900" b="0" i="0" u="none" strike="noStrike" cap="none" normalizeH="0" baseline="0" dirty="0" err="1">
                <a:ln>
                  <a:noFill/>
                </a:ln>
                <a:solidFill>
                  <a:srgbClr val="000000"/>
                </a:solidFill>
                <a:effectLst/>
                <a:latin typeface="JetBrains Mono"/>
              </a:rPr>
              <a:t>.nutrient_thresh</a:t>
            </a:r>
            <a:r>
              <a:rPr kumimoji="0" lang="en-US" altLang="en-US" sz="900" b="0" i="0" u="none" strike="noStrike" cap="none" normalizeH="0" baseline="0" dirty="0">
                <a:ln>
                  <a:noFill/>
                </a:ln>
                <a:solidFill>
                  <a:srgbClr val="000000"/>
                </a:solidFill>
                <a:effectLst/>
                <a:latin typeface="JetBrains Mono"/>
              </a:rPr>
              <a: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a:t>
            </a:r>
            <a:r>
              <a:rPr kumimoji="0" lang="en-US" altLang="en-US" sz="900" b="0" i="0" u="none" strike="noStrike" cap="none" normalizeH="0" baseline="0" dirty="0" err="1">
                <a:ln>
                  <a:noFill/>
                </a:ln>
                <a:solidFill>
                  <a:srgbClr val="000000"/>
                </a:solidFill>
                <a:effectLst/>
                <a:latin typeface="JetBrains Mono"/>
              </a:rPr>
              <a:t>cell.type</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FF"/>
                </a:solidFill>
                <a:effectLst/>
                <a:latin typeface="JetBrains Mono"/>
              </a:rPr>
              <a:t>1</a:t>
            </a:r>
            <a:br>
              <a:rPr kumimoji="0" lang="en-US" altLang="en-US" sz="900" b="0" i="0" u="none" strike="noStrike" cap="none" normalizeH="0" baseline="0" dirty="0">
                <a:ln>
                  <a:noFill/>
                </a:ln>
                <a:solidFill>
                  <a:srgbClr val="0000FF"/>
                </a:solidFill>
                <a:effectLst/>
                <a:latin typeface="JetBrains Mono"/>
              </a:rPr>
            </a:br>
            <a:br>
              <a:rPr kumimoji="0" lang="en-US" altLang="en-US" sz="900" b="0" i="0" u="none" strike="noStrike" cap="none" normalizeH="0" baseline="0" dirty="0">
                <a:ln>
                  <a:noFill/>
                </a:ln>
                <a:solidFill>
                  <a:srgbClr val="0000FF"/>
                </a:solidFill>
                <a:effectLst/>
                <a:latin typeface="JetBrains Mono"/>
              </a:rPr>
            </a:br>
            <a:r>
              <a:rPr kumimoji="0" lang="en-US" altLang="en-US" sz="900" b="0" i="1" u="none" strike="noStrike" cap="none" normalizeH="0" baseline="0" dirty="0">
                <a:ln>
                  <a:noFill/>
                </a:ln>
                <a:solidFill>
                  <a:srgbClr val="808080"/>
                </a:solidFill>
                <a:effectLst/>
                <a:latin typeface="JetBrains Mono"/>
              </a:rPr>
              <a:t># Necrotic Cells</a:t>
            </a:r>
            <a:br>
              <a:rPr kumimoji="0" lang="en-US" altLang="en-US" sz="900" b="0" i="1" u="none" strike="noStrike" cap="none" normalizeH="0" baseline="0" dirty="0">
                <a:ln>
                  <a:noFill/>
                </a:ln>
                <a:solidFill>
                  <a:srgbClr val="808080"/>
                </a:solidFill>
                <a:effectLst/>
                <a:latin typeface="JetBrains Mono"/>
              </a:rPr>
            </a:br>
            <a:r>
              <a:rPr kumimoji="0" lang="en-US" altLang="en-US" sz="900" b="1" i="0" u="none" strike="noStrike" cap="none" normalizeH="0" baseline="0" dirty="0">
                <a:ln>
                  <a:noFill/>
                </a:ln>
                <a:solidFill>
                  <a:srgbClr val="000080"/>
                </a:solidFill>
                <a:effectLst/>
                <a:latin typeface="JetBrains Mono"/>
              </a:rPr>
              <a:t>if </a:t>
            </a:r>
            <a:r>
              <a:rPr kumimoji="0" lang="en-US" altLang="en-US" sz="900" b="0" i="0" u="none" strike="noStrike" cap="none" normalizeH="0" baseline="0" dirty="0" err="1">
                <a:ln>
                  <a:noFill/>
                </a:ln>
                <a:solidFill>
                  <a:srgbClr val="000000"/>
                </a:solidFill>
                <a:effectLst/>
                <a:latin typeface="JetBrains Mono"/>
              </a:rPr>
              <a:t>cell.type</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FF"/>
                </a:solidFill>
                <a:effectLst/>
                <a:latin typeface="JetBrains Mono"/>
              </a:rPr>
              <a:t>3</a:t>
            </a:r>
            <a:r>
              <a:rPr kumimoji="0" lang="en-US" altLang="en-US" sz="900" b="0" i="0" u="none" strike="noStrike" cap="none" normalizeH="0" baseline="0" dirty="0">
                <a:ln>
                  <a:noFill/>
                </a:ln>
                <a:solidFill>
                  <a:srgbClr val="000000"/>
                </a:solidFill>
                <a:effectLst/>
                <a:latin typeface="JetBrains Mono"/>
              </a:rPr>
              <a:t>:</a:t>
            </a:r>
            <a:br>
              <a:rPr kumimoji="0" lang="en-US" altLang="en-US" sz="900" b="0" i="0" u="none" strike="noStrike" cap="none" normalizeH="0" baseline="0" dirty="0">
                <a:ln>
                  <a:noFill/>
                </a:ln>
                <a:solidFill>
                  <a:srgbClr val="000000"/>
                </a:solidFill>
                <a:effectLst/>
                <a:latin typeface="JetBrains Mono"/>
              </a:rPr>
            </a:br>
            <a:r>
              <a:rPr kumimoji="0" lang="en-US" altLang="en-US" sz="900" b="0" i="0" u="none" strike="noStrike" cap="none" normalizeH="0" baseline="0" dirty="0">
                <a:ln>
                  <a:noFill/>
                </a:ln>
                <a:solidFill>
                  <a:srgbClr val="000000"/>
                </a:solidFill>
                <a:effectLst/>
                <a:latin typeface="JetBrains Mono"/>
              </a:rPr>
              <a:t>    </a:t>
            </a:r>
            <a:r>
              <a:rPr kumimoji="0" lang="en-US" altLang="en-US" sz="900" b="0" i="1" u="none" strike="noStrike" cap="none" normalizeH="0" baseline="0" dirty="0">
                <a:ln>
                  <a:noFill/>
                </a:ln>
                <a:solidFill>
                  <a:srgbClr val="808080"/>
                </a:solidFill>
                <a:effectLst/>
                <a:latin typeface="JetBrains Mono"/>
              </a:rPr>
              <a:t># set growth rate equation</a:t>
            </a:r>
            <a:br>
              <a:rPr kumimoji="0" lang="en-US" altLang="en-US" sz="900" b="0" i="1" u="none" strike="noStrike" cap="none" normalizeH="0" baseline="0" dirty="0">
                <a:ln>
                  <a:noFill/>
                </a:ln>
                <a:solidFill>
                  <a:srgbClr val="808080"/>
                </a:solidFill>
                <a:effectLst/>
                <a:latin typeface="JetBrains Mono"/>
              </a:rPr>
            </a:br>
            <a:r>
              <a:rPr kumimoji="0" lang="en-US" altLang="en-US" sz="900" b="0" i="1" u="none" strike="noStrike" cap="none" normalizeH="0" baseline="0" dirty="0">
                <a:ln>
                  <a:noFill/>
                </a:ln>
                <a:solidFill>
                  <a:srgbClr val="808080"/>
                </a:solidFill>
                <a:effectLst/>
                <a:latin typeface="JetBrains Mono"/>
              </a:rPr>
              <a:t>    </a:t>
            </a:r>
            <a:r>
              <a:rPr kumimoji="0" lang="en-US" altLang="en-US" sz="900" b="0" i="0" u="none" strike="noStrike" cap="none" normalizeH="0" baseline="0" dirty="0" err="1">
                <a:ln>
                  <a:noFill/>
                </a:ln>
                <a:solidFill>
                  <a:srgbClr val="000000"/>
                </a:solidFill>
                <a:effectLst/>
                <a:latin typeface="JetBrains Mono"/>
              </a:rPr>
              <a:t>cell.targetVolume</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FF"/>
                </a:solidFill>
                <a:effectLst/>
                <a:latin typeface="JetBrains Mono"/>
              </a:rPr>
              <a:t>0.5</a:t>
            </a:r>
            <a:br>
              <a:rPr kumimoji="0" lang="en-US" altLang="en-US" sz="900" b="0" i="0" u="none" strike="noStrike" cap="none" normalizeH="0" baseline="0" dirty="0">
                <a:ln>
                  <a:noFill/>
                </a:ln>
                <a:solidFill>
                  <a:srgbClr val="0000FF"/>
                </a:solidFill>
                <a:effectLst/>
                <a:latin typeface="JetBrains Mono"/>
              </a:rPr>
            </a:br>
            <a:r>
              <a:rPr kumimoji="0" lang="en-US" altLang="en-US" sz="900" b="0" i="0" u="none" strike="noStrike" cap="none" normalizeH="0" baseline="0" dirty="0">
                <a:ln>
                  <a:noFill/>
                </a:ln>
                <a:solidFill>
                  <a:srgbClr val="0000FF"/>
                </a:solidFill>
                <a:effectLst/>
                <a:latin typeface="JetBrains Mono"/>
              </a:rPr>
              <a:t>    </a:t>
            </a:r>
            <a:r>
              <a:rPr kumimoji="0" lang="en-US" altLang="en-US" sz="900" b="0" i="0" u="none" strike="noStrike" cap="none" normalizeH="0" baseline="0" dirty="0" err="1">
                <a:ln>
                  <a:noFill/>
                </a:ln>
                <a:solidFill>
                  <a:srgbClr val="000000"/>
                </a:solidFill>
                <a:effectLst/>
                <a:latin typeface="JetBrains Mono"/>
              </a:rPr>
              <a:t>cell.lambdaSurface</a:t>
            </a:r>
            <a:r>
              <a:rPr kumimoji="0" lang="en-US" altLang="en-US" sz="900" b="0" i="0" u="none" strike="noStrike" cap="none" normalizeH="0" baseline="0" dirty="0">
                <a:ln>
                  <a:noFill/>
                </a:ln>
                <a:solidFill>
                  <a:srgbClr val="000000"/>
                </a:solidFill>
                <a:effectLst/>
                <a:latin typeface="JetBrains Mono"/>
              </a:rPr>
              <a:t> = </a:t>
            </a:r>
            <a:r>
              <a:rPr kumimoji="0" lang="en-US" altLang="en-US" sz="900" b="0" i="0" u="none" strike="noStrike" cap="none" normalizeH="0" baseline="0" dirty="0">
                <a:ln>
                  <a:noFill/>
                </a:ln>
                <a:solidFill>
                  <a:srgbClr val="0000FF"/>
                </a:solidFill>
                <a:effectLst/>
                <a:latin typeface="JetBrains Mono"/>
              </a:rPr>
              <a:t>0</a:t>
            </a:r>
            <a:br>
              <a:rPr kumimoji="0" lang="en-US" altLang="en-US" sz="900" b="0" i="0" u="none" strike="noStrike" cap="none" normalizeH="0" baseline="0" dirty="0">
                <a:ln>
                  <a:noFill/>
                </a:ln>
                <a:solidFill>
                  <a:srgbClr val="0000FF"/>
                </a:solidFill>
                <a:effectLst/>
                <a:latin typeface="JetBrains Mono"/>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Google Shape;103;p21">
            <a:extLst>
              <a:ext uri="{FF2B5EF4-FFF2-40B4-BE49-F238E27FC236}">
                <a16:creationId xmlns:a16="http://schemas.microsoft.com/office/drawing/2014/main" id="{BCECC032-F7D8-4AF0-8FE6-7754DD429BAE}"/>
              </a:ext>
            </a:extLst>
          </p:cNvPr>
          <p:cNvPicPr preferRelativeResize="0"/>
          <p:nvPr/>
        </p:nvPicPr>
        <p:blipFill rotWithShape="1">
          <a:blip r:embed="rId2">
            <a:alphaModFix/>
          </a:blip>
          <a:srcRect/>
          <a:stretch/>
        </p:blipFill>
        <p:spPr>
          <a:xfrm>
            <a:off x="8564450" y="4464"/>
            <a:ext cx="593675" cy="617861"/>
          </a:xfrm>
          <a:prstGeom prst="rect">
            <a:avLst/>
          </a:prstGeom>
          <a:noFill/>
          <a:ln>
            <a:noFill/>
          </a:ln>
        </p:spPr>
      </p:pic>
      <p:pic>
        <p:nvPicPr>
          <p:cNvPr id="7" name="Google Shape;101;g8d41b0a812_0_0" descr="Biocomplexity Logo">
            <a:extLst>
              <a:ext uri="{FF2B5EF4-FFF2-40B4-BE49-F238E27FC236}">
                <a16:creationId xmlns:a16="http://schemas.microsoft.com/office/drawing/2014/main" id="{1238A4F8-FFAA-418C-AC1C-44BF26C9EA18}"/>
              </a:ext>
            </a:extLst>
          </p:cNvPr>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9" name="Google Shape;102;g8d41b0a812_0_0" descr="redblackblockiu">
            <a:extLst>
              <a:ext uri="{FF2B5EF4-FFF2-40B4-BE49-F238E27FC236}">
                <a16:creationId xmlns:a16="http://schemas.microsoft.com/office/drawing/2014/main" id="{802329B8-A1DE-4000-9474-DA0F949D7159}"/>
              </a:ext>
            </a:extLst>
          </p:cNvPr>
          <p:cNvPicPr preferRelativeResize="0"/>
          <p:nvPr/>
        </p:nvPicPr>
        <p:blipFill rotWithShape="1">
          <a:blip r:embed="rId4">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426679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2" descr="PosterZ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50888"/>
            <a:ext cx="80772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Biocomplex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redblackblocki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2"/>
          <p:cNvSpPr txBox="1">
            <a:spLocks noChangeArrowheads="1"/>
          </p:cNvSpPr>
          <p:nvPr/>
        </p:nvSpPr>
        <p:spPr bwMode="auto">
          <a:xfrm>
            <a:off x="563563" y="4805363"/>
            <a:ext cx="80168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u="sng">
                <a:solidFill>
                  <a:schemeClr val="accent2"/>
                </a:solidFill>
              </a:rPr>
              <a:t>Key properties:</a:t>
            </a:r>
            <a:r>
              <a:rPr lang="en-US" altLang="en-US" sz="1800"/>
              <a:t> </a:t>
            </a:r>
          </a:p>
          <a:p>
            <a:pPr eaLnBrk="1" hangingPunct="1">
              <a:spcBef>
                <a:spcPct val="0"/>
              </a:spcBef>
              <a:buFontTx/>
              <a:buNone/>
            </a:pPr>
            <a:r>
              <a:rPr lang="en-US" altLang="en-US" sz="1800"/>
              <a:t>Cells live on a lattice.</a:t>
            </a:r>
          </a:p>
          <a:p>
            <a:pPr eaLnBrk="1" hangingPunct="1">
              <a:spcBef>
                <a:spcPct val="0"/>
              </a:spcBef>
              <a:buFontTx/>
              <a:buNone/>
            </a:pPr>
            <a:r>
              <a:rPr lang="en-US" altLang="en-US" sz="1800"/>
              <a:t>Each cell occupies many lattice sites.</a:t>
            </a:r>
          </a:p>
          <a:p>
            <a:pPr eaLnBrk="1" hangingPunct="1">
              <a:spcBef>
                <a:spcPct val="0"/>
              </a:spcBef>
              <a:buFontTx/>
              <a:buNone/>
            </a:pPr>
            <a:r>
              <a:rPr lang="en-US" altLang="en-US" sz="1800"/>
              <a:t>Each cell has a unique index.</a:t>
            </a:r>
          </a:p>
          <a:p>
            <a:pPr eaLnBrk="1" hangingPunct="1">
              <a:spcBef>
                <a:spcPct val="0"/>
              </a:spcBef>
              <a:buFontTx/>
              <a:buNone/>
            </a:pPr>
            <a:r>
              <a:rPr lang="en-US" altLang="en-US" sz="1800"/>
              <a:t>Each cell has a type—can have many cells of each type. </a:t>
            </a:r>
            <a:r>
              <a:rPr lang="en-US" altLang="en-US" sz="1800" i="1"/>
              <a:t>E.g</a:t>
            </a:r>
            <a:r>
              <a:rPr lang="en-US" altLang="en-US" sz="1800"/>
              <a:t>.  a simple cell sorting simulation has  many cells of type “</a:t>
            </a:r>
            <a:r>
              <a:rPr lang="en-US" altLang="en-US" sz="1800">
                <a:solidFill>
                  <a:schemeClr val="accent2"/>
                </a:solidFill>
              </a:rPr>
              <a:t>Condensing</a:t>
            </a:r>
            <a:r>
              <a:rPr lang="en-US" altLang="en-US" sz="1800"/>
              <a:t>” and many of type “</a:t>
            </a:r>
            <a:r>
              <a:rPr lang="en-US" altLang="en-US" sz="1800">
                <a:solidFill>
                  <a:schemeClr val="accent2"/>
                </a:solidFill>
              </a:rPr>
              <a:t>NonCondensinig</a:t>
            </a:r>
            <a:r>
              <a:rPr lang="en-US" altLang="en-US" sz="1800"/>
              <a:t>”</a:t>
            </a:r>
          </a:p>
          <a:p>
            <a:pPr eaLnBrk="1" hangingPunct="1">
              <a:spcBef>
                <a:spcPct val="0"/>
              </a:spcBef>
              <a:buFontTx/>
              <a:buNone/>
            </a:pPr>
            <a:endParaRPr lang="en-US" altLang="en-US" sz="1800"/>
          </a:p>
        </p:txBody>
      </p:sp>
      <p:sp>
        <p:nvSpPr>
          <p:cNvPr id="7"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Review of the GGH Model</a:t>
            </a:r>
          </a:p>
        </p:txBody>
      </p:sp>
      <p:pic>
        <p:nvPicPr>
          <p:cNvPr id="2" name="Google Shape;103;p21">
            <a:extLst>
              <a:ext uri="{FF2B5EF4-FFF2-40B4-BE49-F238E27FC236}">
                <a16:creationId xmlns:a16="http://schemas.microsoft.com/office/drawing/2014/main" id="{EC340C16-4CB9-4DFA-AC8F-086A9115C30C}"/>
              </a:ext>
            </a:extLst>
          </p:cNvPr>
          <p:cNvPicPr preferRelativeResize="0"/>
          <p:nvPr/>
        </p:nvPicPr>
        <p:blipFill rotWithShape="1">
          <a:blip r:embed="rId5">
            <a:alphaModFix/>
          </a:blip>
          <a:srcRect/>
          <a:stretch/>
        </p:blipFill>
        <p:spPr>
          <a:xfrm>
            <a:off x="8564450" y="4464"/>
            <a:ext cx="593675" cy="617861"/>
          </a:xfrm>
          <a:prstGeom prst="rect">
            <a:avLst/>
          </a:prstGeom>
          <a:noFill/>
          <a:ln>
            <a:noFill/>
          </a:ln>
        </p:spPr>
      </p:pic>
    </p:spTree>
    <p:extLst>
      <p:ext uri="{BB962C8B-B14F-4D97-AF65-F5344CB8AC3E}">
        <p14:creationId xmlns:p14="http://schemas.microsoft.com/office/powerpoint/2010/main" val="277363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07" name="Rectangle 11"/>
          <p:cNvSpPr>
            <a:spLocks noChangeArrowheads="1"/>
          </p:cNvSpPr>
          <p:nvPr/>
        </p:nvSpPr>
        <p:spPr bwMode="auto">
          <a:xfrm>
            <a:off x="242888" y="595313"/>
            <a:ext cx="8763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800" dirty="0"/>
              <a:t>Configuration of Cells Evolves to Locally Minimize the Effective Energy, primarily by satisfying constraints) (</a:t>
            </a:r>
            <a:r>
              <a:rPr lang="en-US" altLang="en-US" sz="1800" dirty="0" err="1"/>
              <a:t>Graner</a:t>
            </a:r>
            <a:r>
              <a:rPr lang="en-US" altLang="en-US" sz="1800" dirty="0"/>
              <a:t> and Glazier, 1992)</a:t>
            </a:r>
          </a:p>
          <a:p>
            <a:pPr eaLnBrk="1" hangingPunct="1">
              <a:spcBef>
                <a:spcPct val="0"/>
              </a:spcBef>
            </a:pPr>
            <a:endParaRPr lang="en-US" altLang="en-US" sz="1800" dirty="0"/>
          </a:p>
          <a:p>
            <a:pPr eaLnBrk="1" hangingPunct="1">
              <a:spcBef>
                <a:spcPct val="0"/>
              </a:spcBef>
            </a:pPr>
            <a:r>
              <a:rPr lang="en-US" altLang="en-US" sz="1800" dirty="0"/>
              <a:t>Key concept is differential adhesion between components: Contact energy depending on cell types (differentiated cells)</a:t>
            </a:r>
          </a:p>
        </p:txBody>
      </p:sp>
      <p:graphicFrame>
        <p:nvGraphicFramePr>
          <p:cNvPr id="21508" name="Object 1"/>
          <p:cNvGraphicFramePr>
            <a:graphicFrameLocks noChangeAspect="1"/>
          </p:cNvGraphicFramePr>
          <p:nvPr/>
        </p:nvGraphicFramePr>
        <p:xfrm>
          <a:off x="174625" y="2185988"/>
          <a:ext cx="8780463" cy="1503362"/>
        </p:xfrm>
        <a:graphic>
          <a:graphicData uri="http://schemas.openxmlformats.org/presentationml/2006/ole">
            <mc:AlternateContent xmlns:mc="http://schemas.openxmlformats.org/markup-compatibility/2006">
              <mc:Choice xmlns:v="urn:schemas-microsoft-com:vml" Requires="v">
                <p:oleObj spid="_x0000_s2095" name="Equation" r:id="rId3" imgW="4800600" imgH="838200" progId="Equation.3">
                  <p:embed/>
                </p:oleObj>
              </mc:Choice>
              <mc:Fallback>
                <p:oleObj name="Equation" r:id="rId3" imgW="48006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2185988"/>
                        <a:ext cx="8780463"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Text Box 58"/>
          <p:cNvSpPr txBox="1">
            <a:spLocks noChangeAspect="1" noChangeArrowheads="1"/>
          </p:cNvSpPr>
          <p:nvPr/>
        </p:nvSpPr>
        <p:spPr bwMode="auto">
          <a:xfrm>
            <a:off x="4679950" y="3603625"/>
            <a:ext cx="37877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Symbol" panose="05050102010706020507" pitchFamily="18" charset="2"/>
              </a:rPr>
              <a:t>s</a:t>
            </a:r>
            <a:r>
              <a:rPr lang="en-US" altLang="en-US" sz="1800"/>
              <a:t>(</a:t>
            </a:r>
            <a:r>
              <a:rPr lang="en-US" altLang="en-US" sz="1800" b="1" i="1">
                <a:solidFill>
                  <a:schemeClr val="accent2"/>
                </a:solidFill>
              </a:rPr>
              <a:t>x</a:t>
            </a:r>
            <a:r>
              <a:rPr lang="en-US" altLang="en-US" sz="1800"/>
              <a:t>) –denotes </a:t>
            </a:r>
            <a:r>
              <a:rPr lang="en-US" altLang="en-US" sz="1800">
                <a:solidFill>
                  <a:srgbClr val="FF0000"/>
                </a:solidFill>
              </a:rPr>
              <a:t>id of the cell</a:t>
            </a:r>
            <a:r>
              <a:rPr lang="en-US" altLang="en-US" sz="1800"/>
              <a:t> occupying position </a:t>
            </a:r>
            <a:r>
              <a:rPr lang="en-US" altLang="en-US" sz="1800" b="1" i="1">
                <a:solidFill>
                  <a:schemeClr val="accent2"/>
                </a:solidFill>
              </a:rPr>
              <a:t>x</a:t>
            </a:r>
            <a:r>
              <a:rPr lang="en-US" altLang="en-US" sz="1800"/>
              <a:t>. All pixels pointed to by the arrow have same </a:t>
            </a:r>
            <a:r>
              <a:rPr lang="en-US" altLang="en-US" sz="1800">
                <a:solidFill>
                  <a:srgbClr val="FF0000"/>
                </a:solidFill>
              </a:rPr>
              <a:t>cell id</a:t>
            </a:r>
            <a:r>
              <a:rPr lang="en-US" altLang="en-US" sz="1800"/>
              <a:t>, and  belong to the same cell</a:t>
            </a:r>
          </a:p>
        </p:txBody>
      </p:sp>
      <p:sp>
        <p:nvSpPr>
          <p:cNvPr id="21510" name="Text Box 64"/>
          <p:cNvSpPr txBox="1">
            <a:spLocks noChangeAspect="1" noChangeArrowheads="1"/>
          </p:cNvSpPr>
          <p:nvPr/>
        </p:nvSpPr>
        <p:spPr bwMode="auto">
          <a:xfrm>
            <a:off x="1341438" y="5559425"/>
            <a:ext cx="61150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Symbol" panose="05050102010706020507" pitchFamily="18" charset="2"/>
              </a:rPr>
              <a:t>t</a:t>
            </a:r>
            <a:r>
              <a:rPr lang="en-US" altLang="en-US" sz="1800"/>
              <a:t>(</a:t>
            </a:r>
            <a:r>
              <a:rPr lang="en-US" altLang="en-US" sz="1800" i="1">
                <a:latin typeface="Symbol" panose="05050102010706020507" pitchFamily="18" charset="2"/>
              </a:rPr>
              <a:t>s</a:t>
            </a:r>
            <a:r>
              <a:rPr lang="en-US" altLang="en-US" sz="1800"/>
              <a:t>(</a:t>
            </a:r>
            <a:r>
              <a:rPr lang="en-US" altLang="en-US" sz="1800" b="1" i="1">
                <a:solidFill>
                  <a:schemeClr val="accent2"/>
                </a:solidFill>
              </a:rPr>
              <a:t>x</a:t>
            </a:r>
            <a:r>
              <a:rPr lang="en-US" altLang="en-US" sz="1800"/>
              <a:t>)) denotes the </a:t>
            </a:r>
            <a:r>
              <a:rPr lang="en-US" altLang="en-US" sz="1800">
                <a:solidFill>
                  <a:srgbClr val="FF0000"/>
                </a:solidFill>
              </a:rPr>
              <a:t>cell type</a:t>
            </a:r>
            <a:r>
              <a:rPr lang="en-US" altLang="en-US" sz="1800"/>
              <a:t> of cell with id </a:t>
            </a:r>
            <a:r>
              <a:rPr lang="en-US" altLang="en-US" sz="1800" i="1">
                <a:latin typeface="Symbol" panose="05050102010706020507" pitchFamily="18" charset="2"/>
              </a:rPr>
              <a:t>s</a:t>
            </a:r>
            <a:r>
              <a:rPr lang="en-US" altLang="en-US" sz="1800"/>
              <a:t>(</a:t>
            </a:r>
            <a:r>
              <a:rPr lang="en-US" altLang="en-US" sz="1800" b="1" i="1">
                <a:solidFill>
                  <a:schemeClr val="accent2"/>
                </a:solidFill>
              </a:rPr>
              <a:t>x</a:t>
            </a:r>
            <a:r>
              <a:rPr lang="en-US" altLang="en-US" sz="1800"/>
              <a:t>). In the picture above blue and yellow cells have </a:t>
            </a:r>
            <a:r>
              <a:rPr lang="en-US" altLang="en-US" sz="1800">
                <a:solidFill>
                  <a:srgbClr val="FF0000"/>
                </a:solidFill>
              </a:rPr>
              <a:t>different cell types and different cell id</a:t>
            </a:r>
            <a:r>
              <a:rPr lang="en-US" altLang="en-US" sz="1800"/>
              <a:t>. Arrows mark different cell types</a:t>
            </a:r>
          </a:p>
        </p:txBody>
      </p:sp>
      <p:grpSp>
        <p:nvGrpSpPr>
          <p:cNvPr id="21511" name="Group 14"/>
          <p:cNvGrpSpPr>
            <a:grpSpLocks noChangeAspect="1"/>
          </p:cNvGrpSpPr>
          <p:nvPr/>
        </p:nvGrpSpPr>
        <p:grpSpPr bwMode="auto">
          <a:xfrm>
            <a:off x="1651000" y="3614738"/>
            <a:ext cx="3028950" cy="1816100"/>
            <a:chOff x="703263" y="990600"/>
            <a:chExt cx="3786187" cy="2268538"/>
          </a:xfrm>
        </p:grpSpPr>
        <p:grpSp>
          <p:nvGrpSpPr>
            <p:cNvPr id="21513" name="Group 15"/>
            <p:cNvGrpSpPr>
              <a:grpSpLocks/>
            </p:cNvGrpSpPr>
            <p:nvPr/>
          </p:nvGrpSpPr>
          <p:grpSpPr bwMode="auto">
            <a:xfrm>
              <a:off x="2195513" y="990600"/>
              <a:ext cx="1371600" cy="1828800"/>
              <a:chOff x="2195513" y="990600"/>
              <a:chExt cx="1371600" cy="1828800"/>
            </a:xfrm>
          </p:grpSpPr>
          <p:sp>
            <p:nvSpPr>
              <p:cNvPr id="21519" name="Rectangle 6"/>
              <p:cNvSpPr>
                <a:spLocks noChangeArrowheads="1"/>
              </p:cNvSpPr>
              <p:nvPr/>
            </p:nvSpPr>
            <p:spPr bwMode="auto">
              <a:xfrm>
                <a:off x="2195513"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0" name="Rectangle 7"/>
              <p:cNvSpPr>
                <a:spLocks noChangeArrowheads="1"/>
              </p:cNvSpPr>
              <p:nvPr/>
            </p:nvSpPr>
            <p:spPr bwMode="auto">
              <a:xfrm>
                <a:off x="2424113"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1" name="Rectangle 8"/>
              <p:cNvSpPr>
                <a:spLocks noChangeArrowheads="1"/>
              </p:cNvSpPr>
              <p:nvPr/>
            </p:nvSpPr>
            <p:spPr bwMode="auto">
              <a:xfrm>
                <a:off x="2195513"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2" name="Rectangle 9"/>
              <p:cNvSpPr>
                <a:spLocks noChangeArrowheads="1"/>
              </p:cNvSpPr>
              <p:nvPr/>
            </p:nvSpPr>
            <p:spPr bwMode="auto">
              <a:xfrm>
                <a:off x="2652713"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3" name="Rectangle 10"/>
              <p:cNvSpPr>
                <a:spLocks noChangeArrowheads="1"/>
              </p:cNvSpPr>
              <p:nvPr/>
            </p:nvSpPr>
            <p:spPr bwMode="auto">
              <a:xfrm>
                <a:off x="2881313"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4" name="Rectangle 11"/>
              <p:cNvSpPr>
                <a:spLocks noChangeArrowheads="1"/>
              </p:cNvSpPr>
              <p:nvPr/>
            </p:nvSpPr>
            <p:spPr bwMode="auto">
              <a:xfrm>
                <a:off x="2424113"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5" name="Rectangle 12"/>
              <p:cNvSpPr>
                <a:spLocks noChangeArrowheads="1"/>
              </p:cNvSpPr>
              <p:nvPr/>
            </p:nvSpPr>
            <p:spPr bwMode="auto">
              <a:xfrm>
                <a:off x="2652713"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6" name="Rectangle 13"/>
              <p:cNvSpPr>
                <a:spLocks noChangeArrowheads="1"/>
              </p:cNvSpPr>
              <p:nvPr/>
            </p:nvSpPr>
            <p:spPr bwMode="auto">
              <a:xfrm>
                <a:off x="2881313"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7" name="Rectangle 14"/>
              <p:cNvSpPr>
                <a:spLocks noChangeArrowheads="1"/>
              </p:cNvSpPr>
              <p:nvPr/>
            </p:nvSpPr>
            <p:spPr bwMode="auto">
              <a:xfrm>
                <a:off x="2195513"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8" name="Rectangle 15"/>
              <p:cNvSpPr>
                <a:spLocks noChangeArrowheads="1"/>
              </p:cNvSpPr>
              <p:nvPr/>
            </p:nvSpPr>
            <p:spPr bwMode="auto">
              <a:xfrm>
                <a:off x="2424113"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29" name="Rectangle 16"/>
              <p:cNvSpPr>
                <a:spLocks noChangeArrowheads="1"/>
              </p:cNvSpPr>
              <p:nvPr/>
            </p:nvSpPr>
            <p:spPr bwMode="auto">
              <a:xfrm>
                <a:off x="2652713"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30" name="Rectangle 17"/>
              <p:cNvSpPr>
                <a:spLocks noChangeArrowheads="1"/>
              </p:cNvSpPr>
              <p:nvPr/>
            </p:nvSpPr>
            <p:spPr bwMode="auto">
              <a:xfrm>
                <a:off x="2881313"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31" name="Rectangle 18"/>
              <p:cNvSpPr>
                <a:spLocks noChangeArrowheads="1"/>
              </p:cNvSpPr>
              <p:nvPr/>
            </p:nvSpPr>
            <p:spPr bwMode="auto">
              <a:xfrm>
                <a:off x="3109913"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32" name="Rectangle 19"/>
              <p:cNvSpPr>
                <a:spLocks noChangeArrowheads="1"/>
              </p:cNvSpPr>
              <p:nvPr/>
            </p:nvSpPr>
            <p:spPr bwMode="auto">
              <a:xfrm>
                <a:off x="3109913"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33" name="Rectangle 20"/>
              <p:cNvSpPr>
                <a:spLocks noChangeArrowheads="1"/>
              </p:cNvSpPr>
              <p:nvPr/>
            </p:nvSpPr>
            <p:spPr bwMode="auto">
              <a:xfrm>
                <a:off x="3109913"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34" name="Rectangle 21"/>
              <p:cNvSpPr>
                <a:spLocks noChangeArrowheads="1"/>
              </p:cNvSpPr>
              <p:nvPr/>
            </p:nvSpPr>
            <p:spPr bwMode="auto">
              <a:xfrm>
                <a:off x="2195513"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35" name="Rectangle 22"/>
              <p:cNvSpPr>
                <a:spLocks noChangeArrowheads="1"/>
              </p:cNvSpPr>
              <p:nvPr/>
            </p:nvSpPr>
            <p:spPr bwMode="auto">
              <a:xfrm>
                <a:off x="2424113"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36" name="Rectangle 23"/>
              <p:cNvSpPr>
                <a:spLocks noChangeArrowheads="1"/>
              </p:cNvSpPr>
              <p:nvPr/>
            </p:nvSpPr>
            <p:spPr bwMode="auto">
              <a:xfrm>
                <a:off x="2652713"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37" name="Rectangle 24"/>
              <p:cNvSpPr>
                <a:spLocks noChangeArrowheads="1"/>
              </p:cNvSpPr>
              <p:nvPr/>
            </p:nvSpPr>
            <p:spPr bwMode="auto">
              <a:xfrm>
                <a:off x="2881313"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38" name="Rectangle 25"/>
              <p:cNvSpPr>
                <a:spLocks noChangeArrowheads="1"/>
              </p:cNvSpPr>
              <p:nvPr/>
            </p:nvSpPr>
            <p:spPr bwMode="auto">
              <a:xfrm>
                <a:off x="3109913"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39" name="Rectangle 26"/>
              <p:cNvSpPr>
                <a:spLocks noChangeArrowheads="1"/>
              </p:cNvSpPr>
              <p:nvPr/>
            </p:nvSpPr>
            <p:spPr bwMode="auto">
              <a:xfrm>
                <a:off x="2424113"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40" name="Rectangle 27"/>
              <p:cNvSpPr>
                <a:spLocks noChangeArrowheads="1"/>
              </p:cNvSpPr>
              <p:nvPr/>
            </p:nvSpPr>
            <p:spPr bwMode="auto">
              <a:xfrm>
                <a:off x="2195513"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41" name="Rectangle 28"/>
              <p:cNvSpPr>
                <a:spLocks noChangeArrowheads="1"/>
              </p:cNvSpPr>
              <p:nvPr/>
            </p:nvSpPr>
            <p:spPr bwMode="auto">
              <a:xfrm>
                <a:off x="2652713"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42" name="Rectangle 29"/>
              <p:cNvSpPr>
                <a:spLocks noChangeArrowheads="1"/>
              </p:cNvSpPr>
              <p:nvPr/>
            </p:nvSpPr>
            <p:spPr bwMode="auto">
              <a:xfrm>
                <a:off x="2881313" y="19050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43" name="Rectangle 30"/>
              <p:cNvSpPr>
                <a:spLocks noChangeArrowheads="1"/>
              </p:cNvSpPr>
              <p:nvPr/>
            </p:nvSpPr>
            <p:spPr bwMode="auto">
              <a:xfrm>
                <a:off x="3109913"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44" name="Rectangle 31"/>
              <p:cNvSpPr>
                <a:spLocks noChangeArrowheads="1"/>
              </p:cNvSpPr>
              <p:nvPr/>
            </p:nvSpPr>
            <p:spPr bwMode="auto">
              <a:xfrm>
                <a:off x="2195513"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45" name="Rectangle 32"/>
              <p:cNvSpPr>
                <a:spLocks noChangeArrowheads="1"/>
              </p:cNvSpPr>
              <p:nvPr/>
            </p:nvSpPr>
            <p:spPr bwMode="auto">
              <a:xfrm>
                <a:off x="2652713"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46" name="Rectangle 33"/>
              <p:cNvSpPr>
                <a:spLocks noChangeArrowheads="1"/>
              </p:cNvSpPr>
              <p:nvPr/>
            </p:nvSpPr>
            <p:spPr bwMode="auto">
              <a:xfrm>
                <a:off x="2424113"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47" name="Rectangle 34"/>
              <p:cNvSpPr>
                <a:spLocks noChangeArrowheads="1"/>
              </p:cNvSpPr>
              <p:nvPr/>
            </p:nvSpPr>
            <p:spPr bwMode="auto">
              <a:xfrm>
                <a:off x="2881313"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48" name="Rectangle 35"/>
              <p:cNvSpPr>
                <a:spLocks noChangeArrowheads="1"/>
              </p:cNvSpPr>
              <p:nvPr/>
            </p:nvSpPr>
            <p:spPr bwMode="auto">
              <a:xfrm>
                <a:off x="2195513"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49" name="Rectangle 36"/>
              <p:cNvSpPr>
                <a:spLocks noChangeArrowheads="1"/>
              </p:cNvSpPr>
              <p:nvPr/>
            </p:nvSpPr>
            <p:spPr bwMode="auto">
              <a:xfrm>
                <a:off x="3109913"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50" name="Rectangle 37"/>
              <p:cNvSpPr>
                <a:spLocks noChangeArrowheads="1"/>
              </p:cNvSpPr>
              <p:nvPr/>
            </p:nvSpPr>
            <p:spPr bwMode="auto">
              <a:xfrm>
                <a:off x="2424113"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51" name="Rectangle 38"/>
              <p:cNvSpPr>
                <a:spLocks noChangeArrowheads="1"/>
              </p:cNvSpPr>
              <p:nvPr/>
            </p:nvSpPr>
            <p:spPr bwMode="auto">
              <a:xfrm>
                <a:off x="2652713"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52" name="Rectangle 39"/>
              <p:cNvSpPr>
                <a:spLocks noChangeArrowheads="1"/>
              </p:cNvSpPr>
              <p:nvPr/>
            </p:nvSpPr>
            <p:spPr bwMode="auto">
              <a:xfrm>
                <a:off x="2881313"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53" name="Rectangle 40"/>
              <p:cNvSpPr>
                <a:spLocks noChangeArrowheads="1"/>
              </p:cNvSpPr>
              <p:nvPr/>
            </p:nvSpPr>
            <p:spPr bwMode="auto">
              <a:xfrm>
                <a:off x="3109913"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54" name="Rectangle 41"/>
              <p:cNvSpPr>
                <a:spLocks noChangeArrowheads="1"/>
              </p:cNvSpPr>
              <p:nvPr/>
            </p:nvSpPr>
            <p:spPr bwMode="auto">
              <a:xfrm>
                <a:off x="2195513"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55" name="Rectangle 42"/>
              <p:cNvSpPr>
                <a:spLocks noChangeArrowheads="1"/>
              </p:cNvSpPr>
              <p:nvPr/>
            </p:nvSpPr>
            <p:spPr bwMode="auto">
              <a:xfrm>
                <a:off x="2424113"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56" name="Rectangle 43"/>
              <p:cNvSpPr>
                <a:spLocks noChangeArrowheads="1"/>
              </p:cNvSpPr>
              <p:nvPr/>
            </p:nvSpPr>
            <p:spPr bwMode="auto">
              <a:xfrm>
                <a:off x="2652713"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57" name="Rectangle 44"/>
              <p:cNvSpPr>
                <a:spLocks noChangeArrowheads="1"/>
              </p:cNvSpPr>
              <p:nvPr/>
            </p:nvSpPr>
            <p:spPr bwMode="auto">
              <a:xfrm>
                <a:off x="2881313"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58" name="Rectangle 45"/>
              <p:cNvSpPr>
                <a:spLocks noChangeArrowheads="1"/>
              </p:cNvSpPr>
              <p:nvPr/>
            </p:nvSpPr>
            <p:spPr bwMode="auto">
              <a:xfrm>
                <a:off x="3109913"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59" name="Rectangle 46"/>
              <p:cNvSpPr>
                <a:spLocks noChangeArrowheads="1"/>
              </p:cNvSpPr>
              <p:nvPr/>
            </p:nvSpPr>
            <p:spPr bwMode="auto">
              <a:xfrm>
                <a:off x="3338513" y="1219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60" name="Rectangle 47"/>
              <p:cNvSpPr>
                <a:spLocks noChangeArrowheads="1"/>
              </p:cNvSpPr>
              <p:nvPr/>
            </p:nvSpPr>
            <p:spPr bwMode="auto">
              <a:xfrm>
                <a:off x="3338513" y="990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61" name="Rectangle 48"/>
              <p:cNvSpPr>
                <a:spLocks noChangeArrowheads="1"/>
              </p:cNvSpPr>
              <p:nvPr/>
            </p:nvSpPr>
            <p:spPr bwMode="auto">
              <a:xfrm>
                <a:off x="3338513" y="1447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62" name="Rectangle 49"/>
              <p:cNvSpPr>
                <a:spLocks noChangeArrowheads="1"/>
              </p:cNvSpPr>
              <p:nvPr/>
            </p:nvSpPr>
            <p:spPr bwMode="auto">
              <a:xfrm>
                <a:off x="3338513" y="1676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63" name="Rectangle 50"/>
              <p:cNvSpPr>
                <a:spLocks noChangeArrowheads="1"/>
              </p:cNvSpPr>
              <p:nvPr/>
            </p:nvSpPr>
            <p:spPr bwMode="auto">
              <a:xfrm>
                <a:off x="3338513" y="1905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64" name="Rectangle 51"/>
              <p:cNvSpPr>
                <a:spLocks noChangeArrowheads="1"/>
              </p:cNvSpPr>
              <p:nvPr/>
            </p:nvSpPr>
            <p:spPr bwMode="auto">
              <a:xfrm>
                <a:off x="3338513" y="21336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65" name="Rectangle 52"/>
              <p:cNvSpPr>
                <a:spLocks noChangeArrowheads="1"/>
              </p:cNvSpPr>
              <p:nvPr/>
            </p:nvSpPr>
            <p:spPr bwMode="auto">
              <a:xfrm>
                <a:off x="3338513" y="23622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66" name="Rectangle 53"/>
              <p:cNvSpPr>
                <a:spLocks noChangeArrowheads="1"/>
              </p:cNvSpPr>
              <p:nvPr/>
            </p:nvSpPr>
            <p:spPr bwMode="auto">
              <a:xfrm>
                <a:off x="3338513" y="25908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21514" name="Line 60"/>
            <p:cNvSpPr>
              <a:spLocks noChangeShapeType="1"/>
            </p:cNvSpPr>
            <p:nvPr/>
          </p:nvSpPr>
          <p:spPr bwMode="auto">
            <a:xfrm flipH="1" flipV="1">
              <a:off x="3446463" y="1125538"/>
              <a:ext cx="1042987" cy="2381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Line 61"/>
            <p:cNvSpPr>
              <a:spLocks noChangeShapeType="1"/>
            </p:cNvSpPr>
            <p:nvPr/>
          </p:nvSpPr>
          <p:spPr bwMode="auto">
            <a:xfrm flipH="1" flipV="1">
              <a:off x="3270250" y="1360488"/>
              <a:ext cx="1173163" cy="349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62"/>
            <p:cNvSpPr>
              <a:spLocks noChangeShapeType="1"/>
            </p:cNvSpPr>
            <p:nvPr/>
          </p:nvSpPr>
          <p:spPr bwMode="auto">
            <a:xfrm flipH="1" flipV="1">
              <a:off x="2954338" y="1347788"/>
              <a:ext cx="1430337" cy="2349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66"/>
            <p:cNvSpPr>
              <a:spLocks noChangeShapeType="1"/>
            </p:cNvSpPr>
            <p:nvPr/>
          </p:nvSpPr>
          <p:spPr bwMode="auto">
            <a:xfrm flipV="1">
              <a:off x="703263" y="1628775"/>
              <a:ext cx="1347787" cy="163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Line 67"/>
            <p:cNvSpPr>
              <a:spLocks noChangeShapeType="1"/>
            </p:cNvSpPr>
            <p:nvPr/>
          </p:nvSpPr>
          <p:spPr bwMode="auto">
            <a:xfrm flipV="1">
              <a:off x="1558925" y="2743200"/>
              <a:ext cx="492125" cy="515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12"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chemeClr val="bg1"/>
                </a:solidFill>
              </a:rPr>
              <a:t>The CPM Model Formalism Overview</a:t>
            </a:r>
          </a:p>
        </p:txBody>
      </p:sp>
      <p:sp>
        <p:nvSpPr>
          <p:cNvPr id="63" name="TextBox 62"/>
          <p:cNvSpPr txBox="1"/>
          <p:nvPr/>
        </p:nvSpPr>
        <p:spPr>
          <a:xfrm>
            <a:off x="350729" y="6528146"/>
            <a:ext cx="8793271" cy="307777"/>
          </a:xfrm>
          <a:prstGeom prst="rect">
            <a:avLst/>
          </a:prstGeom>
          <a:noFill/>
        </p:spPr>
        <p:txBody>
          <a:bodyPr wrap="square" rtlCol="0">
            <a:spAutoFit/>
          </a:bodyPr>
          <a:lstStyle/>
          <a:p>
            <a:r>
              <a:rPr lang="pl-PL" b="1" dirty="0" err="1"/>
              <a:t>Every</a:t>
            </a:r>
            <a:r>
              <a:rPr lang="pl-PL" b="1" dirty="0"/>
              <a:t> </a:t>
            </a:r>
            <a:r>
              <a:rPr lang="pl-PL" b="1" dirty="0" err="1"/>
              <a:t>interface</a:t>
            </a:r>
            <a:r>
              <a:rPr lang="pl-PL" b="1" dirty="0"/>
              <a:t> </a:t>
            </a:r>
            <a:r>
              <a:rPr lang="pl-PL" b="1" dirty="0" err="1"/>
              <a:t>between</a:t>
            </a:r>
            <a:r>
              <a:rPr lang="pl-PL" b="1" dirty="0"/>
              <a:t> </a:t>
            </a:r>
            <a:r>
              <a:rPr lang="pl-PL" b="1" dirty="0" err="1"/>
              <a:t>two</a:t>
            </a:r>
            <a:r>
              <a:rPr lang="pl-PL" b="1" dirty="0"/>
              <a:t> </a:t>
            </a:r>
            <a:r>
              <a:rPr lang="pl-PL" b="1" dirty="0" err="1"/>
              <a:t>different</a:t>
            </a:r>
            <a:r>
              <a:rPr lang="pl-PL" b="1" dirty="0"/>
              <a:t> </a:t>
            </a:r>
            <a:r>
              <a:rPr lang="pl-PL" b="1" dirty="0" err="1"/>
              <a:t>cells</a:t>
            </a:r>
            <a:r>
              <a:rPr lang="pl-PL" b="1" dirty="0"/>
              <a:t> </a:t>
            </a:r>
            <a:r>
              <a:rPr lang="pl-PL" b="1" dirty="0" err="1"/>
              <a:t>contributes</a:t>
            </a:r>
            <a:r>
              <a:rPr lang="pl-PL" b="1" dirty="0"/>
              <a:t> to </a:t>
            </a:r>
            <a:r>
              <a:rPr lang="pl-PL" b="1" dirty="0" err="1"/>
              <a:t>overall</a:t>
            </a:r>
            <a:r>
              <a:rPr lang="pl-PL" b="1" dirty="0"/>
              <a:t> </a:t>
            </a:r>
            <a:r>
              <a:rPr lang="pl-PL" b="1" dirty="0" err="1"/>
              <a:t>contact</a:t>
            </a:r>
            <a:r>
              <a:rPr lang="pl-PL" b="1" dirty="0"/>
              <a:t> </a:t>
            </a:r>
            <a:r>
              <a:rPr lang="pl-PL" b="1" dirty="0" err="1"/>
              <a:t>energy</a:t>
            </a:r>
            <a:endParaRPr lang="en-US" b="1" dirty="0"/>
          </a:p>
        </p:txBody>
      </p:sp>
      <p:pic>
        <p:nvPicPr>
          <p:cNvPr id="2" name="Google Shape;103;p21">
            <a:extLst>
              <a:ext uri="{FF2B5EF4-FFF2-40B4-BE49-F238E27FC236}">
                <a16:creationId xmlns:a16="http://schemas.microsoft.com/office/drawing/2014/main" id="{CB6BFD42-492D-43E3-8934-037856AA63B3}"/>
              </a:ext>
            </a:extLst>
          </p:cNvPr>
          <p:cNvPicPr preferRelativeResize="0"/>
          <p:nvPr/>
        </p:nvPicPr>
        <p:blipFill rotWithShape="1">
          <a:blip r:embed="rId5">
            <a:alphaModFix/>
          </a:blip>
          <a:srcRect/>
          <a:stretch/>
        </p:blipFill>
        <p:spPr>
          <a:xfrm>
            <a:off x="8564450" y="4464"/>
            <a:ext cx="593675" cy="617861"/>
          </a:xfrm>
          <a:prstGeom prst="rect">
            <a:avLst/>
          </a:prstGeom>
          <a:noFill/>
          <a:ln>
            <a:noFill/>
          </a:ln>
        </p:spPr>
      </p:pic>
      <p:pic>
        <p:nvPicPr>
          <p:cNvPr id="3" name="Google Shape;101;g8d41b0a812_0_0" descr="Biocomplexity Logo">
            <a:extLst>
              <a:ext uri="{FF2B5EF4-FFF2-40B4-BE49-F238E27FC236}">
                <a16:creationId xmlns:a16="http://schemas.microsoft.com/office/drawing/2014/main" id="{2908038F-5803-4161-8A1D-5C76B80A123E}"/>
              </a:ext>
            </a:extLst>
          </p:cNvPr>
          <p:cNvPicPr preferRelativeResize="0"/>
          <p:nvPr/>
        </p:nvPicPr>
        <p:blipFill rotWithShape="1">
          <a:blip r:embed="rId6">
            <a:alphaModFix/>
          </a:blip>
          <a:srcRect/>
          <a:stretch/>
        </p:blipFill>
        <p:spPr>
          <a:xfrm>
            <a:off x="8550275" y="6264275"/>
            <a:ext cx="593725" cy="593725"/>
          </a:xfrm>
          <a:prstGeom prst="rect">
            <a:avLst/>
          </a:prstGeom>
          <a:noFill/>
          <a:ln>
            <a:noFill/>
          </a:ln>
        </p:spPr>
      </p:pic>
      <p:pic>
        <p:nvPicPr>
          <p:cNvPr id="4" name="Google Shape;102;g8d41b0a812_0_0" descr="redblackblockiu">
            <a:extLst>
              <a:ext uri="{FF2B5EF4-FFF2-40B4-BE49-F238E27FC236}">
                <a16:creationId xmlns:a16="http://schemas.microsoft.com/office/drawing/2014/main" id="{03FCA5A5-9CC2-481B-B964-8F93BFE508E5}"/>
              </a:ext>
            </a:extLst>
          </p:cNvPr>
          <p:cNvPicPr preferRelativeResize="0"/>
          <p:nvPr/>
        </p:nvPicPr>
        <p:blipFill rotWithShape="1">
          <a:blip r:embed="rId7">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165115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2" name="Rectangle 12"/>
          <p:cNvSpPr>
            <a:spLocks noChangeArrowheads="1"/>
          </p:cNvSpPr>
          <p:nvPr/>
        </p:nvSpPr>
        <p:spPr bwMode="auto">
          <a:xfrm>
            <a:off x="266700" y="896938"/>
            <a:ext cx="8610600"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1800" dirty="0"/>
              <a:t>To simulate the cytoskeleton-driven extension and retraction of cell membranes (including pseudopods, </a:t>
            </a:r>
            <a:r>
              <a:rPr lang="en-US" altLang="en-US" sz="1800" dirty="0" err="1"/>
              <a:t>filopodia</a:t>
            </a:r>
            <a:r>
              <a:rPr lang="en-US" altLang="en-US" sz="1800" dirty="0"/>
              <a:t> and </a:t>
            </a:r>
            <a:r>
              <a:rPr lang="en-US" altLang="en-US" sz="1800" dirty="0" err="1"/>
              <a:t>lamellipodia</a:t>
            </a:r>
            <a:r>
              <a:rPr lang="en-US" altLang="en-US" sz="1800" dirty="0"/>
              <a:t>). The GGH algorithm tries randomly to extend and retract cell boundaries one pixel at a time. </a:t>
            </a:r>
          </a:p>
          <a:p>
            <a:pPr eaLnBrk="1" hangingPunct="1"/>
            <a:endParaRPr lang="en-US" altLang="en-US" sz="1800" dirty="0"/>
          </a:p>
          <a:p>
            <a:pPr eaLnBrk="1" hangingPunct="1"/>
            <a:r>
              <a:rPr lang="en-US" altLang="en-US" sz="1800" dirty="0"/>
              <a:t>At each attempt, it calculates the new configuration Effective Energy and accepts the new configuration according to the Metropolis algorithm: probability of configuration change</a:t>
            </a:r>
          </a:p>
          <a:p>
            <a:pPr eaLnBrk="1" hangingPunct="1"/>
            <a:endParaRPr lang="en-US" altLang="en-US" sz="1800" dirty="0"/>
          </a:p>
          <a:p>
            <a:pPr eaLnBrk="1" hangingPunct="1"/>
            <a:endParaRPr lang="en-US" altLang="en-US" sz="1800" dirty="0">
              <a:solidFill>
                <a:schemeClr val="accent2"/>
              </a:solidFill>
            </a:endParaRPr>
          </a:p>
        </p:txBody>
      </p:sp>
      <p:pic>
        <p:nvPicPr>
          <p:cNvPr id="22533" name="Picture 13" descr="automat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3030538"/>
            <a:ext cx="4038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descr="Biocomplex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275" y="6264275"/>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4" descr="redblackblocki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19825"/>
            <a:ext cx="4841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2"/>
          <p:cNvSpPr>
            <a:spLocks noChangeArrowheads="1"/>
          </p:cNvSpPr>
          <p:nvPr/>
        </p:nvSpPr>
        <p:spPr bwMode="auto">
          <a:xfrm>
            <a:off x="266700" y="4287838"/>
            <a:ext cx="86106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1800"/>
              <a:t>Result is movement with velocity proportional to the gradient of the Energy (or linear in the applied force). </a:t>
            </a:r>
          </a:p>
          <a:p>
            <a:pPr eaLnBrk="1" hangingPunct="1"/>
            <a:endParaRPr lang="en-US" altLang="en-US" sz="1800"/>
          </a:p>
          <a:p>
            <a:pPr eaLnBrk="1" hangingPunct="1"/>
            <a:r>
              <a:rPr lang="en-US" altLang="en-US" sz="1800"/>
              <a:t>Configurations evolve to satisfy the constraints.</a:t>
            </a:r>
          </a:p>
          <a:p>
            <a:pPr eaLnBrk="1" hangingPunct="1"/>
            <a:endParaRPr lang="en-US" altLang="en-US" sz="1800"/>
          </a:p>
          <a:p>
            <a:pPr eaLnBrk="1" hangingPunct="1"/>
            <a:r>
              <a:rPr lang="en-US" altLang="en-US" sz="1800"/>
              <a:t>When constraints conflict, evolve to balance errors.</a:t>
            </a:r>
          </a:p>
        </p:txBody>
      </p:sp>
      <p:sp>
        <p:nvSpPr>
          <p:cNvPr id="9"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The GGH Model Formalism Overview—Dynamics</a:t>
            </a:r>
          </a:p>
        </p:txBody>
      </p:sp>
      <p:pic>
        <p:nvPicPr>
          <p:cNvPr id="2" name="Google Shape;103;p21">
            <a:extLst>
              <a:ext uri="{FF2B5EF4-FFF2-40B4-BE49-F238E27FC236}">
                <a16:creationId xmlns:a16="http://schemas.microsoft.com/office/drawing/2014/main" id="{B33E90FF-1EF9-45D3-A046-8965A518F164}"/>
              </a:ext>
            </a:extLst>
          </p:cNvPr>
          <p:cNvPicPr preferRelativeResize="0"/>
          <p:nvPr/>
        </p:nvPicPr>
        <p:blipFill rotWithShape="1">
          <a:blip r:embed="rId5">
            <a:alphaModFix/>
          </a:blip>
          <a:srcRect/>
          <a:stretch/>
        </p:blipFill>
        <p:spPr>
          <a:xfrm>
            <a:off x="8564450" y="4464"/>
            <a:ext cx="593675" cy="617861"/>
          </a:xfrm>
          <a:prstGeom prst="rect">
            <a:avLst/>
          </a:prstGeom>
          <a:noFill/>
          <a:ln>
            <a:noFill/>
          </a:ln>
        </p:spPr>
      </p:pic>
    </p:spTree>
    <p:extLst>
      <p:ext uri="{BB962C8B-B14F-4D97-AF65-F5344CB8AC3E}">
        <p14:creationId xmlns:p14="http://schemas.microsoft.com/office/powerpoint/2010/main" val="723795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noChangeAspect="1"/>
          </p:cNvGrpSpPr>
          <p:nvPr/>
        </p:nvGrpSpPr>
        <p:grpSpPr bwMode="auto">
          <a:xfrm>
            <a:off x="984250" y="496888"/>
            <a:ext cx="6532563" cy="6178550"/>
            <a:chOff x="366713" y="88900"/>
            <a:chExt cx="6832601" cy="6462713"/>
          </a:xfrm>
        </p:grpSpPr>
        <p:sp>
          <p:nvSpPr>
            <p:cNvPr id="23556" name="Text Box 735"/>
            <p:cNvSpPr txBox="1">
              <a:spLocks noChangeArrowheads="1"/>
            </p:cNvSpPr>
            <p:nvPr/>
          </p:nvSpPr>
          <p:spPr bwMode="auto">
            <a:xfrm>
              <a:off x="700456" y="93882"/>
              <a:ext cx="1633847" cy="35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accent2"/>
                  </a:solidFill>
                </a:rPr>
                <a:t>invalid </a:t>
              </a:r>
              <a:r>
                <a:rPr lang="en-US" altLang="en-US" sz="1600">
                  <a:solidFill>
                    <a:schemeClr val="accent2"/>
                  </a:solidFill>
                </a:rPr>
                <a:t>attempt</a:t>
              </a:r>
            </a:p>
          </p:txBody>
        </p:sp>
        <p:sp>
          <p:nvSpPr>
            <p:cNvPr id="23557" name="Text Box 736"/>
            <p:cNvSpPr txBox="1">
              <a:spLocks noChangeArrowheads="1"/>
            </p:cNvSpPr>
            <p:nvPr/>
          </p:nvSpPr>
          <p:spPr bwMode="auto">
            <a:xfrm>
              <a:off x="2981864" y="102184"/>
              <a:ext cx="1635507" cy="31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accent2"/>
                  </a:solidFill>
                </a:rPr>
                <a:t>valid attempt</a:t>
              </a:r>
              <a:endParaRPr lang="en-US" altLang="en-US" sz="1600">
                <a:solidFill>
                  <a:schemeClr val="accent2"/>
                </a:solidFill>
              </a:endParaRPr>
            </a:p>
          </p:txBody>
        </p:sp>
        <p:sp>
          <p:nvSpPr>
            <p:cNvPr id="23558" name="Text Box 737"/>
            <p:cNvSpPr txBox="1">
              <a:spLocks noChangeArrowheads="1"/>
            </p:cNvSpPr>
            <p:nvPr/>
          </p:nvSpPr>
          <p:spPr bwMode="auto">
            <a:xfrm>
              <a:off x="5565467" y="88900"/>
              <a:ext cx="1633847" cy="31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accent2"/>
                  </a:solidFill>
                </a:rPr>
                <a:t>accept</a:t>
              </a:r>
              <a:endParaRPr lang="en-US" altLang="en-US" sz="1600">
                <a:solidFill>
                  <a:schemeClr val="accent2"/>
                </a:solidFill>
              </a:endParaRPr>
            </a:p>
          </p:txBody>
        </p:sp>
        <p:grpSp>
          <p:nvGrpSpPr>
            <p:cNvPr id="23559" name="Group 1"/>
            <p:cNvGrpSpPr>
              <a:grpSpLocks/>
            </p:cNvGrpSpPr>
            <p:nvPr/>
          </p:nvGrpSpPr>
          <p:grpSpPr bwMode="auto">
            <a:xfrm>
              <a:off x="366713" y="419100"/>
              <a:ext cx="6805612" cy="6132513"/>
              <a:chOff x="366713" y="419100"/>
              <a:chExt cx="6805612" cy="6132513"/>
            </a:xfrm>
          </p:grpSpPr>
          <p:sp>
            <p:nvSpPr>
              <p:cNvPr id="23560" name="Rectangle 4"/>
              <p:cNvSpPr>
                <a:spLocks noChangeArrowheads="1"/>
              </p:cNvSpPr>
              <p:nvPr/>
            </p:nvSpPr>
            <p:spPr bwMode="auto">
              <a:xfrm>
                <a:off x="366713"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1" name="Rectangle 5"/>
              <p:cNvSpPr>
                <a:spLocks noChangeArrowheads="1"/>
              </p:cNvSpPr>
              <p:nvPr/>
            </p:nvSpPr>
            <p:spPr bwMode="auto">
              <a:xfrm>
                <a:off x="595313"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2" name="Rectangle 6"/>
              <p:cNvSpPr>
                <a:spLocks noChangeArrowheads="1"/>
              </p:cNvSpPr>
              <p:nvPr/>
            </p:nvSpPr>
            <p:spPr bwMode="auto">
              <a:xfrm>
                <a:off x="366713"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3" name="Rectangle 7"/>
              <p:cNvSpPr>
                <a:spLocks noChangeArrowheads="1"/>
              </p:cNvSpPr>
              <p:nvPr/>
            </p:nvSpPr>
            <p:spPr bwMode="auto">
              <a:xfrm>
                <a:off x="823913"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4" name="Rectangle 8"/>
              <p:cNvSpPr>
                <a:spLocks noChangeArrowheads="1"/>
              </p:cNvSpPr>
              <p:nvPr/>
            </p:nvSpPr>
            <p:spPr bwMode="auto">
              <a:xfrm>
                <a:off x="1052513"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5" name="Rectangle 9"/>
              <p:cNvSpPr>
                <a:spLocks noChangeArrowheads="1"/>
              </p:cNvSpPr>
              <p:nvPr/>
            </p:nvSpPr>
            <p:spPr bwMode="auto">
              <a:xfrm>
                <a:off x="595313"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6" name="Rectangle 10"/>
              <p:cNvSpPr>
                <a:spLocks noChangeArrowheads="1"/>
              </p:cNvSpPr>
              <p:nvPr/>
            </p:nvSpPr>
            <p:spPr bwMode="auto">
              <a:xfrm>
                <a:off x="823913"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7" name="Rectangle 11"/>
              <p:cNvSpPr>
                <a:spLocks noChangeArrowheads="1"/>
              </p:cNvSpPr>
              <p:nvPr/>
            </p:nvSpPr>
            <p:spPr bwMode="auto">
              <a:xfrm>
                <a:off x="1052513"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8" name="Rectangle 12"/>
              <p:cNvSpPr>
                <a:spLocks noChangeArrowheads="1"/>
              </p:cNvSpPr>
              <p:nvPr/>
            </p:nvSpPr>
            <p:spPr bwMode="auto">
              <a:xfrm>
                <a:off x="366713" y="876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9" name="Rectangle 13"/>
              <p:cNvSpPr>
                <a:spLocks noChangeArrowheads="1"/>
              </p:cNvSpPr>
              <p:nvPr/>
            </p:nvSpPr>
            <p:spPr bwMode="auto">
              <a:xfrm>
                <a:off x="595313" y="876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0" name="Rectangle 14"/>
              <p:cNvSpPr>
                <a:spLocks noChangeArrowheads="1"/>
              </p:cNvSpPr>
              <p:nvPr/>
            </p:nvSpPr>
            <p:spPr bwMode="auto">
              <a:xfrm>
                <a:off x="823913" y="876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1" name="Rectangle 15"/>
              <p:cNvSpPr>
                <a:spLocks noChangeArrowheads="1"/>
              </p:cNvSpPr>
              <p:nvPr/>
            </p:nvSpPr>
            <p:spPr bwMode="auto">
              <a:xfrm>
                <a:off x="1052513" y="876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2" name="Rectangle 16"/>
              <p:cNvSpPr>
                <a:spLocks noChangeArrowheads="1"/>
              </p:cNvSpPr>
              <p:nvPr/>
            </p:nvSpPr>
            <p:spPr bwMode="auto">
              <a:xfrm>
                <a:off x="1281113"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3" name="Rectangle 17"/>
              <p:cNvSpPr>
                <a:spLocks noChangeArrowheads="1"/>
              </p:cNvSpPr>
              <p:nvPr/>
            </p:nvSpPr>
            <p:spPr bwMode="auto">
              <a:xfrm>
                <a:off x="1281113"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4" name="Rectangle 18"/>
              <p:cNvSpPr>
                <a:spLocks noChangeArrowheads="1"/>
              </p:cNvSpPr>
              <p:nvPr/>
            </p:nvSpPr>
            <p:spPr bwMode="auto">
              <a:xfrm>
                <a:off x="1281113"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5" name="Rectangle 19"/>
              <p:cNvSpPr>
                <a:spLocks noChangeArrowheads="1"/>
              </p:cNvSpPr>
              <p:nvPr/>
            </p:nvSpPr>
            <p:spPr bwMode="auto">
              <a:xfrm>
                <a:off x="366713" y="1104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6" name="Rectangle 20"/>
              <p:cNvSpPr>
                <a:spLocks noChangeArrowheads="1"/>
              </p:cNvSpPr>
              <p:nvPr/>
            </p:nvSpPr>
            <p:spPr bwMode="auto">
              <a:xfrm>
                <a:off x="595313" y="1104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7" name="Rectangle 21"/>
              <p:cNvSpPr>
                <a:spLocks noChangeArrowheads="1"/>
              </p:cNvSpPr>
              <p:nvPr/>
            </p:nvSpPr>
            <p:spPr bwMode="auto">
              <a:xfrm>
                <a:off x="823913" y="1104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8" name="Rectangle 22"/>
              <p:cNvSpPr>
                <a:spLocks noChangeArrowheads="1"/>
              </p:cNvSpPr>
              <p:nvPr/>
            </p:nvSpPr>
            <p:spPr bwMode="auto">
              <a:xfrm>
                <a:off x="1052513" y="1104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9" name="Rectangle 23"/>
              <p:cNvSpPr>
                <a:spLocks noChangeArrowheads="1"/>
              </p:cNvSpPr>
              <p:nvPr/>
            </p:nvSpPr>
            <p:spPr bwMode="auto">
              <a:xfrm>
                <a:off x="1281113" y="1104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80" name="Rectangle 24"/>
              <p:cNvSpPr>
                <a:spLocks noChangeArrowheads="1"/>
              </p:cNvSpPr>
              <p:nvPr/>
            </p:nvSpPr>
            <p:spPr bwMode="auto">
              <a:xfrm>
                <a:off x="595313" y="1333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81" name="Rectangle 25"/>
              <p:cNvSpPr>
                <a:spLocks noChangeArrowheads="1"/>
              </p:cNvSpPr>
              <p:nvPr/>
            </p:nvSpPr>
            <p:spPr bwMode="auto">
              <a:xfrm>
                <a:off x="366713" y="1333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82" name="Rectangle 26"/>
              <p:cNvSpPr>
                <a:spLocks noChangeArrowheads="1"/>
              </p:cNvSpPr>
              <p:nvPr/>
            </p:nvSpPr>
            <p:spPr bwMode="auto">
              <a:xfrm>
                <a:off x="823913" y="1333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83" name="Rectangle 27"/>
              <p:cNvSpPr>
                <a:spLocks noChangeArrowheads="1"/>
              </p:cNvSpPr>
              <p:nvPr/>
            </p:nvSpPr>
            <p:spPr bwMode="auto">
              <a:xfrm>
                <a:off x="1052513" y="13335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84" name="Rectangle 28"/>
              <p:cNvSpPr>
                <a:spLocks noChangeArrowheads="1"/>
              </p:cNvSpPr>
              <p:nvPr/>
            </p:nvSpPr>
            <p:spPr bwMode="auto">
              <a:xfrm>
                <a:off x="1281113" y="13335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85" name="Rectangle 29"/>
              <p:cNvSpPr>
                <a:spLocks noChangeArrowheads="1"/>
              </p:cNvSpPr>
              <p:nvPr/>
            </p:nvSpPr>
            <p:spPr bwMode="auto">
              <a:xfrm>
                <a:off x="366713"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86" name="Rectangle 30"/>
              <p:cNvSpPr>
                <a:spLocks noChangeArrowheads="1"/>
              </p:cNvSpPr>
              <p:nvPr/>
            </p:nvSpPr>
            <p:spPr bwMode="auto">
              <a:xfrm>
                <a:off x="823913"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87" name="Rectangle 31"/>
              <p:cNvSpPr>
                <a:spLocks noChangeArrowheads="1"/>
              </p:cNvSpPr>
              <p:nvPr/>
            </p:nvSpPr>
            <p:spPr bwMode="auto">
              <a:xfrm>
                <a:off x="595313"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88" name="Rectangle 32"/>
              <p:cNvSpPr>
                <a:spLocks noChangeArrowheads="1"/>
              </p:cNvSpPr>
              <p:nvPr/>
            </p:nvSpPr>
            <p:spPr bwMode="auto">
              <a:xfrm>
                <a:off x="1052513"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89" name="Rectangle 33"/>
              <p:cNvSpPr>
                <a:spLocks noChangeArrowheads="1"/>
              </p:cNvSpPr>
              <p:nvPr/>
            </p:nvSpPr>
            <p:spPr bwMode="auto">
              <a:xfrm>
                <a:off x="366713"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90" name="Rectangle 34"/>
              <p:cNvSpPr>
                <a:spLocks noChangeArrowheads="1"/>
              </p:cNvSpPr>
              <p:nvPr/>
            </p:nvSpPr>
            <p:spPr bwMode="auto">
              <a:xfrm>
                <a:off x="1281113"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91" name="Rectangle 35"/>
              <p:cNvSpPr>
                <a:spLocks noChangeArrowheads="1"/>
              </p:cNvSpPr>
              <p:nvPr/>
            </p:nvSpPr>
            <p:spPr bwMode="auto">
              <a:xfrm>
                <a:off x="595313"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92" name="Rectangle 36"/>
              <p:cNvSpPr>
                <a:spLocks noChangeArrowheads="1"/>
              </p:cNvSpPr>
              <p:nvPr/>
            </p:nvSpPr>
            <p:spPr bwMode="auto">
              <a:xfrm>
                <a:off x="823913"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93" name="Rectangle 37"/>
              <p:cNvSpPr>
                <a:spLocks noChangeArrowheads="1"/>
              </p:cNvSpPr>
              <p:nvPr/>
            </p:nvSpPr>
            <p:spPr bwMode="auto">
              <a:xfrm>
                <a:off x="1052513"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94" name="Rectangle 38"/>
              <p:cNvSpPr>
                <a:spLocks noChangeArrowheads="1"/>
              </p:cNvSpPr>
              <p:nvPr/>
            </p:nvSpPr>
            <p:spPr bwMode="auto">
              <a:xfrm>
                <a:off x="1281113"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95" name="Rectangle 39"/>
              <p:cNvSpPr>
                <a:spLocks noChangeArrowheads="1"/>
              </p:cNvSpPr>
              <p:nvPr/>
            </p:nvSpPr>
            <p:spPr bwMode="auto">
              <a:xfrm>
                <a:off x="366713"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96" name="Rectangle 40"/>
              <p:cNvSpPr>
                <a:spLocks noChangeArrowheads="1"/>
              </p:cNvSpPr>
              <p:nvPr/>
            </p:nvSpPr>
            <p:spPr bwMode="auto">
              <a:xfrm>
                <a:off x="595313"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97" name="Rectangle 41"/>
              <p:cNvSpPr>
                <a:spLocks noChangeArrowheads="1"/>
              </p:cNvSpPr>
              <p:nvPr/>
            </p:nvSpPr>
            <p:spPr bwMode="auto">
              <a:xfrm>
                <a:off x="823913"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98" name="Rectangle 42"/>
              <p:cNvSpPr>
                <a:spLocks noChangeArrowheads="1"/>
              </p:cNvSpPr>
              <p:nvPr/>
            </p:nvSpPr>
            <p:spPr bwMode="auto">
              <a:xfrm>
                <a:off x="1052513"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99" name="Rectangle 43"/>
              <p:cNvSpPr>
                <a:spLocks noChangeArrowheads="1"/>
              </p:cNvSpPr>
              <p:nvPr/>
            </p:nvSpPr>
            <p:spPr bwMode="auto">
              <a:xfrm>
                <a:off x="1281113"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00" name="Rectangle 44"/>
              <p:cNvSpPr>
                <a:spLocks noChangeArrowheads="1"/>
              </p:cNvSpPr>
              <p:nvPr/>
            </p:nvSpPr>
            <p:spPr bwMode="auto">
              <a:xfrm>
                <a:off x="1509713" y="647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01" name="Rectangle 45"/>
              <p:cNvSpPr>
                <a:spLocks noChangeArrowheads="1"/>
              </p:cNvSpPr>
              <p:nvPr/>
            </p:nvSpPr>
            <p:spPr bwMode="auto">
              <a:xfrm>
                <a:off x="1509713" y="419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02" name="Rectangle 46"/>
              <p:cNvSpPr>
                <a:spLocks noChangeArrowheads="1"/>
              </p:cNvSpPr>
              <p:nvPr/>
            </p:nvSpPr>
            <p:spPr bwMode="auto">
              <a:xfrm>
                <a:off x="1509713"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03" name="Rectangle 47"/>
              <p:cNvSpPr>
                <a:spLocks noChangeArrowheads="1"/>
              </p:cNvSpPr>
              <p:nvPr/>
            </p:nvSpPr>
            <p:spPr bwMode="auto">
              <a:xfrm>
                <a:off x="1509713" y="1104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04" name="Rectangle 48"/>
              <p:cNvSpPr>
                <a:spLocks noChangeArrowheads="1"/>
              </p:cNvSpPr>
              <p:nvPr/>
            </p:nvSpPr>
            <p:spPr bwMode="auto">
              <a:xfrm>
                <a:off x="1509713" y="13335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05" name="Rectangle 49"/>
              <p:cNvSpPr>
                <a:spLocks noChangeArrowheads="1"/>
              </p:cNvSpPr>
              <p:nvPr/>
            </p:nvSpPr>
            <p:spPr bwMode="auto">
              <a:xfrm>
                <a:off x="1509713" y="1562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06" name="Rectangle 50"/>
              <p:cNvSpPr>
                <a:spLocks noChangeArrowheads="1"/>
              </p:cNvSpPr>
              <p:nvPr/>
            </p:nvSpPr>
            <p:spPr bwMode="auto">
              <a:xfrm>
                <a:off x="1509713"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07" name="Rectangle 51"/>
              <p:cNvSpPr>
                <a:spLocks noChangeArrowheads="1"/>
              </p:cNvSpPr>
              <p:nvPr/>
            </p:nvSpPr>
            <p:spPr bwMode="auto">
              <a:xfrm>
                <a:off x="1509713"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08" name="Rectangle 102"/>
              <p:cNvSpPr>
                <a:spLocks noChangeArrowheads="1"/>
              </p:cNvSpPr>
              <p:nvPr/>
            </p:nvSpPr>
            <p:spPr bwMode="auto">
              <a:xfrm>
                <a:off x="1738313" y="419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09" name="Rectangle 103"/>
              <p:cNvSpPr>
                <a:spLocks noChangeArrowheads="1"/>
              </p:cNvSpPr>
              <p:nvPr/>
            </p:nvSpPr>
            <p:spPr bwMode="auto">
              <a:xfrm>
                <a:off x="1966913" y="419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10" name="Rectangle 104"/>
              <p:cNvSpPr>
                <a:spLocks noChangeArrowheads="1"/>
              </p:cNvSpPr>
              <p:nvPr/>
            </p:nvSpPr>
            <p:spPr bwMode="auto">
              <a:xfrm>
                <a:off x="1738313" y="647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11" name="Rectangle 105"/>
              <p:cNvSpPr>
                <a:spLocks noChangeArrowheads="1"/>
              </p:cNvSpPr>
              <p:nvPr/>
            </p:nvSpPr>
            <p:spPr bwMode="auto">
              <a:xfrm>
                <a:off x="2195513" y="419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12" name="Rectangle 107"/>
              <p:cNvSpPr>
                <a:spLocks noChangeArrowheads="1"/>
              </p:cNvSpPr>
              <p:nvPr/>
            </p:nvSpPr>
            <p:spPr bwMode="auto">
              <a:xfrm>
                <a:off x="1966913" y="647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13" name="Rectangle 108"/>
              <p:cNvSpPr>
                <a:spLocks noChangeArrowheads="1"/>
              </p:cNvSpPr>
              <p:nvPr/>
            </p:nvSpPr>
            <p:spPr bwMode="auto">
              <a:xfrm>
                <a:off x="2195513" y="647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14" name="Rectangle 110"/>
              <p:cNvSpPr>
                <a:spLocks noChangeArrowheads="1"/>
              </p:cNvSpPr>
              <p:nvPr/>
            </p:nvSpPr>
            <p:spPr bwMode="auto">
              <a:xfrm>
                <a:off x="1738313"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15" name="Rectangle 111"/>
              <p:cNvSpPr>
                <a:spLocks noChangeArrowheads="1"/>
              </p:cNvSpPr>
              <p:nvPr/>
            </p:nvSpPr>
            <p:spPr bwMode="auto">
              <a:xfrm>
                <a:off x="1966913"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16" name="Rectangle 112"/>
              <p:cNvSpPr>
                <a:spLocks noChangeArrowheads="1"/>
              </p:cNvSpPr>
              <p:nvPr/>
            </p:nvSpPr>
            <p:spPr bwMode="auto">
              <a:xfrm>
                <a:off x="2195513"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17" name="Rectangle 117"/>
              <p:cNvSpPr>
                <a:spLocks noChangeArrowheads="1"/>
              </p:cNvSpPr>
              <p:nvPr/>
            </p:nvSpPr>
            <p:spPr bwMode="auto">
              <a:xfrm>
                <a:off x="1738313" y="1104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18" name="Rectangle 118"/>
              <p:cNvSpPr>
                <a:spLocks noChangeArrowheads="1"/>
              </p:cNvSpPr>
              <p:nvPr/>
            </p:nvSpPr>
            <p:spPr bwMode="auto">
              <a:xfrm>
                <a:off x="1966913" y="11049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19" name="Rectangle 119"/>
              <p:cNvSpPr>
                <a:spLocks noChangeArrowheads="1"/>
              </p:cNvSpPr>
              <p:nvPr/>
            </p:nvSpPr>
            <p:spPr bwMode="auto">
              <a:xfrm>
                <a:off x="2195513" y="11049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20" name="Rectangle 122"/>
              <p:cNvSpPr>
                <a:spLocks noChangeArrowheads="1"/>
              </p:cNvSpPr>
              <p:nvPr/>
            </p:nvSpPr>
            <p:spPr bwMode="auto">
              <a:xfrm>
                <a:off x="1966913" y="13335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21" name="Rectangle 123"/>
              <p:cNvSpPr>
                <a:spLocks noChangeArrowheads="1"/>
              </p:cNvSpPr>
              <p:nvPr/>
            </p:nvSpPr>
            <p:spPr bwMode="auto">
              <a:xfrm>
                <a:off x="1738313" y="13335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22" name="Rectangle 124"/>
              <p:cNvSpPr>
                <a:spLocks noChangeArrowheads="1"/>
              </p:cNvSpPr>
              <p:nvPr/>
            </p:nvSpPr>
            <p:spPr bwMode="auto">
              <a:xfrm>
                <a:off x="2195513" y="13335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23" name="Rectangle 127"/>
              <p:cNvSpPr>
                <a:spLocks noChangeArrowheads="1"/>
              </p:cNvSpPr>
              <p:nvPr/>
            </p:nvSpPr>
            <p:spPr bwMode="auto">
              <a:xfrm>
                <a:off x="1738313" y="1562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24" name="Rectangle 128"/>
              <p:cNvSpPr>
                <a:spLocks noChangeArrowheads="1"/>
              </p:cNvSpPr>
              <p:nvPr/>
            </p:nvSpPr>
            <p:spPr bwMode="auto">
              <a:xfrm>
                <a:off x="2195513" y="1562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25" name="Rectangle 129"/>
              <p:cNvSpPr>
                <a:spLocks noChangeArrowheads="1"/>
              </p:cNvSpPr>
              <p:nvPr/>
            </p:nvSpPr>
            <p:spPr bwMode="auto">
              <a:xfrm>
                <a:off x="1966913" y="1562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26" name="Rectangle 131"/>
              <p:cNvSpPr>
                <a:spLocks noChangeArrowheads="1"/>
              </p:cNvSpPr>
              <p:nvPr/>
            </p:nvSpPr>
            <p:spPr bwMode="auto">
              <a:xfrm>
                <a:off x="1738313" y="1790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27" name="Rectangle 133"/>
              <p:cNvSpPr>
                <a:spLocks noChangeArrowheads="1"/>
              </p:cNvSpPr>
              <p:nvPr/>
            </p:nvSpPr>
            <p:spPr bwMode="auto">
              <a:xfrm>
                <a:off x="1966913" y="1790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28" name="Rectangle 134"/>
              <p:cNvSpPr>
                <a:spLocks noChangeArrowheads="1"/>
              </p:cNvSpPr>
              <p:nvPr/>
            </p:nvSpPr>
            <p:spPr bwMode="auto">
              <a:xfrm>
                <a:off x="2195513" y="1790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29" name="Rectangle 137"/>
              <p:cNvSpPr>
                <a:spLocks noChangeArrowheads="1"/>
              </p:cNvSpPr>
              <p:nvPr/>
            </p:nvSpPr>
            <p:spPr bwMode="auto">
              <a:xfrm>
                <a:off x="1738313" y="2019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0" name="Rectangle 138"/>
              <p:cNvSpPr>
                <a:spLocks noChangeArrowheads="1"/>
              </p:cNvSpPr>
              <p:nvPr/>
            </p:nvSpPr>
            <p:spPr bwMode="auto">
              <a:xfrm>
                <a:off x="1966913" y="2019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1" name="Rectangle 139"/>
              <p:cNvSpPr>
                <a:spLocks noChangeArrowheads="1"/>
              </p:cNvSpPr>
              <p:nvPr/>
            </p:nvSpPr>
            <p:spPr bwMode="auto">
              <a:xfrm>
                <a:off x="2195513" y="2019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2" name="AutoShape 150"/>
              <p:cNvSpPr>
                <a:spLocks noChangeArrowheads="1"/>
              </p:cNvSpPr>
              <p:nvPr/>
            </p:nvSpPr>
            <p:spPr bwMode="auto">
              <a:xfrm>
                <a:off x="1108075" y="909638"/>
                <a:ext cx="300038" cy="422275"/>
              </a:xfrm>
              <a:prstGeom prst="curvedLeftArrow">
                <a:avLst>
                  <a:gd name="adj1" fmla="val 28148"/>
                  <a:gd name="adj2" fmla="val 56296"/>
                  <a:gd name="adj3" fmla="val 3333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3" name="Rectangle 151"/>
              <p:cNvSpPr>
                <a:spLocks noChangeArrowheads="1"/>
              </p:cNvSpPr>
              <p:nvPr/>
            </p:nvSpPr>
            <p:spPr bwMode="auto">
              <a:xfrm>
                <a:off x="2713038"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4" name="Rectangle 152"/>
              <p:cNvSpPr>
                <a:spLocks noChangeArrowheads="1"/>
              </p:cNvSpPr>
              <p:nvPr/>
            </p:nvSpPr>
            <p:spPr bwMode="auto">
              <a:xfrm>
                <a:off x="2941638"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5" name="Rectangle 153"/>
              <p:cNvSpPr>
                <a:spLocks noChangeArrowheads="1"/>
              </p:cNvSpPr>
              <p:nvPr/>
            </p:nvSpPr>
            <p:spPr bwMode="auto">
              <a:xfrm>
                <a:off x="2713038"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6" name="Rectangle 154"/>
              <p:cNvSpPr>
                <a:spLocks noChangeArrowheads="1"/>
              </p:cNvSpPr>
              <p:nvPr/>
            </p:nvSpPr>
            <p:spPr bwMode="auto">
              <a:xfrm>
                <a:off x="3170238"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7" name="Rectangle 155"/>
              <p:cNvSpPr>
                <a:spLocks noChangeArrowheads="1"/>
              </p:cNvSpPr>
              <p:nvPr/>
            </p:nvSpPr>
            <p:spPr bwMode="auto">
              <a:xfrm>
                <a:off x="3398838"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8" name="Rectangle 156"/>
              <p:cNvSpPr>
                <a:spLocks noChangeArrowheads="1"/>
              </p:cNvSpPr>
              <p:nvPr/>
            </p:nvSpPr>
            <p:spPr bwMode="auto">
              <a:xfrm>
                <a:off x="2941638"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9" name="Rectangle 157"/>
              <p:cNvSpPr>
                <a:spLocks noChangeArrowheads="1"/>
              </p:cNvSpPr>
              <p:nvPr/>
            </p:nvSpPr>
            <p:spPr bwMode="auto">
              <a:xfrm>
                <a:off x="3170238"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0" name="Rectangle 158"/>
              <p:cNvSpPr>
                <a:spLocks noChangeArrowheads="1"/>
              </p:cNvSpPr>
              <p:nvPr/>
            </p:nvSpPr>
            <p:spPr bwMode="auto">
              <a:xfrm>
                <a:off x="3398838"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1" name="Rectangle 159"/>
              <p:cNvSpPr>
                <a:spLocks noChangeArrowheads="1"/>
              </p:cNvSpPr>
              <p:nvPr/>
            </p:nvSpPr>
            <p:spPr bwMode="auto">
              <a:xfrm>
                <a:off x="2713038" y="876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2" name="Rectangle 160"/>
              <p:cNvSpPr>
                <a:spLocks noChangeArrowheads="1"/>
              </p:cNvSpPr>
              <p:nvPr/>
            </p:nvSpPr>
            <p:spPr bwMode="auto">
              <a:xfrm>
                <a:off x="2941638" y="876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3" name="Rectangle 161"/>
              <p:cNvSpPr>
                <a:spLocks noChangeArrowheads="1"/>
              </p:cNvSpPr>
              <p:nvPr/>
            </p:nvSpPr>
            <p:spPr bwMode="auto">
              <a:xfrm>
                <a:off x="3170238" y="876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4" name="Rectangle 162"/>
              <p:cNvSpPr>
                <a:spLocks noChangeArrowheads="1"/>
              </p:cNvSpPr>
              <p:nvPr/>
            </p:nvSpPr>
            <p:spPr bwMode="auto">
              <a:xfrm>
                <a:off x="3398838" y="876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5" name="Rectangle 163"/>
              <p:cNvSpPr>
                <a:spLocks noChangeArrowheads="1"/>
              </p:cNvSpPr>
              <p:nvPr/>
            </p:nvSpPr>
            <p:spPr bwMode="auto">
              <a:xfrm>
                <a:off x="3627438"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6" name="Rectangle 164"/>
              <p:cNvSpPr>
                <a:spLocks noChangeArrowheads="1"/>
              </p:cNvSpPr>
              <p:nvPr/>
            </p:nvSpPr>
            <p:spPr bwMode="auto">
              <a:xfrm>
                <a:off x="3627438"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7" name="Rectangle 165"/>
              <p:cNvSpPr>
                <a:spLocks noChangeArrowheads="1"/>
              </p:cNvSpPr>
              <p:nvPr/>
            </p:nvSpPr>
            <p:spPr bwMode="auto">
              <a:xfrm>
                <a:off x="3627438"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8" name="Rectangle 166"/>
              <p:cNvSpPr>
                <a:spLocks noChangeArrowheads="1"/>
              </p:cNvSpPr>
              <p:nvPr/>
            </p:nvSpPr>
            <p:spPr bwMode="auto">
              <a:xfrm>
                <a:off x="2713038" y="1104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9" name="Rectangle 167"/>
              <p:cNvSpPr>
                <a:spLocks noChangeArrowheads="1"/>
              </p:cNvSpPr>
              <p:nvPr/>
            </p:nvSpPr>
            <p:spPr bwMode="auto">
              <a:xfrm>
                <a:off x="2941638" y="1104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0" name="Rectangle 168"/>
              <p:cNvSpPr>
                <a:spLocks noChangeArrowheads="1"/>
              </p:cNvSpPr>
              <p:nvPr/>
            </p:nvSpPr>
            <p:spPr bwMode="auto">
              <a:xfrm>
                <a:off x="3170238" y="1104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1" name="Rectangle 169"/>
              <p:cNvSpPr>
                <a:spLocks noChangeArrowheads="1"/>
              </p:cNvSpPr>
              <p:nvPr/>
            </p:nvSpPr>
            <p:spPr bwMode="auto">
              <a:xfrm>
                <a:off x="3398838" y="1104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2" name="Rectangle 170"/>
              <p:cNvSpPr>
                <a:spLocks noChangeArrowheads="1"/>
              </p:cNvSpPr>
              <p:nvPr/>
            </p:nvSpPr>
            <p:spPr bwMode="auto">
              <a:xfrm>
                <a:off x="3627438" y="1104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3" name="Rectangle 171"/>
              <p:cNvSpPr>
                <a:spLocks noChangeArrowheads="1"/>
              </p:cNvSpPr>
              <p:nvPr/>
            </p:nvSpPr>
            <p:spPr bwMode="auto">
              <a:xfrm>
                <a:off x="2941638" y="1333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4" name="Rectangle 172"/>
              <p:cNvSpPr>
                <a:spLocks noChangeArrowheads="1"/>
              </p:cNvSpPr>
              <p:nvPr/>
            </p:nvSpPr>
            <p:spPr bwMode="auto">
              <a:xfrm>
                <a:off x="2713038" y="1333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5" name="Rectangle 173"/>
              <p:cNvSpPr>
                <a:spLocks noChangeArrowheads="1"/>
              </p:cNvSpPr>
              <p:nvPr/>
            </p:nvSpPr>
            <p:spPr bwMode="auto">
              <a:xfrm>
                <a:off x="3170238" y="1333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6" name="Rectangle 174"/>
              <p:cNvSpPr>
                <a:spLocks noChangeArrowheads="1"/>
              </p:cNvSpPr>
              <p:nvPr/>
            </p:nvSpPr>
            <p:spPr bwMode="auto">
              <a:xfrm>
                <a:off x="3398838" y="13335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7" name="Rectangle 175"/>
              <p:cNvSpPr>
                <a:spLocks noChangeArrowheads="1"/>
              </p:cNvSpPr>
              <p:nvPr/>
            </p:nvSpPr>
            <p:spPr bwMode="auto">
              <a:xfrm>
                <a:off x="3627438" y="13335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8" name="Rectangle 176"/>
              <p:cNvSpPr>
                <a:spLocks noChangeArrowheads="1"/>
              </p:cNvSpPr>
              <p:nvPr/>
            </p:nvSpPr>
            <p:spPr bwMode="auto">
              <a:xfrm>
                <a:off x="2713038"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9" name="Rectangle 177"/>
              <p:cNvSpPr>
                <a:spLocks noChangeArrowheads="1"/>
              </p:cNvSpPr>
              <p:nvPr/>
            </p:nvSpPr>
            <p:spPr bwMode="auto">
              <a:xfrm>
                <a:off x="3170238"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0" name="Rectangle 178"/>
              <p:cNvSpPr>
                <a:spLocks noChangeArrowheads="1"/>
              </p:cNvSpPr>
              <p:nvPr/>
            </p:nvSpPr>
            <p:spPr bwMode="auto">
              <a:xfrm>
                <a:off x="2941638"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1" name="Rectangle 179"/>
              <p:cNvSpPr>
                <a:spLocks noChangeArrowheads="1"/>
              </p:cNvSpPr>
              <p:nvPr/>
            </p:nvSpPr>
            <p:spPr bwMode="auto">
              <a:xfrm>
                <a:off x="3398838"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2" name="Rectangle 180"/>
              <p:cNvSpPr>
                <a:spLocks noChangeArrowheads="1"/>
              </p:cNvSpPr>
              <p:nvPr/>
            </p:nvSpPr>
            <p:spPr bwMode="auto">
              <a:xfrm>
                <a:off x="2713038"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3" name="Rectangle 181"/>
              <p:cNvSpPr>
                <a:spLocks noChangeArrowheads="1"/>
              </p:cNvSpPr>
              <p:nvPr/>
            </p:nvSpPr>
            <p:spPr bwMode="auto">
              <a:xfrm>
                <a:off x="3627438"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4" name="Rectangle 182"/>
              <p:cNvSpPr>
                <a:spLocks noChangeArrowheads="1"/>
              </p:cNvSpPr>
              <p:nvPr/>
            </p:nvSpPr>
            <p:spPr bwMode="auto">
              <a:xfrm>
                <a:off x="2941638"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5" name="Rectangle 183"/>
              <p:cNvSpPr>
                <a:spLocks noChangeArrowheads="1"/>
              </p:cNvSpPr>
              <p:nvPr/>
            </p:nvSpPr>
            <p:spPr bwMode="auto">
              <a:xfrm>
                <a:off x="3170238"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6" name="Rectangle 184"/>
              <p:cNvSpPr>
                <a:spLocks noChangeArrowheads="1"/>
              </p:cNvSpPr>
              <p:nvPr/>
            </p:nvSpPr>
            <p:spPr bwMode="auto">
              <a:xfrm>
                <a:off x="3398838"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7" name="Rectangle 185"/>
              <p:cNvSpPr>
                <a:spLocks noChangeArrowheads="1"/>
              </p:cNvSpPr>
              <p:nvPr/>
            </p:nvSpPr>
            <p:spPr bwMode="auto">
              <a:xfrm>
                <a:off x="3627438"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8" name="Rectangle 186"/>
              <p:cNvSpPr>
                <a:spLocks noChangeArrowheads="1"/>
              </p:cNvSpPr>
              <p:nvPr/>
            </p:nvSpPr>
            <p:spPr bwMode="auto">
              <a:xfrm>
                <a:off x="2713038"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9" name="Rectangle 187"/>
              <p:cNvSpPr>
                <a:spLocks noChangeArrowheads="1"/>
              </p:cNvSpPr>
              <p:nvPr/>
            </p:nvSpPr>
            <p:spPr bwMode="auto">
              <a:xfrm>
                <a:off x="2941638"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0" name="Rectangle 188"/>
              <p:cNvSpPr>
                <a:spLocks noChangeArrowheads="1"/>
              </p:cNvSpPr>
              <p:nvPr/>
            </p:nvSpPr>
            <p:spPr bwMode="auto">
              <a:xfrm>
                <a:off x="3170238"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1" name="Rectangle 189"/>
              <p:cNvSpPr>
                <a:spLocks noChangeArrowheads="1"/>
              </p:cNvSpPr>
              <p:nvPr/>
            </p:nvSpPr>
            <p:spPr bwMode="auto">
              <a:xfrm>
                <a:off x="3398838"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2" name="Rectangle 190"/>
              <p:cNvSpPr>
                <a:spLocks noChangeArrowheads="1"/>
              </p:cNvSpPr>
              <p:nvPr/>
            </p:nvSpPr>
            <p:spPr bwMode="auto">
              <a:xfrm>
                <a:off x="3627438"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3" name="Rectangle 191"/>
              <p:cNvSpPr>
                <a:spLocks noChangeArrowheads="1"/>
              </p:cNvSpPr>
              <p:nvPr/>
            </p:nvSpPr>
            <p:spPr bwMode="auto">
              <a:xfrm>
                <a:off x="3856038" y="647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4" name="Rectangle 192"/>
              <p:cNvSpPr>
                <a:spLocks noChangeArrowheads="1"/>
              </p:cNvSpPr>
              <p:nvPr/>
            </p:nvSpPr>
            <p:spPr bwMode="auto">
              <a:xfrm>
                <a:off x="3856038" y="419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5" name="Rectangle 193"/>
              <p:cNvSpPr>
                <a:spLocks noChangeArrowheads="1"/>
              </p:cNvSpPr>
              <p:nvPr/>
            </p:nvSpPr>
            <p:spPr bwMode="auto">
              <a:xfrm>
                <a:off x="3856038"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6" name="Rectangle 194"/>
              <p:cNvSpPr>
                <a:spLocks noChangeArrowheads="1"/>
              </p:cNvSpPr>
              <p:nvPr/>
            </p:nvSpPr>
            <p:spPr bwMode="auto">
              <a:xfrm>
                <a:off x="3856038" y="1104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7" name="Rectangle 195"/>
              <p:cNvSpPr>
                <a:spLocks noChangeArrowheads="1"/>
              </p:cNvSpPr>
              <p:nvPr/>
            </p:nvSpPr>
            <p:spPr bwMode="auto">
              <a:xfrm>
                <a:off x="3856038" y="13335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8" name="Rectangle 196"/>
              <p:cNvSpPr>
                <a:spLocks noChangeArrowheads="1"/>
              </p:cNvSpPr>
              <p:nvPr/>
            </p:nvSpPr>
            <p:spPr bwMode="auto">
              <a:xfrm>
                <a:off x="3856038" y="1562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9" name="Rectangle 197"/>
              <p:cNvSpPr>
                <a:spLocks noChangeArrowheads="1"/>
              </p:cNvSpPr>
              <p:nvPr/>
            </p:nvSpPr>
            <p:spPr bwMode="auto">
              <a:xfrm>
                <a:off x="3856038"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0" name="Rectangle 198"/>
              <p:cNvSpPr>
                <a:spLocks noChangeArrowheads="1"/>
              </p:cNvSpPr>
              <p:nvPr/>
            </p:nvSpPr>
            <p:spPr bwMode="auto">
              <a:xfrm>
                <a:off x="3856038"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1" name="Rectangle 199"/>
              <p:cNvSpPr>
                <a:spLocks noChangeArrowheads="1"/>
              </p:cNvSpPr>
              <p:nvPr/>
            </p:nvSpPr>
            <p:spPr bwMode="auto">
              <a:xfrm>
                <a:off x="4084638" y="419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2" name="Rectangle 200"/>
              <p:cNvSpPr>
                <a:spLocks noChangeArrowheads="1"/>
              </p:cNvSpPr>
              <p:nvPr/>
            </p:nvSpPr>
            <p:spPr bwMode="auto">
              <a:xfrm>
                <a:off x="4313238" y="419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3" name="Rectangle 201"/>
              <p:cNvSpPr>
                <a:spLocks noChangeArrowheads="1"/>
              </p:cNvSpPr>
              <p:nvPr/>
            </p:nvSpPr>
            <p:spPr bwMode="auto">
              <a:xfrm>
                <a:off x="4084638" y="647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4" name="Rectangle 202"/>
              <p:cNvSpPr>
                <a:spLocks noChangeArrowheads="1"/>
              </p:cNvSpPr>
              <p:nvPr/>
            </p:nvSpPr>
            <p:spPr bwMode="auto">
              <a:xfrm>
                <a:off x="4541838" y="419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5" name="Rectangle 203"/>
              <p:cNvSpPr>
                <a:spLocks noChangeArrowheads="1"/>
              </p:cNvSpPr>
              <p:nvPr/>
            </p:nvSpPr>
            <p:spPr bwMode="auto">
              <a:xfrm>
                <a:off x="4313238" y="647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6" name="Rectangle 204"/>
              <p:cNvSpPr>
                <a:spLocks noChangeArrowheads="1"/>
              </p:cNvSpPr>
              <p:nvPr/>
            </p:nvSpPr>
            <p:spPr bwMode="auto">
              <a:xfrm>
                <a:off x="4541838" y="647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7" name="Rectangle 205"/>
              <p:cNvSpPr>
                <a:spLocks noChangeArrowheads="1"/>
              </p:cNvSpPr>
              <p:nvPr/>
            </p:nvSpPr>
            <p:spPr bwMode="auto">
              <a:xfrm>
                <a:off x="4084638"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8" name="Rectangle 206"/>
              <p:cNvSpPr>
                <a:spLocks noChangeArrowheads="1"/>
              </p:cNvSpPr>
              <p:nvPr/>
            </p:nvSpPr>
            <p:spPr bwMode="auto">
              <a:xfrm>
                <a:off x="4313238"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9" name="Rectangle 207"/>
              <p:cNvSpPr>
                <a:spLocks noChangeArrowheads="1"/>
              </p:cNvSpPr>
              <p:nvPr/>
            </p:nvSpPr>
            <p:spPr bwMode="auto">
              <a:xfrm>
                <a:off x="4541838"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0" name="Rectangle 208"/>
              <p:cNvSpPr>
                <a:spLocks noChangeArrowheads="1"/>
              </p:cNvSpPr>
              <p:nvPr/>
            </p:nvSpPr>
            <p:spPr bwMode="auto">
              <a:xfrm>
                <a:off x="4084638" y="1104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1" name="Rectangle 209"/>
              <p:cNvSpPr>
                <a:spLocks noChangeArrowheads="1"/>
              </p:cNvSpPr>
              <p:nvPr/>
            </p:nvSpPr>
            <p:spPr bwMode="auto">
              <a:xfrm>
                <a:off x="4313238" y="11049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2" name="Rectangle 210"/>
              <p:cNvSpPr>
                <a:spLocks noChangeArrowheads="1"/>
              </p:cNvSpPr>
              <p:nvPr/>
            </p:nvSpPr>
            <p:spPr bwMode="auto">
              <a:xfrm>
                <a:off x="4541838" y="11049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3" name="Rectangle 211"/>
              <p:cNvSpPr>
                <a:spLocks noChangeArrowheads="1"/>
              </p:cNvSpPr>
              <p:nvPr/>
            </p:nvSpPr>
            <p:spPr bwMode="auto">
              <a:xfrm>
                <a:off x="4313238" y="13335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4" name="Rectangle 212"/>
              <p:cNvSpPr>
                <a:spLocks noChangeArrowheads="1"/>
              </p:cNvSpPr>
              <p:nvPr/>
            </p:nvSpPr>
            <p:spPr bwMode="auto">
              <a:xfrm>
                <a:off x="4084638" y="13335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5" name="Rectangle 213"/>
              <p:cNvSpPr>
                <a:spLocks noChangeArrowheads="1"/>
              </p:cNvSpPr>
              <p:nvPr/>
            </p:nvSpPr>
            <p:spPr bwMode="auto">
              <a:xfrm>
                <a:off x="4541838" y="13335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6" name="Rectangle 214"/>
              <p:cNvSpPr>
                <a:spLocks noChangeArrowheads="1"/>
              </p:cNvSpPr>
              <p:nvPr/>
            </p:nvSpPr>
            <p:spPr bwMode="auto">
              <a:xfrm>
                <a:off x="4084638" y="1562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7" name="Rectangle 215"/>
              <p:cNvSpPr>
                <a:spLocks noChangeArrowheads="1"/>
              </p:cNvSpPr>
              <p:nvPr/>
            </p:nvSpPr>
            <p:spPr bwMode="auto">
              <a:xfrm>
                <a:off x="4541838" y="1562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8" name="Rectangle 216"/>
              <p:cNvSpPr>
                <a:spLocks noChangeArrowheads="1"/>
              </p:cNvSpPr>
              <p:nvPr/>
            </p:nvSpPr>
            <p:spPr bwMode="auto">
              <a:xfrm>
                <a:off x="4313238" y="1562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9" name="Rectangle 217"/>
              <p:cNvSpPr>
                <a:spLocks noChangeArrowheads="1"/>
              </p:cNvSpPr>
              <p:nvPr/>
            </p:nvSpPr>
            <p:spPr bwMode="auto">
              <a:xfrm>
                <a:off x="4084638" y="1790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0" name="Rectangle 218"/>
              <p:cNvSpPr>
                <a:spLocks noChangeArrowheads="1"/>
              </p:cNvSpPr>
              <p:nvPr/>
            </p:nvSpPr>
            <p:spPr bwMode="auto">
              <a:xfrm>
                <a:off x="4313238" y="1790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1" name="Rectangle 219"/>
              <p:cNvSpPr>
                <a:spLocks noChangeArrowheads="1"/>
              </p:cNvSpPr>
              <p:nvPr/>
            </p:nvSpPr>
            <p:spPr bwMode="auto">
              <a:xfrm>
                <a:off x="4541838" y="1790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2" name="Rectangle 220"/>
              <p:cNvSpPr>
                <a:spLocks noChangeArrowheads="1"/>
              </p:cNvSpPr>
              <p:nvPr/>
            </p:nvSpPr>
            <p:spPr bwMode="auto">
              <a:xfrm>
                <a:off x="4084638" y="2019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3" name="Rectangle 221"/>
              <p:cNvSpPr>
                <a:spLocks noChangeArrowheads="1"/>
              </p:cNvSpPr>
              <p:nvPr/>
            </p:nvSpPr>
            <p:spPr bwMode="auto">
              <a:xfrm>
                <a:off x="4313238" y="2019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4" name="Rectangle 222"/>
              <p:cNvSpPr>
                <a:spLocks noChangeArrowheads="1"/>
              </p:cNvSpPr>
              <p:nvPr/>
            </p:nvSpPr>
            <p:spPr bwMode="auto">
              <a:xfrm>
                <a:off x="4541838" y="2019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5" name="AutoShape 223"/>
              <p:cNvSpPr>
                <a:spLocks noChangeArrowheads="1"/>
              </p:cNvSpPr>
              <p:nvPr/>
            </p:nvSpPr>
            <p:spPr bwMode="auto">
              <a:xfrm>
                <a:off x="4162425" y="1139825"/>
                <a:ext cx="300038" cy="422275"/>
              </a:xfrm>
              <a:prstGeom prst="curvedLeftArrow">
                <a:avLst>
                  <a:gd name="adj1" fmla="val 28148"/>
                  <a:gd name="adj2" fmla="val 56296"/>
                  <a:gd name="adj3" fmla="val 3333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6" name="Rectangle 224"/>
              <p:cNvSpPr>
                <a:spLocks noChangeArrowheads="1"/>
              </p:cNvSpPr>
              <p:nvPr/>
            </p:nvSpPr>
            <p:spPr bwMode="auto">
              <a:xfrm>
                <a:off x="5070475"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7" name="Rectangle 225"/>
              <p:cNvSpPr>
                <a:spLocks noChangeArrowheads="1"/>
              </p:cNvSpPr>
              <p:nvPr/>
            </p:nvSpPr>
            <p:spPr bwMode="auto">
              <a:xfrm>
                <a:off x="5299075"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8" name="Rectangle 226"/>
              <p:cNvSpPr>
                <a:spLocks noChangeArrowheads="1"/>
              </p:cNvSpPr>
              <p:nvPr/>
            </p:nvSpPr>
            <p:spPr bwMode="auto">
              <a:xfrm>
                <a:off x="5070475"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9" name="Rectangle 227"/>
              <p:cNvSpPr>
                <a:spLocks noChangeArrowheads="1"/>
              </p:cNvSpPr>
              <p:nvPr/>
            </p:nvSpPr>
            <p:spPr bwMode="auto">
              <a:xfrm>
                <a:off x="5527675"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0" name="Rectangle 228"/>
              <p:cNvSpPr>
                <a:spLocks noChangeArrowheads="1"/>
              </p:cNvSpPr>
              <p:nvPr/>
            </p:nvSpPr>
            <p:spPr bwMode="auto">
              <a:xfrm>
                <a:off x="5756275"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1" name="Rectangle 229"/>
              <p:cNvSpPr>
                <a:spLocks noChangeArrowheads="1"/>
              </p:cNvSpPr>
              <p:nvPr/>
            </p:nvSpPr>
            <p:spPr bwMode="auto">
              <a:xfrm>
                <a:off x="5299075"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2" name="Rectangle 230"/>
              <p:cNvSpPr>
                <a:spLocks noChangeArrowheads="1"/>
              </p:cNvSpPr>
              <p:nvPr/>
            </p:nvSpPr>
            <p:spPr bwMode="auto">
              <a:xfrm>
                <a:off x="5527675"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3" name="Rectangle 231"/>
              <p:cNvSpPr>
                <a:spLocks noChangeArrowheads="1"/>
              </p:cNvSpPr>
              <p:nvPr/>
            </p:nvSpPr>
            <p:spPr bwMode="auto">
              <a:xfrm>
                <a:off x="5756275"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4" name="Rectangle 232"/>
              <p:cNvSpPr>
                <a:spLocks noChangeArrowheads="1"/>
              </p:cNvSpPr>
              <p:nvPr/>
            </p:nvSpPr>
            <p:spPr bwMode="auto">
              <a:xfrm>
                <a:off x="5070475" y="876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5" name="Rectangle 233"/>
              <p:cNvSpPr>
                <a:spLocks noChangeArrowheads="1"/>
              </p:cNvSpPr>
              <p:nvPr/>
            </p:nvSpPr>
            <p:spPr bwMode="auto">
              <a:xfrm>
                <a:off x="5299075" y="876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6" name="Rectangle 234"/>
              <p:cNvSpPr>
                <a:spLocks noChangeArrowheads="1"/>
              </p:cNvSpPr>
              <p:nvPr/>
            </p:nvSpPr>
            <p:spPr bwMode="auto">
              <a:xfrm>
                <a:off x="5527675" y="876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7" name="Rectangle 235"/>
              <p:cNvSpPr>
                <a:spLocks noChangeArrowheads="1"/>
              </p:cNvSpPr>
              <p:nvPr/>
            </p:nvSpPr>
            <p:spPr bwMode="auto">
              <a:xfrm>
                <a:off x="5756275" y="876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8" name="Rectangle 236"/>
              <p:cNvSpPr>
                <a:spLocks noChangeArrowheads="1"/>
              </p:cNvSpPr>
              <p:nvPr/>
            </p:nvSpPr>
            <p:spPr bwMode="auto">
              <a:xfrm>
                <a:off x="5984875" y="419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9" name="Rectangle 237"/>
              <p:cNvSpPr>
                <a:spLocks noChangeArrowheads="1"/>
              </p:cNvSpPr>
              <p:nvPr/>
            </p:nvSpPr>
            <p:spPr bwMode="auto">
              <a:xfrm>
                <a:off x="5984875" y="647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0" name="Rectangle 238"/>
              <p:cNvSpPr>
                <a:spLocks noChangeArrowheads="1"/>
              </p:cNvSpPr>
              <p:nvPr/>
            </p:nvSpPr>
            <p:spPr bwMode="auto">
              <a:xfrm>
                <a:off x="5984875"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1" name="Rectangle 239"/>
              <p:cNvSpPr>
                <a:spLocks noChangeArrowheads="1"/>
              </p:cNvSpPr>
              <p:nvPr/>
            </p:nvSpPr>
            <p:spPr bwMode="auto">
              <a:xfrm>
                <a:off x="5070475" y="1104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2" name="Rectangle 240"/>
              <p:cNvSpPr>
                <a:spLocks noChangeArrowheads="1"/>
              </p:cNvSpPr>
              <p:nvPr/>
            </p:nvSpPr>
            <p:spPr bwMode="auto">
              <a:xfrm>
                <a:off x="5299075" y="1104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3" name="Rectangle 241"/>
              <p:cNvSpPr>
                <a:spLocks noChangeArrowheads="1"/>
              </p:cNvSpPr>
              <p:nvPr/>
            </p:nvSpPr>
            <p:spPr bwMode="auto">
              <a:xfrm>
                <a:off x="5527675" y="1104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4" name="Rectangle 242"/>
              <p:cNvSpPr>
                <a:spLocks noChangeArrowheads="1"/>
              </p:cNvSpPr>
              <p:nvPr/>
            </p:nvSpPr>
            <p:spPr bwMode="auto">
              <a:xfrm>
                <a:off x="5756275" y="1104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5" name="Rectangle 243"/>
              <p:cNvSpPr>
                <a:spLocks noChangeArrowheads="1"/>
              </p:cNvSpPr>
              <p:nvPr/>
            </p:nvSpPr>
            <p:spPr bwMode="auto">
              <a:xfrm>
                <a:off x="5984875" y="1104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6" name="Rectangle 244"/>
              <p:cNvSpPr>
                <a:spLocks noChangeArrowheads="1"/>
              </p:cNvSpPr>
              <p:nvPr/>
            </p:nvSpPr>
            <p:spPr bwMode="auto">
              <a:xfrm>
                <a:off x="5299075" y="1333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7" name="Rectangle 245"/>
              <p:cNvSpPr>
                <a:spLocks noChangeArrowheads="1"/>
              </p:cNvSpPr>
              <p:nvPr/>
            </p:nvSpPr>
            <p:spPr bwMode="auto">
              <a:xfrm>
                <a:off x="5070475" y="1333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8" name="Rectangle 246"/>
              <p:cNvSpPr>
                <a:spLocks noChangeArrowheads="1"/>
              </p:cNvSpPr>
              <p:nvPr/>
            </p:nvSpPr>
            <p:spPr bwMode="auto">
              <a:xfrm>
                <a:off x="5527675" y="1333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9" name="Rectangle 247"/>
              <p:cNvSpPr>
                <a:spLocks noChangeArrowheads="1"/>
              </p:cNvSpPr>
              <p:nvPr/>
            </p:nvSpPr>
            <p:spPr bwMode="auto">
              <a:xfrm>
                <a:off x="5756275" y="13335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0" name="Rectangle 248"/>
              <p:cNvSpPr>
                <a:spLocks noChangeArrowheads="1"/>
              </p:cNvSpPr>
              <p:nvPr/>
            </p:nvSpPr>
            <p:spPr bwMode="auto">
              <a:xfrm>
                <a:off x="5984875" y="13335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1" name="Rectangle 249"/>
              <p:cNvSpPr>
                <a:spLocks noChangeArrowheads="1"/>
              </p:cNvSpPr>
              <p:nvPr/>
            </p:nvSpPr>
            <p:spPr bwMode="auto">
              <a:xfrm>
                <a:off x="5070475"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2" name="Rectangle 250"/>
              <p:cNvSpPr>
                <a:spLocks noChangeArrowheads="1"/>
              </p:cNvSpPr>
              <p:nvPr/>
            </p:nvSpPr>
            <p:spPr bwMode="auto">
              <a:xfrm>
                <a:off x="5527675"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3" name="Rectangle 251"/>
              <p:cNvSpPr>
                <a:spLocks noChangeArrowheads="1"/>
              </p:cNvSpPr>
              <p:nvPr/>
            </p:nvSpPr>
            <p:spPr bwMode="auto">
              <a:xfrm>
                <a:off x="5299075"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4" name="Rectangle 252"/>
              <p:cNvSpPr>
                <a:spLocks noChangeArrowheads="1"/>
              </p:cNvSpPr>
              <p:nvPr/>
            </p:nvSpPr>
            <p:spPr bwMode="auto">
              <a:xfrm>
                <a:off x="5756275"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5" name="Rectangle 253"/>
              <p:cNvSpPr>
                <a:spLocks noChangeArrowheads="1"/>
              </p:cNvSpPr>
              <p:nvPr/>
            </p:nvSpPr>
            <p:spPr bwMode="auto">
              <a:xfrm>
                <a:off x="5070475"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6" name="Rectangle 254"/>
              <p:cNvSpPr>
                <a:spLocks noChangeArrowheads="1"/>
              </p:cNvSpPr>
              <p:nvPr/>
            </p:nvSpPr>
            <p:spPr bwMode="auto">
              <a:xfrm>
                <a:off x="5984875" y="1562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7" name="Rectangle 255"/>
              <p:cNvSpPr>
                <a:spLocks noChangeArrowheads="1"/>
              </p:cNvSpPr>
              <p:nvPr/>
            </p:nvSpPr>
            <p:spPr bwMode="auto">
              <a:xfrm>
                <a:off x="5299075"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8" name="Rectangle 256"/>
              <p:cNvSpPr>
                <a:spLocks noChangeArrowheads="1"/>
              </p:cNvSpPr>
              <p:nvPr/>
            </p:nvSpPr>
            <p:spPr bwMode="auto">
              <a:xfrm>
                <a:off x="5527675"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9" name="Rectangle 257"/>
              <p:cNvSpPr>
                <a:spLocks noChangeArrowheads="1"/>
              </p:cNvSpPr>
              <p:nvPr/>
            </p:nvSpPr>
            <p:spPr bwMode="auto">
              <a:xfrm>
                <a:off x="5756275"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0" name="Rectangle 258"/>
              <p:cNvSpPr>
                <a:spLocks noChangeArrowheads="1"/>
              </p:cNvSpPr>
              <p:nvPr/>
            </p:nvSpPr>
            <p:spPr bwMode="auto">
              <a:xfrm>
                <a:off x="5984875"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1" name="Rectangle 259"/>
              <p:cNvSpPr>
                <a:spLocks noChangeArrowheads="1"/>
              </p:cNvSpPr>
              <p:nvPr/>
            </p:nvSpPr>
            <p:spPr bwMode="auto">
              <a:xfrm>
                <a:off x="5070475"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2" name="Rectangle 260"/>
              <p:cNvSpPr>
                <a:spLocks noChangeArrowheads="1"/>
              </p:cNvSpPr>
              <p:nvPr/>
            </p:nvSpPr>
            <p:spPr bwMode="auto">
              <a:xfrm>
                <a:off x="5299075"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3" name="Rectangle 261"/>
              <p:cNvSpPr>
                <a:spLocks noChangeArrowheads="1"/>
              </p:cNvSpPr>
              <p:nvPr/>
            </p:nvSpPr>
            <p:spPr bwMode="auto">
              <a:xfrm>
                <a:off x="5527675"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4" name="Rectangle 262"/>
              <p:cNvSpPr>
                <a:spLocks noChangeArrowheads="1"/>
              </p:cNvSpPr>
              <p:nvPr/>
            </p:nvSpPr>
            <p:spPr bwMode="auto">
              <a:xfrm>
                <a:off x="5756275"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5" name="Rectangle 263"/>
              <p:cNvSpPr>
                <a:spLocks noChangeArrowheads="1"/>
              </p:cNvSpPr>
              <p:nvPr/>
            </p:nvSpPr>
            <p:spPr bwMode="auto">
              <a:xfrm>
                <a:off x="5984875"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6" name="Rectangle 264"/>
              <p:cNvSpPr>
                <a:spLocks noChangeArrowheads="1"/>
              </p:cNvSpPr>
              <p:nvPr/>
            </p:nvSpPr>
            <p:spPr bwMode="auto">
              <a:xfrm>
                <a:off x="6213475" y="647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7" name="Rectangle 265"/>
              <p:cNvSpPr>
                <a:spLocks noChangeArrowheads="1"/>
              </p:cNvSpPr>
              <p:nvPr/>
            </p:nvSpPr>
            <p:spPr bwMode="auto">
              <a:xfrm>
                <a:off x="6213475" y="419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8" name="Rectangle 266"/>
              <p:cNvSpPr>
                <a:spLocks noChangeArrowheads="1"/>
              </p:cNvSpPr>
              <p:nvPr/>
            </p:nvSpPr>
            <p:spPr bwMode="auto">
              <a:xfrm>
                <a:off x="6213475"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9" name="Rectangle 267"/>
              <p:cNvSpPr>
                <a:spLocks noChangeArrowheads="1"/>
              </p:cNvSpPr>
              <p:nvPr/>
            </p:nvSpPr>
            <p:spPr bwMode="auto">
              <a:xfrm>
                <a:off x="6213475" y="1104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0" name="Rectangle 268"/>
              <p:cNvSpPr>
                <a:spLocks noChangeArrowheads="1"/>
              </p:cNvSpPr>
              <p:nvPr/>
            </p:nvSpPr>
            <p:spPr bwMode="auto">
              <a:xfrm>
                <a:off x="6213475" y="13335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1" name="Rectangle 269"/>
              <p:cNvSpPr>
                <a:spLocks noChangeArrowheads="1"/>
              </p:cNvSpPr>
              <p:nvPr/>
            </p:nvSpPr>
            <p:spPr bwMode="auto">
              <a:xfrm>
                <a:off x="6213475" y="1562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2" name="Rectangle 270"/>
              <p:cNvSpPr>
                <a:spLocks noChangeArrowheads="1"/>
              </p:cNvSpPr>
              <p:nvPr/>
            </p:nvSpPr>
            <p:spPr bwMode="auto">
              <a:xfrm>
                <a:off x="6213475" y="1790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3" name="Rectangle 271"/>
              <p:cNvSpPr>
                <a:spLocks noChangeArrowheads="1"/>
              </p:cNvSpPr>
              <p:nvPr/>
            </p:nvSpPr>
            <p:spPr bwMode="auto">
              <a:xfrm>
                <a:off x="6213475" y="2019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4" name="Rectangle 272"/>
              <p:cNvSpPr>
                <a:spLocks noChangeArrowheads="1"/>
              </p:cNvSpPr>
              <p:nvPr/>
            </p:nvSpPr>
            <p:spPr bwMode="auto">
              <a:xfrm>
                <a:off x="6442075" y="419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5" name="Rectangle 273"/>
              <p:cNvSpPr>
                <a:spLocks noChangeArrowheads="1"/>
              </p:cNvSpPr>
              <p:nvPr/>
            </p:nvSpPr>
            <p:spPr bwMode="auto">
              <a:xfrm>
                <a:off x="6670675" y="419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6" name="Rectangle 274"/>
              <p:cNvSpPr>
                <a:spLocks noChangeArrowheads="1"/>
              </p:cNvSpPr>
              <p:nvPr/>
            </p:nvSpPr>
            <p:spPr bwMode="auto">
              <a:xfrm>
                <a:off x="6442075" y="647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7" name="Rectangle 275"/>
              <p:cNvSpPr>
                <a:spLocks noChangeArrowheads="1"/>
              </p:cNvSpPr>
              <p:nvPr/>
            </p:nvSpPr>
            <p:spPr bwMode="auto">
              <a:xfrm>
                <a:off x="6899275" y="419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8" name="Rectangle 276"/>
              <p:cNvSpPr>
                <a:spLocks noChangeArrowheads="1"/>
              </p:cNvSpPr>
              <p:nvPr/>
            </p:nvSpPr>
            <p:spPr bwMode="auto">
              <a:xfrm>
                <a:off x="6670675" y="647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9" name="Rectangle 277"/>
              <p:cNvSpPr>
                <a:spLocks noChangeArrowheads="1"/>
              </p:cNvSpPr>
              <p:nvPr/>
            </p:nvSpPr>
            <p:spPr bwMode="auto">
              <a:xfrm>
                <a:off x="6899275" y="647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0" name="Rectangle 278"/>
              <p:cNvSpPr>
                <a:spLocks noChangeArrowheads="1"/>
              </p:cNvSpPr>
              <p:nvPr/>
            </p:nvSpPr>
            <p:spPr bwMode="auto">
              <a:xfrm>
                <a:off x="6442075"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1" name="Rectangle 279"/>
              <p:cNvSpPr>
                <a:spLocks noChangeArrowheads="1"/>
              </p:cNvSpPr>
              <p:nvPr/>
            </p:nvSpPr>
            <p:spPr bwMode="auto">
              <a:xfrm>
                <a:off x="6670675"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2" name="Rectangle 280"/>
              <p:cNvSpPr>
                <a:spLocks noChangeArrowheads="1"/>
              </p:cNvSpPr>
              <p:nvPr/>
            </p:nvSpPr>
            <p:spPr bwMode="auto">
              <a:xfrm>
                <a:off x="6899275" y="876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3" name="Rectangle 281"/>
              <p:cNvSpPr>
                <a:spLocks noChangeArrowheads="1"/>
              </p:cNvSpPr>
              <p:nvPr/>
            </p:nvSpPr>
            <p:spPr bwMode="auto">
              <a:xfrm>
                <a:off x="6442075" y="1104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4" name="Rectangle 282"/>
              <p:cNvSpPr>
                <a:spLocks noChangeArrowheads="1"/>
              </p:cNvSpPr>
              <p:nvPr/>
            </p:nvSpPr>
            <p:spPr bwMode="auto">
              <a:xfrm>
                <a:off x="6670675" y="11049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5" name="Rectangle 283"/>
              <p:cNvSpPr>
                <a:spLocks noChangeArrowheads="1"/>
              </p:cNvSpPr>
              <p:nvPr/>
            </p:nvSpPr>
            <p:spPr bwMode="auto">
              <a:xfrm>
                <a:off x="6899275" y="11049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6" name="Rectangle 284"/>
              <p:cNvSpPr>
                <a:spLocks noChangeArrowheads="1"/>
              </p:cNvSpPr>
              <p:nvPr/>
            </p:nvSpPr>
            <p:spPr bwMode="auto">
              <a:xfrm>
                <a:off x="6670675" y="13335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7" name="Rectangle 285"/>
              <p:cNvSpPr>
                <a:spLocks noChangeArrowheads="1"/>
              </p:cNvSpPr>
              <p:nvPr/>
            </p:nvSpPr>
            <p:spPr bwMode="auto">
              <a:xfrm>
                <a:off x="6442075" y="13335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8" name="Rectangle 286"/>
              <p:cNvSpPr>
                <a:spLocks noChangeArrowheads="1"/>
              </p:cNvSpPr>
              <p:nvPr/>
            </p:nvSpPr>
            <p:spPr bwMode="auto">
              <a:xfrm>
                <a:off x="6899275" y="13335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9" name="Rectangle 287"/>
              <p:cNvSpPr>
                <a:spLocks noChangeArrowheads="1"/>
              </p:cNvSpPr>
              <p:nvPr/>
            </p:nvSpPr>
            <p:spPr bwMode="auto">
              <a:xfrm>
                <a:off x="6442075" y="1562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0" name="Rectangle 288"/>
              <p:cNvSpPr>
                <a:spLocks noChangeArrowheads="1"/>
              </p:cNvSpPr>
              <p:nvPr/>
            </p:nvSpPr>
            <p:spPr bwMode="auto">
              <a:xfrm>
                <a:off x="6899275" y="1562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1" name="Rectangle 289"/>
              <p:cNvSpPr>
                <a:spLocks noChangeArrowheads="1"/>
              </p:cNvSpPr>
              <p:nvPr/>
            </p:nvSpPr>
            <p:spPr bwMode="auto">
              <a:xfrm>
                <a:off x="6670675" y="1562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2" name="Rectangle 290"/>
              <p:cNvSpPr>
                <a:spLocks noChangeArrowheads="1"/>
              </p:cNvSpPr>
              <p:nvPr/>
            </p:nvSpPr>
            <p:spPr bwMode="auto">
              <a:xfrm>
                <a:off x="6442075" y="1790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3" name="Rectangle 291"/>
              <p:cNvSpPr>
                <a:spLocks noChangeArrowheads="1"/>
              </p:cNvSpPr>
              <p:nvPr/>
            </p:nvSpPr>
            <p:spPr bwMode="auto">
              <a:xfrm>
                <a:off x="6670675" y="1790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4" name="Rectangle 292"/>
              <p:cNvSpPr>
                <a:spLocks noChangeArrowheads="1"/>
              </p:cNvSpPr>
              <p:nvPr/>
            </p:nvSpPr>
            <p:spPr bwMode="auto">
              <a:xfrm>
                <a:off x="6899275" y="1790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5" name="Rectangle 293"/>
              <p:cNvSpPr>
                <a:spLocks noChangeArrowheads="1"/>
              </p:cNvSpPr>
              <p:nvPr/>
            </p:nvSpPr>
            <p:spPr bwMode="auto">
              <a:xfrm>
                <a:off x="6442075" y="2019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6" name="Rectangle 294"/>
              <p:cNvSpPr>
                <a:spLocks noChangeArrowheads="1"/>
              </p:cNvSpPr>
              <p:nvPr/>
            </p:nvSpPr>
            <p:spPr bwMode="auto">
              <a:xfrm>
                <a:off x="6670675" y="2019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7" name="Rectangle 295"/>
              <p:cNvSpPr>
                <a:spLocks noChangeArrowheads="1"/>
              </p:cNvSpPr>
              <p:nvPr/>
            </p:nvSpPr>
            <p:spPr bwMode="auto">
              <a:xfrm>
                <a:off x="6899275" y="2019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8" name="Rectangle 297"/>
              <p:cNvSpPr>
                <a:spLocks noChangeArrowheads="1"/>
              </p:cNvSpPr>
              <p:nvPr/>
            </p:nvSpPr>
            <p:spPr bwMode="auto">
              <a:xfrm>
                <a:off x="366713" y="25622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9" name="Rectangle 298"/>
              <p:cNvSpPr>
                <a:spLocks noChangeArrowheads="1"/>
              </p:cNvSpPr>
              <p:nvPr/>
            </p:nvSpPr>
            <p:spPr bwMode="auto">
              <a:xfrm>
                <a:off x="595313" y="25622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80" name="Rectangle 299"/>
              <p:cNvSpPr>
                <a:spLocks noChangeArrowheads="1"/>
              </p:cNvSpPr>
              <p:nvPr/>
            </p:nvSpPr>
            <p:spPr bwMode="auto">
              <a:xfrm>
                <a:off x="366713" y="27908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81" name="Rectangle 300"/>
              <p:cNvSpPr>
                <a:spLocks noChangeArrowheads="1"/>
              </p:cNvSpPr>
              <p:nvPr/>
            </p:nvSpPr>
            <p:spPr bwMode="auto">
              <a:xfrm>
                <a:off x="823913" y="25622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82" name="Rectangle 301"/>
              <p:cNvSpPr>
                <a:spLocks noChangeArrowheads="1"/>
              </p:cNvSpPr>
              <p:nvPr/>
            </p:nvSpPr>
            <p:spPr bwMode="auto">
              <a:xfrm>
                <a:off x="1052513" y="25622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83" name="Rectangle 302"/>
              <p:cNvSpPr>
                <a:spLocks noChangeArrowheads="1"/>
              </p:cNvSpPr>
              <p:nvPr/>
            </p:nvSpPr>
            <p:spPr bwMode="auto">
              <a:xfrm>
                <a:off x="595313" y="27908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84" name="Rectangle 303"/>
              <p:cNvSpPr>
                <a:spLocks noChangeArrowheads="1"/>
              </p:cNvSpPr>
              <p:nvPr/>
            </p:nvSpPr>
            <p:spPr bwMode="auto">
              <a:xfrm>
                <a:off x="823913" y="27908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85" name="Rectangle 304"/>
              <p:cNvSpPr>
                <a:spLocks noChangeArrowheads="1"/>
              </p:cNvSpPr>
              <p:nvPr/>
            </p:nvSpPr>
            <p:spPr bwMode="auto">
              <a:xfrm>
                <a:off x="1052513" y="27908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86" name="Rectangle 305"/>
              <p:cNvSpPr>
                <a:spLocks noChangeArrowheads="1"/>
              </p:cNvSpPr>
              <p:nvPr/>
            </p:nvSpPr>
            <p:spPr bwMode="auto">
              <a:xfrm>
                <a:off x="366713" y="30194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87" name="Rectangle 306"/>
              <p:cNvSpPr>
                <a:spLocks noChangeArrowheads="1"/>
              </p:cNvSpPr>
              <p:nvPr/>
            </p:nvSpPr>
            <p:spPr bwMode="auto">
              <a:xfrm>
                <a:off x="595313" y="30194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88" name="Rectangle 307"/>
              <p:cNvSpPr>
                <a:spLocks noChangeArrowheads="1"/>
              </p:cNvSpPr>
              <p:nvPr/>
            </p:nvSpPr>
            <p:spPr bwMode="auto">
              <a:xfrm>
                <a:off x="823913" y="30194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89" name="Rectangle 308"/>
              <p:cNvSpPr>
                <a:spLocks noChangeArrowheads="1"/>
              </p:cNvSpPr>
              <p:nvPr/>
            </p:nvSpPr>
            <p:spPr bwMode="auto">
              <a:xfrm>
                <a:off x="1052513" y="30194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90" name="Rectangle 309"/>
              <p:cNvSpPr>
                <a:spLocks noChangeArrowheads="1"/>
              </p:cNvSpPr>
              <p:nvPr/>
            </p:nvSpPr>
            <p:spPr bwMode="auto">
              <a:xfrm>
                <a:off x="1281113" y="25622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91" name="Rectangle 310"/>
              <p:cNvSpPr>
                <a:spLocks noChangeArrowheads="1"/>
              </p:cNvSpPr>
              <p:nvPr/>
            </p:nvSpPr>
            <p:spPr bwMode="auto">
              <a:xfrm>
                <a:off x="1281113" y="27908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92" name="Rectangle 311"/>
              <p:cNvSpPr>
                <a:spLocks noChangeArrowheads="1"/>
              </p:cNvSpPr>
              <p:nvPr/>
            </p:nvSpPr>
            <p:spPr bwMode="auto">
              <a:xfrm>
                <a:off x="1281113" y="30194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93" name="Rectangle 312"/>
              <p:cNvSpPr>
                <a:spLocks noChangeArrowheads="1"/>
              </p:cNvSpPr>
              <p:nvPr/>
            </p:nvSpPr>
            <p:spPr bwMode="auto">
              <a:xfrm>
                <a:off x="366713" y="32480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94" name="Rectangle 313"/>
              <p:cNvSpPr>
                <a:spLocks noChangeArrowheads="1"/>
              </p:cNvSpPr>
              <p:nvPr/>
            </p:nvSpPr>
            <p:spPr bwMode="auto">
              <a:xfrm>
                <a:off x="595313" y="32480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95" name="Rectangle 314"/>
              <p:cNvSpPr>
                <a:spLocks noChangeArrowheads="1"/>
              </p:cNvSpPr>
              <p:nvPr/>
            </p:nvSpPr>
            <p:spPr bwMode="auto">
              <a:xfrm>
                <a:off x="823913" y="32480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96" name="Rectangle 315"/>
              <p:cNvSpPr>
                <a:spLocks noChangeArrowheads="1"/>
              </p:cNvSpPr>
              <p:nvPr/>
            </p:nvSpPr>
            <p:spPr bwMode="auto">
              <a:xfrm>
                <a:off x="1052513" y="32480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97" name="Rectangle 316"/>
              <p:cNvSpPr>
                <a:spLocks noChangeArrowheads="1"/>
              </p:cNvSpPr>
              <p:nvPr/>
            </p:nvSpPr>
            <p:spPr bwMode="auto">
              <a:xfrm>
                <a:off x="1281113" y="32480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98" name="Rectangle 317"/>
              <p:cNvSpPr>
                <a:spLocks noChangeArrowheads="1"/>
              </p:cNvSpPr>
              <p:nvPr/>
            </p:nvSpPr>
            <p:spPr bwMode="auto">
              <a:xfrm>
                <a:off x="595313" y="34766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99" name="Rectangle 318"/>
              <p:cNvSpPr>
                <a:spLocks noChangeArrowheads="1"/>
              </p:cNvSpPr>
              <p:nvPr/>
            </p:nvSpPr>
            <p:spPr bwMode="auto">
              <a:xfrm>
                <a:off x="366713" y="34766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00" name="Rectangle 319"/>
              <p:cNvSpPr>
                <a:spLocks noChangeArrowheads="1"/>
              </p:cNvSpPr>
              <p:nvPr/>
            </p:nvSpPr>
            <p:spPr bwMode="auto">
              <a:xfrm>
                <a:off x="823913" y="34766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01" name="Rectangle 320"/>
              <p:cNvSpPr>
                <a:spLocks noChangeArrowheads="1"/>
              </p:cNvSpPr>
              <p:nvPr/>
            </p:nvSpPr>
            <p:spPr bwMode="auto">
              <a:xfrm>
                <a:off x="1052513" y="34766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02" name="Rectangle 321"/>
              <p:cNvSpPr>
                <a:spLocks noChangeArrowheads="1"/>
              </p:cNvSpPr>
              <p:nvPr/>
            </p:nvSpPr>
            <p:spPr bwMode="auto">
              <a:xfrm>
                <a:off x="1281113" y="34766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03" name="Rectangle 322"/>
              <p:cNvSpPr>
                <a:spLocks noChangeArrowheads="1"/>
              </p:cNvSpPr>
              <p:nvPr/>
            </p:nvSpPr>
            <p:spPr bwMode="auto">
              <a:xfrm>
                <a:off x="366713" y="37052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04" name="Rectangle 323"/>
              <p:cNvSpPr>
                <a:spLocks noChangeArrowheads="1"/>
              </p:cNvSpPr>
              <p:nvPr/>
            </p:nvSpPr>
            <p:spPr bwMode="auto">
              <a:xfrm>
                <a:off x="823913" y="37052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05" name="Rectangle 324"/>
              <p:cNvSpPr>
                <a:spLocks noChangeArrowheads="1"/>
              </p:cNvSpPr>
              <p:nvPr/>
            </p:nvSpPr>
            <p:spPr bwMode="auto">
              <a:xfrm>
                <a:off x="595313" y="37052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06" name="Rectangle 325"/>
              <p:cNvSpPr>
                <a:spLocks noChangeArrowheads="1"/>
              </p:cNvSpPr>
              <p:nvPr/>
            </p:nvSpPr>
            <p:spPr bwMode="auto">
              <a:xfrm>
                <a:off x="1052513" y="37052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07" name="Rectangle 326"/>
              <p:cNvSpPr>
                <a:spLocks noChangeArrowheads="1"/>
              </p:cNvSpPr>
              <p:nvPr/>
            </p:nvSpPr>
            <p:spPr bwMode="auto">
              <a:xfrm>
                <a:off x="366713" y="39338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08" name="Rectangle 327"/>
              <p:cNvSpPr>
                <a:spLocks noChangeArrowheads="1"/>
              </p:cNvSpPr>
              <p:nvPr/>
            </p:nvSpPr>
            <p:spPr bwMode="auto">
              <a:xfrm>
                <a:off x="1281113" y="37052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09" name="Rectangle 328"/>
              <p:cNvSpPr>
                <a:spLocks noChangeArrowheads="1"/>
              </p:cNvSpPr>
              <p:nvPr/>
            </p:nvSpPr>
            <p:spPr bwMode="auto">
              <a:xfrm>
                <a:off x="595313" y="39338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10" name="Rectangle 329"/>
              <p:cNvSpPr>
                <a:spLocks noChangeArrowheads="1"/>
              </p:cNvSpPr>
              <p:nvPr/>
            </p:nvSpPr>
            <p:spPr bwMode="auto">
              <a:xfrm>
                <a:off x="823913" y="39338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11" name="Rectangle 330"/>
              <p:cNvSpPr>
                <a:spLocks noChangeArrowheads="1"/>
              </p:cNvSpPr>
              <p:nvPr/>
            </p:nvSpPr>
            <p:spPr bwMode="auto">
              <a:xfrm>
                <a:off x="1052513" y="39338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12" name="Rectangle 331"/>
              <p:cNvSpPr>
                <a:spLocks noChangeArrowheads="1"/>
              </p:cNvSpPr>
              <p:nvPr/>
            </p:nvSpPr>
            <p:spPr bwMode="auto">
              <a:xfrm>
                <a:off x="1281113" y="39338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13" name="Rectangle 332"/>
              <p:cNvSpPr>
                <a:spLocks noChangeArrowheads="1"/>
              </p:cNvSpPr>
              <p:nvPr/>
            </p:nvSpPr>
            <p:spPr bwMode="auto">
              <a:xfrm>
                <a:off x="366713" y="41624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14" name="Rectangle 333"/>
              <p:cNvSpPr>
                <a:spLocks noChangeArrowheads="1"/>
              </p:cNvSpPr>
              <p:nvPr/>
            </p:nvSpPr>
            <p:spPr bwMode="auto">
              <a:xfrm>
                <a:off x="595313" y="41624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15" name="Rectangle 334"/>
              <p:cNvSpPr>
                <a:spLocks noChangeArrowheads="1"/>
              </p:cNvSpPr>
              <p:nvPr/>
            </p:nvSpPr>
            <p:spPr bwMode="auto">
              <a:xfrm>
                <a:off x="823913" y="41624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16" name="Rectangle 335"/>
              <p:cNvSpPr>
                <a:spLocks noChangeArrowheads="1"/>
              </p:cNvSpPr>
              <p:nvPr/>
            </p:nvSpPr>
            <p:spPr bwMode="auto">
              <a:xfrm>
                <a:off x="1052513" y="41624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17" name="Rectangle 336"/>
              <p:cNvSpPr>
                <a:spLocks noChangeArrowheads="1"/>
              </p:cNvSpPr>
              <p:nvPr/>
            </p:nvSpPr>
            <p:spPr bwMode="auto">
              <a:xfrm>
                <a:off x="1281113" y="41624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18" name="Rectangle 337"/>
              <p:cNvSpPr>
                <a:spLocks noChangeArrowheads="1"/>
              </p:cNvSpPr>
              <p:nvPr/>
            </p:nvSpPr>
            <p:spPr bwMode="auto">
              <a:xfrm>
                <a:off x="1509713" y="27908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19" name="Rectangle 338"/>
              <p:cNvSpPr>
                <a:spLocks noChangeArrowheads="1"/>
              </p:cNvSpPr>
              <p:nvPr/>
            </p:nvSpPr>
            <p:spPr bwMode="auto">
              <a:xfrm>
                <a:off x="1509713" y="25622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20" name="Rectangle 339"/>
              <p:cNvSpPr>
                <a:spLocks noChangeArrowheads="1"/>
              </p:cNvSpPr>
              <p:nvPr/>
            </p:nvSpPr>
            <p:spPr bwMode="auto">
              <a:xfrm>
                <a:off x="1509713" y="30194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21" name="Rectangle 340"/>
              <p:cNvSpPr>
                <a:spLocks noChangeArrowheads="1"/>
              </p:cNvSpPr>
              <p:nvPr/>
            </p:nvSpPr>
            <p:spPr bwMode="auto">
              <a:xfrm>
                <a:off x="1509713" y="32480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22" name="Rectangle 341"/>
              <p:cNvSpPr>
                <a:spLocks noChangeArrowheads="1"/>
              </p:cNvSpPr>
              <p:nvPr/>
            </p:nvSpPr>
            <p:spPr bwMode="auto">
              <a:xfrm>
                <a:off x="1509713" y="34766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23" name="Rectangle 342"/>
              <p:cNvSpPr>
                <a:spLocks noChangeArrowheads="1"/>
              </p:cNvSpPr>
              <p:nvPr/>
            </p:nvSpPr>
            <p:spPr bwMode="auto">
              <a:xfrm>
                <a:off x="1509713" y="37052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24" name="Rectangle 343"/>
              <p:cNvSpPr>
                <a:spLocks noChangeArrowheads="1"/>
              </p:cNvSpPr>
              <p:nvPr/>
            </p:nvSpPr>
            <p:spPr bwMode="auto">
              <a:xfrm>
                <a:off x="1509713" y="39338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25" name="Rectangle 344"/>
              <p:cNvSpPr>
                <a:spLocks noChangeArrowheads="1"/>
              </p:cNvSpPr>
              <p:nvPr/>
            </p:nvSpPr>
            <p:spPr bwMode="auto">
              <a:xfrm>
                <a:off x="1509713" y="41624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26" name="Rectangle 345"/>
              <p:cNvSpPr>
                <a:spLocks noChangeArrowheads="1"/>
              </p:cNvSpPr>
              <p:nvPr/>
            </p:nvSpPr>
            <p:spPr bwMode="auto">
              <a:xfrm>
                <a:off x="1738313" y="25622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27" name="Rectangle 346"/>
              <p:cNvSpPr>
                <a:spLocks noChangeArrowheads="1"/>
              </p:cNvSpPr>
              <p:nvPr/>
            </p:nvSpPr>
            <p:spPr bwMode="auto">
              <a:xfrm>
                <a:off x="1966913" y="25622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28" name="Rectangle 347"/>
              <p:cNvSpPr>
                <a:spLocks noChangeArrowheads="1"/>
              </p:cNvSpPr>
              <p:nvPr/>
            </p:nvSpPr>
            <p:spPr bwMode="auto">
              <a:xfrm>
                <a:off x="1738313" y="27908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29" name="Rectangle 348"/>
              <p:cNvSpPr>
                <a:spLocks noChangeArrowheads="1"/>
              </p:cNvSpPr>
              <p:nvPr/>
            </p:nvSpPr>
            <p:spPr bwMode="auto">
              <a:xfrm>
                <a:off x="2195513" y="25622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30" name="Rectangle 349"/>
              <p:cNvSpPr>
                <a:spLocks noChangeArrowheads="1"/>
              </p:cNvSpPr>
              <p:nvPr/>
            </p:nvSpPr>
            <p:spPr bwMode="auto">
              <a:xfrm>
                <a:off x="1966913" y="27908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31" name="Rectangle 350"/>
              <p:cNvSpPr>
                <a:spLocks noChangeArrowheads="1"/>
              </p:cNvSpPr>
              <p:nvPr/>
            </p:nvSpPr>
            <p:spPr bwMode="auto">
              <a:xfrm>
                <a:off x="2195513" y="27908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32" name="Rectangle 351"/>
              <p:cNvSpPr>
                <a:spLocks noChangeArrowheads="1"/>
              </p:cNvSpPr>
              <p:nvPr/>
            </p:nvSpPr>
            <p:spPr bwMode="auto">
              <a:xfrm>
                <a:off x="1738313" y="30194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33" name="Rectangle 352"/>
              <p:cNvSpPr>
                <a:spLocks noChangeArrowheads="1"/>
              </p:cNvSpPr>
              <p:nvPr/>
            </p:nvSpPr>
            <p:spPr bwMode="auto">
              <a:xfrm>
                <a:off x="1966913" y="30194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34" name="Rectangle 353"/>
              <p:cNvSpPr>
                <a:spLocks noChangeArrowheads="1"/>
              </p:cNvSpPr>
              <p:nvPr/>
            </p:nvSpPr>
            <p:spPr bwMode="auto">
              <a:xfrm>
                <a:off x="2195513" y="30194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35" name="Rectangle 354"/>
              <p:cNvSpPr>
                <a:spLocks noChangeArrowheads="1"/>
              </p:cNvSpPr>
              <p:nvPr/>
            </p:nvSpPr>
            <p:spPr bwMode="auto">
              <a:xfrm>
                <a:off x="1738313" y="32480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36" name="Rectangle 355"/>
              <p:cNvSpPr>
                <a:spLocks noChangeArrowheads="1"/>
              </p:cNvSpPr>
              <p:nvPr/>
            </p:nvSpPr>
            <p:spPr bwMode="auto">
              <a:xfrm>
                <a:off x="1966913" y="32480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37" name="Rectangle 356"/>
              <p:cNvSpPr>
                <a:spLocks noChangeArrowheads="1"/>
              </p:cNvSpPr>
              <p:nvPr/>
            </p:nvSpPr>
            <p:spPr bwMode="auto">
              <a:xfrm>
                <a:off x="2195513" y="32480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38" name="Rectangle 357"/>
              <p:cNvSpPr>
                <a:spLocks noChangeArrowheads="1"/>
              </p:cNvSpPr>
              <p:nvPr/>
            </p:nvSpPr>
            <p:spPr bwMode="auto">
              <a:xfrm>
                <a:off x="1966913" y="34766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39" name="Rectangle 358"/>
              <p:cNvSpPr>
                <a:spLocks noChangeArrowheads="1"/>
              </p:cNvSpPr>
              <p:nvPr/>
            </p:nvSpPr>
            <p:spPr bwMode="auto">
              <a:xfrm>
                <a:off x="1738313" y="34766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40" name="Rectangle 359"/>
              <p:cNvSpPr>
                <a:spLocks noChangeArrowheads="1"/>
              </p:cNvSpPr>
              <p:nvPr/>
            </p:nvSpPr>
            <p:spPr bwMode="auto">
              <a:xfrm>
                <a:off x="2195513" y="34766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41" name="Rectangle 360"/>
              <p:cNvSpPr>
                <a:spLocks noChangeArrowheads="1"/>
              </p:cNvSpPr>
              <p:nvPr/>
            </p:nvSpPr>
            <p:spPr bwMode="auto">
              <a:xfrm>
                <a:off x="1738313" y="37052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42" name="Rectangle 361"/>
              <p:cNvSpPr>
                <a:spLocks noChangeArrowheads="1"/>
              </p:cNvSpPr>
              <p:nvPr/>
            </p:nvSpPr>
            <p:spPr bwMode="auto">
              <a:xfrm>
                <a:off x="2195513" y="37052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43" name="Rectangle 362"/>
              <p:cNvSpPr>
                <a:spLocks noChangeArrowheads="1"/>
              </p:cNvSpPr>
              <p:nvPr/>
            </p:nvSpPr>
            <p:spPr bwMode="auto">
              <a:xfrm>
                <a:off x="1966913" y="37052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44" name="Rectangle 363"/>
              <p:cNvSpPr>
                <a:spLocks noChangeArrowheads="1"/>
              </p:cNvSpPr>
              <p:nvPr/>
            </p:nvSpPr>
            <p:spPr bwMode="auto">
              <a:xfrm>
                <a:off x="1738313" y="39338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45" name="Rectangle 364"/>
              <p:cNvSpPr>
                <a:spLocks noChangeArrowheads="1"/>
              </p:cNvSpPr>
              <p:nvPr/>
            </p:nvSpPr>
            <p:spPr bwMode="auto">
              <a:xfrm>
                <a:off x="1966913" y="39338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46" name="Rectangle 365"/>
              <p:cNvSpPr>
                <a:spLocks noChangeArrowheads="1"/>
              </p:cNvSpPr>
              <p:nvPr/>
            </p:nvSpPr>
            <p:spPr bwMode="auto">
              <a:xfrm>
                <a:off x="2195513" y="39338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47" name="Rectangle 366"/>
              <p:cNvSpPr>
                <a:spLocks noChangeArrowheads="1"/>
              </p:cNvSpPr>
              <p:nvPr/>
            </p:nvSpPr>
            <p:spPr bwMode="auto">
              <a:xfrm>
                <a:off x="1738313" y="41624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48" name="Rectangle 367"/>
              <p:cNvSpPr>
                <a:spLocks noChangeArrowheads="1"/>
              </p:cNvSpPr>
              <p:nvPr/>
            </p:nvSpPr>
            <p:spPr bwMode="auto">
              <a:xfrm>
                <a:off x="1966913" y="41624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49" name="Rectangle 368"/>
              <p:cNvSpPr>
                <a:spLocks noChangeArrowheads="1"/>
              </p:cNvSpPr>
              <p:nvPr/>
            </p:nvSpPr>
            <p:spPr bwMode="auto">
              <a:xfrm>
                <a:off x="2195513" y="41624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50" name="AutoShape 369"/>
              <p:cNvSpPr>
                <a:spLocks noChangeArrowheads="1"/>
              </p:cNvSpPr>
              <p:nvPr/>
            </p:nvSpPr>
            <p:spPr bwMode="auto">
              <a:xfrm rot="-2237652">
                <a:off x="1241425" y="3221038"/>
                <a:ext cx="300038" cy="422275"/>
              </a:xfrm>
              <a:prstGeom prst="curvedLeftArrow">
                <a:avLst>
                  <a:gd name="adj1" fmla="val 28148"/>
                  <a:gd name="adj2" fmla="val 56296"/>
                  <a:gd name="adj3" fmla="val 3333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51" name="Rectangle 370"/>
              <p:cNvSpPr>
                <a:spLocks noChangeArrowheads="1"/>
              </p:cNvSpPr>
              <p:nvPr/>
            </p:nvSpPr>
            <p:spPr bwMode="auto">
              <a:xfrm>
                <a:off x="2713038" y="25622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52" name="Rectangle 371"/>
              <p:cNvSpPr>
                <a:spLocks noChangeArrowheads="1"/>
              </p:cNvSpPr>
              <p:nvPr/>
            </p:nvSpPr>
            <p:spPr bwMode="auto">
              <a:xfrm>
                <a:off x="2941638" y="25622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53" name="Rectangle 372"/>
              <p:cNvSpPr>
                <a:spLocks noChangeArrowheads="1"/>
              </p:cNvSpPr>
              <p:nvPr/>
            </p:nvSpPr>
            <p:spPr bwMode="auto">
              <a:xfrm>
                <a:off x="2713038" y="27908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54" name="Rectangle 373"/>
              <p:cNvSpPr>
                <a:spLocks noChangeArrowheads="1"/>
              </p:cNvSpPr>
              <p:nvPr/>
            </p:nvSpPr>
            <p:spPr bwMode="auto">
              <a:xfrm>
                <a:off x="3170238" y="25622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55" name="Rectangle 374"/>
              <p:cNvSpPr>
                <a:spLocks noChangeArrowheads="1"/>
              </p:cNvSpPr>
              <p:nvPr/>
            </p:nvSpPr>
            <p:spPr bwMode="auto">
              <a:xfrm>
                <a:off x="3398838" y="25622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56" name="Rectangle 375"/>
              <p:cNvSpPr>
                <a:spLocks noChangeArrowheads="1"/>
              </p:cNvSpPr>
              <p:nvPr/>
            </p:nvSpPr>
            <p:spPr bwMode="auto">
              <a:xfrm>
                <a:off x="2941638" y="27908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57" name="Rectangle 376"/>
              <p:cNvSpPr>
                <a:spLocks noChangeArrowheads="1"/>
              </p:cNvSpPr>
              <p:nvPr/>
            </p:nvSpPr>
            <p:spPr bwMode="auto">
              <a:xfrm>
                <a:off x="3170238" y="27908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58" name="Rectangle 377"/>
              <p:cNvSpPr>
                <a:spLocks noChangeArrowheads="1"/>
              </p:cNvSpPr>
              <p:nvPr/>
            </p:nvSpPr>
            <p:spPr bwMode="auto">
              <a:xfrm>
                <a:off x="3398838" y="27908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59" name="Rectangle 378"/>
              <p:cNvSpPr>
                <a:spLocks noChangeArrowheads="1"/>
              </p:cNvSpPr>
              <p:nvPr/>
            </p:nvSpPr>
            <p:spPr bwMode="auto">
              <a:xfrm>
                <a:off x="2713038" y="30194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60" name="Rectangle 379"/>
              <p:cNvSpPr>
                <a:spLocks noChangeArrowheads="1"/>
              </p:cNvSpPr>
              <p:nvPr/>
            </p:nvSpPr>
            <p:spPr bwMode="auto">
              <a:xfrm>
                <a:off x="2941638" y="30194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61" name="Rectangle 380"/>
              <p:cNvSpPr>
                <a:spLocks noChangeArrowheads="1"/>
              </p:cNvSpPr>
              <p:nvPr/>
            </p:nvSpPr>
            <p:spPr bwMode="auto">
              <a:xfrm>
                <a:off x="3170238" y="30194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62" name="Rectangle 381"/>
              <p:cNvSpPr>
                <a:spLocks noChangeArrowheads="1"/>
              </p:cNvSpPr>
              <p:nvPr/>
            </p:nvSpPr>
            <p:spPr bwMode="auto">
              <a:xfrm>
                <a:off x="3398838" y="30194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63" name="Rectangle 382"/>
              <p:cNvSpPr>
                <a:spLocks noChangeArrowheads="1"/>
              </p:cNvSpPr>
              <p:nvPr/>
            </p:nvSpPr>
            <p:spPr bwMode="auto">
              <a:xfrm>
                <a:off x="3627438" y="25622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64" name="Rectangle 383"/>
              <p:cNvSpPr>
                <a:spLocks noChangeArrowheads="1"/>
              </p:cNvSpPr>
              <p:nvPr/>
            </p:nvSpPr>
            <p:spPr bwMode="auto">
              <a:xfrm>
                <a:off x="3627438" y="27908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65" name="Rectangle 384"/>
              <p:cNvSpPr>
                <a:spLocks noChangeArrowheads="1"/>
              </p:cNvSpPr>
              <p:nvPr/>
            </p:nvSpPr>
            <p:spPr bwMode="auto">
              <a:xfrm>
                <a:off x="3627438" y="30194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66" name="Rectangle 385"/>
              <p:cNvSpPr>
                <a:spLocks noChangeArrowheads="1"/>
              </p:cNvSpPr>
              <p:nvPr/>
            </p:nvSpPr>
            <p:spPr bwMode="auto">
              <a:xfrm>
                <a:off x="2713038" y="32480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67" name="Rectangle 386"/>
              <p:cNvSpPr>
                <a:spLocks noChangeArrowheads="1"/>
              </p:cNvSpPr>
              <p:nvPr/>
            </p:nvSpPr>
            <p:spPr bwMode="auto">
              <a:xfrm>
                <a:off x="2941638" y="32480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68" name="Rectangle 387"/>
              <p:cNvSpPr>
                <a:spLocks noChangeArrowheads="1"/>
              </p:cNvSpPr>
              <p:nvPr/>
            </p:nvSpPr>
            <p:spPr bwMode="auto">
              <a:xfrm>
                <a:off x="3170238" y="32480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69" name="Rectangle 388"/>
              <p:cNvSpPr>
                <a:spLocks noChangeArrowheads="1"/>
              </p:cNvSpPr>
              <p:nvPr/>
            </p:nvSpPr>
            <p:spPr bwMode="auto">
              <a:xfrm>
                <a:off x="3398838" y="32480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70" name="Rectangle 389"/>
              <p:cNvSpPr>
                <a:spLocks noChangeArrowheads="1"/>
              </p:cNvSpPr>
              <p:nvPr/>
            </p:nvSpPr>
            <p:spPr bwMode="auto">
              <a:xfrm>
                <a:off x="3627438" y="32480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71" name="Rectangle 390"/>
              <p:cNvSpPr>
                <a:spLocks noChangeArrowheads="1"/>
              </p:cNvSpPr>
              <p:nvPr/>
            </p:nvSpPr>
            <p:spPr bwMode="auto">
              <a:xfrm>
                <a:off x="2941638" y="34766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72" name="Rectangle 391"/>
              <p:cNvSpPr>
                <a:spLocks noChangeArrowheads="1"/>
              </p:cNvSpPr>
              <p:nvPr/>
            </p:nvSpPr>
            <p:spPr bwMode="auto">
              <a:xfrm>
                <a:off x="2713038" y="34766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73" name="Rectangle 392"/>
              <p:cNvSpPr>
                <a:spLocks noChangeArrowheads="1"/>
              </p:cNvSpPr>
              <p:nvPr/>
            </p:nvSpPr>
            <p:spPr bwMode="auto">
              <a:xfrm>
                <a:off x="3170238" y="34766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74" name="Rectangle 393"/>
              <p:cNvSpPr>
                <a:spLocks noChangeArrowheads="1"/>
              </p:cNvSpPr>
              <p:nvPr/>
            </p:nvSpPr>
            <p:spPr bwMode="auto">
              <a:xfrm>
                <a:off x="3398838" y="34766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75" name="Rectangle 394"/>
              <p:cNvSpPr>
                <a:spLocks noChangeArrowheads="1"/>
              </p:cNvSpPr>
              <p:nvPr/>
            </p:nvSpPr>
            <p:spPr bwMode="auto">
              <a:xfrm>
                <a:off x="3627438" y="3476625"/>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76" name="Rectangle 395"/>
              <p:cNvSpPr>
                <a:spLocks noChangeArrowheads="1"/>
              </p:cNvSpPr>
              <p:nvPr/>
            </p:nvSpPr>
            <p:spPr bwMode="auto">
              <a:xfrm>
                <a:off x="2713038" y="37052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77" name="Rectangle 396"/>
              <p:cNvSpPr>
                <a:spLocks noChangeArrowheads="1"/>
              </p:cNvSpPr>
              <p:nvPr/>
            </p:nvSpPr>
            <p:spPr bwMode="auto">
              <a:xfrm>
                <a:off x="3170238" y="37052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78" name="Rectangle 397"/>
              <p:cNvSpPr>
                <a:spLocks noChangeArrowheads="1"/>
              </p:cNvSpPr>
              <p:nvPr/>
            </p:nvSpPr>
            <p:spPr bwMode="auto">
              <a:xfrm>
                <a:off x="2941638" y="37052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79" name="Rectangle 398"/>
              <p:cNvSpPr>
                <a:spLocks noChangeArrowheads="1"/>
              </p:cNvSpPr>
              <p:nvPr/>
            </p:nvSpPr>
            <p:spPr bwMode="auto">
              <a:xfrm>
                <a:off x="3398838" y="37052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80" name="Rectangle 399"/>
              <p:cNvSpPr>
                <a:spLocks noChangeArrowheads="1"/>
              </p:cNvSpPr>
              <p:nvPr/>
            </p:nvSpPr>
            <p:spPr bwMode="auto">
              <a:xfrm>
                <a:off x="2713038" y="39338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81" name="Rectangle 400"/>
              <p:cNvSpPr>
                <a:spLocks noChangeArrowheads="1"/>
              </p:cNvSpPr>
              <p:nvPr/>
            </p:nvSpPr>
            <p:spPr bwMode="auto">
              <a:xfrm>
                <a:off x="3627438" y="37052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82" name="Rectangle 401"/>
              <p:cNvSpPr>
                <a:spLocks noChangeArrowheads="1"/>
              </p:cNvSpPr>
              <p:nvPr/>
            </p:nvSpPr>
            <p:spPr bwMode="auto">
              <a:xfrm>
                <a:off x="2941638" y="39338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83" name="Rectangle 402"/>
              <p:cNvSpPr>
                <a:spLocks noChangeArrowheads="1"/>
              </p:cNvSpPr>
              <p:nvPr/>
            </p:nvSpPr>
            <p:spPr bwMode="auto">
              <a:xfrm>
                <a:off x="3170238" y="39338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84" name="Rectangle 403"/>
              <p:cNvSpPr>
                <a:spLocks noChangeArrowheads="1"/>
              </p:cNvSpPr>
              <p:nvPr/>
            </p:nvSpPr>
            <p:spPr bwMode="auto">
              <a:xfrm>
                <a:off x="3398838" y="39338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85" name="Rectangle 404"/>
              <p:cNvSpPr>
                <a:spLocks noChangeArrowheads="1"/>
              </p:cNvSpPr>
              <p:nvPr/>
            </p:nvSpPr>
            <p:spPr bwMode="auto">
              <a:xfrm>
                <a:off x="3627438" y="39338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86" name="Rectangle 405"/>
              <p:cNvSpPr>
                <a:spLocks noChangeArrowheads="1"/>
              </p:cNvSpPr>
              <p:nvPr/>
            </p:nvSpPr>
            <p:spPr bwMode="auto">
              <a:xfrm>
                <a:off x="2713038" y="41624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87" name="Rectangle 406"/>
              <p:cNvSpPr>
                <a:spLocks noChangeArrowheads="1"/>
              </p:cNvSpPr>
              <p:nvPr/>
            </p:nvSpPr>
            <p:spPr bwMode="auto">
              <a:xfrm>
                <a:off x="2941638" y="41624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88" name="Rectangle 407"/>
              <p:cNvSpPr>
                <a:spLocks noChangeArrowheads="1"/>
              </p:cNvSpPr>
              <p:nvPr/>
            </p:nvSpPr>
            <p:spPr bwMode="auto">
              <a:xfrm>
                <a:off x="3170238" y="41624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89" name="Rectangle 408"/>
              <p:cNvSpPr>
                <a:spLocks noChangeArrowheads="1"/>
              </p:cNvSpPr>
              <p:nvPr/>
            </p:nvSpPr>
            <p:spPr bwMode="auto">
              <a:xfrm>
                <a:off x="3398838" y="41624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90" name="Rectangle 409"/>
              <p:cNvSpPr>
                <a:spLocks noChangeArrowheads="1"/>
              </p:cNvSpPr>
              <p:nvPr/>
            </p:nvSpPr>
            <p:spPr bwMode="auto">
              <a:xfrm>
                <a:off x="3627438" y="41624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91" name="Rectangle 410"/>
              <p:cNvSpPr>
                <a:spLocks noChangeArrowheads="1"/>
              </p:cNvSpPr>
              <p:nvPr/>
            </p:nvSpPr>
            <p:spPr bwMode="auto">
              <a:xfrm>
                <a:off x="3856038" y="27908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92" name="Rectangle 411"/>
              <p:cNvSpPr>
                <a:spLocks noChangeArrowheads="1"/>
              </p:cNvSpPr>
              <p:nvPr/>
            </p:nvSpPr>
            <p:spPr bwMode="auto">
              <a:xfrm>
                <a:off x="3856038" y="25622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93" name="Rectangle 412"/>
              <p:cNvSpPr>
                <a:spLocks noChangeArrowheads="1"/>
              </p:cNvSpPr>
              <p:nvPr/>
            </p:nvSpPr>
            <p:spPr bwMode="auto">
              <a:xfrm>
                <a:off x="3856038" y="30194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94" name="Rectangle 413"/>
              <p:cNvSpPr>
                <a:spLocks noChangeArrowheads="1"/>
              </p:cNvSpPr>
              <p:nvPr/>
            </p:nvSpPr>
            <p:spPr bwMode="auto">
              <a:xfrm>
                <a:off x="3856038" y="32480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95" name="Rectangle 414"/>
              <p:cNvSpPr>
                <a:spLocks noChangeArrowheads="1"/>
              </p:cNvSpPr>
              <p:nvPr/>
            </p:nvSpPr>
            <p:spPr bwMode="auto">
              <a:xfrm>
                <a:off x="3856038" y="34766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96" name="Rectangle 415"/>
              <p:cNvSpPr>
                <a:spLocks noChangeArrowheads="1"/>
              </p:cNvSpPr>
              <p:nvPr/>
            </p:nvSpPr>
            <p:spPr bwMode="auto">
              <a:xfrm>
                <a:off x="3856038" y="37052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97" name="Rectangle 416"/>
              <p:cNvSpPr>
                <a:spLocks noChangeArrowheads="1"/>
              </p:cNvSpPr>
              <p:nvPr/>
            </p:nvSpPr>
            <p:spPr bwMode="auto">
              <a:xfrm>
                <a:off x="3856038" y="39338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98" name="Rectangle 417"/>
              <p:cNvSpPr>
                <a:spLocks noChangeArrowheads="1"/>
              </p:cNvSpPr>
              <p:nvPr/>
            </p:nvSpPr>
            <p:spPr bwMode="auto">
              <a:xfrm>
                <a:off x="3856038" y="4162425"/>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899" name="Rectangle 418"/>
              <p:cNvSpPr>
                <a:spLocks noChangeArrowheads="1"/>
              </p:cNvSpPr>
              <p:nvPr/>
            </p:nvSpPr>
            <p:spPr bwMode="auto">
              <a:xfrm>
                <a:off x="4084638" y="25622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00" name="Rectangle 419"/>
              <p:cNvSpPr>
                <a:spLocks noChangeArrowheads="1"/>
              </p:cNvSpPr>
              <p:nvPr/>
            </p:nvSpPr>
            <p:spPr bwMode="auto">
              <a:xfrm>
                <a:off x="4313238" y="25622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01" name="Rectangle 420"/>
              <p:cNvSpPr>
                <a:spLocks noChangeArrowheads="1"/>
              </p:cNvSpPr>
              <p:nvPr/>
            </p:nvSpPr>
            <p:spPr bwMode="auto">
              <a:xfrm>
                <a:off x="4084638" y="27908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02" name="Rectangle 421"/>
              <p:cNvSpPr>
                <a:spLocks noChangeArrowheads="1"/>
              </p:cNvSpPr>
              <p:nvPr/>
            </p:nvSpPr>
            <p:spPr bwMode="auto">
              <a:xfrm>
                <a:off x="4541838" y="25622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03" name="Rectangle 422"/>
              <p:cNvSpPr>
                <a:spLocks noChangeArrowheads="1"/>
              </p:cNvSpPr>
              <p:nvPr/>
            </p:nvSpPr>
            <p:spPr bwMode="auto">
              <a:xfrm>
                <a:off x="4313238" y="27908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04" name="Rectangle 423"/>
              <p:cNvSpPr>
                <a:spLocks noChangeArrowheads="1"/>
              </p:cNvSpPr>
              <p:nvPr/>
            </p:nvSpPr>
            <p:spPr bwMode="auto">
              <a:xfrm>
                <a:off x="4541838" y="27908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05" name="Rectangle 424"/>
              <p:cNvSpPr>
                <a:spLocks noChangeArrowheads="1"/>
              </p:cNvSpPr>
              <p:nvPr/>
            </p:nvSpPr>
            <p:spPr bwMode="auto">
              <a:xfrm>
                <a:off x="4084638" y="30194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06" name="Rectangle 425"/>
              <p:cNvSpPr>
                <a:spLocks noChangeArrowheads="1"/>
              </p:cNvSpPr>
              <p:nvPr/>
            </p:nvSpPr>
            <p:spPr bwMode="auto">
              <a:xfrm>
                <a:off x="4313238" y="30194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07" name="Rectangle 426"/>
              <p:cNvSpPr>
                <a:spLocks noChangeArrowheads="1"/>
              </p:cNvSpPr>
              <p:nvPr/>
            </p:nvSpPr>
            <p:spPr bwMode="auto">
              <a:xfrm>
                <a:off x="4541838" y="30194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08" name="Rectangle 427"/>
              <p:cNvSpPr>
                <a:spLocks noChangeArrowheads="1"/>
              </p:cNvSpPr>
              <p:nvPr/>
            </p:nvSpPr>
            <p:spPr bwMode="auto">
              <a:xfrm>
                <a:off x="4084638" y="32480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09" name="Rectangle 428"/>
              <p:cNvSpPr>
                <a:spLocks noChangeArrowheads="1"/>
              </p:cNvSpPr>
              <p:nvPr/>
            </p:nvSpPr>
            <p:spPr bwMode="auto">
              <a:xfrm>
                <a:off x="4313238" y="32480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10" name="Rectangle 429"/>
              <p:cNvSpPr>
                <a:spLocks noChangeArrowheads="1"/>
              </p:cNvSpPr>
              <p:nvPr/>
            </p:nvSpPr>
            <p:spPr bwMode="auto">
              <a:xfrm>
                <a:off x="4541838" y="32480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11" name="Rectangle 430"/>
              <p:cNvSpPr>
                <a:spLocks noChangeArrowheads="1"/>
              </p:cNvSpPr>
              <p:nvPr/>
            </p:nvSpPr>
            <p:spPr bwMode="auto">
              <a:xfrm>
                <a:off x="4313238" y="34766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12" name="Rectangle 431"/>
              <p:cNvSpPr>
                <a:spLocks noChangeArrowheads="1"/>
              </p:cNvSpPr>
              <p:nvPr/>
            </p:nvSpPr>
            <p:spPr bwMode="auto">
              <a:xfrm>
                <a:off x="4084638" y="3476625"/>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13" name="Rectangle 432"/>
              <p:cNvSpPr>
                <a:spLocks noChangeArrowheads="1"/>
              </p:cNvSpPr>
              <p:nvPr/>
            </p:nvSpPr>
            <p:spPr bwMode="auto">
              <a:xfrm>
                <a:off x="4541838" y="34766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14" name="Rectangle 433"/>
              <p:cNvSpPr>
                <a:spLocks noChangeArrowheads="1"/>
              </p:cNvSpPr>
              <p:nvPr/>
            </p:nvSpPr>
            <p:spPr bwMode="auto">
              <a:xfrm>
                <a:off x="4084638" y="37052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15" name="Rectangle 434"/>
              <p:cNvSpPr>
                <a:spLocks noChangeArrowheads="1"/>
              </p:cNvSpPr>
              <p:nvPr/>
            </p:nvSpPr>
            <p:spPr bwMode="auto">
              <a:xfrm>
                <a:off x="4541838" y="37052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16" name="Rectangle 435"/>
              <p:cNvSpPr>
                <a:spLocks noChangeArrowheads="1"/>
              </p:cNvSpPr>
              <p:nvPr/>
            </p:nvSpPr>
            <p:spPr bwMode="auto">
              <a:xfrm>
                <a:off x="4313238" y="37052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17" name="Rectangle 436"/>
              <p:cNvSpPr>
                <a:spLocks noChangeArrowheads="1"/>
              </p:cNvSpPr>
              <p:nvPr/>
            </p:nvSpPr>
            <p:spPr bwMode="auto">
              <a:xfrm>
                <a:off x="4084638" y="39338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18" name="Rectangle 437"/>
              <p:cNvSpPr>
                <a:spLocks noChangeArrowheads="1"/>
              </p:cNvSpPr>
              <p:nvPr/>
            </p:nvSpPr>
            <p:spPr bwMode="auto">
              <a:xfrm>
                <a:off x="4313238" y="39338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19" name="Rectangle 438"/>
              <p:cNvSpPr>
                <a:spLocks noChangeArrowheads="1"/>
              </p:cNvSpPr>
              <p:nvPr/>
            </p:nvSpPr>
            <p:spPr bwMode="auto">
              <a:xfrm>
                <a:off x="4541838" y="39338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20" name="Rectangle 439"/>
              <p:cNvSpPr>
                <a:spLocks noChangeArrowheads="1"/>
              </p:cNvSpPr>
              <p:nvPr/>
            </p:nvSpPr>
            <p:spPr bwMode="auto">
              <a:xfrm>
                <a:off x="4084638" y="41624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21" name="Rectangle 440"/>
              <p:cNvSpPr>
                <a:spLocks noChangeArrowheads="1"/>
              </p:cNvSpPr>
              <p:nvPr/>
            </p:nvSpPr>
            <p:spPr bwMode="auto">
              <a:xfrm>
                <a:off x="4313238" y="41624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22" name="Rectangle 441"/>
              <p:cNvSpPr>
                <a:spLocks noChangeArrowheads="1"/>
              </p:cNvSpPr>
              <p:nvPr/>
            </p:nvSpPr>
            <p:spPr bwMode="auto">
              <a:xfrm>
                <a:off x="4541838" y="4162425"/>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23" name="Rectangle 443"/>
              <p:cNvSpPr>
                <a:spLocks noChangeArrowheads="1"/>
              </p:cNvSpPr>
              <p:nvPr/>
            </p:nvSpPr>
            <p:spPr bwMode="auto">
              <a:xfrm>
                <a:off x="2713038" y="4711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24" name="Rectangle 444"/>
              <p:cNvSpPr>
                <a:spLocks noChangeArrowheads="1"/>
              </p:cNvSpPr>
              <p:nvPr/>
            </p:nvSpPr>
            <p:spPr bwMode="auto">
              <a:xfrm>
                <a:off x="2941638" y="4711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25" name="Rectangle 445"/>
              <p:cNvSpPr>
                <a:spLocks noChangeArrowheads="1"/>
              </p:cNvSpPr>
              <p:nvPr/>
            </p:nvSpPr>
            <p:spPr bwMode="auto">
              <a:xfrm>
                <a:off x="2713038" y="4940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26" name="Rectangle 446"/>
              <p:cNvSpPr>
                <a:spLocks noChangeArrowheads="1"/>
              </p:cNvSpPr>
              <p:nvPr/>
            </p:nvSpPr>
            <p:spPr bwMode="auto">
              <a:xfrm>
                <a:off x="3170238" y="4711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27" name="Rectangle 447"/>
              <p:cNvSpPr>
                <a:spLocks noChangeArrowheads="1"/>
              </p:cNvSpPr>
              <p:nvPr/>
            </p:nvSpPr>
            <p:spPr bwMode="auto">
              <a:xfrm>
                <a:off x="3398838" y="4711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28" name="Rectangle 448"/>
              <p:cNvSpPr>
                <a:spLocks noChangeArrowheads="1"/>
              </p:cNvSpPr>
              <p:nvPr/>
            </p:nvSpPr>
            <p:spPr bwMode="auto">
              <a:xfrm>
                <a:off x="2941638" y="4940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29" name="Rectangle 449"/>
              <p:cNvSpPr>
                <a:spLocks noChangeArrowheads="1"/>
              </p:cNvSpPr>
              <p:nvPr/>
            </p:nvSpPr>
            <p:spPr bwMode="auto">
              <a:xfrm>
                <a:off x="3170238" y="4940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30" name="Rectangle 450"/>
              <p:cNvSpPr>
                <a:spLocks noChangeArrowheads="1"/>
              </p:cNvSpPr>
              <p:nvPr/>
            </p:nvSpPr>
            <p:spPr bwMode="auto">
              <a:xfrm>
                <a:off x="3398838" y="4940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31" name="Rectangle 451"/>
              <p:cNvSpPr>
                <a:spLocks noChangeArrowheads="1"/>
              </p:cNvSpPr>
              <p:nvPr/>
            </p:nvSpPr>
            <p:spPr bwMode="auto">
              <a:xfrm>
                <a:off x="2713038" y="5168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32" name="Rectangle 452"/>
              <p:cNvSpPr>
                <a:spLocks noChangeArrowheads="1"/>
              </p:cNvSpPr>
              <p:nvPr/>
            </p:nvSpPr>
            <p:spPr bwMode="auto">
              <a:xfrm>
                <a:off x="2941638" y="5168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33" name="Rectangle 453"/>
              <p:cNvSpPr>
                <a:spLocks noChangeArrowheads="1"/>
              </p:cNvSpPr>
              <p:nvPr/>
            </p:nvSpPr>
            <p:spPr bwMode="auto">
              <a:xfrm>
                <a:off x="3170238" y="5168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34" name="Rectangle 454"/>
              <p:cNvSpPr>
                <a:spLocks noChangeArrowheads="1"/>
              </p:cNvSpPr>
              <p:nvPr/>
            </p:nvSpPr>
            <p:spPr bwMode="auto">
              <a:xfrm>
                <a:off x="3398838" y="5168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35" name="Rectangle 455"/>
              <p:cNvSpPr>
                <a:spLocks noChangeArrowheads="1"/>
              </p:cNvSpPr>
              <p:nvPr/>
            </p:nvSpPr>
            <p:spPr bwMode="auto">
              <a:xfrm>
                <a:off x="3627438" y="4711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36" name="Rectangle 456"/>
              <p:cNvSpPr>
                <a:spLocks noChangeArrowheads="1"/>
              </p:cNvSpPr>
              <p:nvPr/>
            </p:nvSpPr>
            <p:spPr bwMode="auto">
              <a:xfrm>
                <a:off x="3627438" y="4940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37" name="Rectangle 457"/>
              <p:cNvSpPr>
                <a:spLocks noChangeArrowheads="1"/>
              </p:cNvSpPr>
              <p:nvPr/>
            </p:nvSpPr>
            <p:spPr bwMode="auto">
              <a:xfrm>
                <a:off x="3627438" y="5168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38" name="Rectangle 458"/>
              <p:cNvSpPr>
                <a:spLocks noChangeArrowheads="1"/>
              </p:cNvSpPr>
              <p:nvPr/>
            </p:nvSpPr>
            <p:spPr bwMode="auto">
              <a:xfrm>
                <a:off x="2713038" y="5397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39" name="Rectangle 459"/>
              <p:cNvSpPr>
                <a:spLocks noChangeArrowheads="1"/>
              </p:cNvSpPr>
              <p:nvPr/>
            </p:nvSpPr>
            <p:spPr bwMode="auto">
              <a:xfrm>
                <a:off x="2941638" y="5397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40" name="Rectangle 460"/>
              <p:cNvSpPr>
                <a:spLocks noChangeArrowheads="1"/>
              </p:cNvSpPr>
              <p:nvPr/>
            </p:nvSpPr>
            <p:spPr bwMode="auto">
              <a:xfrm>
                <a:off x="3170238" y="5397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41" name="Rectangle 461"/>
              <p:cNvSpPr>
                <a:spLocks noChangeArrowheads="1"/>
              </p:cNvSpPr>
              <p:nvPr/>
            </p:nvSpPr>
            <p:spPr bwMode="auto">
              <a:xfrm>
                <a:off x="3398838" y="5397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42" name="Rectangle 462"/>
              <p:cNvSpPr>
                <a:spLocks noChangeArrowheads="1"/>
              </p:cNvSpPr>
              <p:nvPr/>
            </p:nvSpPr>
            <p:spPr bwMode="auto">
              <a:xfrm>
                <a:off x="3627438" y="53975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43" name="Rectangle 463"/>
              <p:cNvSpPr>
                <a:spLocks noChangeArrowheads="1"/>
              </p:cNvSpPr>
              <p:nvPr/>
            </p:nvSpPr>
            <p:spPr bwMode="auto">
              <a:xfrm>
                <a:off x="2941638" y="5626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44" name="Rectangle 464"/>
              <p:cNvSpPr>
                <a:spLocks noChangeArrowheads="1"/>
              </p:cNvSpPr>
              <p:nvPr/>
            </p:nvSpPr>
            <p:spPr bwMode="auto">
              <a:xfrm>
                <a:off x="2713038" y="5626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45" name="Rectangle 465"/>
              <p:cNvSpPr>
                <a:spLocks noChangeArrowheads="1"/>
              </p:cNvSpPr>
              <p:nvPr/>
            </p:nvSpPr>
            <p:spPr bwMode="auto">
              <a:xfrm>
                <a:off x="3170238" y="5626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46" name="Rectangle 466"/>
              <p:cNvSpPr>
                <a:spLocks noChangeArrowheads="1"/>
              </p:cNvSpPr>
              <p:nvPr/>
            </p:nvSpPr>
            <p:spPr bwMode="auto">
              <a:xfrm>
                <a:off x="3398838" y="5626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47" name="Rectangle 467"/>
              <p:cNvSpPr>
                <a:spLocks noChangeArrowheads="1"/>
              </p:cNvSpPr>
              <p:nvPr/>
            </p:nvSpPr>
            <p:spPr bwMode="auto">
              <a:xfrm>
                <a:off x="3627438" y="5626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48" name="Rectangle 468"/>
              <p:cNvSpPr>
                <a:spLocks noChangeArrowheads="1"/>
              </p:cNvSpPr>
              <p:nvPr/>
            </p:nvSpPr>
            <p:spPr bwMode="auto">
              <a:xfrm>
                <a:off x="2713038" y="5854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49" name="Rectangle 469"/>
              <p:cNvSpPr>
                <a:spLocks noChangeArrowheads="1"/>
              </p:cNvSpPr>
              <p:nvPr/>
            </p:nvSpPr>
            <p:spPr bwMode="auto">
              <a:xfrm>
                <a:off x="3170238" y="5854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50" name="Rectangle 470"/>
              <p:cNvSpPr>
                <a:spLocks noChangeArrowheads="1"/>
              </p:cNvSpPr>
              <p:nvPr/>
            </p:nvSpPr>
            <p:spPr bwMode="auto">
              <a:xfrm>
                <a:off x="2941638" y="5854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51" name="Rectangle 471"/>
              <p:cNvSpPr>
                <a:spLocks noChangeArrowheads="1"/>
              </p:cNvSpPr>
              <p:nvPr/>
            </p:nvSpPr>
            <p:spPr bwMode="auto">
              <a:xfrm>
                <a:off x="3398838" y="5854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52" name="Rectangle 472"/>
              <p:cNvSpPr>
                <a:spLocks noChangeArrowheads="1"/>
              </p:cNvSpPr>
              <p:nvPr/>
            </p:nvSpPr>
            <p:spPr bwMode="auto">
              <a:xfrm>
                <a:off x="2713038" y="6083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53" name="Rectangle 473"/>
              <p:cNvSpPr>
                <a:spLocks noChangeArrowheads="1"/>
              </p:cNvSpPr>
              <p:nvPr/>
            </p:nvSpPr>
            <p:spPr bwMode="auto">
              <a:xfrm>
                <a:off x="3627438" y="5854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54" name="Rectangle 474"/>
              <p:cNvSpPr>
                <a:spLocks noChangeArrowheads="1"/>
              </p:cNvSpPr>
              <p:nvPr/>
            </p:nvSpPr>
            <p:spPr bwMode="auto">
              <a:xfrm>
                <a:off x="2941638" y="6083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55" name="Rectangle 475"/>
              <p:cNvSpPr>
                <a:spLocks noChangeArrowheads="1"/>
              </p:cNvSpPr>
              <p:nvPr/>
            </p:nvSpPr>
            <p:spPr bwMode="auto">
              <a:xfrm>
                <a:off x="3170238" y="6083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56" name="Rectangle 476"/>
              <p:cNvSpPr>
                <a:spLocks noChangeArrowheads="1"/>
              </p:cNvSpPr>
              <p:nvPr/>
            </p:nvSpPr>
            <p:spPr bwMode="auto">
              <a:xfrm>
                <a:off x="3398838" y="6083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57" name="Rectangle 477"/>
              <p:cNvSpPr>
                <a:spLocks noChangeArrowheads="1"/>
              </p:cNvSpPr>
              <p:nvPr/>
            </p:nvSpPr>
            <p:spPr bwMode="auto">
              <a:xfrm>
                <a:off x="3627438" y="6083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58" name="Rectangle 478"/>
              <p:cNvSpPr>
                <a:spLocks noChangeArrowheads="1"/>
              </p:cNvSpPr>
              <p:nvPr/>
            </p:nvSpPr>
            <p:spPr bwMode="auto">
              <a:xfrm>
                <a:off x="2713038" y="63119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59" name="Rectangle 479"/>
              <p:cNvSpPr>
                <a:spLocks noChangeArrowheads="1"/>
              </p:cNvSpPr>
              <p:nvPr/>
            </p:nvSpPr>
            <p:spPr bwMode="auto">
              <a:xfrm>
                <a:off x="2941638" y="63119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60" name="Rectangle 480"/>
              <p:cNvSpPr>
                <a:spLocks noChangeArrowheads="1"/>
              </p:cNvSpPr>
              <p:nvPr/>
            </p:nvSpPr>
            <p:spPr bwMode="auto">
              <a:xfrm>
                <a:off x="3170238" y="63119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61" name="Rectangle 481"/>
              <p:cNvSpPr>
                <a:spLocks noChangeArrowheads="1"/>
              </p:cNvSpPr>
              <p:nvPr/>
            </p:nvSpPr>
            <p:spPr bwMode="auto">
              <a:xfrm>
                <a:off x="3398838" y="63119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62" name="Rectangle 482"/>
              <p:cNvSpPr>
                <a:spLocks noChangeArrowheads="1"/>
              </p:cNvSpPr>
              <p:nvPr/>
            </p:nvSpPr>
            <p:spPr bwMode="auto">
              <a:xfrm>
                <a:off x="3627438" y="63119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63" name="Rectangle 483"/>
              <p:cNvSpPr>
                <a:spLocks noChangeArrowheads="1"/>
              </p:cNvSpPr>
              <p:nvPr/>
            </p:nvSpPr>
            <p:spPr bwMode="auto">
              <a:xfrm>
                <a:off x="3856038" y="4940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64" name="Rectangle 484"/>
              <p:cNvSpPr>
                <a:spLocks noChangeArrowheads="1"/>
              </p:cNvSpPr>
              <p:nvPr/>
            </p:nvSpPr>
            <p:spPr bwMode="auto">
              <a:xfrm>
                <a:off x="3856038" y="4711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65" name="Rectangle 485"/>
              <p:cNvSpPr>
                <a:spLocks noChangeArrowheads="1"/>
              </p:cNvSpPr>
              <p:nvPr/>
            </p:nvSpPr>
            <p:spPr bwMode="auto">
              <a:xfrm>
                <a:off x="3856038" y="5168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66" name="Rectangle 486"/>
              <p:cNvSpPr>
                <a:spLocks noChangeArrowheads="1"/>
              </p:cNvSpPr>
              <p:nvPr/>
            </p:nvSpPr>
            <p:spPr bwMode="auto">
              <a:xfrm>
                <a:off x="3856038" y="53975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67" name="Rectangle 487"/>
              <p:cNvSpPr>
                <a:spLocks noChangeArrowheads="1"/>
              </p:cNvSpPr>
              <p:nvPr/>
            </p:nvSpPr>
            <p:spPr bwMode="auto">
              <a:xfrm>
                <a:off x="3856038" y="5626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68" name="Rectangle 488"/>
              <p:cNvSpPr>
                <a:spLocks noChangeArrowheads="1"/>
              </p:cNvSpPr>
              <p:nvPr/>
            </p:nvSpPr>
            <p:spPr bwMode="auto">
              <a:xfrm>
                <a:off x="3856038" y="5854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69" name="Rectangle 489"/>
              <p:cNvSpPr>
                <a:spLocks noChangeArrowheads="1"/>
              </p:cNvSpPr>
              <p:nvPr/>
            </p:nvSpPr>
            <p:spPr bwMode="auto">
              <a:xfrm>
                <a:off x="3856038" y="6083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70" name="Rectangle 490"/>
              <p:cNvSpPr>
                <a:spLocks noChangeArrowheads="1"/>
              </p:cNvSpPr>
              <p:nvPr/>
            </p:nvSpPr>
            <p:spPr bwMode="auto">
              <a:xfrm>
                <a:off x="3856038" y="63119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71" name="Rectangle 491"/>
              <p:cNvSpPr>
                <a:spLocks noChangeArrowheads="1"/>
              </p:cNvSpPr>
              <p:nvPr/>
            </p:nvSpPr>
            <p:spPr bwMode="auto">
              <a:xfrm>
                <a:off x="4084638" y="4711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72" name="Rectangle 492"/>
              <p:cNvSpPr>
                <a:spLocks noChangeArrowheads="1"/>
              </p:cNvSpPr>
              <p:nvPr/>
            </p:nvSpPr>
            <p:spPr bwMode="auto">
              <a:xfrm>
                <a:off x="4313238" y="4711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73" name="Rectangle 493"/>
              <p:cNvSpPr>
                <a:spLocks noChangeArrowheads="1"/>
              </p:cNvSpPr>
              <p:nvPr/>
            </p:nvSpPr>
            <p:spPr bwMode="auto">
              <a:xfrm>
                <a:off x="4084638" y="4940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74" name="Rectangle 494"/>
              <p:cNvSpPr>
                <a:spLocks noChangeArrowheads="1"/>
              </p:cNvSpPr>
              <p:nvPr/>
            </p:nvSpPr>
            <p:spPr bwMode="auto">
              <a:xfrm>
                <a:off x="4541838" y="4711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75" name="Rectangle 495"/>
              <p:cNvSpPr>
                <a:spLocks noChangeArrowheads="1"/>
              </p:cNvSpPr>
              <p:nvPr/>
            </p:nvSpPr>
            <p:spPr bwMode="auto">
              <a:xfrm>
                <a:off x="4313238" y="4940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76" name="Rectangle 496"/>
              <p:cNvSpPr>
                <a:spLocks noChangeArrowheads="1"/>
              </p:cNvSpPr>
              <p:nvPr/>
            </p:nvSpPr>
            <p:spPr bwMode="auto">
              <a:xfrm>
                <a:off x="4541838" y="4940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77" name="Rectangle 497"/>
              <p:cNvSpPr>
                <a:spLocks noChangeArrowheads="1"/>
              </p:cNvSpPr>
              <p:nvPr/>
            </p:nvSpPr>
            <p:spPr bwMode="auto">
              <a:xfrm>
                <a:off x="4084638" y="5168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78" name="Rectangle 498"/>
              <p:cNvSpPr>
                <a:spLocks noChangeArrowheads="1"/>
              </p:cNvSpPr>
              <p:nvPr/>
            </p:nvSpPr>
            <p:spPr bwMode="auto">
              <a:xfrm>
                <a:off x="4313238" y="5168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79" name="Rectangle 499"/>
              <p:cNvSpPr>
                <a:spLocks noChangeArrowheads="1"/>
              </p:cNvSpPr>
              <p:nvPr/>
            </p:nvSpPr>
            <p:spPr bwMode="auto">
              <a:xfrm>
                <a:off x="4541838" y="5168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80" name="Rectangle 500"/>
              <p:cNvSpPr>
                <a:spLocks noChangeArrowheads="1"/>
              </p:cNvSpPr>
              <p:nvPr/>
            </p:nvSpPr>
            <p:spPr bwMode="auto">
              <a:xfrm>
                <a:off x="4084638" y="53975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81" name="Rectangle 501"/>
              <p:cNvSpPr>
                <a:spLocks noChangeArrowheads="1"/>
              </p:cNvSpPr>
              <p:nvPr/>
            </p:nvSpPr>
            <p:spPr bwMode="auto">
              <a:xfrm>
                <a:off x="4313238" y="53975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82" name="Rectangle 502"/>
              <p:cNvSpPr>
                <a:spLocks noChangeArrowheads="1"/>
              </p:cNvSpPr>
              <p:nvPr/>
            </p:nvSpPr>
            <p:spPr bwMode="auto">
              <a:xfrm>
                <a:off x="4541838" y="53975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83" name="Rectangle 503"/>
              <p:cNvSpPr>
                <a:spLocks noChangeArrowheads="1"/>
              </p:cNvSpPr>
              <p:nvPr/>
            </p:nvSpPr>
            <p:spPr bwMode="auto">
              <a:xfrm>
                <a:off x="4313238" y="5626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84" name="Rectangle 504"/>
              <p:cNvSpPr>
                <a:spLocks noChangeArrowheads="1"/>
              </p:cNvSpPr>
              <p:nvPr/>
            </p:nvSpPr>
            <p:spPr bwMode="auto">
              <a:xfrm>
                <a:off x="4084638" y="5626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85" name="Rectangle 505"/>
              <p:cNvSpPr>
                <a:spLocks noChangeArrowheads="1"/>
              </p:cNvSpPr>
              <p:nvPr/>
            </p:nvSpPr>
            <p:spPr bwMode="auto">
              <a:xfrm>
                <a:off x="4541838" y="5626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86" name="Rectangle 506"/>
              <p:cNvSpPr>
                <a:spLocks noChangeArrowheads="1"/>
              </p:cNvSpPr>
              <p:nvPr/>
            </p:nvSpPr>
            <p:spPr bwMode="auto">
              <a:xfrm>
                <a:off x="4084638" y="5854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87" name="Rectangle 507"/>
              <p:cNvSpPr>
                <a:spLocks noChangeArrowheads="1"/>
              </p:cNvSpPr>
              <p:nvPr/>
            </p:nvSpPr>
            <p:spPr bwMode="auto">
              <a:xfrm>
                <a:off x="4541838" y="5854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88" name="Rectangle 508"/>
              <p:cNvSpPr>
                <a:spLocks noChangeArrowheads="1"/>
              </p:cNvSpPr>
              <p:nvPr/>
            </p:nvSpPr>
            <p:spPr bwMode="auto">
              <a:xfrm>
                <a:off x="4313238" y="5854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89" name="Rectangle 509"/>
              <p:cNvSpPr>
                <a:spLocks noChangeArrowheads="1"/>
              </p:cNvSpPr>
              <p:nvPr/>
            </p:nvSpPr>
            <p:spPr bwMode="auto">
              <a:xfrm>
                <a:off x="4084638" y="6083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90" name="Rectangle 510"/>
              <p:cNvSpPr>
                <a:spLocks noChangeArrowheads="1"/>
              </p:cNvSpPr>
              <p:nvPr/>
            </p:nvSpPr>
            <p:spPr bwMode="auto">
              <a:xfrm>
                <a:off x="4313238" y="6083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91" name="Rectangle 511"/>
              <p:cNvSpPr>
                <a:spLocks noChangeArrowheads="1"/>
              </p:cNvSpPr>
              <p:nvPr/>
            </p:nvSpPr>
            <p:spPr bwMode="auto">
              <a:xfrm>
                <a:off x="4541838" y="6083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92" name="Rectangle 512"/>
              <p:cNvSpPr>
                <a:spLocks noChangeArrowheads="1"/>
              </p:cNvSpPr>
              <p:nvPr/>
            </p:nvSpPr>
            <p:spPr bwMode="auto">
              <a:xfrm>
                <a:off x="4084638" y="63119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93" name="Rectangle 513"/>
              <p:cNvSpPr>
                <a:spLocks noChangeArrowheads="1"/>
              </p:cNvSpPr>
              <p:nvPr/>
            </p:nvSpPr>
            <p:spPr bwMode="auto">
              <a:xfrm>
                <a:off x="4313238" y="63119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94" name="Rectangle 514"/>
              <p:cNvSpPr>
                <a:spLocks noChangeArrowheads="1"/>
              </p:cNvSpPr>
              <p:nvPr/>
            </p:nvSpPr>
            <p:spPr bwMode="auto">
              <a:xfrm>
                <a:off x="4541838" y="63119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95" name="AutoShape 515"/>
              <p:cNvSpPr>
                <a:spLocks noChangeArrowheads="1"/>
              </p:cNvSpPr>
              <p:nvPr/>
            </p:nvSpPr>
            <p:spPr bwMode="auto">
              <a:xfrm rot="-10488334">
                <a:off x="3494088" y="5627688"/>
                <a:ext cx="300037" cy="422275"/>
              </a:xfrm>
              <a:prstGeom prst="curvedLeftArrow">
                <a:avLst>
                  <a:gd name="adj1" fmla="val 28148"/>
                  <a:gd name="adj2" fmla="val 56296"/>
                  <a:gd name="adj3" fmla="val 3333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96" name="Rectangle 516"/>
              <p:cNvSpPr>
                <a:spLocks noChangeArrowheads="1"/>
              </p:cNvSpPr>
              <p:nvPr/>
            </p:nvSpPr>
            <p:spPr bwMode="auto">
              <a:xfrm>
                <a:off x="5068888" y="4711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97" name="Rectangle 517"/>
              <p:cNvSpPr>
                <a:spLocks noChangeArrowheads="1"/>
              </p:cNvSpPr>
              <p:nvPr/>
            </p:nvSpPr>
            <p:spPr bwMode="auto">
              <a:xfrm>
                <a:off x="5297488" y="4711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98" name="Rectangle 518"/>
              <p:cNvSpPr>
                <a:spLocks noChangeArrowheads="1"/>
              </p:cNvSpPr>
              <p:nvPr/>
            </p:nvSpPr>
            <p:spPr bwMode="auto">
              <a:xfrm>
                <a:off x="5068888" y="4940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999" name="Rectangle 519"/>
              <p:cNvSpPr>
                <a:spLocks noChangeArrowheads="1"/>
              </p:cNvSpPr>
              <p:nvPr/>
            </p:nvSpPr>
            <p:spPr bwMode="auto">
              <a:xfrm>
                <a:off x="5526088" y="4711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00" name="Rectangle 520"/>
              <p:cNvSpPr>
                <a:spLocks noChangeArrowheads="1"/>
              </p:cNvSpPr>
              <p:nvPr/>
            </p:nvSpPr>
            <p:spPr bwMode="auto">
              <a:xfrm>
                <a:off x="5754688" y="4711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01" name="Rectangle 521"/>
              <p:cNvSpPr>
                <a:spLocks noChangeArrowheads="1"/>
              </p:cNvSpPr>
              <p:nvPr/>
            </p:nvSpPr>
            <p:spPr bwMode="auto">
              <a:xfrm>
                <a:off x="5297488" y="4940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02" name="Rectangle 522"/>
              <p:cNvSpPr>
                <a:spLocks noChangeArrowheads="1"/>
              </p:cNvSpPr>
              <p:nvPr/>
            </p:nvSpPr>
            <p:spPr bwMode="auto">
              <a:xfrm>
                <a:off x="5526088" y="4940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03" name="Rectangle 523"/>
              <p:cNvSpPr>
                <a:spLocks noChangeArrowheads="1"/>
              </p:cNvSpPr>
              <p:nvPr/>
            </p:nvSpPr>
            <p:spPr bwMode="auto">
              <a:xfrm>
                <a:off x="5754688" y="4940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04" name="Rectangle 524"/>
              <p:cNvSpPr>
                <a:spLocks noChangeArrowheads="1"/>
              </p:cNvSpPr>
              <p:nvPr/>
            </p:nvSpPr>
            <p:spPr bwMode="auto">
              <a:xfrm>
                <a:off x="5068888" y="5168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05" name="Rectangle 525"/>
              <p:cNvSpPr>
                <a:spLocks noChangeArrowheads="1"/>
              </p:cNvSpPr>
              <p:nvPr/>
            </p:nvSpPr>
            <p:spPr bwMode="auto">
              <a:xfrm>
                <a:off x="5297488" y="5168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06" name="Rectangle 526"/>
              <p:cNvSpPr>
                <a:spLocks noChangeArrowheads="1"/>
              </p:cNvSpPr>
              <p:nvPr/>
            </p:nvSpPr>
            <p:spPr bwMode="auto">
              <a:xfrm>
                <a:off x="5526088" y="5168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07" name="Rectangle 527"/>
              <p:cNvSpPr>
                <a:spLocks noChangeArrowheads="1"/>
              </p:cNvSpPr>
              <p:nvPr/>
            </p:nvSpPr>
            <p:spPr bwMode="auto">
              <a:xfrm>
                <a:off x="5754688" y="5168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08" name="Rectangle 528"/>
              <p:cNvSpPr>
                <a:spLocks noChangeArrowheads="1"/>
              </p:cNvSpPr>
              <p:nvPr/>
            </p:nvSpPr>
            <p:spPr bwMode="auto">
              <a:xfrm>
                <a:off x="5983288" y="4711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09" name="Rectangle 529"/>
              <p:cNvSpPr>
                <a:spLocks noChangeArrowheads="1"/>
              </p:cNvSpPr>
              <p:nvPr/>
            </p:nvSpPr>
            <p:spPr bwMode="auto">
              <a:xfrm>
                <a:off x="5983288" y="4940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10" name="Rectangle 530"/>
              <p:cNvSpPr>
                <a:spLocks noChangeArrowheads="1"/>
              </p:cNvSpPr>
              <p:nvPr/>
            </p:nvSpPr>
            <p:spPr bwMode="auto">
              <a:xfrm>
                <a:off x="5983288" y="5168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11" name="Rectangle 531"/>
              <p:cNvSpPr>
                <a:spLocks noChangeArrowheads="1"/>
              </p:cNvSpPr>
              <p:nvPr/>
            </p:nvSpPr>
            <p:spPr bwMode="auto">
              <a:xfrm>
                <a:off x="5068888" y="5397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12" name="Rectangle 532"/>
              <p:cNvSpPr>
                <a:spLocks noChangeArrowheads="1"/>
              </p:cNvSpPr>
              <p:nvPr/>
            </p:nvSpPr>
            <p:spPr bwMode="auto">
              <a:xfrm>
                <a:off x="5297488" y="5397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13" name="Rectangle 533"/>
              <p:cNvSpPr>
                <a:spLocks noChangeArrowheads="1"/>
              </p:cNvSpPr>
              <p:nvPr/>
            </p:nvSpPr>
            <p:spPr bwMode="auto">
              <a:xfrm>
                <a:off x="5526088" y="5397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14" name="Rectangle 534"/>
              <p:cNvSpPr>
                <a:spLocks noChangeArrowheads="1"/>
              </p:cNvSpPr>
              <p:nvPr/>
            </p:nvSpPr>
            <p:spPr bwMode="auto">
              <a:xfrm>
                <a:off x="5754688" y="5397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15" name="Rectangle 535"/>
              <p:cNvSpPr>
                <a:spLocks noChangeArrowheads="1"/>
              </p:cNvSpPr>
              <p:nvPr/>
            </p:nvSpPr>
            <p:spPr bwMode="auto">
              <a:xfrm>
                <a:off x="5983288" y="53975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16" name="Rectangle 536"/>
              <p:cNvSpPr>
                <a:spLocks noChangeArrowheads="1"/>
              </p:cNvSpPr>
              <p:nvPr/>
            </p:nvSpPr>
            <p:spPr bwMode="auto">
              <a:xfrm>
                <a:off x="5297488" y="5626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17" name="Rectangle 537"/>
              <p:cNvSpPr>
                <a:spLocks noChangeArrowheads="1"/>
              </p:cNvSpPr>
              <p:nvPr/>
            </p:nvSpPr>
            <p:spPr bwMode="auto">
              <a:xfrm>
                <a:off x="5068888" y="5626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18" name="Rectangle 538"/>
              <p:cNvSpPr>
                <a:spLocks noChangeArrowheads="1"/>
              </p:cNvSpPr>
              <p:nvPr/>
            </p:nvSpPr>
            <p:spPr bwMode="auto">
              <a:xfrm>
                <a:off x="5526088" y="5626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19" name="Rectangle 539"/>
              <p:cNvSpPr>
                <a:spLocks noChangeArrowheads="1"/>
              </p:cNvSpPr>
              <p:nvPr/>
            </p:nvSpPr>
            <p:spPr bwMode="auto">
              <a:xfrm>
                <a:off x="5754688" y="5626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20" name="Rectangle 540"/>
              <p:cNvSpPr>
                <a:spLocks noChangeArrowheads="1"/>
              </p:cNvSpPr>
              <p:nvPr/>
            </p:nvSpPr>
            <p:spPr bwMode="auto">
              <a:xfrm>
                <a:off x="5983288" y="56261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21" name="Rectangle 541"/>
              <p:cNvSpPr>
                <a:spLocks noChangeArrowheads="1"/>
              </p:cNvSpPr>
              <p:nvPr/>
            </p:nvSpPr>
            <p:spPr bwMode="auto">
              <a:xfrm>
                <a:off x="5068888" y="5854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22" name="Rectangle 542"/>
              <p:cNvSpPr>
                <a:spLocks noChangeArrowheads="1"/>
              </p:cNvSpPr>
              <p:nvPr/>
            </p:nvSpPr>
            <p:spPr bwMode="auto">
              <a:xfrm>
                <a:off x="5526088" y="5854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23" name="Rectangle 543"/>
              <p:cNvSpPr>
                <a:spLocks noChangeArrowheads="1"/>
              </p:cNvSpPr>
              <p:nvPr/>
            </p:nvSpPr>
            <p:spPr bwMode="auto">
              <a:xfrm>
                <a:off x="5297488" y="5854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24" name="Rectangle 544"/>
              <p:cNvSpPr>
                <a:spLocks noChangeArrowheads="1"/>
              </p:cNvSpPr>
              <p:nvPr/>
            </p:nvSpPr>
            <p:spPr bwMode="auto">
              <a:xfrm>
                <a:off x="5754688" y="5854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25" name="Rectangle 545"/>
              <p:cNvSpPr>
                <a:spLocks noChangeArrowheads="1"/>
              </p:cNvSpPr>
              <p:nvPr/>
            </p:nvSpPr>
            <p:spPr bwMode="auto">
              <a:xfrm>
                <a:off x="5068888" y="6083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26" name="Rectangle 546"/>
              <p:cNvSpPr>
                <a:spLocks noChangeArrowheads="1"/>
              </p:cNvSpPr>
              <p:nvPr/>
            </p:nvSpPr>
            <p:spPr bwMode="auto">
              <a:xfrm>
                <a:off x="5983288" y="58547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27" name="Rectangle 547"/>
              <p:cNvSpPr>
                <a:spLocks noChangeArrowheads="1"/>
              </p:cNvSpPr>
              <p:nvPr/>
            </p:nvSpPr>
            <p:spPr bwMode="auto">
              <a:xfrm>
                <a:off x="5297488" y="6083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28" name="Rectangle 548"/>
              <p:cNvSpPr>
                <a:spLocks noChangeArrowheads="1"/>
              </p:cNvSpPr>
              <p:nvPr/>
            </p:nvSpPr>
            <p:spPr bwMode="auto">
              <a:xfrm>
                <a:off x="5526088" y="6083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29" name="Rectangle 549"/>
              <p:cNvSpPr>
                <a:spLocks noChangeArrowheads="1"/>
              </p:cNvSpPr>
              <p:nvPr/>
            </p:nvSpPr>
            <p:spPr bwMode="auto">
              <a:xfrm>
                <a:off x="5754688" y="6083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30" name="Rectangle 550"/>
              <p:cNvSpPr>
                <a:spLocks noChangeArrowheads="1"/>
              </p:cNvSpPr>
              <p:nvPr/>
            </p:nvSpPr>
            <p:spPr bwMode="auto">
              <a:xfrm>
                <a:off x="5983288" y="6083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31" name="Rectangle 551"/>
              <p:cNvSpPr>
                <a:spLocks noChangeArrowheads="1"/>
              </p:cNvSpPr>
              <p:nvPr/>
            </p:nvSpPr>
            <p:spPr bwMode="auto">
              <a:xfrm>
                <a:off x="5068888" y="63119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32" name="Rectangle 552"/>
              <p:cNvSpPr>
                <a:spLocks noChangeArrowheads="1"/>
              </p:cNvSpPr>
              <p:nvPr/>
            </p:nvSpPr>
            <p:spPr bwMode="auto">
              <a:xfrm>
                <a:off x="5297488" y="63119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33" name="Rectangle 553"/>
              <p:cNvSpPr>
                <a:spLocks noChangeArrowheads="1"/>
              </p:cNvSpPr>
              <p:nvPr/>
            </p:nvSpPr>
            <p:spPr bwMode="auto">
              <a:xfrm>
                <a:off x="5526088" y="63119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34" name="Rectangle 554"/>
              <p:cNvSpPr>
                <a:spLocks noChangeArrowheads="1"/>
              </p:cNvSpPr>
              <p:nvPr/>
            </p:nvSpPr>
            <p:spPr bwMode="auto">
              <a:xfrm>
                <a:off x="5754688" y="63119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35" name="Rectangle 555"/>
              <p:cNvSpPr>
                <a:spLocks noChangeArrowheads="1"/>
              </p:cNvSpPr>
              <p:nvPr/>
            </p:nvSpPr>
            <p:spPr bwMode="auto">
              <a:xfrm>
                <a:off x="5983288" y="63119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36" name="Rectangle 556"/>
              <p:cNvSpPr>
                <a:spLocks noChangeArrowheads="1"/>
              </p:cNvSpPr>
              <p:nvPr/>
            </p:nvSpPr>
            <p:spPr bwMode="auto">
              <a:xfrm>
                <a:off x="6211888" y="4940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37" name="Rectangle 557"/>
              <p:cNvSpPr>
                <a:spLocks noChangeArrowheads="1"/>
              </p:cNvSpPr>
              <p:nvPr/>
            </p:nvSpPr>
            <p:spPr bwMode="auto">
              <a:xfrm>
                <a:off x="6211888" y="4711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38" name="Rectangle 558"/>
              <p:cNvSpPr>
                <a:spLocks noChangeArrowheads="1"/>
              </p:cNvSpPr>
              <p:nvPr/>
            </p:nvSpPr>
            <p:spPr bwMode="auto">
              <a:xfrm>
                <a:off x="6211888" y="5168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39" name="Rectangle 559"/>
              <p:cNvSpPr>
                <a:spLocks noChangeArrowheads="1"/>
              </p:cNvSpPr>
              <p:nvPr/>
            </p:nvSpPr>
            <p:spPr bwMode="auto">
              <a:xfrm>
                <a:off x="6211888" y="53975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40" name="Rectangle 560"/>
              <p:cNvSpPr>
                <a:spLocks noChangeArrowheads="1"/>
              </p:cNvSpPr>
              <p:nvPr/>
            </p:nvSpPr>
            <p:spPr bwMode="auto">
              <a:xfrm>
                <a:off x="6211888" y="5626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41" name="Rectangle 561"/>
              <p:cNvSpPr>
                <a:spLocks noChangeArrowheads="1"/>
              </p:cNvSpPr>
              <p:nvPr/>
            </p:nvSpPr>
            <p:spPr bwMode="auto">
              <a:xfrm>
                <a:off x="6211888" y="5854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42" name="Rectangle 562"/>
              <p:cNvSpPr>
                <a:spLocks noChangeArrowheads="1"/>
              </p:cNvSpPr>
              <p:nvPr/>
            </p:nvSpPr>
            <p:spPr bwMode="auto">
              <a:xfrm>
                <a:off x="6211888" y="60833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43" name="Rectangle 563"/>
              <p:cNvSpPr>
                <a:spLocks noChangeArrowheads="1"/>
              </p:cNvSpPr>
              <p:nvPr/>
            </p:nvSpPr>
            <p:spPr bwMode="auto">
              <a:xfrm>
                <a:off x="6211888" y="631190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44" name="Rectangle 564"/>
              <p:cNvSpPr>
                <a:spLocks noChangeArrowheads="1"/>
              </p:cNvSpPr>
              <p:nvPr/>
            </p:nvSpPr>
            <p:spPr bwMode="auto">
              <a:xfrm>
                <a:off x="6440488" y="4711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45" name="Rectangle 565"/>
              <p:cNvSpPr>
                <a:spLocks noChangeArrowheads="1"/>
              </p:cNvSpPr>
              <p:nvPr/>
            </p:nvSpPr>
            <p:spPr bwMode="auto">
              <a:xfrm>
                <a:off x="6669088" y="4711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46" name="Rectangle 566"/>
              <p:cNvSpPr>
                <a:spLocks noChangeArrowheads="1"/>
              </p:cNvSpPr>
              <p:nvPr/>
            </p:nvSpPr>
            <p:spPr bwMode="auto">
              <a:xfrm>
                <a:off x="6440488" y="4940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47" name="Rectangle 567"/>
              <p:cNvSpPr>
                <a:spLocks noChangeArrowheads="1"/>
              </p:cNvSpPr>
              <p:nvPr/>
            </p:nvSpPr>
            <p:spPr bwMode="auto">
              <a:xfrm>
                <a:off x="6897688" y="47117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48" name="Rectangle 568"/>
              <p:cNvSpPr>
                <a:spLocks noChangeArrowheads="1"/>
              </p:cNvSpPr>
              <p:nvPr/>
            </p:nvSpPr>
            <p:spPr bwMode="auto">
              <a:xfrm>
                <a:off x="6669088" y="4940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49" name="Rectangle 569"/>
              <p:cNvSpPr>
                <a:spLocks noChangeArrowheads="1"/>
              </p:cNvSpPr>
              <p:nvPr/>
            </p:nvSpPr>
            <p:spPr bwMode="auto">
              <a:xfrm>
                <a:off x="6897688" y="49403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50" name="Rectangle 570"/>
              <p:cNvSpPr>
                <a:spLocks noChangeArrowheads="1"/>
              </p:cNvSpPr>
              <p:nvPr/>
            </p:nvSpPr>
            <p:spPr bwMode="auto">
              <a:xfrm>
                <a:off x="6440488" y="5168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51" name="Rectangle 571"/>
              <p:cNvSpPr>
                <a:spLocks noChangeArrowheads="1"/>
              </p:cNvSpPr>
              <p:nvPr/>
            </p:nvSpPr>
            <p:spPr bwMode="auto">
              <a:xfrm>
                <a:off x="6669088" y="5168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52" name="Rectangle 572"/>
              <p:cNvSpPr>
                <a:spLocks noChangeArrowheads="1"/>
              </p:cNvSpPr>
              <p:nvPr/>
            </p:nvSpPr>
            <p:spPr bwMode="auto">
              <a:xfrm>
                <a:off x="6897688" y="51689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53" name="Rectangle 573"/>
              <p:cNvSpPr>
                <a:spLocks noChangeArrowheads="1"/>
              </p:cNvSpPr>
              <p:nvPr/>
            </p:nvSpPr>
            <p:spPr bwMode="auto">
              <a:xfrm>
                <a:off x="6440488" y="53975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54" name="Rectangle 574"/>
              <p:cNvSpPr>
                <a:spLocks noChangeArrowheads="1"/>
              </p:cNvSpPr>
              <p:nvPr/>
            </p:nvSpPr>
            <p:spPr bwMode="auto">
              <a:xfrm>
                <a:off x="6669088" y="53975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55" name="Rectangle 575"/>
              <p:cNvSpPr>
                <a:spLocks noChangeArrowheads="1"/>
              </p:cNvSpPr>
              <p:nvPr/>
            </p:nvSpPr>
            <p:spPr bwMode="auto">
              <a:xfrm>
                <a:off x="6897688" y="53975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56" name="Rectangle 576"/>
              <p:cNvSpPr>
                <a:spLocks noChangeArrowheads="1"/>
              </p:cNvSpPr>
              <p:nvPr/>
            </p:nvSpPr>
            <p:spPr bwMode="auto">
              <a:xfrm>
                <a:off x="6669088" y="5626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57" name="Rectangle 577"/>
              <p:cNvSpPr>
                <a:spLocks noChangeArrowheads="1"/>
              </p:cNvSpPr>
              <p:nvPr/>
            </p:nvSpPr>
            <p:spPr bwMode="auto">
              <a:xfrm>
                <a:off x="6440488" y="562610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58" name="Rectangle 578"/>
              <p:cNvSpPr>
                <a:spLocks noChangeArrowheads="1"/>
              </p:cNvSpPr>
              <p:nvPr/>
            </p:nvSpPr>
            <p:spPr bwMode="auto">
              <a:xfrm>
                <a:off x="6897688" y="56261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59" name="Rectangle 579"/>
              <p:cNvSpPr>
                <a:spLocks noChangeArrowheads="1"/>
              </p:cNvSpPr>
              <p:nvPr/>
            </p:nvSpPr>
            <p:spPr bwMode="auto">
              <a:xfrm>
                <a:off x="6440488" y="5854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60" name="Rectangle 580"/>
              <p:cNvSpPr>
                <a:spLocks noChangeArrowheads="1"/>
              </p:cNvSpPr>
              <p:nvPr/>
            </p:nvSpPr>
            <p:spPr bwMode="auto">
              <a:xfrm>
                <a:off x="6897688" y="5854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61" name="Rectangle 581"/>
              <p:cNvSpPr>
                <a:spLocks noChangeArrowheads="1"/>
              </p:cNvSpPr>
              <p:nvPr/>
            </p:nvSpPr>
            <p:spPr bwMode="auto">
              <a:xfrm>
                <a:off x="6669088" y="58547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62" name="Rectangle 582"/>
              <p:cNvSpPr>
                <a:spLocks noChangeArrowheads="1"/>
              </p:cNvSpPr>
              <p:nvPr/>
            </p:nvSpPr>
            <p:spPr bwMode="auto">
              <a:xfrm>
                <a:off x="6440488" y="6083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63" name="Rectangle 583"/>
              <p:cNvSpPr>
                <a:spLocks noChangeArrowheads="1"/>
              </p:cNvSpPr>
              <p:nvPr/>
            </p:nvSpPr>
            <p:spPr bwMode="auto">
              <a:xfrm>
                <a:off x="6669088" y="6083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64" name="Rectangle 584"/>
              <p:cNvSpPr>
                <a:spLocks noChangeArrowheads="1"/>
              </p:cNvSpPr>
              <p:nvPr/>
            </p:nvSpPr>
            <p:spPr bwMode="auto">
              <a:xfrm>
                <a:off x="6897688" y="60833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65" name="Rectangle 585"/>
              <p:cNvSpPr>
                <a:spLocks noChangeArrowheads="1"/>
              </p:cNvSpPr>
              <p:nvPr/>
            </p:nvSpPr>
            <p:spPr bwMode="auto">
              <a:xfrm>
                <a:off x="6440488" y="63119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66" name="Rectangle 586"/>
              <p:cNvSpPr>
                <a:spLocks noChangeArrowheads="1"/>
              </p:cNvSpPr>
              <p:nvPr/>
            </p:nvSpPr>
            <p:spPr bwMode="auto">
              <a:xfrm>
                <a:off x="6669088" y="63119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67" name="Rectangle 587"/>
              <p:cNvSpPr>
                <a:spLocks noChangeArrowheads="1"/>
              </p:cNvSpPr>
              <p:nvPr/>
            </p:nvSpPr>
            <p:spPr bwMode="auto">
              <a:xfrm>
                <a:off x="6897688" y="631190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68" name="Rectangle 589"/>
              <p:cNvSpPr>
                <a:spLocks noChangeArrowheads="1"/>
              </p:cNvSpPr>
              <p:nvPr/>
            </p:nvSpPr>
            <p:spPr bwMode="auto">
              <a:xfrm>
                <a:off x="5033963" y="25844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69" name="Rectangle 590"/>
              <p:cNvSpPr>
                <a:spLocks noChangeArrowheads="1"/>
              </p:cNvSpPr>
              <p:nvPr/>
            </p:nvSpPr>
            <p:spPr bwMode="auto">
              <a:xfrm>
                <a:off x="5262563" y="25844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70" name="Rectangle 591"/>
              <p:cNvSpPr>
                <a:spLocks noChangeArrowheads="1"/>
              </p:cNvSpPr>
              <p:nvPr/>
            </p:nvSpPr>
            <p:spPr bwMode="auto">
              <a:xfrm>
                <a:off x="5033963" y="28130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71" name="Rectangle 592"/>
              <p:cNvSpPr>
                <a:spLocks noChangeArrowheads="1"/>
              </p:cNvSpPr>
              <p:nvPr/>
            </p:nvSpPr>
            <p:spPr bwMode="auto">
              <a:xfrm>
                <a:off x="5491163" y="25844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72" name="Rectangle 593"/>
              <p:cNvSpPr>
                <a:spLocks noChangeArrowheads="1"/>
              </p:cNvSpPr>
              <p:nvPr/>
            </p:nvSpPr>
            <p:spPr bwMode="auto">
              <a:xfrm>
                <a:off x="5719763" y="25844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73" name="Rectangle 594"/>
              <p:cNvSpPr>
                <a:spLocks noChangeArrowheads="1"/>
              </p:cNvSpPr>
              <p:nvPr/>
            </p:nvSpPr>
            <p:spPr bwMode="auto">
              <a:xfrm>
                <a:off x="5262563" y="28130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74" name="Rectangle 595"/>
              <p:cNvSpPr>
                <a:spLocks noChangeArrowheads="1"/>
              </p:cNvSpPr>
              <p:nvPr/>
            </p:nvSpPr>
            <p:spPr bwMode="auto">
              <a:xfrm>
                <a:off x="5491163" y="28130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75" name="Rectangle 596"/>
              <p:cNvSpPr>
                <a:spLocks noChangeArrowheads="1"/>
              </p:cNvSpPr>
              <p:nvPr/>
            </p:nvSpPr>
            <p:spPr bwMode="auto">
              <a:xfrm>
                <a:off x="5719763" y="28130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76" name="Rectangle 597"/>
              <p:cNvSpPr>
                <a:spLocks noChangeArrowheads="1"/>
              </p:cNvSpPr>
              <p:nvPr/>
            </p:nvSpPr>
            <p:spPr bwMode="auto">
              <a:xfrm>
                <a:off x="5033963" y="30416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77" name="Rectangle 598"/>
              <p:cNvSpPr>
                <a:spLocks noChangeArrowheads="1"/>
              </p:cNvSpPr>
              <p:nvPr/>
            </p:nvSpPr>
            <p:spPr bwMode="auto">
              <a:xfrm>
                <a:off x="5262563" y="30416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78" name="Rectangle 599"/>
              <p:cNvSpPr>
                <a:spLocks noChangeArrowheads="1"/>
              </p:cNvSpPr>
              <p:nvPr/>
            </p:nvSpPr>
            <p:spPr bwMode="auto">
              <a:xfrm>
                <a:off x="5491163" y="30416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79" name="Rectangle 600"/>
              <p:cNvSpPr>
                <a:spLocks noChangeArrowheads="1"/>
              </p:cNvSpPr>
              <p:nvPr/>
            </p:nvSpPr>
            <p:spPr bwMode="auto">
              <a:xfrm>
                <a:off x="5719763" y="30416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80" name="Rectangle 601"/>
              <p:cNvSpPr>
                <a:spLocks noChangeArrowheads="1"/>
              </p:cNvSpPr>
              <p:nvPr/>
            </p:nvSpPr>
            <p:spPr bwMode="auto">
              <a:xfrm>
                <a:off x="5948363" y="25844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81" name="Rectangle 602"/>
              <p:cNvSpPr>
                <a:spLocks noChangeArrowheads="1"/>
              </p:cNvSpPr>
              <p:nvPr/>
            </p:nvSpPr>
            <p:spPr bwMode="auto">
              <a:xfrm>
                <a:off x="5948363" y="28130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82" name="Rectangle 603"/>
              <p:cNvSpPr>
                <a:spLocks noChangeArrowheads="1"/>
              </p:cNvSpPr>
              <p:nvPr/>
            </p:nvSpPr>
            <p:spPr bwMode="auto">
              <a:xfrm>
                <a:off x="5948363" y="30416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83" name="Rectangle 604"/>
              <p:cNvSpPr>
                <a:spLocks noChangeArrowheads="1"/>
              </p:cNvSpPr>
              <p:nvPr/>
            </p:nvSpPr>
            <p:spPr bwMode="auto">
              <a:xfrm>
                <a:off x="5033963" y="32702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84" name="Rectangle 605"/>
              <p:cNvSpPr>
                <a:spLocks noChangeArrowheads="1"/>
              </p:cNvSpPr>
              <p:nvPr/>
            </p:nvSpPr>
            <p:spPr bwMode="auto">
              <a:xfrm>
                <a:off x="5262563" y="32702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85" name="Rectangle 606"/>
              <p:cNvSpPr>
                <a:spLocks noChangeArrowheads="1"/>
              </p:cNvSpPr>
              <p:nvPr/>
            </p:nvSpPr>
            <p:spPr bwMode="auto">
              <a:xfrm>
                <a:off x="5491163" y="32702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86" name="Rectangle 607"/>
              <p:cNvSpPr>
                <a:spLocks noChangeArrowheads="1"/>
              </p:cNvSpPr>
              <p:nvPr/>
            </p:nvSpPr>
            <p:spPr bwMode="auto">
              <a:xfrm>
                <a:off x="5719763" y="32702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87" name="Rectangle 608"/>
              <p:cNvSpPr>
                <a:spLocks noChangeArrowheads="1"/>
              </p:cNvSpPr>
              <p:nvPr/>
            </p:nvSpPr>
            <p:spPr bwMode="auto">
              <a:xfrm>
                <a:off x="5948363" y="32702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88" name="Rectangle 609"/>
              <p:cNvSpPr>
                <a:spLocks noChangeArrowheads="1"/>
              </p:cNvSpPr>
              <p:nvPr/>
            </p:nvSpPr>
            <p:spPr bwMode="auto">
              <a:xfrm>
                <a:off x="5262563" y="34988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89" name="Rectangle 610"/>
              <p:cNvSpPr>
                <a:spLocks noChangeArrowheads="1"/>
              </p:cNvSpPr>
              <p:nvPr/>
            </p:nvSpPr>
            <p:spPr bwMode="auto">
              <a:xfrm>
                <a:off x="5033963" y="34988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90" name="Rectangle 611"/>
              <p:cNvSpPr>
                <a:spLocks noChangeArrowheads="1"/>
              </p:cNvSpPr>
              <p:nvPr/>
            </p:nvSpPr>
            <p:spPr bwMode="auto">
              <a:xfrm>
                <a:off x="5491163" y="34988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91" name="Rectangle 612"/>
              <p:cNvSpPr>
                <a:spLocks noChangeArrowheads="1"/>
              </p:cNvSpPr>
              <p:nvPr/>
            </p:nvSpPr>
            <p:spPr bwMode="auto">
              <a:xfrm>
                <a:off x="5719763" y="34988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92" name="Rectangle 613"/>
              <p:cNvSpPr>
                <a:spLocks noChangeArrowheads="1"/>
              </p:cNvSpPr>
              <p:nvPr/>
            </p:nvSpPr>
            <p:spPr bwMode="auto">
              <a:xfrm>
                <a:off x="5948363" y="349885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93" name="Rectangle 614"/>
              <p:cNvSpPr>
                <a:spLocks noChangeArrowheads="1"/>
              </p:cNvSpPr>
              <p:nvPr/>
            </p:nvSpPr>
            <p:spPr bwMode="auto">
              <a:xfrm>
                <a:off x="5033963" y="37274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94" name="Rectangle 615"/>
              <p:cNvSpPr>
                <a:spLocks noChangeArrowheads="1"/>
              </p:cNvSpPr>
              <p:nvPr/>
            </p:nvSpPr>
            <p:spPr bwMode="auto">
              <a:xfrm>
                <a:off x="5491163" y="37274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95" name="Rectangle 616"/>
              <p:cNvSpPr>
                <a:spLocks noChangeArrowheads="1"/>
              </p:cNvSpPr>
              <p:nvPr/>
            </p:nvSpPr>
            <p:spPr bwMode="auto">
              <a:xfrm>
                <a:off x="5262563" y="37274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96" name="Rectangle 617"/>
              <p:cNvSpPr>
                <a:spLocks noChangeArrowheads="1"/>
              </p:cNvSpPr>
              <p:nvPr/>
            </p:nvSpPr>
            <p:spPr bwMode="auto">
              <a:xfrm>
                <a:off x="5719763" y="37274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97" name="Rectangle 618"/>
              <p:cNvSpPr>
                <a:spLocks noChangeArrowheads="1"/>
              </p:cNvSpPr>
              <p:nvPr/>
            </p:nvSpPr>
            <p:spPr bwMode="auto">
              <a:xfrm>
                <a:off x="5033963" y="39560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98" name="Rectangle 619"/>
              <p:cNvSpPr>
                <a:spLocks noChangeArrowheads="1"/>
              </p:cNvSpPr>
              <p:nvPr/>
            </p:nvSpPr>
            <p:spPr bwMode="auto">
              <a:xfrm>
                <a:off x="5948363" y="37274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099" name="Rectangle 620"/>
              <p:cNvSpPr>
                <a:spLocks noChangeArrowheads="1"/>
              </p:cNvSpPr>
              <p:nvPr/>
            </p:nvSpPr>
            <p:spPr bwMode="auto">
              <a:xfrm>
                <a:off x="5262563" y="39560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00" name="Rectangle 621"/>
              <p:cNvSpPr>
                <a:spLocks noChangeArrowheads="1"/>
              </p:cNvSpPr>
              <p:nvPr/>
            </p:nvSpPr>
            <p:spPr bwMode="auto">
              <a:xfrm>
                <a:off x="5491163" y="39560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01" name="Rectangle 622"/>
              <p:cNvSpPr>
                <a:spLocks noChangeArrowheads="1"/>
              </p:cNvSpPr>
              <p:nvPr/>
            </p:nvSpPr>
            <p:spPr bwMode="auto">
              <a:xfrm>
                <a:off x="5719763" y="39560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02" name="Rectangle 623"/>
              <p:cNvSpPr>
                <a:spLocks noChangeArrowheads="1"/>
              </p:cNvSpPr>
              <p:nvPr/>
            </p:nvSpPr>
            <p:spPr bwMode="auto">
              <a:xfrm>
                <a:off x="5948363" y="39560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03" name="Rectangle 624"/>
              <p:cNvSpPr>
                <a:spLocks noChangeArrowheads="1"/>
              </p:cNvSpPr>
              <p:nvPr/>
            </p:nvSpPr>
            <p:spPr bwMode="auto">
              <a:xfrm>
                <a:off x="5033963" y="41846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04" name="Rectangle 625"/>
              <p:cNvSpPr>
                <a:spLocks noChangeArrowheads="1"/>
              </p:cNvSpPr>
              <p:nvPr/>
            </p:nvSpPr>
            <p:spPr bwMode="auto">
              <a:xfrm>
                <a:off x="5262563" y="41846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05" name="Rectangle 626"/>
              <p:cNvSpPr>
                <a:spLocks noChangeArrowheads="1"/>
              </p:cNvSpPr>
              <p:nvPr/>
            </p:nvSpPr>
            <p:spPr bwMode="auto">
              <a:xfrm>
                <a:off x="5491163" y="41846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06" name="Rectangle 627"/>
              <p:cNvSpPr>
                <a:spLocks noChangeArrowheads="1"/>
              </p:cNvSpPr>
              <p:nvPr/>
            </p:nvSpPr>
            <p:spPr bwMode="auto">
              <a:xfrm>
                <a:off x="5719763" y="41846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07" name="Rectangle 628"/>
              <p:cNvSpPr>
                <a:spLocks noChangeArrowheads="1"/>
              </p:cNvSpPr>
              <p:nvPr/>
            </p:nvSpPr>
            <p:spPr bwMode="auto">
              <a:xfrm>
                <a:off x="5948363" y="41846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08" name="Rectangle 629"/>
              <p:cNvSpPr>
                <a:spLocks noChangeArrowheads="1"/>
              </p:cNvSpPr>
              <p:nvPr/>
            </p:nvSpPr>
            <p:spPr bwMode="auto">
              <a:xfrm>
                <a:off x="6176963" y="28130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09" name="Rectangle 630"/>
              <p:cNvSpPr>
                <a:spLocks noChangeArrowheads="1"/>
              </p:cNvSpPr>
              <p:nvPr/>
            </p:nvSpPr>
            <p:spPr bwMode="auto">
              <a:xfrm>
                <a:off x="6176963" y="25844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10" name="Rectangle 631"/>
              <p:cNvSpPr>
                <a:spLocks noChangeArrowheads="1"/>
              </p:cNvSpPr>
              <p:nvPr/>
            </p:nvSpPr>
            <p:spPr bwMode="auto">
              <a:xfrm>
                <a:off x="6176963" y="30416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11" name="Rectangle 632"/>
              <p:cNvSpPr>
                <a:spLocks noChangeArrowheads="1"/>
              </p:cNvSpPr>
              <p:nvPr/>
            </p:nvSpPr>
            <p:spPr bwMode="auto">
              <a:xfrm>
                <a:off x="6176963" y="32702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12" name="Rectangle 633"/>
              <p:cNvSpPr>
                <a:spLocks noChangeArrowheads="1"/>
              </p:cNvSpPr>
              <p:nvPr/>
            </p:nvSpPr>
            <p:spPr bwMode="auto">
              <a:xfrm>
                <a:off x="6176963" y="34988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13" name="Rectangle 634"/>
              <p:cNvSpPr>
                <a:spLocks noChangeArrowheads="1"/>
              </p:cNvSpPr>
              <p:nvPr/>
            </p:nvSpPr>
            <p:spPr bwMode="auto">
              <a:xfrm>
                <a:off x="6176963" y="372745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14" name="Rectangle 635"/>
              <p:cNvSpPr>
                <a:spLocks noChangeArrowheads="1"/>
              </p:cNvSpPr>
              <p:nvPr/>
            </p:nvSpPr>
            <p:spPr bwMode="auto">
              <a:xfrm>
                <a:off x="6176963" y="39560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15" name="Rectangle 636"/>
              <p:cNvSpPr>
                <a:spLocks noChangeArrowheads="1"/>
              </p:cNvSpPr>
              <p:nvPr/>
            </p:nvSpPr>
            <p:spPr bwMode="auto">
              <a:xfrm>
                <a:off x="6176963" y="4184650"/>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16" name="Rectangle 637"/>
              <p:cNvSpPr>
                <a:spLocks noChangeArrowheads="1"/>
              </p:cNvSpPr>
              <p:nvPr/>
            </p:nvSpPr>
            <p:spPr bwMode="auto">
              <a:xfrm>
                <a:off x="6405563" y="25844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17" name="Rectangle 638"/>
              <p:cNvSpPr>
                <a:spLocks noChangeArrowheads="1"/>
              </p:cNvSpPr>
              <p:nvPr/>
            </p:nvSpPr>
            <p:spPr bwMode="auto">
              <a:xfrm>
                <a:off x="6634163" y="25844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18" name="Rectangle 639"/>
              <p:cNvSpPr>
                <a:spLocks noChangeArrowheads="1"/>
              </p:cNvSpPr>
              <p:nvPr/>
            </p:nvSpPr>
            <p:spPr bwMode="auto">
              <a:xfrm>
                <a:off x="6405563" y="28130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19" name="Rectangle 640"/>
              <p:cNvSpPr>
                <a:spLocks noChangeArrowheads="1"/>
              </p:cNvSpPr>
              <p:nvPr/>
            </p:nvSpPr>
            <p:spPr bwMode="auto">
              <a:xfrm>
                <a:off x="6862763" y="25844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20" name="Rectangle 641"/>
              <p:cNvSpPr>
                <a:spLocks noChangeArrowheads="1"/>
              </p:cNvSpPr>
              <p:nvPr/>
            </p:nvSpPr>
            <p:spPr bwMode="auto">
              <a:xfrm>
                <a:off x="6634163" y="28130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21" name="Rectangle 642"/>
              <p:cNvSpPr>
                <a:spLocks noChangeArrowheads="1"/>
              </p:cNvSpPr>
              <p:nvPr/>
            </p:nvSpPr>
            <p:spPr bwMode="auto">
              <a:xfrm>
                <a:off x="6862763" y="28130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22" name="Rectangle 643"/>
              <p:cNvSpPr>
                <a:spLocks noChangeArrowheads="1"/>
              </p:cNvSpPr>
              <p:nvPr/>
            </p:nvSpPr>
            <p:spPr bwMode="auto">
              <a:xfrm>
                <a:off x="6405563" y="30416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23" name="Rectangle 644"/>
              <p:cNvSpPr>
                <a:spLocks noChangeArrowheads="1"/>
              </p:cNvSpPr>
              <p:nvPr/>
            </p:nvSpPr>
            <p:spPr bwMode="auto">
              <a:xfrm>
                <a:off x="6634163" y="30416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24" name="Rectangle 645"/>
              <p:cNvSpPr>
                <a:spLocks noChangeArrowheads="1"/>
              </p:cNvSpPr>
              <p:nvPr/>
            </p:nvSpPr>
            <p:spPr bwMode="auto">
              <a:xfrm>
                <a:off x="6862763" y="30416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25" name="Rectangle 646"/>
              <p:cNvSpPr>
                <a:spLocks noChangeArrowheads="1"/>
              </p:cNvSpPr>
              <p:nvPr/>
            </p:nvSpPr>
            <p:spPr bwMode="auto">
              <a:xfrm>
                <a:off x="6405563" y="32702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26" name="Rectangle 647"/>
              <p:cNvSpPr>
                <a:spLocks noChangeArrowheads="1"/>
              </p:cNvSpPr>
              <p:nvPr/>
            </p:nvSpPr>
            <p:spPr bwMode="auto">
              <a:xfrm>
                <a:off x="6634163" y="327025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27" name="Rectangle 648"/>
              <p:cNvSpPr>
                <a:spLocks noChangeArrowheads="1"/>
              </p:cNvSpPr>
              <p:nvPr/>
            </p:nvSpPr>
            <p:spPr bwMode="auto">
              <a:xfrm>
                <a:off x="6862763" y="327025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28" name="Rectangle 649"/>
              <p:cNvSpPr>
                <a:spLocks noChangeArrowheads="1"/>
              </p:cNvSpPr>
              <p:nvPr/>
            </p:nvSpPr>
            <p:spPr bwMode="auto">
              <a:xfrm>
                <a:off x="6634163" y="349885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29" name="Rectangle 650"/>
              <p:cNvSpPr>
                <a:spLocks noChangeArrowheads="1"/>
              </p:cNvSpPr>
              <p:nvPr/>
            </p:nvSpPr>
            <p:spPr bwMode="auto">
              <a:xfrm>
                <a:off x="6405563" y="3498850"/>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30" name="Rectangle 651"/>
              <p:cNvSpPr>
                <a:spLocks noChangeArrowheads="1"/>
              </p:cNvSpPr>
              <p:nvPr/>
            </p:nvSpPr>
            <p:spPr bwMode="auto">
              <a:xfrm>
                <a:off x="6862763" y="349885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31" name="Rectangle 652"/>
              <p:cNvSpPr>
                <a:spLocks noChangeArrowheads="1"/>
              </p:cNvSpPr>
              <p:nvPr/>
            </p:nvSpPr>
            <p:spPr bwMode="auto">
              <a:xfrm>
                <a:off x="6405563" y="372745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32" name="Rectangle 653"/>
              <p:cNvSpPr>
                <a:spLocks noChangeArrowheads="1"/>
              </p:cNvSpPr>
              <p:nvPr/>
            </p:nvSpPr>
            <p:spPr bwMode="auto">
              <a:xfrm>
                <a:off x="6862763" y="372745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33" name="Rectangle 654"/>
              <p:cNvSpPr>
                <a:spLocks noChangeArrowheads="1"/>
              </p:cNvSpPr>
              <p:nvPr/>
            </p:nvSpPr>
            <p:spPr bwMode="auto">
              <a:xfrm>
                <a:off x="6634163" y="372745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34" name="Rectangle 655"/>
              <p:cNvSpPr>
                <a:spLocks noChangeArrowheads="1"/>
              </p:cNvSpPr>
              <p:nvPr/>
            </p:nvSpPr>
            <p:spPr bwMode="auto">
              <a:xfrm>
                <a:off x="6405563" y="395605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35" name="Rectangle 656"/>
              <p:cNvSpPr>
                <a:spLocks noChangeArrowheads="1"/>
              </p:cNvSpPr>
              <p:nvPr/>
            </p:nvSpPr>
            <p:spPr bwMode="auto">
              <a:xfrm>
                <a:off x="6634163" y="395605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36" name="Rectangle 657"/>
              <p:cNvSpPr>
                <a:spLocks noChangeArrowheads="1"/>
              </p:cNvSpPr>
              <p:nvPr/>
            </p:nvSpPr>
            <p:spPr bwMode="auto">
              <a:xfrm>
                <a:off x="6862763" y="395605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37" name="Rectangle 658"/>
              <p:cNvSpPr>
                <a:spLocks noChangeArrowheads="1"/>
              </p:cNvSpPr>
              <p:nvPr/>
            </p:nvSpPr>
            <p:spPr bwMode="auto">
              <a:xfrm>
                <a:off x="6405563" y="418465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38" name="Rectangle 659"/>
              <p:cNvSpPr>
                <a:spLocks noChangeArrowheads="1"/>
              </p:cNvSpPr>
              <p:nvPr/>
            </p:nvSpPr>
            <p:spPr bwMode="auto">
              <a:xfrm>
                <a:off x="6634163" y="418465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39" name="Rectangle 660"/>
              <p:cNvSpPr>
                <a:spLocks noChangeArrowheads="1"/>
              </p:cNvSpPr>
              <p:nvPr/>
            </p:nvSpPr>
            <p:spPr bwMode="auto">
              <a:xfrm>
                <a:off x="6862763" y="4184650"/>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40" name="AutoShape 661"/>
              <p:cNvSpPr>
                <a:spLocks noChangeArrowheads="1"/>
              </p:cNvSpPr>
              <p:nvPr/>
            </p:nvSpPr>
            <p:spPr bwMode="auto">
              <a:xfrm rot="-5544353">
                <a:off x="6052344" y="2583656"/>
                <a:ext cx="300038" cy="422275"/>
              </a:xfrm>
              <a:prstGeom prst="curvedLeftArrow">
                <a:avLst>
                  <a:gd name="adj1" fmla="val 28148"/>
                  <a:gd name="adj2" fmla="val 56296"/>
                  <a:gd name="adj3" fmla="val 3333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41" name="Rectangle 662"/>
              <p:cNvSpPr>
                <a:spLocks noChangeArrowheads="1"/>
              </p:cNvSpPr>
              <p:nvPr/>
            </p:nvSpPr>
            <p:spPr bwMode="auto">
              <a:xfrm>
                <a:off x="366713" y="47228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42" name="Rectangle 663"/>
              <p:cNvSpPr>
                <a:spLocks noChangeArrowheads="1"/>
              </p:cNvSpPr>
              <p:nvPr/>
            </p:nvSpPr>
            <p:spPr bwMode="auto">
              <a:xfrm>
                <a:off x="595313" y="47228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43" name="Rectangle 664"/>
              <p:cNvSpPr>
                <a:spLocks noChangeArrowheads="1"/>
              </p:cNvSpPr>
              <p:nvPr/>
            </p:nvSpPr>
            <p:spPr bwMode="auto">
              <a:xfrm>
                <a:off x="366713" y="49514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44" name="Rectangle 665"/>
              <p:cNvSpPr>
                <a:spLocks noChangeArrowheads="1"/>
              </p:cNvSpPr>
              <p:nvPr/>
            </p:nvSpPr>
            <p:spPr bwMode="auto">
              <a:xfrm>
                <a:off x="823913" y="47228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45" name="Rectangle 666"/>
              <p:cNvSpPr>
                <a:spLocks noChangeArrowheads="1"/>
              </p:cNvSpPr>
              <p:nvPr/>
            </p:nvSpPr>
            <p:spPr bwMode="auto">
              <a:xfrm>
                <a:off x="1052513" y="47228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46" name="Rectangle 667"/>
              <p:cNvSpPr>
                <a:spLocks noChangeArrowheads="1"/>
              </p:cNvSpPr>
              <p:nvPr/>
            </p:nvSpPr>
            <p:spPr bwMode="auto">
              <a:xfrm>
                <a:off x="595313" y="49514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47" name="Rectangle 668"/>
              <p:cNvSpPr>
                <a:spLocks noChangeArrowheads="1"/>
              </p:cNvSpPr>
              <p:nvPr/>
            </p:nvSpPr>
            <p:spPr bwMode="auto">
              <a:xfrm>
                <a:off x="823913" y="49514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48" name="Rectangle 669"/>
              <p:cNvSpPr>
                <a:spLocks noChangeArrowheads="1"/>
              </p:cNvSpPr>
              <p:nvPr/>
            </p:nvSpPr>
            <p:spPr bwMode="auto">
              <a:xfrm>
                <a:off x="1052513" y="49514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49" name="Rectangle 670"/>
              <p:cNvSpPr>
                <a:spLocks noChangeArrowheads="1"/>
              </p:cNvSpPr>
              <p:nvPr/>
            </p:nvSpPr>
            <p:spPr bwMode="auto">
              <a:xfrm>
                <a:off x="366713" y="51800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50" name="Rectangle 671"/>
              <p:cNvSpPr>
                <a:spLocks noChangeArrowheads="1"/>
              </p:cNvSpPr>
              <p:nvPr/>
            </p:nvSpPr>
            <p:spPr bwMode="auto">
              <a:xfrm>
                <a:off x="595313" y="51800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51" name="Rectangle 672"/>
              <p:cNvSpPr>
                <a:spLocks noChangeArrowheads="1"/>
              </p:cNvSpPr>
              <p:nvPr/>
            </p:nvSpPr>
            <p:spPr bwMode="auto">
              <a:xfrm>
                <a:off x="823913" y="51800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52" name="Rectangle 673"/>
              <p:cNvSpPr>
                <a:spLocks noChangeArrowheads="1"/>
              </p:cNvSpPr>
              <p:nvPr/>
            </p:nvSpPr>
            <p:spPr bwMode="auto">
              <a:xfrm>
                <a:off x="1052513" y="51800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53" name="Rectangle 674"/>
              <p:cNvSpPr>
                <a:spLocks noChangeArrowheads="1"/>
              </p:cNvSpPr>
              <p:nvPr/>
            </p:nvSpPr>
            <p:spPr bwMode="auto">
              <a:xfrm>
                <a:off x="1281113" y="47228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54" name="Rectangle 675"/>
              <p:cNvSpPr>
                <a:spLocks noChangeArrowheads="1"/>
              </p:cNvSpPr>
              <p:nvPr/>
            </p:nvSpPr>
            <p:spPr bwMode="auto">
              <a:xfrm>
                <a:off x="1281113" y="49514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55" name="Rectangle 676"/>
              <p:cNvSpPr>
                <a:spLocks noChangeArrowheads="1"/>
              </p:cNvSpPr>
              <p:nvPr/>
            </p:nvSpPr>
            <p:spPr bwMode="auto">
              <a:xfrm>
                <a:off x="1281113" y="51800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56" name="Rectangle 677"/>
              <p:cNvSpPr>
                <a:spLocks noChangeArrowheads="1"/>
              </p:cNvSpPr>
              <p:nvPr/>
            </p:nvSpPr>
            <p:spPr bwMode="auto">
              <a:xfrm>
                <a:off x="366713" y="54086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57" name="Rectangle 678"/>
              <p:cNvSpPr>
                <a:spLocks noChangeArrowheads="1"/>
              </p:cNvSpPr>
              <p:nvPr/>
            </p:nvSpPr>
            <p:spPr bwMode="auto">
              <a:xfrm>
                <a:off x="595313" y="54086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58" name="Rectangle 679"/>
              <p:cNvSpPr>
                <a:spLocks noChangeArrowheads="1"/>
              </p:cNvSpPr>
              <p:nvPr/>
            </p:nvSpPr>
            <p:spPr bwMode="auto">
              <a:xfrm>
                <a:off x="823913" y="54086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59" name="Rectangle 680"/>
              <p:cNvSpPr>
                <a:spLocks noChangeArrowheads="1"/>
              </p:cNvSpPr>
              <p:nvPr/>
            </p:nvSpPr>
            <p:spPr bwMode="auto">
              <a:xfrm>
                <a:off x="1052513" y="54086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60" name="Rectangle 681"/>
              <p:cNvSpPr>
                <a:spLocks noChangeArrowheads="1"/>
              </p:cNvSpPr>
              <p:nvPr/>
            </p:nvSpPr>
            <p:spPr bwMode="auto">
              <a:xfrm>
                <a:off x="1281113" y="54086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61" name="Rectangle 682"/>
              <p:cNvSpPr>
                <a:spLocks noChangeArrowheads="1"/>
              </p:cNvSpPr>
              <p:nvPr/>
            </p:nvSpPr>
            <p:spPr bwMode="auto">
              <a:xfrm>
                <a:off x="595313" y="56372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62" name="Rectangle 683"/>
              <p:cNvSpPr>
                <a:spLocks noChangeArrowheads="1"/>
              </p:cNvSpPr>
              <p:nvPr/>
            </p:nvSpPr>
            <p:spPr bwMode="auto">
              <a:xfrm>
                <a:off x="366713" y="56372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63" name="Rectangle 684"/>
              <p:cNvSpPr>
                <a:spLocks noChangeArrowheads="1"/>
              </p:cNvSpPr>
              <p:nvPr/>
            </p:nvSpPr>
            <p:spPr bwMode="auto">
              <a:xfrm>
                <a:off x="823913" y="56372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64" name="Rectangle 685"/>
              <p:cNvSpPr>
                <a:spLocks noChangeArrowheads="1"/>
              </p:cNvSpPr>
              <p:nvPr/>
            </p:nvSpPr>
            <p:spPr bwMode="auto">
              <a:xfrm>
                <a:off x="1052513" y="56372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65" name="Rectangle 686"/>
              <p:cNvSpPr>
                <a:spLocks noChangeArrowheads="1"/>
              </p:cNvSpPr>
              <p:nvPr/>
            </p:nvSpPr>
            <p:spPr bwMode="auto">
              <a:xfrm>
                <a:off x="1281113" y="5637213"/>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66" name="Rectangle 687"/>
              <p:cNvSpPr>
                <a:spLocks noChangeArrowheads="1"/>
              </p:cNvSpPr>
              <p:nvPr/>
            </p:nvSpPr>
            <p:spPr bwMode="auto">
              <a:xfrm>
                <a:off x="366713" y="58658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67" name="Rectangle 688"/>
              <p:cNvSpPr>
                <a:spLocks noChangeArrowheads="1"/>
              </p:cNvSpPr>
              <p:nvPr/>
            </p:nvSpPr>
            <p:spPr bwMode="auto">
              <a:xfrm>
                <a:off x="823913" y="58658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68" name="Rectangle 689"/>
              <p:cNvSpPr>
                <a:spLocks noChangeArrowheads="1"/>
              </p:cNvSpPr>
              <p:nvPr/>
            </p:nvSpPr>
            <p:spPr bwMode="auto">
              <a:xfrm>
                <a:off x="595313" y="58658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69" name="Rectangle 690"/>
              <p:cNvSpPr>
                <a:spLocks noChangeArrowheads="1"/>
              </p:cNvSpPr>
              <p:nvPr/>
            </p:nvSpPr>
            <p:spPr bwMode="auto">
              <a:xfrm>
                <a:off x="1052513" y="58658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70" name="Rectangle 691"/>
              <p:cNvSpPr>
                <a:spLocks noChangeArrowheads="1"/>
              </p:cNvSpPr>
              <p:nvPr/>
            </p:nvSpPr>
            <p:spPr bwMode="auto">
              <a:xfrm>
                <a:off x="366713" y="60944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71" name="Rectangle 692"/>
              <p:cNvSpPr>
                <a:spLocks noChangeArrowheads="1"/>
              </p:cNvSpPr>
              <p:nvPr/>
            </p:nvSpPr>
            <p:spPr bwMode="auto">
              <a:xfrm>
                <a:off x="1281113" y="58658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72" name="Rectangle 693"/>
              <p:cNvSpPr>
                <a:spLocks noChangeArrowheads="1"/>
              </p:cNvSpPr>
              <p:nvPr/>
            </p:nvSpPr>
            <p:spPr bwMode="auto">
              <a:xfrm>
                <a:off x="595313" y="60944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73" name="Rectangle 694"/>
              <p:cNvSpPr>
                <a:spLocks noChangeArrowheads="1"/>
              </p:cNvSpPr>
              <p:nvPr/>
            </p:nvSpPr>
            <p:spPr bwMode="auto">
              <a:xfrm>
                <a:off x="823913" y="60944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74" name="Rectangle 695"/>
              <p:cNvSpPr>
                <a:spLocks noChangeArrowheads="1"/>
              </p:cNvSpPr>
              <p:nvPr/>
            </p:nvSpPr>
            <p:spPr bwMode="auto">
              <a:xfrm>
                <a:off x="1052513" y="60944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75" name="Rectangle 696"/>
              <p:cNvSpPr>
                <a:spLocks noChangeArrowheads="1"/>
              </p:cNvSpPr>
              <p:nvPr/>
            </p:nvSpPr>
            <p:spPr bwMode="auto">
              <a:xfrm>
                <a:off x="1281113" y="60944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76" name="Rectangle 697"/>
              <p:cNvSpPr>
                <a:spLocks noChangeArrowheads="1"/>
              </p:cNvSpPr>
              <p:nvPr/>
            </p:nvSpPr>
            <p:spPr bwMode="auto">
              <a:xfrm>
                <a:off x="366713" y="63230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77" name="Rectangle 698"/>
              <p:cNvSpPr>
                <a:spLocks noChangeArrowheads="1"/>
              </p:cNvSpPr>
              <p:nvPr/>
            </p:nvSpPr>
            <p:spPr bwMode="auto">
              <a:xfrm>
                <a:off x="595313" y="63230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78" name="Rectangle 699"/>
              <p:cNvSpPr>
                <a:spLocks noChangeArrowheads="1"/>
              </p:cNvSpPr>
              <p:nvPr/>
            </p:nvSpPr>
            <p:spPr bwMode="auto">
              <a:xfrm>
                <a:off x="823913" y="63230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79" name="Rectangle 700"/>
              <p:cNvSpPr>
                <a:spLocks noChangeArrowheads="1"/>
              </p:cNvSpPr>
              <p:nvPr/>
            </p:nvSpPr>
            <p:spPr bwMode="auto">
              <a:xfrm>
                <a:off x="1052513" y="63230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80" name="Rectangle 701"/>
              <p:cNvSpPr>
                <a:spLocks noChangeArrowheads="1"/>
              </p:cNvSpPr>
              <p:nvPr/>
            </p:nvSpPr>
            <p:spPr bwMode="auto">
              <a:xfrm>
                <a:off x="1281113" y="63230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81" name="Rectangle 702"/>
              <p:cNvSpPr>
                <a:spLocks noChangeArrowheads="1"/>
              </p:cNvSpPr>
              <p:nvPr/>
            </p:nvSpPr>
            <p:spPr bwMode="auto">
              <a:xfrm>
                <a:off x="1509713" y="49514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82" name="Rectangle 703"/>
              <p:cNvSpPr>
                <a:spLocks noChangeArrowheads="1"/>
              </p:cNvSpPr>
              <p:nvPr/>
            </p:nvSpPr>
            <p:spPr bwMode="auto">
              <a:xfrm>
                <a:off x="1509713" y="47228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83" name="Rectangle 704"/>
              <p:cNvSpPr>
                <a:spLocks noChangeArrowheads="1"/>
              </p:cNvSpPr>
              <p:nvPr/>
            </p:nvSpPr>
            <p:spPr bwMode="auto">
              <a:xfrm>
                <a:off x="1509713" y="51800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84" name="Rectangle 705"/>
              <p:cNvSpPr>
                <a:spLocks noChangeArrowheads="1"/>
              </p:cNvSpPr>
              <p:nvPr/>
            </p:nvSpPr>
            <p:spPr bwMode="auto">
              <a:xfrm>
                <a:off x="1509713" y="54086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85" name="Rectangle 706"/>
              <p:cNvSpPr>
                <a:spLocks noChangeArrowheads="1"/>
              </p:cNvSpPr>
              <p:nvPr/>
            </p:nvSpPr>
            <p:spPr bwMode="auto">
              <a:xfrm>
                <a:off x="1509713" y="56372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86" name="Rectangle 707"/>
              <p:cNvSpPr>
                <a:spLocks noChangeArrowheads="1"/>
              </p:cNvSpPr>
              <p:nvPr/>
            </p:nvSpPr>
            <p:spPr bwMode="auto">
              <a:xfrm>
                <a:off x="1509713" y="5865813"/>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87" name="Rectangle 708"/>
              <p:cNvSpPr>
                <a:spLocks noChangeArrowheads="1"/>
              </p:cNvSpPr>
              <p:nvPr/>
            </p:nvSpPr>
            <p:spPr bwMode="auto">
              <a:xfrm>
                <a:off x="1509713" y="60944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88" name="Rectangle 709"/>
              <p:cNvSpPr>
                <a:spLocks noChangeArrowheads="1"/>
              </p:cNvSpPr>
              <p:nvPr/>
            </p:nvSpPr>
            <p:spPr bwMode="auto">
              <a:xfrm>
                <a:off x="1509713" y="6323013"/>
                <a:ext cx="228600" cy="228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89" name="Rectangle 710"/>
              <p:cNvSpPr>
                <a:spLocks noChangeArrowheads="1"/>
              </p:cNvSpPr>
              <p:nvPr/>
            </p:nvSpPr>
            <p:spPr bwMode="auto">
              <a:xfrm>
                <a:off x="1738313" y="47228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90" name="Rectangle 711"/>
              <p:cNvSpPr>
                <a:spLocks noChangeArrowheads="1"/>
              </p:cNvSpPr>
              <p:nvPr/>
            </p:nvSpPr>
            <p:spPr bwMode="auto">
              <a:xfrm>
                <a:off x="1966913" y="47228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91" name="Rectangle 712"/>
              <p:cNvSpPr>
                <a:spLocks noChangeArrowheads="1"/>
              </p:cNvSpPr>
              <p:nvPr/>
            </p:nvSpPr>
            <p:spPr bwMode="auto">
              <a:xfrm>
                <a:off x="1738313" y="49514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92" name="Rectangle 713"/>
              <p:cNvSpPr>
                <a:spLocks noChangeArrowheads="1"/>
              </p:cNvSpPr>
              <p:nvPr/>
            </p:nvSpPr>
            <p:spPr bwMode="auto">
              <a:xfrm>
                <a:off x="2195513" y="47228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93" name="Rectangle 714"/>
              <p:cNvSpPr>
                <a:spLocks noChangeArrowheads="1"/>
              </p:cNvSpPr>
              <p:nvPr/>
            </p:nvSpPr>
            <p:spPr bwMode="auto">
              <a:xfrm>
                <a:off x="1966913" y="49514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94" name="Rectangle 715"/>
              <p:cNvSpPr>
                <a:spLocks noChangeArrowheads="1"/>
              </p:cNvSpPr>
              <p:nvPr/>
            </p:nvSpPr>
            <p:spPr bwMode="auto">
              <a:xfrm>
                <a:off x="2195513" y="49514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95" name="Rectangle 716"/>
              <p:cNvSpPr>
                <a:spLocks noChangeArrowheads="1"/>
              </p:cNvSpPr>
              <p:nvPr/>
            </p:nvSpPr>
            <p:spPr bwMode="auto">
              <a:xfrm>
                <a:off x="1738313" y="51800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96" name="Rectangle 717"/>
              <p:cNvSpPr>
                <a:spLocks noChangeArrowheads="1"/>
              </p:cNvSpPr>
              <p:nvPr/>
            </p:nvSpPr>
            <p:spPr bwMode="auto">
              <a:xfrm>
                <a:off x="1966913" y="51800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97" name="Rectangle 718"/>
              <p:cNvSpPr>
                <a:spLocks noChangeArrowheads="1"/>
              </p:cNvSpPr>
              <p:nvPr/>
            </p:nvSpPr>
            <p:spPr bwMode="auto">
              <a:xfrm>
                <a:off x="2195513" y="51800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98" name="Rectangle 719"/>
              <p:cNvSpPr>
                <a:spLocks noChangeArrowheads="1"/>
              </p:cNvSpPr>
              <p:nvPr/>
            </p:nvSpPr>
            <p:spPr bwMode="auto">
              <a:xfrm>
                <a:off x="1738313" y="54086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199" name="Rectangle 720"/>
              <p:cNvSpPr>
                <a:spLocks noChangeArrowheads="1"/>
              </p:cNvSpPr>
              <p:nvPr/>
            </p:nvSpPr>
            <p:spPr bwMode="auto">
              <a:xfrm>
                <a:off x="1966913" y="5408613"/>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200" name="Rectangle 721"/>
              <p:cNvSpPr>
                <a:spLocks noChangeArrowheads="1"/>
              </p:cNvSpPr>
              <p:nvPr/>
            </p:nvSpPr>
            <p:spPr bwMode="auto">
              <a:xfrm>
                <a:off x="2195513" y="5408613"/>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201" name="Rectangle 722"/>
              <p:cNvSpPr>
                <a:spLocks noChangeArrowheads="1"/>
              </p:cNvSpPr>
              <p:nvPr/>
            </p:nvSpPr>
            <p:spPr bwMode="auto">
              <a:xfrm>
                <a:off x="1966913" y="5637213"/>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202" name="Rectangle 723"/>
              <p:cNvSpPr>
                <a:spLocks noChangeArrowheads="1"/>
              </p:cNvSpPr>
              <p:nvPr/>
            </p:nvSpPr>
            <p:spPr bwMode="auto">
              <a:xfrm>
                <a:off x="1738313" y="5637213"/>
                <a:ext cx="228600" cy="2286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203" name="Rectangle 724"/>
              <p:cNvSpPr>
                <a:spLocks noChangeArrowheads="1"/>
              </p:cNvSpPr>
              <p:nvPr/>
            </p:nvSpPr>
            <p:spPr bwMode="auto">
              <a:xfrm>
                <a:off x="2195513" y="5637213"/>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204" name="Rectangle 725"/>
              <p:cNvSpPr>
                <a:spLocks noChangeArrowheads="1"/>
              </p:cNvSpPr>
              <p:nvPr/>
            </p:nvSpPr>
            <p:spPr bwMode="auto">
              <a:xfrm>
                <a:off x="1738313" y="5865813"/>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205" name="Rectangle 726"/>
              <p:cNvSpPr>
                <a:spLocks noChangeArrowheads="1"/>
              </p:cNvSpPr>
              <p:nvPr/>
            </p:nvSpPr>
            <p:spPr bwMode="auto">
              <a:xfrm>
                <a:off x="2195513" y="5865813"/>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206" name="Rectangle 727"/>
              <p:cNvSpPr>
                <a:spLocks noChangeArrowheads="1"/>
              </p:cNvSpPr>
              <p:nvPr/>
            </p:nvSpPr>
            <p:spPr bwMode="auto">
              <a:xfrm>
                <a:off x="1966913" y="5865813"/>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207" name="Rectangle 728"/>
              <p:cNvSpPr>
                <a:spLocks noChangeArrowheads="1"/>
              </p:cNvSpPr>
              <p:nvPr/>
            </p:nvSpPr>
            <p:spPr bwMode="auto">
              <a:xfrm>
                <a:off x="1738313" y="6094413"/>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208" name="Rectangle 729"/>
              <p:cNvSpPr>
                <a:spLocks noChangeArrowheads="1"/>
              </p:cNvSpPr>
              <p:nvPr/>
            </p:nvSpPr>
            <p:spPr bwMode="auto">
              <a:xfrm>
                <a:off x="1966913" y="6094413"/>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209" name="Rectangle 730"/>
              <p:cNvSpPr>
                <a:spLocks noChangeArrowheads="1"/>
              </p:cNvSpPr>
              <p:nvPr/>
            </p:nvSpPr>
            <p:spPr bwMode="auto">
              <a:xfrm>
                <a:off x="2195513" y="6094413"/>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210" name="Rectangle 731"/>
              <p:cNvSpPr>
                <a:spLocks noChangeArrowheads="1"/>
              </p:cNvSpPr>
              <p:nvPr/>
            </p:nvSpPr>
            <p:spPr bwMode="auto">
              <a:xfrm>
                <a:off x="1738313" y="6323013"/>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211" name="Rectangle 732"/>
              <p:cNvSpPr>
                <a:spLocks noChangeArrowheads="1"/>
              </p:cNvSpPr>
              <p:nvPr/>
            </p:nvSpPr>
            <p:spPr bwMode="auto">
              <a:xfrm>
                <a:off x="1966913" y="6323013"/>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212" name="Rectangle 733"/>
              <p:cNvSpPr>
                <a:spLocks noChangeArrowheads="1"/>
              </p:cNvSpPr>
              <p:nvPr/>
            </p:nvSpPr>
            <p:spPr bwMode="auto">
              <a:xfrm>
                <a:off x="2195513" y="6323013"/>
                <a:ext cx="228600" cy="228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213" name="Text Box 738"/>
              <p:cNvSpPr txBox="1">
                <a:spLocks noChangeArrowheads="1"/>
              </p:cNvSpPr>
              <p:nvPr/>
            </p:nvSpPr>
            <p:spPr bwMode="auto">
              <a:xfrm>
                <a:off x="634023" y="2225808"/>
                <a:ext cx="1633745" cy="31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accent2"/>
                    </a:solidFill>
                  </a:rPr>
                  <a:t>valid attempt</a:t>
                </a:r>
              </a:p>
            </p:txBody>
          </p:sp>
          <p:sp>
            <p:nvSpPr>
              <p:cNvPr id="24214" name="Text Box 739"/>
              <p:cNvSpPr txBox="1">
                <a:spLocks noChangeArrowheads="1"/>
              </p:cNvSpPr>
              <p:nvPr/>
            </p:nvSpPr>
            <p:spPr bwMode="auto">
              <a:xfrm>
                <a:off x="3237390" y="2247396"/>
                <a:ext cx="1633745" cy="31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accent2"/>
                    </a:solidFill>
                  </a:rPr>
                  <a:t>accept</a:t>
                </a:r>
                <a:endParaRPr lang="en-US" altLang="en-US" sz="1600">
                  <a:solidFill>
                    <a:schemeClr val="accent2"/>
                  </a:solidFill>
                </a:endParaRPr>
              </a:p>
            </p:txBody>
          </p:sp>
          <p:sp>
            <p:nvSpPr>
              <p:cNvPr id="24215" name="Text Box 741"/>
              <p:cNvSpPr txBox="1">
                <a:spLocks noChangeArrowheads="1"/>
              </p:cNvSpPr>
              <p:nvPr/>
            </p:nvSpPr>
            <p:spPr bwMode="auto">
              <a:xfrm>
                <a:off x="3006606" y="4374596"/>
                <a:ext cx="1635406" cy="31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accent2"/>
                    </a:solidFill>
                  </a:rPr>
                  <a:t>valid attempt</a:t>
                </a:r>
              </a:p>
            </p:txBody>
          </p:sp>
          <p:sp>
            <p:nvSpPr>
              <p:cNvPr id="24216" name="Text Box 742"/>
              <p:cNvSpPr txBox="1">
                <a:spLocks noChangeArrowheads="1"/>
              </p:cNvSpPr>
              <p:nvPr/>
            </p:nvSpPr>
            <p:spPr bwMode="auto">
              <a:xfrm>
                <a:off x="5540240" y="4387880"/>
                <a:ext cx="1632085" cy="31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accent2"/>
                    </a:solidFill>
                  </a:rPr>
                  <a:t>accept</a:t>
                </a:r>
                <a:endParaRPr lang="en-US" altLang="en-US" sz="1600">
                  <a:solidFill>
                    <a:schemeClr val="accent2"/>
                  </a:solidFill>
                </a:endParaRPr>
              </a:p>
            </p:txBody>
          </p:sp>
          <p:sp>
            <p:nvSpPr>
              <p:cNvPr id="24217" name="Text Box 743"/>
              <p:cNvSpPr txBox="1">
                <a:spLocks noChangeArrowheads="1"/>
              </p:cNvSpPr>
              <p:nvPr/>
            </p:nvSpPr>
            <p:spPr bwMode="auto">
              <a:xfrm>
                <a:off x="5228102" y="2247396"/>
                <a:ext cx="1635405" cy="31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accent2"/>
                    </a:solidFill>
                  </a:rPr>
                  <a:t>valid attempt</a:t>
                </a:r>
              </a:p>
            </p:txBody>
          </p:sp>
          <p:sp>
            <p:nvSpPr>
              <p:cNvPr id="24218" name="Text Box 744"/>
              <p:cNvSpPr txBox="1">
                <a:spLocks noChangeArrowheads="1"/>
              </p:cNvSpPr>
              <p:nvPr/>
            </p:nvSpPr>
            <p:spPr bwMode="auto">
              <a:xfrm>
                <a:off x="818317" y="4387880"/>
                <a:ext cx="1633746" cy="31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solidFill>
                      <a:schemeClr val="accent2"/>
                    </a:solidFill>
                  </a:rPr>
                  <a:t>reject</a:t>
                </a:r>
                <a:endParaRPr lang="en-US" altLang="en-US" sz="1600">
                  <a:solidFill>
                    <a:schemeClr val="accent2"/>
                  </a:solidFill>
                </a:endParaRPr>
              </a:p>
            </p:txBody>
          </p:sp>
        </p:grpSp>
      </p:grpSp>
      <p:sp>
        <p:nvSpPr>
          <p:cNvPr id="23555"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chemeClr val="bg1"/>
                </a:solidFill>
              </a:rPr>
              <a:t>More Detail on Pixel Copy Attempts</a:t>
            </a:r>
          </a:p>
        </p:txBody>
      </p:sp>
      <p:pic>
        <p:nvPicPr>
          <p:cNvPr id="2" name="Google Shape;103;p21">
            <a:extLst>
              <a:ext uri="{FF2B5EF4-FFF2-40B4-BE49-F238E27FC236}">
                <a16:creationId xmlns:a16="http://schemas.microsoft.com/office/drawing/2014/main" id="{6D01869D-0F0B-426A-8012-BF1DDFEAB87D}"/>
              </a:ext>
            </a:extLst>
          </p:cNvPr>
          <p:cNvPicPr preferRelativeResize="0"/>
          <p:nvPr/>
        </p:nvPicPr>
        <p:blipFill rotWithShape="1">
          <a:blip r:embed="rId2">
            <a:alphaModFix/>
          </a:blip>
          <a:srcRect/>
          <a:stretch/>
        </p:blipFill>
        <p:spPr>
          <a:xfrm>
            <a:off x="8564450" y="4464"/>
            <a:ext cx="593675" cy="617861"/>
          </a:xfrm>
          <a:prstGeom prst="rect">
            <a:avLst/>
          </a:prstGeom>
          <a:noFill/>
          <a:ln>
            <a:noFill/>
          </a:ln>
        </p:spPr>
      </p:pic>
      <p:pic>
        <p:nvPicPr>
          <p:cNvPr id="4" name="Google Shape;101;g8d41b0a812_0_0" descr="Biocomplexity Logo">
            <a:extLst>
              <a:ext uri="{FF2B5EF4-FFF2-40B4-BE49-F238E27FC236}">
                <a16:creationId xmlns:a16="http://schemas.microsoft.com/office/drawing/2014/main" id="{AD9B3D57-C2C9-447D-84D0-AF9340C7E249}"/>
              </a:ext>
            </a:extLst>
          </p:cNvPr>
          <p:cNvPicPr preferRelativeResize="0"/>
          <p:nvPr/>
        </p:nvPicPr>
        <p:blipFill rotWithShape="1">
          <a:blip r:embed="rId3">
            <a:alphaModFix/>
          </a:blip>
          <a:srcRect/>
          <a:stretch/>
        </p:blipFill>
        <p:spPr>
          <a:xfrm>
            <a:off x="8550275" y="6264275"/>
            <a:ext cx="593725" cy="593725"/>
          </a:xfrm>
          <a:prstGeom prst="rect">
            <a:avLst/>
          </a:prstGeom>
          <a:noFill/>
          <a:ln>
            <a:noFill/>
          </a:ln>
        </p:spPr>
      </p:pic>
      <p:pic>
        <p:nvPicPr>
          <p:cNvPr id="5" name="Google Shape;102;g8d41b0a812_0_0" descr="redblackblockiu">
            <a:extLst>
              <a:ext uri="{FF2B5EF4-FFF2-40B4-BE49-F238E27FC236}">
                <a16:creationId xmlns:a16="http://schemas.microsoft.com/office/drawing/2014/main" id="{E8EE352D-8C96-4C0A-9BCF-BEF9DA00E205}"/>
              </a:ext>
            </a:extLst>
          </p:cNvPr>
          <p:cNvPicPr preferRelativeResize="0"/>
          <p:nvPr/>
        </p:nvPicPr>
        <p:blipFill rotWithShape="1">
          <a:blip r:embed="rId4">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403386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33" name="Rectangle 151"/>
          <p:cNvSpPr>
            <a:spLocks noChangeArrowheads="1"/>
          </p:cNvSpPr>
          <p:nvPr/>
        </p:nvSpPr>
        <p:spPr bwMode="auto">
          <a:xfrm>
            <a:off x="684763" y="366849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4" name="Rectangle 152"/>
          <p:cNvSpPr>
            <a:spLocks noChangeArrowheads="1"/>
          </p:cNvSpPr>
          <p:nvPr/>
        </p:nvSpPr>
        <p:spPr bwMode="auto">
          <a:xfrm>
            <a:off x="903325" y="366849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5" name="Rectangle 153"/>
          <p:cNvSpPr>
            <a:spLocks noChangeArrowheads="1"/>
          </p:cNvSpPr>
          <p:nvPr/>
        </p:nvSpPr>
        <p:spPr bwMode="auto">
          <a:xfrm>
            <a:off x="684763" y="3887046"/>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6" name="Rectangle 154"/>
          <p:cNvSpPr>
            <a:spLocks noChangeArrowheads="1"/>
          </p:cNvSpPr>
          <p:nvPr/>
        </p:nvSpPr>
        <p:spPr bwMode="auto">
          <a:xfrm>
            <a:off x="1121887" y="366849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7" name="Rectangle 155"/>
          <p:cNvSpPr>
            <a:spLocks noChangeArrowheads="1"/>
          </p:cNvSpPr>
          <p:nvPr/>
        </p:nvSpPr>
        <p:spPr bwMode="auto">
          <a:xfrm>
            <a:off x="1340448" y="366849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8" name="Rectangle 156"/>
          <p:cNvSpPr>
            <a:spLocks noChangeArrowheads="1"/>
          </p:cNvSpPr>
          <p:nvPr/>
        </p:nvSpPr>
        <p:spPr bwMode="auto">
          <a:xfrm>
            <a:off x="903325" y="3887046"/>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9" name="Rectangle 157"/>
          <p:cNvSpPr>
            <a:spLocks noChangeArrowheads="1"/>
          </p:cNvSpPr>
          <p:nvPr/>
        </p:nvSpPr>
        <p:spPr bwMode="auto">
          <a:xfrm>
            <a:off x="1121887" y="3887046"/>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0" name="Rectangle 158"/>
          <p:cNvSpPr>
            <a:spLocks noChangeArrowheads="1"/>
          </p:cNvSpPr>
          <p:nvPr/>
        </p:nvSpPr>
        <p:spPr bwMode="auto">
          <a:xfrm>
            <a:off x="1340448" y="3887046"/>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1" name="Rectangle 159"/>
          <p:cNvSpPr>
            <a:spLocks noChangeArrowheads="1"/>
          </p:cNvSpPr>
          <p:nvPr/>
        </p:nvSpPr>
        <p:spPr bwMode="auto">
          <a:xfrm>
            <a:off x="684763" y="4105594"/>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2" name="Rectangle 160"/>
          <p:cNvSpPr>
            <a:spLocks noChangeArrowheads="1"/>
          </p:cNvSpPr>
          <p:nvPr/>
        </p:nvSpPr>
        <p:spPr bwMode="auto">
          <a:xfrm>
            <a:off x="903325" y="4105594"/>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3" name="Rectangle 161"/>
          <p:cNvSpPr>
            <a:spLocks noChangeArrowheads="1"/>
          </p:cNvSpPr>
          <p:nvPr/>
        </p:nvSpPr>
        <p:spPr bwMode="auto">
          <a:xfrm>
            <a:off x="1121887" y="4105594"/>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4" name="Rectangle 162"/>
          <p:cNvSpPr>
            <a:spLocks noChangeArrowheads="1"/>
          </p:cNvSpPr>
          <p:nvPr/>
        </p:nvSpPr>
        <p:spPr bwMode="auto">
          <a:xfrm>
            <a:off x="1340448" y="4105594"/>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5" name="Rectangle 163"/>
          <p:cNvSpPr>
            <a:spLocks noChangeArrowheads="1"/>
          </p:cNvSpPr>
          <p:nvPr/>
        </p:nvSpPr>
        <p:spPr bwMode="auto">
          <a:xfrm>
            <a:off x="1559010" y="366849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6" name="Rectangle 164"/>
          <p:cNvSpPr>
            <a:spLocks noChangeArrowheads="1"/>
          </p:cNvSpPr>
          <p:nvPr/>
        </p:nvSpPr>
        <p:spPr bwMode="auto">
          <a:xfrm>
            <a:off x="1559010" y="3887046"/>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7" name="Rectangle 165"/>
          <p:cNvSpPr>
            <a:spLocks noChangeArrowheads="1"/>
          </p:cNvSpPr>
          <p:nvPr/>
        </p:nvSpPr>
        <p:spPr bwMode="auto">
          <a:xfrm>
            <a:off x="1559010" y="4105594"/>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8" name="Rectangle 166"/>
          <p:cNvSpPr>
            <a:spLocks noChangeArrowheads="1"/>
          </p:cNvSpPr>
          <p:nvPr/>
        </p:nvSpPr>
        <p:spPr bwMode="auto">
          <a:xfrm>
            <a:off x="684763" y="432414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9" name="Rectangle 167"/>
          <p:cNvSpPr>
            <a:spLocks noChangeArrowheads="1"/>
          </p:cNvSpPr>
          <p:nvPr/>
        </p:nvSpPr>
        <p:spPr bwMode="auto">
          <a:xfrm>
            <a:off x="903325" y="432414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0" name="Rectangle 168"/>
          <p:cNvSpPr>
            <a:spLocks noChangeArrowheads="1"/>
          </p:cNvSpPr>
          <p:nvPr/>
        </p:nvSpPr>
        <p:spPr bwMode="auto">
          <a:xfrm>
            <a:off x="1121887" y="432414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1" name="Rectangle 169"/>
          <p:cNvSpPr>
            <a:spLocks noChangeArrowheads="1"/>
          </p:cNvSpPr>
          <p:nvPr/>
        </p:nvSpPr>
        <p:spPr bwMode="auto">
          <a:xfrm>
            <a:off x="1340448" y="432414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2" name="Rectangle 170"/>
          <p:cNvSpPr>
            <a:spLocks noChangeArrowheads="1"/>
          </p:cNvSpPr>
          <p:nvPr/>
        </p:nvSpPr>
        <p:spPr bwMode="auto">
          <a:xfrm>
            <a:off x="1559010" y="4324143"/>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3" name="Rectangle 171"/>
          <p:cNvSpPr>
            <a:spLocks noChangeArrowheads="1"/>
          </p:cNvSpPr>
          <p:nvPr/>
        </p:nvSpPr>
        <p:spPr bwMode="auto">
          <a:xfrm>
            <a:off x="903325" y="4542691"/>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4" name="Rectangle 172"/>
          <p:cNvSpPr>
            <a:spLocks noChangeArrowheads="1"/>
          </p:cNvSpPr>
          <p:nvPr/>
        </p:nvSpPr>
        <p:spPr bwMode="auto">
          <a:xfrm>
            <a:off x="684763" y="4542691"/>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5" name="Rectangle 173"/>
          <p:cNvSpPr>
            <a:spLocks noChangeArrowheads="1"/>
          </p:cNvSpPr>
          <p:nvPr/>
        </p:nvSpPr>
        <p:spPr bwMode="auto">
          <a:xfrm>
            <a:off x="1121887" y="4542691"/>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6" name="Rectangle 174"/>
          <p:cNvSpPr>
            <a:spLocks noChangeArrowheads="1"/>
          </p:cNvSpPr>
          <p:nvPr/>
        </p:nvSpPr>
        <p:spPr bwMode="auto">
          <a:xfrm>
            <a:off x="1340448" y="4542691"/>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7" name="Rectangle 175"/>
          <p:cNvSpPr>
            <a:spLocks noChangeArrowheads="1"/>
          </p:cNvSpPr>
          <p:nvPr/>
        </p:nvSpPr>
        <p:spPr bwMode="auto">
          <a:xfrm>
            <a:off x="1559010" y="4542691"/>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8" name="Rectangle 176"/>
          <p:cNvSpPr>
            <a:spLocks noChangeArrowheads="1"/>
          </p:cNvSpPr>
          <p:nvPr/>
        </p:nvSpPr>
        <p:spPr bwMode="auto">
          <a:xfrm>
            <a:off x="684763" y="476124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9" name="Rectangle 177"/>
          <p:cNvSpPr>
            <a:spLocks noChangeArrowheads="1"/>
          </p:cNvSpPr>
          <p:nvPr/>
        </p:nvSpPr>
        <p:spPr bwMode="auto">
          <a:xfrm>
            <a:off x="1121887" y="476124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0" name="Rectangle 178"/>
          <p:cNvSpPr>
            <a:spLocks noChangeArrowheads="1"/>
          </p:cNvSpPr>
          <p:nvPr/>
        </p:nvSpPr>
        <p:spPr bwMode="auto">
          <a:xfrm>
            <a:off x="903325" y="476124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1" name="Rectangle 179"/>
          <p:cNvSpPr>
            <a:spLocks noChangeArrowheads="1"/>
          </p:cNvSpPr>
          <p:nvPr/>
        </p:nvSpPr>
        <p:spPr bwMode="auto">
          <a:xfrm>
            <a:off x="1340448" y="476124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2" name="Rectangle 180"/>
          <p:cNvSpPr>
            <a:spLocks noChangeArrowheads="1"/>
          </p:cNvSpPr>
          <p:nvPr/>
        </p:nvSpPr>
        <p:spPr bwMode="auto">
          <a:xfrm>
            <a:off x="684763" y="4979788"/>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3" name="Rectangle 181"/>
          <p:cNvSpPr>
            <a:spLocks noChangeArrowheads="1"/>
          </p:cNvSpPr>
          <p:nvPr/>
        </p:nvSpPr>
        <p:spPr bwMode="auto">
          <a:xfrm>
            <a:off x="1559010" y="476124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4" name="Rectangle 182"/>
          <p:cNvSpPr>
            <a:spLocks noChangeArrowheads="1"/>
          </p:cNvSpPr>
          <p:nvPr/>
        </p:nvSpPr>
        <p:spPr bwMode="auto">
          <a:xfrm>
            <a:off x="903325" y="4979788"/>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5" name="Rectangle 183"/>
          <p:cNvSpPr>
            <a:spLocks noChangeArrowheads="1"/>
          </p:cNvSpPr>
          <p:nvPr/>
        </p:nvSpPr>
        <p:spPr bwMode="auto">
          <a:xfrm>
            <a:off x="1121887" y="4979788"/>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6" name="Rectangle 184"/>
          <p:cNvSpPr>
            <a:spLocks noChangeArrowheads="1"/>
          </p:cNvSpPr>
          <p:nvPr/>
        </p:nvSpPr>
        <p:spPr bwMode="auto">
          <a:xfrm>
            <a:off x="1340448" y="4979788"/>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7" name="Rectangle 185"/>
          <p:cNvSpPr>
            <a:spLocks noChangeArrowheads="1"/>
          </p:cNvSpPr>
          <p:nvPr/>
        </p:nvSpPr>
        <p:spPr bwMode="auto">
          <a:xfrm>
            <a:off x="1559010" y="4979788"/>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8" name="Rectangle 186"/>
          <p:cNvSpPr>
            <a:spLocks noChangeArrowheads="1"/>
          </p:cNvSpPr>
          <p:nvPr/>
        </p:nvSpPr>
        <p:spPr bwMode="auto">
          <a:xfrm>
            <a:off x="684763" y="5198337"/>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9" name="Rectangle 187"/>
          <p:cNvSpPr>
            <a:spLocks noChangeArrowheads="1"/>
          </p:cNvSpPr>
          <p:nvPr/>
        </p:nvSpPr>
        <p:spPr bwMode="auto">
          <a:xfrm>
            <a:off x="903325" y="5198337"/>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0" name="Rectangle 188"/>
          <p:cNvSpPr>
            <a:spLocks noChangeArrowheads="1"/>
          </p:cNvSpPr>
          <p:nvPr/>
        </p:nvSpPr>
        <p:spPr bwMode="auto">
          <a:xfrm>
            <a:off x="1121887" y="5198337"/>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1" name="Rectangle 189"/>
          <p:cNvSpPr>
            <a:spLocks noChangeArrowheads="1"/>
          </p:cNvSpPr>
          <p:nvPr/>
        </p:nvSpPr>
        <p:spPr bwMode="auto">
          <a:xfrm>
            <a:off x="1340448" y="5198337"/>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2" name="Rectangle 190"/>
          <p:cNvSpPr>
            <a:spLocks noChangeArrowheads="1"/>
          </p:cNvSpPr>
          <p:nvPr/>
        </p:nvSpPr>
        <p:spPr bwMode="auto">
          <a:xfrm>
            <a:off x="1559010" y="5198337"/>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3" name="Rectangle 191"/>
          <p:cNvSpPr>
            <a:spLocks noChangeArrowheads="1"/>
          </p:cNvSpPr>
          <p:nvPr/>
        </p:nvSpPr>
        <p:spPr bwMode="auto">
          <a:xfrm>
            <a:off x="1777571" y="3887046"/>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4" name="Rectangle 192"/>
          <p:cNvSpPr>
            <a:spLocks noChangeArrowheads="1"/>
          </p:cNvSpPr>
          <p:nvPr/>
        </p:nvSpPr>
        <p:spPr bwMode="auto">
          <a:xfrm>
            <a:off x="1777571" y="3668497"/>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5" name="Rectangle 193"/>
          <p:cNvSpPr>
            <a:spLocks noChangeArrowheads="1"/>
          </p:cNvSpPr>
          <p:nvPr/>
        </p:nvSpPr>
        <p:spPr bwMode="auto">
          <a:xfrm>
            <a:off x="1777571" y="4105594"/>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6" name="Rectangle 194"/>
          <p:cNvSpPr>
            <a:spLocks noChangeArrowheads="1"/>
          </p:cNvSpPr>
          <p:nvPr/>
        </p:nvSpPr>
        <p:spPr bwMode="auto">
          <a:xfrm>
            <a:off x="1777571" y="4324143"/>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7" name="Rectangle 195"/>
          <p:cNvSpPr>
            <a:spLocks noChangeArrowheads="1"/>
          </p:cNvSpPr>
          <p:nvPr/>
        </p:nvSpPr>
        <p:spPr bwMode="auto">
          <a:xfrm>
            <a:off x="1777571" y="4542691"/>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8" name="Rectangle 196"/>
          <p:cNvSpPr>
            <a:spLocks noChangeArrowheads="1"/>
          </p:cNvSpPr>
          <p:nvPr/>
        </p:nvSpPr>
        <p:spPr bwMode="auto">
          <a:xfrm>
            <a:off x="1777571" y="4761240"/>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9" name="Rectangle 197"/>
          <p:cNvSpPr>
            <a:spLocks noChangeArrowheads="1"/>
          </p:cNvSpPr>
          <p:nvPr/>
        </p:nvSpPr>
        <p:spPr bwMode="auto">
          <a:xfrm>
            <a:off x="1777571" y="4979788"/>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0" name="Rectangle 198"/>
          <p:cNvSpPr>
            <a:spLocks noChangeArrowheads="1"/>
          </p:cNvSpPr>
          <p:nvPr/>
        </p:nvSpPr>
        <p:spPr bwMode="auto">
          <a:xfrm>
            <a:off x="1777571" y="5198337"/>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1" name="Rectangle 199"/>
          <p:cNvSpPr>
            <a:spLocks noChangeArrowheads="1"/>
          </p:cNvSpPr>
          <p:nvPr/>
        </p:nvSpPr>
        <p:spPr bwMode="auto">
          <a:xfrm>
            <a:off x="1996133" y="3668497"/>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2" name="Rectangle 200"/>
          <p:cNvSpPr>
            <a:spLocks noChangeArrowheads="1"/>
          </p:cNvSpPr>
          <p:nvPr/>
        </p:nvSpPr>
        <p:spPr bwMode="auto">
          <a:xfrm>
            <a:off x="2214694" y="3668497"/>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3" name="Rectangle 201"/>
          <p:cNvSpPr>
            <a:spLocks noChangeArrowheads="1"/>
          </p:cNvSpPr>
          <p:nvPr/>
        </p:nvSpPr>
        <p:spPr bwMode="auto">
          <a:xfrm>
            <a:off x="1996133" y="3887046"/>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4" name="Rectangle 202"/>
          <p:cNvSpPr>
            <a:spLocks noChangeArrowheads="1"/>
          </p:cNvSpPr>
          <p:nvPr/>
        </p:nvSpPr>
        <p:spPr bwMode="auto">
          <a:xfrm>
            <a:off x="2433256" y="3668497"/>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5" name="Rectangle 203"/>
          <p:cNvSpPr>
            <a:spLocks noChangeArrowheads="1"/>
          </p:cNvSpPr>
          <p:nvPr/>
        </p:nvSpPr>
        <p:spPr bwMode="auto">
          <a:xfrm>
            <a:off x="2214694" y="3887046"/>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6" name="Rectangle 204"/>
          <p:cNvSpPr>
            <a:spLocks noChangeArrowheads="1"/>
          </p:cNvSpPr>
          <p:nvPr/>
        </p:nvSpPr>
        <p:spPr bwMode="auto">
          <a:xfrm>
            <a:off x="2433256" y="3887046"/>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7" name="Rectangle 205"/>
          <p:cNvSpPr>
            <a:spLocks noChangeArrowheads="1"/>
          </p:cNvSpPr>
          <p:nvPr/>
        </p:nvSpPr>
        <p:spPr bwMode="auto">
          <a:xfrm>
            <a:off x="1996133" y="4105594"/>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8" name="Rectangle 206"/>
          <p:cNvSpPr>
            <a:spLocks noChangeArrowheads="1"/>
          </p:cNvSpPr>
          <p:nvPr/>
        </p:nvSpPr>
        <p:spPr bwMode="auto">
          <a:xfrm>
            <a:off x="2214694" y="4105594"/>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9" name="Rectangle 207"/>
          <p:cNvSpPr>
            <a:spLocks noChangeArrowheads="1"/>
          </p:cNvSpPr>
          <p:nvPr/>
        </p:nvSpPr>
        <p:spPr bwMode="auto">
          <a:xfrm>
            <a:off x="2433256" y="4105594"/>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0" name="Rectangle 208"/>
          <p:cNvSpPr>
            <a:spLocks noChangeArrowheads="1"/>
          </p:cNvSpPr>
          <p:nvPr/>
        </p:nvSpPr>
        <p:spPr bwMode="auto">
          <a:xfrm>
            <a:off x="1996133" y="4324143"/>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1" name="Rectangle 209"/>
          <p:cNvSpPr>
            <a:spLocks noChangeArrowheads="1"/>
          </p:cNvSpPr>
          <p:nvPr/>
        </p:nvSpPr>
        <p:spPr bwMode="auto">
          <a:xfrm>
            <a:off x="2214694" y="4324143"/>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2" name="Rectangle 210"/>
          <p:cNvSpPr>
            <a:spLocks noChangeArrowheads="1"/>
          </p:cNvSpPr>
          <p:nvPr/>
        </p:nvSpPr>
        <p:spPr bwMode="auto">
          <a:xfrm>
            <a:off x="2433256" y="4324143"/>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3" name="Rectangle 211"/>
          <p:cNvSpPr>
            <a:spLocks noChangeArrowheads="1"/>
          </p:cNvSpPr>
          <p:nvPr/>
        </p:nvSpPr>
        <p:spPr bwMode="auto">
          <a:xfrm>
            <a:off x="2214694" y="4542691"/>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4" name="Rectangle 212"/>
          <p:cNvSpPr>
            <a:spLocks noChangeArrowheads="1"/>
          </p:cNvSpPr>
          <p:nvPr/>
        </p:nvSpPr>
        <p:spPr bwMode="auto">
          <a:xfrm>
            <a:off x="1996133" y="4542691"/>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5" name="Rectangle 213"/>
          <p:cNvSpPr>
            <a:spLocks noChangeArrowheads="1"/>
          </p:cNvSpPr>
          <p:nvPr/>
        </p:nvSpPr>
        <p:spPr bwMode="auto">
          <a:xfrm>
            <a:off x="2433256" y="4542691"/>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6" name="Rectangle 214"/>
          <p:cNvSpPr>
            <a:spLocks noChangeArrowheads="1"/>
          </p:cNvSpPr>
          <p:nvPr/>
        </p:nvSpPr>
        <p:spPr bwMode="auto">
          <a:xfrm>
            <a:off x="1996133" y="4761240"/>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7" name="Rectangle 215"/>
          <p:cNvSpPr>
            <a:spLocks noChangeArrowheads="1"/>
          </p:cNvSpPr>
          <p:nvPr/>
        </p:nvSpPr>
        <p:spPr bwMode="auto">
          <a:xfrm>
            <a:off x="2433256" y="4761240"/>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8" name="Rectangle 216"/>
          <p:cNvSpPr>
            <a:spLocks noChangeArrowheads="1"/>
          </p:cNvSpPr>
          <p:nvPr/>
        </p:nvSpPr>
        <p:spPr bwMode="auto">
          <a:xfrm>
            <a:off x="2214694" y="4761240"/>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9" name="Rectangle 217"/>
          <p:cNvSpPr>
            <a:spLocks noChangeArrowheads="1"/>
          </p:cNvSpPr>
          <p:nvPr/>
        </p:nvSpPr>
        <p:spPr bwMode="auto">
          <a:xfrm>
            <a:off x="1996133" y="4979788"/>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0" name="Rectangle 218"/>
          <p:cNvSpPr>
            <a:spLocks noChangeArrowheads="1"/>
          </p:cNvSpPr>
          <p:nvPr/>
        </p:nvSpPr>
        <p:spPr bwMode="auto">
          <a:xfrm>
            <a:off x="2214694" y="4979788"/>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1" name="Rectangle 219"/>
          <p:cNvSpPr>
            <a:spLocks noChangeArrowheads="1"/>
          </p:cNvSpPr>
          <p:nvPr/>
        </p:nvSpPr>
        <p:spPr bwMode="auto">
          <a:xfrm>
            <a:off x="2433256" y="4979788"/>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2" name="Rectangle 220"/>
          <p:cNvSpPr>
            <a:spLocks noChangeArrowheads="1"/>
          </p:cNvSpPr>
          <p:nvPr/>
        </p:nvSpPr>
        <p:spPr bwMode="auto">
          <a:xfrm>
            <a:off x="1996133" y="5198337"/>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3" name="Rectangle 221"/>
          <p:cNvSpPr>
            <a:spLocks noChangeArrowheads="1"/>
          </p:cNvSpPr>
          <p:nvPr/>
        </p:nvSpPr>
        <p:spPr bwMode="auto">
          <a:xfrm>
            <a:off x="2214694" y="5198337"/>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4" name="Rectangle 222"/>
          <p:cNvSpPr>
            <a:spLocks noChangeArrowheads="1"/>
          </p:cNvSpPr>
          <p:nvPr/>
        </p:nvSpPr>
        <p:spPr bwMode="auto">
          <a:xfrm>
            <a:off x="2433256" y="5198337"/>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5" name="AutoShape 223"/>
          <p:cNvSpPr>
            <a:spLocks noChangeArrowheads="1"/>
          </p:cNvSpPr>
          <p:nvPr/>
        </p:nvSpPr>
        <p:spPr bwMode="auto">
          <a:xfrm>
            <a:off x="2070504" y="4357532"/>
            <a:ext cx="286863" cy="403708"/>
          </a:xfrm>
          <a:prstGeom prst="curvedLeftArrow">
            <a:avLst>
              <a:gd name="adj1" fmla="val 28148"/>
              <a:gd name="adj2" fmla="val 56296"/>
              <a:gd name="adj3" fmla="val 3333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6" name="Rectangle 224"/>
          <p:cNvSpPr>
            <a:spLocks noChangeArrowheads="1"/>
          </p:cNvSpPr>
          <p:nvPr/>
        </p:nvSpPr>
        <p:spPr bwMode="auto">
          <a:xfrm>
            <a:off x="5481457" y="3630919"/>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7" name="Rectangle 225"/>
          <p:cNvSpPr>
            <a:spLocks noChangeArrowheads="1"/>
          </p:cNvSpPr>
          <p:nvPr/>
        </p:nvSpPr>
        <p:spPr bwMode="auto">
          <a:xfrm>
            <a:off x="5700019" y="3630919"/>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8" name="Rectangle 226"/>
          <p:cNvSpPr>
            <a:spLocks noChangeArrowheads="1"/>
          </p:cNvSpPr>
          <p:nvPr/>
        </p:nvSpPr>
        <p:spPr bwMode="auto">
          <a:xfrm>
            <a:off x="5481457" y="384946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9" name="Rectangle 227"/>
          <p:cNvSpPr>
            <a:spLocks noChangeArrowheads="1"/>
          </p:cNvSpPr>
          <p:nvPr/>
        </p:nvSpPr>
        <p:spPr bwMode="auto">
          <a:xfrm>
            <a:off x="5918580" y="3630919"/>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0" name="Rectangle 228"/>
          <p:cNvSpPr>
            <a:spLocks noChangeArrowheads="1"/>
          </p:cNvSpPr>
          <p:nvPr/>
        </p:nvSpPr>
        <p:spPr bwMode="auto">
          <a:xfrm>
            <a:off x="6137142" y="3630919"/>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1" name="Rectangle 229"/>
          <p:cNvSpPr>
            <a:spLocks noChangeArrowheads="1"/>
          </p:cNvSpPr>
          <p:nvPr/>
        </p:nvSpPr>
        <p:spPr bwMode="auto">
          <a:xfrm>
            <a:off x="5700019" y="384946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2" name="Rectangle 230"/>
          <p:cNvSpPr>
            <a:spLocks noChangeArrowheads="1"/>
          </p:cNvSpPr>
          <p:nvPr/>
        </p:nvSpPr>
        <p:spPr bwMode="auto">
          <a:xfrm>
            <a:off x="5918580" y="384946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3" name="Rectangle 231"/>
          <p:cNvSpPr>
            <a:spLocks noChangeArrowheads="1"/>
          </p:cNvSpPr>
          <p:nvPr/>
        </p:nvSpPr>
        <p:spPr bwMode="auto">
          <a:xfrm>
            <a:off x="6137142" y="384946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4" name="Rectangle 232"/>
          <p:cNvSpPr>
            <a:spLocks noChangeArrowheads="1"/>
          </p:cNvSpPr>
          <p:nvPr/>
        </p:nvSpPr>
        <p:spPr bwMode="auto">
          <a:xfrm>
            <a:off x="5481457" y="4068016"/>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5" name="Rectangle 233"/>
          <p:cNvSpPr>
            <a:spLocks noChangeArrowheads="1"/>
          </p:cNvSpPr>
          <p:nvPr/>
        </p:nvSpPr>
        <p:spPr bwMode="auto">
          <a:xfrm>
            <a:off x="5700019" y="4068016"/>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6" name="Rectangle 234"/>
          <p:cNvSpPr>
            <a:spLocks noChangeArrowheads="1"/>
          </p:cNvSpPr>
          <p:nvPr/>
        </p:nvSpPr>
        <p:spPr bwMode="auto">
          <a:xfrm>
            <a:off x="5918580" y="4068016"/>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7" name="Rectangle 235"/>
          <p:cNvSpPr>
            <a:spLocks noChangeArrowheads="1"/>
          </p:cNvSpPr>
          <p:nvPr/>
        </p:nvSpPr>
        <p:spPr bwMode="auto">
          <a:xfrm>
            <a:off x="6137142" y="4068016"/>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8" name="Rectangle 236"/>
          <p:cNvSpPr>
            <a:spLocks noChangeArrowheads="1"/>
          </p:cNvSpPr>
          <p:nvPr/>
        </p:nvSpPr>
        <p:spPr bwMode="auto">
          <a:xfrm>
            <a:off x="6355703" y="3630919"/>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9" name="Rectangle 237"/>
          <p:cNvSpPr>
            <a:spLocks noChangeArrowheads="1"/>
          </p:cNvSpPr>
          <p:nvPr/>
        </p:nvSpPr>
        <p:spPr bwMode="auto">
          <a:xfrm>
            <a:off x="6355703" y="384946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0" name="Rectangle 238"/>
          <p:cNvSpPr>
            <a:spLocks noChangeArrowheads="1"/>
          </p:cNvSpPr>
          <p:nvPr/>
        </p:nvSpPr>
        <p:spPr bwMode="auto">
          <a:xfrm>
            <a:off x="6355703" y="4068016"/>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1" name="Rectangle 239"/>
          <p:cNvSpPr>
            <a:spLocks noChangeArrowheads="1"/>
          </p:cNvSpPr>
          <p:nvPr/>
        </p:nvSpPr>
        <p:spPr bwMode="auto">
          <a:xfrm>
            <a:off x="5481457" y="4286565"/>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2" name="Rectangle 240"/>
          <p:cNvSpPr>
            <a:spLocks noChangeArrowheads="1"/>
          </p:cNvSpPr>
          <p:nvPr/>
        </p:nvSpPr>
        <p:spPr bwMode="auto">
          <a:xfrm>
            <a:off x="5700019" y="4286565"/>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3" name="Rectangle 241"/>
          <p:cNvSpPr>
            <a:spLocks noChangeArrowheads="1"/>
          </p:cNvSpPr>
          <p:nvPr/>
        </p:nvSpPr>
        <p:spPr bwMode="auto">
          <a:xfrm>
            <a:off x="5918580" y="4286565"/>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4" name="Rectangle 242"/>
          <p:cNvSpPr>
            <a:spLocks noChangeArrowheads="1"/>
          </p:cNvSpPr>
          <p:nvPr/>
        </p:nvSpPr>
        <p:spPr bwMode="auto">
          <a:xfrm>
            <a:off x="6137142" y="4286565"/>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5" name="Rectangle 243"/>
          <p:cNvSpPr>
            <a:spLocks noChangeArrowheads="1"/>
          </p:cNvSpPr>
          <p:nvPr/>
        </p:nvSpPr>
        <p:spPr bwMode="auto">
          <a:xfrm>
            <a:off x="6355703" y="4286565"/>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6" name="Rectangle 244"/>
          <p:cNvSpPr>
            <a:spLocks noChangeArrowheads="1"/>
          </p:cNvSpPr>
          <p:nvPr/>
        </p:nvSpPr>
        <p:spPr bwMode="auto">
          <a:xfrm>
            <a:off x="5700019" y="450511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7" name="Rectangle 245"/>
          <p:cNvSpPr>
            <a:spLocks noChangeArrowheads="1"/>
          </p:cNvSpPr>
          <p:nvPr/>
        </p:nvSpPr>
        <p:spPr bwMode="auto">
          <a:xfrm>
            <a:off x="5481457" y="450511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8" name="Rectangle 246"/>
          <p:cNvSpPr>
            <a:spLocks noChangeArrowheads="1"/>
          </p:cNvSpPr>
          <p:nvPr/>
        </p:nvSpPr>
        <p:spPr bwMode="auto">
          <a:xfrm>
            <a:off x="5918580" y="450511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9" name="Rectangle 247"/>
          <p:cNvSpPr>
            <a:spLocks noChangeArrowheads="1"/>
          </p:cNvSpPr>
          <p:nvPr/>
        </p:nvSpPr>
        <p:spPr bwMode="auto">
          <a:xfrm>
            <a:off x="6137142" y="4505113"/>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0" name="Rectangle 248"/>
          <p:cNvSpPr>
            <a:spLocks noChangeArrowheads="1"/>
          </p:cNvSpPr>
          <p:nvPr/>
        </p:nvSpPr>
        <p:spPr bwMode="auto">
          <a:xfrm>
            <a:off x="6355703" y="4505113"/>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1" name="Rectangle 249"/>
          <p:cNvSpPr>
            <a:spLocks noChangeArrowheads="1"/>
          </p:cNvSpPr>
          <p:nvPr/>
        </p:nvSpPr>
        <p:spPr bwMode="auto">
          <a:xfrm>
            <a:off x="5481457" y="472366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2" name="Rectangle 250"/>
          <p:cNvSpPr>
            <a:spLocks noChangeArrowheads="1"/>
          </p:cNvSpPr>
          <p:nvPr/>
        </p:nvSpPr>
        <p:spPr bwMode="auto">
          <a:xfrm>
            <a:off x="5918580" y="472366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3" name="Rectangle 251"/>
          <p:cNvSpPr>
            <a:spLocks noChangeArrowheads="1"/>
          </p:cNvSpPr>
          <p:nvPr/>
        </p:nvSpPr>
        <p:spPr bwMode="auto">
          <a:xfrm>
            <a:off x="5700019" y="472366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4" name="Rectangle 252"/>
          <p:cNvSpPr>
            <a:spLocks noChangeArrowheads="1"/>
          </p:cNvSpPr>
          <p:nvPr/>
        </p:nvSpPr>
        <p:spPr bwMode="auto">
          <a:xfrm>
            <a:off x="6137142" y="472366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5" name="Rectangle 253"/>
          <p:cNvSpPr>
            <a:spLocks noChangeArrowheads="1"/>
          </p:cNvSpPr>
          <p:nvPr/>
        </p:nvSpPr>
        <p:spPr bwMode="auto">
          <a:xfrm>
            <a:off x="5481457" y="494221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6" name="Rectangle 254"/>
          <p:cNvSpPr>
            <a:spLocks noChangeArrowheads="1"/>
          </p:cNvSpPr>
          <p:nvPr/>
        </p:nvSpPr>
        <p:spPr bwMode="auto">
          <a:xfrm>
            <a:off x="6355703" y="472366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7" name="Rectangle 255"/>
          <p:cNvSpPr>
            <a:spLocks noChangeArrowheads="1"/>
          </p:cNvSpPr>
          <p:nvPr/>
        </p:nvSpPr>
        <p:spPr bwMode="auto">
          <a:xfrm>
            <a:off x="5700019" y="494221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8" name="Rectangle 256"/>
          <p:cNvSpPr>
            <a:spLocks noChangeArrowheads="1"/>
          </p:cNvSpPr>
          <p:nvPr/>
        </p:nvSpPr>
        <p:spPr bwMode="auto">
          <a:xfrm>
            <a:off x="5918580" y="494221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9" name="Rectangle 257"/>
          <p:cNvSpPr>
            <a:spLocks noChangeArrowheads="1"/>
          </p:cNvSpPr>
          <p:nvPr/>
        </p:nvSpPr>
        <p:spPr bwMode="auto">
          <a:xfrm>
            <a:off x="6137142" y="494221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0" name="Rectangle 258"/>
          <p:cNvSpPr>
            <a:spLocks noChangeArrowheads="1"/>
          </p:cNvSpPr>
          <p:nvPr/>
        </p:nvSpPr>
        <p:spPr bwMode="auto">
          <a:xfrm>
            <a:off x="6355703" y="494221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1" name="Rectangle 259"/>
          <p:cNvSpPr>
            <a:spLocks noChangeArrowheads="1"/>
          </p:cNvSpPr>
          <p:nvPr/>
        </p:nvSpPr>
        <p:spPr bwMode="auto">
          <a:xfrm>
            <a:off x="5481457" y="5160759"/>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2" name="Rectangle 260"/>
          <p:cNvSpPr>
            <a:spLocks noChangeArrowheads="1"/>
          </p:cNvSpPr>
          <p:nvPr/>
        </p:nvSpPr>
        <p:spPr bwMode="auto">
          <a:xfrm>
            <a:off x="5700019" y="5160759"/>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3" name="Rectangle 261"/>
          <p:cNvSpPr>
            <a:spLocks noChangeArrowheads="1"/>
          </p:cNvSpPr>
          <p:nvPr/>
        </p:nvSpPr>
        <p:spPr bwMode="auto">
          <a:xfrm>
            <a:off x="5918580" y="5160759"/>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4" name="Rectangle 262"/>
          <p:cNvSpPr>
            <a:spLocks noChangeArrowheads="1"/>
          </p:cNvSpPr>
          <p:nvPr/>
        </p:nvSpPr>
        <p:spPr bwMode="auto">
          <a:xfrm>
            <a:off x="6137142" y="5160759"/>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5" name="Rectangle 263"/>
          <p:cNvSpPr>
            <a:spLocks noChangeArrowheads="1"/>
          </p:cNvSpPr>
          <p:nvPr/>
        </p:nvSpPr>
        <p:spPr bwMode="auto">
          <a:xfrm>
            <a:off x="6355703" y="5160759"/>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6" name="Rectangle 264"/>
          <p:cNvSpPr>
            <a:spLocks noChangeArrowheads="1"/>
          </p:cNvSpPr>
          <p:nvPr/>
        </p:nvSpPr>
        <p:spPr bwMode="auto">
          <a:xfrm>
            <a:off x="6574265" y="384946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7" name="Rectangle 265"/>
          <p:cNvSpPr>
            <a:spLocks noChangeArrowheads="1"/>
          </p:cNvSpPr>
          <p:nvPr/>
        </p:nvSpPr>
        <p:spPr bwMode="auto">
          <a:xfrm>
            <a:off x="6574265" y="3630919"/>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8" name="Rectangle 266"/>
          <p:cNvSpPr>
            <a:spLocks noChangeArrowheads="1"/>
          </p:cNvSpPr>
          <p:nvPr/>
        </p:nvSpPr>
        <p:spPr bwMode="auto">
          <a:xfrm>
            <a:off x="6574265" y="4068016"/>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9" name="Rectangle 267"/>
          <p:cNvSpPr>
            <a:spLocks noChangeArrowheads="1"/>
          </p:cNvSpPr>
          <p:nvPr/>
        </p:nvSpPr>
        <p:spPr bwMode="auto">
          <a:xfrm>
            <a:off x="6574265" y="4286565"/>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0" name="Rectangle 268"/>
          <p:cNvSpPr>
            <a:spLocks noChangeArrowheads="1"/>
          </p:cNvSpPr>
          <p:nvPr/>
        </p:nvSpPr>
        <p:spPr bwMode="auto">
          <a:xfrm>
            <a:off x="6574265" y="4505113"/>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1" name="Rectangle 269"/>
          <p:cNvSpPr>
            <a:spLocks noChangeArrowheads="1"/>
          </p:cNvSpPr>
          <p:nvPr/>
        </p:nvSpPr>
        <p:spPr bwMode="auto">
          <a:xfrm>
            <a:off x="6574265" y="4723662"/>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2" name="Rectangle 270"/>
          <p:cNvSpPr>
            <a:spLocks noChangeArrowheads="1"/>
          </p:cNvSpPr>
          <p:nvPr/>
        </p:nvSpPr>
        <p:spPr bwMode="auto">
          <a:xfrm>
            <a:off x="6574265" y="4942210"/>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3" name="Rectangle 271"/>
          <p:cNvSpPr>
            <a:spLocks noChangeArrowheads="1"/>
          </p:cNvSpPr>
          <p:nvPr/>
        </p:nvSpPr>
        <p:spPr bwMode="auto">
          <a:xfrm>
            <a:off x="6574265" y="5160759"/>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4" name="Rectangle 272"/>
          <p:cNvSpPr>
            <a:spLocks noChangeArrowheads="1"/>
          </p:cNvSpPr>
          <p:nvPr/>
        </p:nvSpPr>
        <p:spPr bwMode="auto">
          <a:xfrm>
            <a:off x="6792826" y="3630919"/>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5" name="Rectangle 273"/>
          <p:cNvSpPr>
            <a:spLocks noChangeArrowheads="1"/>
          </p:cNvSpPr>
          <p:nvPr/>
        </p:nvSpPr>
        <p:spPr bwMode="auto">
          <a:xfrm>
            <a:off x="7011388" y="3630919"/>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6" name="Rectangle 274"/>
          <p:cNvSpPr>
            <a:spLocks noChangeArrowheads="1"/>
          </p:cNvSpPr>
          <p:nvPr/>
        </p:nvSpPr>
        <p:spPr bwMode="auto">
          <a:xfrm>
            <a:off x="6792826" y="384946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7" name="Rectangle 275"/>
          <p:cNvSpPr>
            <a:spLocks noChangeArrowheads="1"/>
          </p:cNvSpPr>
          <p:nvPr/>
        </p:nvSpPr>
        <p:spPr bwMode="auto">
          <a:xfrm>
            <a:off x="7229949" y="3630919"/>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8" name="Rectangle 276"/>
          <p:cNvSpPr>
            <a:spLocks noChangeArrowheads="1"/>
          </p:cNvSpPr>
          <p:nvPr/>
        </p:nvSpPr>
        <p:spPr bwMode="auto">
          <a:xfrm>
            <a:off x="7011388" y="384946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9" name="Rectangle 277"/>
          <p:cNvSpPr>
            <a:spLocks noChangeArrowheads="1"/>
          </p:cNvSpPr>
          <p:nvPr/>
        </p:nvSpPr>
        <p:spPr bwMode="auto">
          <a:xfrm>
            <a:off x="7229949" y="384946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0" name="Rectangle 278"/>
          <p:cNvSpPr>
            <a:spLocks noChangeArrowheads="1"/>
          </p:cNvSpPr>
          <p:nvPr/>
        </p:nvSpPr>
        <p:spPr bwMode="auto">
          <a:xfrm>
            <a:off x="6792826" y="4068016"/>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1" name="Rectangle 279"/>
          <p:cNvSpPr>
            <a:spLocks noChangeArrowheads="1"/>
          </p:cNvSpPr>
          <p:nvPr/>
        </p:nvSpPr>
        <p:spPr bwMode="auto">
          <a:xfrm>
            <a:off x="7011388" y="4068016"/>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2" name="Rectangle 280"/>
          <p:cNvSpPr>
            <a:spLocks noChangeArrowheads="1"/>
          </p:cNvSpPr>
          <p:nvPr/>
        </p:nvSpPr>
        <p:spPr bwMode="auto">
          <a:xfrm>
            <a:off x="7229949" y="4068016"/>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3" name="Rectangle 281"/>
          <p:cNvSpPr>
            <a:spLocks noChangeArrowheads="1"/>
          </p:cNvSpPr>
          <p:nvPr/>
        </p:nvSpPr>
        <p:spPr bwMode="auto">
          <a:xfrm>
            <a:off x="6792826" y="4286565"/>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4" name="Rectangle 282"/>
          <p:cNvSpPr>
            <a:spLocks noChangeArrowheads="1"/>
          </p:cNvSpPr>
          <p:nvPr/>
        </p:nvSpPr>
        <p:spPr bwMode="auto">
          <a:xfrm>
            <a:off x="7011388" y="4286565"/>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5" name="Rectangle 283"/>
          <p:cNvSpPr>
            <a:spLocks noChangeArrowheads="1"/>
          </p:cNvSpPr>
          <p:nvPr/>
        </p:nvSpPr>
        <p:spPr bwMode="auto">
          <a:xfrm>
            <a:off x="7229949" y="4286565"/>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6" name="Rectangle 284"/>
          <p:cNvSpPr>
            <a:spLocks noChangeArrowheads="1"/>
          </p:cNvSpPr>
          <p:nvPr/>
        </p:nvSpPr>
        <p:spPr bwMode="auto">
          <a:xfrm>
            <a:off x="7011388" y="4505113"/>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7" name="Rectangle 285"/>
          <p:cNvSpPr>
            <a:spLocks noChangeArrowheads="1"/>
          </p:cNvSpPr>
          <p:nvPr/>
        </p:nvSpPr>
        <p:spPr bwMode="auto">
          <a:xfrm>
            <a:off x="6792826" y="4505113"/>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8" name="Rectangle 286"/>
          <p:cNvSpPr>
            <a:spLocks noChangeArrowheads="1"/>
          </p:cNvSpPr>
          <p:nvPr/>
        </p:nvSpPr>
        <p:spPr bwMode="auto">
          <a:xfrm>
            <a:off x="7229949" y="4505113"/>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9" name="Rectangle 287"/>
          <p:cNvSpPr>
            <a:spLocks noChangeArrowheads="1"/>
          </p:cNvSpPr>
          <p:nvPr/>
        </p:nvSpPr>
        <p:spPr bwMode="auto">
          <a:xfrm>
            <a:off x="6792826" y="4723662"/>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0" name="Rectangle 288"/>
          <p:cNvSpPr>
            <a:spLocks noChangeArrowheads="1"/>
          </p:cNvSpPr>
          <p:nvPr/>
        </p:nvSpPr>
        <p:spPr bwMode="auto">
          <a:xfrm>
            <a:off x="7229949" y="4723662"/>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1" name="Rectangle 289"/>
          <p:cNvSpPr>
            <a:spLocks noChangeArrowheads="1"/>
          </p:cNvSpPr>
          <p:nvPr/>
        </p:nvSpPr>
        <p:spPr bwMode="auto">
          <a:xfrm>
            <a:off x="7011388" y="4723662"/>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2" name="Rectangle 290"/>
          <p:cNvSpPr>
            <a:spLocks noChangeArrowheads="1"/>
          </p:cNvSpPr>
          <p:nvPr/>
        </p:nvSpPr>
        <p:spPr bwMode="auto">
          <a:xfrm>
            <a:off x="6792826" y="4942210"/>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3" name="Rectangle 291"/>
          <p:cNvSpPr>
            <a:spLocks noChangeArrowheads="1"/>
          </p:cNvSpPr>
          <p:nvPr/>
        </p:nvSpPr>
        <p:spPr bwMode="auto">
          <a:xfrm>
            <a:off x="7011388" y="4942210"/>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4" name="Rectangle 292"/>
          <p:cNvSpPr>
            <a:spLocks noChangeArrowheads="1"/>
          </p:cNvSpPr>
          <p:nvPr/>
        </p:nvSpPr>
        <p:spPr bwMode="auto">
          <a:xfrm>
            <a:off x="7229949" y="4942210"/>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5" name="Rectangle 293"/>
          <p:cNvSpPr>
            <a:spLocks noChangeArrowheads="1"/>
          </p:cNvSpPr>
          <p:nvPr/>
        </p:nvSpPr>
        <p:spPr bwMode="auto">
          <a:xfrm>
            <a:off x="6792826" y="5160759"/>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6" name="Rectangle 294"/>
          <p:cNvSpPr>
            <a:spLocks noChangeArrowheads="1"/>
          </p:cNvSpPr>
          <p:nvPr/>
        </p:nvSpPr>
        <p:spPr bwMode="auto">
          <a:xfrm>
            <a:off x="7011388" y="5160759"/>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7" name="Rectangle 295"/>
          <p:cNvSpPr>
            <a:spLocks noChangeArrowheads="1"/>
          </p:cNvSpPr>
          <p:nvPr/>
        </p:nvSpPr>
        <p:spPr bwMode="auto">
          <a:xfrm>
            <a:off x="7229949" y="5160759"/>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5"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Single Pixel Copy Attempt in Detail</a:t>
            </a:r>
          </a:p>
        </p:txBody>
      </p:sp>
      <p:sp>
        <p:nvSpPr>
          <p:cNvPr id="2" name="TextBox 1"/>
          <p:cNvSpPr txBox="1"/>
          <p:nvPr/>
        </p:nvSpPr>
        <p:spPr>
          <a:xfrm>
            <a:off x="200416" y="651353"/>
            <a:ext cx="8743168" cy="523220"/>
          </a:xfrm>
          <a:prstGeom prst="rect">
            <a:avLst/>
          </a:prstGeom>
          <a:noFill/>
        </p:spPr>
        <p:txBody>
          <a:bodyPr wrap="square" rtlCol="0">
            <a:spAutoFit/>
          </a:bodyPr>
          <a:lstStyle/>
          <a:p>
            <a:r>
              <a:rPr lang="en-US" dirty="0"/>
              <a:t>Assume we have Hamiltonian that involves only two terms – Volume Constraint and Adhesion Energy (with nearest neighbor interaction.</a:t>
            </a:r>
          </a:p>
        </p:txBody>
      </p:sp>
      <p:grpSp>
        <p:nvGrpSpPr>
          <p:cNvPr id="6" name="Group 5"/>
          <p:cNvGrpSpPr/>
          <p:nvPr/>
        </p:nvGrpSpPr>
        <p:grpSpPr>
          <a:xfrm>
            <a:off x="373712" y="1857574"/>
            <a:ext cx="6553200" cy="634041"/>
            <a:chOff x="228529" y="5782476"/>
            <a:chExt cx="6553200" cy="634041"/>
          </a:xfrm>
        </p:grpSpPr>
        <p:pic>
          <p:nvPicPr>
            <p:cNvPr id="3" name="Picture 2"/>
            <p:cNvPicPr>
              <a:picLocks noChangeAspect="1"/>
            </p:cNvPicPr>
            <p:nvPr/>
          </p:nvPicPr>
          <p:blipFill>
            <a:blip r:embed="rId2"/>
            <a:stretch>
              <a:fillRect/>
            </a:stretch>
          </p:blipFill>
          <p:spPr>
            <a:xfrm>
              <a:off x="228529" y="5787867"/>
              <a:ext cx="4257675" cy="628650"/>
            </a:xfrm>
            <a:prstGeom prst="rect">
              <a:avLst/>
            </a:prstGeom>
          </p:spPr>
        </p:pic>
        <p:pic>
          <p:nvPicPr>
            <p:cNvPr id="5" name="Picture 4"/>
            <p:cNvPicPr>
              <a:picLocks noChangeAspect="1"/>
            </p:cNvPicPr>
            <p:nvPr/>
          </p:nvPicPr>
          <p:blipFill>
            <a:blip r:embed="rId3"/>
            <a:stretch>
              <a:fillRect/>
            </a:stretch>
          </p:blipFill>
          <p:spPr>
            <a:xfrm>
              <a:off x="4486204" y="5782476"/>
              <a:ext cx="2295525" cy="495300"/>
            </a:xfrm>
            <a:prstGeom prst="rect">
              <a:avLst/>
            </a:prstGeom>
          </p:spPr>
        </p:pic>
      </p:grpSp>
      <mc:AlternateContent xmlns:mc="http://schemas.openxmlformats.org/markup-compatibility/2006" xmlns:a14="http://schemas.microsoft.com/office/drawing/2010/main">
        <mc:Choice Requires="a14">
          <p:sp>
            <p:nvSpPr>
              <p:cNvPr id="7" name="TextBox 6"/>
              <p:cNvSpPr txBox="1"/>
              <p:nvPr/>
            </p:nvSpPr>
            <p:spPr>
              <a:xfrm>
                <a:off x="0" y="5635434"/>
                <a:ext cx="5223097" cy="6680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pl-PL" b="0" i="1" smtClean="0">
                              <a:latin typeface="Cambria Math" panose="02040503050406030204" pitchFamily="18" charset="0"/>
                            </a:rPr>
                            <m:t>𝐸</m:t>
                          </m:r>
                        </m:e>
                        <m:sub>
                          <m:r>
                            <a:rPr lang="pl-PL" b="0" i="1" smtClean="0">
                              <a:latin typeface="Cambria Math" panose="02040503050406030204" pitchFamily="18" charset="0"/>
                            </a:rPr>
                            <m:t>𝑏𝑒𝑓𝑜𝑟𝑒</m:t>
                          </m:r>
                        </m:sub>
                      </m:sSub>
                      <m:r>
                        <a:rPr lang="en-US" i="1" smtClean="0">
                          <a:latin typeface="Cambria Math" panose="02040503050406030204" pitchFamily="18" charset="0"/>
                        </a:rPr>
                        <m:t>=</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𝜆</m:t>
                          </m:r>
                        </m:e>
                        <m:sub>
                          <m:r>
                            <a:rPr lang="pl-PL" b="0" i="1" smtClean="0">
                              <a:latin typeface="Cambria Math" panose="02040503050406030204" pitchFamily="18" charset="0"/>
                              <a:ea typeface="Cambria Math" panose="02040503050406030204" pitchFamily="18" charset="0"/>
                            </a:rPr>
                            <m:t>𝑔𝑟𝑒𝑒𝑛</m:t>
                          </m:r>
                          <m:r>
                            <a:rPr lang="pl-PL" b="0" i="1" smtClean="0">
                              <a:latin typeface="Cambria Math" panose="02040503050406030204" pitchFamily="18" charset="0"/>
                              <a:ea typeface="Cambria Math" panose="02040503050406030204" pitchFamily="18" charset="0"/>
                            </a:rPr>
                            <m:t> </m:t>
                          </m:r>
                        </m:sub>
                      </m:sSub>
                      <m:sSup>
                        <m:sSupPr>
                          <m:ctrlPr>
                            <a:rPr lang="pl-PL" b="0" i="1" smtClean="0">
                              <a:latin typeface="Cambria Math" panose="02040503050406030204" pitchFamily="18" charset="0"/>
                              <a:ea typeface="Cambria Math" panose="02040503050406030204" pitchFamily="18" charset="0"/>
                            </a:rPr>
                          </m:ctrlPr>
                        </m:sSupPr>
                        <m:e>
                          <m:r>
                            <a:rPr lang="pl-PL" b="0" i="1" smtClean="0">
                              <a:latin typeface="Cambria Math" panose="02040503050406030204" pitchFamily="18" charset="0"/>
                              <a:ea typeface="Cambria Math" panose="02040503050406030204" pitchFamily="18" charset="0"/>
                            </a:rPr>
                            <m:t>(18−</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𝑉</m:t>
                              </m:r>
                            </m:e>
                            <m:sub>
                              <m:r>
                                <a:rPr lang="pl-PL" b="0" i="1" smtClean="0">
                                  <a:latin typeface="Cambria Math" panose="02040503050406030204" pitchFamily="18" charset="0"/>
                                  <a:ea typeface="Cambria Math" panose="02040503050406030204" pitchFamily="18" charset="0"/>
                                </a:rPr>
                                <m:t>𝑡𝑎𝑔𝑒𝑡</m:t>
                              </m:r>
                              <m:r>
                                <a:rPr lang="pl-PL" b="0" i="1" smtClean="0">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𝑔𝑟𝑒𝑒𝑛</m:t>
                              </m:r>
                            </m:sub>
                          </m:sSub>
                          <m:r>
                            <a:rPr lang="pl-PL" b="0" i="1" smtClean="0">
                              <a:latin typeface="Cambria Math" panose="02040503050406030204" pitchFamily="18" charset="0"/>
                              <a:ea typeface="Cambria Math" panose="02040503050406030204" pitchFamily="18" charset="0"/>
                            </a:rPr>
                            <m:t>)</m:t>
                          </m:r>
                        </m:e>
                        <m:sup>
                          <m:r>
                            <a:rPr lang="pl-PL" b="0" i="1" smtClean="0">
                              <a:latin typeface="Cambria Math" panose="02040503050406030204" pitchFamily="18" charset="0"/>
                              <a:ea typeface="Cambria Math" panose="02040503050406030204" pitchFamily="18" charset="0"/>
                            </a:rPr>
                            <m:t>2</m:t>
                          </m:r>
                        </m:sup>
                      </m:sSup>
                      <m:r>
                        <a:rPr lang="pl-PL" b="0" i="1" smtClean="0">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𝜆</m:t>
                          </m:r>
                        </m:e>
                        <m:sub>
                          <m:r>
                            <a:rPr lang="pl-PL" b="0" i="1" smtClean="0">
                              <a:latin typeface="Cambria Math" panose="02040503050406030204" pitchFamily="18" charset="0"/>
                              <a:ea typeface="Cambria Math" panose="02040503050406030204" pitchFamily="18" charset="0"/>
                            </a:rPr>
                            <m:t>𝑜𝑟𝑎𝑛𝑔𝑒</m:t>
                          </m:r>
                          <m:r>
                            <a:rPr lang="pl-PL" i="1">
                              <a:latin typeface="Cambria Math" panose="02040503050406030204" pitchFamily="18" charset="0"/>
                              <a:ea typeface="Cambria Math" panose="02040503050406030204" pitchFamily="18" charset="0"/>
                            </a:rPr>
                            <m:t> </m:t>
                          </m:r>
                        </m:sub>
                      </m:sSub>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(1</m:t>
                          </m:r>
                          <m:r>
                            <a:rPr lang="pl-PL" b="0" i="1" smtClean="0">
                              <a:latin typeface="Cambria Math" panose="02040503050406030204" pitchFamily="18" charset="0"/>
                              <a:ea typeface="Cambria Math" panose="02040503050406030204" pitchFamily="18" charset="0"/>
                            </a:rPr>
                            <m:t>5</m:t>
                          </m:r>
                          <m:r>
                            <a:rPr lang="pl-PL" i="1">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𝑉</m:t>
                              </m:r>
                            </m:e>
                            <m:sub>
                              <m:r>
                                <a:rPr lang="pl-PL" i="1">
                                  <a:latin typeface="Cambria Math" panose="02040503050406030204" pitchFamily="18" charset="0"/>
                                  <a:ea typeface="Cambria Math" panose="02040503050406030204" pitchFamily="18" charset="0"/>
                                </a:rPr>
                                <m:t>𝑡𝑎𝑔𝑒𝑡</m:t>
                              </m:r>
                              <m:r>
                                <a:rPr lang="pl-PL" i="1">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𝑜𝑟𝑎𝑛𝑔𝑒</m:t>
                              </m:r>
                            </m:sub>
                          </m:sSub>
                          <m:r>
                            <a:rPr lang="pl-PL" i="1">
                              <a:latin typeface="Cambria Math" panose="02040503050406030204" pitchFamily="18" charset="0"/>
                              <a:ea typeface="Cambria Math" panose="02040503050406030204" pitchFamily="18" charset="0"/>
                            </a:rPr>
                            <m:t>)</m:t>
                          </m:r>
                        </m:e>
                        <m:sup>
                          <m:r>
                            <a:rPr lang="pl-PL" i="1">
                              <a:latin typeface="Cambria Math" panose="02040503050406030204" pitchFamily="18" charset="0"/>
                              <a:ea typeface="Cambria Math" panose="02040503050406030204" pitchFamily="18" charset="0"/>
                            </a:rPr>
                            <m:t>2</m:t>
                          </m:r>
                        </m:sup>
                      </m:sSup>
                    </m:oMath>
                  </m:oMathPara>
                </a14:m>
                <a:endParaRPr lang="pl-PL"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2</m:t>
                      </m:r>
                      <m:r>
                        <a:rPr lang="pl-PL" b="0" i="1" smtClean="0">
                          <a:latin typeface="Cambria Math" panose="02040503050406030204" pitchFamily="18" charset="0"/>
                          <a:ea typeface="Cambria Math" panose="02040503050406030204" pitchFamily="18" charset="0"/>
                        </a:rPr>
                        <m:t>𝐽</m:t>
                      </m:r>
                      <m:d>
                        <m:dPr>
                          <m:ctrlPr>
                            <a:rPr lang="pl-PL" b="0" i="1" smtClean="0">
                              <a:latin typeface="Cambria Math" panose="02040503050406030204" pitchFamily="18" charset="0"/>
                              <a:ea typeface="Cambria Math" panose="02040503050406030204" pitchFamily="18" charset="0"/>
                            </a:rPr>
                          </m:ctrlPr>
                        </m:dPr>
                        <m:e>
                          <m:r>
                            <a:rPr lang="pl-PL" b="0" i="1" smtClean="0">
                              <a:latin typeface="Cambria Math" panose="02040503050406030204" pitchFamily="18" charset="0"/>
                              <a:ea typeface="Cambria Math" panose="02040503050406030204" pitchFamily="18" charset="0"/>
                            </a:rPr>
                            <m:t>𝑔𝑟𝑒𝑒𝑛</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𝑜𝑟𝑎𝑛𝑔𝑒</m:t>
                          </m:r>
                        </m:e>
                      </m:d>
                    </m:oMath>
                  </m:oMathPara>
                </a14:m>
                <a:endParaRPr lang="pl-PL"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𝑜𝑡h𝑒𝑟</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𝑐𝑜𝑛𝑡𝑎𝑐𝑡</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𝑒𝑛𝑒𝑟𝑔𝑖𝑒𝑠</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0" y="5635434"/>
                <a:ext cx="5223097" cy="668068"/>
              </a:xfrm>
              <a:prstGeom prst="rect">
                <a:avLst/>
              </a:prstGeom>
              <a:blipFill rotWithShape="0">
                <a:blip r:embed="rId4"/>
                <a:stretch>
                  <a:fillRect l="-350"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8" name="TextBox 1337"/>
              <p:cNvSpPr txBox="1"/>
              <p:nvPr/>
            </p:nvSpPr>
            <p:spPr>
              <a:xfrm>
                <a:off x="3962716" y="2777548"/>
                <a:ext cx="5136726" cy="6680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pl-PL" b="0" i="1" smtClean="0">
                              <a:latin typeface="Cambria Math" panose="02040503050406030204" pitchFamily="18" charset="0"/>
                            </a:rPr>
                            <m:t>𝐸</m:t>
                          </m:r>
                        </m:e>
                        <m:sub>
                          <m:r>
                            <a:rPr lang="pl-PL" b="0" i="1" smtClean="0">
                              <a:latin typeface="Cambria Math" panose="02040503050406030204" pitchFamily="18" charset="0"/>
                            </a:rPr>
                            <m:t>𝑎𝑓𝑡𝑒𝑟</m:t>
                          </m:r>
                        </m:sub>
                      </m:sSub>
                      <m:r>
                        <a:rPr lang="en-US" i="1" smtClean="0">
                          <a:latin typeface="Cambria Math" panose="02040503050406030204" pitchFamily="18" charset="0"/>
                        </a:rPr>
                        <m:t>=</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𝜆</m:t>
                          </m:r>
                        </m:e>
                        <m:sub>
                          <m:r>
                            <a:rPr lang="pl-PL" b="0" i="1" smtClean="0">
                              <a:latin typeface="Cambria Math" panose="02040503050406030204" pitchFamily="18" charset="0"/>
                              <a:ea typeface="Cambria Math" panose="02040503050406030204" pitchFamily="18" charset="0"/>
                            </a:rPr>
                            <m:t>𝑔𝑟𝑒𝑒𝑛</m:t>
                          </m:r>
                          <m:r>
                            <a:rPr lang="pl-PL" b="0" i="1" smtClean="0">
                              <a:latin typeface="Cambria Math" panose="02040503050406030204" pitchFamily="18" charset="0"/>
                              <a:ea typeface="Cambria Math" panose="02040503050406030204" pitchFamily="18" charset="0"/>
                            </a:rPr>
                            <m:t> </m:t>
                          </m:r>
                        </m:sub>
                      </m:sSub>
                      <m:sSup>
                        <m:sSupPr>
                          <m:ctrlPr>
                            <a:rPr lang="pl-PL" b="0" i="1" smtClean="0">
                              <a:latin typeface="Cambria Math" panose="02040503050406030204" pitchFamily="18" charset="0"/>
                              <a:ea typeface="Cambria Math" panose="02040503050406030204" pitchFamily="18" charset="0"/>
                            </a:rPr>
                          </m:ctrlPr>
                        </m:sSupPr>
                        <m:e>
                          <m:r>
                            <a:rPr lang="pl-PL" b="0" i="1" smtClean="0">
                              <a:latin typeface="Cambria Math" panose="02040503050406030204" pitchFamily="18" charset="0"/>
                              <a:ea typeface="Cambria Math" panose="02040503050406030204" pitchFamily="18" charset="0"/>
                            </a:rPr>
                            <m:t>(19−</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𝑉</m:t>
                              </m:r>
                            </m:e>
                            <m:sub>
                              <m:r>
                                <a:rPr lang="pl-PL" b="0" i="1" smtClean="0">
                                  <a:latin typeface="Cambria Math" panose="02040503050406030204" pitchFamily="18" charset="0"/>
                                  <a:ea typeface="Cambria Math" panose="02040503050406030204" pitchFamily="18" charset="0"/>
                                </a:rPr>
                                <m:t>𝑡𝑎𝑔𝑒𝑡</m:t>
                              </m:r>
                              <m:r>
                                <a:rPr lang="pl-PL" b="0" i="1" smtClean="0">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𝑔𝑟𝑒𝑒𝑛</m:t>
                              </m:r>
                            </m:sub>
                          </m:sSub>
                          <m:r>
                            <a:rPr lang="pl-PL" b="0" i="1" smtClean="0">
                              <a:latin typeface="Cambria Math" panose="02040503050406030204" pitchFamily="18" charset="0"/>
                              <a:ea typeface="Cambria Math" panose="02040503050406030204" pitchFamily="18" charset="0"/>
                            </a:rPr>
                            <m:t>)</m:t>
                          </m:r>
                        </m:e>
                        <m:sup>
                          <m:r>
                            <a:rPr lang="pl-PL" b="0" i="1" smtClean="0">
                              <a:latin typeface="Cambria Math" panose="02040503050406030204" pitchFamily="18" charset="0"/>
                              <a:ea typeface="Cambria Math" panose="02040503050406030204" pitchFamily="18" charset="0"/>
                            </a:rPr>
                            <m:t>2</m:t>
                          </m:r>
                        </m:sup>
                      </m:sSup>
                      <m:r>
                        <a:rPr lang="pl-PL" b="0" i="1" smtClean="0">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𝜆</m:t>
                          </m:r>
                        </m:e>
                        <m:sub>
                          <m:r>
                            <a:rPr lang="pl-PL" b="0" i="1" smtClean="0">
                              <a:latin typeface="Cambria Math" panose="02040503050406030204" pitchFamily="18" charset="0"/>
                              <a:ea typeface="Cambria Math" panose="02040503050406030204" pitchFamily="18" charset="0"/>
                            </a:rPr>
                            <m:t>𝑜𝑟𝑎𝑛𝑔𝑒</m:t>
                          </m:r>
                          <m:r>
                            <a:rPr lang="pl-PL" i="1">
                              <a:latin typeface="Cambria Math" panose="02040503050406030204" pitchFamily="18" charset="0"/>
                              <a:ea typeface="Cambria Math" panose="02040503050406030204" pitchFamily="18" charset="0"/>
                            </a:rPr>
                            <m:t> </m:t>
                          </m:r>
                        </m:sub>
                      </m:sSub>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(1</m:t>
                          </m:r>
                          <m:r>
                            <a:rPr lang="pl-PL" b="0" i="1" smtClean="0">
                              <a:latin typeface="Cambria Math" panose="02040503050406030204" pitchFamily="18" charset="0"/>
                              <a:ea typeface="Cambria Math" panose="02040503050406030204" pitchFamily="18" charset="0"/>
                            </a:rPr>
                            <m:t>4</m:t>
                          </m:r>
                          <m:r>
                            <a:rPr lang="pl-PL" i="1">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𝑉</m:t>
                              </m:r>
                            </m:e>
                            <m:sub>
                              <m:r>
                                <a:rPr lang="pl-PL" i="1">
                                  <a:latin typeface="Cambria Math" panose="02040503050406030204" pitchFamily="18" charset="0"/>
                                  <a:ea typeface="Cambria Math" panose="02040503050406030204" pitchFamily="18" charset="0"/>
                                </a:rPr>
                                <m:t>𝑡𝑎𝑔𝑒𝑡</m:t>
                              </m:r>
                              <m:r>
                                <a:rPr lang="pl-PL" i="1">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𝑜𝑟𝑎𝑛𝑔𝑒</m:t>
                              </m:r>
                            </m:sub>
                          </m:sSub>
                          <m:r>
                            <a:rPr lang="pl-PL" i="1">
                              <a:latin typeface="Cambria Math" panose="02040503050406030204" pitchFamily="18" charset="0"/>
                              <a:ea typeface="Cambria Math" panose="02040503050406030204" pitchFamily="18" charset="0"/>
                            </a:rPr>
                            <m:t>)</m:t>
                          </m:r>
                        </m:e>
                        <m:sup>
                          <m:r>
                            <a:rPr lang="pl-PL" i="1">
                              <a:latin typeface="Cambria Math" panose="02040503050406030204" pitchFamily="18" charset="0"/>
                              <a:ea typeface="Cambria Math" panose="02040503050406030204" pitchFamily="18" charset="0"/>
                            </a:rPr>
                            <m:t>2</m:t>
                          </m:r>
                        </m:sup>
                      </m:sSup>
                    </m:oMath>
                  </m:oMathPara>
                </a14:m>
                <a:endParaRPr lang="pl-PL"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2</m:t>
                      </m:r>
                      <m:r>
                        <a:rPr lang="pl-PL" b="0" i="1" smtClean="0">
                          <a:latin typeface="Cambria Math" panose="02040503050406030204" pitchFamily="18" charset="0"/>
                          <a:ea typeface="Cambria Math" panose="02040503050406030204" pitchFamily="18" charset="0"/>
                        </a:rPr>
                        <m:t>𝐽</m:t>
                      </m:r>
                      <m:d>
                        <m:dPr>
                          <m:ctrlPr>
                            <a:rPr lang="pl-PL" b="0" i="1" smtClean="0">
                              <a:latin typeface="Cambria Math" panose="02040503050406030204" pitchFamily="18" charset="0"/>
                              <a:ea typeface="Cambria Math" panose="02040503050406030204" pitchFamily="18" charset="0"/>
                            </a:rPr>
                          </m:ctrlPr>
                        </m:dPr>
                        <m:e>
                          <m:r>
                            <a:rPr lang="pl-PL" b="0" i="1" smtClean="0">
                              <a:latin typeface="Cambria Math" panose="02040503050406030204" pitchFamily="18" charset="0"/>
                              <a:ea typeface="Cambria Math" panose="02040503050406030204" pitchFamily="18" charset="0"/>
                            </a:rPr>
                            <m:t>𝑔𝑟𝑒𝑒𝑛</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𝑜𝑟𝑎𝑛𝑔𝑒</m:t>
                          </m:r>
                        </m:e>
                      </m:d>
                    </m:oMath>
                  </m:oMathPara>
                </a14:m>
                <a:endParaRPr lang="pl-PL"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𝑜𝑡h𝑒𝑟</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𝑐𝑜𝑛𝑡𝑎𝑐𝑡</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𝑒𝑛𝑒𝑟𝑔𝑖𝑒𝑠</m:t>
                      </m:r>
                    </m:oMath>
                  </m:oMathPara>
                </a14:m>
                <a:endParaRPr lang="en-US" dirty="0"/>
              </a:p>
            </p:txBody>
          </p:sp>
        </mc:Choice>
        <mc:Fallback xmlns="">
          <p:sp>
            <p:nvSpPr>
              <p:cNvPr id="1338" name="TextBox 1337"/>
              <p:cNvSpPr txBox="1">
                <a:spLocks noRot="1" noChangeAspect="1" noMove="1" noResize="1" noEditPoints="1" noAdjustHandles="1" noChangeArrowheads="1" noChangeShapeType="1" noTextEdit="1"/>
              </p:cNvSpPr>
              <p:nvPr/>
            </p:nvSpPr>
            <p:spPr>
              <a:xfrm>
                <a:off x="3962716" y="2777548"/>
                <a:ext cx="5136726" cy="668068"/>
              </a:xfrm>
              <a:prstGeom prst="rect">
                <a:avLst/>
              </a:prstGeom>
              <a:blipFill rotWithShape="0">
                <a:blip r:embed="rId5"/>
                <a:stretch>
                  <a:fillRect l="-356" b="-11009"/>
                </a:stretch>
              </a:blipFill>
            </p:spPr>
            <p:txBody>
              <a:bodyPr/>
              <a:lstStyle/>
              <a:p>
                <a:r>
                  <a:rPr lang="en-US">
                    <a:noFill/>
                  </a:rPr>
                  <a:t> </a:t>
                </a:r>
              </a:p>
            </p:txBody>
          </p:sp>
        </mc:Fallback>
      </mc:AlternateContent>
      <p:sp>
        <p:nvSpPr>
          <p:cNvPr id="8" name="TextBox 7"/>
          <p:cNvSpPr txBox="1"/>
          <p:nvPr/>
        </p:nvSpPr>
        <p:spPr>
          <a:xfrm>
            <a:off x="684763" y="3262926"/>
            <a:ext cx="1748493" cy="307777"/>
          </a:xfrm>
          <a:prstGeom prst="rect">
            <a:avLst/>
          </a:prstGeom>
          <a:noFill/>
        </p:spPr>
        <p:txBody>
          <a:bodyPr wrap="square" rtlCol="0">
            <a:spAutoFit/>
          </a:bodyPr>
          <a:lstStyle/>
          <a:p>
            <a:r>
              <a:rPr lang="en-US" b="1" dirty="0">
                <a:solidFill>
                  <a:schemeClr val="accent6">
                    <a:lumMod val="75000"/>
                  </a:schemeClr>
                </a:solidFill>
              </a:rPr>
              <a:t>Before pixel copy</a:t>
            </a:r>
          </a:p>
        </p:txBody>
      </p:sp>
      <p:sp>
        <p:nvSpPr>
          <p:cNvPr id="1340" name="TextBox 1339"/>
          <p:cNvSpPr txBox="1"/>
          <p:nvPr/>
        </p:nvSpPr>
        <p:spPr>
          <a:xfrm>
            <a:off x="5304554" y="5515337"/>
            <a:ext cx="2976544" cy="307777"/>
          </a:xfrm>
          <a:prstGeom prst="rect">
            <a:avLst/>
          </a:prstGeom>
          <a:noFill/>
        </p:spPr>
        <p:txBody>
          <a:bodyPr wrap="square" rtlCol="0">
            <a:spAutoFit/>
          </a:bodyPr>
          <a:lstStyle/>
          <a:p>
            <a:r>
              <a:rPr lang="en-US" b="1" dirty="0">
                <a:solidFill>
                  <a:schemeClr val="accent6">
                    <a:lumMod val="75000"/>
                  </a:schemeClr>
                </a:solidFill>
              </a:rPr>
              <a:t>After pixel copy (if accepted)</a:t>
            </a:r>
          </a:p>
        </p:txBody>
      </p:sp>
      <p:cxnSp>
        <p:nvCxnSpPr>
          <p:cNvPr id="10" name="Straight Arrow Connector 9"/>
          <p:cNvCxnSpPr>
            <a:endCxn id="23767" idx="3"/>
          </p:cNvCxnSpPr>
          <p:nvPr/>
        </p:nvCxnSpPr>
        <p:spPr>
          <a:xfrm>
            <a:off x="6847468" y="3244294"/>
            <a:ext cx="163920" cy="1370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23769" idx="0"/>
          </p:cNvCxnSpPr>
          <p:nvPr/>
        </p:nvCxnSpPr>
        <p:spPr>
          <a:xfrm>
            <a:off x="6847468" y="3244294"/>
            <a:ext cx="54639" cy="1479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Google Shape;103;p21">
            <a:extLst>
              <a:ext uri="{FF2B5EF4-FFF2-40B4-BE49-F238E27FC236}">
                <a16:creationId xmlns:a16="http://schemas.microsoft.com/office/drawing/2014/main" id="{12AD9C38-F75A-4140-9E0A-361FC5CBE41F}"/>
              </a:ext>
            </a:extLst>
          </p:cNvPr>
          <p:cNvPicPr preferRelativeResize="0"/>
          <p:nvPr/>
        </p:nvPicPr>
        <p:blipFill rotWithShape="1">
          <a:blip r:embed="rId6">
            <a:alphaModFix/>
          </a:blip>
          <a:srcRect/>
          <a:stretch/>
        </p:blipFill>
        <p:spPr>
          <a:xfrm>
            <a:off x="8564450" y="4464"/>
            <a:ext cx="593675" cy="617861"/>
          </a:xfrm>
          <a:prstGeom prst="rect">
            <a:avLst/>
          </a:prstGeom>
          <a:noFill/>
          <a:ln>
            <a:noFill/>
          </a:ln>
        </p:spPr>
      </p:pic>
      <p:pic>
        <p:nvPicPr>
          <p:cNvPr id="9" name="Google Shape;101;g8d41b0a812_0_0" descr="Biocomplexity Logo">
            <a:extLst>
              <a:ext uri="{FF2B5EF4-FFF2-40B4-BE49-F238E27FC236}">
                <a16:creationId xmlns:a16="http://schemas.microsoft.com/office/drawing/2014/main" id="{C0DC266C-BCB1-491C-A0AC-EB34755DF9D5}"/>
              </a:ext>
            </a:extLst>
          </p:cNvPr>
          <p:cNvPicPr preferRelativeResize="0"/>
          <p:nvPr/>
        </p:nvPicPr>
        <p:blipFill rotWithShape="1">
          <a:blip r:embed="rId7">
            <a:alphaModFix/>
          </a:blip>
          <a:srcRect/>
          <a:stretch/>
        </p:blipFill>
        <p:spPr>
          <a:xfrm>
            <a:off x="8550275" y="6264275"/>
            <a:ext cx="593725" cy="593725"/>
          </a:xfrm>
          <a:prstGeom prst="rect">
            <a:avLst/>
          </a:prstGeom>
          <a:noFill/>
          <a:ln>
            <a:noFill/>
          </a:ln>
        </p:spPr>
      </p:pic>
      <p:pic>
        <p:nvPicPr>
          <p:cNvPr id="11" name="Google Shape;102;g8d41b0a812_0_0" descr="redblackblockiu">
            <a:extLst>
              <a:ext uri="{FF2B5EF4-FFF2-40B4-BE49-F238E27FC236}">
                <a16:creationId xmlns:a16="http://schemas.microsoft.com/office/drawing/2014/main" id="{B1D22D06-B97D-46D6-9248-837418D1511F}"/>
              </a:ext>
            </a:extLst>
          </p:cNvPr>
          <p:cNvPicPr preferRelativeResize="0"/>
          <p:nvPr/>
        </p:nvPicPr>
        <p:blipFill rotWithShape="1">
          <a:blip r:embed="rId8">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348691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33" name="Rectangle 151"/>
          <p:cNvSpPr>
            <a:spLocks noChangeArrowheads="1"/>
          </p:cNvSpPr>
          <p:nvPr/>
        </p:nvSpPr>
        <p:spPr bwMode="auto">
          <a:xfrm>
            <a:off x="729321" y="1701911"/>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4" name="Rectangle 152"/>
          <p:cNvSpPr>
            <a:spLocks noChangeArrowheads="1"/>
          </p:cNvSpPr>
          <p:nvPr/>
        </p:nvSpPr>
        <p:spPr bwMode="auto">
          <a:xfrm>
            <a:off x="947883" y="1701911"/>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5" name="Rectangle 153"/>
          <p:cNvSpPr>
            <a:spLocks noChangeArrowheads="1"/>
          </p:cNvSpPr>
          <p:nvPr/>
        </p:nvSpPr>
        <p:spPr bwMode="auto">
          <a:xfrm>
            <a:off x="729321" y="1920460"/>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6" name="Rectangle 154"/>
          <p:cNvSpPr>
            <a:spLocks noChangeArrowheads="1"/>
          </p:cNvSpPr>
          <p:nvPr/>
        </p:nvSpPr>
        <p:spPr bwMode="auto">
          <a:xfrm>
            <a:off x="1166445" y="1701911"/>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7" name="Rectangle 155"/>
          <p:cNvSpPr>
            <a:spLocks noChangeArrowheads="1"/>
          </p:cNvSpPr>
          <p:nvPr/>
        </p:nvSpPr>
        <p:spPr bwMode="auto">
          <a:xfrm>
            <a:off x="1385006" y="1701911"/>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8" name="Rectangle 156"/>
          <p:cNvSpPr>
            <a:spLocks noChangeArrowheads="1"/>
          </p:cNvSpPr>
          <p:nvPr/>
        </p:nvSpPr>
        <p:spPr bwMode="auto">
          <a:xfrm>
            <a:off x="947883" y="1920460"/>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39" name="Rectangle 157"/>
          <p:cNvSpPr>
            <a:spLocks noChangeArrowheads="1"/>
          </p:cNvSpPr>
          <p:nvPr/>
        </p:nvSpPr>
        <p:spPr bwMode="auto">
          <a:xfrm>
            <a:off x="1166445" y="1920460"/>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0" name="Rectangle 158"/>
          <p:cNvSpPr>
            <a:spLocks noChangeArrowheads="1"/>
          </p:cNvSpPr>
          <p:nvPr/>
        </p:nvSpPr>
        <p:spPr bwMode="auto">
          <a:xfrm>
            <a:off x="1385006" y="1920460"/>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1" name="Rectangle 159"/>
          <p:cNvSpPr>
            <a:spLocks noChangeArrowheads="1"/>
          </p:cNvSpPr>
          <p:nvPr/>
        </p:nvSpPr>
        <p:spPr bwMode="auto">
          <a:xfrm>
            <a:off x="729321" y="213900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2" name="Rectangle 160"/>
          <p:cNvSpPr>
            <a:spLocks noChangeArrowheads="1"/>
          </p:cNvSpPr>
          <p:nvPr/>
        </p:nvSpPr>
        <p:spPr bwMode="auto">
          <a:xfrm>
            <a:off x="947883" y="213900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3" name="Rectangle 161"/>
          <p:cNvSpPr>
            <a:spLocks noChangeArrowheads="1"/>
          </p:cNvSpPr>
          <p:nvPr/>
        </p:nvSpPr>
        <p:spPr bwMode="auto">
          <a:xfrm>
            <a:off x="1166445" y="213900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4" name="Rectangle 162"/>
          <p:cNvSpPr>
            <a:spLocks noChangeArrowheads="1"/>
          </p:cNvSpPr>
          <p:nvPr/>
        </p:nvSpPr>
        <p:spPr bwMode="auto">
          <a:xfrm>
            <a:off x="1385006" y="2139008"/>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5" name="Rectangle 163"/>
          <p:cNvSpPr>
            <a:spLocks noChangeArrowheads="1"/>
          </p:cNvSpPr>
          <p:nvPr/>
        </p:nvSpPr>
        <p:spPr bwMode="auto">
          <a:xfrm>
            <a:off x="1603568" y="1701911"/>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6" name="Rectangle 164"/>
          <p:cNvSpPr>
            <a:spLocks noChangeArrowheads="1"/>
          </p:cNvSpPr>
          <p:nvPr/>
        </p:nvSpPr>
        <p:spPr bwMode="auto">
          <a:xfrm>
            <a:off x="1603568" y="1920460"/>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7" name="Rectangle 165"/>
          <p:cNvSpPr>
            <a:spLocks noChangeArrowheads="1"/>
          </p:cNvSpPr>
          <p:nvPr/>
        </p:nvSpPr>
        <p:spPr bwMode="auto">
          <a:xfrm>
            <a:off x="1603568" y="213900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8" name="Rectangle 166"/>
          <p:cNvSpPr>
            <a:spLocks noChangeArrowheads="1"/>
          </p:cNvSpPr>
          <p:nvPr/>
        </p:nvSpPr>
        <p:spPr bwMode="auto">
          <a:xfrm>
            <a:off x="729321" y="235755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49" name="Rectangle 167"/>
          <p:cNvSpPr>
            <a:spLocks noChangeArrowheads="1"/>
          </p:cNvSpPr>
          <p:nvPr/>
        </p:nvSpPr>
        <p:spPr bwMode="auto">
          <a:xfrm>
            <a:off x="947883" y="235755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0" name="Rectangle 168"/>
          <p:cNvSpPr>
            <a:spLocks noChangeArrowheads="1"/>
          </p:cNvSpPr>
          <p:nvPr/>
        </p:nvSpPr>
        <p:spPr bwMode="auto">
          <a:xfrm>
            <a:off x="1166445" y="235755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1" name="Rectangle 169"/>
          <p:cNvSpPr>
            <a:spLocks noChangeArrowheads="1"/>
          </p:cNvSpPr>
          <p:nvPr/>
        </p:nvSpPr>
        <p:spPr bwMode="auto">
          <a:xfrm>
            <a:off x="1385006" y="235755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2" name="Rectangle 170"/>
          <p:cNvSpPr>
            <a:spLocks noChangeArrowheads="1"/>
          </p:cNvSpPr>
          <p:nvPr/>
        </p:nvSpPr>
        <p:spPr bwMode="auto">
          <a:xfrm>
            <a:off x="1603568" y="2357557"/>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3" name="Rectangle 171"/>
          <p:cNvSpPr>
            <a:spLocks noChangeArrowheads="1"/>
          </p:cNvSpPr>
          <p:nvPr/>
        </p:nvSpPr>
        <p:spPr bwMode="auto">
          <a:xfrm>
            <a:off x="947883" y="2576105"/>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4" name="Rectangle 172"/>
          <p:cNvSpPr>
            <a:spLocks noChangeArrowheads="1"/>
          </p:cNvSpPr>
          <p:nvPr/>
        </p:nvSpPr>
        <p:spPr bwMode="auto">
          <a:xfrm>
            <a:off x="729321" y="2576105"/>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5" name="Rectangle 173"/>
          <p:cNvSpPr>
            <a:spLocks noChangeArrowheads="1"/>
          </p:cNvSpPr>
          <p:nvPr/>
        </p:nvSpPr>
        <p:spPr bwMode="auto">
          <a:xfrm>
            <a:off x="1166445" y="2576105"/>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6" name="Rectangle 174"/>
          <p:cNvSpPr>
            <a:spLocks noChangeArrowheads="1"/>
          </p:cNvSpPr>
          <p:nvPr/>
        </p:nvSpPr>
        <p:spPr bwMode="auto">
          <a:xfrm>
            <a:off x="1385006" y="2576105"/>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7" name="Rectangle 175"/>
          <p:cNvSpPr>
            <a:spLocks noChangeArrowheads="1"/>
          </p:cNvSpPr>
          <p:nvPr/>
        </p:nvSpPr>
        <p:spPr bwMode="auto">
          <a:xfrm>
            <a:off x="1603568" y="2576105"/>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8" name="Rectangle 176"/>
          <p:cNvSpPr>
            <a:spLocks noChangeArrowheads="1"/>
          </p:cNvSpPr>
          <p:nvPr/>
        </p:nvSpPr>
        <p:spPr bwMode="auto">
          <a:xfrm>
            <a:off x="729321" y="279465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59" name="Rectangle 177"/>
          <p:cNvSpPr>
            <a:spLocks noChangeArrowheads="1"/>
          </p:cNvSpPr>
          <p:nvPr/>
        </p:nvSpPr>
        <p:spPr bwMode="auto">
          <a:xfrm>
            <a:off x="1166445" y="279465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0" name="Rectangle 178"/>
          <p:cNvSpPr>
            <a:spLocks noChangeArrowheads="1"/>
          </p:cNvSpPr>
          <p:nvPr/>
        </p:nvSpPr>
        <p:spPr bwMode="auto">
          <a:xfrm>
            <a:off x="947883" y="279465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1" name="Rectangle 179"/>
          <p:cNvSpPr>
            <a:spLocks noChangeArrowheads="1"/>
          </p:cNvSpPr>
          <p:nvPr/>
        </p:nvSpPr>
        <p:spPr bwMode="auto">
          <a:xfrm>
            <a:off x="1385006" y="279465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2" name="Rectangle 180"/>
          <p:cNvSpPr>
            <a:spLocks noChangeArrowheads="1"/>
          </p:cNvSpPr>
          <p:nvPr/>
        </p:nvSpPr>
        <p:spPr bwMode="auto">
          <a:xfrm>
            <a:off x="729321" y="301320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3" name="Rectangle 181"/>
          <p:cNvSpPr>
            <a:spLocks noChangeArrowheads="1"/>
          </p:cNvSpPr>
          <p:nvPr/>
        </p:nvSpPr>
        <p:spPr bwMode="auto">
          <a:xfrm>
            <a:off x="1603568" y="279465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4" name="Rectangle 182"/>
          <p:cNvSpPr>
            <a:spLocks noChangeArrowheads="1"/>
          </p:cNvSpPr>
          <p:nvPr/>
        </p:nvSpPr>
        <p:spPr bwMode="auto">
          <a:xfrm>
            <a:off x="947883" y="301320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5" name="Rectangle 183"/>
          <p:cNvSpPr>
            <a:spLocks noChangeArrowheads="1"/>
          </p:cNvSpPr>
          <p:nvPr/>
        </p:nvSpPr>
        <p:spPr bwMode="auto">
          <a:xfrm>
            <a:off x="1166445" y="301320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6" name="Rectangle 184"/>
          <p:cNvSpPr>
            <a:spLocks noChangeArrowheads="1"/>
          </p:cNvSpPr>
          <p:nvPr/>
        </p:nvSpPr>
        <p:spPr bwMode="auto">
          <a:xfrm>
            <a:off x="1385006" y="301320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7" name="Rectangle 185"/>
          <p:cNvSpPr>
            <a:spLocks noChangeArrowheads="1"/>
          </p:cNvSpPr>
          <p:nvPr/>
        </p:nvSpPr>
        <p:spPr bwMode="auto">
          <a:xfrm>
            <a:off x="1603568" y="301320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8" name="Rectangle 186"/>
          <p:cNvSpPr>
            <a:spLocks noChangeArrowheads="1"/>
          </p:cNvSpPr>
          <p:nvPr/>
        </p:nvSpPr>
        <p:spPr bwMode="auto">
          <a:xfrm>
            <a:off x="729321" y="3231751"/>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69" name="Rectangle 187"/>
          <p:cNvSpPr>
            <a:spLocks noChangeArrowheads="1"/>
          </p:cNvSpPr>
          <p:nvPr/>
        </p:nvSpPr>
        <p:spPr bwMode="auto">
          <a:xfrm>
            <a:off x="947883" y="3231751"/>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0" name="Rectangle 188"/>
          <p:cNvSpPr>
            <a:spLocks noChangeArrowheads="1"/>
          </p:cNvSpPr>
          <p:nvPr/>
        </p:nvSpPr>
        <p:spPr bwMode="auto">
          <a:xfrm>
            <a:off x="1166445" y="3231751"/>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1" name="Rectangle 189"/>
          <p:cNvSpPr>
            <a:spLocks noChangeArrowheads="1"/>
          </p:cNvSpPr>
          <p:nvPr/>
        </p:nvSpPr>
        <p:spPr bwMode="auto">
          <a:xfrm>
            <a:off x="1385006" y="3231751"/>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2" name="Rectangle 190"/>
          <p:cNvSpPr>
            <a:spLocks noChangeArrowheads="1"/>
          </p:cNvSpPr>
          <p:nvPr/>
        </p:nvSpPr>
        <p:spPr bwMode="auto">
          <a:xfrm>
            <a:off x="1603568" y="3231751"/>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3" name="Rectangle 191"/>
          <p:cNvSpPr>
            <a:spLocks noChangeArrowheads="1"/>
          </p:cNvSpPr>
          <p:nvPr/>
        </p:nvSpPr>
        <p:spPr bwMode="auto">
          <a:xfrm>
            <a:off x="1822129" y="1920460"/>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4" name="Rectangle 192"/>
          <p:cNvSpPr>
            <a:spLocks noChangeArrowheads="1"/>
          </p:cNvSpPr>
          <p:nvPr/>
        </p:nvSpPr>
        <p:spPr bwMode="auto">
          <a:xfrm>
            <a:off x="1822129" y="1701911"/>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5" name="Rectangle 193"/>
          <p:cNvSpPr>
            <a:spLocks noChangeArrowheads="1"/>
          </p:cNvSpPr>
          <p:nvPr/>
        </p:nvSpPr>
        <p:spPr bwMode="auto">
          <a:xfrm>
            <a:off x="1822129" y="213900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6" name="Rectangle 194"/>
          <p:cNvSpPr>
            <a:spLocks noChangeArrowheads="1"/>
          </p:cNvSpPr>
          <p:nvPr/>
        </p:nvSpPr>
        <p:spPr bwMode="auto">
          <a:xfrm>
            <a:off x="1822129" y="2357557"/>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7" name="Rectangle 195"/>
          <p:cNvSpPr>
            <a:spLocks noChangeArrowheads="1"/>
          </p:cNvSpPr>
          <p:nvPr/>
        </p:nvSpPr>
        <p:spPr bwMode="auto">
          <a:xfrm>
            <a:off x="1822129" y="2576105"/>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8" name="Rectangle 196"/>
          <p:cNvSpPr>
            <a:spLocks noChangeArrowheads="1"/>
          </p:cNvSpPr>
          <p:nvPr/>
        </p:nvSpPr>
        <p:spPr bwMode="auto">
          <a:xfrm>
            <a:off x="1822129" y="2794654"/>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79" name="Rectangle 197"/>
          <p:cNvSpPr>
            <a:spLocks noChangeArrowheads="1"/>
          </p:cNvSpPr>
          <p:nvPr/>
        </p:nvSpPr>
        <p:spPr bwMode="auto">
          <a:xfrm>
            <a:off x="1822129" y="3013202"/>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0" name="Rectangle 198"/>
          <p:cNvSpPr>
            <a:spLocks noChangeArrowheads="1"/>
          </p:cNvSpPr>
          <p:nvPr/>
        </p:nvSpPr>
        <p:spPr bwMode="auto">
          <a:xfrm>
            <a:off x="1822129" y="3231751"/>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1" name="Rectangle 199"/>
          <p:cNvSpPr>
            <a:spLocks noChangeArrowheads="1"/>
          </p:cNvSpPr>
          <p:nvPr/>
        </p:nvSpPr>
        <p:spPr bwMode="auto">
          <a:xfrm>
            <a:off x="2040691" y="1701911"/>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2" name="Rectangle 200"/>
          <p:cNvSpPr>
            <a:spLocks noChangeArrowheads="1"/>
          </p:cNvSpPr>
          <p:nvPr/>
        </p:nvSpPr>
        <p:spPr bwMode="auto">
          <a:xfrm>
            <a:off x="2259252" y="1701911"/>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3" name="Rectangle 201"/>
          <p:cNvSpPr>
            <a:spLocks noChangeArrowheads="1"/>
          </p:cNvSpPr>
          <p:nvPr/>
        </p:nvSpPr>
        <p:spPr bwMode="auto">
          <a:xfrm>
            <a:off x="2040691" y="1920460"/>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4" name="Rectangle 202"/>
          <p:cNvSpPr>
            <a:spLocks noChangeArrowheads="1"/>
          </p:cNvSpPr>
          <p:nvPr/>
        </p:nvSpPr>
        <p:spPr bwMode="auto">
          <a:xfrm>
            <a:off x="2477814" y="1701911"/>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5" name="Rectangle 203"/>
          <p:cNvSpPr>
            <a:spLocks noChangeArrowheads="1"/>
          </p:cNvSpPr>
          <p:nvPr/>
        </p:nvSpPr>
        <p:spPr bwMode="auto">
          <a:xfrm>
            <a:off x="2259252" y="1920460"/>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6" name="Rectangle 204"/>
          <p:cNvSpPr>
            <a:spLocks noChangeArrowheads="1"/>
          </p:cNvSpPr>
          <p:nvPr/>
        </p:nvSpPr>
        <p:spPr bwMode="auto">
          <a:xfrm>
            <a:off x="2477814" y="1920460"/>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7" name="Rectangle 205"/>
          <p:cNvSpPr>
            <a:spLocks noChangeArrowheads="1"/>
          </p:cNvSpPr>
          <p:nvPr/>
        </p:nvSpPr>
        <p:spPr bwMode="auto">
          <a:xfrm>
            <a:off x="2040691" y="213900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8" name="Rectangle 206"/>
          <p:cNvSpPr>
            <a:spLocks noChangeArrowheads="1"/>
          </p:cNvSpPr>
          <p:nvPr/>
        </p:nvSpPr>
        <p:spPr bwMode="auto">
          <a:xfrm>
            <a:off x="2259252" y="213900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89" name="Rectangle 207"/>
          <p:cNvSpPr>
            <a:spLocks noChangeArrowheads="1"/>
          </p:cNvSpPr>
          <p:nvPr/>
        </p:nvSpPr>
        <p:spPr bwMode="auto">
          <a:xfrm>
            <a:off x="2477814" y="2139008"/>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0" name="Rectangle 208"/>
          <p:cNvSpPr>
            <a:spLocks noChangeArrowheads="1"/>
          </p:cNvSpPr>
          <p:nvPr/>
        </p:nvSpPr>
        <p:spPr bwMode="auto">
          <a:xfrm>
            <a:off x="2040691" y="2357557"/>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1" name="Rectangle 209"/>
          <p:cNvSpPr>
            <a:spLocks noChangeArrowheads="1"/>
          </p:cNvSpPr>
          <p:nvPr/>
        </p:nvSpPr>
        <p:spPr bwMode="auto">
          <a:xfrm>
            <a:off x="2259252" y="2357557"/>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2" name="Rectangle 210"/>
          <p:cNvSpPr>
            <a:spLocks noChangeArrowheads="1"/>
          </p:cNvSpPr>
          <p:nvPr/>
        </p:nvSpPr>
        <p:spPr bwMode="auto">
          <a:xfrm>
            <a:off x="2477814" y="2357557"/>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3" name="Rectangle 211"/>
          <p:cNvSpPr>
            <a:spLocks noChangeArrowheads="1"/>
          </p:cNvSpPr>
          <p:nvPr/>
        </p:nvSpPr>
        <p:spPr bwMode="auto">
          <a:xfrm>
            <a:off x="2259252" y="2576105"/>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4" name="Rectangle 212"/>
          <p:cNvSpPr>
            <a:spLocks noChangeArrowheads="1"/>
          </p:cNvSpPr>
          <p:nvPr/>
        </p:nvSpPr>
        <p:spPr bwMode="auto">
          <a:xfrm>
            <a:off x="2040691" y="2576105"/>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5" name="Rectangle 213"/>
          <p:cNvSpPr>
            <a:spLocks noChangeArrowheads="1"/>
          </p:cNvSpPr>
          <p:nvPr/>
        </p:nvSpPr>
        <p:spPr bwMode="auto">
          <a:xfrm>
            <a:off x="2477814" y="2576105"/>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6" name="Rectangle 214"/>
          <p:cNvSpPr>
            <a:spLocks noChangeArrowheads="1"/>
          </p:cNvSpPr>
          <p:nvPr/>
        </p:nvSpPr>
        <p:spPr bwMode="auto">
          <a:xfrm>
            <a:off x="2040691" y="2794654"/>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7" name="Rectangle 215"/>
          <p:cNvSpPr>
            <a:spLocks noChangeArrowheads="1"/>
          </p:cNvSpPr>
          <p:nvPr/>
        </p:nvSpPr>
        <p:spPr bwMode="auto">
          <a:xfrm>
            <a:off x="2477814" y="2794654"/>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8" name="Rectangle 216"/>
          <p:cNvSpPr>
            <a:spLocks noChangeArrowheads="1"/>
          </p:cNvSpPr>
          <p:nvPr/>
        </p:nvSpPr>
        <p:spPr bwMode="auto">
          <a:xfrm>
            <a:off x="2259252" y="2794654"/>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699" name="Rectangle 217"/>
          <p:cNvSpPr>
            <a:spLocks noChangeArrowheads="1"/>
          </p:cNvSpPr>
          <p:nvPr/>
        </p:nvSpPr>
        <p:spPr bwMode="auto">
          <a:xfrm>
            <a:off x="2040691" y="3013202"/>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0" name="Rectangle 218"/>
          <p:cNvSpPr>
            <a:spLocks noChangeArrowheads="1"/>
          </p:cNvSpPr>
          <p:nvPr/>
        </p:nvSpPr>
        <p:spPr bwMode="auto">
          <a:xfrm>
            <a:off x="2259252" y="3013202"/>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1" name="Rectangle 219"/>
          <p:cNvSpPr>
            <a:spLocks noChangeArrowheads="1"/>
          </p:cNvSpPr>
          <p:nvPr/>
        </p:nvSpPr>
        <p:spPr bwMode="auto">
          <a:xfrm>
            <a:off x="2477814" y="3013202"/>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2" name="Rectangle 220"/>
          <p:cNvSpPr>
            <a:spLocks noChangeArrowheads="1"/>
          </p:cNvSpPr>
          <p:nvPr/>
        </p:nvSpPr>
        <p:spPr bwMode="auto">
          <a:xfrm>
            <a:off x="2040691" y="3231751"/>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3" name="Rectangle 221"/>
          <p:cNvSpPr>
            <a:spLocks noChangeArrowheads="1"/>
          </p:cNvSpPr>
          <p:nvPr/>
        </p:nvSpPr>
        <p:spPr bwMode="auto">
          <a:xfrm>
            <a:off x="2259252" y="3231751"/>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4" name="Rectangle 222"/>
          <p:cNvSpPr>
            <a:spLocks noChangeArrowheads="1"/>
          </p:cNvSpPr>
          <p:nvPr/>
        </p:nvSpPr>
        <p:spPr bwMode="auto">
          <a:xfrm>
            <a:off x="2477814" y="3231751"/>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5" name="AutoShape 223"/>
          <p:cNvSpPr>
            <a:spLocks noChangeArrowheads="1"/>
          </p:cNvSpPr>
          <p:nvPr/>
        </p:nvSpPr>
        <p:spPr bwMode="auto">
          <a:xfrm>
            <a:off x="2115062" y="2390946"/>
            <a:ext cx="286863" cy="403708"/>
          </a:xfrm>
          <a:prstGeom prst="curvedLeftArrow">
            <a:avLst>
              <a:gd name="adj1" fmla="val 28148"/>
              <a:gd name="adj2" fmla="val 56296"/>
              <a:gd name="adj3" fmla="val 3333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6" name="Rectangle 224"/>
          <p:cNvSpPr>
            <a:spLocks noChangeArrowheads="1"/>
          </p:cNvSpPr>
          <p:nvPr/>
        </p:nvSpPr>
        <p:spPr bwMode="auto">
          <a:xfrm>
            <a:off x="5526015" y="166433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7" name="Rectangle 225"/>
          <p:cNvSpPr>
            <a:spLocks noChangeArrowheads="1"/>
          </p:cNvSpPr>
          <p:nvPr/>
        </p:nvSpPr>
        <p:spPr bwMode="auto">
          <a:xfrm>
            <a:off x="5744577" y="166433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8" name="Rectangle 226"/>
          <p:cNvSpPr>
            <a:spLocks noChangeArrowheads="1"/>
          </p:cNvSpPr>
          <p:nvPr/>
        </p:nvSpPr>
        <p:spPr bwMode="auto">
          <a:xfrm>
            <a:off x="5526015" y="1882882"/>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09" name="Rectangle 227"/>
          <p:cNvSpPr>
            <a:spLocks noChangeArrowheads="1"/>
          </p:cNvSpPr>
          <p:nvPr/>
        </p:nvSpPr>
        <p:spPr bwMode="auto">
          <a:xfrm>
            <a:off x="5963138" y="166433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0" name="Rectangle 228"/>
          <p:cNvSpPr>
            <a:spLocks noChangeArrowheads="1"/>
          </p:cNvSpPr>
          <p:nvPr/>
        </p:nvSpPr>
        <p:spPr bwMode="auto">
          <a:xfrm>
            <a:off x="6181700" y="166433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1" name="Rectangle 229"/>
          <p:cNvSpPr>
            <a:spLocks noChangeArrowheads="1"/>
          </p:cNvSpPr>
          <p:nvPr/>
        </p:nvSpPr>
        <p:spPr bwMode="auto">
          <a:xfrm>
            <a:off x="5744577" y="1882882"/>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2" name="Rectangle 230"/>
          <p:cNvSpPr>
            <a:spLocks noChangeArrowheads="1"/>
          </p:cNvSpPr>
          <p:nvPr/>
        </p:nvSpPr>
        <p:spPr bwMode="auto">
          <a:xfrm>
            <a:off x="5963138" y="1882882"/>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3" name="Rectangle 231"/>
          <p:cNvSpPr>
            <a:spLocks noChangeArrowheads="1"/>
          </p:cNvSpPr>
          <p:nvPr/>
        </p:nvSpPr>
        <p:spPr bwMode="auto">
          <a:xfrm>
            <a:off x="6181700" y="1882882"/>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4" name="Rectangle 232"/>
          <p:cNvSpPr>
            <a:spLocks noChangeArrowheads="1"/>
          </p:cNvSpPr>
          <p:nvPr/>
        </p:nvSpPr>
        <p:spPr bwMode="auto">
          <a:xfrm>
            <a:off x="5526015" y="2101430"/>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5" name="Rectangle 233"/>
          <p:cNvSpPr>
            <a:spLocks noChangeArrowheads="1"/>
          </p:cNvSpPr>
          <p:nvPr/>
        </p:nvSpPr>
        <p:spPr bwMode="auto">
          <a:xfrm>
            <a:off x="5744577" y="2101430"/>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6" name="Rectangle 234"/>
          <p:cNvSpPr>
            <a:spLocks noChangeArrowheads="1"/>
          </p:cNvSpPr>
          <p:nvPr/>
        </p:nvSpPr>
        <p:spPr bwMode="auto">
          <a:xfrm>
            <a:off x="5963138" y="2101430"/>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7" name="Rectangle 235"/>
          <p:cNvSpPr>
            <a:spLocks noChangeArrowheads="1"/>
          </p:cNvSpPr>
          <p:nvPr/>
        </p:nvSpPr>
        <p:spPr bwMode="auto">
          <a:xfrm>
            <a:off x="6181700" y="2101430"/>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8" name="Rectangle 236"/>
          <p:cNvSpPr>
            <a:spLocks noChangeArrowheads="1"/>
          </p:cNvSpPr>
          <p:nvPr/>
        </p:nvSpPr>
        <p:spPr bwMode="auto">
          <a:xfrm>
            <a:off x="6400261" y="1664333"/>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19" name="Rectangle 237"/>
          <p:cNvSpPr>
            <a:spLocks noChangeArrowheads="1"/>
          </p:cNvSpPr>
          <p:nvPr/>
        </p:nvSpPr>
        <p:spPr bwMode="auto">
          <a:xfrm>
            <a:off x="6400261" y="1882882"/>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0" name="Rectangle 238"/>
          <p:cNvSpPr>
            <a:spLocks noChangeArrowheads="1"/>
          </p:cNvSpPr>
          <p:nvPr/>
        </p:nvSpPr>
        <p:spPr bwMode="auto">
          <a:xfrm>
            <a:off x="6400261" y="2101430"/>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1" name="Rectangle 239"/>
          <p:cNvSpPr>
            <a:spLocks noChangeArrowheads="1"/>
          </p:cNvSpPr>
          <p:nvPr/>
        </p:nvSpPr>
        <p:spPr bwMode="auto">
          <a:xfrm>
            <a:off x="5526015" y="2319979"/>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2" name="Rectangle 240"/>
          <p:cNvSpPr>
            <a:spLocks noChangeArrowheads="1"/>
          </p:cNvSpPr>
          <p:nvPr/>
        </p:nvSpPr>
        <p:spPr bwMode="auto">
          <a:xfrm>
            <a:off x="5744577" y="2319979"/>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3" name="Rectangle 241"/>
          <p:cNvSpPr>
            <a:spLocks noChangeArrowheads="1"/>
          </p:cNvSpPr>
          <p:nvPr/>
        </p:nvSpPr>
        <p:spPr bwMode="auto">
          <a:xfrm>
            <a:off x="5963138" y="2319979"/>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4" name="Rectangle 242"/>
          <p:cNvSpPr>
            <a:spLocks noChangeArrowheads="1"/>
          </p:cNvSpPr>
          <p:nvPr/>
        </p:nvSpPr>
        <p:spPr bwMode="auto">
          <a:xfrm>
            <a:off x="6181700" y="2319979"/>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5" name="Rectangle 243"/>
          <p:cNvSpPr>
            <a:spLocks noChangeArrowheads="1"/>
          </p:cNvSpPr>
          <p:nvPr/>
        </p:nvSpPr>
        <p:spPr bwMode="auto">
          <a:xfrm>
            <a:off x="6400261" y="2319979"/>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6" name="Rectangle 244"/>
          <p:cNvSpPr>
            <a:spLocks noChangeArrowheads="1"/>
          </p:cNvSpPr>
          <p:nvPr/>
        </p:nvSpPr>
        <p:spPr bwMode="auto">
          <a:xfrm>
            <a:off x="5744577" y="253852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7" name="Rectangle 245"/>
          <p:cNvSpPr>
            <a:spLocks noChangeArrowheads="1"/>
          </p:cNvSpPr>
          <p:nvPr/>
        </p:nvSpPr>
        <p:spPr bwMode="auto">
          <a:xfrm>
            <a:off x="5526015" y="253852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8" name="Rectangle 246"/>
          <p:cNvSpPr>
            <a:spLocks noChangeArrowheads="1"/>
          </p:cNvSpPr>
          <p:nvPr/>
        </p:nvSpPr>
        <p:spPr bwMode="auto">
          <a:xfrm>
            <a:off x="5963138" y="2538527"/>
            <a:ext cx="218562" cy="21854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29" name="Rectangle 247"/>
          <p:cNvSpPr>
            <a:spLocks noChangeArrowheads="1"/>
          </p:cNvSpPr>
          <p:nvPr/>
        </p:nvSpPr>
        <p:spPr bwMode="auto">
          <a:xfrm>
            <a:off x="6181700" y="2538527"/>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0" name="Rectangle 248"/>
          <p:cNvSpPr>
            <a:spLocks noChangeArrowheads="1"/>
          </p:cNvSpPr>
          <p:nvPr/>
        </p:nvSpPr>
        <p:spPr bwMode="auto">
          <a:xfrm>
            <a:off x="6400261" y="2538527"/>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1" name="Rectangle 249"/>
          <p:cNvSpPr>
            <a:spLocks noChangeArrowheads="1"/>
          </p:cNvSpPr>
          <p:nvPr/>
        </p:nvSpPr>
        <p:spPr bwMode="auto">
          <a:xfrm>
            <a:off x="5526015" y="2757076"/>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2" name="Rectangle 250"/>
          <p:cNvSpPr>
            <a:spLocks noChangeArrowheads="1"/>
          </p:cNvSpPr>
          <p:nvPr/>
        </p:nvSpPr>
        <p:spPr bwMode="auto">
          <a:xfrm>
            <a:off x="5963138" y="2757076"/>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3" name="Rectangle 251"/>
          <p:cNvSpPr>
            <a:spLocks noChangeArrowheads="1"/>
          </p:cNvSpPr>
          <p:nvPr/>
        </p:nvSpPr>
        <p:spPr bwMode="auto">
          <a:xfrm>
            <a:off x="5744577" y="2757076"/>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4" name="Rectangle 252"/>
          <p:cNvSpPr>
            <a:spLocks noChangeArrowheads="1"/>
          </p:cNvSpPr>
          <p:nvPr/>
        </p:nvSpPr>
        <p:spPr bwMode="auto">
          <a:xfrm>
            <a:off x="6181700" y="2757076"/>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5" name="Rectangle 253"/>
          <p:cNvSpPr>
            <a:spLocks noChangeArrowheads="1"/>
          </p:cNvSpPr>
          <p:nvPr/>
        </p:nvSpPr>
        <p:spPr bwMode="auto">
          <a:xfrm>
            <a:off x="5526015" y="297562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6" name="Rectangle 254"/>
          <p:cNvSpPr>
            <a:spLocks noChangeArrowheads="1"/>
          </p:cNvSpPr>
          <p:nvPr/>
        </p:nvSpPr>
        <p:spPr bwMode="auto">
          <a:xfrm>
            <a:off x="6400261" y="2757076"/>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7" name="Rectangle 255"/>
          <p:cNvSpPr>
            <a:spLocks noChangeArrowheads="1"/>
          </p:cNvSpPr>
          <p:nvPr/>
        </p:nvSpPr>
        <p:spPr bwMode="auto">
          <a:xfrm>
            <a:off x="5744577" y="297562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8" name="Rectangle 256"/>
          <p:cNvSpPr>
            <a:spLocks noChangeArrowheads="1"/>
          </p:cNvSpPr>
          <p:nvPr/>
        </p:nvSpPr>
        <p:spPr bwMode="auto">
          <a:xfrm>
            <a:off x="5963138" y="297562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39" name="Rectangle 257"/>
          <p:cNvSpPr>
            <a:spLocks noChangeArrowheads="1"/>
          </p:cNvSpPr>
          <p:nvPr/>
        </p:nvSpPr>
        <p:spPr bwMode="auto">
          <a:xfrm>
            <a:off x="6181700" y="297562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0" name="Rectangle 258"/>
          <p:cNvSpPr>
            <a:spLocks noChangeArrowheads="1"/>
          </p:cNvSpPr>
          <p:nvPr/>
        </p:nvSpPr>
        <p:spPr bwMode="auto">
          <a:xfrm>
            <a:off x="6400261" y="297562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1" name="Rectangle 259"/>
          <p:cNvSpPr>
            <a:spLocks noChangeArrowheads="1"/>
          </p:cNvSpPr>
          <p:nvPr/>
        </p:nvSpPr>
        <p:spPr bwMode="auto">
          <a:xfrm>
            <a:off x="5526015" y="3194173"/>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2" name="Rectangle 260"/>
          <p:cNvSpPr>
            <a:spLocks noChangeArrowheads="1"/>
          </p:cNvSpPr>
          <p:nvPr/>
        </p:nvSpPr>
        <p:spPr bwMode="auto">
          <a:xfrm>
            <a:off x="5744577" y="3194173"/>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3" name="Rectangle 261"/>
          <p:cNvSpPr>
            <a:spLocks noChangeArrowheads="1"/>
          </p:cNvSpPr>
          <p:nvPr/>
        </p:nvSpPr>
        <p:spPr bwMode="auto">
          <a:xfrm>
            <a:off x="5963138" y="3194173"/>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4" name="Rectangle 262"/>
          <p:cNvSpPr>
            <a:spLocks noChangeArrowheads="1"/>
          </p:cNvSpPr>
          <p:nvPr/>
        </p:nvSpPr>
        <p:spPr bwMode="auto">
          <a:xfrm>
            <a:off x="6181700" y="3194173"/>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5" name="Rectangle 263"/>
          <p:cNvSpPr>
            <a:spLocks noChangeArrowheads="1"/>
          </p:cNvSpPr>
          <p:nvPr/>
        </p:nvSpPr>
        <p:spPr bwMode="auto">
          <a:xfrm>
            <a:off x="6400261" y="3194173"/>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6" name="Rectangle 264"/>
          <p:cNvSpPr>
            <a:spLocks noChangeArrowheads="1"/>
          </p:cNvSpPr>
          <p:nvPr/>
        </p:nvSpPr>
        <p:spPr bwMode="auto">
          <a:xfrm>
            <a:off x="6618823" y="1882882"/>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7" name="Rectangle 265"/>
          <p:cNvSpPr>
            <a:spLocks noChangeArrowheads="1"/>
          </p:cNvSpPr>
          <p:nvPr/>
        </p:nvSpPr>
        <p:spPr bwMode="auto">
          <a:xfrm>
            <a:off x="6618823" y="1664333"/>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8" name="Rectangle 266"/>
          <p:cNvSpPr>
            <a:spLocks noChangeArrowheads="1"/>
          </p:cNvSpPr>
          <p:nvPr/>
        </p:nvSpPr>
        <p:spPr bwMode="auto">
          <a:xfrm>
            <a:off x="6618823" y="2101430"/>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49" name="Rectangle 267"/>
          <p:cNvSpPr>
            <a:spLocks noChangeArrowheads="1"/>
          </p:cNvSpPr>
          <p:nvPr/>
        </p:nvSpPr>
        <p:spPr bwMode="auto">
          <a:xfrm>
            <a:off x="6618823" y="2319979"/>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0" name="Rectangle 268"/>
          <p:cNvSpPr>
            <a:spLocks noChangeArrowheads="1"/>
          </p:cNvSpPr>
          <p:nvPr/>
        </p:nvSpPr>
        <p:spPr bwMode="auto">
          <a:xfrm>
            <a:off x="6618823" y="2538527"/>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1" name="Rectangle 269"/>
          <p:cNvSpPr>
            <a:spLocks noChangeArrowheads="1"/>
          </p:cNvSpPr>
          <p:nvPr/>
        </p:nvSpPr>
        <p:spPr bwMode="auto">
          <a:xfrm>
            <a:off x="6618823" y="2757076"/>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2" name="Rectangle 270"/>
          <p:cNvSpPr>
            <a:spLocks noChangeArrowheads="1"/>
          </p:cNvSpPr>
          <p:nvPr/>
        </p:nvSpPr>
        <p:spPr bwMode="auto">
          <a:xfrm>
            <a:off x="6618823" y="2975624"/>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3" name="Rectangle 271"/>
          <p:cNvSpPr>
            <a:spLocks noChangeArrowheads="1"/>
          </p:cNvSpPr>
          <p:nvPr/>
        </p:nvSpPr>
        <p:spPr bwMode="auto">
          <a:xfrm>
            <a:off x="6618823" y="3194173"/>
            <a:ext cx="218562" cy="21854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4" name="Rectangle 272"/>
          <p:cNvSpPr>
            <a:spLocks noChangeArrowheads="1"/>
          </p:cNvSpPr>
          <p:nvPr/>
        </p:nvSpPr>
        <p:spPr bwMode="auto">
          <a:xfrm>
            <a:off x="6837384" y="1664333"/>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5" name="Rectangle 273"/>
          <p:cNvSpPr>
            <a:spLocks noChangeArrowheads="1"/>
          </p:cNvSpPr>
          <p:nvPr/>
        </p:nvSpPr>
        <p:spPr bwMode="auto">
          <a:xfrm>
            <a:off x="7055946" y="1664333"/>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6" name="Rectangle 274"/>
          <p:cNvSpPr>
            <a:spLocks noChangeArrowheads="1"/>
          </p:cNvSpPr>
          <p:nvPr/>
        </p:nvSpPr>
        <p:spPr bwMode="auto">
          <a:xfrm>
            <a:off x="6837384" y="1882882"/>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7" name="Rectangle 275"/>
          <p:cNvSpPr>
            <a:spLocks noChangeArrowheads="1"/>
          </p:cNvSpPr>
          <p:nvPr/>
        </p:nvSpPr>
        <p:spPr bwMode="auto">
          <a:xfrm>
            <a:off x="7274507" y="1664333"/>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8" name="Rectangle 276"/>
          <p:cNvSpPr>
            <a:spLocks noChangeArrowheads="1"/>
          </p:cNvSpPr>
          <p:nvPr/>
        </p:nvSpPr>
        <p:spPr bwMode="auto">
          <a:xfrm>
            <a:off x="7055946" y="1882882"/>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59" name="Rectangle 277"/>
          <p:cNvSpPr>
            <a:spLocks noChangeArrowheads="1"/>
          </p:cNvSpPr>
          <p:nvPr/>
        </p:nvSpPr>
        <p:spPr bwMode="auto">
          <a:xfrm>
            <a:off x="7274507" y="1882882"/>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0" name="Rectangle 278"/>
          <p:cNvSpPr>
            <a:spLocks noChangeArrowheads="1"/>
          </p:cNvSpPr>
          <p:nvPr/>
        </p:nvSpPr>
        <p:spPr bwMode="auto">
          <a:xfrm>
            <a:off x="6837384" y="2101430"/>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1" name="Rectangle 279"/>
          <p:cNvSpPr>
            <a:spLocks noChangeArrowheads="1"/>
          </p:cNvSpPr>
          <p:nvPr/>
        </p:nvSpPr>
        <p:spPr bwMode="auto">
          <a:xfrm>
            <a:off x="7055946" y="2101430"/>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2" name="Rectangle 280"/>
          <p:cNvSpPr>
            <a:spLocks noChangeArrowheads="1"/>
          </p:cNvSpPr>
          <p:nvPr/>
        </p:nvSpPr>
        <p:spPr bwMode="auto">
          <a:xfrm>
            <a:off x="7274507" y="2101430"/>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3" name="Rectangle 281"/>
          <p:cNvSpPr>
            <a:spLocks noChangeArrowheads="1"/>
          </p:cNvSpPr>
          <p:nvPr/>
        </p:nvSpPr>
        <p:spPr bwMode="auto">
          <a:xfrm>
            <a:off x="6837384" y="2319979"/>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4" name="Rectangle 282"/>
          <p:cNvSpPr>
            <a:spLocks noChangeArrowheads="1"/>
          </p:cNvSpPr>
          <p:nvPr/>
        </p:nvSpPr>
        <p:spPr bwMode="auto">
          <a:xfrm>
            <a:off x="7055946" y="2319979"/>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5" name="Rectangle 283"/>
          <p:cNvSpPr>
            <a:spLocks noChangeArrowheads="1"/>
          </p:cNvSpPr>
          <p:nvPr/>
        </p:nvSpPr>
        <p:spPr bwMode="auto">
          <a:xfrm>
            <a:off x="7274507" y="2319979"/>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6" name="Rectangle 284"/>
          <p:cNvSpPr>
            <a:spLocks noChangeArrowheads="1"/>
          </p:cNvSpPr>
          <p:nvPr/>
        </p:nvSpPr>
        <p:spPr bwMode="auto">
          <a:xfrm>
            <a:off x="7055946" y="2538527"/>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7" name="Rectangle 285"/>
          <p:cNvSpPr>
            <a:spLocks noChangeArrowheads="1"/>
          </p:cNvSpPr>
          <p:nvPr/>
        </p:nvSpPr>
        <p:spPr bwMode="auto">
          <a:xfrm>
            <a:off x="6837384" y="2538527"/>
            <a:ext cx="218562" cy="21854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8" name="Rectangle 286"/>
          <p:cNvSpPr>
            <a:spLocks noChangeArrowheads="1"/>
          </p:cNvSpPr>
          <p:nvPr/>
        </p:nvSpPr>
        <p:spPr bwMode="auto">
          <a:xfrm>
            <a:off x="7274507" y="2538527"/>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69" name="Rectangle 287"/>
          <p:cNvSpPr>
            <a:spLocks noChangeArrowheads="1"/>
          </p:cNvSpPr>
          <p:nvPr/>
        </p:nvSpPr>
        <p:spPr bwMode="auto">
          <a:xfrm>
            <a:off x="6837384" y="2757076"/>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0" name="Rectangle 288"/>
          <p:cNvSpPr>
            <a:spLocks noChangeArrowheads="1"/>
          </p:cNvSpPr>
          <p:nvPr/>
        </p:nvSpPr>
        <p:spPr bwMode="auto">
          <a:xfrm>
            <a:off x="7274507" y="2757076"/>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1" name="Rectangle 289"/>
          <p:cNvSpPr>
            <a:spLocks noChangeArrowheads="1"/>
          </p:cNvSpPr>
          <p:nvPr/>
        </p:nvSpPr>
        <p:spPr bwMode="auto">
          <a:xfrm>
            <a:off x="7055946" y="2757076"/>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2" name="Rectangle 290"/>
          <p:cNvSpPr>
            <a:spLocks noChangeArrowheads="1"/>
          </p:cNvSpPr>
          <p:nvPr/>
        </p:nvSpPr>
        <p:spPr bwMode="auto">
          <a:xfrm>
            <a:off x="6837384" y="2975624"/>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3" name="Rectangle 291"/>
          <p:cNvSpPr>
            <a:spLocks noChangeArrowheads="1"/>
          </p:cNvSpPr>
          <p:nvPr/>
        </p:nvSpPr>
        <p:spPr bwMode="auto">
          <a:xfrm>
            <a:off x="7055946" y="2975624"/>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4" name="Rectangle 292"/>
          <p:cNvSpPr>
            <a:spLocks noChangeArrowheads="1"/>
          </p:cNvSpPr>
          <p:nvPr/>
        </p:nvSpPr>
        <p:spPr bwMode="auto">
          <a:xfrm>
            <a:off x="7274507" y="2975624"/>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5" name="Rectangle 293"/>
          <p:cNvSpPr>
            <a:spLocks noChangeArrowheads="1"/>
          </p:cNvSpPr>
          <p:nvPr/>
        </p:nvSpPr>
        <p:spPr bwMode="auto">
          <a:xfrm>
            <a:off x="6837384" y="3194173"/>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6" name="Rectangle 294"/>
          <p:cNvSpPr>
            <a:spLocks noChangeArrowheads="1"/>
          </p:cNvSpPr>
          <p:nvPr/>
        </p:nvSpPr>
        <p:spPr bwMode="auto">
          <a:xfrm>
            <a:off x="7055946" y="3194173"/>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777" name="Rectangle 295"/>
          <p:cNvSpPr>
            <a:spLocks noChangeArrowheads="1"/>
          </p:cNvSpPr>
          <p:nvPr/>
        </p:nvSpPr>
        <p:spPr bwMode="auto">
          <a:xfrm>
            <a:off x="7274507" y="3194173"/>
            <a:ext cx="218562" cy="218549"/>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5" name="Text Box 6"/>
          <p:cNvSpPr txBox="1">
            <a:spLocks noChangeArrowheads="1"/>
          </p:cNvSpPr>
          <p:nvPr/>
        </p:nvSpPr>
        <p:spPr bwMode="auto">
          <a:xfrm>
            <a:off x="0" y="0"/>
            <a:ext cx="9144000"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chemeClr val="bg1"/>
                </a:solidFill>
              </a:rPr>
              <a:t>Single Pixel Copy Attempt in Detail  - continued</a:t>
            </a:r>
          </a:p>
        </p:txBody>
      </p:sp>
      <mc:AlternateContent xmlns:mc="http://schemas.openxmlformats.org/markup-compatibility/2006" xmlns:a14="http://schemas.microsoft.com/office/drawing/2010/main">
        <mc:Choice Requires="a14">
          <p:sp>
            <p:nvSpPr>
              <p:cNvPr id="7" name="TextBox 6"/>
              <p:cNvSpPr txBox="1"/>
              <p:nvPr/>
            </p:nvSpPr>
            <p:spPr>
              <a:xfrm>
                <a:off x="44558" y="3668848"/>
                <a:ext cx="5223097" cy="6680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pl-PL" b="0" i="1" smtClean="0">
                              <a:latin typeface="Cambria Math" panose="02040503050406030204" pitchFamily="18" charset="0"/>
                            </a:rPr>
                            <m:t>𝐸</m:t>
                          </m:r>
                        </m:e>
                        <m:sub>
                          <m:r>
                            <a:rPr lang="pl-PL" b="0" i="1" smtClean="0">
                              <a:latin typeface="Cambria Math" panose="02040503050406030204" pitchFamily="18" charset="0"/>
                            </a:rPr>
                            <m:t>𝑏𝑒𝑓𝑜𝑟𝑒</m:t>
                          </m:r>
                        </m:sub>
                      </m:sSub>
                      <m:r>
                        <a:rPr lang="en-US" i="1" smtClean="0">
                          <a:latin typeface="Cambria Math" panose="02040503050406030204" pitchFamily="18" charset="0"/>
                        </a:rPr>
                        <m:t>=</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𝜆</m:t>
                          </m:r>
                        </m:e>
                        <m:sub>
                          <m:r>
                            <a:rPr lang="pl-PL" b="0" i="1" smtClean="0">
                              <a:latin typeface="Cambria Math" panose="02040503050406030204" pitchFamily="18" charset="0"/>
                              <a:ea typeface="Cambria Math" panose="02040503050406030204" pitchFamily="18" charset="0"/>
                            </a:rPr>
                            <m:t>𝑔𝑟𝑒𝑒𝑛</m:t>
                          </m:r>
                          <m:r>
                            <a:rPr lang="pl-PL" b="0" i="1" smtClean="0">
                              <a:latin typeface="Cambria Math" panose="02040503050406030204" pitchFamily="18" charset="0"/>
                              <a:ea typeface="Cambria Math" panose="02040503050406030204" pitchFamily="18" charset="0"/>
                            </a:rPr>
                            <m:t> </m:t>
                          </m:r>
                        </m:sub>
                      </m:sSub>
                      <m:sSup>
                        <m:sSupPr>
                          <m:ctrlPr>
                            <a:rPr lang="pl-PL" b="0" i="1" smtClean="0">
                              <a:latin typeface="Cambria Math" panose="02040503050406030204" pitchFamily="18" charset="0"/>
                              <a:ea typeface="Cambria Math" panose="02040503050406030204" pitchFamily="18" charset="0"/>
                            </a:rPr>
                          </m:ctrlPr>
                        </m:sSupPr>
                        <m:e>
                          <m:r>
                            <a:rPr lang="pl-PL" b="0" i="1" smtClean="0">
                              <a:latin typeface="Cambria Math" panose="02040503050406030204" pitchFamily="18" charset="0"/>
                              <a:ea typeface="Cambria Math" panose="02040503050406030204" pitchFamily="18" charset="0"/>
                            </a:rPr>
                            <m:t>(18−</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𝑉</m:t>
                              </m:r>
                            </m:e>
                            <m:sub>
                              <m:r>
                                <a:rPr lang="pl-PL" b="0" i="1" smtClean="0">
                                  <a:latin typeface="Cambria Math" panose="02040503050406030204" pitchFamily="18" charset="0"/>
                                  <a:ea typeface="Cambria Math" panose="02040503050406030204" pitchFamily="18" charset="0"/>
                                </a:rPr>
                                <m:t>𝑡𝑎𝑔𝑒𝑡</m:t>
                              </m:r>
                              <m:r>
                                <a:rPr lang="pl-PL" b="0" i="1" smtClean="0">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𝑔𝑟𝑒𝑒𝑛</m:t>
                              </m:r>
                            </m:sub>
                          </m:sSub>
                          <m:r>
                            <a:rPr lang="pl-PL" b="0" i="1" smtClean="0">
                              <a:latin typeface="Cambria Math" panose="02040503050406030204" pitchFamily="18" charset="0"/>
                              <a:ea typeface="Cambria Math" panose="02040503050406030204" pitchFamily="18" charset="0"/>
                            </a:rPr>
                            <m:t>)</m:t>
                          </m:r>
                        </m:e>
                        <m:sup>
                          <m:r>
                            <a:rPr lang="pl-PL" b="0" i="1" smtClean="0">
                              <a:latin typeface="Cambria Math" panose="02040503050406030204" pitchFamily="18" charset="0"/>
                              <a:ea typeface="Cambria Math" panose="02040503050406030204" pitchFamily="18" charset="0"/>
                            </a:rPr>
                            <m:t>2</m:t>
                          </m:r>
                        </m:sup>
                      </m:sSup>
                      <m:r>
                        <a:rPr lang="pl-PL" b="0" i="1" smtClean="0">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𝜆</m:t>
                          </m:r>
                        </m:e>
                        <m:sub>
                          <m:r>
                            <a:rPr lang="pl-PL" b="0" i="1" smtClean="0">
                              <a:latin typeface="Cambria Math" panose="02040503050406030204" pitchFamily="18" charset="0"/>
                              <a:ea typeface="Cambria Math" panose="02040503050406030204" pitchFamily="18" charset="0"/>
                            </a:rPr>
                            <m:t>𝑜𝑟𝑎𝑛𝑔𝑒</m:t>
                          </m:r>
                          <m:r>
                            <a:rPr lang="pl-PL" i="1">
                              <a:latin typeface="Cambria Math" panose="02040503050406030204" pitchFamily="18" charset="0"/>
                              <a:ea typeface="Cambria Math" panose="02040503050406030204" pitchFamily="18" charset="0"/>
                            </a:rPr>
                            <m:t> </m:t>
                          </m:r>
                        </m:sub>
                      </m:sSub>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(1</m:t>
                          </m:r>
                          <m:r>
                            <a:rPr lang="pl-PL" b="0" i="1" smtClean="0">
                              <a:latin typeface="Cambria Math" panose="02040503050406030204" pitchFamily="18" charset="0"/>
                              <a:ea typeface="Cambria Math" panose="02040503050406030204" pitchFamily="18" charset="0"/>
                            </a:rPr>
                            <m:t>5</m:t>
                          </m:r>
                          <m:r>
                            <a:rPr lang="pl-PL" i="1">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𝑉</m:t>
                              </m:r>
                            </m:e>
                            <m:sub>
                              <m:r>
                                <a:rPr lang="pl-PL" i="1">
                                  <a:latin typeface="Cambria Math" panose="02040503050406030204" pitchFamily="18" charset="0"/>
                                  <a:ea typeface="Cambria Math" panose="02040503050406030204" pitchFamily="18" charset="0"/>
                                </a:rPr>
                                <m:t>𝑡𝑎𝑔𝑒𝑡</m:t>
                              </m:r>
                              <m:r>
                                <a:rPr lang="pl-PL" i="1">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𝑜𝑟𝑎𝑛𝑔𝑒</m:t>
                              </m:r>
                            </m:sub>
                          </m:sSub>
                          <m:r>
                            <a:rPr lang="pl-PL" i="1">
                              <a:latin typeface="Cambria Math" panose="02040503050406030204" pitchFamily="18" charset="0"/>
                              <a:ea typeface="Cambria Math" panose="02040503050406030204" pitchFamily="18" charset="0"/>
                            </a:rPr>
                            <m:t>)</m:t>
                          </m:r>
                        </m:e>
                        <m:sup>
                          <m:r>
                            <a:rPr lang="pl-PL" i="1">
                              <a:latin typeface="Cambria Math" panose="02040503050406030204" pitchFamily="18" charset="0"/>
                              <a:ea typeface="Cambria Math" panose="02040503050406030204" pitchFamily="18" charset="0"/>
                            </a:rPr>
                            <m:t>2</m:t>
                          </m:r>
                        </m:sup>
                      </m:sSup>
                    </m:oMath>
                  </m:oMathPara>
                </a14:m>
                <a:endParaRPr lang="pl-PL"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2</m:t>
                      </m:r>
                      <m:r>
                        <a:rPr lang="pl-PL" b="0" i="1" smtClean="0">
                          <a:latin typeface="Cambria Math" panose="02040503050406030204" pitchFamily="18" charset="0"/>
                          <a:ea typeface="Cambria Math" panose="02040503050406030204" pitchFamily="18" charset="0"/>
                        </a:rPr>
                        <m:t>𝐽</m:t>
                      </m:r>
                      <m:d>
                        <m:dPr>
                          <m:ctrlPr>
                            <a:rPr lang="pl-PL" b="0" i="1" smtClean="0">
                              <a:latin typeface="Cambria Math" panose="02040503050406030204" pitchFamily="18" charset="0"/>
                              <a:ea typeface="Cambria Math" panose="02040503050406030204" pitchFamily="18" charset="0"/>
                            </a:rPr>
                          </m:ctrlPr>
                        </m:dPr>
                        <m:e>
                          <m:r>
                            <a:rPr lang="pl-PL" b="0" i="1" smtClean="0">
                              <a:latin typeface="Cambria Math" panose="02040503050406030204" pitchFamily="18" charset="0"/>
                              <a:ea typeface="Cambria Math" panose="02040503050406030204" pitchFamily="18" charset="0"/>
                            </a:rPr>
                            <m:t>𝑔𝑟𝑒𝑒𝑛</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𝑜𝑟𝑎𝑛𝑔𝑒</m:t>
                          </m:r>
                        </m:e>
                      </m:d>
                    </m:oMath>
                  </m:oMathPara>
                </a14:m>
                <a:endParaRPr lang="pl-PL"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𝑜𝑡h𝑒𝑟</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𝑐𝑜𝑛𝑡𝑎𝑐𝑡</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𝑒𝑛𝑒𝑟𝑔𝑖𝑒𝑠</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4558" y="3668848"/>
                <a:ext cx="5223097" cy="668068"/>
              </a:xfrm>
              <a:prstGeom prst="rect">
                <a:avLst/>
              </a:prstGeom>
              <a:blipFill rotWithShape="0">
                <a:blip r:embed="rId2"/>
                <a:stretch>
                  <a:fillRect l="-350" b="-11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8" name="TextBox 1337"/>
              <p:cNvSpPr txBox="1"/>
              <p:nvPr/>
            </p:nvSpPr>
            <p:spPr>
              <a:xfrm>
                <a:off x="4007274" y="810962"/>
                <a:ext cx="5136726" cy="6680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pl-PL" b="0" i="1" smtClean="0">
                              <a:latin typeface="Cambria Math" panose="02040503050406030204" pitchFamily="18" charset="0"/>
                            </a:rPr>
                            <m:t>𝐸</m:t>
                          </m:r>
                        </m:e>
                        <m:sub>
                          <m:r>
                            <a:rPr lang="pl-PL" b="0" i="1" smtClean="0">
                              <a:latin typeface="Cambria Math" panose="02040503050406030204" pitchFamily="18" charset="0"/>
                            </a:rPr>
                            <m:t>𝑎𝑓𝑡𝑒𝑟</m:t>
                          </m:r>
                        </m:sub>
                      </m:sSub>
                      <m:r>
                        <a:rPr lang="en-US" i="1" smtClean="0">
                          <a:latin typeface="Cambria Math" panose="02040503050406030204" pitchFamily="18" charset="0"/>
                        </a:rPr>
                        <m:t>=</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𝜆</m:t>
                          </m:r>
                        </m:e>
                        <m:sub>
                          <m:r>
                            <a:rPr lang="pl-PL" b="0" i="1" smtClean="0">
                              <a:latin typeface="Cambria Math" panose="02040503050406030204" pitchFamily="18" charset="0"/>
                              <a:ea typeface="Cambria Math" panose="02040503050406030204" pitchFamily="18" charset="0"/>
                            </a:rPr>
                            <m:t>𝑔𝑟𝑒𝑒𝑛</m:t>
                          </m:r>
                          <m:r>
                            <a:rPr lang="pl-PL" b="0" i="1" smtClean="0">
                              <a:latin typeface="Cambria Math" panose="02040503050406030204" pitchFamily="18" charset="0"/>
                              <a:ea typeface="Cambria Math" panose="02040503050406030204" pitchFamily="18" charset="0"/>
                            </a:rPr>
                            <m:t> </m:t>
                          </m:r>
                        </m:sub>
                      </m:sSub>
                      <m:sSup>
                        <m:sSupPr>
                          <m:ctrlPr>
                            <a:rPr lang="pl-PL" b="0" i="1" smtClean="0">
                              <a:latin typeface="Cambria Math" panose="02040503050406030204" pitchFamily="18" charset="0"/>
                              <a:ea typeface="Cambria Math" panose="02040503050406030204" pitchFamily="18" charset="0"/>
                            </a:rPr>
                          </m:ctrlPr>
                        </m:sSupPr>
                        <m:e>
                          <m:r>
                            <a:rPr lang="pl-PL" b="0" i="1" smtClean="0">
                              <a:latin typeface="Cambria Math" panose="02040503050406030204" pitchFamily="18" charset="0"/>
                              <a:ea typeface="Cambria Math" panose="02040503050406030204" pitchFamily="18" charset="0"/>
                            </a:rPr>
                            <m:t>(19−</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𝑉</m:t>
                              </m:r>
                            </m:e>
                            <m:sub>
                              <m:r>
                                <a:rPr lang="pl-PL" b="0" i="1" smtClean="0">
                                  <a:latin typeface="Cambria Math" panose="02040503050406030204" pitchFamily="18" charset="0"/>
                                  <a:ea typeface="Cambria Math" panose="02040503050406030204" pitchFamily="18" charset="0"/>
                                </a:rPr>
                                <m:t>𝑡𝑎𝑔𝑒𝑡</m:t>
                              </m:r>
                              <m:r>
                                <a:rPr lang="pl-PL" b="0" i="1" smtClean="0">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𝑔𝑟𝑒𝑒𝑛</m:t>
                              </m:r>
                            </m:sub>
                          </m:sSub>
                          <m:r>
                            <a:rPr lang="pl-PL" b="0" i="1" smtClean="0">
                              <a:latin typeface="Cambria Math" panose="02040503050406030204" pitchFamily="18" charset="0"/>
                              <a:ea typeface="Cambria Math" panose="02040503050406030204" pitchFamily="18" charset="0"/>
                            </a:rPr>
                            <m:t>)</m:t>
                          </m:r>
                        </m:e>
                        <m:sup>
                          <m:r>
                            <a:rPr lang="pl-PL" b="0" i="1" smtClean="0">
                              <a:latin typeface="Cambria Math" panose="02040503050406030204" pitchFamily="18" charset="0"/>
                              <a:ea typeface="Cambria Math" panose="02040503050406030204" pitchFamily="18" charset="0"/>
                            </a:rPr>
                            <m:t>2</m:t>
                          </m:r>
                        </m:sup>
                      </m:sSup>
                      <m:r>
                        <a:rPr lang="pl-PL" b="0" i="1" smtClean="0">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𝜆</m:t>
                          </m:r>
                        </m:e>
                        <m:sub>
                          <m:r>
                            <a:rPr lang="pl-PL" b="0" i="1" smtClean="0">
                              <a:latin typeface="Cambria Math" panose="02040503050406030204" pitchFamily="18" charset="0"/>
                              <a:ea typeface="Cambria Math" panose="02040503050406030204" pitchFamily="18" charset="0"/>
                            </a:rPr>
                            <m:t>𝑜𝑟𝑎𝑛𝑔𝑒</m:t>
                          </m:r>
                          <m:r>
                            <a:rPr lang="pl-PL" i="1">
                              <a:latin typeface="Cambria Math" panose="02040503050406030204" pitchFamily="18" charset="0"/>
                              <a:ea typeface="Cambria Math" panose="02040503050406030204" pitchFamily="18" charset="0"/>
                            </a:rPr>
                            <m:t> </m:t>
                          </m:r>
                        </m:sub>
                      </m:sSub>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(1</m:t>
                          </m:r>
                          <m:r>
                            <a:rPr lang="pl-PL" b="0" i="1" smtClean="0">
                              <a:latin typeface="Cambria Math" panose="02040503050406030204" pitchFamily="18" charset="0"/>
                              <a:ea typeface="Cambria Math" panose="02040503050406030204" pitchFamily="18" charset="0"/>
                            </a:rPr>
                            <m:t>4</m:t>
                          </m:r>
                          <m:r>
                            <a:rPr lang="pl-PL" i="1">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𝑉</m:t>
                              </m:r>
                            </m:e>
                            <m:sub>
                              <m:r>
                                <a:rPr lang="pl-PL" i="1">
                                  <a:latin typeface="Cambria Math" panose="02040503050406030204" pitchFamily="18" charset="0"/>
                                  <a:ea typeface="Cambria Math" panose="02040503050406030204" pitchFamily="18" charset="0"/>
                                </a:rPr>
                                <m:t>𝑡𝑎𝑔𝑒𝑡</m:t>
                              </m:r>
                              <m:r>
                                <a:rPr lang="pl-PL" i="1">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𝑜𝑟𝑎𝑛𝑔𝑒</m:t>
                              </m:r>
                            </m:sub>
                          </m:sSub>
                          <m:r>
                            <a:rPr lang="pl-PL" i="1">
                              <a:latin typeface="Cambria Math" panose="02040503050406030204" pitchFamily="18" charset="0"/>
                              <a:ea typeface="Cambria Math" panose="02040503050406030204" pitchFamily="18" charset="0"/>
                            </a:rPr>
                            <m:t>)</m:t>
                          </m:r>
                        </m:e>
                        <m:sup>
                          <m:r>
                            <a:rPr lang="pl-PL" i="1">
                              <a:latin typeface="Cambria Math" panose="02040503050406030204" pitchFamily="18" charset="0"/>
                              <a:ea typeface="Cambria Math" panose="02040503050406030204" pitchFamily="18" charset="0"/>
                            </a:rPr>
                            <m:t>2</m:t>
                          </m:r>
                        </m:sup>
                      </m:sSup>
                    </m:oMath>
                  </m:oMathPara>
                </a14:m>
                <a:endParaRPr lang="pl-PL"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2</m:t>
                      </m:r>
                      <m:r>
                        <a:rPr lang="pl-PL" b="0" i="1" smtClean="0">
                          <a:latin typeface="Cambria Math" panose="02040503050406030204" pitchFamily="18" charset="0"/>
                          <a:ea typeface="Cambria Math" panose="02040503050406030204" pitchFamily="18" charset="0"/>
                        </a:rPr>
                        <m:t>𝐽</m:t>
                      </m:r>
                      <m:d>
                        <m:dPr>
                          <m:ctrlPr>
                            <a:rPr lang="pl-PL" b="0" i="1" smtClean="0">
                              <a:latin typeface="Cambria Math" panose="02040503050406030204" pitchFamily="18" charset="0"/>
                              <a:ea typeface="Cambria Math" panose="02040503050406030204" pitchFamily="18" charset="0"/>
                            </a:rPr>
                          </m:ctrlPr>
                        </m:dPr>
                        <m:e>
                          <m:r>
                            <a:rPr lang="pl-PL" b="0" i="1" smtClean="0">
                              <a:latin typeface="Cambria Math" panose="02040503050406030204" pitchFamily="18" charset="0"/>
                              <a:ea typeface="Cambria Math" panose="02040503050406030204" pitchFamily="18" charset="0"/>
                            </a:rPr>
                            <m:t>𝑔𝑟𝑒𝑒𝑛</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𝑜𝑟𝑎𝑛𝑔𝑒</m:t>
                          </m:r>
                        </m:e>
                      </m:d>
                    </m:oMath>
                  </m:oMathPara>
                </a14:m>
                <a:endParaRPr lang="pl-PL"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𝑜𝑡h𝑒𝑟</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𝑐𝑜𝑛𝑡𝑎𝑐𝑡</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ea typeface="Cambria Math" panose="02040503050406030204" pitchFamily="18" charset="0"/>
                        </a:rPr>
                        <m:t>𝑒𝑛𝑒𝑟𝑔𝑖𝑒𝑠</m:t>
                      </m:r>
                    </m:oMath>
                  </m:oMathPara>
                </a14:m>
                <a:endParaRPr lang="en-US" dirty="0"/>
              </a:p>
            </p:txBody>
          </p:sp>
        </mc:Choice>
        <mc:Fallback xmlns="">
          <p:sp>
            <p:nvSpPr>
              <p:cNvPr id="1338" name="TextBox 1337"/>
              <p:cNvSpPr txBox="1">
                <a:spLocks noRot="1" noChangeAspect="1" noMove="1" noResize="1" noEditPoints="1" noAdjustHandles="1" noChangeArrowheads="1" noChangeShapeType="1" noTextEdit="1"/>
              </p:cNvSpPr>
              <p:nvPr/>
            </p:nvSpPr>
            <p:spPr>
              <a:xfrm>
                <a:off x="4007274" y="810962"/>
                <a:ext cx="5136726" cy="668068"/>
              </a:xfrm>
              <a:prstGeom prst="rect">
                <a:avLst/>
              </a:prstGeom>
              <a:blipFill rotWithShape="0">
                <a:blip r:embed="rId3"/>
                <a:stretch>
                  <a:fillRect l="-356" b="-10909"/>
                </a:stretch>
              </a:blipFill>
            </p:spPr>
            <p:txBody>
              <a:bodyPr/>
              <a:lstStyle/>
              <a:p>
                <a:r>
                  <a:rPr lang="en-US">
                    <a:noFill/>
                  </a:rPr>
                  <a:t> </a:t>
                </a:r>
              </a:p>
            </p:txBody>
          </p:sp>
        </mc:Fallback>
      </mc:AlternateContent>
      <p:sp>
        <p:nvSpPr>
          <p:cNvPr id="8" name="TextBox 7"/>
          <p:cNvSpPr txBox="1"/>
          <p:nvPr/>
        </p:nvSpPr>
        <p:spPr>
          <a:xfrm>
            <a:off x="729321" y="1296340"/>
            <a:ext cx="1748493" cy="307777"/>
          </a:xfrm>
          <a:prstGeom prst="rect">
            <a:avLst/>
          </a:prstGeom>
          <a:noFill/>
        </p:spPr>
        <p:txBody>
          <a:bodyPr wrap="square" rtlCol="0">
            <a:spAutoFit/>
          </a:bodyPr>
          <a:lstStyle/>
          <a:p>
            <a:r>
              <a:rPr lang="pl-PL" b="1" dirty="0" err="1">
                <a:solidFill>
                  <a:schemeClr val="accent6">
                    <a:lumMod val="75000"/>
                  </a:schemeClr>
                </a:solidFill>
              </a:rPr>
              <a:t>Before</a:t>
            </a:r>
            <a:r>
              <a:rPr lang="pl-PL" b="1" dirty="0">
                <a:solidFill>
                  <a:schemeClr val="accent6">
                    <a:lumMod val="75000"/>
                  </a:schemeClr>
                </a:solidFill>
              </a:rPr>
              <a:t> </a:t>
            </a:r>
            <a:r>
              <a:rPr lang="pl-PL" b="1" dirty="0" err="1">
                <a:solidFill>
                  <a:schemeClr val="accent6">
                    <a:lumMod val="75000"/>
                  </a:schemeClr>
                </a:solidFill>
              </a:rPr>
              <a:t>pixel</a:t>
            </a:r>
            <a:r>
              <a:rPr lang="pl-PL" b="1" dirty="0">
                <a:solidFill>
                  <a:schemeClr val="accent6">
                    <a:lumMod val="75000"/>
                  </a:schemeClr>
                </a:solidFill>
              </a:rPr>
              <a:t> </a:t>
            </a:r>
            <a:r>
              <a:rPr lang="pl-PL" b="1" dirty="0" err="1">
                <a:solidFill>
                  <a:schemeClr val="accent6">
                    <a:lumMod val="75000"/>
                  </a:schemeClr>
                </a:solidFill>
              </a:rPr>
              <a:t>copy</a:t>
            </a:r>
            <a:endParaRPr lang="en-US" b="1" dirty="0">
              <a:solidFill>
                <a:schemeClr val="accent6">
                  <a:lumMod val="75000"/>
                </a:schemeClr>
              </a:solidFill>
            </a:endParaRPr>
          </a:p>
        </p:txBody>
      </p:sp>
      <p:sp>
        <p:nvSpPr>
          <p:cNvPr id="1340" name="TextBox 1339"/>
          <p:cNvSpPr txBox="1"/>
          <p:nvPr/>
        </p:nvSpPr>
        <p:spPr>
          <a:xfrm>
            <a:off x="5349112" y="3548751"/>
            <a:ext cx="2976544" cy="307777"/>
          </a:xfrm>
          <a:prstGeom prst="rect">
            <a:avLst/>
          </a:prstGeom>
          <a:noFill/>
        </p:spPr>
        <p:txBody>
          <a:bodyPr wrap="square" rtlCol="0">
            <a:spAutoFit/>
          </a:bodyPr>
          <a:lstStyle/>
          <a:p>
            <a:r>
              <a:rPr lang="pl-PL" b="1" dirty="0" err="1">
                <a:solidFill>
                  <a:schemeClr val="accent6">
                    <a:lumMod val="75000"/>
                  </a:schemeClr>
                </a:solidFill>
              </a:rPr>
              <a:t>After</a:t>
            </a:r>
            <a:r>
              <a:rPr lang="pl-PL" b="1" dirty="0">
                <a:solidFill>
                  <a:schemeClr val="accent6">
                    <a:lumMod val="75000"/>
                  </a:schemeClr>
                </a:solidFill>
              </a:rPr>
              <a:t> </a:t>
            </a:r>
            <a:r>
              <a:rPr lang="pl-PL" b="1" dirty="0" err="1">
                <a:solidFill>
                  <a:schemeClr val="accent6">
                    <a:lumMod val="75000"/>
                  </a:schemeClr>
                </a:solidFill>
              </a:rPr>
              <a:t>pixel</a:t>
            </a:r>
            <a:r>
              <a:rPr lang="pl-PL" b="1" dirty="0">
                <a:solidFill>
                  <a:schemeClr val="accent6">
                    <a:lumMod val="75000"/>
                  </a:schemeClr>
                </a:solidFill>
              </a:rPr>
              <a:t> </a:t>
            </a:r>
            <a:r>
              <a:rPr lang="pl-PL" b="1" dirty="0" err="1">
                <a:solidFill>
                  <a:schemeClr val="accent6">
                    <a:lumMod val="75000"/>
                  </a:schemeClr>
                </a:solidFill>
              </a:rPr>
              <a:t>copy</a:t>
            </a:r>
            <a:r>
              <a:rPr lang="pl-PL" b="1" dirty="0">
                <a:solidFill>
                  <a:schemeClr val="accent6">
                    <a:lumMod val="75000"/>
                  </a:schemeClr>
                </a:solidFill>
              </a:rPr>
              <a:t> (</a:t>
            </a:r>
            <a:r>
              <a:rPr lang="pl-PL" b="1" dirty="0" err="1">
                <a:solidFill>
                  <a:schemeClr val="accent6">
                    <a:lumMod val="75000"/>
                  </a:schemeClr>
                </a:solidFill>
              </a:rPr>
              <a:t>if</a:t>
            </a:r>
            <a:r>
              <a:rPr lang="pl-PL" b="1" dirty="0">
                <a:solidFill>
                  <a:schemeClr val="accent6">
                    <a:lumMod val="75000"/>
                  </a:schemeClr>
                </a:solidFill>
              </a:rPr>
              <a:t> </a:t>
            </a:r>
            <a:r>
              <a:rPr lang="pl-PL" b="1" dirty="0" err="1">
                <a:solidFill>
                  <a:schemeClr val="accent6">
                    <a:lumMod val="75000"/>
                  </a:schemeClr>
                </a:solidFill>
              </a:rPr>
              <a:t>accepted</a:t>
            </a:r>
            <a:r>
              <a:rPr lang="pl-PL" b="1" dirty="0">
                <a:solidFill>
                  <a:schemeClr val="accent6">
                    <a:lumMod val="75000"/>
                  </a:schemeClr>
                </a:solidFill>
              </a:rPr>
              <a:t>)</a:t>
            </a:r>
            <a:endParaRPr lang="en-US" b="1" dirty="0">
              <a:solidFill>
                <a:schemeClr val="accent6">
                  <a:lumMod val="75000"/>
                </a:schemeClr>
              </a:solidFill>
            </a:endParaRPr>
          </a:p>
        </p:txBody>
      </p:sp>
      <p:cxnSp>
        <p:nvCxnSpPr>
          <p:cNvPr id="10" name="Straight Arrow Connector 9"/>
          <p:cNvCxnSpPr>
            <a:endCxn id="23767" idx="3"/>
          </p:cNvCxnSpPr>
          <p:nvPr/>
        </p:nvCxnSpPr>
        <p:spPr>
          <a:xfrm>
            <a:off x="6892026" y="1277708"/>
            <a:ext cx="163920" cy="1370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23769" idx="0"/>
          </p:cNvCxnSpPr>
          <p:nvPr/>
        </p:nvCxnSpPr>
        <p:spPr>
          <a:xfrm>
            <a:off x="6892026" y="1277708"/>
            <a:ext cx="54639" cy="1479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4558" y="4659682"/>
            <a:ext cx="8949130" cy="738664"/>
          </a:xfrm>
          <a:prstGeom prst="rect">
            <a:avLst/>
          </a:prstGeom>
          <a:noFill/>
        </p:spPr>
        <p:txBody>
          <a:bodyPr wrap="square" rtlCol="0">
            <a:spAutoFit/>
          </a:bodyPr>
          <a:lstStyle/>
          <a:p>
            <a:r>
              <a:rPr lang="en-US" dirty="0"/>
              <a:t>Other contact energies are contact energies contributed by interfaces between </a:t>
            </a:r>
            <a:r>
              <a:rPr lang="en-US" b="1" dirty="0"/>
              <a:t>two different cells </a:t>
            </a:r>
            <a:r>
              <a:rPr lang="en-US" dirty="0"/>
              <a:t> that are away from the change pixel.</a:t>
            </a:r>
            <a:r>
              <a:rPr lang="pl-PL" dirty="0"/>
              <a:t> </a:t>
            </a:r>
            <a:r>
              <a:rPr lang="en-US" dirty="0"/>
              <a:t>Because we are interested in the change of Energy those contributions cancel out and therefore are never computed. We only care about what happens in the vicinity of the change pixel</a:t>
            </a:r>
            <a:endParaRPr lang="en-US" b="1" dirty="0"/>
          </a:p>
        </p:txBody>
      </p:sp>
      <mc:AlternateContent xmlns:mc="http://schemas.openxmlformats.org/markup-compatibility/2006" xmlns:a14="http://schemas.microsoft.com/office/drawing/2010/main">
        <mc:Choice Requires="a14">
          <p:sp>
            <p:nvSpPr>
              <p:cNvPr id="159" name="TextBox 158"/>
              <p:cNvSpPr txBox="1"/>
              <p:nvPr/>
            </p:nvSpPr>
            <p:spPr>
              <a:xfrm>
                <a:off x="302918" y="5626355"/>
                <a:ext cx="6557821" cy="5912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Δ</m:t>
                          </m:r>
                          <m:r>
                            <a:rPr lang="pl-PL" b="0" i="1" smtClean="0">
                              <a:latin typeface="Cambria Math" panose="02040503050406030204" pitchFamily="18" charset="0"/>
                              <a:ea typeface="Cambria Math" panose="02040503050406030204" pitchFamily="18" charset="0"/>
                            </a:rPr>
                            <m:t>𝐸</m:t>
                          </m:r>
                          <m:r>
                            <a:rPr lang="pl-PL" b="0" i="1" smtClean="0">
                              <a:latin typeface="Cambria Math" panose="02040503050406030204" pitchFamily="18" charset="0"/>
                              <a:ea typeface="Cambria Math" panose="02040503050406030204" pitchFamily="18" charset="0"/>
                            </a:rPr>
                            <m:t>= </m:t>
                          </m:r>
                          <m:r>
                            <a:rPr lang="pl-PL" b="0" i="1" smtClean="0">
                              <a:latin typeface="Cambria Math" panose="02040503050406030204" pitchFamily="18" charset="0"/>
                            </a:rPr>
                            <m:t>𝐸</m:t>
                          </m:r>
                        </m:e>
                        <m:sub>
                          <m:r>
                            <a:rPr lang="pl-PL" b="0" i="1" smtClean="0">
                              <a:latin typeface="Cambria Math" panose="02040503050406030204" pitchFamily="18" charset="0"/>
                            </a:rPr>
                            <m:t>𝑎𝑓𝑡𝑒𝑟</m:t>
                          </m:r>
                        </m:sub>
                      </m:sSub>
                      <m:r>
                        <a:rPr lang="pl-PL" b="0" i="1" smtClean="0">
                          <a:latin typeface="Cambria Math" panose="02040503050406030204" pitchFamily="18" charset="0"/>
                        </a:rPr>
                        <m:t>−</m:t>
                      </m:r>
                      <m:sSub>
                        <m:sSubPr>
                          <m:ctrlPr>
                            <a:rPr lang="pl-PL" b="0" i="1" smtClean="0">
                              <a:latin typeface="Cambria Math" panose="02040503050406030204" pitchFamily="18" charset="0"/>
                            </a:rPr>
                          </m:ctrlPr>
                        </m:sSubPr>
                        <m:e>
                          <m:r>
                            <a:rPr lang="pl-PL" b="0" i="1" smtClean="0">
                              <a:latin typeface="Cambria Math" panose="02040503050406030204" pitchFamily="18" charset="0"/>
                            </a:rPr>
                            <m:t>𝐸</m:t>
                          </m:r>
                        </m:e>
                        <m:sub>
                          <m:r>
                            <a:rPr lang="pl-PL" b="0" i="1" smtClean="0">
                              <a:latin typeface="Cambria Math" panose="02040503050406030204" pitchFamily="18" charset="0"/>
                            </a:rPr>
                            <m:t>𝑏𝑒𝑓𝑜𝑟𝑒</m:t>
                          </m:r>
                        </m:sub>
                      </m:sSub>
                      <m:r>
                        <a:rPr lang="pl-PL" b="0" i="1" smtClean="0">
                          <a:latin typeface="Cambria Math" panose="02040503050406030204" pitchFamily="18" charset="0"/>
                        </a:rPr>
                        <m:t> </m:t>
                      </m:r>
                      <m:r>
                        <a:rPr lang="en-US" i="1" smtClean="0">
                          <a:latin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𝜆</m:t>
                          </m:r>
                        </m:e>
                        <m:sub>
                          <m:r>
                            <a:rPr lang="pl-PL" i="1">
                              <a:latin typeface="Cambria Math" panose="02040503050406030204" pitchFamily="18" charset="0"/>
                              <a:ea typeface="Cambria Math" panose="02040503050406030204" pitchFamily="18" charset="0"/>
                            </a:rPr>
                            <m:t>𝑔𝑟𝑒𝑒𝑛</m:t>
                          </m:r>
                          <m:r>
                            <a:rPr lang="pl-PL" i="1">
                              <a:latin typeface="Cambria Math" panose="02040503050406030204" pitchFamily="18" charset="0"/>
                              <a:ea typeface="Cambria Math" panose="02040503050406030204" pitchFamily="18" charset="0"/>
                            </a:rPr>
                            <m:t> </m:t>
                          </m:r>
                        </m:sub>
                      </m:sSub>
                      <m:sSup>
                        <m:sSupPr>
                          <m:ctrlPr>
                            <a:rPr lang="pl-PL" i="1">
                              <a:latin typeface="Cambria Math" panose="02040503050406030204" pitchFamily="18" charset="0"/>
                              <a:ea typeface="Cambria Math" panose="02040503050406030204" pitchFamily="18" charset="0"/>
                            </a:rPr>
                          </m:ctrlPr>
                        </m:sSupPr>
                        <m:e>
                          <m:d>
                            <m:dPr>
                              <m:ctrlPr>
                                <a:rPr lang="pl-PL" i="1">
                                  <a:latin typeface="Cambria Math" panose="02040503050406030204" pitchFamily="18" charset="0"/>
                                  <a:ea typeface="Cambria Math" panose="02040503050406030204" pitchFamily="18" charset="0"/>
                                </a:rPr>
                              </m:ctrlPr>
                            </m:dPr>
                            <m:e>
                              <m:r>
                                <a:rPr lang="pl-PL" i="1">
                                  <a:latin typeface="Cambria Math" panose="02040503050406030204" pitchFamily="18" charset="0"/>
                                  <a:ea typeface="Cambria Math" panose="02040503050406030204" pitchFamily="18" charset="0"/>
                                </a:rPr>
                                <m:t>19−</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𝑉</m:t>
                                  </m:r>
                                </m:e>
                                <m:sub>
                                  <m:r>
                                    <a:rPr lang="pl-PL" i="1">
                                      <a:latin typeface="Cambria Math" panose="02040503050406030204" pitchFamily="18" charset="0"/>
                                      <a:ea typeface="Cambria Math" panose="02040503050406030204" pitchFamily="18" charset="0"/>
                                    </a:rPr>
                                    <m:t>𝑡𝑎𝑔𝑒</m:t>
                                  </m:r>
                                  <m:r>
                                    <a:rPr lang="pl-PL" b="0" i="1" smtClean="0">
                                      <a:latin typeface="Cambria Math" panose="02040503050406030204" pitchFamily="18" charset="0"/>
                                      <a:ea typeface="Cambria Math" panose="02040503050406030204" pitchFamily="18" charset="0"/>
                                    </a:rPr>
                                    <m:t>𝑡</m:t>
                                  </m:r>
                                  <m:r>
                                    <a:rPr lang="pl-PL" b="0" i="1" smtClean="0">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𝑔𝑟𝑒𝑒𝑛</m:t>
                                  </m:r>
                                </m:sub>
                              </m:sSub>
                            </m:e>
                          </m:d>
                        </m:e>
                        <m:sup>
                          <m:r>
                            <a:rPr lang="pl-PL" i="1">
                              <a:latin typeface="Cambria Math" panose="02040503050406030204" pitchFamily="18" charset="0"/>
                              <a:ea typeface="Cambria Math" panose="02040503050406030204" pitchFamily="18" charset="0"/>
                            </a:rPr>
                            <m:t>2</m:t>
                          </m:r>
                        </m:sup>
                      </m:sSup>
                      <m:r>
                        <a:rPr lang="pl-PL" i="1">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𝜆</m:t>
                          </m:r>
                        </m:e>
                        <m:sub>
                          <m:r>
                            <a:rPr lang="pl-PL" i="1">
                              <a:latin typeface="Cambria Math" panose="02040503050406030204" pitchFamily="18" charset="0"/>
                              <a:ea typeface="Cambria Math" panose="02040503050406030204" pitchFamily="18" charset="0"/>
                            </a:rPr>
                            <m:t>𝑜𝑟𝑎𝑛𝑔𝑒</m:t>
                          </m:r>
                          <m:r>
                            <a:rPr lang="pl-PL" i="1">
                              <a:latin typeface="Cambria Math" panose="02040503050406030204" pitchFamily="18" charset="0"/>
                              <a:ea typeface="Cambria Math" panose="02040503050406030204" pitchFamily="18" charset="0"/>
                            </a:rPr>
                            <m:t> </m:t>
                          </m:r>
                        </m:sub>
                      </m:sSub>
                      <m:sSup>
                        <m:sSupPr>
                          <m:ctrlPr>
                            <a:rPr lang="pl-PL" i="1">
                              <a:latin typeface="Cambria Math" panose="02040503050406030204" pitchFamily="18" charset="0"/>
                              <a:ea typeface="Cambria Math" panose="02040503050406030204" pitchFamily="18" charset="0"/>
                            </a:rPr>
                          </m:ctrlPr>
                        </m:sSupPr>
                        <m:e>
                          <m:d>
                            <m:dPr>
                              <m:ctrlPr>
                                <a:rPr lang="pl-PL" i="1">
                                  <a:latin typeface="Cambria Math" panose="02040503050406030204" pitchFamily="18" charset="0"/>
                                  <a:ea typeface="Cambria Math" panose="02040503050406030204" pitchFamily="18" charset="0"/>
                                </a:rPr>
                              </m:ctrlPr>
                            </m:dPr>
                            <m:e>
                              <m:r>
                                <a:rPr lang="pl-PL" i="1">
                                  <a:latin typeface="Cambria Math" panose="02040503050406030204" pitchFamily="18" charset="0"/>
                                  <a:ea typeface="Cambria Math" panose="02040503050406030204" pitchFamily="18" charset="0"/>
                                </a:rPr>
                                <m:t>14−</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𝑉</m:t>
                                  </m:r>
                                </m:e>
                                <m:sub>
                                  <m:r>
                                    <a:rPr lang="pl-PL" i="1">
                                      <a:latin typeface="Cambria Math" panose="02040503050406030204" pitchFamily="18" charset="0"/>
                                      <a:ea typeface="Cambria Math" panose="02040503050406030204" pitchFamily="18" charset="0"/>
                                    </a:rPr>
                                    <m:t>𝑡𝑎𝑔𝑒</m:t>
                                  </m:r>
                                  <m:r>
                                    <a:rPr lang="pl-PL" b="0" i="1" smtClean="0">
                                      <a:latin typeface="Cambria Math" panose="02040503050406030204" pitchFamily="18" charset="0"/>
                                      <a:ea typeface="Cambria Math" panose="02040503050406030204" pitchFamily="18" charset="0"/>
                                    </a:rPr>
                                    <m:t>𝑡</m:t>
                                  </m:r>
                                  <m:r>
                                    <a:rPr lang="pl-PL" b="0" i="1" smtClean="0">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𝑜𝑟𝑎𝑛𝑔𝑒</m:t>
                                  </m:r>
                                </m:sub>
                              </m:sSub>
                            </m:e>
                          </m:d>
                        </m:e>
                        <m:sup>
                          <m:r>
                            <a:rPr lang="pl-PL" i="1">
                              <a:latin typeface="Cambria Math" panose="02040503050406030204" pitchFamily="18" charset="0"/>
                              <a:ea typeface="Cambria Math" panose="02040503050406030204" pitchFamily="18" charset="0"/>
                            </a:rPr>
                            <m:t>2</m:t>
                          </m:r>
                        </m:sup>
                      </m:sSup>
                    </m:oMath>
                  </m:oMathPara>
                </a14:m>
                <a:endParaRPr lang="pl-PL"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𝜆</m:t>
                          </m:r>
                        </m:e>
                        <m:sub>
                          <m:r>
                            <a:rPr lang="pl-PL" b="0" i="1" smtClean="0">
                              <a:latin typeface="Cambria Math" panose="02040503050406030204" pitchFamily="18" charset="0"/>
                              <a:ea typeface="Cambria Math" panose="02040503050406030204" pitchFamily="18" charset="0"/>
                            </a:rPr>
                            <m:t>𝑔𝑟𝑒𝑒𝑛</m:t>
                          </m:r>
                          <m:r>
                            <a:rPr lang="pl-PL" b="0" i="1" smtClean="0">
                              <a:latin typeface="Cambria Math" panose="02040503050406030204" pitchFamily="18" charset="0"/>
                              <a:ea typeface="Cambria Math" panose="02040503050406030204" pitchFamily="18" charset="0"/>
                            </a:rPr>
                            <m:t> </m:t>
                          </m:r>
                        </m:sub>
                      </m:sSub>
                      <m:sSup>
                        <m:sSupPr>
                          <m:ctrlPr>
                            <a:rPr lang="pl-PL" b="0" i="1" smtClean="0">
                              <a:latin typeface="Cambria Math" panose="02040503050406030204" pitchFamily="18" charset="0"/>
                              <a:ea typeface="Cambria Math" panose="02040503050406030204" pitchFamily="18" charset="0"/>
                            </a:rPr>
                          </m:ctrlPr>
                        </m:sSupPr>
                        <m:e>
                          <m:d>
                            <m:dPr>
                              <m:ctrlPr>
                                <a:rPr lang="pl-PL" b="0" i="1" smtClean="0">
                                  <a:latin typeface="Cambria Math" panose="02040503050406030204" pitchFamily="18" charset="0"/>
                                  <a:ea typeface="Cambria Math" panose="02040503050406030204" pitchFamily="18" charset="0"/>
                                </a:rPr>
                              </m:ctrlPr>
                            </m:dPr>
                            <m:e>
                              <m:r>
                                <a:rPr lang="pl-PL" b="0" i="1" smtClean="0">
                                  <a:latin typeface="Cambria Math" panose="02040503050406030204" pitchFamily="18" charset="0"/>
                                  <a:ea typeface="Cambria Math" panose="02040503050406030204" pitchFamily="18" charset="0"/>
                                </a:rPr>
                                <m:t>18−</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𝑉</m:t>
                                  </m:r>
                                </m:e>
                                <m:sub>
                                  <m:r>
                                    <a:rPr lang="pl-PL" b="0" i="1" smtClean="0">
                                      <a:latin typeface="Cambria Math" panose="02040503050406030204" pitchFamily="18" charset="0"/>
                                      <a:ea typeface="Cambria Math" panose="02040503050406030204" pitchFamily="18" charset="0"/>
                                    </a:rPr>
                                    <m:t>𝑡𝑎𝑔𝑒𝑡</m:t>
                                  </m:r>
                                  <m:r>
                                    <a:rPr lang="pl-PL" b="0" i="1" smtClean="0">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𝑔𝑟𝑒𝑒𝑛</m:t>
                                  </m:r>
                                </m:sub>
                              </m:sSub>
                            </m:e>
                          </m:d>
                        </m:e>
                        <m:sup>
                          <m:r>
                            <a:rPr lang="pl-PL" b="0" i="1" smtClean="0">
                              <a:latin typeface="Cambria Math" panose="02040503050406030204" pitchFamily="18" charset="0"/>
                              <a:ea typeface="Cambria Math" panose="02040503050406030204" pitchFamily="18" charset="0"/>
                            </a:rPr>
                            <m:t>2</m:t>
                          </m:r>
                        </m:sup>
                      </m:sSup>
                      <m:r>
                        <a:rPr lang="pl-PL" b="0" i="1" smtClean="0">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𝜆</m:t>
                          </m:r>
                        </m:e>
                        <m:sub>
                          <m:r>
                            <a:rPr lang="pl-PL" b="0" i="1" smtClean="0">
                              <a:latin typeface="Cambria Math" panose="02040503050406030204" pitchFamily="18" charset="0"/>
                              <a:ea typeface="Cambria Math" panose="02040503050406030204" pitchFamily="18" charset="0"/>
                            </a:rPr>
                            <m:t>𝑜𝑟𝑎𝑛𝑔𝑒</m:t>
                          </m:r>
                          <m:r>
                            <a:rPr lang="pl-PL" i="1">
                              <a:latin typeface="Cambria Math" panose="02040503050406030204" pitchFamily="18" charset="0"/>
                              <a:ea typeface="Cambria Math" panose="02040503050406030204" pitchFamily="18" charset="0"/>
                            </a:rPr>
                            <m:t> </m:t>
                          </m:r>
                        </m:sub>
                      </m:sSub>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(1</m:t>
                          </m:r>
                          <m:r>
                            <a:rPr lang="pl-PL" b="0" i="1" smtClean="0">
                              <a:latin typeface="Cambria Math" panose="02040503050406030204" pitchFamily="18" charset="0"/>
                              <a:ea typeface="Cambria Math" panose="02040503050406030204" pitchFamily="18" charset="0"/>
                            </a:rPr>
                            <m:t>5</m:t>
                          </m:r>
                          <m:r>
                            <a:rPr lang="pl-PL" i="1">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ea typeface="Cambria Math" panose="02040503050406030204" pitchFamily="18" charset="0"/>
                                </a:rPr>
                              </m:ctrlPr>
                            </m:sSubPr>
                            <m:e>
                              <m:r>
                                <a:rPr lang="pl-PL" i="1">
                                  <a:latin typeface="Cambria Math" panose="02040503050406030204" pitchFamily="18" charset="0"/>
                                  <a:ea typeface="Cambria Math" panose="02040503050406030204" pitchFamily="18" charset="0"/>
                                </a:rPr>
                                <m:t>𝑉</m:t>
                              </m:r>
                            </m:e>
                            <m:sub>
                              <m:r>
                                <a:rPr lang="pl-PL" i="1">
                                  <a:latin typeface="Cambria Math" panose="02040503050406030204" pitchFamily="18" charset="0"/>
                                  <a:ea typeface="Cambria Math" panose="02040503050406030204" pitchFamily="18" charset="0"/>
                                </a:rPr>
                                <m:t>𝑡𝑎𝑔𝑒𝑡</m:t>
                              </m:r>
                              <m:r>
                                <a:rPr lang="pl-PL" i="1">
                                  <a:latin typeface="Cambria Math" panose="02040503050406030204" pitchFamily="18" charset="0"/>
                                  <a:ea typeface="Cambria Math" panose="02040503050406030204" pitchFamily="18" charset="0"/>
                                </a:rPr>
                                <m:t>_</m:t>
                              </m:r>
                              <m:r>
                                <a:rPr lang="pl-PL" b="0" i="1" smtClean="0">
                                  <a:latin typeface="Cambria Math" panose="02040503050406030204" pitchFamily="18" charset="0"/>
                                  <a:ea typeface="Cambria Math" panose="02040503050406030204" pitchFamily="18" charset="0"/>
                                </a:rPr>
                                <m:t>𝑜𝑟𝑎𝑛𝑔𝑒</m:t>
                              </m:r>
                            </m:sub>
                          </m:sSub>
                          <m:r>
                            <a:rPr lang="pl-PL" i="1">
                              <a:latin typeface="Cambria Math" panose="02040503050406030204" pitchFamily="18" charset="0"/>
                              <a:ea typeface="Cambria Math" panose="02040503050406030204" pitchFamily="18" charset="0"/>
                            </a:rPr>
                            <m:t>)</m:t>
                          </m:r>
                        </m:e>
                        <m:sup>
                          <m:r>
                            <a:rPr lang="pl-PL" i="1">
                              <a:latin typeface="Cambria Math" panose="02040503050406030204" pitchFamily="18" charset="0"/>
                              <a:ea typeface="Cambria Math" panose="02040503050406030204" pitchFamily="18" charset="0"/>
                            </a:rPr>
                            <m:t>2</m:t>
                          </m:r>
                        </m:sup>
                      </m:sSup>
                    </m:oMath>
                  </m:oMathPara>
                </a14:m>
                <a:endParaRPr lang="pl-PL" b="0" i="1" dirty="0">
                  <a:latin typeface="Cambria Math" panose="02040503050406030204" pitchFamily="18" charset="0"/>
                  <a:ea typeface="Cambria Math" panose="02040503050406030204" pitchFamily="18" charset="0"/>
                </a:endParaRPr>
              </a:p>
            </p:txBody>
          </p:sp>
        </mc:Choice>
        <mc:Fallback xmlns="">
          <p:sp>
            <p:nvSpPr>
              <p:cNvPr id="159" name="TextBox 158"/>
              <p:cNvSpPr txBox="1">
                <a:spLocks noRot="1" noChangeAspect="1" noMove="1" noResize="1" noEditPoints="1" noAdjustHandles="1" noChangeArrowheads="1" noChangeShapeType="1" noTextEdit="1"/>
              </p:cNvSpPr>
              <p:nvPr/>
            </p:nvSpPr>
            <p:spPr>
              <a:xfrm>
                <a:off x="302918" y="5626355"/>
                <a:ext cx="6557821" cy="591252"/>
              </a:xfrm>
              <a:prstGeom prst="rect">
                <a:avLst/>
              </a:prstGeom>
              <a:blipFill rotWithShape="0">
                <a:blip r:embed="rId4"/>
                <a:stretch>
                  <a:fillRect l="-186" b="-6186"/>
                </a:stretch>
              </a:blipFill>
            </p:spPr>
            <p:txBody>
              <a:bodyPr/>
              <a:lstStyle/>
              <a:p>
                <a:r>
                  <a:rPr lang="en-US">
                    <a:noFill/>
                  </a:rPr>
                  <a:t> </a:t>
                </a:r>
              </a:p>
            </p:txBody>
          </p:sp>
        </mc:Fallback>
      </mc:AlternateContent>
      <p:pic>
        <p:nvPicPr>
          <p:cNvPr id="2" name="Google Shape;103;p21">
            <a:extLst>
              <a:ext uri="{FF2B5EF4-FFF2-40B4-BE49-F238E27FC236}">
                <a16:creationId xmlns:a16="http://schemas.microsoft.com/office/drawing/2014/main" id="{9ECDB07E-4079-4DD7-AA33-2E67D21BE827}"/>
              </a:ext>
            </a:extLst>
          </p:cNvPr>
          <p:cNvPicPr preferRelativeResize="0"/>
          <p:nvPr/>
        </p:nvPicPr>
        <p:blipFill rotWithShape="1">
          <a:blip r:embed="rId5">
            <a:alphaModFix/>
          </a:blip>
          <a:srcRect/>
          <a:stretch/>
        </p:blipFill>
        <p:spPr>
          <a:xfrm>
            <a:off x="8564450" y="4464"/>
            <a:ext cx="593675" cy="617861"/>
          </a:xfrm>
          <a:prstGeom prst="rect">
            <a:avLst/>
          </a:prstGeom>
          <a:noFill/>
          <a:ln>
            <a:noFill/>
          </a:ln>
        </p:spPr>
      </p:pic>
      <p:pic>
        <p:nvPicPr>
          <p:cNvPr id="3" name="Google Shape;101;g8d41b0a812_0_0" descr="Biocomplexity Logo">
            <a:extLst>
              <a:ext uri="{FF2B5EF4-FFF2-40B4-BE49-F238E27FC236}">
                <a16:creationId xmlns:a16="http://schemas.microsoft.com/office/drawing/2014/main" id="{6D04DA09-8CFF-4CE5-BA17-D0D50541D1BF}"/>
              </a:ext>
            </a:extLst>
          </p:cNvPr>
          <p:cNvPicPr preferRelativeResize="0"/>
          <p:nvPr/>
        </p:nvPicPr>
        <p:blipFill rotWithShape="1">
          <a:blip r:embed="rId6">
            <a:alphaModFix/>
          </a:blip>
          <a:srcRect/>
          <a:stretch/>
        </p:blipFill>
        <p:spPr>
          <a:xfrm>
            <a:off x="8550275" y="6264275"/>
            <a:ext cx="593725" cy="593725"/>
          </a:xfrm>
          <a:prstGeom prst="rect">
            <a:avLst/>
          </a:prstGeom>
          <a:noFill/>
          <a:ln>
            <a:noFill/>
          </a:ln>
        </p:spPr>
      </p:pic>
      <p:pic>
        <p:nvPicPr>
          <p:cNvPr id="5" name="Google Shape;102;g8d41b0a812_0_0" descr="redblackblockiu">
            <a:extLst>
              <a:ext uri="{FF2B5EF4-FFF2-40B4-BE49-F238E27FC236}">
                <a16:creationId xmlns:a16="http://schemas.microsoft.com/office/drawing/2014/main" id="{913353E4-2FED-416D-A47C-5ED5129C3CDB}"/>
              </a:ext>
            </a:extLst>
          </p:cNvPr>
          <p:cNvPicPr preferRelativeResize="0"/>
          <p:nvPr/>
        </p:nvPicPr>
        <p:blipFill rotWithShape="1">
          <a:blip r:embed="rId7">
            <a:alphaModFix/>
          </a:blip>
          <a:srcRect/>
          <a:stretch/>
        </p:blipFill>
        <p:spPr>
          <a:xfrm>
            <a:off x="0" y="6219825"/>
            <a:ext cx="484188" cy="638175"/>
          </a:xfrm>
          <a:prstGeom prst="rect">
            <a:avLst/>
          </a:prstGeom>
          <a:noFill/>
          <a:ln>
            <a:noFill/>
          </a:ln>
        </p:spPr>
      </p:pic>
    </p:spTree>
    <p:extLst>
      <p:ext uri="{BB962C8B-B14F-4D97-AF65-F5344CB8AC3E}">
        <p14:creationId xmlns:p14="http://schemas.microsoft.com/office/powerpoint/2010/main" val="62630992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2556</TotalTime>
  <Words>6437</Words>
  <Application>Microsoft Office PowerPoint</Application>
  <PresentationFormat>On-screen Show (4:3)</PresentationFormat>
  <Paragraphs>297</Paragraphs>
  <Slides>37</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37</vt:i4>
      </vt:variant>
    </vt:vector>
  </HeadingPairs>
  <TitlesOfParts>
    <vt:vector size="47" baseType="lpstr">
      <vt:lpstr>Arial</vt:lpstr>
      <vt:lpstr>Calibri</vt:lpstr>
      <vt:lpstr>Cambria Math</vt:lpstr>
      <vt:lpstr>JetBrains Mono</vt:lpstr>
      <vt:lpstr>Symbol</vt:lpstr>
      <vt:lpstr>Times New Roman</vt:lpstr>
      <vt:lpstr>Office Theme</vt:lpstr>
      <vt:lpstr>1_Office Theme</vt:lpstr>
      <vt:lpstr>Equation</vt:lpstr>
      <vt:lpstr>Document</vt:lpstr>
      <vt:lpstr>CC3D Workshop 3.5: How CC3D does Calculations and Introduction to Cell Division</vt:lpstr>
      <vt:lpstr>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on Multi-scale Multi-cell Virtual-Tissue Modeling using CompuCell3D 4.0: Day 4 Welcome and The Principles of CC3D</dc:title>
  <dc:creator>Julio Monti Belmonte</dc:creator>
  <cp:lastModifiedBy>Glazier, James Alexander</cp:lastModifiedBy>
  <cp:revision>56</cp:revision>
  <dcterms:created xsi:type="dcterms:W3CDTF">2011-11-02T17:09:23Z</dcterms:created>
  <dcterms:modified xsi:type="dcterms:W3CDTF">2020-08-05T21:00:45Z</dcterms:modified>
</cp:coreProperties>
</file>