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8" roundtripDataSignature="AMtx7mgTxaiBM07uG9UDK3792wH07KFu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2" name="Google Shape;9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mailto:toledom@iu.edu" TargetMode="External"/><Relationship Id="rId10" Type="http://schemas.openxmlformats.org/officeDocument/2006/relationships/hyperlink" Target="mailto:jsluka@iu.edu" TargetMode="External"/><Relationship Id="rId13" Type="http://schemas.openxmlformats.org/officeDocument/2006/relationships/hyperlink" Target="mailto:jferrari@iu.edu" TargetMode="External"/><Relationship Id="rId12" Type="http://schemas.openxmlformats.org/officeDocument/2006/relationships/hyperlink" Target="mailto:joaponte@iu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jaglazier@gmail.com" TargetMode="External"/><Relationship Id="rId4" Type="http://schemas.openxmlformats.org/officeDocument/2006/relationships/hyperlink" Target="https://www.researchgate.net/institution/Universidade_Federal_do_Rio_Grande_do_Sul" TargetMode="External"/><Relationship Id="rId9" Type="http://schemas.openxmlformats.org/officeDocument/2006/relationships/hyperlink" Target="mailto:tjsego@gmail.com" TargetMode="External"/><Relationship Id="rId15" Type="http://schemas.openxmlformats.org/officeDocument/2006/relationships/image" Target="../media/image2.jpg"/><Relationship Id="rId14" Type="http://schemas.openxmlformats.org/officeDocument/2006/relationships/image" Target="../media/image1.png"/><Relationship Id="rId5" Type="http://schemas.openxmlformats.org/officeDocument/2006/relationships/hyperlink" Target="https://www.researchgate.net/institution/Universidade_Federal_do_Rio_Grande_do_Sul" TargetMode="External"/><Relationship Id="rId6" Type="http://schemas.openxmlformats.org/officeDocument/2006/relationships/hyperlink" Target="mailto:glt@if.ufrgs.br" TargetMode="External"/><Relationship Id="rId7" Type="http://schemas.openxmlformats.org/officeDocument/2006/relationships/hyperlink" Target="mailto:akmadamanchi@gmail.com" TargetMode="External"/><Relationship Id="rId8" Type="http://schemas.openxmlformats.org/officeDocument/2006/relationships/hyperlink" Target="mailto:somogyie@indiana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0" y="317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0000FF"/>
                </a:solidFill>
              </a:rPr>
              <a:t>End of Day 2:</a:t>
            </a:r>
            <a:endParaRPr b="1" sz="3200">
              <a:solidFill>
                <a:srgbClr val="0000FF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0000FF"/>
                </a:solidFill>
              </a:rPr>
              <a:t>Q&amp;A, plans for tomorrow, overage time, … </a:t>
            </a:r>
            <a:endParaRPr b="1" sz="3200">
              <a:solidFill>
                <a:srgbClr val="0000FF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52000" y="1509250"/>
            <a:ext cx="79431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 2: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 19 Version 1 -- Creating Epithelial Layer, Cell Type Transitions, Issue of Poisson Rules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 19 Version 2 -- Spatializing the virus, diffusion as an idea, diffusion solver, secretion and absorption, adding chemokine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 19 Version 3 -- Immune Cell Spatialization model, links, creating cells, saving data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800100" rtl="0" algn="l"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017"/>
              <a:buFont typeface="Calibri"/>
              <a:buNone/>
            </a:pP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 19 Version 4 -- Exercises on cell motility, chemotaxis and random motility and dependence on parameters</a:t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"/>
          <p:cNvSpPr txBox="1"/>
          <p:nvPr>
            <p:ph idx="1" type="body"/>
          </p:nvPr>
        </p:nvSpPr>
        <p:spPr>
          <a:xfrm>
            <a:off x="304800" y="1058150"/>
            <a:ext cx="8534400" cy="53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Prof. James A Glazier, IUB, </a:t>
            </a:r>
            <a:r>
              <a:rPr lang="en-US" sz="2100" u="sng">
                <a:solidFill>
                  <a:schemeClr val="hlink"/>
                </a:solidFill>
                <a:hlinkClick r:id="rId3"/>
              </a:rPr>
              <a:t>jaglazier@gmail.com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Gilberto L Thomas, </a:t>
            </a:r>
            <a:r>
              <a:rPr lang="en-US" sz="21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Univer. </a:t>
            </a:r>
            <a:r>
              <a:rPr lang="en-US" sz="20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Federal do Rio Grande do Sul</a:t>
            </a:r>
            <a:r>
              <a:rPr lang="en-US" sz="2000"/>
              <a:t>, </a:t>
            </a:r>
            <a:br>
              <a:rPr lang="en-US" sz="2000"/>
            </a:br>
            <a:r>
              <a:rPr lang="en-US" sz="2000"/>
              <a:t>	Brazil,</a:t>
            </a:r>
            <a:r>
              <a:rPr lang="en-US" sz="2100"/>
              <a:t> </a:t>
            </a:r>
            <a:r>
              <a:rPr lang="en-US" sz="2100" u="sng">
                <a:solidFill>
                  <a:schemeClr val="hlink"/>
                </a:solidFill>
                <a:hlinkClick r:id="rId6"/>
              </a:rPr>
              <a:t>glt@if.ufrgs.br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Bobby Madamanchi, Purdue Univer., </a:t>
            </a:r>
            <a:r>
              <a:rPr lang="en-US" sz="2100" u="sng">
                <a:solidFill>
                  <a:schemeClr val="hlink"/>
                </a:solidFill>
                <a:hlinkClick r:id="rId7"/>
              </a:rPr>
              <a:t>akmadamanchi@gmail.com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Andy Somogyi, IUB, </a:t>
            </a:r>
            <a:r>
              <a:rPr lang="en-US" sz="2100" u="sng">
                <a:solidFill>
                  <a:schemeClr val="hlink"/>
                </a:solidFill>
                <a:hlinkClick r:id="rId8"/>
              </a:rPr>
              <a:t>somogyie@indiana.edu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TJ Sego, IUB, </a:t>
            </a:r>
            <a:r>
              <a:rPr lang="en-US" sz="2100" u="sng">
                <a:solidFill>
                  <a:schemeClr val="hlink"/>
                </a:solidFill>
                <a:hlinkClick r:id="rId9"/>
              </a:rPr>
              <a:t>tjsego@gmail.com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Jim Sluka, IUB, </a:t>
            </a:r>
            <a:r>
              <a:rPr lang="en-US" sz="2100" u="sng">
                <a:solidFill>
                  <a:schemeClr val="hlink"/>
                </a:solidFill>
                <a:hlinkClick r:id="rId10"/>
              </a:rPr>
              <a:t>jsluka@iu.edu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Dr. Javier Toledo, IUB, </a:t>
            </a:r>
            <a:r>
              <a:rPr lang="en-US" sz="2100" u="sng">
                <a:solidFill>
                  <a:schemeClr val="hlink"/>
                </a:solidFill>
                <a:hlinkClick r:id="rId11"/>
              </a:rPr>
              <a:t>toledom@iu.edu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Mr. Joshua Aponte-Serrano, IUB, </a:t>
            </a:r>
            <a:r>
              <a:rPr lang="en-US" sz="2100" u="sng">
                <a:solidFill>
                  <a:schemeClr val="hlink"/>
                </a:solidFill>
                <a:hlinkClick r:id="rId12"/>
              </a:rPr>
              <a:t>joaponte@iu.edu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100"/>
              <a:t>Mr. Juliano Ferrari Gianlupi, IUB, </a:t>
            </a:r>
            <a:r>
              <a:rPr lang="en-US" sz="2100" u="sng">
                <a:solidFill>
                  <a:schemeClr val="hlink"/>
                </a:solidFill>
                <a:hlinkClick r:id="rId13"/>
              </a:rPr>
              <a:t>jferrari@iu.edu</a:t>
            </a:r>
            <a:r>
              <a:rPr lang="en-US" sz="2100"/>
              <a:t> 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en-US" sz="2100"/>
              <a:t>IUB: Indiana University, Bloomington</a:t>
            </a:r>
            <a:endParaRPr i="1"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800"/>
              <a:buNone/>
            </a:pPr>
            <a:r>
              <a:t/>
            </a:r>
            <a:endParaRPr sz="2100"/>
          </a:p>
        </p:txBody>
      </p:sp>
      <p:sp>
        <p:nvSpPr>
          <p:cNvPr id="96" name="Google Shape;96;p8"/>
          <p:cNvSpPr txBox="1"/>
          <p:nvPr>
            <p:ph type="title"/>
          </p:nvPr>
        </p:nvSpPr>
        <p:spPr>
          <a:xfrm>
            <a:off x="457200" y="1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0000CC"/>
                </a:solidFill>
              </a:rPr>
              <a:t>People</a:t>
            </a:r>
            <a:endParaRPr/>
          </a:p>
        </p:txBody>
      </p:sp>
      <p:pic>
        <p:nvPicPr>
          <p:cNvPr descr="Biocomplexity Logo" id="97" name="Google Shape;97;p8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blackblockiu" id="98" name="Google Shape;98;p8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2011-11-02T17:09:23Z</dcterms:created>
  <dc:creator>Julio Monti Belmonte</dc:creator>
</cp:coreProperties>
</file>