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141" r:id="rId2"/>
    <p:sldId id="2142" r:id="rId3"/>
    <p:sldId id="467" r:id="rId4"/>
    <p:sldId id="2151" r:id="rId5"/>
    <p:sldId id="274" r:id="rId6"/>
    <p:sldId id="2150" r:id="rId7"/>
    <p:sldId id="383" r:id="rId8"/>
    <p:sldId id="2148" r:id="rId9"/>
    <p:sldId id="2147" r:id="rId10"/>
    <p:sldId id="2149" r:id="rId11"/>
    <p:sldId id="468" r:id="rId12"/>
    <p:sldId id="469" r:id="rId13"/>
    <p:sldId id="483" r:id="rId14"/>
    <p:sldId id="482" r:id="rId15"/>
    <p:sldId id="484" r:id="rId16"/>
    <p:sldId id="485" r:id="rId17"/>
    <p:sldId id="528" r:id="rId18"/>
    <p:sldId id="529" r:id="rId19"/>
    <p:sldId id="2146" r:id="rId20"/>
    <p:sldId id="540" r:id="rId21"/>
    <p:sldId id="503" r:id="rId22"/>
    <p:sldId id="527" r:id="rId23"/>
    <p:sldId id="506" r:id="rId24"/>
    <p:sldId id="507" r:id="rId25"/>
    <p:sldId id="544" r:id="rId26"/>
    <p:sldId id="512" r:id="rId27"/>
    <p:sldId id="514" r:id="rId28"/>
    <p:sldId id="515" r:id="rId29"/>
    <p:sldId id="543" r:id="rId30"/>
    <p:sldId id="541" r:id="rId31"/>
    <p:sldId id="2143" r:id="rId32"/>
    <p:sldId id="2144" r:id="rId33"/>
    <p:sldId id="2145" r:id="rId3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28" userDrawn="1">
          <p15:clr>
            <a:srgbClr val="A4A3A4"/>
          </p15:clr>
        </p15:guide>
        <p15:guide id="2" pos="286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43"/>
    <p:restoredTop sz="94762"/>
  </p:normalViewPr>
  <p:slideViewPr>
    <p:cSldViewPr snapToGrid="0" snapToObjects="1">
      <p:cViewPr varScale="1">
        <p:scale>
          <a:sx n="117" d="100"/>
          <a:sy n="117" d="100"/>
        </p:scale>
        <p:origin x="1040" y="168"/>
      </p:cViewPr>
      <p:guideLst>
        <p:guide orient="horz" pos="2228"/>
        <p:guide pos="2862"/>
      </p:guideLst>
    </p:cSldViewPr>
  </p:slideViewPr>
  <p:outlineViewPr>
    <p:cViewPr>
      <p:scale>
        <a:sx n="33" d="100"/>
        <a:sy n="33" d="100"/>
      </p:scale>
      <p:origin x="0" y="-2421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wmf"/><Relationship Id="rId2" Type="http://schemas.openxmlformats.org/officeDocument/2006/relationships/image" Target="../media/image22.wmf"/><Relationship Id="rId1" Type="http://schemas.openxmlformats.org/officeDocument/2006/relationships/image" Target="../media/image2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3FE595-9CDC-4B6F-91AD-CB22599A3AB7}" type="datetimeFigureOut">
              <a:rPr lang="en-US" smtClean="0"/>
              <a:pPr/>
              <a:t>8/5/20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5F127-8BB0-40A7-B09C-31EF785F9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892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5F127-8BB0-40A7-B09C-31EF785F970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257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85F127-8BB0-40A7-B09C-31EF785F970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454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38FBFC-7000-475E-BBF3-F00AAF3111EE}" type="datetimeFigureOut">
              <a:rPr lang="en-US" smtClean="0"/>
              <a:pPr/>
              <a:t>8/5/20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38FBFC-7000-475E-BBF3-F00AAF3111EE}" type="datetimeFigureOut">
              <a:rPr lang="en-US" smtClean="0"/>
              <a:pPr/>
              <a:t>8/5/20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EFB46A-83E7-4504-A360-E5607D89349E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9.wmf"/><Relationship Id="rId4" Type="http://schemas.openxmlformats.org/officeDocument/2006/relationships/oleObject" Target="../embeddings/oleObject2.bin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20.png"/><Relationship Id="rId4" Type="http://schemas.openxmlformats.org/officeDocument/2006/relationships/image" Target="../media/image19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wmf"/><Relationship Id="rId3" Type="http://schemas.openxmlformats.org/officeDocument/2006/relationships/oleObject" Target="../embeddings/oleObject3.bin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2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1.wmf"/><Relationship Id="rId9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1.wmf"/><Relationship Id="rId10" Type="http://schemas.openxmlformats.org/officeDocument/2006/relationships/image" Target="../media/image25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23.w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tiff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video" Target="../media/media3.mp4"/><Relationship Id="rId7" Type="http://schemas.openxmlformats.org/officeDocument/2006/relationships/oleObject" Target="../embeddings/oleObject1.bin"/><Relationship Id="rId2" Type="http://schemas.microsoft.com/office/2007/relationships/media" Target="../media/media3.mp4"/><Relationship Id="rId1" Type="http://schemas.openxmlformats.org/officeDocument/2006/relationships/vmlDrawing" Target="../drawings/vmlDrawing1.v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FEABE-3AC6-4358-961E-A4A28E7A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881063"/>
            <a:ext cx="6858000" cy="857250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rgbClr val="0000FF"/>
                </a:solidFill>
              </a:rPr>
              <a:t>CC3D Workshop 4.1: Delta-Notch Models</a:t>
            </a:r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76BA9F20-E92D-4AC1-8B08-75F38D1A5904}"/>
              </a:ext>
            </a:extLst>
          </p:cNvPr>
          <p:cNvSpPr txBox="1">
            <a:spLocks noChangeArrowheads="1"/>
          </p:cNvSpPr>
          <p:nvPr/>
        </p:nvSpPr>
        <p:spPr>
          <a:xfrm>
            <a:off x="2184446" y="1893226"/>
            <a:ext cx="4800600" cy="122621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sz="1500" b="1" dirty="0">
                <a:solidFill>
                  <a:srgbClr val="000099"/>
                </a:solidFill>
              </a:rPr>
              <a:t>Julio M. Belmonte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1500" dirty="0">
                <a:solidFill>
                  <a:srgbClr val="000099"/>
                </a:solidFill>
              </a:rPr>
              <a:t>NC State University  </a:t>
            </a:r>
          </a:p>
          <a:p>
            <a:pPr marL="0" indent="0" algn="ctr">
              <a:spcBef>
                <a:spcPct val="0"/>
              </a:spcBef>
              <a:buNone/>
            </a:pPr>
            <a:r>
              <a:rPr lang="en-US" sz="1500" dirty="0">
                <a:solidFill>
                  <a:srgbClr val="000099"/>
                </a:solidFill>
              </a:rPr>
              <a:t>Raleigh, NC </a:t>
            </a:r>
            <a:endParaRPr lang="en-US" sz="1500" b="1" dirty="0">
              <a:solidFill>
                <a:srgbClr val="000099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3F31D-5FC1-4C41-906F-FADD467E8543}"/>
              </a:ext>
            </a:extLst>
          </p:cNvPr>
          <p:cNvSpPr txBox="1"/>
          <p:nvPr/>
        </p:nvSpPr>
        <p:spPr>
          <a:xfrm>
            <a:off x="1285875" y="3035381"/>
            <a:ext cx="6572250" cy="2793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Screensharing and microphones have been disabled for participants in the main session—they are available in breakout rooms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Please submit questions/concerns/suggestions via zoom chat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User support will be available in zoom breakout rooms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Workshop will be live-streamed, recorded and distributed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Make sure you save the zoom link after registering so you do not have to re-register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Please take the time now to be sure you have a working </a:t>
            </a:r>
            <a:r>
              <a:rPr lang="en-US" sz="1350" dirty="0" err="1"/>
              <a:t>nanoHUB</a:t>
            </a:r>
            <a:r>
              <a:rPr lang="en-US" sz="1350" dirty="0"/>
              <a:t> account and to download and install CompuCell3D to your desktop if you are planning to run it locally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1350" dirty="0"/>
              <a:t>Please also join the workshop slack channel at  https://join.slack.com/t/multiscalemod-ags3330/shared_invite/zt-g0up1lz7-z5XGFC73UZk1j3BPeW7RVA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350" dirty="0"/>
          </a:p>
          <a:p>
            <a:r>
              <a:rPr lang="en-US" sz="1350" dirty="0"/>
              <a:t>Funding Sources: NIH U24 EB028887, NIH R01 GM122424, NIH R01 GM123032, NIH P41 GM109824, NSF 1720625 and </a:t>
            </a:r>
            <a:r>
              <a:rPr lang="en-US" sz="1350" dirty="0" err="1"/>
              <a:t>nanoHUB</a:t>
            </a:r>
            <a:endParaRPr lang="en-US" sz="1350" dirty="0"/>
          </a:p>
        </p:txBody>
      </p:sp>
      <p:pic>
        <p:nvPicPr>
          <p:cNvPr id="19458" name="Picture 2" descr="Home – National Initiative for Consumer Horticulture">
            <a:extLst>
              <a:ext uri="{FF2B5EF4-FFF2-40B4-BE49-F238E27FC236}">
                <a16:creationId xmlns:a16="http://schemas.microsoft.com/office/drawing/2014/main" id="{0696E147-428A-A046-B830-4DDD728C4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3365" y="1738313"/>
            <a:ext cx="1129502" cy="1380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25F88C5-302E-C142-B1E4-C172D76C8F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3690" y="1851768"/>
            <a:ext cx="1070157" cy="1070157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14987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F73C91-308B-3244-A848-393929DBE760}"/>
              </a:ext>
            </a:extLst>
          </p:cNvPr>
          <p:cNvSpPr txBox="1">
            <a:spLocks/>
          </p:cNvSpPr>
          <p:nvPr/>
        </p:nvSpPr>
        <p:spPr>
          <a:xfrm>
            <a:off x="114300" y="1181097"/>
            <a:ext cx="4429125" cy="5023757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pPr lvl="3"/>
            <a:endParaRPr lang="en-US" sz="1600" dirty="0"/>
          </a:p>
          <a:p>
            <a:pPr algn="ctr">
              <a:buFont typeface="Arial" charset="0"/>
              <a:buNone/>
            </a:pPr>
            <a:r>
              <a:rPr lang="en-US" sz="2400" dirty="0"/>
              <a:t>Developer software </a:t>
            </a:r>
          </a:p>
          <a:p>
            <a:pPr algn="ctr">
              <a:buFont typeface="Arial" charset="0"/>
              <a:buNone/>
            </a:pPr>
            <a:r>
              <a:rPr lang="en-US" sz="2400" dirty="0"/>
              <a:t>(Tellurium, </a:t>
            </a:r>
            <a:r>
              <a:rPr lang="en-US" sz="2400" dirty="0" err="1"/>
              <a:t>Copasi</a:t>
            </a:r>
            <a:r>
              <a:rPr lang="en-US" sz="2400" dirty="0"/>
              <a:t>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r>
              <a:rPr lang="en-US" sz="2400" b="1" dirty="0"/>
              <a:t>SBML</a:t>
            </a:r>
            <a:r>
              <a:rPr lang="en-US" sz="2400" dirty="0"/>
              <a:t> file </a:t>
            </a:r>
          </a:p>
          <a:p>
            <a:pPr algn="ctr">
              <a:buFont typeface="Arial" charset="0"/>
              <a:buNone/>
            </a:pPr>
            <a:r>
              <a:rPr lang="en-US" sz="2400" dirty="0"/>
              <a:t>(Systems Biology Markup Language)</a:t>
            </a:r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r>
              <a:rPr lang="en-US" sz="2400" dirty="0"/>
              <a:t>Simulation software </a:t>
            </a:r>
          </a:p>
          <a:p>
            <a:pPr algn="ctr">
              <a:buFont typeface="Arial" charset="0"/>
              <a:buNone/>
            </a:pPr>
            <a:r>
              <a:rPr lang="en-US" sz="2400" dirty="0"/>
              <a:t>(CompuCell3D)</a:t>
            </a: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114425" y="153695"/>
            <a:ext cx="6858000" cy="85725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How to add RK models to CC3D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098472" y="1181098"/>
            <a:ext cx="5045528" cy="428625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lvl="3"/>
            <a:endParaRPr lang="en-US" sz="1600" dirty="0"/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r>
              <a:rPr lang="en-US" dirty="0"/>
              <a:t>Antimony specification</a:t>
            </a:r>
          </a:p>
          <a:p>
            <a:pPr algn="ctr">
              <a:buFont typeface="Arial" charset="0"/>
              <a:buNone/>
            </a:pPr>
            <a:r>
              <a:rPr lang="en-US" dirty="0"/>
              <a:t>(</a:t>
            </a:r>
            <a:r>
              <a:rPr lang="en-US" dirty="0" err="1"/>
              <a:t>Twedit</a:t>
            </a:r>
            <a:r>
              <a:rPr lang="en-US" dirty="0"/>
              <a:t>++)</a:t>
            </a:r>
          </a:p>
          <a:p>
            <a:pPr algn="ctr">
              <a:buFont typeface="Arial" charset="0"/>
              <a:buNone/>
            </a:pPr>
            <a:endParaRPr lang="en-US" sz="3200" dirty="0"/>
          </a:p>
          <a:p>
            <a:pPr algn="ctr">
              <a:buFont typeface="Arial" charset="0"/>
              <a:buNone/>
            </a:pPr>
            <a:endParaRPr lang="en-US" sz="3200" dirty="0"/>
          </a:p>
          <a:p>
            <a:pPr algn="ctr">
              <a:buFont typeface="Arial" charset="0"/>
              <a:buNone/>
            </a:pPr>
            <a:r>
              <a:rPr lang="en-US" dirty="0"/>
              <a:t>Simulation software </a:t>
            </a:r>
          </a:p>
          <a:p>
            <a:pPr algn="ctr">
              <a:buFont typeface="Arial" charset="0"/>
              <a:buNone/>
            </a:pPr>
            <a:r>
              <a:rPr lang="en-US" dirty="0"/>
              <a:t>(CompuCell3D)</a:t>
            </a:r>
          </a:p>
        </p:txBody>
      </p:sp>
      <p:sp>
        <p:nvSpPr>
          <p:cNvPr id="4" name="Down Arrow 3"/>
          <p:cNvSpPr/>
          <p:nvPr/>
        </p:nvSpPr>
        <p:spPr>
          <a:xfrm>
            <a:off x="2245178" y="2871108"/>
            <a:ext cx="285750" cy="457200"/>
          </a:xfrm>
          <a:prstGeom prst="downArrow">
            <a:avLst/>
          </a:prstGeom>
          <a:solidFill>
            <a:schemeClr val="accent1">
              <a:alpha val="27000"/>
            </a:schemeClr>
          </a:solidFill>
          <a:ln>
            <a:solidFill>
              <a:schemeClr val="tx2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6" name="Down Arrow 5"/>
          <p:cNvSpPr/>
          <p:nvPr/>
        </p:nvSpPr>
        <p:spPr>
          <a:xfrm>
            <a:off x="2200275" y="4525862"/>
            <a:ext cx="285750" cy="457200"/>
          </a:xfrm>
          <a:prstGeom prst="downArrow">
            <a:avLst/>
          </a:prstGeom>
          <a:solidFill>
            <a:schemeClr val="accent1">
              <a:alpha val="27000"/>
            </a:schemeClr>
          </a:solidFill>
          <a:ln>
            <a:solidFill>
              <a:schemeClr val="tx2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785952F2-2694-ED4C-A756-D49ECE0AFF5A}"/>
              </a:ext>
            </a:extLst>
          </p:cNvPr>
          <p:cNvSpPr/>
          <p:nvPr/>
        </p:nvSpPr>
        <p:spPr>
          <a:xfrm>
            <a:off x="6442981" y="3880755"/>
            <a:ext cx="285750" cy="457200"/>
          </a:xfrm>
          <a:prstGeom prst="downArrow">
            <a:avLst/>
          </a:prstGeom>
          <a:solidFill>
            <a:schemeClr val="accent1">
              <a:alpha val="27000"/>
            </a:schemeClr>
          </a:solidFill>
          <a:ln>
            <a:solidFill>
              <a:schemeClr val="tx2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6B7D9F-E0A5-034F-BB6E-43EEEDC55773}"/>
              </a:ext>
            </a:extLst>
          </p:cNvPr>
          <p:cNvSpPr/>
          <p:nvPr/>
        </p:nvSpPr>
        <p:spPr>
          <a:xfrm>
            <a:off x="4572000" y="2122714"/>
            <a:ext cx="4038600" cy="371202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3232408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57250"/>
            <a:ext cx="6858000" cy="85725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CC3D+RK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714500"/>
            <a:ext cx="6515100" cy="4286250"/>
          </a:xfrm>
        </p:spPr>
        <p:txBody>
          <a:bodyPr/>
          <a:lstStyle/>
          <a:p>
            <a:r>
              <a:rPr lang="en-US" dirty="0"/>
              <a:t>CC3D:</a:t>
            </a:r>
          </a:p>
          <a:p>
            <a:pPr lvl="1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012375" y="2414710"/>
            <a:ext cx="2321487" cy="2528985"/>
            <a:chOff x="1843404" y="1111405"/>
            <a:chExt cx="5574978" cy="547785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6326093" y="2436703"/>
              <a:ext cx="99778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" name="Group 48"/>
            <p:cNvGrpSpPr/>
            <p:nvPr/>
          </p:nvGrpSpPr>
          <p:grpSpPr>
            <a:xfrm>
              <a:off x="1843404" y="1111405"/>
              <a:ext cx="5574978" cy="5477858"/>
              <a:chOff x="1843404" y="1111405"/>
              <a:chExt cx="5574978" cy="547785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4504473" y="3503503"/>
                <a:ext cx="13716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5876073" y="3198702"/>
                <a:ext cx="612850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6326093" y="3655903"/>
                <a:ext cx="99778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352073" y="2590800"/>
                <a:ext cx="778168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869335" y="2285998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869335" y="2285998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5282641" y="1981200"/>
                <a:ext cx="813027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E2</a:t>
                </a:r>
                <a:endParaRPr lang="en-US" sz="2400" dirty="0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4352073" y="4646503"/>
                <a:ext cx="7620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921790" y="4326227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4921790" y="4326227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5282641" y="4036902"/>
                <a:ext cx="813027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E3</a:t>
                </a:r>
                <a:endParaRPr lang="en-US" sz="2400" dirty="0"/>
              </a:p>
            </p:txBody>
          </p:sp>
          <p:cxnSp>
            <p:nvCxnSpPr>
              <p:cNvPr id="19" name="Straight Arrow Connector 18"/>
              <p:cNvCxnSpPr>
                <a:stCxn id="14" idx="3"/>
              </p:cNvCxnSpPr>
              <p:nvPr/>
            </p:nvCxnSpPr>
            <p:spPr>
              <a:xfrm>
                <a:off x="6095668" y="2281196"/>
                <a:ext cx="618604" cy="46200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6062983" y="3922603"/>
                <a:ext cx="498890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4825442" y="2994929"/>
                <a:ext cx="813027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E1</a:t>
                </a:r>
                <a:endParaRPr lang="en-US" sz="2400" dirty="0"/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6530" y="3534633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>
                <a:off x="2733906" y="2805290"/>
                <a:ext cx="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843404" y="2360598"/>
                <a:ext cx="1417890" cy="799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Activator</a:t>
                </a:r>
                <a:endParaRPr lang="en-US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4580679" y="4143374"/>
                <a:ext cx="0" cy="4269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3084999" y="4039457"/>
                <a:ext cx="0" cy="4191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5320" y="4496657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8" name="Straight Connector 27"/>
              <p:cNvCxnSpPr/>
              <p:nvPr/>
            </p:nvCxnSpPr>
            <p:spPr>
              <a:xfrm>
                <a:off x="3498810" y="4143374"/>
                <a:ext cx="106679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437673" y="2200506"/>
                <a:ext cx="103255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470228" y="2200506"/>
                <a:ext cx="0" cy="2985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374375" y="2505306"/>
                <a:ext cx="19122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425730" y="2200506"/>
                <a:ext cx="0" cy="24459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498810" y="4143374"/>
                <a:ext cx="3129" cy="50312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425730" y="2427409"/>
                <a:ext cx="0" cy="22190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14" idx="0"/>
              </p:cNvCxnSpPr>
              <p:nvPr/>
            </p:nvCxnSpPr>
            <p:spPr>
              <a:xfrm flipH="1" flipV="1">
                <a:off x="5579360" y="1524003"/>
                <a:ext cx="109795" cy="45719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5579357" y="4621678"/>
                <a:ext cx="0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67"/>
              <p:cNvGrpSpPr/>
              <p:nvPr/>
            </p:nvGrpSpPr>
            <p:grpSpPr>
              <a:xfrm>
                <a:off x="5410200" y="1167161"/>
                <a:ext cx="309136" cy="304800"/>
                <a:chOff x="5410200" y="1167161"/>
                <a:chExt cx="381000" cy="381000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38" name="Group 68"/>
              <p:cNvGrpSpPr/>
              <p:nvPr/>
            </p:nvGrpSpPr>
            <p:grpSpPr>
              <a:xfrm>
                <a:off x="5448151" y="5334000"/>
                <a:ext cx="309136" cy="304800"/>
                <a:chOff x="5410200" y="1167161"/>
                <a:chExt cx="381000" cy="381000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5758451" y="1111405"/>
                <a:ext cx="1659931" cy="462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88" dirty="0"/>
                  <a:t>Degradation</a:t>
                </a:r>
                <a:endParaRPr lang="en-US" sz="1350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1930588" y="546741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2986234" y="5223202"/>
                <a:ext cx="1836677" cy="49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Metabolism</a:t>
                </a:r>
                <a:endParaRPr lang="en-US" dirty="0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1908287" y="593576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986234" y="5691552"/>
                <a:ext cx="3312586" cy="49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Gene Regulation</a:t>
                </a:r>
                <a:endParaRPr lang="en-US" dirty="0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1910143" y="6333490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988090" y="6089274"/>
                <a:ext cx="3312586" cy="49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Protein Regulation</a:t>
                </a:r>
                <a:endParaRPr lang="en-US" dirty="0"/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4942839" y="2390404"/>
            <a:ext cx="2529524" cy="26387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5" name="TextBox 84"/>
          <p:cNvSpPr txBox="1"/>
          <p:nvPr/>
        </p:nvSpPr>
        <p:spPr>
          <a:xfrm>
            <a:off x="5457954" y="2139272"/>
            <a:ext cx="14478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RK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577A81D2-DB0E-2F4F-B36E-F2A56ACAD0E1}"/>
              </a:ext>
            </a:extLst>
          </p:cNvPr>
          <p:cNvSpPr/>
          <p:nvPr/>
        </p:nvSpPr>
        <p:spPr>
          <a:xfrm>
            <a:off x="1299410" y="2364268"/>
            <a:ext cx="2648885" cy="24503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5" name="Picture 2">
            <a:extLst>
              <a:ext uri="{FF2B5EF4-FFF2-40B4-BE49-F238E27FC236}">
                <a16:creationId xmlns:a16="http://schemas.microsoft.com/office/drawing/2014/main" id="{E1BF3C0C-9E97-5547-A10F-E9505C0046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 l="48609" t="27083" r="20937" b="21875"/>
          <a:stretch>
            <a:fillRect/>
          </a:stretch>
        </p:blipFill>
        <p:spPr bwMode="auto">
          <a:xfrm rot="10800000">
            <a:off x="1143000" y="2174992"/>
            <a:ext cx="3028950" cy="285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52">
            <a:extLst>
              <a:ext uri="{FF2B5EF4-FFF2-40B4-BE49-F238E27FC236}">
                <a16:creationId xmlns:a16="http://schemas.microsoft.com/office/drawing/2014/main" id="{EC5FBE4E-ABF5-BB43-B188-D1B38DE439D5}"/>
              </a:ext>
            </a:extLst>
          </p:cNvPr>
          <p:cNvSpPr/>
          <p:nvPr/>
        </p:nvSpPr>
        <p:spPr>
          <a:xfrm>
            <a:off x="1254292" y="2364268"/>
            <a:ext cx="2694003" cy="24503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57250"/>
            <a:ext cx="6858000" cy="85725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CC3D+RK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714500"/>
            <a:ext cx="6515100" cy="4286250"/>
          </a:xfrm>
        </p:spPr>
        <p:txBody>
          <a:bodyPr/>
          <a:lstStyle/>
          <a:p>
            <a:r>
              <a:rPr lang="en-US" dirty="0"/>
              <a:t>CC3D cells:</a:t>
            </a:r>
          </a:p>
          <a:p>
            <a:pPr lvl="1"/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 l="48609" t="27083" r="20937" b="21875"/>
          <a:stretch>
            <a:fillRect/>
          </a:stretch>
        </p:blipFill>
        <p:spPr bwMode="auto">
          <a:xfrm rot="10800000">
            <a:off x="1143000" y="2174992"/>
            <a:ext cx="3028950" cy="285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5012375" y="2414710"/>
            <a:ext cx="2321487" cy="2528985"/>
            <a:chOff x="1843404" y="1111405"/>
            <a:chExt cx="5574978" cy="547785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6326093" y="2436703"/>
              <a:ext cx="99778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" name="Group 48"/>
            <p:cNvGrpSpPr/>
            <p:nvPr/>
          </p:nvGrpSpPr>
          <p:grpSpPr>
            <a:xfrm>
              <a:off x="1843404" y="1111405"/>
              <a:ext cx="5574978" cy="5477858"/>
              <a:chOff x="1843404" y="1111405"/>
              <a:chExt cx="5574978" cy="547785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4504473" y="3503503"/>
                <a:ext cx="13716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5876073" y="3198702"/>
                <a:ext cx="612850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6326093" y="3655903"/>
                <a:ext cx="99778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352073" y="2590800"/>
                <a:ext cx="778168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869335" y="2285998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869335" y="2285998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5282641" y="1981200"/>
                <a:ext cx="813027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E2</a:t>
                </a:r>
                <a:endParaRPr lang="en-US" sz="2400" dirty="0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4352073" y="4646503"/>
                <a:ext cx="7620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921790" y="4326227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4921790" y="4326227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5282641" y="4036902"/>
                <a:ext cx="813027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E3</a:t>
                </a:r>
                <a:endParaRPr lang="en-US" sz="2400" dirty="0"/>
              </a:p>
            </p:txBody>
          </p:sp>
          <p:cxnSp>
            <p:nvCxnSpPr>
              <p:cNvPr id="19" name="Straight Arrow Connector 18"/>
              <p:cNvCxnSpPr>
                <a:stCxn id="14" idx="3"/>
              </p:cNvCxnSpPr>
              <p:nvPr/>
            </p:nvCxnSpPr>
            <p:spPr>
              <a:xfrm>
                <a:off x="6095668" y="2281196"/>
                <a:ext cx="618604" cy="46200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6062983" y="3922603"/>
                <a:ext cx="498890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4825442" y="2994929"/>
                <a:ext cx="813027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E1</a:t>
                </a:r>
                <a:endParaRPr lang="en-US" sz="2400" dirty="0"/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6530" y="3534633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>
                <a:off x="2733906" y="2805290"/>
                <a:ext cx="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843404" y="2360598"/>
                <a:ext cx="1417890" cy="799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Activator</a:t>
                </a:r>
                <a:endParaRPr lang="en-US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4580679" y="4143374"/>
                <a:ext cx="0" cy="4269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3084999" y="4039457"/>
                <a:ext cx="0" cy="4191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5320" y="4496657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8" name="Straight Connector 27"/>
              <p:cNvCxnSpPr/>
              <p:nvPr/>
            </p:nvCxnSpPr>
            <p:spPr>
              <a:xfrm>
                <a:off x="3498810" y="4143374"/>
                <a:ext cx="106679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437673" y="2200506"/>
                <a:ext cx="103255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470228" y="2200506"/>
                <a:ext cx="0" cy="2985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374375" y="2505306"/>
                <a:ext cx="19122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425730" y="2200506"/>
                <a:ext cx="0" cy="24459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498810" y="4143374"/>
                <a:ext cx="3129" cy="50312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425730" y="2427409"/>
                <a:ext cx="0" cy="22190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14" idx="0"/>
              </p:cNvCxnSpPr>
              <p:nvPr/>
            </p:nvCxnSpPr>
            <p:spPr>
              <a:xfrm flipH="1" flipV="1">
                <a:off x="5579360" y="1524003"/>
                <a:ext cx="109795" cy="45719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5579357" y="4621678"/>
                <a:ext cx="0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67"/>
              <p:cNvGrpSpPr/>
              <p:nvPr/>
            </p:nvGrpSpPr>
            <p:grpSpPr>
              <a:xfrm>
                <a:off x="5410200" y="1167161"/>
                <a:ext cx="309136" cy="304800"/>
                <a:chOff x="5410200" y="1167161"/>
                <a:chExt cx="381000" cy="381000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38" name="Group 68"/>
              <p:cNvGrpSpPr/>
              <p:nvPr/>
            </p:nvGrpSpPr>
            <p:grpSpPr>
              <a:xfrm>
                <a:off x="5448151" y="5334000"/>
                <a:ext cx="309136" cy="304800"/>
                <a:chOff x="5410200" y="1167161"/>
                <a:chExt cx="381000" cy="381000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5758451" y="1111405"/>
                <a:ext cx="1659931" cy="462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88" dirty="0"/>
                  <a:t>Degradation</a:t>
                </a:r>
                <a:endParaRPr lang="en-US" sz="1350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1930588" y="546741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2986234" y="5223202"/>
                <a:ext cx="1836677" cy="49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Metabolism</a:t>
                </a:r>
                <a:endParaRPr lang="en-US" dirty="0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1908287" y="593576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986234" y="5691552"/>
                <a:ext cx="3312586" cy="49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Gene Regulation</a:t>
                </a:r>
                <a:endParaRPr lang="en-US" dirty="0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1910143" y="6333490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988090" y="6089274"/>
                <a:ext cx="3312586" cy="49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Protein Regulation</a:t>
                </a:r>
                <a:endParaRPr lang="en-US" dirty="0"/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4942839" y="2390404"/>
            <a:ext cx="2529524" cy="26387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3257868" y="2516313"/>
            <a:ext cx="1678144" cy="126314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flipH="1">
            <a:off x="3485442" y="2712083"/>
            <a:ext cx="1457396" cy="10969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 flipH="1">
            <a:off x="3485442" y="3026565"/>
            <a:ext cx="1457396" cy="13836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flipH="1">
            <a:off x="3664744" y="3458500"/>
            <a:ext cx="1278095" cy="13093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/>
          <p:nvPr/>
        </p:nvCxnSpPr>
        <p:spPr>
          <a:xfrm flipH="1">
            <a:off x="3264695" y="2847291"/>
            <a:ext cx="1678144" cy="144139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Arrow Connector 75"/>
          <p:cNvCxnSpPr/>
          <p:nvPr/>
        </p:nvCxnSpPr>
        <p:spPr>
          <a:xfrm flipH="1">
            <a:off x="3485442" y="3710486"/>
            <a:ext cx="1457396" cy="10969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H="1">
            <a:off x="3264695" y="3164928"/>
            <a:ext cx="1678143" cy="17057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 flipH="1">
            <a:off x="3393283" y="3303842"/>
            <a:ext cx="1549556" cy="21523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457954" y="2139272"/>
            <a:ext cx="14478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RK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FB4C2450-ED9E-004E-A50C-1AC6CDE92D85}"/>
              </a:ext>
            </a:extLst>
          </p:cNvPr>
          <p:cNvSpPr/>
          <p:nvPr/>
        </p:nvSpPr>
        <p:spPr>
          <a:xfrm>
            <a:off x="1371600" y="2364268"/>
            <a:ext cx="2576695" cy="24503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DA1E3260-47E7-9D44-8A1F-DDB50982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 l="48609" t="27083" r="20937" b="21875"/>
          <a:stretch>
            <a:fillRect/>
          </a:stretch>
        </p:blipFill>
        <p:spPr bwMode="auto">
          <a:xfrm rot="10800000">
            <a:off x="1143000" y="2174992"/>
            <a:ext cx="3028950" cy="285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57250"/>
            <a:ext cx="6858000" cy="85725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Integration with CC3D </a:t>
            </a:r>
            <a:r>
              <a:rPr lang="en-US" dirty="0"/>
              <a:t>– </a:t>
            </a:r>
            <a:r>
              <a:rPr lang="en-US" dirty="0">
                <a:solidFill>
                  <a:srgbClr val="FF0000"/>
                </a:solidFill>
              </a:rPr>
              <a:t>1 cell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714500"/>
            <a:ext cx="6515100" cy="4286250"/>
          </a:xfrm>
        </p:spPr>
        <p:txBody>
          <a:bodyPr/>
          <a:lstStyle/>
          <a:p>
            <a:r>
              <a:rPr lang="en-US" dirty="0"/>
              <a:t>CC3D:</a:t>
            </a:r>
          </a:p>
          <a:p>
            <a:pPr lvl="1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012375" y="2414710"/>
            <a:ext cx="2321487" cy="2528985"/>
            <a:chOff x="1843404" y="1111405"/>
            <a:chExt cx="5574978" cy="547785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6326093" y="2436703"/>
              <a:ext cx="99778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" name="Group 48"/>
            <p:cNvGrpSpPr/>
            <p:nvPr/>
          </p:nvGrpSpPr>
          <p:grpSpPr>
            <a:xfrm>
              <a:off x="1843404" y="1111405"/>
              <a:ext cx="5574978" cy="5477858"/>
              <a:chOff x="1843404" y="1111405"/>
              <a:chExt cx="5574978" cy="547785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4504473" y="3503503"/>
                <a:ext cx="13716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5876073" y="3198702"/>
                <a:ext cx="612850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6326093" y="3655903"/>
                <a:ext cx="99778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352073" y="2590800"/>
                <a:ext cx="778168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869335" y="2285998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869335" y="2285998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5282641" y="1981200"/>
                <a:ext cx="813027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E2</a:t>
                </a:r>
                <a:endParaRPr lang="en-US" sz="2400" dirty="0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4352073" y="4646503"/>
                <a:ext cx="7620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921790" y="4326227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4921790" y="4326227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5282641" y="4036902"/>
                <a:ext cx="813027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E3</a:t>
                </a:r>
                <a:endParaRPr lang="en-US" sz="2400" dirty="0"/>
              </a:p>
            </p:txBody>
          </p:sp>
          <p:cxnSp>
            <p:nvCxnSpPr>
              <p:cNvPr id="19" name="Straight Arrow Connector 18"/>
              <p:cNvCxnSpPr>
                <a:stCxn id="14" idx="3"/>
              </p:cNvCxnSpPr>
              <p:nvPr/>
            </p:nvCxnSpPr>
            <p:spPr>
              <a:xfrm>
                <a:off x="6095668" y="2281196"/>
                <a:ext cx="618604" cy="46200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6062983" y="3922603"/>
                <a:ext cx="498890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4825442" y="2994929"/>
                <a:ext cx="813027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E1</a:t>
                </a:r>
                <a:endParaRPr lang="en-US" sz="2400" dirty="0"/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6530" y="3534633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>
                <a:off x="2733906" y="2805290"/>
                <a:ext cx="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843404" y="2360598"/>
                <a:ext cx="1417890" cy="799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Activator</a:t>
                </a:r>
                <a:endParaRPr lang="en-US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4580679" y="4143374"/>
                <a:ext cx="0" cy="4269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3084999" y="4039457"/>
                <a:ext cx="0" cy="4191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5320" y="4496657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8" name="Straight Connector 27"/>
              <p:cNvCxnSpPr/>
              <p:nvPr/>
            </p:nvCxnSpPr>
            <p:spPr>
              <a:xfrm>
                <a:off x="3498810" y="4143374"/>
                <a:ext cx="106679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437673" y="2200506"/>
                <a:ext cx="103255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470228" y="2200506"/>
                <a:ext cx="0" cy="2985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374375" y="2505306"/>
                <a:ext cx="19122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425730" y="2200506"/>
                <a:ext cx="0" cy="24459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498810" y="4143374"/>
                <a:ext cx="3129" cy="50312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425730" y="2427409"/>
                <a:ext cx="0" cy="22190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14" idx="0"/>
              </p:cNvCxnSpPr>
              <p:nvPr/>
            </p:nvCxnSpPr>
            <p:spPr>
              <a:xfrm flipH="1" flipV="1">
                <a:off x="5579360" y="1524003"/>
                <a:ext cx="109795" cy="45719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5579357" y="4621678"/>
                <a:ext cx="0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67"/>
              <p:cNvGrpSpPr/>
              <p:nvPr/>
            </p:nvGrpSpPr>
            <p:grpSpPr>
              <a:xfrm>
                <a:off x="5410200" y="1167161"/>
                <a:ext cx="309136" cy="304800"/>
                <a:chOff x="5410200" y="1167161"/>
                <a:chExt cx="381000" cy="381000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38" name="Group 68"/>
              <p:cNvGrpSpPr/>
              <p:nvPr/>
            </p:nvGrpSpPr>
            <p:grpSpPr>
              <a:xfrm>
                <a:off x="5448151" y="5334000"/>
                <a:ext cx="309136" cy="304800"/>
                <a:chOff x="5410200" y="1167161"/>
                <a:chExt cx="381000" cy="381000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5758451" y="1111405"/>
                <a:ext cx="1659931" cy="462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88" dirty="0"/>
                  <a:t>Degradation</a:t>
                </a:r>
                <a:endParaRPr lang="en-US" sz="1350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1930588" y="546741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2986234" y="5223202"/>
                <a:ext cx="1836677" cy="49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Metabolism</a:t>
                </a:r>
                <a:endParaRPr lang="en-US" dirty="0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1908287" y="593576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986234" y="5691552"/>
                <a:ext cx="3312586" cy="49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Gene Regulation</a:t>
                </a:r>
                <a:endParaRPr lang="en-US" dirty="0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1910143" y="6333490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988090" y="6089274"/>
                <a:ext cx="3312586" cy="49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Protein Regulation</a:t>
                </a:r>
                <a:endParaRPr lang="en-US" dirty="0"/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4942839" y="2390404"/>
            <a:ext cx="2529524" cy="26387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3" name="Straight Arrow Connector 62"/>
          <p:cNvCxnSpPr>
            <a:cxnSpLocks/>
          </p:cNvCxnSpPr>
          <p:nvPr/>
        </p:nvCxnSpPr>
        <p:spPr>
          <a:xfrm flipH="1">
            <a:off x="3780066" y="2753115"/>
            <a:ext cx="1162774" cy="6315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457954" y="2139272"/>
            <a:ext cx="14478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RK</a:t>
            </a:r>
          </a:p>
        </p:txBody>
      </p:sp>
      <p:sp>
        <p:nvSpPr>
          <p:cNvPr id="55" name="Oval 54"/>
          <p:cNvSpPr/>
          <p:nvPr/>
        </p:nvSpPr>
        <p:spPr>
          <a:xfrm>
            <a:off x="3264694" y="2632446"/>
            <a:ext cx="457200" cy="458117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Rectangle 66">
            <a:extLst>
              <a:ext uri="{FF2B5EF4-FFF2-40B4-BE49-F238E27FC236}">
                <a16:creationId xmlns:a16="http://schemas.microsoft.com/office/drawing/2014/main" id="{10AA1ECC-8090-6D42-9BD2-2154B11E3B0A}"/>
              </a:ext>
            </a:extLst>
          </p:cNvPr>
          <p:cNvSpPr/>
          <p:nvPr/>
        </p:nvSpPr>
        <p:spPr>
          <a:xfrm>
            <a:off x="1301437" y="2364268"/>
            <a:ext cx="2646858" cy="24503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68" name="Picture 2">
            <a:extLst>
              <a:ext uri="{FF2B5EF4-FFF2-40B4-BE49-F238E27FC236}">
                <a16:creationId xmlns:a16="http://schemas.microsoft.com/office/drawing/2014/main" id="{E17DFAA6-7062-B74A-9719-31C0377B93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 l="48609" t="27083" r="20937" b="21875"/>
          <a:stretch>
            <a:fillRect/>
          </a:stretch>
        </p:blipFill>
        <p:spPr bwMode="auto">
          <a:xfrm rot="10800000">
            <a:off x="1143000" y="2174992"/>
            <a:ext cx="3028950" cy="285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57250"/>
            <a:ext cx="6858000" cy="85725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Integration with CC3D </a:t>
            </a:r>
            <a:r>
              <a:rPr lang="en-US" dirty="0"/>
              <a:t>– </a:t>
            </a:r>
            <a:r>
              <a:rPr lang="en-US" dirty="0">
                <a:solidFill>
                  <a:srgbClr val="FF0000"/>
                </a:solidFill>
              </a:rPr>
              <a:t>cell 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714500"/>
            <a:ext cx="6515100" cy="4286250"/>
          </a:xfrm>
        </p:spPr>
        <p:txBody>
          <a:bodyPr/>
          <a:lstStyle/>
          <a:p>
            <a:r>
              <a:rPr lang="en-US" dirty="0"/>
              <a:t>CC3D:</a:t>
            </a:r>
          </a:p>
          <a:p>
            <a:pPr lvl="1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012375" y="2414710"/>
            <a:ext cx="2321487" cy="2528985"/>
            <a:chOff x="1843404" y="1111405"/>
            <a:chExt cx="5574978" cy="547785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6326093" y="2436703"/>
              <a:ext cx="99778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" name="Group 48"/>
            <p:cNvGrpSpPr/>
            <p:nvPr/>
          </p:nvGrpSpPr>
          <p:grpSpPr>
            <a:xfrm>
              <a:off x="1843404" y="1111405"/>
              <a:ext cx="5574978" cy="5477858"/>
              <a:chOff x="1843404" y="1111405"/>
              <a:chExt cx="5574978" cy="547785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4504473" y="3503503"/>
                <a:ext cx="13716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5876073" y="3198702"/>
                <a:ext cx="612850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6326093" y="3655903"/>
                <a:ext cx="99778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352073" y="2590800"/>
                <a:ext cx="778168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869335" y="2285998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869335" y="2285998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5282641" y="1981200"/>
                <a:ext cx="813027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E2</a:t>
                </a:r>
                <a:endParaRPr lang="en-US" sz="2400" dirty="0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4352073" y="4646503"/>
                <a:ext cx="7620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921790" y="4326227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4921790" y="4326227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5282641" y="4036902"/>
                <a:ext cx="813027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E3</a:t>
                </a:r>
                <a:endParaRPr lang="en-US" sz="2400" dirty="0"/>
              </a:p>
            </p:txBody>
          </p:sp>
          <p:cxnSp>
            <p:nvCxnSpPr>
              <p:cNvPr id="19" name="Straight Arrow Connector 18"/>
              <p:cNvCxnSpPr>
                <a:stCxn id="14" idx="3"/>
              </p:cNvCxnSpPr>
              <p:nvPr/>
            </p:nvCxnSpPr>
            <p:spPr>
              <a:xfrm>
                <a:off x="6095668" y="2281196"/>
                <a:ext cx="618604" cy="46200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6062983" y="3922603"/>
                <a:ext cx="498890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4825442" y="2994929"/>
                <a:ext cx="813027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E1</a:t>
                </a:r>
                <a:endParaRPr lang="en-US" sz="2400" dirty="0"/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6530" y="3534633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>
                <a:off x="2733906" y="2805290"/>
                <a:ext cx="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843404" y="2360598"/>
                <a:ext cx="1417890" cy="799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Activator</a:t>
                </a:r>
                <a:endParaRPr lang="en-US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4580679" y="4143374"/>
                <a:ext cx="0" cy="4269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3084999" y="4039457"/>
                <a:ext cx="0" cy="4191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5320" y="4496657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8" name="Straight Connector 27"/>
              <p:cNvCxnSpPr/>
              <p:nvPr/>
            </p:nvCxnSpPr>
            <p:spPr>
              <a:xfrm>
                <a:off x="3498810" y="4143374"/>
                <a:ext cx="106679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437673" y="2200506"/>
                <a:ext cx="103255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470228" y="2200506"/>
                <a:ext cx="0" cy="2985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374375" y="2505306"/>
                <a:ext cx="19122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425730" y="2200506"/>
                <a:ext cx="0" cy="24459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498810" y="4143374"/>
                <a:ext cx="3129" cy="50312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425730" y="2427409"/>
                <a:ext cx="0" cy="22190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14" idx="0"/>
              </p:cNvCxnSpPr>
              <p:nvPr/>
            </p:nvCxnSpPr>
            <p:spPr>
              <a:xfrm flipH="1" flipV="1">
                <a:off x="5579360" y="1524003"/>
                <a:ext cx="109795" cy="45719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5579357" y="4621678"/>
                <a:ext cx="0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67"/>
              <p:cNvGrpSpPr/>
              <p:nvPr/>
            </p:nvGrpSpPr>
            <p:grpSpPr>
              <a:xfrm>
                <a:off x="5410200" y="1167161"/>
                <a:ext cx="309136" cy="304800"/>
                <a:chOff x="5410200" y="1167161"/>
                <a:chExt cx="381000" cy="381000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38" name="Group 68"/>
              <p:cNvGrpSpPr/>
              <p:nvPr/>
            </p:nvGrpSpPr>
            <p:grpSpPr>
              <a:xfrm>
                <a:off x="5448151" y="5334000"/>
                <a:ext cx="309136" cy="304800"/>
                <a:chOff x="5410200" y="1167161"/>
                <a:chExt cx="381000" cy="381000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5758451" y="1111405"/>
                <a:ext cx="1659931" cy="462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88" dirty="0"/>
                  <a:t>Degradation</a:t>
                </a:r>
                <a:endParaRPr lang="en-US" sz="1350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1930588" y="546741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2986234" y="5223202"/>
                <a:ext cx="1836677" cy="49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Metabolism</a:t>
                </a:r>
                <a:endParaRPr lang="en-US" dirty="0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1908287" y="593576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986234" y="5691552"/>
                <a:ext cx="3312586" cy="49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Gene Regulation</a:t>
                </a:r>
                <a:endParaRPr lang="en-US" dirty="0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1910143" y="6333490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988090" y="6089274"/>
                <a:ext cx="3312586" cy="49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Protein Regulation</a:t>
                </a:r>
                <a:endParaRPr lang="en-US" dirty="0"/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4942839" y="2390404"/>
            <a:ext cx="2529524" cy="26387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3" name="Straight Arrow Connector 62"/>
          <p:cNvCxnSpPr/>
          <p:nvPr/>
        </p:nvCxnSpPr>
        <p:spPr>
          <a:xfrm>
            <a:off x="1292382" y="3270654"/>
            <a:ext cx="193518" cy="169931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457954" y="2139272"/>
            <a:ext cx="14478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RK</a:t>
            </a:r>
          </a:p>
        </p:txBody>
      </p:sp>
      <p:cxnSp>
        <p:nvCxnSpPr>
          <p:cNvPr id="56" name="Straight Arrow Connector 55"/>
          <p:cNvCxnSpPr>
            <a:cxnSpLocks/>
          </p:cNvCxnSpPr>
          <p:nvPr/>
        </p:nvCxnSpPr>
        <p:spPr>
          <a:xfrm flipH="1">
            <a:off x="3536632" y="2409336"/>
            <a:ext cx="794530" cy="16241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61"/>
          <p:cNvCxnSpPr/>
          <p:nvPr/>
        </p:nvCxnSpPr>
        <p:spPr>
          <a:xfrm flipH="1">
            <a:off x="3931942" y="3560082"/>
            <a:ext cx="390027" cy="29357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Arrow Connector 72"/>
          <p:cNvCxnSpPr/>
          <p:nvPr/>
        </p:nvCxnSpPr>
        <p:spPr>
          <a:xfrm flipH="1">
            <a:off x="3536630" y="4371443"/>
            <a:ext cx="785339" cy="59113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/>
        </p:nvCxnSpPr>
        <p:spPr>
          <a:xfrm flipH="1">
            <a:off x="2650333" y="4990764"/>
            <a:ext cx="1671637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4321970" y="2139273"/>
            <a:ext cx="0" cy="285149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 flipH="1">
            <a:off x="1292383" y="2139272"/>
            <a:ext cx="3029586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flipV="1">
            <a:off x="1302210" y="2139273"/>
            <a:ext cx="0" cy="113138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>
            <a:off x="2278220" y="2139274"/>
            <a:ext cx="0" cy="276998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Arrow Connector 94"/>
          <p:cNvCxnSpPr/>
          <p:nvPr/>
        </p:nvCxnSpPr>
        <p:spPr>
          <a:xfrm flipH="1" flipV="1">
            <a:off x="2486025" y="4825610"/>
            <a:ext cx="164307" cy="165155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6EC8B0AB-47E4-FF47-9708-FF2D0EE2BF42}"/>
              </a:ext>
            </a:extLst>
          </p:cNvPr>
          <p:cNvCxnSpPr>
            <a:cxnSpLocks/>
          </p:cNvCxnSpPr>
          <p:nvPr/>
        </p:nvCxnSpPr>
        <p:spPr>
          <a:xfrm flipH="1">
            <a:off x="4321969" y="2646964"/>
            <a:ext cx="620870" cy="52520"/>
          </a:xfrm>
          <a:prstGeom prst="straightConnector1">
            <a:avLst/>
          </a:prstGeom>
          <a:ln w="28575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Rectangle 56">
            <a:extLst>
              <a:ext uri="{FF2B5EF4-FFF2-40B4-BE49-F238E27FC236}">
                <a16:creationId xmlns:a16="http://schemas.microsoft.com/office/drawing/2014/main" id="{BA883DA3-5465-2C45-BB88-F7D4E02990FA}"/>
              </a:ext>
            </a:extLst>
          </p:cNvPr>
          <p:cNvSpPr/>
          <p:nvPr/>
        </p:nvSpPr>
        <p:spPr>
          <a:xfrm>
            <a:off x="1344529" y="2364268"/>
            <a:ext cx="2603766" cy="245034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58" name="Picture 2">
            <a:extLst>
              <a:ext uri="{FF2B5EF4-FFF2-40B4-BE49-F238E27FC236}">
                <a16:creationId xmlns:a16="http://schemas.microsoft.com/office/drawing/2014/main" id="{C0291D08-4D6A-CF45-AAD5-23662D3081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 l="48609" t="27083" r="20937" b="21875"/>
          <a:stretch>
            <a:fillRect/>
          </a:stretch>
        </p:blipFill>
        <p:spPr bwMode="auto">
          <a:xfrm rot="10800000">
            <a:off x="1143000" y="2174992"/>
            <a:ext cx="3028950" cy="2854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57250"/>
            <a:ext cx="6858000" cy="8572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2600FF"/>
                </a:solidFill>
              </a:rPr>
              <a:t>Integration with CC3D</a:t>
            </a:r>
            <a:r>
              <a:rPr lang="en-US" dirty="0"/>
              <a:t> – </a:t>
            </a:r>
            <a:r>
              <a:rPr lang="en-US" dirty="0">
                <a:solidFill>
                  <a:srgbClr val="FF0000"/>
                </a:solidFill>
              </a:rPr>
              <a:t>External (PBPK)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5900" y="1714500"/>
            <a:ext cx="6515100" cy="4286250"/>
          </a:xfrm>
        </p:spPr>
        <p:txBody>
          <a:bodyPr/>
          <a:lstStyle/>
          <a:p>
            <a:r>
              <a:rPr lang="en-US" dirty="0"/>
              <a:t>CC3D:</a:t>
            </a:r>
          </a:p>
          <a:p>
            <a:pPr lvl="1"/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5012375" y="2414710"/>
            <a:ext cx="2321487" cy="2528985"/>
            <a:chOff x="1843404" y="1111405"/>
            <a:chExt cx="5574978" cy="5477858"/>
          </a:xfrm>
        </p:grpSpPr>
        <p:cxnSp>
          <p:nvCxnSpPr>
            <p:cNvPr id="6" name="Straight Arrow Connector 5"/>
            <p:cNvCxnSpPr/>
            <p:nvPr/>
          </p:nvCxnSpPr>
          <p:spPr>
            <a:xfrm flipV="1">
              <a:off x="6326093" y="2436703"/>
              <a:ext cx="997780" cy="8382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grpSp>
          <p:nvGrpSpPr>
            <p:cNvPr id="7" name="Group 48"/>
            <p:cNvGrpSpPr/>
            <p:nvPr/>
          </p:nvGrpSpPr>
          <p:grpSpPr>
            <a:xfrm>
              <a:off x="1843404" y="1111405"/>
              <a:ext cx="5574978" cy="5477858"/>
              <a:chOff x="1843404" y="1111405"/>
              <a:chExt cx="5574978" cy="5477858"/>
            </a:xfrm>
          </p:grpSpPr>
          <p:cxnSp>
            <p:nvCxnSpPr>
              <p:cNvPr id="8" name="Straight Arrow Connector 7"/>
              <p:cNvCxnSpPr/>
              <p:nvPr/>
            </p:nvCxnSpPr>
            <p:spPr>
              <a:xfrm>
                <a:off x="4504473" y="3503503"/>
                <a:ext cx="1371600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>
              <a:xfrm>
                <a:off x="5876073" y="3198702"/>
                <a:ext cx="612850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S</a:t>
                </a:r>
              </a:p>
            </p:txBody>
          </p:sp>
          <p:cxnSp>
            <p:nvCxnSpPr>
              <p:cNvPr id="10" name="Straight Arrow Connector 9"/>
              <p:cNvCxnSpPr/>
              <p:nvPr/>
            </p:nvCxnSpPr>
            <p:spPr>
              <a:xfrm>
                <a:off x="6326093" y="3655903"/>
                <a:ext cx="99778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>
                <a:off x="4352073" y="2590800"/>
                <a:ext cx="778168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 flipV="1">
                <a:off x="4869335" y="2285998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/>
              <p:nvPr/>
            </p:nvCxnSpPr>
            <p:spPr>
              <a:xfrm>
                <a:off x="4869335" y="2285998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5282641" y="1981200"/>
                <a:ext cx="813027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E2</a:t>
                </a:r>
                <a:endParaRPr lang="en-US" sz="2400" dirty="0"/>
              </a:p>
            </p:txBody>
          </p:sp>
          <p:cxnSp>
            <p:nvCxnSpPr>
              <p:cNvPr id="15" name="Straight Connector 14"/>
              <p:cNvCxnSpPr/>
              <p:nvPr/>
            </p:nvCxnSpPr>
            <p:spPr>
              <a:xfrm>
                <a:off x="4352073" y="4646503"/>
                <a:ext cx="762000" cy="0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921790" y="4326227"/>
                <a:ext cx="0" cy="304799"/>
              </a:xfrm>
              <a:prstGeom prst="line">
                <a:avLst/>
              </a:prstGeom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7" name="Straight Arrow Connector 16"/>
              <p:cNvCxnSpPr/>
              <p:nvPr/>
            </p:nvCxnSpPr>
            <p:spPr>
              <a:xfrm>
                <a:off x="4921790" y="4326227"/>
                <a:ext cx="457199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18" name="TextBox 17"/>
              <p:cNvSpPr txBox="1"/>
              <p:nvPr/>
            </p:nvSpPr>
            <p:spPr>
              <a:xfrm>
                <a:off x="5282641" y="4036902"/>
                <a:ext cx="813027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E3</a:t>
                </a:r>
                <a:endParaRPr lang="en-US" sz="2400" dirty="0"/>
              </a:p>
            </p:txBody>
          </p:sp>
          <p:cxnSp>
            <p:nvCxnSpPr>
              <p:cNvPr id="19" name="Straight Arrow Connector 18"/>
              <p:cNvCxnSpPr>
                <a:stCxn id="14" idx="3"/>
              </p:cNvCxnSpPr>
              <p:nvPr/>
            </p:nvCxnSpPr>
            <p:spPr>
              <a:xfrm>
                <a:off x="6095668" y="2281196"/>
                <a:ext cx="618604" cy="46200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Arrow Connector 19"/>
              <p:cNvCxnSpPr/>
              <p:nvPr/>
            </p:nvCxnSpPr>
            <p:spPr>
              <a:xfrm flipV="1">
                <a:off x="6062983" y="3922603"/>
                <a:ext cx="498890" cy="2667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/>
              <p:cNvSpPr txBox="1"/>
              <p:nvPr/>
            </p:nvSpPr>
            <p:spPr>
              <a:xfrm>
                <a:off x="4825442" y="2994929"/>
                <a:ext cx="813027" cy="59998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200" dirty="0"/>
                  <a:t>E1</a:t>
                </a:r>
                <a:endParaRPr lang="en-US" sz="2400" dirty="0"/>
              </a:p>
            </p:txBody>
          </p:sp>
          <p:pic>
            <p:nvPicPr>
              <p:cNvPr id="22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06530" y="3534633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3" name="Straight Arrow Connector 22"/>
              <p:cNvCxnSpPr/>
              <p:nvPr/>
            </p:nvCxnSpPr>
            <p:spPr>
              <a:xfrm>
                <a:off x="2733906" y="2805290"/>
                <a:ext cx="0" cy="6858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TextBox 23"/>
              <p:cNvSpPr txBox="1"/>
              <p:nvPr/>
            </p:nvSpPr>
            <p:spPr>
              <a:xfrm>
                <a:off x="1843404" y="2360598"/>
                <a:ext cx="1417890" cy="79998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Activator</a:t>
                </a:r>
                <a:endParaRPr lang="en-US" dirty="0"/>
              </a:p>
            </p:txBody>
          </p:sp>
          <p:cxnSp>
            <p:nvCxnSpPr>
              <p:cNvPr id="25" name="Straight Arrow Connector 24"/>
              <p:cNvCxnSpPr/>
              <p:nvPr/>
            </p:nvCxnSpPr>
            <p:spPr>
              <a:xfrm>
                <a:off x="4580679" y="4143374"/>
                <a:ext cx="0" cy="4269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3">
                <a:schemeClr val="accent1"/>
              </a:lnRef>
              <a:fillRef idx="0">
                <a:schemeClr val="accent1"/>
              </a:fillRef>
              <a:effectRef idx="2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Arrow Connector 25"/>
              <p:cNvCxnSpPr/>
              <p:nvPr/>
            </p:nvCxnSpPr>
            <p:spPr>
              <a:xfrm>
                <a:off x="3084999" y="4039457"/>
                <a:ext cx="0" cy="4191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7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535320" y="4496657"/>
                <a:ext cx="1054753" cy="60874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28" name="Straight Connector 27"/>
              <p:cNvCxnSpPr/>
              <p:nvPr/>
            </p:nvCxnSpPr>
            <p:spPr>
              <a:xfrm>
                <a:off x="3498810" y="4143374"/>
                <a:ext cx="1066798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8"/>
              <p:cNvCxnSpPr/>
              <p:nvPr/>
            </p:nvCxnSpPr>
            <p:spPr>
              <a:xfrm>
                <a:off x="3437673" y="2200506"/>
                <a:ext cx="1032555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9"/>
              <p:cNvCxnSpPr/>
              <p:nvPr/>
            </p:nvCxnSpPr>
            <p:spPr>
              <a:xfrm>
                <a:off x="4470228" y="2200506"/>
                <a:ext cx="0" cy="2985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30"/>
              <p:cNvCxnSpPr/>
              <p:nvPr/>
            </p:nvCxnSpPr>
            <p:spPr>
              <a:xfrm>
                <a:off x="4374375" y="2505306"/>
                <a:ext cx="191227" cy="0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31"/>
              <p:cNvCxnSpPr/>
              <p:nvPr/>
            </p:nvCxnSpPr>
            <p:spPr>
              <a:xfrm>
                <a:off x="3425730" y="2200506"/>
                <a:ext cx="0" cy="2445997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2"/>
              <p:cNvCxnSpPr/>
              <p:nvPr/>
            </p:nvCxnSpPr>
            <p:spPr>
              <a:xfrm>
                <a:off x="3498810" y="4143374"/>
                <a:ext cx="3129" cy="503126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3"/>
              <p:cNvCxnSpPr/>
              <p:nvPr/>
            </p:nvCxnSpPr>
            <p:spPr>
              <a:xfrm>
                <a:off x="3425730" y="2427409"/>
                <a:ext cx="0" cy="2219094"/>
              </a:xfrm>
              <a:prstGeom prst="line">
                <a:avLst/>
              </a:pr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>
                <a:stCxn id="14" idx="0"/>
              </p:cNvCxnSpPr>
              <p:nvPr/>
            </p:nvCxnSpPr>
            <p:spPr>
              <a:xfrm flipH="1" flipV="1">
                <a:off x="5579360" y="1524003"/>
                <a:ext cx="109795" cy="457197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Arrow Connector 35"/>
              <p:cNvCxnSpPr/>
              <p:nvPr/>
            </p:nvCxnSpPr>
            <p:spPr>
              <a:xfrm>
                <a:off x="5579357" y="4621678"/>
                <a:ext cx="0" cy="60960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7" name="Group 67"/>
              <p:cNvGrpSpPr/>
              <p:nvPr/>
            </p:nvGrpSpPr>
            <p:grpSpPr>
              <a:xfrm>
                <a:off x="5410200" y="1167161"/>
                <a:ext cx="309136" cy="304800"/>
                <a:chOff x="5410200" y="1167161"/>
                <a:chExt cx="381000" cy="381000"/>
              </a:xfrm>
            </p:grpSpPr>
            <p:sp>
              <p:nvSpPr>
                <p:cNvPr id="49" name="Oval 48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0" name="Oval 49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51" name="Oval 50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grpSp>
            <p:nvGrpSpPr>
              <p:cNvPr id="38" name="Group 68"/>
              <p:cNvGrpSpPr/>
              <p:nvPr/>
            </p:nvGrpSpPr>
            <p:grpSpPr>
              <a:xfrm>
                <a:off x="5448151" y="5334000"/>
                <a:ext cx="309136" cy="304800"/>
                <a:chOff x="5410200" y="1167161"/>
                <a:chExt cx="381000" cy="381000"/>
              </a:xfrm>
            </p:grpSpPr>
            <p:sp>
              <p:nvSpPr>
                <p:cNvPr id="46" name="Oval 45"/>
                <p:cNvSpPr/>
                <p:nvPr/>
              </p:nvSpPr>
              <p:spPr>
                <a:xfrm>
                  <a:off x="5495073" y="11671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7" name="Oval 46"/>
                <p:cNvSpPr/>
                <p:nvPr/>
              </p:nvSpPr>
              <p:spPr>
                <a:xfrm>
                  <a:off x="5647473" y="13195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  <p:sp>
              <p:nvSpPr>
                <p:cNvPr id="48" name="Oval 47"/>
                <p:cNvSpPr/>
                <p:nvPr/>
              </p:nvSpPr>
              <p:spPr>
                <a:xfrm>
                  <a:off x="5410200" y="1395761"/>
                  <a:ext cx="143727" cy="152400"/>
                </a:xfrm>
                <a:prstGeom prst="ellipse">
                  <a:avLst/>
                </a:prstGeom>
              </p:spPr>
              <p:style>
                <a:lnRef idx="2">
                  <a:schemeClr val="dk1"/>
                </a:lnRef>
                <a:fillRef idx="1">
                  <a:schemeClr val="lt1"/>
                </a:fillRef>
                <a:effectRef idx="0">
                  <a:schemeClr val="dk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sz="1350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5758451" y="1111405"/>
                <a:ext cx="1659931" cy="4626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788" dirty="0"/>
                  <a:t>Degradation</a:t>
                </a:r>
                <a:endParaRPr lang="en-US" sz="1350" dirty="0"/>
              </a:p>
            </p:txBody>
          </p:sp>
          <p:cxnSp>
            <p:nvCxnSpPr>
              <p:cNvPr id="40" name="Straight Arrow Connector 39"/>
              <p:cNvCxnSpPr/>
              <p:nvPr/>
            </p:nvCxnSpPr>
            <p:spPr>
              <a:xfrm>
                <a:off x="1930588" y="546741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2"/>
              </a:lnRef>
              <a:fillRef idx="0">
                <a:schemeClr val="accent2"/>
              </a:fillRef>
              <a:effectRef idx="1">
                <a:schemeClr val="accent2"/>
              </a:effectRef>
              <a:fontRef idx="minor">
                <a:schemeClr val="tx1"/>
              </a:fontRef>
            </p:style>
          </p:cxnSp>
          <p:sp>
            <p:nvSpPr>
              <p:cNvPr id="41" name="TextBox 40"/>
              <p:cNvSpPr txBox="1"/>
              <p:nvPr/>
            </p:nvSpPr>
            <p:spPr>
              <a:xfrm>
                <a:off x="2986234" y="5223202"/>
                <a:ext cx="1836677" cy="49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Metabolism</a:t>
                </a:r>
                <a:endParaRPr lang="en-US" dirty="0"/>
              </a:p>
            </p:txBody>
          </p:sp>
          <p:cxnSp>
            <p:nvCxnSpPr>
              <p:cNvPr id="42" name="Straight Arrow Connector 41"/>
              <p:cNvCxnSpPr/>
              <p:nvPr/>
            </p:nvCxnSpPr>
            <p:spPr>
              <a:xfrm>
                <a:off x="1908287" y="5935768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6"/>
              </a:lnRef>
              <a:fillRef idx="0">
                <a:schemeClr val="accent6"/>
              </a:fillRef>
              <a:effectRef idx="1">
                <a:schemeClr val="accent6"/>
              </a:effectRef>
              <a:fontRef idx="minor">
                <a:schemeClr val="tx1"/>
              </a:fontRef>
            </p:style>
          </p:cxnSp>
          <p:sp>
            <p:nvSpPr>
              <p:cNvPr id="43" name="TextBox 42"/>
              <p:cNvSpPr txBox="1"/>
              <p:nvPr/>
            </p:nvSpPr>
            <p:spPr>
              <a:xfrm>
                <a:off x="2986234" y="5691552"/>
                <a:ext cx="3312586" cy="49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Gene Regulation</a:t>
                </a:r>
                <a:endParaRPr lang="en-US" dirty="0"/>
              </a:p>
            </p:txBody>
          </p:sp>
          <p:cxnSp>
            <p:nvCxnSpPr>
              <p:cNvPr id="44" name="Straight Arrow Connector 43"/>
              <p:cNvCxnSpPr/>
              <p:nvPr/>
            </p:nvCxnSpPr>
            <p:spPr>
              <a:xfrm>
                <a:off x="1910143" y="6333490"/>
                <a:ext cx="990597" cy="0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5" name="TextBox 44"/>
              <p:cNvSpPr txBox="1"/>
              <p:nvPr/>
            </p:nvSpPr>
            <p:spPr>
              <a:xfrm>
                <a:off x="2988090" y="6089274"/>
                <a:ext cx="3312586" cy="4999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900" dirty="0"/>
                  <a:t>Protein Regulation</a:t>
                </a:r>
                <a:endParaRPr lang="en-US" dirty="0"/>
              </a:p>
            </p:txBody>
          </p:sp>
        </p:grpSp>
      </p:grpSp>
      <p:sp>
        <p:nvSpPr>
          <p:cNvPr id="52" name="Rectangle 51"/>
          <p:cNvSpPr/>
          <p:nvPr/>
        </p:nvSpPr>
        <p:spPr>
          <a:xfrm>
            <a:off x="4942839" y="2390404"/>
            <a:ext cx="2529524" cy="26387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63" name="Straight Arrow Connector 62"/>
          <p:cNvCxnSpPr/>
          <p:nvPr/>
        </p:nvCxnSpPr>
        <p:spPr>
          <a:xfrm flipH="1">
            <a:off x="4171951" y="2753114"/>
            <a:ext cx="77088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5457954" y="2139272"/>
            <a:ext cx="14478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/>
              <a:t>RK</a:t>
            </a:r>
          </a:p>
        </p:txBody>
      </p:sp>
      <p:sp>
        <p:nvSpPr>
          <p:cNvPr id="56" name="Rectangle 55"/>
          <p:cNvSpPr/>
          <p:nvPr/>
        </p:nvSpPr>
        <p:spPr>
          <a:xfrm>
            <a:off x="1143001" y="2174992"/>
            <a:ext cx="3028951" cy="285420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"/>
          <p:cNvSpPr>
            <a:spLocks noChangeArrowheads="1"/>
          </p:cNvSpPr>
          <p:nvPr/>
        </p:nvSpPr>
        <p:spPr bwMode="auto">
          <a:xfrm>
            <a:off x="-87085" y="370699"/>
            <a:ext cx="10069286" cy="63325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FF"/>
              </a:solidFill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</a:t>
            </a:r>
            <a:r>
              <a:rPr lang="en-US" sz="11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Define a RK model</a:t>
            </a: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String </a:t>
            </a: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= </a:t>
            </a:r>
            <a:r>
              <a:rPr lang="en-US" sz="1100" b="1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‘‘‘ J: A -&gt; B; k*A*B;  ’’’ </a:t>
            </a:r>
            <a:r>
              <a:rPr lang="en-US" sz="11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Antimony model specification</a:t>
            </a:r>
            <a:endParaRPr lang="en-US" sz="1100" b="1" dirty="0">
              <a:solidFill>
                <a:srgbClr val="7030A0"/>
              </a:solidFill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0000FF"/>
              </a:solidFill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def</a:t>
            </a: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100" dirty="0">
                <a:solidFill>
                  <a:srgbClr val="FF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start</a:t>
            </a: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(self):</a:t>
            </a: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1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Other definitions</a:t>
            </a: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Name</a:t>
            </a: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= </a:t>
            </a:r>
            <a:r>
              <a:rPr lang="en-US" sz="11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‘</a:t>
            </a:r>
            <a:r>
              <a:rPr lang="en-US" sz="1100" b="1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MODEL_NAME</a:t>
            </a:r>
            <a:r>
              <a:rPr lang="en-US" sz="11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’                 </a:t>
            </a:r>
            <a:r>
              <a:rPr lang="en-US" sz="11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Name of the model</a:t>
            </a: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1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Step</a:t>
            </a: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= </a:t>
            </a:r>
            <a:r>
              <a:rPr lang="en-US" sz="11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100" b="1" i="1" dirty="0" err="1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timeStep</a:t>
            </a:r>
            <a:r>
              <a:rPr lang="en-US" sz="11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lang="en-US" sz="1100" b="1" dirty="0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               </a:t>
            </a:r>
            <a:r>
              <a:rPr lang="en-US" sz="11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Time step of integration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b="1" dirty="0">
              <a:solidFill>
                <a:srgbClr val="7030A0"/>
              </a:solidFill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# Add RK model to one cell</a:t>
            </a: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self.add_antimony_to_cell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model_string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String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model_name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b="1" dirty="0">
                <a:latin typeface="Courier New" pitchFamily="49" charset="0"/>
                <a:cs typeface="Courier New" pitchFamily="49" charset="0"/>
              </a:rPr>
              <a:t>Name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, cell=</a:t>
            </a:r>
            <a:r>
              <a:rPr lang="en-US" sz="1100" b="1" dirty="0">
                <a:latin typeface="Courier New" pitchFamily="49" charset="0"/>
                <a:cs typeface="Courier New" pitchFamily="49" charset="0"/>
              </a:rPr>
              <a:t>cell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step_size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b="1" dirty="0">
                <a:latin typeface="Courier New" pitchFamily="49" charset="0"/>
                <a:cs typeface="Courier New" pitchFamily="49" charset="0"/>
              </a:rPr>
              <a:t>Step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# Add RK model to cell ids</a:t>
            </a: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self.add_antimony_to_cell_ids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model_string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String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model_name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b="1" dirty="0">
                <a:latin typeface="Courier New" pitchFamily="49" charset="0"/>
                <a:cs typeface="Courier New" pitchFamily="49" charset="0"/>
              </a:rPr>
              <a:t>Name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, ids=</a:t>
            </a:r>
            <a:r>
              <a:rPr lang="en-US" sz="1100" b="1" dirty="0">
                <a:latin typeface="Courier New" pitchFamily="49" charset="0"/>
                <a:cs typeface="Courier New" pitchFamily="49" charset="0"/>
              </a:rPr>
              <a:t>[…]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step_size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b="1" dirty="0">
                <a:latin typeface="Courier New" pitchFamily="49" charset="0"/>
                <a:cs typeface="Courier New" pitchFamily="49" charset="0"/>
              </a:rPr>
              <a:t>Step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# Add RK model to cell types</a:t>
            </a: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ourier New" pitchFamily="49" charset="0"/>
                <a:cs typeface="Courier New" pitchFamily="49" charset="0"/>
              </a:rPr>
              <a:t>    self. 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add_antimony_to_cell_types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model_string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String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model_name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b="1" dirty="0">
                <a:latin typeface="Courier New" pitchFamily="49" charset="0"/>
                <a:cs typeface="Courier New" pitchFamily="49" charset="0"/>
              </a:rPr>
              <a:t>Name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cell_types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b="1" dirty="0">
                <a:latin typeface="Courier New" pitchFamily="49" charset="0"/>
                <a:cs typeface="Courier New" pitchFamily="49" charset="0"/>
              </a:rPr>
              <a:t>[…]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step_size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b="1" dirty="0">
                <a:latin typeface="Courier New" pitchFamily="49" charset="0"/>
                <a:cs typeface="Courier New" pitchFamily="49" charset="0"/>
              </a:rPr>
              <a:t>Step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)</a:t>
            </a:r>
            <a:endParaRPr lang="en-US" sz="1100" b="1" dirty="0">
              <a:solidFill>
                <a:srgbClr val="006600"/>
              </a:solidFill>
              <a:latin typeface="Courier New" pitchFamily="49" charset="0"/>
              <a:cs typeface="Courier New" pitchFamily="49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# Add free floating SBML</a:t>
            </a: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self.add_free_floating_antimony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model_string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String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model_name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b="1" dirty="0">
                <a:latin typeface="Courier New" pitchFamily="49" charset="0"/>
                <a:cs typeface="Courier New" pitchFamily="49" charset="0"/>
              </a:rPr>
              <a:t>Name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step_size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b="1" dirty="0">
                <a:latin typeface="Courier New" pitchFamily="49" charset="0"/>
                <a:cs typeface="Courier New" pitchFamily="49" charset="0"/>
              </a:rPr>
              <a:t>Step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)</a:t>
            </a:r>
            <a:endParaRPr lang="en-US" sz="1100" b="1" dirty="0">
              <a:solidFill>
                <a:srgbClr val="006600"/>
              </a:solidFill>
              <a:latin typeface="Courier New" pitchFamily="49" charset="0"/>
              <a:cs typeface="Courier New" pitchFamily="49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def</a:t>
            </a: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100" dirty="0">
                <a:solidFill>
                  <a:srgbClr val="FF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step</a:t>
            </a: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(</a:t>
            </a:r>
            <a:r>
              <a:rPr lang="en-US" sz="11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self,mcs</a:t>
            </a: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):</a:t>
            </a: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1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Iterate the model (run it for the time step specified on the load command)</a:t>
            </a: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1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self.timestep_sbml</a:t>
            </a: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()</a:t>
            </a: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# Get the parameter value or molecular concentration from a cell</a:t>
            </a: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100" b="1" dirty="0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for </a:t>
            </a:r>
            <a:r>
              <a:rPr lang="en-US" sz="11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cell</a:t>
            </a: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100" b="1" dirty="0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in</a:t>
            </a: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1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self.cell_list</a:t>
            </a: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: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   variable = </a:t>
            </a:r>
            <a:r>
              <a:rPr lang="en-US" sz="11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cell.sbml.</a:t>
            </a:r>
            <a:r>
              <a:rPr lang="en-US" sz="1100" b="1" dirty="0" err="1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MODEL_NAME</a:t>
            </a: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['</a:t>
            </a:r>
            <a:r>
              <a:rPr lang="en-US" sz="11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100" b="1" i="1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molecule/</a:t>
            </a:r>
            <a:r>
              <a:rPr lang="en-US" sz="1100" b="1" i="1" dirty="0" err="1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parameter_name</a:t>
            </a:r>
            <a:r>
              <a:rPr lang="en-US" sz="11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']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   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   # Set a new parameter value or molecular concentration value for a cell</a:t>
            </a:r>
            <a:endParaRPr lang="en-US" sz="1100" dirty="0"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   </a:t>
            </a:r>
            <a:r>
              <a:rPr lang="en-US" sz="11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cell.sbml.</a:t>
            </a:r>
            <a:r>
              <a:rPr lang="en-US" sz="1100" b="1" dirty="0" err="1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MODEL_NAME</a:t>
            </a: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['</a:t>
            </a:r>
            <a:r>
              <a:rPr lang="en-US" sz="11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100" b="1" i="1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molecule/</a:t>
            </a:r>
            <a:r>
              <a:rPr lang="en-US" sz="1100" b="1" i="1" dirty="0" err="1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parameter_name</a:t>
            </a:r>
            <a:r>
              <a:rPr lang="en-US" sz="11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’] = NEW_VALUE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	    </a:t>
            </a:r>
            <a:endParaRPr lang="en-US" sz="11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1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Copy RK model from one cell to another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self.copy_sbml_simulators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from_cell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b="1" dirty="0">
                <a:latin typeface="Courier New" pitchFamily="49" charset="0"/>
                <a:cs typeface="Courier New" pitchFamily="49" charset="0"/>
              </a:rPr>
              <a:t>cell1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to_cell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b="1" dirty="0">
                <a:latin typeface="Courier New" pitchFamily="49" charset="0"/>
                <a:cs typeface="Courier New" pitchFamily="49" charset="0"/>
              </a:rPr>
              <a:t>cell2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) </a:t>
            </a:r>
            <a:endParaRPr lang="en-US" sz="1100" b="1" dirty="0">
              <a:solidFill>
                <a:srgbClr val="006600"/>
              </a:solidFill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self.copy_sbml_simulators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from_cell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b="1" dirty="0">
                <a:latin typeface="Courier New" pitchFamily="49" charset="0"/>
                <a:cs typeface="Courier New" pitchFamily="49" charset="0"/>
              </a:rPr>
              <a:t>cell1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to_cell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b="1" dirty="0">
                <a:latin typeface="Courier New" pitchFamily="49" charset="0"/>
                <a:cs typeface="Courier New" pitchFamily="49" charset="0"/>
              </a:rPr>
              <a:t>cell2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), 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sbml_names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b="1" dirty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11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…</a:t>
            </a:r>
            <a:r>
              <a:rPr lang="en-US" sz="1100" b="1" dirty="0">
                <a:latin typeface="Courier New" pitchFamily="49" charset="0"/>
                <a:cs typeface="Courier New" pitchFamily="49" charset="0"/>
              </a:rPr>
              <a:t>]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ourier New" pitchFamily="49" charset="0"/>
                <a:cs typeface="Courier New" pitchFamily="49" charset="0"/>
              </a:rPr>
              <a:t>    </a:t>
            </a:r>
            <a:endParaRPr lang="en-US" sz="1100" dirty="0"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1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Delete a RK model from a cell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b="1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self.delete_sbml_from_cell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model_name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‘</a:t>
            </a:r>
            <a:r>
              <a:rPr lang="en-US" sz="1100" b="1" dirty="0" err="1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MODEL_NAME</a:t>
            </a:r>
            <a:r>
              <a:rPr lang="en-US" sz="1100" dirty="0" err="1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’</a:t>
            </a:r>
            <a:r>
              <a:rPr lang="en-US" sz="1100" dirty="0" err="1">
                <a:latin typeface="Courier New" pitchFamily="49" charset="0"/>
                <a:cs typeface="Courier New" pitchFamily="49" charset="0"/>
              </a:rPr>
              <a:t>,_cell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100" b="1" dirty="0">
                <a:latin typeface="Courier New" pitchFamily="49" charset="0"/>
                <a:cs typeface="Courier New" pitchFamily="49" charset="0"/>
              </a:rPr>
              <a:t>cell</a:t>
            </a:r>
            <a:r>
              <a:rPr lang="en-US" sz="1100" dirty="0">
                <a:latin typeface="Courier New" pitchFamily="49" charset="0"/>
                <a:cs typeface="Courier New" pitchFamily="49" charset="0"/>
              </a:rPr>
              <a:t>)</a:t>
            </a:r>
            <a:endParaRPr lang="en-US" sz="1100" dirty="0">
              <a:latin typeface="Courier New" pitchFamily="49" charset="0"/>
              <a:ea typeface="Calibri" pitchFamily="34" charset="0"/>
              <a:cs typeface="Courier New" pitchFamily="49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857250"/>
            <a:ext cx="6858000" cy="8572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2600FF"/>
                </a:solidFill>
              </a:rPr>
              <a:t>Example – Delta-Notch Patterning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56746"/>
          <a:stretch/>
        </p:blipFill>
        <p:spPr>
          <a:xfrm>
            <a:off x="2462893" y="2189390"/>
            <a:ext cx="2966357" cy="2930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r="59243" b="79630"/>
          <a:stretch/>
        </p:blipFill>
        <p:spPr>
          <a:xfrm>
            <a:off x="5420029" y="2529568"/>
            <a:ext cx="3723971" cy="2256065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30718" y="5119819"/>
            <a:ext cx="248016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Hair cells of </a:t>
            </a:r>
            <a:r>
              <a:rPr lang="en-US" sz="1350" i="1" dirty="0"/>
              <a:t>Drosophila </a:t>
            </a:r>
            <a:r>
              <a:rPr lang="en-US" sz="1350" dirty="0"/>
              <a:t>inner ear</a:t>
            </a:r>
          </a:p>
          <a:p>
            <a:r>
              <a:rPr lang="en-US" sz="1350" dirty="0" err="1"/>
              <a:t>Eddison</a:t>
            </a:r>
            <a:r>
              <a:rPr lang="en-US" sz="1350" dirty="0"/>
              <a:t> </a:t>
            </a:r>
            <a:r>
              <a:rPr lang="en-US" sz="1350" i="1" dirty="0"/>
              <a:t>et al. </a:t>
            </a:r>
            <a:r>
              <a:rPr lang="en-US" sz="1350" dirty="0"/>
              <a:t>PNAS (2000)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707856" y="4717054"/>
            <a:ext cx="208050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Human intestinal crypt cup</a:t>
            </a:r>
          </a:p>
          <a:p>
            <a:r>
              <a:rPr lang="en-US" sz="1350" dirty="0"/>
              <a:t>Chen </a:t>
            </a:r>
            <a:r>
              <a:rPr lang="en-US" sz="1350" i="1" dirty="0"/>
              <a:t>et al. </a:t>
            </a:r>
            <a:r>
              <a:rPr lang="en-US" sz="1350" dirty="0"/>
              <a:t>MSB (2017)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976557C1-EBDB-D74D-8BD3-87374C8478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000" r="50000"/>
          <a:stretch/>
        </p:blipFill>
        <p:spPr bwMode="auto">
          <a:xfrm>
            <a:off x="996043" y="2189389"/>
            <a:ext cx="1299141" cy="2896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497D6B1-74C9-E24E-BA58-1336404F4D7F}"/>
              </a:ext>
            </a:extLst>
          </p:cNvPr>
          <p:cNvSpPr/>
          <p:nvPr/>
        </p:nvSpPr>
        <p:spPr>
          <a:xfrm>
            <a:off x="8753" y="5119819"/>
            <a:ext cx="2448748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350" dirty="0"/>
              <a:t>Zebrafish photoreceptors</a:t>
            </a:r>
          </a:p>
          <a:p>
            <a:pPr algn="r"/>
            <a:r>
              <a:rPr lang="en-US" sz="1350" dirty="0"/>
              <a:t> </a:t>
            </a:r>
            <a:r>
              <a:rPr lang="en-US" sz="1350" dirty="0" err="1"/>
              <a:t>Bernardos</a:t>
            </a:r>
            <a:r>
              <a:rPr lang="en-US" sz="1350" dirty="0"/>
              <a:t> </a:t>
            </a:r>
            <a:r>
              <a:rPr lang="en-US" sz="1350" i="1" dirty="0"/>
              <a:t>et al. </a:t>
            </a:r>
            <a:r>
              <a:rPr lang="en-US" sz="1350" dirty="0"/>
              <a:t>Dev Biol (2005)</a:t>
            </a:r>
          </a:p>
        </p:txBody>
      </p:sp>
    </p:spTree>
    <p:extLst>
      <p:ext uri="{BB962C8B-B14F-4D97-AF65-F5344CB8AC3E}">
        <p14:creationId xmlns:p14="http://schemas.microsoft.com/office/powerpoint/2010/main" val="11438951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425" y="127908"/>
            <a:ext cx="6858000" cy="8572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2600FF"/>
                </a:solidFill>
              </a:rPr>
              <a:t>Example – Delta-Notch Patterning</a:t>
            </a:r>
          </a:p>
        </p:txBody>
      </p:sp>
      <p:pic>
        <p:nvPicPr>
          <p:cNvPr id="7170" name="Picture 2" descr="IJMS | Free Full-Text | Notch Signaling in Endothelial ...">
            <a:extLst>
              <a:ext uri="{FF2B5EF4-FFF2-40B4-BE49-F238E27FC236}">
                <a16:creationId xmlns:a16="http://schemas.microsoft.com/office/drawing/2014/main" id="{0A70914F-3B1C-1F4A-B134-328348DAF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3785" y="1737056"/>
            <a:ext cx="4625785" cy="326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hapter 21. Development of Multicellular Organisms - ppt ...">
            <a:extLst>
              <a:ext uri="{FF2B5EF4-FFF2-40B4-BE49-F238E27FC236}">
                <a16:creationId xmlns:a16="http://schemas.microsoft.com/office/drawing/2014/main" id="{9EEACC2B-7ACB-1745-9B50-3235427EA2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4" t="26492" r="7718" b="4385"/>
          <a:stretch/>
        </p:blipFill>
        <p:spPr bwMode="auto">
          <a:xfrm>
            <a:off x="4599073" y="1691812"/>
            <a:ext cx="4572000" cy="375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641869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816429" y="1132113"/>
            <a:ext cx="7598228" cy="5464629"/>
          </a:xfrm>
        </p:spPr>
        <p:txBody>
          <a:bodyPr>
            <a:normAutofit/>
          </a:bodyPr>
          <a:lstStyle/>
          <a:p>
            <a:r>
              <a:rPr lang="en-US" dirty="0"/>
              <a:t>We will use the model published by Collier </a:t>
            </a:r>
            <a:r>
              <a:rPr lang="en-US" i="1" dirty="0"/>
              <a:t>et al. </a:t>
            </a:r>
            <a:r>
              <a:rPr lang="en-US" dirty="0"/>
              <a:t>in 1996: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lvl="1"/>
            <a:endParaRPr lang="en-US" sz="2400" dirty="0"/>
          </a:p>
          <a:p>
            <a:pPr lvl="2"/>
            <a:endParaRPr lang="en-US" sz="2000" dirty="0"/>
          </a:p>
          <a:p>
            <a:pPr lvl="1"/>
            <a:endParaRPr lang="en-US" sz="24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425" y="109282"/>
            <a:ext cx="6858000" cy="8572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2600FF"/>
                </a:solidFill>
              </a:rPr>
              <a:t>Example – Delta-Notch Patterning</a:t>
            </a:r>
          </a:p>
        </p:txBody>
      </p:sp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1" y="2085924"/>
            <a:ext cx="4365683" cy="241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3791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2FEABE-3AC6-4358-961E-A4A28E7A6B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0"/>
            <a:ext cx="6858000" cy="857250"/>
          </a:xfrm>
        </p:spPr>
        <p:txBody>
          <a:bodyPr>
            <a:noAutofit/>
          </a:bodyPr>
          <a:lstStyle/>
          <a:p>
            <a:r>
              <a:rPr lang="en-US" sz="4000" b="1" dirty="0">
                <a:solidFill>
                  <a:srgbClr val="0000FF"/>
                </a:solidFill>
              </a:rPr>
              <a:t>Topics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9E3F31D-5FC1-4C41-906F-FADD467E8543}"/>
              </a:ext>
            </a:extLst>
          </p:cNvPr>
          <p:cNvSpPr txBox="1"/>
          <p:nvPr/>
        </p:nvSpPr>
        <p:spPr>
          <a:xfrm>
            <a:off x="489858" y="1502228"/>
            <a:ext cx="85670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200" dirty="0"/>
              <a:t>Multiscale modelling in CC3D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200" dirty="0"/>
              <a:t>Intercell contact signaling (Delta-Notch)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200" dirty="0"/>
              <a:t>Building a Delta-Notch model in CC3D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200" dirty="0"/>
              <a:t>SBML Models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200" dirty="0"/>
              <a:t>Exercises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3200" dirty="0"/>
              <a:t>Building a simple Colonic Crypt model in CC3D</a:t>
            </a:r>
          </a:p>
        </p:txBody>
      </p:sp>
    </p:spTree>
    <p:extLst>
      <p:ext uri="{BB962C8B-B14F-4D97-AF65-F5344CB8AC3E}">
        <p14:creationId xmlns:p14="http://schemas.microsoft.com/office/powerpoint/2010/main" val="901069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816429" y="1132113"/>
            <a:ext cx="7598228" cy="5464629"/>
          </a:xfrm>
        </p:spPr>
        <p:txBody>
          <a:bodyPr>
            <a:normAutofit/>
          </a:bodyPr>
          <a:lstStyle/>
          <a:p>
            <a:r>
              <a:rPr lang="en-US" dirty="0"/>
              <a:t>We will use the model published by Collier </a:t>
            </a:r>
            <a:r>
              <a:rPr lang="en-US" i="1" dirty="0"/>
              <a:t>et al. </a:t>
            </a:r>
            <a:r>
              <a:rPr lang="en-US" dirty="0"/>
              <a:t>in 1996:</a:t>
            </a:r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endParaRPr lang="en-US" sz="2800" dirty="0"/>
          </a:p>
          <a:p>
            <a:pPr lvl="1"/>
            <a:endParaRPr lang="en-US" sz="2400" dirty="0"/>
          </a:p>
          <a:p>
            <a:pPr lvl="2"/>
            <a:endParaRPr lang="en-US" sz="20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N : Notch </a:t>
            </a:r>
          </a:p>
          <a:p>
            <a:pPr lvl="1"/>
            <a:r>
              <a:rPr lang="en-US" sz="2400" dirty="0"/>
              <a:t>D : Delta </a:t>
            </a:r>
          </a:p>
          <a:p>
            <a:pPr lvl="1"/>
            <a:r>
              <a:rPr lang="en-US" sz="2400" dirty="0"/>
              <a:t>D: average Delta from neighbors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425" y="109282"/>
            <a:ext cx="6858000" cy="8572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2600FF"/>
                </a:solidFill>
              </a:rPr>
              <a:t>Example – Delta-Notch Patterning</a:t>
            </a:r>
          </a:p>
        </p:txBody>
      </p:sp>
      <p:pic>
        <p:nvPicPr>
          <p:cNvPr id="410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121" y="2085924"/>
            <a:ext cx="4365683" cy="241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09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4806178"/>
              </p:ext>
            </p:extLst>
          </p:nvPr>
        </p:nvGraphicFramePr>
        <p:xfrm>
          <a:off x="5013721" y="2242457"/>
          <a:ext cx="3998158" cy="2262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5" name="Equation" r:id="rId4" imgW="1511280" imgH="863280" progId="Equation.3">
                  <p:embed/>
                </p:oleObj>
              </mc:Choice>
              <mc:Fallback>
                <p:oleObj name="Equation" r:id="rId4" imgW="1511280" imgH="863280" progId="Equation.3">
                  <p:embed/>
                  <p:pic>
                    <p:nvPicPr>
                      <p:cNvPr id="40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13721" y="2242457"/>
                        <a:ext cx="3998158" cy="226286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8" name="Straight Connector 7"/>
          <p:cNvCxnSpPr>
            <a:cxnSpLocks/>
          </p:cNvCxnSpPr>
          <p:nvPr/>
        </p:nvCxnSpPr>
        <p:spPr>
          <a:xfrm flipH="1">
            <a:off x="1436914" y="5399314"/>
            <a:ext cx="261257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57346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139867" y="1065014"/>
            <a:ext cx="8807116" cy="4270772"/>
          </a:xfrm>
        </p:spPr>
        <p:txBody>
          <a:bodyPr/>
          <a:lstStyle/>
          <a:p>
            <a:r>
              <a:rPr lang="en-US" sz="2800" dirty="0"/>
              <a:t>In this model, when a cell receives high levels of Delta from neighbors its Notch level becomes downregulated.</a:t>
            </a:r>
          </a:p>
          <a:p>
            <a:endParaRPr lang="en-US" sz="2800" dirty="0"/>
          </a:p>
          <a:p>
            <a:r>
              <a:rPr lang="en-US" sz="2800" dirty="0"/>
              <a:t>This leads to the high/low Notch patterning shown by their simulations on a fixed hexagonal lattice:</a:t>
            </a:r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7695"/>
            <a:ext cx="6858000" cy="8572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2600FF"/>
                </a:solidFill>
              </a:rPr>
              <a:t>Example – Delta-Notch Patterning</a:t>
            </a:r>
          </a:p>
        </p:txBody>
      </p:sp>
      <p:pic>
        <p:nvPicPr>
          <p:cNvPr id="6144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149" y="3657600"/>
            <a:ext cx="4411594" cy="313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16406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Content Placeholder 2"/>
          <p:cNvSpPr>
            <a:spLocks noGrp="1"/>
          </p:cNvSpPr>
          <p:nvPr>
            <p:ph idx="1"/>
          </p:nvPr>
        </p:nvSpPr>
        <p:spPr>
          <a:xfrm>
            <a:off x="34735" y="1197429"/>
            <a:ext cx="8938242" cy="5660571"/>
          </a:xfrm>
        </p:spPr>
        <p:txBody>
          <a:bodyPr>
            <a:normAutofit/>
          </a:bodyPr>
          <a:lstStyle/>
          <a:p>
            <a:r>
              <a:rPr lang="en-US" sz="2625" dirty="0"/>
              <a:t>Create space filled with cells (uniform initializer)</a:t>
            </a:r>
          </a:p>
          <a:p>
            <a:r>
              <a:rPr lang="en-US" sz="2625" dirty="0"/>
              <a:t>Type model in Antimony</a:t>
            </a:r>
          </a:p>
          <a:p>
            <a:r>
              <a:rPr lang="en-US" sz="2625" dirty="0"/>
              <a:t>Add to all cells</a:t>
            </a:r>
          </a:p>
          <a:p>
            <a:r>
              <a:rPr lang="en-US" sz="2625" dirty="0"/>
              <a:t>At each MCS: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625" dirty="0"/>
              <a:t>Loop over each cell</a:t>
            </a:r>
          </a:p>
          <a:p>
            <a:pPr lvl="2"/>
            <a:r>
              <a:rPr lang="en-US" sz="2625" dirty="0"/>
              <a:t>Loop over cell neighbors</a:t>
            </a:r>
          </a:p>
          <a:p>
            <a:pPr lvl="3">
              <a:buFont typeface="Arial" panose="020B0604020202020204" pitchFamily="34" charset="0"/>
              <a:buChar char="•"/>
            </a:pPr>
            <a:r>
              <a:rPr lang="en-US" sz="2625" dirty="0"/>
              <a:t>Calculate average D from neighbors</a:t>
            </a:r>
          </a:p>
          <a:p>
            <a:pPr lvl="2"/>
            <a:r>
              <a:rPr lang="en-US" sz="2625" dirty="0"/>
              <a:t>Set new value of &lt;D&gt; to cell</a:t>
            </a:r>
          </a:p>
          <a:p>
            <a:r>
              <a:rPr lang="en-US" sz="2625" dirty="0"/>
              <a:t>Visualize patterning</a:t>
            </a:r>
          </a:p>
          <a:p>
            <a:endParaRPr lang="en-US" dirty="0"/>
          </a:p>
          <a:p>
            <a:endParaRPr lang="en-US" sz="2100" dirty="0"/>
          </a:p>
          <a:p>
            <a:endParaRPr lang="en-US" sz="2100" dirty="0"/>
          </a:p>
          <a:p>
            <a:endParaRPr lang="en-US" sz="21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425" y="39559"/>
            <a:ext cx="6858000" cy="8572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2600FF"/>
                </a:solidFill>
              </a:rPr>
              <a:t>Example – Delta-Notch Patterning</a:t>
            </a:r>
          </a:p>
        </p:txBody>
      </p:sp>
      <p:graphicFrame>
        <p:nvGraphicFramePr>
          <p:cNvPr id="8" name="Object 4">
            <a:extLst>
              <a:ext uri="{FF2B5EF4-FFF2-40B4-BE49-F238E27FC236}">
                <a16:creationId xmlns:a16="http://schemas.microsoft.com/office/drawing/2014/main" id="{B4C32924-90BB-D842-8C94-F7A16993FCD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19555395"/>
              </p:ext>
            </p:extLst>
          </p:nvPr>
        </p:nvGraphicFramePr>
        <p:xfrm>
          <a:off x="6144908" y="2154429"/>
          <a:ext cx="2999092" cy="169742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6" name="Equation" r:id="rId3" imgW="1511280" imgH="863280" progId="Equation.3">
                  <p:embed/>
                </p:oleObj>
              </mc:Choice>
              <mc:Fallback>
                <p:oleObj name="Equation" r:id="rId3" imgW="1511280" imgH="863280" progId="Equation.3">
                  <p:embed/>
                  <p:pic>
                    <p:nvPicPr>
                      <p:cNvPr id="4098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44908" y="2154429"/>
                        <a:ext cx="2999092" cy="169742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6" name="Group 5">
            <a:extLst>
              <a:ext uri="{FF2B5EF4-FFF2-40B4-BE49-F238E27FC236}">
                <a16:creationId xmlns:a16="http://schemas.microsoft.com/office/drawing/2014/main" id="{69012E7A-7ED0-9F45-8692-FC59CBEE4065}"/>
              </a:ext>
            </a:extLst>
          </p:cNvPr>
          <p:cNvGrpSpPr/>
          <p:nvPr/>
        </p:nvGrpSpPr>
        <p:grpSpPr>
          <a:xfrm>
            <a:off x="6430201" y="4029433"/>
            <a:ext cx="2354002" cy="822463"/>
            <a:chOff x="8553691" y="4405259"/>
            <a:chExt cx="1827334" cy="638451"/>
          </a:xfrm>
        </p:grpSpPr>
        <p:pic>
          <p:nvPicPr>
            <p:cNvPr id="4" name="Picture 3" descr="Screen of a cell phone&#10;&#10;Description automatically generated">
              <a:extLst>
                <a:ext uri="{FF2B5EF4-FFF2-40B4-BE49-F238E27FC236}">
                  <a16:creationId xmlns:a16="http://schemas.microsoft.com/office/drawing/2014/main" id="{5612902B-B57F-A548-A828-B8E058AD30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73" t="35799" r="13892" b="50800"/>
            <a:stretch/>
          </p:blipFill>
          <p:spPr>
            <a:xfrm>
              <a:off x="8601232" y="4785819"/>
              <a:ext cx="1732252" cy="257891"/>
            </a:xfrm>
            <a:prstGeom prst="rect">
              <a:avLst/>
            </a:prstGeom>
          </p:spPr>
        </p:pic>
        <p:pic>
          <p:nvPicPr>
            <p:cNvPr id="10" name="Picture 9" descr="Screen of a cell phone&#10;&#10;Description automatically generated">
              <a:extLst>
                <a:ext uri="{FF2B5EF4-FFF2-40B4-BE49-F238E27FC236}">
                  <a16:creationId xmlns:a16="http://schemas.microsoft.com/office/drawing/2014/main" id="{616789E6-F8B9-1B4D-B819-0AE3EE202E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576" t="36454" r="48254" b="47845"/>
            <a:stretch/>
          </p:blipFill>
          <p:spPr>
            <a:xfrm>
              <a:off x="8553691" y="4405259"/>
              <a:ext cx="1827334" cy="3021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44553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Content Placeholder 2"/>
          <p:cNvSpPr>
            <a:spLocks noGrp="1"/>
          </p:cNvSpPr>
          <p:nvPr>
            <p:ph idx="1"/>
          </p:nvPr>
        </p:nvSpPr>
        <p:spPr>
          <a:xfrm>
            <a:off x="223831" y="961344"/>
            <a:ext cx="8920169" cy="5801890"/>
          </a:xfrm>
        </p:spPr>
        <p:txBody>
          <a:bodyPr>
            <a:normAutofit/>
          </a:bodyPr>
          <a:lstStyle/>
          <a:p>
            <a:r>
              <a:rPr lang="en-US" sz="2800" dirty="0"/>
              <a:t>When we run this model we can see that first the Notch values go down before the pattern emerges: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04107"/>
            <a:ext cx="6858000" cy="8572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2600FF"/>
                </a:solidFill>
              </a:rPr>
              <a:t>Example – Delta-Notch Patterning</a:t>
            </a:r>
          </a:p>
        </p:txBody>
      </p:sp>
      <p:pic>
        <p:nvPicPr>
          <p:cNvPr id="5" name="Delta Notch Patterning Simul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2941" t="9238" r="15631" b="6536"/>
          <a:stretch/>
        </p:blipFill>
        <p:spPr>
          <a:xfrm>
            <a:off x="2585357" y="2436685"/>
            <a:ext cx="3946071" cy="348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8282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243640" y="939964"/>
            <a:ext cx="8626642" cy="3787694"/>
          </a:xfrm>
        </p:spPr>
        <p:txBody>
          <a:bodyPr>
            <a:normAutofit/>
          </a:bodyPr>
          <a:lstStyle/>
          <a:p>
            <a:r>
              <a:rPr lang="en-US" dirty="0"/>
              <a:t>Increase the level of membrane fluctuations (temperature) and check how the pattern changes</a:t>
            </a:r>
          </a:p>
          <a:p>
            <a:pPr lvl="2"/>
            <a:endParaRPr lang="en-US" sz="1600" dirty="0"/>
          </a:p>
          <a:p>
            <a:r>
              <a:rPr lang="en-US" dirty="0"/>
              <a:t>Make delta signaling in proportion to fraction of shared membrane area</a:t>
            </a:r>
          </a:p>
          <a:p>
            <a:pPr lvl="2"/>
            <a:endParaRPr lang="en-US" sz="1600" dirty="0"/>
          </a:p>
          <a:p>
            <a:r>
              <a:rPr lang="en-US" dirty="0"/>
              <a:t>Add long range of DN signaling (count neighbor of neighbors)</a:t>
            </a:r>
          </a:p>
          <a:p>
            <a:pPr lvl="2"/>
            <a:endParaRPr lang="en-US" sz="1600" dirty="0"/>
          </a:p>
          <a:p>
            <a:r>
              <a:rPr lang="en-US" dirty="0"/>
              <a:t>Explore different cell arrangements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56397"/>
            <a:ext cx="6858000" cy="8572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2600FF"/>
                </a:solidFill>
              </a:rPr>
              <a:t>Exercises – Delta-Notch Patterning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104FAC82-E4F9-6A47-9E87-D2CDC71A5036}"/>
              </a:ext>
            </a:extLst>
          </p:cNvPr>
          <p:cNvSpPr/>
          <p:nvPr/>
        </p:nvSpPr>
        <p:spPr>
          <a:xfrm>
            <a:off x="2757875" y="4727658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662D699-7BE1-A143-B8F4-408A43D27E7C}"/>
              </a:ext>
            </a:extLst>
          </p:cNvPr>
          <p:cNvSpPr/>
          <p:nvPr/>
        </p:nvSpPr>
        <p:spPr>
          <a:xfrm>
            <a:off x="2335266" y="4727658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81D5B9D-6645-3A49-B860-C63911E27EAE}"/>
              </a:ext>
            </a:extLst>
          </p:cNvPr>
          <p:cNvSpPr/>
          <p:nvPr/>
        </p:nvSpPr>
        <p:spPr>
          <a:xfrm>
            <a:off x="3610613" y="4727658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ED94603B-217B-5349-A414-F2CF67A8942C}"/>
              </a:ext>
            </a:extLst>
          </p:cNvPr>
          <p:cNvSpPr/>
          <p:nvPr/>
        </p:nvSpPr>
        <p:spPr>
          <a:xfrm>
            <a:off x="3180484" y="4727658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318085E6-2A70-784C-86DC-89C3F5ABC2C1}"/>
              </a:ext>
            </a:extLst>
          </p:cNvPr>
          <p:cNvSpPr/>
          <p:nvPr/>
        </p:nvSpPr>
        <p:spPr>
          <a:xfrm>
            <a:off x="2899246" y="5151772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9F8BA0F2-4D46-F746-BEDC-AD0698DE74DB}"/>
              </a:ext>
            </a:extLst>
          </p:cNvPr>
          <p:cNvSpPr/>
          <p:nvPr/>
        </p:nvSpPr>
        <p:spPr>
          <a:xfrm>
            <a:off x="2476637" y="5151772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B4E3F68-F31A-584C-88B2-5F4EB4CF2039}"/>
              </a:ext>
            </a:extLst>
          </p:cNvPr>
          <p:cNvSpPr/>
          <p:nvPr/>
        </p:nvSpPr>
        <p:spPr>
          <a:xfrm>
            <a:off x="3751984" y="5151772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4DFF783E-89B2-964C-ABBB-1AB20A4A4D7E}"/>
              </a:ext>
            </a:extLst>
          </p:cNvPr>
          <p:cNvSpPr/>
          <p:nvPr/>
        </p:nvSpPr>
        <p:spPr>
          <a:xfrm>
            <a:off x="3321856" y="5151772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F09D4552-A4FA-7F4E-B358-8610A46E24D4}"/>
              </a:ext>
            </a:extLst>
          </p:cNvPr>
          <p:cNvSpPr/>
          <p:nvPr/>
        </p:nvSpPr>
        <p:spPr>
          <a:xfrm>
            <a:off x="1914161" y="4727658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61AA7C28-9DB6-3547-9EB5-16902AD27356}"/>
              </a:ext>
            </a:extLst>
          </p:cNvPr>
          <p:cNvSpPr/>
          <p:nvPr/>
        </p:nvSpPr>
        <p:spPr>
          <a:xfrm>
            <a:off x="2055532" y="5151772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6F9FC4E3-3228-A849-8C13-4C499D02BA57}"/>
              </a:ext>
            </a:extLst>
          </p:cNvPr>
          <p:cNvSpPr/>
          <p:nvPr/>
        </p:nvSpPr>
        <p:spPr>
          <a:xfrm>
            <a:off x="1632923" y="5151772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27AAAECD-ACA4-484F-B9CA-400DBDD18C2B}"/>
              </a:ext>
            </a:extLst>
          </p:cNvPr>
          <p:cNvSpPr/>
          <p:nvPr/>
        </p:nvSpPr>
        <p:spPr>
          <a:xfrm>
            <a:off x="6250408" y="4846470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0A64B2FE-B4DB-A44A-AC94-F2C8BF4E2445}"/>
              </a:ext>
            </a:extLst>
          </p:cNvPr>
          <p:cNvSpPr/>
          <p:nvPr/>
        </p:nvSpPr>
        <p:spPr>
          <a:xfrm>
            <a:off x="5841347" y="4856248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C8933738-FF41-AB45-A9FE-9481BBA28294}"/>
              </a:ext>
            </a:extLst>
          </p:cNvPr>
          <p:cNvSpPr/>
          <p:nvPr/>
        </p:nvSpPr>
        <p:spPr>
          <a:xfrm rot="16200000">
            <a:off x="7538547" y="5063792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EEB12EB0-E237-FF40-B2E7-3623DE55E3E0}"/>
              </a:ext>
            </a:extLst>
          </p:cNvPr>
          <p:cNvSpPr/>
          <p:nvPr/>
        </p:nvSpPr>
        <p:spPr>
          <a:xfrm rot="16200000">
            <a:off x="7538547" y="5486401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1102E3A1-60B7-204C-8B6D-3E8C288A3B0E}"/>
              </a:ext>
            </a:extLst>
          </p:cNvPr>
          <p:cNvSpPr/>
          <p:nvPr/>
        </p:nvSpPr>
        <p:spPr>
          <a:xfrm rot="16200000">
            <a:off x="7538547" y="4211054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760E701D-445E-1244-9308-457C146E42CD}"/>
              </a:ext>
            </a:extLst>
          </p:cNvPr>
          <p:cNvSpPr/>
          <p:nvPr/>
        </p:nvSpPr>
        <p:spPr>
          <a:xfrm rot="16200000">
            <a:off x="7538547" y="4641183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9" name="Rounded Rectangle 18">
            <a:extLst>
              <a:ext uri="{FF2B5EF4-FFF2-40B4-BE49-F238E27FC236}">
                <a16:creationId xmlns:a16="http://schemas.microsoft.com/office/drawing/2014/main" id="{73769B61-943E-0B48-816E-D04581D48803}"/>
              </a:ext>
            </a:extLst>
          </p:cNvPr>
          <p:cNvSpPr/>
          <p:nvPr/>
        </p:nvSpPr>
        <p:spPr>
          <a:xfrm rot="16200000">
            <a:off x="7962661" y="4841205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E65B1A61-8748-B54F-99DB-F3E3EC8B2D38}"/>
              </a:ext>
            </a:extLst>
          </p:cNvPr>
          <p:cNvSpPr/>
          <p:nvPr/>
        </p:nvSpPr>
        <p:spPr>
          <a:xfrm rot="16200000">
            <a:off x="7962661" y="5263814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C966CFDE-0394-1745-94B3-6549B827C65B}"/>
              </a:ext>
            </a:extLst>
          </p:cNvPr>
          <p:cNvSpPr/>
          <p:nvPr/>
        </p:nvSpPr>
        <p:spPr>
          <a:xfrm rot="16200000">
            <a:off x="5417233" y="4856248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2" name="Rounded Rectangle 21">
            <a:extLst>
              <a:ext uri="{FF2B5EF4-FFF2-40B4-BE49-F238E27FC236}">
                <a16:creationId xmlns:a16="http://schemas.microsoft.com/office/drawing/2014/main" id="{CCED64F9-2685-594F-927F-7D8E62519709}"/>
              </a:ext>
            </a:extLst>
          </p:cNvPr>
          <p:cNvSpPr/>
          <p:nvPr/>
        </p:nvSpPr>
        <p:spPr>
          <a:xfrm rot="16200000">
            <a:off x="7962661" y="4418596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137EE0A-00CD-F84F-8242-7501665DDE26}"/>
              </a:ext>
            </a:extLst>
          </p:cNvPr>
          <p:cNvSpPr/>
          <p:nvPr/>
        </p:nvSpPr>
        <p:spPr>
          <a:xfrm rot="16200000">
            <a:off x="7114432" y="4898358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0BEEEDDC-5F3E-AE4F-989C-D1EE1C85AF33}"/>
              </a:ext>
            </a:extLst>
          </p:cNvPr>
          <p:cNvSpPr/>
          <p:nvPr/>
        </p:nvSpPr>
        <p:spPr>
          <a:xfrm rot="16200000">
            <a:off x="7114432" y="4457701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7" name="Rounded Rectangle 36">
            <a:extLst>
              <a:ext uri="{FF2B5EF4-FFF2-40B4-BE49-F238E27FC236}">
                <a16:creationId xmlns:a16="http://schemas.microsoft.com/office/drawing/2014/main" id="{BCB1B071-888D-B34D-A723-7A5FF6D4AD0E}"/>
              </a:ext>
            </a:extLst>
          </p:cNvPr>
          <p:cNvSpPr/>
          <p:nvPr/>
        </p:nvSpPr>
        <p:spPr>
          <a:xfrm rot="16200000">
            <a:off x="6681295" y="5055520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29670DC0-7F85-E548-BE90-EC78B65BC122}"/>
              </a:ext>
            </a:extLst>
          </p:cNvPr>
          <p:cNvSpPr/>
          <p:nvPr/>
        </p:nvSpPr>
        <p:spPr>
          <a:xfrm rot="16200000">
            <a:off x="7105409" y="5336758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43882D27-84B2-D549-A0D2-0D845E78DACB}"/>
              </a:ext>
            </a:extLst>
          </p:cNvPr>
          <p:cNvSpPr/>
          <p:nvPr/>
        </p:nvSpPr>
        <p:spPr>
          <a:xfrm rot="16200000">
            <a:off x="6681295" y="4641183"/>
            <a:ext cx="388019" cy="397043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355405026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F73C91-308B-3244-A848-393929DBE760}"/>
              </a:ext>
            </a:extLst>
          </p:cNvPr>
          <p:cNvSpPr txBox="1">
            <a:spLocks/>
          </p:cNvSpPr>
          <p:nvPr/>
        </p:nvSpPr>
        <p:spPr>
          <a:xfrm>
            <a:off x="114300" y="1181097"/>
            <a:ext cx="4429125" cy="5023757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pPr lvl="3"/>
            <a:endParaRPr lang="en-US" sz="1600" dirty="0"/>
          </a:p>
          <a:p>
            <a:pPr algn="ctr">
              <a:buFont typeface="Arial" charset="0"/>
              <a:buNone/>
            </a:pPr>
            <a:r>
              <a:rPr lang="en-US" sz="2400" dirty="0"/>
              <a:t>Developer software </a:t>
            </a:r>
          </a:p>
          <a:p>
            <a:pPr algn="ctr">
              <a:buFont typeface="Arial" charset="0"/>
              <a:buNone/>
            </a:pPr>
            <a:r>
              <a:rPr lang="en-US" sz="2400" dirty="0"/>
              <a:t>(Tellurium, </a:t>
            </a:r>
            <a:r>
              <a:rPr lang="en-US" sz="2400" dirty="0" err="1"/>
              <a:t>Copasi</a:t>
            </a:r>
            <a:r>
              <a:rPr lang="en-US" sz="2400" dirty="0"/>
              <a:t>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r>
              <a:rPr lang="en-US" sz="2400" b="1" dirty="0"/>
              <a:t>SBML</a:t>
            </a:r>
            <a:r>
              <a:rPr lang="en-US" sz="2400" dirty="0"/>
              <a:t> file </a:t>
            </a:r>
          </a:p>
          <a:p>
            <a:pPr algn="ctr">
              <a:buFont typeface="Arial" charset="0"/>
              <a:buNone/>
            </a:pPr>
            <a:r>
              <a:rPr lang="en-US" sz="2400" dirty="0"/>
              <a:t>(Systems Biology Markup Language)</a:t>
            </a:r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r>
              <a:rPr lang="en-US" sz="2400" dirty="0"/>
              <a:t>Simulation software </a:t>
            </a:r>
          </a:p>
          <a:p>
            <a:pPr algn="ctr">
              <a:buFont typeface="Arial" charset="0"/>
              <a:buNone/>
            </a:pPr>
            <a:r>
              <a:rPr lang="en-US" sz="2400" dirty="0"/>
              <a:t>(CompuCell3D)</a:t>
            </a: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114425" y="153695"/>
            <a:ext cx="6858000" cy="85725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How to add RK models to CC3D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098472" y="1181098"/>
            <a:ext cx="5045528" cy="428625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lvl="3"/>
            <a:endParaRPr lang="en-US" sz="1600" dirty="0"/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r>
              <a:rPr lang="en-US" dirty="0"/>
              <a:t>Antimony specification</a:t>
            </a:r>
          </a:p>
          <a:p>
            <a:pPr algn="ctr">
              <a:buFont typeface="Arial" charset="0"/>
              <a:buNone/>
            </a:pPr>
            <a:r>
              <a:rPr lang="en-US" dirty="0"/>
              <a:t>(</a:t>
            </a:r>
            <a:r>
              <a:rPr lang="en-US" dirty="0" err="1"/>
              <a:t>Twedit</a:t>
            </a:r>
            <a:r>
              <a:rPr lang="en-US" dirty="0"/>
              <a:t>++)</a:t>
            </a:r>
          </a:p>
          <a:p>
            <a:pPr algn="ctr">
              <a:buFont typeface="Arial" charset="0"/>
              <a:buNone/>
            </a:pPr>
            <a:endParaRPr lang="en-US" sz="3200" dirty="0"/>
          </a:p>
          <a:p>
            <a:pPr algn="ctr">
              <a:buFont typeface="Arial" charset="0"/>
              <a:buNone/>
            </a:pPr>
            <a:endParaRPr lang="en-US" sz="3200" dirty="0"/>
          </a:p>
          <a:p>
            <a:pPr algn="ctr">
              <a:buFont typeface="Arial" charset="0"/>
              <a:buNone/>
            </a:pPr>
            <a:r>
              <a:rPr lang="en-US" dirty="0"/>
              <a:t>Simulation software </a:t>
            </a:r>
          </a:p>
          <a:p>
            <a:pPr algn="ctr">
              <a:buFont typeface="Arial" charset="0"/>
              <a:buNone/>
            </a:pPr>
            <a:r>
              <a:rPr lang="en-US" dirty="0"/>
              <a:t>(CompuCell3D)</a:t>
            </a:r>
          </a:p>
        </p:txBody>
      </p:sp>
      <p:sp>
        <p:nvSpPr>
          <p:cNvPr id="4" name="Down Arrow 3"/>
          <p:cNvSpPr/>
          <p:nvPr/>
        </p:nvSpPr>
        <p:spPr>
          <a:xfrm>
            <a:off x="2245178" y="2871108"/>
            <a:ext cx="285750" cy="457200"/>
          </a:xfrm>
          <a:prstGeom prst="downArrow">
            <a:avLst/>
          </a:prstGeom>
          <a:solidFill>
            <a:schemeClr val="accent1">
              <a:alpha val="27000"/>
            </a:schemeClr>
          </a:solidFill>
          <a:ln>
            <a:solidFill>
              <a:schemeClr val="tx2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6" name="Down Arrow 5"/>
          <p:cNvSpPr/>
          <p:nvPr/>
        </p:nvSpPr>
        <p:spPr>
          <a:xfrm>
            <a:off x="2200275" y="4525862"/>
            <a:ext cx="285750" cy="457200"/>
          </a:xfrm>
          <a:prstGeom prst="downArrow">
            <a:avLst/>
          </a:prstGeom>
          <a:solidFill>
            <a:schemeClr val="accent1">
              <a:alpha val="27000"/>
            </a:schemeClr>
          </a:solidFill>
          <a:ln>
            <a:solidFill>
              <a:schemeClr val="tx2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785952F2-2694-ED4C-A756-D49ECE0AFF5A}"/>
              </a:ext>
            </a:extLst>
          </p:cNvPr>
          <p:cNvSpPr/>
          <p:nvPr/>
        </p:nvSpPr>
        <p:spPr>
          <a:xfrm>
            <a:off x="6442981" y="3880755"/>
            <a:ext cx="285750" cy="457200"/>
          </a:xfrm>
          <a:prstGeom prst="downArrow">
            <a:avLst/>
          </a:prstGeom>
          <a:solidFill>
            <a:schemeClr val="accent1">
              <a:alpha val="27000"/>
            </a:schemeClr>
          </a:solidFill>
          <a:ln>
            <a:solidFill>
              <a:schemeClr val="tx2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76B7D9F-E0A5-034F-BB6E-43EEEDC55773}"/>
              </a:ext>
            </a:extLst>
          </p:cNvPr>
          <p:cNvSpPr/>
          <p:nvPr/>
        </p:nvSpPr>
        <p:spPr>
          <a:xfrm>
            <a:off x="114300" y="1556657"/>
            <a:ext cx="4457700" cy="46481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082093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47650"/>
            <a:ext cx="6858000" cy="85725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rgbClr val="2600FF"/>
                </a:solidFill>
              </a:rPr>
              <a:t>SBML – Systems Biology Markup Language</a:t>
            </a:r>
          </a:p>
        </p:txBody>
      </p:sp>
      <p:sp>
        <p:nvSpPr>
          <p:cNvPr id="17411" name="Content Placeholder 2"/>
          <p:cNvSpPr>
            <a:spLocks noGrp="1"/>
          </p:cNvSpPr>
          <p:nvPr>
            <p:ph idx="1"/>
          </p:nvPr>
        </p:nvSpPr>
        <p:spPr>
          <a:xfrm>
            <a:off x="729343" y="1393371"/>
            <a:ext cx="7663543" cy="4974772"/>
          </a:xfrm>
        </p:spPr>
        <p:txBody>
          <a:bodyPr>
            <a:normAutofit/>
          </a:bodyPr>
          <a:lstStyle/>
          <a:p>
            <a:r>
              <a:rPr lang="en-US" sz="3200" dirty="0"/>
              <a:t>Not a software!</a:t>
            </a:r>
          </a:p>
          <a:p>
            <a:pPr lvl="1"/>
            <a:endParaRPr lang="en-US" sz="2800" dirty="0"/>
          </a:p>
          <a:p>
            <a:r>
              <a:rPr lang="en-US" sz="3200" dirty="0"/>
              <a:t>Machine-readable format for representing subcellular models</a:t>
            </a:r>
          </a:p>
          <a:p>
            <a:pPr lvl="1"/>
            <a:endParaRPr lang="en-US" sz="2800" dirty="0"/>
          </a:p>
          <a:p>
            <a:r>
              <a:rPr lang="en-US" sz="3200" dirty="0"/>
              <a:t>Standard for storage and exchange of models</a:t>
            </a:r>
          </a:p>
          <a:p>
            <a:pPr lvl="1"/>
            <a:endParaRPr lang="en-US" sz="2800" dirty="0"/>
          </a:p>
          <a:p>
            <a:r>
              <a:rPr lang="en-US" sz="3200" dirty="0"/>
              <a:t>Implementation agnostic</a:t>
            </a:r>
          </a:p>
        </p:txBody>
      </p:sp>
    </p:spTree>
    <p:extLst>
      <p:ext uri="{BB962C8B-B14F-4D97-AF65-F5344CB8AC3E}">
        <p14:creationId xmlns:p14="http://schemas.microsoft.com/office/powerpoint/2010/main" val="31350013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0" name="Title 1"/>
          <p:cNvSpPr>
            <a:spLocks noGrp="1"/>
          </p:cNvSpPr>
          <p:nvPr>
            <p:ph type="title"/>
          </p:nvPr>
        </p:nvSpPr>
        <p:spPr>
          <a:xfrm>
            <a:off x="1143000" y="193222"/>
            <a:ext cx="6858000" cy="85725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SBML</a:t>
            </a:r>
          </a:p>
        </p:txBody>
      </p:sp>
      <p:sp>
        <p:nvSpPr>
          <p:cNvPr id="1031" name="Content Placeholder 2"/>
          <p:cNvSpPr>
            <a:spLocks noGrp="1"/>
          </p:cNvSpPr>
          <p:nvPr>
            <p:ph idx="1"/>
          </p:nvPr>
        </p:nvSpPr>
        <p:spPr>
          <a:xfrm>
            <a:off x="2578195" y="2814526"/>
            <a:ext cx="3987610" cy="3488302"/>
          </a:xfrm>
        </p:spPr>
        <p:txBody>
          <a:bodyPr>
            <a:normAutofit/>
          </a:bodyPr>
          <a:lstStyle/>
          <a:p>
            <a:r>
              <a:rPr lang="en-US" sz="3200" dirty="0"/>
              <a:t>Initial conditions:</a:t>
            </a:r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pPr lvl="2"/>
            <a:endParaRPr lang="en-US" sz="2400" dirty="0"/>
          </a:p>
          <a:p>
            <a:r>
              <a:rPr lang="en-US" sz="3200" dirty="0"/>
              <a:t>Parameters:</a:t>
            </a:r>
          </a:p>
          <a:p>
            <a:endParaRPr lang="en-US" sz="3200" dirty="0"/>
          </a:p>
        </p:txBody>
      </p:sp>
      <p:graphicFrame>
        <p:nvGraphicFramePr>
          <p:cNvPr id="1027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5797"/>
              </p:ext>
            </p:extLst>
          </p:nvPr>
        </p:nvGraphicFramePr>
        <p:xfrm>
          <a:off x="3155067" y="3429000"/>
          <a:ext cx="2776716" cy="925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2" name="Equation" r:id="rId3" imgW="685800" imgH="228600" progId="Equation.3">
                  <p:embed/>
                </p:oleObj>
              </mc:Choice>
              <mc:Fallback>
                <p:oleObj name="Equation" r:id="rId3" imgW="685800" imgH="228600" progId="Equation.3">
                  <p:embed/>
                  <p:pic>
                    <p:nvPicPr>
                      <p:cNvPr id="1027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5067" y="3429000"/>
                        <a:ext cx="2776716" cy="9255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8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80188295"/>
              </p:ext>
            </p:extLst>
          </p:nvPr>
        </p:nvGraphicFramePr>
        <p:xfrm>
          <a:off x="2936149" y="5800723"/>
          <a:ext cx="3548029" cy="8227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3" name="Equation" r:id="rId5" imgW="876240" imgH="203040" progId="Equation.3">
                  <p:embed/>
                </p:oleObj>
              </mc:Choice>
              <mc:Fallback>
                <p:oleObj name="Equation" r:id="rId5" imgW="876240" imgH="203040" progId="Equation.3">
                  <p:embed/>
                  <p:pic>
                    <p:nvPicPr>
                      <p:cNvPr id="1028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36149" y="5800723"/>
                        <a:ext cx="3548029" cy="82273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9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02730209"/>
              </p:ext>
            </p:extLst>
          </p:nvPr>
        </p:nvGraphicFramePr>
        <p:xfrm>
          <a:off x="3103645" y="4094348"/>
          <a:ext cx="2828138" cy="925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44" name="Equation" r:id="rId7" imgW="698400" imgH="228600" progId="Equation.3">
                  <p:embed/>
                </p:oleObj>
              </mc:Choice>
              <mc:Fallback>
                <p:oleObj name="Equation" r:id="rId7" imgW="698400" imgH="228600" progId="Equation.3">
                  <p:embed/>
                  <p:pic>
                    <p:nvPicPr>
                      <p:cNvPr id="1029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03645" y="4094348"/>
                        <a:ext cx="2828138" cy="9255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1C1033C-63F5-6B4F-9537-5F42F9466778}"/>
                  </a:ext>
                </a:extLst>
              </p:cNvPr>
              <p:cNvSpPr/>
              <p:nvPr/>
            </p:nvSpPr>
            <p:spPr>
              <a:xfrm>
                <a:off x="1487916" y="1328058"/>
                <a:ext cx="5578491" cy="135152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groupChr>
                        <m:groupChrPr>
                          <m:chr m:val="→"/>
                          <m:vertJc m:val="bot"/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6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60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    </m:t>
                          </m:r>
                        </m:e>
                      </m:groupChr>
                      <m:sSub>
                        <m:sSubPr>
                          <m:ctrlPr>
                            <a:rPr lang="en-US" sz="6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60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6000" dirty="0"/>
              </a:p>
            </p:txBody>
          </p:sp>
        </mc:Choice>
        <mc:Fallback>
          <p:sp>
            <p:nvSpPr>
              <p:cNvPr id="2" name="Rectangle 1">
                <a:extLst>
                  <a:ext uri="{FF2B5EF4-FFF2-40B4-BE49-F238E27FC236}">
                    <a16:creationId xmlns:a16="http://schemas.microsoft.com/office/drawing/2014/main" id="{B1C1033C-63F5-6B4F-9537-5F42F946677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7916" y="1328058"/>
                <a:ext cx="5578491" cy="1351524"/>
              </a:xfrm>
              <a:prstGeom prst="rect">
                <a:avLst/>
              </a:prstGeom>
              <a:blipFill>
                <a:blip r:embed="rId9"/>
                <a:stretch>
                  <a:fillRect t="-5607" b="-56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14373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147" y="504653"/>
            <a:ext cx="6515100" cy="4847034"/>
          </a:xfrm>
        </p:spPr>
        <p:txBody>
          <a:bodyPr rtlCol="0">
            <a:noAutofit/>
          </a:bodyPr>
          <a:lstStyle/>
          <a:p>
            <a:pPr>
              <a:buNone/>
              <a:defRPr/>
            </a:pPr>
            <a:r>
              <a:rPr lang="en-US" sz="900" dirty="0"/>
              <a:t>&lt;?xml version="1.0" encoding="UTF-8"?&gt;</a:t>
            </a:r>
          </a:p>
          <a:p>
            <a:pPr>
              <a:buNone/>
              <a:defRPr/>
            </a:pPr>
            <a:r>
              <a:rPr lang="en-US" sz="900" dirty="0"/>
              <a:t>&lt;</a:t>
            </a:r>
            <a:r>
              <a:rPr lang="en-US" sz="900" dirty="0" err="1"/>
              <a:t>sbml</a:t>
            </a:r>
            <a:r>
              <a:rPr lang="en-US" sz="900" dirty="0"/>
              <a:t> </a:t>
            </a:r>
            <a:r>
              <a:rPr lang="en-US" sz="900" dirty="0" err="1"/>
              <a:t>xmlns</a:t>
            </a:r>
            <a:r>
              <a:rPr lang="en-US" sz="900" dirty="0"/>
              <a:t> = "http://www.sbml.org/sbml/level2" level = "2" version = "1"&gt;</a:t>
            </a:r>
          </a:p>
          <a:p>
            <a:pPr>
              <a:buNone/>
              <a:defRPr/>
            </a:pPr>
            <a:r>
              <a:rPr lang="en-US" sz="900" dirty="0"/>
              <a:t>   &lt;model id = "cell"&gt;</a:t>
            </a:r>
          </a:p>
          <a:p>
            <a:pPr>
              <a:buNone/>
              <a:defRPr/>
            </a:pPr>
            <a:r>
              <a:rPr lang="en-US" sz="900" dirty="0"/>
              <a:t>      &lt;</a:t>
            </a:r>
            <a:r>
              <a:rPr lang="en-US" sz="900" dirty="0" err="1"/>
              <a:t>listOfCompartments</a:t>
            </a:r>
            <a:r>
              <a:rPr lang="en-US" sz="900" dirty="0"/>
              <a:t>&gt;</a:t>
            </a:r>
          </a:p>
          <a:p>
            <a:pPr>
              <a:buNone/>
              <a:defRPr/>
            </a:pPr>
            <a:r>
              <a:rPr lang="en-US" sz="900" dirty="0"/>
              <a:t>         &lt;compartment id = "compartment" size = "1"/&gt;</a:t>
            </a:r>
          </a:p>
          <a:p>
            <a:pPr>
              <a:buNone/>
              <a:defRPr/>
            </a:pPr>
            <a:r>
              <a:rPr lang="en-US" sz="900" dirty="0"/>
              <a:t>      &lt;/</a:t>
            </a:r>
            <a:r>
              <a:rPr lang="en-US" sz="900" dirty="0" err="1"/>
              <a:t>listOfCompartments</a:t>
            </a:r>
            <a:r>
              <a:rPr lang="en-US" sz="900" dirty="0"/>
              <a:t>&gt;</a:t>
            </a:r>
          </a:p>
          <a:p>
            <a:pPr>
              <a:buNone/>
              <a:defRPr/>
            </a:pPr>
            <a:r>
              <a:rPr lang="en-US" sz="900" dirty="0"/>
              <a:t>      </a:t>
            </a:r>
            <a:r>
              <a:rPr lang="en-US" sz="900" dirty="0">
                <a:solidFill>
                  <a:srgbClr val="FF0000"/>
                </a:solidFill>
              </a:rPr>
              <a:t>&lt;</a:t>
            </a:r>
            <a:r>
              <a:rPr lang="en-US" sz="900" dirty="0" err="1">
                <a:solidFill>
                  <a:srgbClr val="FF0000"/>
                </a:solidFill>
              </a:rPr>
              <a:t>listOfSpecies</a:t>
            </a:r>
            <a:r>
              <a:rPr lang="en-US" sz="900" dirty="0">
                <a:solidFill>
                  <a:srgbClr val="FF0000"/>
                </a:solidFill>
              </a:rPr>
              <a:t>&gt;</a:t>
            </a:r>
          </a:p>
          <a:p>
            <a:pPr>
              <a:buNone/>
              <a:defRPr/>
            </a:pPr>
            <a:r>
              <a:rPr lang="en-US" sz="900" dirty="0">
                <a:solidFill>
                  <a:srgbClr val="FF0000"/>
                </a:solidFill>
              </a:rPr>
              <a:t>            &lt;species id = "S1" </a:t>
            </a:r>
            <a:r>
              <a:rPr lang="en-US" sz="900" dirty="0" err="1">
                <a:solidFill>
                  <a:srgbClr val="FF0000"/>
                </a:solidFill>
              </a:rPr>
              <a:t>boundaryCondition</a:t>
            </a:r>
            <a:r>
              <a:rPr lang="en-US" sz="900" dirty="0">
                <a:solidFill>
                  <a:srgbClr val="FF0000"/>
                </a:solidFill>
              </a:rPr>
              <a:t> = "false" </a:t>
            </a:r>
            <a:r>
              <a:rPr lang="en-US" sz="900" dirty="0" err="1">
                <a:solidFill>
                  <a:srgbClr val="FF0000"/>
                </a:solidFill>
              </a:rPr>
              <a:t>initialConcentration</a:t>
            </a:r>
            <a:r>
              <a:rPr lang="en-US" sz="900" dirty="0">
                <a:solidFill>
                  <a:srgbClr val="FF0000"/>
                </a:solidFill>
              </a:rPr>
              <a:t> = “5.0" compartment = "compartment"/&gt;</a:t>
            </a:r>
          </a:p>
          <a:p>
            <a:pPr>
              <a:buNone/>
              <a:defRPr/>
            </a:pPr>
            <a:r>
              <a:rPr lang="en-US" sz="900" dirty="0">
                <a:solidFill>
                  <a:srgbClr val="FF0000"/>
                </a:solidFill>
              </a:rPr>
              <a:t>            &lt;species id = "S2" </a:t>
            </a:r>
            <a:r>
              <a:rPr lang="en-US" sz="900" dirty="0" err="1">
                <a:solidFill>
                  <a:srgbClr val="FF0000"/>
                </a:solidFill>
              </a:rPr>
              <a:t>boundaryCondition</a:t>
            </a:r>
            <a:r>
              <a:rPr lang="en-US" sz="900" dirty="0">
                <a:solidFill>
                  <a:srgbClr val="FF0000"/>
                </a:solidFill>
              </a:rPr>
              <a:t> = "false" </a:t>
            </a:r>
            <a:r>
              <a:rPr lang="en-US" sz="900" dirty="0" err="1">
                <a:solidFill>
                  <a:srgbClr val="FF0000"/>
                </a:solidFill>
              </a:rPr>
              <a:t>initialConcentration</a:t>
            </a:r>
            <a:r>
              <a:rPr lang="en-US" sz="900" dirty="0">
                <a:solidFill>
                  <a:srgbClr val="FF0000"/>
                </a:solidFill>
              </a:rPr>
              <a:t> = “0.0" compartment = "compartment"/&gt;</a:t>
            </a:r>
          </a:p>
          <a:p>
            <a:pPr>
              <a:buNone/>
              <a:defRPr/>
            </a:pPr>
            <a:r>
              <a:rPr lang="en-US" sz="900" dirty="0">
                <a:solidFill>
                  <a:srgbClr val="FF0000"/>
                </a:solidFill>
              </a:rPr>
              <a:t>      &lt;/</a:t>
            </a:r>
            <a:r>
              <a:rPr lang="en-US" sz="900" dirty="0" err="1">
                <a:solidFill>
                  <a:srgbClr val="FF0000"/>
                </a:solidFill>
              </a:rPr>
              <a:t>listOfSpecies</a:t>
            </a:r>
            <a:r>
              <a:rPr lang="en-US" sz="900" dirty="0">
                <a:solidFill>
                  <a:srgbClr val="FF0000"/>
                </a:solidFill>
              </a:rPr>
              <a:t>&gt;</a:t>
            </a:r>
          </a:p>
          <a:p>
            <a:pPr>
              <a:buNone/>
              <a:defRPr/>
            </a:pPr>
            <a:r>
              <a:rPr lang="en-US" sz="900" dirty="0"/>
              <a:t>      </a:t>
            </a:r>
            <a:r>
              <a:rPr lang="en-US" sz="900" dirty="0">
                <a:solidFill>
                  <a:srgbClr val="0070C0"/>
                </a:solidFill>
              </a:rPr>
              <a:t>&lt;</a:t>
            </a:r>
            <a:r>
              <a:rPr lang="en-US" sz="900" dirty="0" err="1">
                <a:solidFill>
                  <a:srgbClr val="0070C0"/>
                </a:solidFill>
              </a:rPr>
              <a:t>listOfParameters</a:t>
            </a:r>
            <a:r>
              <a:rPr lang="en-US" sz="900" dirty="0">
                <a:solidFill>
                  <a:srgbClr val="0070C0"/>
                </a:solidFill>
              </a:rPr>
              <a:t>&gt;</a:t>
            </a:r>
          </a:p>
          <a:p>
            <a:pPr>
              <a:buNone/>
              <a:defRPr/>
            </a:pPr>
            <a:r>
              <a:rPr lang="en-US" sz="900" dirty="0">
                <a:solidFill>
                  <a:srgbClr val="0070C0"/>
                </a:solidFill>
              </a:rPr>
              <a:t>         &lt;parameter id = "k1" value = "0.1"/&gt;</a:t>
            </a:r>
          </a:p>
          <a:p>
            <a:pPr>
              <a:buNone/>
              <a:defRPr/>
            </a:pPr>
            <a:r>
              <a:rPr lang="en-US" sz="900" dirty="0">
                <a:solidFill>
                  <a:srgbClr val="0070C0"/>
                </a:solidFill>
              </a:rPr>
              <a:t>      &lt;/</a:t>
            </a:r>
            <a:r>
              <a:rPr lang="en-US" sz="900" dirty="0" err="1">
                <a:solidFill>
                  <a:srgbClr val="0070C0"/>
                </a:solidFill>
              </a:rPr>
              <a:t>listOfParameters</a:t>
            </a:r>
            <a:r>
              <a:rPr lang="en-US" sz="900" dirty="0">
                <a:solidFill>
                  <a:srgbClr val="0070C0"/>
                </a:solidFill>
              </a:rPr>
              <a:t>&gt;</a:t>
            </a:r>
          </a:p>
          <a:p>
            <a:pPr>
              <a:buNone/>
              <a:defRPr/>
            </a:pPr>
            <a:r>
              <a:rPr lang="en-US" sz="900" dirty="0"/>
              <a:t>      &lt;</a:t>
            </a:r>
            <a:r>
              <a:rPr lang="en-US" sz="900" dirty="0" err="1"/>
              <a:t>listOfReactions</a:t>
            </a:r>
            <a:r>
              <a:rPr lang="en-US" sz="900" dirty="0"/>
              <a:t>&gt;</a:t>
            </a:r>
          </a:p>
          <a:p>
            <a:pPr>
              <a:buNone/>
              <a:defRPr/>
            </a:pPr>
            <a:r>
              <a:rPr lang="en-US" sz="900" dirty="0"/>
              <a:t>         &lt;reaction id = "_J1" reversible = "false"&gt;</a:t>
            </a:r>
          </a:p>
          <a:p>
            <a:pPr>
              <a:buNone/>
              <a:defRPr/>
            </a:pPr>
            <a:r>
              <a:rPr lang="en-US" sz="900" dirty="0"/>
              <a:t>            </a:t>
            </a:r>
            <a:r>
              <a:rPr lang="en-US" sz="900" dirty="0">
                <a:solidFill>
                  <a:srgbClr val="00B050"/>
                </a:solidFill>
              </a:rPr>
              <a:t>&lt;</a:t>
            </a:r>
            <a:r>
              <a:rPr lang="en-US" sz="900" dirty="0" err="1">
                <a:solidFill>
                  <a:srgbClr val="00B050"/>
                </a:solidFill>
              </a:rPr>
              <a:t>listOfReactants</a:t>
            </a:r>
            <a:r>
              <a:rPr lang="en-US" sz="900" dirty="0">
                <a:solidFill>
                  <a:srgbClr val="00B050"/>
                </a:solidFill>
              </a:rPr>
              <a:t>&gt;</a:t>
            </a:r>
          </a:p>
          <a:p>
            <a:pPr>
              <a:buNone/>
              <a:defRPr/>
            </a:pPr>
            <a:r>
              <a:rPr lang="en-US" sz="900" dirty="0">
                <a:solidFill>
                  <a:srgbClr val="00B050"/>
                </a:solidFill>
              </a:rPr>
              <a:t>               &lt;</a:t>
            </a:r>
            <a:r>
              <a:rPr lang="en-US" sz="900" dirty="0" err="1">
                <a:solidFill>
                  <a:srgbClr val="00B050"/>
                </a:solidFill>
              </a:rPr>
              <a:t>speciesReference</a:t>
            </a:r>
            <a:r>
              <a:rPr lang="en-US" sz="900" dirty="0">
                <a:solidFill>
                  <a:srgbClr val="00B050"/>
                </a:solidFill>
              </a:rPr>
              <a:t> species = "S1" </a:t>
            </a:r>
            <a:r>
              <a:rPr lang="en-US" sz="900" dirty="0" err="1">
                <a:solidFill>
                  <a:srgbClr val="00B050"/>
                </a:solidFill>
              </a:rPr>
              <a:t>stoichiometry</a:t>
            </a:r>
            <a:r>
              <a:rPr lang="en-US" sz="900" dirty="0">
                <a:solidFill>
                  <a:srgbClr val="00B050"/>
                </a:solidFill>
              </a:rPr>
              <a:t> = "1"/&gt;</a:t>
            </a:r>
          </a:p>
          <a:p>
            <a:pPr>
              <a:buNone/>
              <a:defRPr/>
            </a:pPr>
            <a:r>
              <a:rPr lang="en-US" sz="900" dirty="0">
                <a:solidFill>
                  <a:srgbClr val="00B050"/>
                </a:solidFill>
              </a:rPr>
              <a:t>            &lt;/</a:t>
            </a:r>
            <a:r>
              <a:rPr lang="en-US" sz="900" dirty="0" err="1">
                <a:solidFill>
                  <a:srgbClr val="00B050"/>
                </a:solidFill>
              </a:rPr>
              <a:t>listOfReactants</a:t>
            </a:r>
            <a:r>
              <a:rPr lang="en-US" sz="900" dirty="0">
                <a:solidFill>
                  <a:srgbClr val="00B050"/>
                </a:solidFill>
              </a:rPr>
              <a:t>&gt;</a:t>
            </a:r>
          </a:p>
          <a:p>
            <a:pPr>
              <a:buNone/>
              <a:defRPr/>
            </a:pPr>
            <a:r>
              <a:rPr lang="en-US" sz="900" dirty="0">
                <a:solidFill>
                  <a:schemeClr val="accent4">
                    <a:lumMod val="50000"/>
                  </a:schemeClr>
                </a:solidFill>
              </a:rPr>
              <a:t>            &lt;</a:t>
            </a:r>
            <a:r>
              <a:rPr lang="en-US" sz="900" dirty="0" err="1">
                <a:solidFill>
                  <a:schemeClr val="accent4">
                    <a:lumMod val="50000"/>
                  </a:schemeClr>
                </a:solidFill>
              </a:rPr>
              <a:t>listOfProducts</a:t>
            </a:r>
            <a:r>
              <a:rPr lang="en-US" sz="900" dirty="0">
                <a:solidFill>
                  <a:schemeClr val="accent4">
                    <a:lumMod val="50000"/>
                  </a:schemeClr>
                </a:solidFill>
              </a:rPr>
              <a:t>&gt;</a:t>
            </a:r>
          </a:p>
          <a:p>
            <a:pPr>
              <a:buNone/>
              <a:defRPr/>
            </a:pPr>
            <a:r>
              <a:rPr lang="en-US" sz="900" dirty="0">
                <a:solidFill>
                  <a:schemeClr val="accent4">
                    <a:lumMod val="50000"/>
                  </a:schemeClr>
                </a:solidFill>
              </a:rPr>
              <a:t>               &lt;</a:t>
            </a:r>
            <a:r>
              <a:rPr lang="en-US" sz="900" dirty="0" err="1">
                <a:solidFill>
                  <a:schemeClr val="accent4">
                    <a:lumMod val="50000"/>
                  </a:schemeClr>
                </a:solidFill>
              </a:rPr>
              <a:t>speciesReference</a:t>
            </a:r>
            <a:r>
              <a:rPr lang="en-US" sz="900" dirty="0">
                <a:solidFill>
                  <a:schemeClr val="accent4">
                    <a:lumMod val="50000"/>
                  </a:schemeClr>
                </a:solidFill>
              </a:rPr>
              <a:t> species = "S2" </a:t>
            </a:r>
            <a:r>
              <a:rPr lang="en-US" sz="900" dirty="0" err="1">
                <a:solidFill>
                  <a:schemeClr val="accent4">
                    <a:lumMod val="50000"/>
                  </a:schemeClr>
                </a:solidFill>
              </a:rPr>
              <a:t>stoichiometry</a:t>
            </a:r>
            <a:r>
              <a:rPr lang="en-US" sz="900" dirty="0">
                <a:solidFill>
                  <a:schemeClr val="accent4">
                    <a:lumMod val="50000"/>
                  </a:schemeClr>
                </a:solidFill>
              </a:rPr>
              <a:t> = “2"/&gt;</a:t>
            </a:r>
          </a:p>
          <a:p>
            <a:pPr>
              <a:buNone/>
              <a:defRPr/>
            </a:pPr>
            <a:r>
              <a:rPr lang="en-US" sz="900" dirty="0">
                <a:solidFill>
                  <a:schemeClr val="accent4">
                    <a:lumMod val="50000"/>
                  </a:schemeClr>
                </a:solidFill>
              </a:rPr>
              <a:t>            &lt;/</a:t>
            </a:r>
            <a:r>
              <a:rPr lang="en-US" sz="900" dirty="0" err="1">
                <a:solidFill>
                  <a:schemeClr val="accent4">
                    <a:lumMod val="50000"/>
                  </a:schemeClr>
                </a:solidFill>
              </a:rPr>
              <a:t>listOfProducts</a:t>
            </a:r>
            <a:r>
              <a:rPr lang="en-US" sz="900" dirty="0">
                <a:solidFill>
                  <a:schemeClr val="accent4">
                    <a:lumMod val="50000"/>
                  </a:schemeClr>
                </a:solidFill>
              </a:rPr>
              <a:t>&gt;</a:t>
            </a:r>
          </a:p>
          <a:p>
            <a:pPr>
              <a:buNone/>
              <a:defRPr/>
            </a:pPr>
            <a:r>
              <a:rPr lang="en-US" sz="900" dirty="0">
                <a:solidFill>
                  <a:srgbClr val="C00000"/>
                </a:solidFill>
              </a:rPr>
              <a:t>            &lt;</a:t>
            </a:r>
            <a:r>
              <a:rPr lang="en-US" sz="900" dirty="0" err="1">
                <a:solidFill>
                  <a:srgbClr val="C00000"/>
                </a:solidFill>
              </a:rPr>
              <a:t>kineticLaw</a:t>
            </a:r>
            <a:r>
              <a:rPr lang="en-US" sz="900" dirty="0">
                <a:solidFill>
                  <a:srgbClr val="C00000"/>
                </a:solidFill>
              </a:rPr>
              <a:t>&gt;</a:t>
            </a:r>
          </a:p>
          <a:p>
            <a:pPr>
              <a:buNone/>
              <a:defRPr/>
            </a:pPr>
            <a:r>
              <a:rPr lang="en-US" sz="900" dirty="0">
                <a:solidFill>
                  <a:srgbClr val="C00000"/>
                </a:solidFill>
              </a:rPr>
              <a:t>               &lt;math </a:t>
            </a:r>
            <a:r>
              <a:rPr lang="en-US" sz="900" dirty="0" err="1">
                <a:solidFill>
                  <a:srgbClr val="C00000"/>
                </a:solidFill>
              </a:rPr>
              <a:t>xmlns</a:t>
            </a:r>
            <a:r>
              <a:rPr lang="en-US" sz="900" dirty="0">
                <a:solidFill>
                  <a:srgbClr val="C00000"/>
                </a:solidFill>
              </a:rPr>
              <a:t> = "http://www.w3.org/1998/Math/MathML"&gt;</a:t>
            </a:r>
          </a:p>
          <a:p>
            <a:pPr>
              <a:buNone/>
              <a:defRPr/>
            </a:pPr>
            <a:r>
              <a:rPr lang="it-IT" sz="900" dirty="0">
                <a:solidFill>
                  <a:srgbClr val="C00000"/>
                </a:solidFill>
              </a:rPr>
              <a:t>                  &lt;apply&gt;</a:t>
            </a:r>
          </a:p>
          <a:p>
            <a:pPr>
              <a:buNone/>
              <a:defRPr/>
            </a:pPr>
            <a:r>
              <a:rPr lang="it-IT" sz="900" dirty="0">
                <a:solidFill>
                  <a:srgbClr val="C00000"/>
                </a:solidFill>
              </a:rPr>
              <a:t>                     &lt;times/&gt;</a:t>
            </a:r>
          </a:p>
          <a:p>
            <a:pPr>
              <a:buNone/>
              <a:defRPr/>
            </a:pPr>
            <a:r>
              <a:rPr lang="it-IT" sz="900" dirty="0">
                <a:solidFill>
                  <a:srgbClr val="C00000"/>
                </a:solidFill>
              </a:rPr>
              <a:t>                     &lt;ci&gt;</a:t>
            </a:r>
          </a:p>
          <a:p>
            <a:pPr>
              <a:buNone/>
              <a:defRPr/>
            </a:pPr>
            <a:r>
              <a:rPr lang="it-IT" sz="900" dirty="0">
                <a:solidFill>
                  <a:srgbClr val="C00000"/>
                </a:solidFill>
              </a:rPr>
              <a:t>                           k1</a:t>
            </a:r>
          </a:p>
          <a:p>
            <a:pPr>
              <a:buNone/>
              <a:defRPr/>
            </a:pPr>
            <a:r>
              <a:rPr lang="it-IT" sz="900" dirty="0">
                <a:solidFill>
                  <a:srgbClr val="C00000"/>
                </a:solidFill>
              </a:rPr>
              <a:t>                     &lt;/ci&gt;</a:t>
            </a:r>
          </a:p>
          <a:p>
            <a:pPr>
              <a:buNone/>
              <a:defRPr/>
            </a:pPr>
            <a:r>
              <a:rPr lang="it-IT" sz="900" dirty="0">
                <a:solidFill>
                  <a:srgbClr val="C00000"/>
                </a:solidFill>
              </a:rPr>
              <a:t>                     &lt;ci&gt;</a:t>
            </a:r>
          </a:p>
          <a:p>
            <a:pPr>
              <a:buNone/>
              <a:defRPr/>
            </a:pPr>
            <a:r>
              <a:rPr lang="it-IT" sz="900" dirty="0">
                <a:solidFill>
                  <a:srgbClr val="C00000"/>
                </a:solidFill>
              </a:rPr>
              <a:t>                           S1</a:t>
            </a:r>
          </a:p>
          <a:p>
            <a:pPr>
              <a:buNone/>
              <a:defRPr/>
            </a:pPr>
            <a:r>
              <a:rPr lang="it-IT" sz="900" dirty="0">
                <a:solidFill>
                  <a:srgbClr val="C00000"/>
                </a:solidFill>
              </a:rPr>
              <a:t>                     &lt;/ci&gt;</a:t>
            </a:r>
          </a:p>
          <a:p>
            <a:pPr>
              <a:buNone/>
              <a:defRPr/>
            </a:pPr>
            <a:r>
              <a:rPr lang="it-IT" sz="900" dirty="0">
                <a:solidFill>
                  <a:srgbClr val="C00000"/>
                </a:solidFill>
              </a:rPr>
              <a:t>                  &lt;/apply&gt;</a:t>
            </a:r>
          </a:p>
          <a:p>
            <a:pPr>
              <a:buNone/>
              <a:defRPr/>
            </a:pPr>
            <a:r>
              <a:rPr lang="en-US" sz="900" dirty="0">
                <a:solidFill>
                  <a:srgbClr val="C00000"/>
                </a:solidFill>
              </a:rPr>
              <a:t>               &lt;/math&gt;</a:t>
            </a:r>
          </a:p>
          <a:p>
            <a:pPr>
              <a:buNone/>
              <a:defRPr/>
            </a:pPr>
            <a:r>
              <a:rPr lang="en-US" sz="900" dirty="0">
                <a:solidFill>
                  <a:srgbClr val="C00000"/>
                </a:solidFill>
              </a:rPr>
              <a:t>            &lt;/</a:t>
            </a:r>
            <a:r>
              <a:rPr lang="en-US" sz="900" dirty="0" err="1">
                <a:solidFill>
                  <a:srgbClr val="C00000"/>
                </a:solidFill>
              </a:rPr>
              <a:t>kineticLaw</a:t>
            </a:r>
            <a:r>
              <a:rPr lang="en-US" sz="900" dirty="0">
                <a:solidFill>
                  <a:srgbClr val="C00000"/>
                </a:solidFill>
              </a:rPr>
              <a:t>&gt;</a:t>
            </a:r>
          </a:p>
          <a:p>
            <a:pPr>
              <a:buNone/>
              <a:defRPr/>
            </a:pPr>
            <a:r>
              <a:rPr lang="en-US" sz="900" dirty="0"/>
              <a:t>         &lt;/reaction&gt;</a:t>
            </a:r>
          </a:p>
          <a:p>
            <a:pPr>
              <a:buNone/>
              <a:defRPr/>
            </a:pPr>
            <a:r>
              <a:rPr lang="en-US" sz="900" dirty="0"/>
              <a:t>      &lt;/</a:t>
            </a:r>
            <a:r>
              <a:rPr lang="en-US" sz="900" dirty="0" err="1"/>
              <a:t>listOfReactions</a:t>
            </a:r>
            <a:r>
              <a:rPr lang="en-US" sz="900" dirty="0"/>
              <a:t>&gt;</a:t>
            </a:r>
          </a:p>
          <a:p>
            <a:pPr>
              <a:buNone/>
              <a:defRPr/>
            </a:pPr>
            <a:r>
              <a:rPr lang="en-US" sz="900" dirty="0"/>
              <a:t>   &lt;/model&gt;</a:t>
            </a:r>
          </a:p>
          <a:p>
            <a:pPr>
              <a:buNone/>
              <a:defRPr/>
            </a:pPr>
            <a:r>
              <a:rPr lang="en-US" sz="900" dirty="0"/>
              <a:t>&lt;/</a:t>
            </a:r>
            <a:r>
              <a:rPr lang="en-US" sz="900" dirty="0" err="1"/>
              <a:t>sbml</a:t>
            </a:r>
            <a:r>
              <a:rPr lang="en-US" sz="900" dirty="0"/>
              <a:t>&gt;</a:t>
            </a:r>
          </a:p>
          <a:p>
            <a:pPr>
              <a:buNone/>
              <a:defRPr/>
            </a:pPr>
            <a:endParaRPr lang="en-US" sz="4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4425" y="69395"/>
            <a:ext cx="6858000" cy="296466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b="1" dirty="0">
                <a:solidFill>
                  <a:srgbClr val="2600FF"/>
                </a:solidFill>
              </a:rPr>
              <a:t>SBML</a:t>
            </a:r>
          </a:p>
        </p:txBody>
      </p:sp>
      <p:graphicFrame>
        <p:nvGraphicFramePr>
          <p:cNvPr id="2051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3557714"/>
              </p:ext>
            </p:extLst>
          </p:nvPr>
        </p:nvGraphicFramePr>
        <p:xfrm>
          <a:off x="6930021" y="1475530"/>
          <a:ext cx="1369984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6" name="Equation" r:id="rId4" imgW="685800" imgH="228600" progId="Equation.3">
                  <p:embed/>
                </p:oleObj>
              </mc:Choice>
              <mc:Fallback>
                <p:oleObj name="Equation" r:id="rId4" imgW="685800" imgH="228600" progId="Equation.3">
                  <p:embed/>
                  <p:pic>
                    <p:nvPicPr>
                      <p:cNvPr id="205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0021" y="1475530"/>
                        <a:ext cx="1369984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2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066558"/>
              </p:ext>
            </p:extLst>
          </p:nvPr>
        </p:nvGraphicFramePr>
        <p:xfrm>
          <a:off x="3267253" y="2183607"/>
          <a:ext cx="2033598" cy="473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7" name="Equation" r:id="rId6" imgW="876240" imgH="203040" progId="Equation.3">
                  <p:embed/>
                </p:oleObj>
              </mc:Choice>
              <mc:Fallback>
                <p:oleObj name="Equation" r:id="rId6" imgW="876240" imgH="203040" progId="Equation.3">
                  <p:embed/>
                  <p:pic>
                    <p:nvPicPr>
                      <p:cNvPr id="20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7253" y="2183607"/>
                        <a:ext cx="2033598" cy="47319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5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3121163"/>
              </p:ext>
            </p:extLst>
          </p:nvPr>
        </p:nvGraphicFramePr>
        <p:xfrm>
          <a:off x="6930020" y="1848366"/>
          <a:ext cx="1395833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8" name="Equation" r:id="rId8" imgW="698400" imgH="228600" progId="Equation.3">
                  <p:embed/>
                </p:oleObj>
              </mc:Choice>
              <mc:Fallback>
                <p:oleObj name="Equation" r:id="rId8" imgW="698400" imgH="228600" progId="Equation.3">
                  <p:embed/>
                  <p:pic>
                    <p:nvPicPr>
                      <p:cNvPr id="2053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0020" y="1848366"/>
                        <a:ext cx="1395833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ight Brace 7"/>
          <p:cNvSpPr/>
          <p:nvPr/>
        </p:nvSpPr>
        <p:spPr>
          <a:xfrm>
            <a:off x="6533147" y="1643233"/>
            <a:ext cx="228600" cy="457200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9" name="Right Brace 8"/>
          <p:cNvSpPr/>
          <p:nvPr/>
        </p:nvSpPr>
        <p:spPr>
          <a:xfrm>
            <a:off x="2916624" y="2242457"/>
            <a:ext cx="285750" cy="429477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350" dirty="0">
              <a:solidFill>
                <a:srgbClr val="FF0000"/>
              </a:solidFill>
            </a:endParaRPr>
          </a:p>
        </p:txBody>
      </p:sp>
      <p:sp>
        <p:nvSpPr>
          <p:cNvPr id="10" name="Right Brace 9"/>
          <p:cNvSpPr/>
          <p:nvPr/>
        </p:nvSpPr>
        <p:spPr>
          <a:xfrm>
            <a:off x="4354613" y="2795591"/>
            <a:ext cx="365808" cy="3557756"/>
          </a:xfrm>
          <a:prstGeom prst="rightBrace">
            <a:avLst>
              <a:gd name="adj1" fmla="val 20833"/>
              <a:gd name="adj2" fmla="val 50000"/>
            </a:avLst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 sz="135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2FA5907-AC5A-4F4D-ABB3-CDFED33BE120}"/>
                  </a:ext>
                </a:extLst>
              </p:cNvPr>
              <p:cNvSpPr/>
              <p:nvPr/>
            </p:nvSpPr>
            <p:spPr>
              <a:xfrm>
                <a:off x="4986189" y="4040138"/>
                <a:ext cx="2842358" cy="8478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groupChr>
                        <m:groupChrPr>
                          <m:chr m:val="→"/>
                          <m:vertJc m:val="bot"/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groupChrPr>
                        <m:e>
                          <m:sSub>
                            <m:sSubPr>
                              <m:ctrlPr>
                                <a:rPr lang="en-US" sz="3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    </m:t>
                              </m:r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e>
                            <m:sub>
                              <m:r>
                                <a:rPr lang="en-US" sz="36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𝑘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    </m:t>
                          </m:r>
                        </m:e>
                      </m:groupChr>
                      <m:sSub>
                        <m:sSub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en-US" sz="3600" i="1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US" sz="3600" dirty="0"/>
              </a:p>
            </p:txBody>
          </p:sp>
        </mc:Choice>
        <mc:Fallback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22FA5907-AC5A-4F4D-ABB3-CDFED33BE12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6189" y="4040138"/>
                <a:ext cx="2842358" cy="847861"/>
              </a:xfrm>
              <a:prstGeom prst="rect">
                <a:avLst/>
              </a:prstGeom>
              <a:blipFill>
                <a:blip r:embed="rId10"/>
                <a:stretch>
                  <a:fillRect l="-7143" t="-1471" r="-1339" b="-29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74815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1"/>
          <p:cNvSpPr>
            <a:spLocks noChangeArrowheads="1"/>
          </p:cNvSpPr>
          <p:nvPr/>
        </p:nvSpPr>
        <p:spPr bwMode="auto">
          <a:xfrm>
            <a:off x="-28575" y="439720"/>
            <a:ext cx="9144000" cy="5978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def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200" dirty="0">
                <a:solidFill>
                  <a:srgbClr val="FF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start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(self):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Define a SBML model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2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Path 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= </a:t>
            </a:r>
            <a:r>
              <a:rPr lang="en-US" sz="1200" b="1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‘Simulation/MODEL.XML’ </a:t>
            </a: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Path where the model is stored</a:t>
            </a:r>
            <a:endParaRPr lang="en-US" sz="1200" b="1" dirty="0">
              <a:solidFill>
                <a:srgbClr val="7030A0"/>
              </a:solidFill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Name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= 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‘</a:t>
            </a:r>
            <a:r>
              <a:rPr lang="en-US" sz="1200" b="1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MODEL_NAME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’           </a:t>
            </a: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Name of the model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2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Step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= 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200" b="1" i="1" dirty="0" err="1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timeStep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         </a:t>
            </a: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Time step of integration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b="1" dirty="0">
              <a:solidFill>
                <a:srgbClr val="7030A0"/>
              </a:solidFill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# Add SBML model to one cell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self.add_sbml_to_cell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model_file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Path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model_name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Name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 cell=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cell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step_size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Step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# Add SBML model to cell ids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self.add_SBML_to_cell_ids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model_file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Path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model_name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Name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 ids=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[…]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step_size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Step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# Add SBML model to cell types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self.add_SBML_to_cell_types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model_file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Path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model_name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Name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cell_types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[…]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step_size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Step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)</a:t>
            </a:r>
            <a:endParaRPr lang="en-US" sz="1200" b="1" dirty="0">
              <a:solidFill>
                <a:srgbClr val="006600"/>
              </a:solidFill>
              <a:latin typeface="Courier New" pitchFamily="49" charset="0"/>
              <a:cs typeface="Courier New" pitchFamily="49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# Add free floating SBML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self.add_free_floating_sbml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model_file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Path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model_name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Name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step_size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Step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)</a:t>
            </a:r>
            <a:endParaRPr lang="en-US" sz="1200" b="1" dirty="0">
              <a:solidFill>
                <a:srgbClr val="006600"/>
              </a:solidFill>
              <a:latin typeface="Courier New" pitchFamily="49" charset="0"/>
              <a:cs typeface="Courier New" pitchFamily="49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def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200" dirty="0">
                <a:solidFill>
                  <a:srgbClr val="FF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step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(</a:t>
            </a:r>
            <a:r>
              <a:rPr lang="en-US" sz="12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self,mcs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):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Iterate the model (run it for the time step specified on the load command)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2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self.timestep_sbml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()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# Get the parameter value or molecular concentration from a cell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for </a:t>
            </a:r>
            <a:r>
              <a:rPr lang="en-US" sz="12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cell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200" b="1" dirty="0">
                <a:solidFill>
                  <a:srgbClr val="0000FF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in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</a:t>
            </a:r>
            <a:r>
              <a:rPr lang="en-US" sz="12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self.cell_list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: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   variable = </a:t>
            </a:r>
            <a:r>
              <a:rPr lang="en-US" sz="12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cell.sbml.</a:t>
            </a:r>
            <a:r>
              <a:rPr lang="en-US" sz="1200" b="1" dirty="0" err="1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MODEL_NAME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['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200" b="1" i="1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molecule/</a:t>
            </a:r>
            <a:r>
              <a:rPr lang="en-US" sz="1200" b="1" i="1" dirty="0" err="1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parameter_name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']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   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       # Set a new parameter value or molecular concentration value for a cell</a:t>
            </a:r>
            <a:endParaRPr lang="en-US" sz="1200" dirty="0"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   </a:t>
            </a:r>
            <a:r>
              <a:rPr lang="en-US" sz="1200" dirty="0" err="1">
                <a:latin typeface="Courier New" pitchFamily="49" charset="0"/>
                <a:ea typeface="Calibri" pitchFamily="34" charset="0"/>
                <a:cs typeface="Courier New" pitchFamily="49" charset="0"/>
              </a:rPr>
              <a:t>cell.sbml.</a:t>
            </a:r>
            <a:r>
              <a:rPr lang="en-US" sz="1200" b="1" dirty="0" err="1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MODEL_NAME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['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&lt;</a:t>
            </a:r>
            <a:r>
              <a:rPr lang="en-US" sz="1200" b="1" i="1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molecule/</a:t>
            </a:r>
            <a:r>
              <a:rPr lang="en-US" sz="1200" b="1" i="1" dirty="0" err="1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parameter_name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&gt;</a:t>
            </a: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’] = NEW_VALUE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	    </a:t>
            </a:r>
            <a:endParaRPr lang="en-US" sz="1200" dirty="0">
              <a:latin typeface="Arial" pitchFamily="34" charset="0"/>
              <a:cs typeface="Arial" pitchFamily="34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Copy SBML model from one cell to another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self.copy_sbml_simulators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from_cell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cell1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to_cell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cell2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) </a:t>
            </a:r>
            <a:endParaRPr lang="en-US" sz="1200" b="1" dirty="0">
              <a:solidFill>
                <a:srgbClr val="006600"/>
              </a:solidFill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self.copy_sbml_simulators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from_cell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cell1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,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to_cell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cell2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),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sbml_names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[</a:t>
            </a:r>
            <a:r>
              <a:rPr lang="en-US" sz="1200" b="1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…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]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)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cs typeface="Courier New" pitchFamily="49" charset="0"/>
              </a:rPr>
              <a:t>    </a:t>
            </a:r>
            <a:endParaRPr lang="en-US" sz="1200" dirty="0">
              <a:latin typeface="Courier New" pitchFamily="49" charset="0"/>
              <a:ea typeface="Calibri" pitchFamily="34" charset="0"/>
              <a:cs typeface="Courier New" pitchFamily="49" charset="0"/>
            </a:endParaRP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dirty="0">
                <a:latin typeface="Courier New" pitchFamily="49" charset="0"/>
                <a:ea typeface="Calibri" pitchFamily="34" charset="0"/>
                <a:cs typeface="Courier New" pitchFamily="49" charset="0"/>
              </a:rPr>
              <a:t>    </a:t>
            </a: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# Delete a SBML model from a cell</a:t>
            </a:r>
          </a:p>
          <a:p>
            <a:pPr indent="428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200" b="1" dirty="0">
                <a:solidFill>
                  <a:srgbClr val="006600"/>
                </a:solidFill>
                <a:latin typeface="Courier New" pitchFamily="49" charset="0"/>
                <a:cs typeface="Courier New" pitchFamily="49" charset="0"/>
              </a:rPr>
              <a:t>    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self.delete_sbml_from_cell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(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model_name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dirty="0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‘</a:t>
            </a:r>
            <a:r>
              <a:rPr lang="en-US" sz="1200" b="1" dirty="0" err="1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MODEL_NAME</a:t>
            </a:r>
            <a:r>
              <a:rPr lang="en-US" sz="1200" dirty="0" err="1">
                <a:solidFill>
                  <a:srgbClr val="7030A0"/>
                </a:solidFill>
                <a:latin typeface="Courier New" pitchFamily="49" charset="0"/>
                <a:ea typeface="Calibri" pitchFamily="34" charset="0"/>
                <a:cs typeface="Courier New" pitchFamily="49" charset="0"/>
              </a:rPr>
              <a:t>’</a:t>
            </a:r>
            <a:r>
              <a:rPr lang="en-US" sz="1200" dirty="0" err="1">
                <a:latin typeface="Courier New" pitchFamily="49" charset="0"/>
                <a:cs typeface="Courier New" pitchFamily="49" charset="0"/>
              </a:rPr>
              <a:t>,_cell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=</a:t>
            </a:r>
            <a:r>
              <a:rPr lang="en-US" sz="1200" b="1" dirty="0">
                <a:latin typeface="Courier New" pitchFamily="49" charset="0"/>
                <a:cs typeface="Courier New" pitchFamily="49" charset="0"/>
              </a:rPr>
              <a:t>cell</a:t>
            </a:r>
            <a:r>
              <a:rPr lang="en-US" sz="1200" dirty="0">
                <a:latin typeface="Courier New" pitchFamily="49" charset="0"/>
                <a:cs typeface="Courier New" pitchFamily="49" charset="0"/>
              </a:rPr>
              <a:t>)</a:t>
            </a:r>
            <a:endParaRPr lang="en-US" sz="1200" dirty="0">
              <a:latin typeface="Courier New" pitchFamily="49" charset="0"/>
              <a:ea typeface="Calibri" pitchFamily="34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0286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00149" y="141229"/>
            <a:ext cx="6858000" cy="85725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CPM modeling Scope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581" y="1110343"/>
            <a:ext cx="8521771" cy="5606428"/>
          </a:xfrm>
        </p:spPr>
        <p:txBody>
          <a:bodyPr>
            <a:normAutofit lnSpcReduction="10000"/>
          </a:bodyPr>
          <a:lstStyle/>
          <a:p>
            <a:r>
              <a:rPr lang="en-US" sz="3600" dirty="0"/>
              <a:t>Cellular behaviors:</a:t>
            </a:r>
          </a:p>
          <a:p>
            <a:pPr lvl="2"/>
            <a:r>
              <a:rPr lang="en-US" sz="2800" dirty="0"/>
              <a:t>Location</a:t>
            </a:r>
          </a:p>
          <a:p>
            <a:pPr lvl="2"/>
            <a:r>
              <a:rPr lang="en-US" sz="2800" dirty="0"/>
              <a:t>Volume</a:t>
            </a:r>
          </a:p>
          <a:p>
            <a:pPr lvl="2"/>
            <a:r>
              <a:rPr lang="en-US" sz="2800" dirty="0"/>
              <a:t>Shape</a:t>
            </a:r>
          </a:p>
          <a:p>
            <a:pPr lvl="2"/>
            <a:r>
              <a:rPr lang="en-US" sz="2800" dirty="0"/>
              <a:t>Movement</a:t>
            </a:r>
          </a:p>
          <a:p>
            <a:pPr lvl="2"/>
            <a:r>
              <a:rPr lang="en-US" sz="2800" dirty="0"/>
              <a:t>Adhesion</a:t>
            </a:r>
          </a:p>
          <a:p>
            <a:pPr lvl="2"/>
            <a:r>
              <a:rPr lang="en-US" sz="2800" dirty="0"/>
              <a:t>Differentiation</a:t>
            </a:r>
          </a:p>
          <a:p>
            <a:pPr lvl="2"/>
            <a:r>
              <a:rPr lang="en-US" sz="2800" dirty="0"/>
              <a:t>Polarization</a:t>
            </a:r>
          </a:p>
          <a:p>
            <a:pPr lvl="2"/>
            <a:r>
              <a:rPr lang="en-US" sz="2800" dirty="0"/>
              <a:t>Mitosis</a:t>
            </a:r>
          </a:p>
          <a:p>
            <a:pPr lvl="2"/>
            <a:r>
              <a:rPr lang="en-US" sz="2800" dirty="0"/>
              <a:t>Death</a:t>
            </a:r>
          </a:p>
          <a:p>
            <a:pPr lvl="2"/>
            <a:r>
              <a:rPr lang="en-US" sz="2800" dirty="0"/>
              <a:t>Etc…</a:t>
            </a:r>
          </a:p>
          <a:p>
            <a:pPr lvl="1"/>
            <a:endParaRPr lang="en-US" sz="32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57B3F07-171E-8045-83A4-78E061148000}"/>
              </a:ext>
            </a:extLst>
          </p:cNvPr>
          <p:cNvSpPr/>
          <p:nvPr/>
        </p:nvSpPr>
        <p:spPr>
          <a:xfrm>
            <a:off x="4763861" y="2108453"/>
            <a:ext cx="3624923" cy="343628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3FC17E3E-58DF-2841-93BD-E3AFE65475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0000FF"/>
              </a:clrFrom>
              <a:clrTo>
                <a:srgbClr val="0000FF">
                  <a:alpha val="0"/>
                </a:srgbClr>
              </a:clrTo>
            </a:clrChange>
          </a:blip>
          <a:srcRect l="48609" t="27083" r="20937" b="21875"/>
          <a:stretch>
            <a:fillRect/>
          </a:stretch>
        </p:blipFill>
        <p:spPr bwMode="auto">
          <a:xfrm rot="10800000">
            <a:off x="4543425" y="1919179"/>
            <a:ext cx="4247703" cy="400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7961" y="40821"/>
            <a:ext cx="6858000" cy="8572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2600FF"/>
                </a:solidFill>
              </a:rPr>
              <a:t>Exercises – Delta-Notch Patterning 2</a:t>
            </a:r>
          </a:p>
        </p:txBody>
      </p:sp>
      <p:sp>
        <p:nvSpPr>
          <p:cNvPr id="33" name="Content Placeholder 2">
            <a:extLst>
              <a:ext uri="{FF2B5EF4-FFF2-40B4-BE49-F238E27FC236}">
                <a16:creationId xmlns:a16="http://schemas.microsoft.com/office/drawing/2014/main" id="{2A3F0AE5-31CC-E44F-B58A-47D07B1AC0FD}"/>
              </a:ext>
            </a:extLst>
          </p:cNvPr>
          <p:cNvSpPr txBox="1">
            <a:spLocks/>
          </p:cNvSpPr>
          <p:nvPr/>
        </p:nvSpPr>
        <p:spPr>
          <a:xfrm>
            <a:off x="-5795" y="1534886"/>
            <a:ext cx="9149795" cy="2832577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Starting with 2 cells, growth tissue while patterning it with DN</a:t>
            </a:r>
          </a:p>
          <a:p>
            <a:endParaRPr lang="en-US" sz="2400" dirty="0"/>
          </a:p>
          <a:p>
            <a:r>
              <a:rPr lang="en-US" sz="2400" dirty="0"/>
              <a:t>Starting with 2 cells, repeat simulation, but now only Notch-rich cells growths and divides</a:t>
            </a:r>
          </a:p>
        </p:txBody>
      </p:sp>
      <p:pic>
        <p:nvPicPr>
          <p:cNvPr id="34" name="videoplayback.mp4">
            <a:hlinkClick r:id="" action="ppaction://media"/>
            <a:extLst>
              <a:ext uri="{FF2B5EF4-FFF2-40B4-BE49-F238E27FC236}">
                <a16:creationId xmlns:a16="http://schemas.microsoft.com/office/drawing/2014/main" id="{0F282F0E-A915-434D-9249-B0F0A8809DB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9995" t="12500" b="21536"/>
          <a:stretch/>
        </p:blipFill>
        <p:spPr>
          <a:xfrm>
            <a:off x="6274983" y="3247774"/>
            <a:ext cx="2782563" cy="2752976"/>
          </a:xfrm>
          <a:prstGeom prst="rect">
            <a:avLst/>
          </a:prstGeom>
        </p:spPr>
      </p:pic>
      <p:sp>
        <p:nvSpPr>
          <p:cNvPr id="35" name="Content Placeholder 2">
            <a:extLst>
              <a:ext uri="{FF2B5EF4-FFF2-40B4-BE49-F238E27FC236}">
                <a16:creationId xmlns:a16="http://schemas.microsoft.com/office/drawing/2014/main" id="{88F17593-1DF6-BE44-A355-86EB78767B83}"/>
              </a:ext>
            </a:extLst>
          </p:cNvPr>
          <p:cNvSpPr txBox="1">
            <a:spLocks/>
          </p:cNvSpPr>
          <p:nvPr/>
        </p:nvSpPr>
        <p:spPr>
          <a:xfrm>
            <a:off x="0" y="3649454"/>
            <a:ext cx="6140883" cy="1436018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000" dirty="0"/>
          </a:p>
          <a:p>
            <a:r>
              <a:rPr lang="en-US" sz="2400" dirty="0"/>
              <a:t>Repeat simulation again, but this time, turn off the DN pattern for all cells away from the center of the lattice by 3 cell diameters</a:t>
            </a:r>
          </a:p>
        </p:txBody>
      </p:sp>
    </p:spTree>
    <p:extLst>
      <p:ext uri="{BB962C8B-B14F-4D97-AF65-F5344CB8AC3E}">
        <p14:creationId xmlns:p14="http://schemas.microsoft.com/office/powerpoint/2010/main" val="3047053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376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4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243640" y="1282186"/>
            <a:ext cx="4133534" cy="2752976"/>
          </a:xfrm>
        </p:spPr>
        <p:txBody>
          <a:bodyPr>
            <a:normAutofit/>
          </a:bodyPr>
          <a:lstStyle/>
          <a:p>
            <a:r>
              <a:rPr lang="en-US" dirty="0"/>
              <a:t>What you have done last time is very close to a a toy model of the colonic crypt dynamics in intestinal layer.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86820"/>
            <a:ext cx="6858000" cy="8572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2600FF"/>
                </a:solidFill>
              </a:rPr>
              <a:t>Mini Project – Colonic crypt</a:t>
            </a:r>
          </a:p>
        </p:txBody>
      </p:sp>
      <p:pic>
        <p:nvPicPr>
          <p:cNvPr id="22530" name="Picture 2">
            <a:extLst>
              <a:ext uri="{FF2B5EF4-FFF2-40B4-BE49-F238E27FC236}">
                <a16:creationId xmlns:a16="http://schemas.microsoft.com/office/drawing/2014/main" id="{0ABAB359-9CD2-E244-89D5-54885EBFD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7371" y="1614487"/>
            <a:ext cx="4686629" cy="4424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842CA6B-5984-CC47-995B-F525DF776B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243" b="79630"/>
          <a:stretch/>
        </p:blipFill>
        <p:spPr>
          <a:xfrm>
            <a:off x="407158" y="3366693"/>
            <a:ext cx="3723971" cy="225606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6AB76F-71BC-A24A-A752-60EFD705B580}"/>
              </a:ext>
            </a:extLst>
          </p:cNvPr>
          <p:cNvSpPr/>
          <p:nvPr/>
        </p:nvSpPr>
        <p:spPr>
          <a:xfrm>
            <a:off x="407158" y="5534908"/>
            <a:ext cx="208050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50" dirty="0"/>
              <a:t>Human intestinal crypt cup</a:t>
            </a:r>
          </a:p>
          <a:p>
            <a:r>
              <a:rPr lang="en-US" sz="1350" dirty="0"/>
              <a:t>Chen </a:t>
            </a:r>
            <a:r>
              <a:rPr lang="en-US" sz="1350" i="1" dirty="0"/>
              <a:t>et al. </a:t>
            </a:r>
            <a:r>
              <a:rPr lang="en-US" sz="1350" dirty="0"/>
              <a:t>MSB (2017)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EFB52D-B462-7D42-B581-9C362680D40D}"/>
              </a:ext>
            </a:extLst>
          </p:cNvPr>
          <p:cNvSpPr/>
          <p:nvPr/>
        </p:nvSpPr>
        <p:spPr>
          <a:xfrm>
            <a:off x="7432523" y="1813474"/>
            <a:ext cx="163128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350" dirty="0" err="1"/>
              <a:t>Baulies</a:t>
            </a:r>
            <a:r>
              <a:rPr lang="en-US" sz="1350" dirty="0"/>
              <a:t>, Angelis &amp; Li</a:t>
            </a:r>
          </a:p>
          <a:p>
            <a:pPr algn="r"/>
            <a:r>
              <a:rPr lang="en-US" sz="1350" dirty="0"/>
              <a:t>Development (2020)</a:t>
            </a:r>
          </a:p>
        </p:txBody>
      </p:sp>
    </p:spTree>
    <p:extLst>
      <p:ext uri="{BB962C8B-B14F-4D97-AF65-F5344CB8AC3E}">
        <p14:creationId xmlns:p14="http://schemas.microsoft.com/office/powerpoint/2010/main" val="409811975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243640" y="1614487"/>
            <a:ext cx="5166560" cy="683735"/>
          </a:xfrm>
        </p:spPr>
        <p:txBody>
          <a:bodyPr>
            <a:normAutofit/>
          </a:bodyPr>
          <a:lstStyle/>
          <a:p>
            <a:r>
              <a:rPr lang="en-US" dirty="0"/>
              <a:t>The intestinal crypt is a 3D structure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842CA6B-5984-CC47-995B-F525DF776B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31" r="59243" b="79630"/>
          <a:stretch/>
        </p:blipFill>
        <p:spPr>
          <a:xfrm>
            <a:off x="80198" y="2298222"/>
            <a:ext cx="2539600" cy="197028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D6AB76F-71BC-A24A-A752-60EFD705B580}"/>
              </a:ext>
            </a:extLst>
          </p:cNvPr>
          <p:cNvSpPr/>
          <p:nvPr/>
        </p:nvSpPr>
        <p:spPr>
          <a:xfrm>
            <a:off x="369997" y="4268507"/>
            <a:ext cx="2080506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350" dirty="0"/>
              <a:t>Human intestinal crypt cup</a:t>
            </a:r>
          </a:p>
          <a:p>
            <a:pPr algn="r"/>
            <a:r>
              <a:rPr lang="en-US" sz="1350" dirty="0"/>
              <a:t>Chen </a:t>
            </a:r>
            <a:r>
              <a:rPr lang="en-US" sz="1350" i="1" dirty="0"/>
              <a:t>et al. </a:t>
            </a:r>
            <a:r>
              <a:rPr lang="en-US" sz="1350" dirty="0"/>
              <a:t>MSB (2017)</a:t>
            </a:r>
          </a:p>
        </p:txBody>
      </p:sp>
      <p:pic>
        <p:nvPicPr>
          <p:cNvPr id="4" name="Picture 3" descr="A picture containing building, window, clock, bottle&#10;&#10;Description automatically generated">
            <a:extLst>
              <a:ext uri="{FF2B5EF4-FFF2-40B4-BE49-F238E27FC236}">
                <a16:creationId xmlns:a16="http://schemas.microsoft.com/office/drawing/2014/main" id="{26738D81-7A89-114E-8B58-537A8E8ED9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760" y="2471737"/>
            <a:ext cx="2418299" cy="3337850"/>
          </a:xfrm>
          <a:prstGeom prst="rect">
            <a:avLst/>
          </a:prstGeom>
        </p:spPr>
      </p:pic>
      <p:pic>
        <p:nvPicPr>
          <p:cNvPr id="23554" name="Picture 2">
            <a:extLst>
              <a:ext uri="{FF2B5EF4-FFF2-40B4-BE49-F238E27FC236}">
                <a16:creationId xmlns:a16="http://schemas.microsoft.com/office/drawing/2014/main" id="{6917477C-61E5-F144-B6DA-FFB041B922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72"/>
          <a:stretch/>
        </p:blipFill>
        <p:spPr bwMode="auto">
          <a:xfrm>
            <a:off x="5561025" y="1815568"/>
            <a:ext cx="3502778" cy="153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6" name="Picture 4" descr="File:Computational-Models-Reveal-a-Passive-Mechanism-for ...">
            <a:extLst>
              <a:ext uri="{FF2B5EF4-FFF2-40B4-BE49-F238E27FC236}">
                <a16:creationId xmlns:a16="http://schemas.microsoft.com/office/drawing/2014/main" id="{B87C1D1E-83AA-0C45-8790-F954EEDD2A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1026" y="3657600"/>
            <a:ext cx="1019204" cy="2151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A2E933-7FDA-3347-8972-7FF5E139E6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9302" y="3657600"/>
            <a:ext cx="1730945" cy="2151986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7D92027D-EB3A-C44C-8203-8D5380A18A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86820"/>
            <a:ext cx="6858000" cy="8572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2600FF"/>
                </a:solidFill>
              </a:rPr>
              <a:t>Mini Project – Colonic crypt</a:t>
            </a:r>
          </a:p>
        </p:txBody>
      </p:sp>
    </p:spTree>
    <p:extLst>
      <p:ext uri="{BB962C8B-B14F-4D97-AF65-F5344CB8AC3E}">
        <p14:creationId xmlns:p14="http://schemas.microsoft.com/office/powerpoint/2010/main" val="30998225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Content Placeholder 2"/>
          <p:cNvSpPr>
            <a:spLocks noGrp="1"/>
          </p:cNvSpPr>
          <p:nvPr>
            <p:ph idx="1"/>
          </p:nvPr>
        </p:nvSpPr>
        <p:spPr>
          <a:xfrm>
            <a:off x="243640" y="1614487"/>
            <a:ext cx="4769233" cy="683735"/>
          </a:xfrm>
        </p:spPr>
        <p:txBody>
          <a:bodyPr>
            <a:normAutofit/>
          </a:bodyPr>
          <a:lstStyle/>
          <a:p>
            <a:r>
              <a:rPr lang="en-US" dirty="0"/>
              <a:t>Rough model of intestinal crypt</a:t>
            </a:r>
          </a:p>
        </p:txBody>
      </p:sp>
      <p:pic>
        <p:nvPicPr>
          <p:cNvPr id="24578" name="Picture 2" descr="The cellular structure of a colonic crypt: a) H&amp;E stained ...">
            <a:extLst>
              <a:ext uri="{FF2B5EF4-FFF2-40B4-BE49-F238E27FC236}">
                <a16:creationId xmlns:a16="http://schemas.microsoft.com/office/drawing/2014/main" id="{F48B0237-AFD4-1A49-9310-74F73412FB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484"/>
          <a:stretch/>
        </p:blipFill>
        <p:spPr bwMode="auto">
          <a:xfrm>
            <a:off x="1" y="2216785"/>
            <a:ext cx="1730945" cy="3460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80DB8FB-96FB-1444-8938-9EA6B213CEBD}"/>
              </a:ext>
            </a:extLst>
          </p:cNvPr>
          <p:cNvGrpSpPr/>
          <p:nvPr/>
        </p:nvGrpSpPr>
        <p:grpSpPr>
          <a:xfrm>
            <a:off x="2282617" y="2930872"/>
            <a:ext cx="2127965" cy="1475408"/>
            <a:chOff x="2579545" y="2643371"/>
            <a:chExt cx="3832666" cy="2657348"/>
          </a:xfrm>
        </p:grpSpPr>
        <p:pic>
          <p:nvPicPr>
            <p:cNvPr id="24580" name="Picture 4" descr="How can I unroll cylinder?">
              <a:extLst>
                <a:ext uri="{FF2B5EF4-FFF2-40B4-BE49-F238E27FC236}">
                  <a16:creationId xmlns:a16="http://schemas.microsoft.com/office/drawing/2014/main" id="{DC14FB44-CC41-FD49-BF4B-1C3A7DFC589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4450"/>
            <a:stretch/>
          </p:blipFill>
          <p:spPr bwMode="auto">
            <a:xfrm>
              <a:off x="2579545" y="2643371"/>
              <a:ext cx="988832" cy="2574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ow can I unroll cylinder?">
              <a:extLst>
                <a:ext uri="{FF2B5EF4-FFF2-40B4-BE49-F238E27FC236}">
                  <a16:creationId xmlns:a16="http://schemas.microsoft.com/office/drawing/2014/main" id="{B772B0BE-AC40-6C4C-A973-F31D58D4C1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038" t="310" r="44800" b="-310"/>
            <a:stretch/>
          </p:blipFill>
          <p:spPr bwMode="auto">
            <a:xfrm>
              <a:off x="3568377" y="2726323"/>
              <a:ext cx="1345717" cy="2574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How can I unroll cylinder?">
              <a:extLst>
                <a:ext uri="{FF2B5EF4-FFF2-40B4-BE49-F238E27FC236}">
                  <a16:creationId xmlns:a16="http://schemas.microsoft.com/office/drawing/2014/main" id="{1C3B3EAE-A7D5-994A-8F1B-5EB4429E6E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417" r="24"/>
            <a:stretch/>
          </p:blipFill>
          <p:spPr bwMode="auto">
            <a:xfrm>
              <a:off x="4914094" y="2643371"/>
              <a:ext cx="1498117" cy="2574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D32AC46C-945C-DD44-8815-57D88A9ECC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0665" y="1731171"/>
            <a:ext cx="1352170" cy="4153865"/>
          </a:xfrm>
          <a:prstGeom prst="rect">
            <a:avLst/>
          </a:prstGeom>
        </p:spPr>
      </p:pic>
      <p:sp>
        <p:nvSpPr>
          <p:cNvPr id="8" name="Right Arrow 7">
            <a:extLst>
              <a:ext uri="{FF2B5EF4-FFF2-40B4-BE49-F238E27FC236}">
                <a16:creationId xmlns:a16="http://schemas.microsoft.com/office/drawing/2014/main" id="{AB29FDEA-1CC3-A24A-95EC-208E880C04A0}"/>
              </a:ext>
            </a:extLst>
          </p:cNvPr>
          <p:cNvSpPr/>
          <p:nvPr/>
        </p:nvSpPr>
        <p:spPr>
          <a:xfrm>
            <a:off x="2154824" y="4349130"/>
            <a:ext cx="2383552" cy="36347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1DEF0155-0CAB-154E-BC33-376A3C0A39C1}"/>
              </a:ext>
            </a:extLst>
          </p:cNvPr>
          <p:cNvCxnSpPr>
            <a:cxnSpLocks/>
          </p:cNvCxnSpPr>
          <p:nvPr/>
        </p:nvCxnSpPr>
        <p:spPr>
          <a:xfrm flipH="1">
            <a:off x="4816577" y="4712604"/>
            <a:ext cx="1804051" cy="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48FB3F1F-713C-8046-806B-BC41B705A114}"/>
              </a:ext>
            </a:extLst>
          </p:cNvPr>
          <p:cNvCxnSpPr/>
          <p:nvPr/>
        </p:nvCxnSpPr>
        <p:spPr>
          <a:xfrm flipH="1">
            <a:off x="4830761" y="2595884"/>
            <a:ext cx="1971977" cy="0"/>
          </a:xfrm>
          <a:prstGeom prst="line">
            <a:avLst/>
          </a:prstGeom>
          <a:ln w="38100">
            <a:solidFill>
              <a:srgbClr val="2600FF"/>
            </a:solidFill>
            <a:prstDash val="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758697B-210A-F54A-89E5-3796ADAD4B95}"/>
              </a:ext>
            </a:extLst>
          </p:cNvPr>
          <p:cNvSpPr txBox="1"/>
          <p:nvPr/>
        </p:nvSpPr>
        <p:spPr>
          <a:xfrm>
            <a:off x="6620628" y="2170054"/>
            <a:ext cx="1432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2600FF"/>
                </a:solidFill>
              </a:rPr>
              <a:t>Remove cells</a:t>
            </a:r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F9841E6A-B7EA-EA4C-A83A-A9268B3479D9}"/>
              </a:ext>
            </a:extLst>
          </p:cNvPr>
          <p:cNvSpPr/>
          <p:nvPr/>
        </p:nvSpPr>
        <p:spPr>
          <a:xfrm>
            <a:off x="5001296" y="3808103"/>
            <a:ext cx="1691765" cy="286964"/>
          </a:xfrm>
          <a:prstGeom prst="arc">
            <a:avLst>
              <a:gd name="adj1" fmla="val 9755974"/>
              <a:gd name="adj2" fmla="val 841792"/>
            </a:avLst>
          </a:prstGeom>
          <a:ln w="34925">
            <a:solidFill>
              <a:srgbClr val="FF0000"/>
            </a:solidFill>
            <a:headEnd type="stealth"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CA491BC-4377-0A43-9E63-C5CFDF03F6DA}"/>
              </a:ext>
            </a:extLst>
          </p:cNvPr>
          <p:cNvSpPr txBox="1"/>
          <p:nvPr/>
        </p:nvSpPr>
        <p:spPr>
          <a:xfrm>
            <a:off x="6788553" y="3654612"/>
            <a:ext cx="1730390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Periodic boundary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BCF87FF-07A8-9845-A417-CBA34BFFC979}"/>
              </a:ext>
            </a:extLst>
          </p:cNvPr>
          <p:cNvSpPr txBox="1"/>
          <p:nvPr/>
        </p:nvSpPr>
        <p:spPr>
          <a:xfrm>
            <a:off x="6975309" y="4734034"/>
            <a:ext cx="21553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DN signaling</a:t>
            </a:r>
          </a:p>
          <a:p>
            <a:endParaRPr lang="en-US" sz="1600" dirty="0"/>
          </a:p>
          <a:p>
            <a:r>
              <a:rPr lang="en-US" sz="1600" dirty="0"/>
              <a:t>Notch+ cells proliferate</a:t>
            </a:r>
          </a:p>
        </p:txBody>
      </p:sp>
      <p:sp>
        <p:nvSpPr>
          <p:cNvPr id="18" name="Right Brace 17">
            <a:extLst>
              <a:ext uri="{FF2B5EF4-FFF2-40B4-BE49-F238E27FC236}">
                <a16:creationId xmlns:a16="http://schemas.microsoft.com/office/drawing/2014/main" id="{C3328388-FD32-D04F-AD24-2213501F112C}"/>
              </a:ext>
            </a:extLst>
          </p:cNvPr>
          <p:cNvSpPr/>
          <p:nvPr/>
        </p:nvSpPr>
        <p:spPr>
          <a:xfrm>
            <a:off x="6734453" y="4722993"/>
            <a:ext cx="164939" cy="964611"/>
          </a:xfrm>
          <a:prstGeom prst="righ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D5366C69-8489-B540-95FE-EB12CF1FDD48}"/>
              </a:ext>
            </a:extLst>
          </p:cNvPr>
          <p:cNvSpPr txBox="1"/>
          <p:nvPr/>
        </p:nvSpPr>
        <p:spPr>
          <a:xfrm>
            <a:off x="2627073" y="4734034"/>
            <a:ext cx="14323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Unroll cylinder</a:t>
            </a:r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12B7F18E-21EA-0645-94E1-9F11050EA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86820"/>
            <a:ext cx="6858000" cy="857250"/>
          </a:xfrm>
        </p:spPr>
        <p:txBody>
          <a:bodyPr rtlCol="0">
            <a:normAutofit/>
          </a:bodyPr>
          <a:lstStyle/>
          <a:p>
            <a:pPr>
              <a:defRPr/>
            </a:pPr>
            <a:r>
              <a:rPr lang="en-US" b="1" dirty="0">
                <a:solidFill>
                  <a:srgbClr val="2600FF"/>
                </a:solidFill>
              </a:rPr>
              <a:t>Mini Project – Colonic crypt</a:t>
            </a:r>
          </a:p>
        </p:txBody>
      </p:sp>
    </p:spTree>
    <p:extLst>
      <p:ext uri="{BB962C8B-B14F-4D97-AF65-F5344CB8AC3E}">
        <p14:creationId xmlns:p14="http://schemas.microsoft.com/office/powerpoint/2010/main" val="5929083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0" y="67532"/>
            <a:ext cx="6858000" cy="857250"/>
          </a:xfrm>
        </p:spPr>
        <p:txBody>
          <a:bodyPr/>
          <a:lstStyle/>
          <a:p>
            <a:r>
              <a:rPr lang="en-US" b="1" dirty="0" err="1">
                <a:solidFill>
                  <a:srgbClr val="2600FF"/>
                </a:solidFill>
              </a:rPr>
              <a:t>Subcellular</a:t>
            </a:r>
            <a:r>
              <a:rPr lang="en-US" b="1" dirty="0">
                <a:solidFill>
                  <a:srgbClr val="2600FF"/>
                </a:solidFill>
              </a:rPr>
              <a:t> </a:t>
            </a:r>
            <a:r>
              <a:rPr lang="en-US" b="1" dirty="0" err="1">
                <a:solidFill>
                  <a:srgbClr val="2600FF"/>
                </a:solidFill>
              </a:rPr>
              <a:t>modelling</a:t>
            </a:r>
            <a:endParaRPr lang="en-US" b="1" dirty="0">
              <a:solidFill>
                <a:srgbClr val="26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343" y="1099457"/>
            <a:ext cx="7587343" cy="5421086"/>
          </a:xfrm>
        </p:spPr>
        <p:txBody>
          <a:bodyPr>
            <a:normAutofit/>
          </a:bodyPr>
          <a:lstStyle/>
          <a:p>
            <a:r>
              <a:rPr lang="en-US" sz="3200" dirty="0"/>
              <a:t>Biochemical Kinetics:</a:t>
            </a:r>
          </a:p>
          <a:p>
            <a:pPr lvl="1"/>
            <a:r>
              <a:rPr lang="en-US" sz="2800" dirty="0"/>
              <a:t>Cell-Cycle</a:t>
            </a:r>
          </a:p>
          <a:p>
            <a:pPr lvl="1"/>
            <a:r>
              <a:rPr lang="en-US" sz="2800" dirty="0"/>
              <a:t>Circadian rhythms</a:t>
            </a:r>
          </a:p>
          <a:p>
            <a:pPr lvl="1"/>
            <a:r>
              <a:rPr lang="en-US" sz="2800" dirty="0"/>
              <a:t>Cardiac rhythms</a:t>
            </a:r>
          </a:p>
          <a:p>
            <a:pPr lvl="1"/>
            <a:r>
              <a:rPr lang="en-US" sz="2800" dirty="0" err="1"/>
              <a:t>cAMP</a:t>
            </a:r>
            <a:r>
              <a:rPr lang="en-US" sz="2800" dirty="0"/>
              <a:t> oscillations</a:t>
            </a:r>
          </a:p>
          <a:p>
            <a:pPr lvl="1"/>
            <a:r>
              <a:rPr lang="en-US" sz="2800" dirty="0"/>
              <a:t>Delta-Notch patterning</a:t>
            </a:r>
          </a:p>
          <a:p>
            <a:pPr lvl="1"/>
            <a:r>
              <a:rPr lang="en-US" sz="2800" dirty="0"/>
              <a:t>WNT pathway</a:t>
            </a:r>
          </a:p>
          <a:p>
            <a:pPr lvl="1"/>
            <a:r>
              <a:rPr lang="en-US" sz="2800" dirty="0"/>
              <a:t>FGF pathway</a:t>
            </a:r>
          </a:p>
          <a:p>
            <a:pPr lvl="1"/>
            <a:r>
              <a:rPr lang="en-US" sz="2800" dirty="0"/>
              <a:t>Etc…</a:t>
            </a:r>
          </a:p>
          <a:p>
            <a:endParaRPr lang="en-US" sz="3200" dirty="0"/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9157835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0" y="67532"/>
            <a:ext cx="6858000" cy="857250"/>
          </a:xfrm>
        </p:spPr>
        <p:txBody>
          <a:bodyPr/>
          <a:lstStyle/>
          <a:p>
            <a:r>
              <a:rPr lang="en-US" b="1" dirty="0" err="1">
                <a:solidFill>
                  <a:srgbClr val="2600FF"/>
                </a:solidFill>
              </a:rPr>
              <a:t>Subcellular</a:t>
            </a:r>
            <a:r>
              <a:rPr lang="en-US" b="1" dirty="0">
                <a:solidFill>
                  <a:srgbClr val="2600FF"/>
                </a:solidFill>
              </a:rPr>
              <a:t> </a:t>
            </a:r>
            <a:r>
              <a:rPr lang="en-US" b="1" dirty="0" err="1">
                <a:solidFill>
                  <a:srgbClr val="2600FF"/>
                </a:solidFill>
              </a:rPr>
              <a:t>modelling</a:t>
            </a:r>
            <a:endParaRPr lang="en-US" b="1" dirty="0">
              <a:solidFill>
                <a:srgbClr val="26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343" y="1099457"/>
            <a:ext cx="7587343" cy="5421086"/>
          </a:xfrm>
        </p:spPr>
        <p:txBody>
          <a:bodyPr>
            <a:normAutofit/>
          </a:bodyPr>
          <a:lstStyle/>
          <a:p>
            <a:r>
              <a:rPr lang="en-US" sz="3200" dirty="0"/>
              <a:t>Biochemical Kinetics: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Cell-Cycle</a:t>
            </a:r>
          </a:p>
          <a:p>
            <a:pPr lvl="1"/>
            <a:r>
              <a:rPr lang="en-US" sz="2800" dirty="0"/>
              <a:t>Circadian rhythms</a:t>
            </a:r>
          </a:p>
          <a:p>
            <a:pPr lvl="1"/>
            <a:r>
              <a:rPr lang="en-US" sz="2800" dirty="0"/>
              <a:t>Cardiac rhythms</a:t>
            </a:r>
          </a:p>
          <a:p>
            <a:pPr lvl="1"/>
            <a:r>
              <a:rPr lang="en-US" sz="2800" dirty="0" err="1"/>
              <a:t>cAMP</a:t>
            </a:r>
            <a:r>
              <a:rPr lang="en-US" sz="2800" dirty="0"/>
              <a:t> oscillations</a:t>
            </a:r>
          </a:p>
          <a:p>
            <a:pPr lvl="1"/>
            <a:r>
              <a:rPr lang="en-US" sz="2800" dirty="0"/>
              <a:t>Delta-Notch patterning</a:t>
            </a:r>
          </a:p>
          <a:p>
            <a:pPr lvl="1"/>
            <a:r>
              <a:rPr lang="en-US" sz="2800" dirty="0"/>
              <a:t>WNT pathway</a:t>
            </a:r>
          </a:p>
          <a:p>
            <a:pPr lvl="1"/>
            <a:r>
              <a:rPr lang="en-US" sz="2800" dirty="0"/>
              <a:t>FGF pathway</a:t>
            </a:r>
          </a:p>
          <a:p>
            <a:pPr lvl="1"/>
            <a:r>
              <a:rPr lang="en-US" sz="2800" dirty="0"/>
              <a:t>Etc…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46A08466-2202-4647-96EB-9CAC19464E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98112" y="924782"/>
            <a:ext cx="3143116" cy="2413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ellCycle_Tyson.wmv">
            <a:hlinkClick r:id="" action="ppaction://media"/>
            <a:extLst>
              <a:ext uri="{FF2B5EF4-FFF2-40B4-BE49-F238E27FC236}">
                <a16:creationId xmlns:a16="http://schemas.microsoft.com/office/drawing/2014/main" id="{234FBE7E-9DB9-944E-B04E-B6A2D9A0D4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 cstate="print"/>
          <a:srcRect l="8968" t="5412" r="11270" b="5843"/>
          <a:stretch/>
        </p:blipFill>
        <p:spPr>
          <a:xfrm>
            <a:off x="5029201" y="3445799"/>
            <a:ext cx="4099260" cy="334466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1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>
                <p:cTn id="1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0" y="67532"/>
            <a:ext cx="6858000" cy="857250"/>
          </a:xfrm>
        </p:spPr>
        <p:txBody>
          <a:bodyPr/>
          <a:lstStyle/>
          <a:p>
            <a:r>
              <a:rPr lang="en-US" b="1" dirty="0" err="1">
                <a:solidFill>
                  <a:srgbClr val="2600FF"/>
                </a:solidFill>
              </a:rPr>
              <a:t>Subcellular</a:t>
            </a:r>
            <a:r>
              <a:rPr lang="en-US" b="1" dirty="0">
                <a:solidFill>
                  <a:srgbClr val="2600FF"/>
                </a:solidFill>
              </a:rPr>
              <a:t> </a:t>
            </a:r>
            <a:r>
              <a:rPr lang="en-US" b="1" dirty="0" err="1">
                <a:solidFill>
                  <a:srgbClr val="2600FF"/>
                </a:solidFill>
              </a:rPr>
              <a:t>modelling</a:t>
            </a:r>
            <a:endParaRPr lang="en-US" b="1" dirty="0">
              <a:solidFill>
                <a:srgbClr val="2600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343" y="1099457"/>
            <a:ext cx="7587343" cy="5421086"/>
          </a:xfrm>
        </p:spPr>
        <p:txBody>
          <a:bodyPr>
            <a:normAutofit/>
          </a:bodyPr>
          <a:lstStyle/>
          <a:p>
            <a:r>
              <a:rPr lang="en-US" sz="3200" dirty="0"/>
              <a:t>Biochemical Kinetics:</a:t>
            </a:r>
          </a:p>
          <a:p>
            <a:pPr lvl="1"/>
            <a:r>
              <a:rPr lang="en-US" sz="2800" dirty="0"/>
              <a:t>Cell-Cycle</a:t>
            </a:r>
          </a:p>
          <a:p>
            <a:pPr lvl="1"/>
            <a:r>
              <a:rPr lang="en-US" sz="2800" dirty="0"/>
              <a:t>Circadian rhythms</a:t>
            </a:r>
          </a:p>
          <a:p>
            <a:pPr lvl="1"/>
            <a:r>
              <a:rPr lang="en-US" sz="2800" dirty="0"/>
              <a:t>Cardiac rhythms</a:t>
            </a:r>
          </a:p>
          <a:p>
            <a:pPr lvl="1"/>
            <a:r>
              <a:rPr lang="en-US" sz="2800" dirty="0" err="1"/>
              <a:t>cAMP</a:t>
            </a:r>
            <a:r>
              <a:rPr lang="en-US" sz="2800" dirty="0"/>
              <a:t> oscillations</a:t>
            </a:r>
          </a:p>
          <a:p>
            <a:pPr lvl="1"/>
            <a:r>
              <a:rPr lang="en-US" sz="2800" dirty="0">
                <a:solidFill>
                  <a:srgbClr val="FF0000"/>
                </a:solidFill>
              </a:rPr>
              <a:t>Delta-Notch patterning</a:t>
            </a:r>
          </a:p>
          <a:p>
            <a:pPr lvl="1"/>
            <a:r>
              <a:rPr lang="en-US" sz="2800" dirty="0"/>
              <a:t>WNT pathway</a:t>
            </a:r>
          </a:p>
          <a:p>
            <a:pPr lvl="1"/>
            <a:r>
              <a:rPr lang="en-US" sz="2800" dirty="0"/>
              <a:t>FGF pathway</a:t>
            </a:r>
          </a:p>
          <a:p>
            <a:pPr lvl="1"/>
            <a:r>
              <a:rPr lang="en-US" sz="2800" dirty="0"/>
              <a:t>Etc…</a:t>
            </a:r>
          </a:p>
          <a:p>
            <a:endParaRPr lang="en-US" sz="3200" dirty="0"/>
          </a:p>
          <a:p>
            <a:endParaRPr lang="en-US" sz="3200" dirty="0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2343" y="924781"/>
            <a:ext cx="3094265" cy="2196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Delta Notch Patterning Simulation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2941" t="9238" r="15631" b="6536"/>
          <a:stretch/>
        </p:blipFill>
        <p:spPr>
          <a:xfrm>
            <a:off x="5249193" y="3407187"/>
            <a:ext cx="3717915" cy="3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726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76700" y="239030"/>
            <a:ext cx="4548649" cy="85725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2600FF"/>
                </a:solidFill>
              </a:rPr>
              <a:t>Multiscale model</a:t>
            </a:r>
            <a:br>
              <a:rPr lang="en-US" b="1" dirty="0">
                <a:solidFill>
                  <a:srgbClr val="2600FF"/>
                </a:solidFill>
              </a:rPr>
            </a:br>
            <a:r>
              <a:rPr lang="en-US" b="1" dirty="0">
                <a:solidFill>
                  <a:srgbClr val="2600FF"/>
                </a:solidFill>
              </a:rPr>
              <a:t> Somitogenesis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624F5D8-5526-044A-840A-9B46E89EB2BF}"/>
              </a:ext>
            </a:extLst>
          </p:cNvPr>
          <p:cNvGrpSpPr/>
          <p:nvPr/>
        </p:nvGrpSpPr>
        <p:grpSpPr>
          <a:xfrm>
            <a:off x="147386" y="26211"/>
            <a:ext cx="4196013" cy="6216975"/>
            <a:chOff x="581288" y="976287"/>
            <a:chExt cx="3857215" cy="5714999"/>
          </a:xfrm>
        </p:grpSpPr>
        <p:pic>
          <p:nvPicPr>
            <p:cNvPr id="6" name="Somitogenesis-[Cells,Fgf8,Lfng]-LowRes.mp4">
              <a:hlinkClick r:id="" action="ppaction://media"/>
              <a:extLst>
                <a:ext uri="{FF2B5EF4-FFF2-40B4-BE49-F238E27FC236}">
                  <a16:creationId xmlns:a16="http://schemas.microsoft.com/office/drawing/2014/main" id="{1783CAE8-6101-4141-963A-B54D45E365E2}"/>
                </a:ext>
              </a:extLst>
            </p:cNvPr>
            <p:cNvPicPr>
              <a:picLocks noChangeAspect="1"/>
            </p:cNvPicPr>
            <p:nvPr>
              <a:videoFile r:link="rId3"/>
              <p:extLst>
                <p:ext uri="{DAA4B4D4-6D71-4841-9C94-3DE7FCFB9230}">
                  <p14:media xmlns:p14="http://schemas.microsoft.com/office/powerpoint/2010/main" r:embed="rId2"/>
                </p:ext>
              </p:extLst>
            </p:nvPr>
          </p:nvPicPr>
          <p:blipFill rotWithShape="1">
            <a:blip r:embed="rId5"/>
            <a:srcRect l="32874" r="33643"/>
            <a:stretch/>
          </p:blipFill>
          <p:spPr>
            <a:xfrm>
              <a:off x="1890587" y="984071"/>
              <a:ext cx="2547916" cy="570721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723F874-0A54-9844-811F-4A480A8F0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129" t="21821" r="26586" b="49924"/>
            <a:stretch/>
          </p:blipFill>
          <p:spPr>
            <a:xfrm rot="5400000">
              <a:off x="-1647703" y="3205278"/>
              <a:ext cx="5714999" cy="1257018"/>
            </a:xfrm>
            <a:prstGeom prst="rect">
              <a:avLst/>
            </a:prstGeom>
          </p:spPr>
        </p:pic>
      </p:grp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E6FD6B5A-B275-D44F-8D4C-85BB27C1CD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522180"/>
              </p:ext>
            </p:extLst>
          </p:nvPr>
        </p:nvGraphicFramePr>
        <p:xfrm>
          <a:off x="2253651" y="6391169"/>
          <a:ext cx="1594163" cy="415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Equation" r:id="rId7" imgW="1511300" imgH="393700" progId="Equation.3">
                  <p:embed/>
                </p:oleObj>
              </mc:Choice>
              <mc:Fallback>
                <p:oleObj name="Equation" r:id="rId7" imgW="1511300" imgH="393700" progId="Equation.3">
                  <p:embed/>
                  <p:pic>
                    <p:nvPicPr>
                      <p:cNvPr id="7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53651" y="6391169"/>
                        <a:ext cx="1594163" cy="415925"/>
                      </a:xfrm>
                      <a:prstGeom prst="rect">
                        <a:avLst/>
                      </a:prstGeom>
                      <a:noFill/>
                      <a:ln w="28575" cmpd="sng">
                        <a:solidFill>
                          <a:srgbClr val="FF0000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Screen Shot 2018-03-12 at 11.12.57.png">
            <a:extLst>
              <a:ext uri="{FF2B5EF4-FFF2-40B4-BE49-F238E27FC236}">
                <a16:creationId xmlns:a16="http://schemas.microsoft.com/office/drawing/2014/main" id="{8A8B662F-9FA3-D345-B925-A42D51B6DA5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876" y="1930327"/>
            <a:ext cx="3720737" cy="3557918"/>
          </a:xfrm>
          <a:prstGeom prst="rect">
            <a:avLst/>
          </a:prstGeom>
          <a:ln w="28575" cmpd="sng">
            <a:solidFill>
              <a:srgbClr val="00FFFF"/>
            </a:solidFill>
          </a:ln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2FA91E2-2E6A-1641-88A1-F8F0E4BAC0B3}"/>
              </a:ext>
            </a:extLst>
          </p:cNvPr>
          <p:cNvCxnSpPr>
            <a:cxnSpLocks/>
          </p:cNvCxnSpPr>
          <p:nvPr/>
        </p:nvCxnSpPr>
        <p:spPr>
          <a:xfrm flipH="1">
            <a:off x="3847814" y="3200325"/>
            <a:ext cx="1428062" cy="0"/>
          </a:xfrm>
          <a:prstGeom prst="straightConnector1">
            <a:avLst/>
          </a:prstGeom>
          <a:ln w="28575" cmpd="sng">
            <a:solidFill>
              <a:srgbClr val="00FF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AFB7157-D17C-B64D-9301-DDAC2B81064C}"/>
              </a:ext>
            </a:extLst>
          </p:cNvPr>
          <p:cNvCxnSpPr>
            <a:cxnSpLocks/>
            <a:stCxn id="8" idx="0"/>
          </p:cNvCxnSpPr>
          <p:nvPr/>
        </p:nvCxnSpPr>
        <p:spPr>
          <a:xfrm flipV="1">
            <a:off x="3050732" y="5740166"/>
            <a:ext cx="0" cy="651003"/>
          </a:xfrm>
          <a:prstGeom prst="straightConnector1">
            <a:avLst/>
          </a:prstGeom>
          <a:ln w="28575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Rectangle 11">
            <a:extLst>
              <a:ext uri="{FF2B5EF4-FFF2-40B4-BE49-F238E27FC236}">
                <a16:creationId xmlns:a16="http://schemas.microsoft.com/office/drawing/2014/main" id="{7C6315F7-47A9-3342-985C-0A8EA0C3689E}"/>
              </a:ext>
            </a:extLst>
          </p:cNvPr>
          <p:cNvSpPr/>
          <p:nvPr/>
        </p:nvSpPr>
        <p:spPr>
          <a:xfrm>
            <a:off x="5275122" y="5740165"/>
            <a:ext cx="380742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Helvetica"/>
                <a:cs typeface="Helvetica"/>
              </a:rPr>
              <a:t>Hester, Belmonte </a:t>
            </a:r>
            <a:r>
              <a:rPr lang="en-US" sz="1200" i="1" dirty="0">
                <a:latin typeface="Helvetica"/>
                <a:cs typeface="Helvetica"/>
              </a:rPr>
              <a:t>et al. </a:t>
            </a:r>
            <a:r>
              <a:rPr lang="en-US" sz="1200" dirty="0" err="1">
                <a:latin typeface="Helvetica"/>
                <a:cs typeface="Helvetica"/>
              </a:rPr>
              <a:t>PLoS</a:t>
            </a:r>
            <a:r>
              <a:rPr lang="en-US" sz="1200" dirty="0">
                <a:latin typeface="Helvetica"/>
                <a:cs typeface="Helvetica"/>
              </a:rPr>
              <a:t> </a:t>
            </a:r>
            <a:r>
              <a:rPr lang="en-US" sz="1200" dirty="0" err="1">
                <a:latin typeface="Helvetica"/>
                <a:cs typeface="Helvetica"/>
              </a:rPr>
              <a:t>Comput</a:t>
            </a:r>
            <a:r>
              <a:rPr lang="en-US" sz="1200" dirty="0">
                <a:latin typeface="Helvetica"/>
                <a:cs typeface="Helvetica"/>
              </a:rPr>
              <a:t> </a:t>
            </a:r>
            <a:r>
              <a:rPr lang="en-US" sz="1200" dirty="0" err="1">
                <a:latin typeface="Helvetica"/>
                <a:cs typeface="Helvetica"/>
              </a:rPr>
              <a:t>Biol</a:t>
            </a:r>
            <a:r>
              <a:rPr lang="en-US" sz="1200" dirty="0">
                <a:latin typeface="Helvetica"/>
                <a:cs typeface="Helvetica"/>
              </a:rPr>
              <a:t> 2012</a:t>
            </a:r>
            <a:endParaRPr 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F73C91-308B-3244-A848-393929DBE760}"/>
              </a:ext>
            </a:extLst>
          </p:cNvPr>
          <p:cNvSpPr txBox="1">
            <a:spLocks/>
          </p:cNvSpPr>
          <p:nvPr/>
        </p:nvSpPr>
        <p:spPr>
          <a:xfrm>
            <a:off x="114300" y="1181097"/>
            <a:ext cx="4429125" cy="5023757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pPr lvl="3"/>
            <a:endParaRPr lang="en-US" sz="1600" dirty="0"/>
          </a:p>
          <a:p>
            <a:pPr algn="ctr">
              <a:buFont typeface="Arial" charset="0"/>
              <a:buNone/>
            </a:pPr>
            <a:r>
              <a:rPr lang="en-US" sz="2400" dirty="0"/>
              <a:t>Developer software </a:t>
            </a:r>
          </a:p>
          <a:p>
            <a:pPr algn="ctr">
              <a:buFont typeface="Arial" charset="0"/>
              <a:buNone/>
            </a:pPr>
            <a:r>
              <a:rPr lang="en-US" sz="2400" dirty="0"/>
              <a:t>(Tellurium, </a:t>
            </a:r>
            <a:r>
              <a:rPr lang="en-US" sz="2400" dirty="0" err="1"/>
              <a:t>Copasi</a:t>
            </a:r>
            <a:r>
              <a:rPr lang="en-US" sz="2400" dirty="0"/>
              <a:t>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r>
              <a:rPr lang="en-US" sz="2400" b="1" dirty="0"/>
              <a:t>SBML</a:t>
            </a:r>
            <a:r>
              <a:rPr lang="en-US" sz="2400" dirty="0"/>
              <a:t> file </a:t>
            </a:r>
          </a:p>
          <a:p>
            <a:pPr algn="ctr">
              <a:buFont typeface="Arial" charset="0"/>
              <a:buNone/>
            </a:pPr>
            <a:r>
              <a:rPr lang="en-US" sz="2400" dirty="0"/>
              <a:t>(Systems Biology Markup Language)</a:t>
            </a:r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r>
              <a:rPr lang="en-US" sz="2400" dirty="0"/>
              <a:t>Simulation software </a:t>
            </a:r>
          </a:p>
          <a:p>
            <a:pPr algn="ctr">
              <a:buFont typeface="Arial" charset="0"/>
              <a:buNone/>
            </a:pPr>
            <a:r>
              <a:rPr lang="en-US" sz="2400" dirty="0"/>
              <a:t>(CompuCell3D)</a:t>
            </a: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114425" y="153695"/>
            <a:ext cx="6858000" cy="85725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How to add RK models to CC3D</a:t>
            </a:r>
          </a:p>
        </p:txBody>
      </p:sp>
      <p:sp>
        <p:nvSpPr>
          <p:cNvPr id="4" name="Down Arrow 3"/>
          <p:cNvSpPr/>
          <p:nvPr/>
        </p:nvSpPr>
        <p:spPr>
          <a:xfrm>
            <a:off x="2245178" y="2871108"/>
            <a:ext cx="285750" cy="457200"/>
          </a:xfrm>
          <a:prstGeom prst="downArrow">
            <a:avLst/>
          </a:prstGeom>
          <a:solidFill>
            <a:schemeClr val="accent1">
              <a:alpha val="27000"/>
            </a:schemeClr>
          </a:solidFill>
          <a:ln>
            <a:solidFill>
              <a:schemeClr val="tx2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6" name="Down Arrow 5"/>
          <p:cNvSpPr/>
          <p:nvPr/>
        </p:nvSpPr>
        <p:spPr>
          <a:xfrm>
            <a:off x="2200275" y="4525862"/>
            <a:ext cx="285750" cy="457200"/>
          </a:xfrm>
          <a:prstGeom prst="downArrow">
            <a:avLst/>
          </a:prstGeom>
          <a:solidFill>
            <a:schemeClr val="accent1">
              <a:alpha val="27000"/>
            </a:schemeClr>
          </a:solidFill>
          <a:ln>
            <a:solidFill>
              <a:schemeClr val="tx2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7043327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F73C91-308B-3244-A848-393929DBE760}"/>
              </a:ext>
            </a:extLst>
          </p:cNvPr>
          <p:cNvSpPr txBox="1">
            <a:spLocks/>
          </p:cNvSpPr>
          <p:nvPr/>
        </p:nvSpPr>
        <p:spPr>
          <a:xfrm>
            <a:off x="114300" y="1181097"/>
            <a:ext cx="4429125" cy="5023757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2400" dirty="0"/>
          </a:p>
          <a:p>
            <a:pPr lvl="3"/>
            <a:endParaRPr lang="en-US" sz="1600" dirty="0"/>
          </a:p>
          <a:p>
            <a:pPr algn="ctr">
              <a:buFont typeface="Arial" charset="0"/>
              <a:buNone/>
            </a:pPr>
            <a:r>
              <a:rPr lang="en-US" sz="2400" dirty="0"/>
              <a:t>Developer software </a:t>
            </a:r>
          </a:p>
          <a:p>
            <a:pPr algn="ctr">
              <a:buFont typeface="Arial" charset="0"/>
              <a:buNone/>
            </a:pPr>
            <a:r>
              <a:rPr lang="en-US" sz="2400" dirty="0"/>
              <a:t>(Tellurium, </a:t>
            </a:r>
            <a:r>
              <a:rPr lang="en-US" sz="2400" dirty="0" err="1"/>
              <a:t>Copasi</a:t>
            </a:r>
            <a:r>
              <a:rPr lang="en-US" sz="2400" dirty="0"/>
              <a:t>, </a:t>
            </a:r>
            <a:r>
              <a:rPr lang="en-US" sz="2400" dirty="0" err="1"/>
              <a:t>etc</a:t>
            </a:r>
            <a:r>
              <a:rPr lang="en-US" sz="2400" dirty="0"/>
              <a:t>)</a:t>
            </a:r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r>
              <a:rPr lang="en-US" sz="2400" b="1" dirty="0"/>
              <a:t>SBML</a:t>
            </a:r>
            <a:r>
              <a:rPr lang="en-US" sz="2400" dirty="0"/>
              <a:t> file </a:t>
            </a:r>
          </a:p>
          <a:p>
            <a:pPr algn="ctr">
              <a:buFont typeface="Arial" charset="0"/>
              <a:buNone/>
            </a:pPr>
            <a:r>
              <a:rPr lang="en-US" sz="2400" dirty="0"/>
              <a:t>(Systems Biology Markup Language)</a:t>
            </a:r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r>
              <a:rPr lang="en-US" sz="2400" dirty="0"/>
              <a:t>Simulation software </a:t>
            </a:r>
          </a:p>
          <a:p>
            <a:pPr algn="ctr">
              <a:buFont typeface="Arial" charset="0"/>
              <a:buNone/>
            </a:pPr>
            <a:r>
              <a:rPr lang="en-US" sz="2400" dirty="0"/>
              <a:t>(CompuCell3D)</a:t>
            </a:r>
          </a:p>
        </p:txBody>
      </p:sp>
      <p:sp>
        <p:nvSpPr>
          <p:cNvPr id="18434" name="Title 1"/>
          <p:cNvSpPr>
            <a:spLocks noGrp="1"/>
          </p:cNvSpPr>
          <p:nvPr>
            <p:ph type="title"/>
          </p:nvPr>
        </p:nvSpPr>
        <p:spPr>
          <a:xfrm>
            <a:off x="1114425" y="153695"/>
            <a:ext cx="6858000" cy="857250"/>
          </a:xfrm>
        </p:spPr>
        <p:txBody>
          <a:bodyPr/>
          <a:lstStyle/>
          <a:p>
            <a:r>
              <a:rPr lang="en-US" b="1" dirty="0">
                <a:solidFill>
                  <a:srgbClr val="2600FF"/>
                </a:solidFill>
              </a:rPr>
              <a:t>How to add RK models to CC3D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>
          <a:xfrm>
            <a:off x="4098472" y="1181098"/>
            <a:ext cx="5045528" cy="4286250"/>
          </a:xfrm>
        </p:spPr>
        <p:txBody>
          <a:bodyPr>
            <a:normAutofit lnSpcReduction="10000"/>
          </a:bodyPr>
          <a:lstStyle/>
          <a:p>
            <a:endParaRPr lang="en-US" dirty="0"/>
          </a:p>
          <a:p>
            <a:pPr lvl="3"/>
            <a:endParaRPr lang="en-US" sz="1600" dirty="0"/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endParaRPr lang="en-US" dirty="0"/>
          </a:p>
          <a:p>
            <a:pPr algn="ctr">
              <a:buFont typeface="Arial" charset="0"/>
              <a:buNone/>
            </a:pPr>
            <a:r>
              <a:rPr lang="en-US" dirty="0"/>
              <a:t>Antimony specification</a:t>
            </a:r>
          </a:p>
          <a:p>
            <a:pPr algn="ctr">
              <a:buFont typeface="Arial" charset="0"/>
              <a:buNone/>
            </a:pPr>
            <a:r>
              <a:rPr lang="en-US" dirty="0"/>
              <a:t>(</a:t>
            </a:r>
            <a:r>
              <a:rPr lang="en-US" dirty="0" err="1"/>
              <a:t>Twedit</a:t>
            </a:r>
            <a:r>
              <a:rPr lang="en-US" dirty="0"/>
              <a:t>++)</a:t>
            </a:r>
          </a:p>
          <a:p>
            <a:pPr algn="ctr">
              <a:buFont typeface="Arial" charset="0"/>
              <a:buNone/>
            </a:pPr>
            <a:endParaRPr lang="en-US" sz="3200" dirty="0"/>
          </a:p>
          <a:p>
            <a:pPr algn="ctr">
              <a:buFont typeface="Arial" charset="0"/>
              <a:buNone/>
            </a:pPr>
            <a:endParaRPr lang="en-US" sz="3200" dirty="0"/>
          </a:p>
          <a:p>
            <a:pPr algn="ctr">
              <a:buFont typeface="Arial" charset="0"/>
              <a:buNone/>
            </a:pPr>
            <a:r>
              <a:rPr lang="en-US" dirty="0"/>
              <a:t>Simulation software </a:t>
            </a:r>
          </a:p>
          <a:p>
            <a:pPr algn="ctr">
              <a:buFont typeface="Arial" charset="0"/>
              <a:buNone/>
            </a:pPr>
            <a:r>
              <a:rPr lang="en-US" dirty="0"/>
              <a:t>(CompuCell3D)</a:t>
            </a:r>
          </a:p>
        </p:txBody>
      </p:sp>
      <p:sp>
        <p:nvSpPr>
          <p:cNvPr id="4" name="Down Arrow 3"/>
          <p:cNvSpPr/>
          <p:nvPr/>
        </p:nvSpPr>
        <p:spPr>
          <a:xfrm>
            <a:off x="2245178" y="2871108"/>
            <a:ext cx="285750" cy="457200"/>
          </a:xfrm>
          <a:prstGeom prst="downArrow">
            <a:avLst/>
          </a:prstGeom>
          <a:solidFill>
            <a:schemeClr val="accent1">
              <a:alpha val="27000"/>
            </a:schemeClr>
          </a:solidFill>
          <a:ln>
            <a:solidFill>
              <a:schemeClr val="tx2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  <p:sp>
        <p:nvSpPr>
          <p:cNvPr id="6" name="Down Arrow 5"/>
          <p:cNvSpPr/>
          <p:nvPr/>
        </p:nvSpPr>
        <p:spPr>
          <a:xfrm>
            <a:off x="2200275" y="4525862"/>
            <a:ext cx="285750" cy="457200"/>
          </a:xfrm>
          <a:prstGeom prst="downArrow">
            <a:avLst/>
          </a:prstGeom>
          <a:solidFill>
            <a:schemeClr val="accent1">
              <a:alpha val="27000"/>
            </a:schemeClr>
          </a:solidFill>
          <a:ln>
            <a:solidFill>
              <a:schemeClr val="tx2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 dirty="0"/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785952F2-2694-ED4C-A756-D49ECE0AFF5A}"/>
              </a:ext>
            </a:extLst>
          </p:cNvPr>
          <p:cNvSpPr/>
          <p:nvPr/>
        </p:nvSpPr>
        <p:spPr>
          <a:xfrm>
            <a:off x="6442981" y="3880755"/>
            <a:ext cx="285750" cy="457200"/>
          </a:xfrm>
          <a:prstGeom prst="downArrow">
            <a:avLst/>
          </a:prstGeom>
          <a:solidFill>
            <a:schemeClr val="accent1">
              <a:alpha val="27000"/>
            </a:schemeClr>
          </a:solidFill>
          <a:ln>
            <a:solidFill>
              <a:schemeClr val="tx2">
                <a:alpha val="74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600"/>
          </a:p>
        </p:txBody>
      </p:sp>
    </p:spTree>
    <p:extLst>
      <p:ext uri="{BB962C8B-B14F-4D97-AF65-F5344CB8AC3E}">
        <p14:creationId xmlns:p14="http://schemas.microsoft.com/office/powerpoint/2010/main" val="392690423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17095</TotalTime>
  <Words>2080</Words>
  <Application>Microsoft Macintosh PowerPoint</Application>
  <PresentationFormat>On-screen Show (4:3)</PresentationFormat>
  <Paragraphs>414</Paragraphs>
  <Slides>33</Slides>
  <Notes>2</Notes>
  <HiddenSlides>0</HiddenSlides>
  <MMClips>5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0" baseType="lpstr">
      <vt:lpstr>Arial</vt:lpstr>
      <vt:lpstr>Calibri</vt:lpstr>
      <vt:lpstr>Cambria Math</vt:lpstr>
      <vt:lpstr>Courier New</vt:lpstr>
      <vt:lpstr>Helvetica</vt:lpstr>
      <vt:lpstr>Office Theme</vt:lpstr>
      <vt:lpstr>Equation</vt:lpstr>
      <vt:lpstr>CC3D Workshop 4.1: Delta-Notch Models</vt:lpstr>
      <vt:lpstr>Topics</vt:lpstr>
      <vt:lpstr>CPM modeling Scope</vt:lpstr>
      <vt:lpstr>Subcellular modelling</vt:lpstr>
      <vt:lpstr>Subcellular modelling</vt:lpstr>
      <vt:lpstr>Subcellular modelling</vt:lpstr>
      <vt:lpstr>Multiscale model  Somitogenesis</vt:lpstr>
      <vt:lpstr>How to add RK models to CC3D</vt:lpstr>
      <vt:lpstr>How to add RK models to CC3D</vt:lpstr>
      <vt:lpstr>How to add RK models to CC3D</vt:lpstr>
      <vt:lpstr>CC3D+RK</vt:lpstr>
      <vt:lpstr>CC3D+RK</vt:lpstr>
      <vt:lpstr>Integration with CC3D – 1 cell</vt:lpstr>
      <vt:lpstr>Integration with CC3D – cell type</vt:lpstr>
      <vt:lpstr>Integration with CC3D – External (PBPK)</vt:lpstr>
      <vt:lpstr>PowerPoint Presentation</vt:lpstr>
      <vt:lpstr>Example – Delta-Notch Patterning</vt:lpstr>
      <vt:lpstr>Example – Delta-Notch Patterning</vt:lpstr>
      <vt:lpstr>Example – Delta-Notch Patterning</vt:lpstr>
      <vt:lpstr>Example – Delta-Notch Patterning</vt:lpstr>
      <vt:lpstr>Example – Delta-Notch Patterning</vt:lpstr>
      <vt:lpstr>Example – Delta-Notch Patterning</vt:lpstr>
      <vt:lpstr>Example – Delta-Notch Patterning</vt:lpstr>
      <vt:lpstr>Exercises – Delta-Notch Patterning</vt:lpstr>
      <vt:lpstr>How to add RK models to CC3D</vt:lpstr>
      <vt:lpstr>SBML – Systems Biology Markup Language</vt:lpstr>
      <vt:lpstr>SBML</vt:lpstr>
      <vt:lpstr>SBML</vt:lpstr>
      <vt:lpstr>PowerPoint Presentation</vt:lpstr>
      <vt:lpstr>Exercises – Delta-Notch Patterning 2</vt:lpstr>
      <vt:lpstr>Mini Project – Colonic crypt</vt:lpstr>
      <vt:lpstr>Mini Project – Colonic crypt</vt:lpstr>
      <vt:lpstr>Mini Project – Colonic crypt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Subcellular modeling in CompuCell3D – SBML/Jarnac</dc:title>
  <dc:creator>Julio Monti Belmonte</dc:creator>
  <cp:lastModifiedBy>Julio Belmonte</cp:lastModifiedBy>
  <cp:revision>188</cp:revision>
  <dcterms:created xsi:type="dcterms:W3CDTF">2011-05-17T18:22:30Z</dcterms:created>
  <dcterms:modified xsi:type="dcterms:W3CDTF">2020-08-06T17:15:19Z</dcterms:modified>
</cp:coreProperties>
</file>