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1.xml" ContentType="application/vnd.openxmlformats-officedocument.presentationml.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omments/comment2.xml" ContentType="application/vnd.openxmlformats-officedocument.presentationml.comment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omments/comment3.xml" ContentType="application/vnd.openxmlformats-officedocument.presentationml.comment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5"/>
  </p:notesMasterIdLst>
  <p:sldIdLst>
    <p:sldId id="256" r:id="rId2"/>
    <p:sldId id="2160" r:id="rId3"/>
    <p:sldId id="2035" r:id="rId4"/>
    <p:sldId id="287" r:id="rId5"/>
    <p:sldId id="2150" r:id="rId6"/>
    <p:sldId id="2154" r:id="rId7"/>
    <p:sldId id="2153"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155" r:id="rId23"/>
    <p:sldId id="271" r:id="rId24"/>
    <p:sldId id="272" r:id="rId25"/>
    <p:sldId id="273" r:id="rId26"/>
    <p:sldId id="2142"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8" r:id="rId41"/>
    <p:sldId id="2143" r:id="rId42"/>
    <p:sldId id="2148" r:id="rId43"/>
    <p:sldId id="2149" r:id="rId44"/>
    <p:sldId id="2146" r:id="rId45"/>
    <p:sldId id="2147" r:id="rId46"/>
    <p:sldId id="289" r:id="rId47"/>
    <p:sldId id="2156" r:id="rId48"/>
    <p:sldId id="290" r:id="rId49"/>
    <p:sldId id="2157" r:id="rId50"/>
    <p:sldId id="291" r:id="rId51"/>
    <p:sldId id="2164" r:id="rId52"/>
    <p:sldId id="292" r:id="rId53"/>
    <p:sldId id="2158" r:id="rId54"/>
    <p:sldId id="293" r:id="rId55"/>
    <p:sldId id="294" r:id="rId56"/>
    <p:sldId id="2163" r:id="rId57"/>
    <p:sldId id="295" r:id="rId58"/>
    <p:sldId id="296" r:id="rId59"/>
    <p:sldId id="297" r:id="rId60"/>
    <p:sldId id="299" r:id="rId61"/>
    <p:sldId id="2161" r:id="rId62"/>
    <p:sldId id="298" r:id="rId63"/>
    <p:sldId id="300" r:id="rId64"/>
    <p:sldId id="2162" r:id="rId65"/>
    <p:sldId id="302" r:id="rId66"/>
    <p:sldId id="2151" r:id="rId67"/>
    <p:sldId id="303" r:id="rId68"/>
    <p:sldId id="2165" r:id="rId69"/>
    <p:sldId id="304" r:id="rId70"/>
    <p:sldId id="305" r:id="rId71"/>
    <p:sldId id="306" r:id="rId72"/>
    <p:sldId id="307" r:id="rId73"/>
    <p:sldId id="2166" r:id="rId74"/>
    <p:sldId id="308" r:id="rId75"/>
    <p:sldId id="2167" r:id="rId76"/>
    <p:sldId id="309" r:id="rId77"/>
    <p:sldId id="310" r:id="rId78"/>
    <p:sldId id="2168" r:id="rId79"/>
    <p:sldId id="2169" r:id="rId80"/>
    <p:sldId id="311" r:id="rId81"/>
    <p:sldId id="312" r:id="rId82"/>
    <p:sldId id="313" r:id="rId83"/>
    <p:sldId id="2170" r:id="rId84"/>
    <p:sldId id="314" r:id="rId85"/>
    <p:sldId id="2171" r:id="rId86"/>
    <p:sldId id="315" r:id="rId87"/>
    <p:sldId id="317" r:id="rId88"/>
    <p:sldId id="318" r:id="rId89"/>
    <p:sldId id="2152" r:id="rId90"/>
    <p:sldId id="316" r:id="rId91"/>
    <p:sldId id="319" r:id="rId92"/>
    <p:sldId id="2172" r:id="rId93"/>
    <p:sldId id="2159" r:id="rId9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jgRy93tKi62aHjFoYggEt2s43/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zier, James Alexander" initials="GJA" lastIdx="6" clrIdx="0">
    <p:extLst>
      <p:ext uri="{19B8F6BF-5375-455C-9EA6-DF929625EA0E}">
        <p15:presenceInfo xmlns:p15="http://schemas.microsoft.com/office/powerpoint/2012/main" userId="Glazier, James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BABABA"/>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6"/>
    <p:restoredTop sz="94608"/>
  </p:normalViewPr>
  <p:slideViewPr>
    <p:cSldViewPr snapToGrid="0">
      <p:cViewPr varScale="1">
        <p:scale>
          <a:sx n="150" d="100"/>
          <a:sy n="150" d="100"/>
        </p:scale>
        <p:origin x="2010"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3T14:27:38.805" idx="5">
    <p:pos x="136" y="652"/>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3T14:56:58.205" idx="6">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02T21:42:50.411" idx="1">
    <p:pos x="5702" y="1637"/>
    <p:text/>
    <p:extLst>
      <p:ext uri="{C676402C-5697-4E1C-873F-D02D1690AC5C}">
        <p15:threadingInfo xmlns:p15="http://schemas.microsoft.com/office/powerpoint/2012/main" timeZoneBias="240"/>
      </p:ext>
    </p:extLst>
  </p:cm>
  <p:cm authorId="1" dt="2020-08-02T22:15:09.517" idx="4">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d4ec31b01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d4ec31b01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8d4ec31b01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d4ec31b01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d4ec31b01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8d4ec31b01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4ec31b01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4ec31b01_0_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8d4ec31b01_0_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d4ec31b01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d4ec31b01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8d4ec31b01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4ec31b01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4ec31b01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8d4ec31b01_0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d4ec31b01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d4ec31b01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8d4ec31b01_0_1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d4ec31b01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d4ec31b01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8d4ec31b01_0_1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d4ec31b01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d4ec31b01_0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8d4ec31b01_0_1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d4ec31b01_0_3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i="0">
                <a:solidFill>
                  <a:schemeClr val="dk1"/>
                </a:solidFill>
                <a:latin typeface="Arial"/>
                <a:ea typeface="Arial"/>
                <a:cs typeface="Arial"/>
                <a:sym typeface="Arial"/>
              </a:rPr>
              <a:t>21</a:t>
            </a:fld>
            <a:endParaRPr sz="1200" i="0">
              <a:solidFill>
                <a:schemeClr val="dk1"/>
              </a:solidFill>
              <a:latin typeface="Arial"/>
              <a:ea typeface="Arial"/>
              <a:cs typeface="Arial"/>
              <a:sym typeface="Arial"/>
            </a:endParaRPr>
          </a:p>
        </p:txBody>
      </p:sp>
      <p:sp>
        <p:nvSpPr>
          <p:cNvPr id="235" name="Google Shape;235;g8d4ec31b01_0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g8d4ec31b01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d4ec31b01_0_7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d4ec31b01_0_7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13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952CB-9D1D-4D45-8449-8F6DCEE1DE18}" type="slidenum">
              <a:rPr lang="en-US" smtClean="0">
                <a:latin typeface="Verdana" pitchFamily="34" charset="0"/>
              </a:rPr>
              <a:pPr/>
              <a:t>2</a:t>
            </a:fld>
            <a:endParaRPr lang="en-US">
              <a:latin typeface="Verdana"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58375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d4ec31b01_0_4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8d4ec31b01_0_4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d4ec31b01_0_7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8d4ec31b01_0_7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d4ec31b01_0_7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d4ec31b01_0_7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d4ec31b01_0_7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d4ec31b01_0_7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42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d4ec31b01_0_7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8d4ec31b01_0_7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d4ec31b01_0_7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8d4ec31b01_0_7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d4ec31b01_0_8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8d4ec31b01_0_8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d4ec31b01_0_7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8d4ec31b01_0_7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d4ec31b01_0_8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8d4ec31b01_0_8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d4ec31b01_0_8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8d4ec31b01_0_8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952CB-9D1D-4D45-8449-8F6DCEE1DE18}" type="slidenum">
              <a:rPr lang="en-US" smtClean="0">
                <a:latin typeface="Verdana" pitchFamily="34" charset="0"/>
              </a:rPr>
              <a:pPr/>
              <a:t>3</a:t>
            </a:fld>
            <a:endParaRPr lang="en-US">
              <a:latin typeface="Verdana"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18590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d4ec31b01_0_8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8d4ec31b01_0_8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d5b78865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8d5b78865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d5b78865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8d5b78865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d5b788658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8d5b788658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d5b788658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8d5b78865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d5b788658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8d5b788658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d5b788658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8d5b788658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2457786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300815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d5b788658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d5b788658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8d5b788658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543978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317538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3006212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2911575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8d5b788658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8d5b788658_0_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8d5b788658_0_1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8d5b788658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8d5b788658_0_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8d5b788658_0_1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38550329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d5b788658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8d5b788658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8d5b788658_0_1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d5b788658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8d5b788658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8d5b788658_0_1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4196873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d5b788658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8d5b788658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8d5b788658_0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d5b788658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8d5b788658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8d5b788658_0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2835950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8deadbba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8deadbba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8deadbba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d4ec31b0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d4ec31b0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d4ec31b0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8deadbba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8deadbba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8deadbba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937859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d5b788658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8d5b788658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8d5b788658_0_1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deadbbaaa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8deadbbaaa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8deadbbaaa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d5b788658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8d5b788658_0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8d5b788658_0_1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4039020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d5b788658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8d5b788658_0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8d5b788658_0_1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d5b788658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d5b788658_1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8d5b788658_1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8d5b788658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8d5b788658_1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8d5b788658_1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8d5b788658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8d5b788658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8d5b788658_1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8d5b788658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8d5b788658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8d5b788658_1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1746667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deadbbaa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deadbbaaa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8deadbbaaa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d4ec31b01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d4ec31b01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8d4ec31b01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d5b788658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d5b788658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8d5b788658_1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d5b788658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d5b788658_1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8d5b788658_1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18248481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d5b788658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d5b788658_1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8d5b788658_1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deadbbaa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deadbbaaa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8deadbbaaa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extLst>
      <p:ext uri="{BB962C8B-B14F-4D97-AF65-F5344CB8AC3E}">
        <p14:creationId xmlns:p14="http://schemas.microsoft.com/office/powerpoint/2010/main" val="2963771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d5b788658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d5b788658_1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g8d5b788658_1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extLst>
      <p:ext uri="{BB962C8B-B14F-4D97-AF65-F5344CB8AC3E}">
        <p14:creationId xmlns:p14="http://schemas.microsoft.com/office/powerpoint/2010/main" val="16650639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d5b788658_1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d5b788658_1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8d5b788658_1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8d5b788658_1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8d5b788658_1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8d5b788658_1_1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8d5ae6fbc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8d5ae6fbc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8d5ae6fbc1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d4ec31b0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d4ec31b01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8d4ec31b01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8d5ae6fbc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8d5ae6fbc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8d5ae6fbc1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extLst>
      <p:ext uri="{BB962C8B-B14F-4D97-AF65-F5344CB8AC3E}">
        <p14:creationId xmlns:p14="http://schemas.microsoft.com/office/powerpoint/2010/main" val="25085559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d5ae6fbc1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d5ae6fbc1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8d5ae6fbc1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d5ae6fbc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d5ae6fbc1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8d5ae6fbc1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extLst>
      <p:ext uri="{BB962C8B-B14F-4D97-AF65-F5344CB8AC3E}">
        <p14:creationId xmlns:p14="http://schemas.microsoft.com/office/powerpoint/2010/main" val="42697730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d5ae6fbc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d5ae6fbc1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8d5ae6fbc1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d5ae6fbc1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d5ae6fbc1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8d5ae6fbc1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d5ae6fbc1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d5ae6fbc1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8d5ae6fbc1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extLst>
      <p:ext uri="{BB962C8B-B14F-4D97-AF65-F5344CB8AC3E}">
        <p14:creationId xmlns:p14="http://schemas.microsoft.com/office/powerpoint/2010/main" val="15292141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d5ae6fbc1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d5ae6fbc1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8d5ae6fbc1_0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extLst>
      <p:ext uri="{BB962C8B-B14F-4D97-AF65-F5344CB8AC3E}">
        <p14:creationId xmlns:p14="http://schemas.microsoft.com/office/powerpoint/2010/main" val="19254363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d5ae6fbc1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d5ae6fbc1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8d5ae6fbc1_0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d5ae6fbc1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8d5ae6fbc1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g8d5ae6fbc1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8d5ae6fbc1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8d5ae6fbc1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8d5ae6fbc1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d4ec31b01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d4ec31b01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8d4ec31b01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8d5ae6fbc1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8d5ae6fbc1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8d5ae6fbc1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extLst>
      <p:ext uri="{BB962C8B-B14F-4D97-AF65-F5344CB8AC3E}">
        <p14:creationId xmlns:p14="http://schemas.microsoft.com/office/powerpoint/2010/main" val="20438552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5ae6fbc1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8d5ae6fbc1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8d5ae6fbc1_0_1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5ae6fbc1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8d5ae6fbc1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8d5ae6fbc1_0_1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extLst>
      <p:ext uri="{BB962C8B-B14F-4D97-AF65-F5344CB8AC3E}">
        <p14:creationId xmlns:p14="http://schemas.microsoft.com/office/powerpoint/2010/main" val="28528736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8d5ae6fbc1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8d5ae6fbc1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8d5ae6fbc1_0_1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8d5ae6fbc1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8d5ae6fbc1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g8d5ae6fbc1_0_1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d5ae6fbc1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8d5ae6fbc1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8d5ae6fbc1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d5ae6fbc1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8d5ae6fbc1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8d5ae6fbc1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extLst>
      <p:ext uri="{BB962C8B-B14F-4D97-AF65-F5344CB8AC3E}">
        <p14:creationId xmlns:p14="http://schemas.microsoft.com/office/powerpoint/2010/main" val="3108503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8ef05732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8ef05732f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g8ef05732f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f05732f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f05732f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8ef05732f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f05732f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f05732f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8ef05732f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extLst>
      <p:ext uri="{BB962C8B-B14F-4D97-AF65-F5344CB8AC3E}">
        <p14:creationId xmlns:p14="http://schemas.microsoft.com/office/powerpoint/2010/main" val="390771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d4ec31b01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d4ec31b01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8d4ec31b01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f05732f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f05732f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8ef05732f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extLst>
      <p:ext uri="{BB962C8B-B14F-4D97-AF65-F5344CB8AC3E}">
        <p14:creationId xmlns:p14="http://schemas.microsoft.com/office/powerpoint/2010/main" val="333754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Bi2fkZ2GzFXUPvgU1rmZ1Jhym0M_0fht/view?usp=sharing" TargetMode="External"/><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https://slack-files.com/T017HE055JN-F018C769TJQ-6c2e99aa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tellurium.readthedocs.io/" TargetMode="External"/><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hyperlink" Target="https://compucell3d.org/CC3D_2020_class_files?action=AttachFile&amp;do=view&amp;target=TellRoadCheatSheet.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0.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5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0.png"/><Relationship Id="rId5" Type="http://schemas.openxmlformats.org/officeDocument/2006/relationships/image" Target="../media/image4.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5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8b5lTDBQrAe765wddu_eMw3PgLYTEvKz?usp=sharing"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ompucell3d.org/workshop20" TargetMode="External"/><Relationship Id="rId4" Type="http://schemas.openxmlformats.org/officeDocument/2006/relationships/hyperlink" Target="https://multiscalemod-ags3330.slack.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5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5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en.wikipedia.org/wiki/Cytopathic_effect" TargetMode="External"/><Relationship Id="rId5" Type="http://schemas.openxmlformats.org/officeDocument/2006/relationships/image" Target="../media/image39.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10.png"/><Relationship Id="rId5" Type="http://schemas.openxmlformats.org/officeDocument/2006/relationships/image" Target="../media/image42.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10.png"/><Relationship Id="rId5" Type="http://schemas.openxmlformats.org/officeDocument/2006/relationships/image" Target="../media/image4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hyperlink" Target="https://drive.google.com/file/d/1Bi2fkZ2GzFXUPvgU1rmZ1Jhym0M_0fht/view?usp=sharing" TargetMode="External"/><Relationship Id="rId3" Type="http://schemas.openxmlformats.org/officeDocument/2006/relationships/image" Target="../media/image4.jpeg"/><Relationship Id="rId7"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44.png"/><Relationship Id="rId10" Type="http://schemas.openxmlformats.org/officeDocument/2006/relationships/image" Target="../media/image441.png"/><Relationship Id="rId4" Type="http://schemas.openxmlformats.org/officeDocument/2006/relationships/image" Target="../media/image2.png"/><Relationship Id="rId9" Type="http://schemas.openxmlformats.org/officeDocument/2006/relationships/hyperlink" Target="https://slack-files.com/T017HE055JN-F018C769TJQ-6c2e99aa27"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drive.google.com/file/d/1Bi2fkZ2GzFXUPvgU1rmZ1Jhym0M_0fht/view?usp=sharing" TargetMode="External"/><Relationship Id="rId3" Type="http://schemas.openxmlformats.org/officeDocument/2006/relationships/image" Target="../media/image4.jpeg"/><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441.png"/><Relationship Id="rId4" Type="http://schemas.openxmlformats.org/officeDocument/2006/relationships/image" Target="../media/image2.png"/><Relationship Id="rId9" Type="http://schemas.openxmlformats.org/officeDocument/2006/relationships/hyperlink" Target="https://slack-files.com/T017HE055JN-F018C769TJQ-6c2e99aa27"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50.png"/><Relationship Id="rId5" Type="http://schemas.openxmlformats.org/officeDocument/2006/relationships/image" Target="../media/image2.pn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60.png"/><Relationship Id="rId5" Type="http://schemas.openxmlformats.org/officeDocument/2006/relationships/image" Target="../media/image2.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2.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1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4.png"/></Relationships>
</file>

<file path=ppt/slides/_rels/slide57.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4.jpeg"/><Relationship Id="rId7"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60.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2.pn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0.png"/><Relationship Id="rId7" Type="http://schemas.openxmlformats.org/officeDocument/2006/relationships/image" Target="../media/image590.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2.png"/><Relationship Id="rId10" Type="http://schemas.openxmlformats.org/officeDocument/2006/relationships/image" Target="../media/image63.png"/><Relationship Id="rId4" Type="http://schemas.openxmlformats.org/officeDocument/2006/relationships/image" Target="../media/image4.jpeg"/><Relationship Id="rId9" Type="http://schemas.openxmlformats.org/officeDocument/2006/relationships/image" Target="../media/image64.png"/></Relationships>
</file>

<file path=ppt/slides/_rels/slide6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9.png"/><Relationship Id="rId7"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650.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2.png"/><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69.png"/><Relationship Id="rId10" Type="http://schemas.openxmlformats.org/officeDocument/2006/relationships/image" Target="../media/image71.png"/><Relationship Id="rId4" Type="http://schemas.openxmlformats.org/officeDocument/2006/relationships/image" Target="../media/image2.png"/><Relationship Id="rId9" Type="http://schemas.openxmlformats.org/officeDocument/2006/relationships/image" Target="../media/image70.png"/></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jpeg"/><Relationship Id="rId7"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2.png"/><Relationship Id="rId9"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4.png"/><Relationship Id="rId7" Type="http://schemas.openxmlformats.org/officeDocument/2006/relationships/image" Target="../media/image720.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comments" Target="../comments/commen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77.png"/><Relationship Id="rId10" Type="http://schemas.openxmlformats.org/officeDocument/2006/relationships/image" Target="../media/image78.png"/><Relationship Id="rId4" Type="http://schemas.openxmlformats.org/officeDocument/2006/relationships/image" Target="../media/image2.png"/><Relationship Id="rId9" Type="http://schemas.openxmlformats.org/officeDocument/2006/relationships/image" Target="../media/image760.png"/></Relationships>
</file>

<file path=ppt/slides/_rels/slide6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jpeg"/><Relationship Id="rId7" Type="http://schemas.openxmlformats.org/officeDocument/2006/relationships/image" Target="../media/image80.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7.png"/><Relationship Id="rId4" Type="http://schemas.openxmlformats.org/officeDocument/2006/relationships/image" Target="../media/image2.png"/><Relationship Id="rId9" Type="http://schemas.openxmlformats.org/officeDocument/2006/relationships/image" Target="../media/image76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81.jpeg"/><Relationship Id="rId5" Type="http://schemas.openxmlformats.org/officeDocument/2006/relationships/image" Target="../media/image79.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2.pn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8" Type="http://schemas.openxmlformats.org/officeDocument/2006/relationships/image" Target="../media/image821.png"/><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2.png"/><Relationship Id="rId9" Type="http://schemas.openxmlformats.org/officeDocument/2006/relationships/image" Target="../media/image87.png"/></Relationships>
</file>

<file path=ppt/slides/_rels/slide73.xml.rels><?xml version="1.0" encoding="UTF-8" standalone="yes"?>
<Relationships xmlns="http://schemas.openxmlformats.org/package/2006/relationships"><Relationship Id="rId8" Type="http://schemas.openxmlformats.org/officeDocument/2006/relationships/image" Target="../media/image821.png"/><Relationship Id="rId3" Type="http://schemas.openxmlformats.org/officeDocument/2006/relationships/image" Target="../media/image4.jpeg"/><Relationship Id="rId7" Type="http://schemas.openxmlformats.org/officeDocument/2006/relationships/image" Target="../media/image88.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86.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9.png"/><Relationship Id="rId7" Type="http://schemas.openxmlformats.org/officeDocument/2006/relationships/image" Target="../media/image840.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2.png"/><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92.png"/><Relationship Id="rId10" Type="http://schemas.openxmlformats.org/officeDocument/2006/relationships/image" Target="../media/image93.png"/><Relationship Id="rId4" Type="http://schemas.openxmlformats.org/officeDocument/2006/relationships/image" Target="../media/image2.png"/><Relationship Id="rId9" Type="http://schemas.openxmlformats.org/officeDocument/2006/relationships/image" Target="../media/image870.png"/></Relationships>
</file>

<file path=ppt/slides/_rels/slide7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jpeg"/><Relationship Id="rId7" Type="http://schemas.openxmlformats.org/officeDocument/2006/relationships/image" Target="../media/image79.pn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80.png"/><Relationship Id="rId10" Type="http://schemas.openxmlformats.org/officeDocument/2006/relationships/image" Target="../media/image93.png"/><Relationship Id="rId4" Type="http://schemas.openxmlformats.org/officeDocument/2006/relationships/image" Target="../media/image2.png"/><Relationship Id="rId9" Type="http://schemas.openxmlformats.org/officeDocument/2006/relationships/image" Target="../media/image870.png"/></Relationships>
</file>

<file path=ppt/slides/_rels/slide7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5.png"/><Relationship Id="rId7" Type="http://schemas.openxmlformats.org/officeDocument/2006/relationships/image" Target="../media/image900.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920.png"/></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00.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comments" Target="../comments/comment2.xml"/><Relationship Id="rId5" Type="http://schemas.openxmlformats.org/officeDocument/2006/relationships/image" Target="../media/image2.png"/><Relationship Id="rId10" Type="http://schemas.openxmlformats.org/officeDocument/2006/relationships/image" Target="../media/image99.png"/><Relationship Id="rId4" Type="http://schemas.openxmlformats.org/officeDocument/2006/relationships/image" Target="../media/image4.jpeg"/><Relationship Id="rId9" Type="http://schemas.openxmlformats.org/officeDocument/2006/relationships/image" Target="../media/image920.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3.xml"/><Relationship Id="rId11"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93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jpeg"/><Relationship Id="rId7" Type="http://schemas.openxmlformats.org/officeDocument/2006/relationships/image" Target="../media/image79.png"/><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100.png"/><Relationship Id="rId10" Type="http://schemas.openxmlformats.org/officeDocument/2006/relationships/image" Target="../media/image930.png"/><Relationship Id="rId4" Type="http://schemas.openxmlformats.org/officeDocument/2006/relationships/image" Target="../media/image2.png"/><Relationship Id="rId9" Type="http://schemas.openxmlformats.org/officeDocument/2006/relationships/image" Target="../media/image102.png"/></Relationships>
</file>

<file path=ppt/slides/_rels/slide81.xml.rels><?xml version="1.0" encoding="UTF-8" standalone="yes"?>
<Relationships xmlns="http://schemas.openxmlformats.org/package/2006/relationships"><Relationship Id="rId8" Type="http://schemas.openxmlformats.org/officeDocument/2006/relationships/image" Target="../media/image981.png"/><Relationship Id="rId3" Type="http://schemas.openxmlformats.org/officeDocument/2006/relationships/image" Target="../media/image103.png"/><Relationship Id="rId7" Type="http://schemas.openxmlformats.org/officeDocument/2006/relationships/image" Target="../media/image970.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2.png"/><Relationship Id="rId10" Type="http://schemas.openxmlformats.org/officeDocument/2006/relationships/comments" Target="../comments/comment3.xml"/><Relationship Id="rId4" Type="http://schemas.openxmlformats.org/officeDocument/2006/relationships/image" Target="../media/image4.jpeg"/><Relationship Id="rId9" Type="http://schemas.openxmlformats.org/officeDocument/2006/relationships/image" Target="../media/image105.png"/></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3.xml"/><Relationship Id="rId11"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980.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jpeg"/><Relationship Id="rId7" Type="http://schemas.openxmlformats.org/officeDocument/2006/relationships/image" Target="../media/image94.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80.png"/><Relationship Id="rId10" Type="http://schemas.openxmlformats.org/officeDocument/2006/relationships/image" Target="../media/image980.png"/><Relationship Id="rId4" Type="http://schemas.openxmlformats.org/officeDocument/2006/relationships/image" Target="../media/image2.png"/><Relationship Id="rId9" Type="http://schemas.openxmlformats.org/officeDocument/2006/relationships/image" Target="../media/image106.png"/></Relationships>
</file>

<file path=ppt/slides/_rels/slide84.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010.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2.png"/><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11.png"/><Relationship Id="rId7" Type="http://schemas.openxmlformats.org/officeDocument/2006/relationships/image" Target="../media/image1010.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2.png"/><Relationship Id="rId4" Type="http://schemas.openxmlformats.org/officeDocument/2006/relationships/image" Target="../media/image4.jpe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1030.png"/><Relationship Id="rId5" Type="http://schemas.openxmlformats.org/officeDocument/2006/relationships/image" Target="../media/image113.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5.png"/><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image" Target="../media/image1050.png"/><Relationship Id="rId5" Type="http://schemas.openxmlformats.org/officeDocument/2006/relationships/image" Target="../media/image114.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4.jpeg"/><Relationship Id="rId7" Type="http://schemas.openxmlformats.org/officeDocument/2006/relationships/image" Target="../media/image118.png"/><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1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110.png"/><Relationship Id="rId5" Type="http://schemas.openxmlformats.org/officeDocument/2006/relationships/image" Target="../media/image2.png"/><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3.xml"/><Relationship Id="rId5" Type="http://schemas.openxmlformats.org/officeDocument/2006/relationships/image" Target="../media/image120.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0" y="3175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3200"/>
              <a:buFont typeface="Calibri"/>
              <a:buNone/>
            </a:pPr>
            <a:r>
              <a:rPr lang="en-US" sz="3200" b="1">
                <a:solidFill>
                  <a:srgbClr val="0000FF"/>
                </a:solidFill>
              </a:rPr>
              <a:t>CC3D Workshop 1.5: Building an ODE Viral Infection Model in Tellurium</a:t>
            </a:r>
            <a:endParaRPr/>
          </a:p>
        </p:txBody>
      </p:sp>
      <p:sp>
        <p:nvSpPr>
          <p:cNvPr id="89" name="Google Shape;89;p1"/>
          <p:cNvSpPr txBox="1"/>
          <p:nvPr/>
        </p:nvSpPr>
        <p:spPr>
          <a:xfrm>
            <a:off x="1388594" y="1381299"/>
            <a:ext cx="6400800" cy="1634951"/>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James  A. Glazier</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Dept. of Intelligent Systems Engineering </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and Biocomplexity Institute</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Indiana University </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Bloomington, IN 47408</a:t>
            </a:r>
            <a:endParaRPr/>
          </a:p>
          <a:p>
            <a:pPr marL="0" marR="0" lvl="0" indent="0" algn="ctr" rtl="0">
              <a:lnSpc>
                <a:spcPct val="80000"/>
              </a:lnSpc>
              <a:spcBef>
                <a:spcPts val="0"/>
              </a:spcBef>
              <a:spcAft>
                <a:spcPts val="0"/>
              </a:spcAft>
              <a:buClr>
                <a:srgbClr val="000099"/>
              </a:buClr>
              <a:buSzPts val="1850"/>
              <a:buFont typeface="Arial"/>
              <a:buNone/>
            </a:pPr>
            <a:r>
              <a:rPr lang="en-US" sz="1850" b="1" i="0" u="none" strike="noStrike" cap="none">
                <a:solidFill>
                  <a:srgbClr val="000099"/>
                </a:solidFill>
                <a:latin typeface="Calibri"/>
                <a:ea typeface="Calibri"/>
                <a:cs typeface="Calibri"/>
                <a:sym typeface="Calibri"/>
              </a:rPr>
              <a:t>USA</a:t>
            </a:r>
            <a:endParaRPr/>
          </a:p>
        </p:txBody>
      </p:sp>
      <p:pic>
        <p:nvPicPr>
          <p:cNvPr id="90" name="Google Shape;90;p1" descr="IU seal, red on white, large"/>
          <p:cNvPicPr preferRelativeResize="0"/>
          <p:nvPr/>
        </p:nvPicPr>
        <p:blipFill rotWithShape="1">
          <a:blip r:embed="rId3">
            <a:alphaModFix/>
          </a:blip>
          <a:srcRect/>
          <a:stretch/>
        </p:blipFill>
        <p:spPr>
          <a:xfrm>
            <a:off x="6629400" y="1143000"/>
            <a:ext cx="1944688" cy="1873250"/>
          </a:xfrm>
          <a:prstGeom prst="rect">
            <a:avLst/>
          </a:prstGeom>
          <a:noFill/>
          <a:ln>
            <a:noFill/>
          </a:ln>
        </p:spPr>
      </p:pic>
      <p:pic>
        <p:nvPicPr>
          <p:cNvPr id="91" name="Google Shape;91;p1" descr="logo"/>
          <p:cNvPicPr preferRelativeResize="0"/>
          <p:nvPr/>
        </p:nvPicPr>
        <p:blipFill rotWithShape="1">
          <a:blip r:embed="rId4">
            <a:alphaModFix/>
          </a:blip>
          <a:srcRect/>
          <a:stretch/>
        </p:blipFill>
        <p:spPr>
          <a:xfrm>
            <a:off x="990600" y="1524000"/>
            <a:ext cx="1143000" cy="1143000"/>
          </a:xfrm>
          <a:prstGeom prst="rect">
            <a:avLst/>
          </a:prstGeom>
          <a:noFill/>
          <a:ln>
            <a:noFill/>
          </a:ln>
        </p:spPr>
      </p:pic>
      <p:sp>
        <p:nvSpPr>
          <p:cNvPr id="92" name="Google Shape;92;p1"/>
          <p:cNvSpPr txBox="1"/>
          <p:nvPr/>
        </p:nvSpPr>
        <p:spPr>
          <a:xfrm>
            <a:off x="190500" y="2904174"/>
            <a:ext cx="8763000" cy="28622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Screensharing and microphones have been disabled for participants in the main session—they are available in breakout rooms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submit questions/concerns/suggestions via zoom chat</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User support will be available in zoom breakout rooms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Workshop will be live-streamed, recorded and distributed</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also join the workshop slack channel at  https://join.slack.com/t/multiscalemod-ags3330/shared_invite/zt-g0up1lz7-z5XGFC73UZk1j3BPeW7RVA</a:t>
            </a:r>
            <a:endParaRPr dirty="0"/>
          </a:p>
          <a:p>
            <a:pPr marL="285750" marR="0" lvl="0"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Funding Sources: NIH U24 EB028887, NIH R01 GM122424, NIH R01 GM123032, NIH P41 GM109824, NSF 1720625 and </a:t>
            </a:r>
            <a:r>
              <a:rPr lang="en-US" sz="1800" b="0" i="0" u="none" strike="noStrike" cap="none" dirty="0" err="1">
                <a:solidFill>
                  <a:schemeClr val="dk1"/>
                </a:solidFill>
                <a:latin typeface="Calibri"/>
                <a:ea typeface="Calibri"/>
                <a:cs typeface="Calibri"/>
                <a:sym typeface="Calibri"/>
              </a:rPr>
              <a:t>nanoHUB</a:t>
            </a: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8d4ec31b01_0_2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Sign in:</a:t>
            </a:r>
            <a:endParaRPr dirty="0"/>
          </a:p>
        </p:txBody>
      </p:sp>
      <p:pic>
        <p:nvPicPr>
          <p:cNvPr id="120" name="Google Shape;120;g8d4ec31b01_0_2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21" name="Google Shape;121;g8d4ec31b01_0_2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23" name="Google Shape;123;g8d4ec31b01_0_29"/>
          <p:cNvPicPr preferRelativeResize="0"/>
          <p:nvPr/>
        </p:nvPicPr>
        <p:blipFill rotWithShape="1">
          <a:blip r:embed="rId5">
            <a:alphaModFix/>
          </a:blip>
          <a:srcRect t="29" b="29"/>
          <a:stretch/>
        </p:blipFill>
        <p:spPr>
          <a:xfrm>
            <a:off x="776875" y="2392075"/>
            <a:ext cx="7480725" cy="4166100"/>
          </a:xfrm>
          <a:prstGeom prst="rect">
            <a:avLst/>
          </a:prstGeom>
          <a:noFill/>
          <a:ln>
            <a:noFill/>
          </a:ln>
        </p:spPr>
      </p:pic>
      <p:sp>
        <p:nvSpPr>
          <p:cNvPr id="10" name="Google Shape;188;g8d4ec31b01_0_89">
            <a:extLst>
              <a:ext uri="{FF2B5EF4-FFF2-40B4-BE49-F238E27FC236}">
                <a16:creationId xmlns:a16="http://schemas.microsoft.com/office/drawing/2014/main" id="{AAC7DB11-8BEF-4A55-82DC-762C118FB80C}"/>
              </a:ext>
            </a:extLst>
          </p:cNvPr>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959" b="1" dirty="0">
                <a:solidFill>
                  <a:srgbClr val="0000CC"/>
                </a:solidFill>
              </a:rPr>
              <a:t>Launching Tellurium on </a:t>
            </a:r>
            <a:r>
              <a:rPr lang="en-US" sz="3959" b="1" dirty="0" err="1">
                <a:solidFill>
                  <a:srgbClr val="0000CC"/>
                </a:solidFill>
              </a:rPr>
              <a:t>nanoHUB</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g8d4ec31b01_0_3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Sign in:</a:t>
            </a:r>
            <a:endParaRPr dirty="0"/>
          </a:p>
          <a:p>
            <a:pPr marL="0" lvl="0" indent="0" algn="l" rtl="0">
              <a:spcBef>
                <a:spcPts val="360"/>
              </a:spcBef>
              <a:spcAft>
                <a:spcPts val="0"/>
              </a:spcAft>
              <a:buNone/>
            </a:pPr>
            <a:r>
              <a:rPr lang="en-US" dirty="0"/>
              <a:t>	Google</a:t>
            </a:r>
            <a:endParaRPr dirty="0"/>
          </a:p>
        </p:txBody>
      </p:sp>
      <p:pic>
        <p:nvPicPr>
          <p:cNvPr id="131" name="Google Shape;131;g8d4ec31b01_0_3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32" name="Google Shape;132;g8d4ec31b01_0_3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34" name="Google Shape;134;g8d4ec31b01_0_39"/>
          <p:cNvPicPr preferRelativeResize="0"/>
          <p:nvPr/>
        </p:nvPicPr>
        <p:blipFill rotWithShape="1">
          <a:blip r:embed="rId5">
            <a:alphaModFix/>
          </a:blip>
          <a:srcRect t="29" b="29"/>
          <a:stretch/>
        </p:blipFill>
        <p:spPr>
          <a:xfrm>
            <a:off x="776875" y="2392075"/>
            <a:ext cx="7480725" cy="4166100"/>
          </a:xfrm>
          <a:prstGeom prst="rect">
            <a:avLst/>
          </a:prstGeom>
          <a:noFill/>
          <a:ln>
            <a:noFill/>
          </a:ln>
        </p:spPr>
      </p:pic>
      <p:cxnSp>
        <p:nvCxnSpPr>
          <p:cNvPr id="135" name="Google Shape;135;g8d4ec31b01_0_39"/>
          <p:cNvCxnSpPr/>
          <p:nvPr/>
        </p:nvCxnSpPr>
        <p:spPr>
          <a:xfrm flipH="1">
            <a:off x="2807675" y="5339075"/>
            <a:ext cx="567600" cy="3837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188;g8d4ec31b01_0_89">
            <a:extLst>
              <a:ext uri="{FF2B5EF4-FFF2-40B4-BE49-F238E27FC236}">
                <a16:creationId xmlns:a16="http://schemas.microsoft.com/office/drawing/2014/main" id="{AFA1E38B-8B9F-4EEC-B979-7FB28DC0C4E2}"/>
              </a:ext>
            </a:extLst>
          </p:cNvPr>
          <p:cNvSpPr txBox="1">
            <a:spLocks/>
          </p:cNvSpPr>
          <p:nvPr/>
        </p:nvSpPr>
        <p:spPr>
          <a:xfrm>
            <a:off x="0" y="0"/>
            <a:ext cx="9144000" cy="868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CC"/>
              </a:buClr>
              <a:buSzPts val="3959"/>
            </a:pPr>
            <a:r>
              <a:rPr lang="en-US" sz="3959" b="1">
                <a:solidFill>
                  <a:srgbClr val="0000CC"/>
                </a:solidFill>
              </a:rPr>
              <a:t>Launching Tellurium on nanoHUB</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g8d4ec31b01_0_4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Sign in:</a:t>
            </a:r>
            <a:endParaRPr dirty="0"/>
          </a:p>
          <a:p>
            <a:pPr marL="0" lvl="0" indent="0" algn="l" rtl="0">
              <a:spcBef>
                <a:spcPts val="360"/>
              </a:spcBef>
              <a:spcAft>
                <a:spcPts val="0"/>
              </a:spcAft>
              <a:buNone/>
            </a:pPr>
            <a:r>
              <a:rPr lang="en-US" dirty="0"/>
              <a:t>	</a:t>
            </a:r>
            <a:r>
              <a:rPr lang="en-US" dirty="0" err="1"/>
              <a:t>NanoHub</a:t>
            </a:r>
            <a:r>
              <a:rPr lang="en-US" dirty="0"/>
              <a:t> Account</a:t>
            </a:r>
            <a:endParaRPr dirty="0"/>
          </a:p>
        </p:txBody>
      </p:sp>
      <p:pic>
        <p:nvPicPr>
          <p:cNvPr id="142" name="Google Shape;142;g8d4ec31b01_0_4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43" name="Google Shape;143;g8d4ec31b01_0_4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45" name="Google Shape;145;g8d4ec31b01_0_49"/>
          <p:cNvPicPr preferRelativeResize="0"/>
          <p:nvPr/>
        </p:nvPicPr>
        <p:blipFill rotWithShape="1">
          <a:blip r:embed="rId5">
            <a:alphaModFix/>
          </a:blip>
          <a:srcRect t="29" b="29"/>
          <a:stretch/>
        </p:blipFill>
        <p:spPr>
          <a:xfrm>
            <a:off x="776875" y="2392075"/>
            <a:ext cx="7480725" cy="4166100"/>
          </a:xfrm>
          <a:prstGeom prst="rect">
            <a:avLst/>
          </a:prstGeom>
          <a:noFill/>
          <a:ln>
            <a:noFill/>
          </a:ln>
        </p:spPr>
      </p:pic>
      <p:cxnSp>
        <p:nvCxnSpPr>
          <p:cNvPr id="146" name="Google Shape;146;g8d4ec31b01_0_49"/>
          <p:cNvCxnSpPr/>
          <p:nvPr/>
        </p:nvCxnSpPr>
        <p:spPr>
          <a:xfrm flipH="1">
            <a:off x="2823025" y="6347063"/>
            <a:ext cx="567600" cy="3837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188;g8d4ec31b01_0_89">
            <a:extLst>
              <a:ext uri="{FF2B5EF4-FFF2-40B4-BE49-F238E27FC236}">
                <a16:creationId xmlns:a16="http://schemas.microsoft.com/office/drawing/2014/main" id="{EF3E32ED-CD43-4582-B3CC-033B7926D58B}"/>
              </a:ext>
            </a:extLst>
          </p:cNvPr>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959" b="1" dirty="0">
                <a:solidFill>
                  <a:srgbClr val="0000CC"/>
                </a:solidFill>
              </a:rPr>
              <a:t>Launching Tellurium on </a:t>
            </a:r>
            <a:r>
              <a:rPr lang="en-US" sz="3959" b="1" dirty="0" err="1">
                <a:solidFill>
                  <a:srgbClr val="0000CC"/>
                </a:solidFill>
              </a:rPr>
              <a:t>nanoHUB</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d4ec31b01_0_5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Search</a:t>
            </a:r>
            <a:endParaRPr/>
          </a:p>
        </p:txBody>
      </p:sp>
      <p:pic>
        <p:nvPicPr>
          <p:cNvPr id="153" name="Google Shape;153;g8d4ec31b01_0_5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54" name="Google Shape;154;g8d4ec31b01_0_5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56" name="Google Shape;156;g8d4ec31b01_0_59"/>
          <p:cNvPicPr preferRelativeResize="0"/>
          <p:nvPr/>
        </p:nvPicPr>
        <p:blipFill rotWithShape="1">
          <a:blip r:embed="rId5">
            <a:alphaModFix/>
          </a:blip>
          <a:srcRect t="69" b="79"/>
          <a:stretch/>
        </p:blipFill>
        <p:spPr>
          <a:xfrm>
            <a:off x="776875" y="2392075"/>
            <a:ext cx="7480725" cy="4166100"/>
          </a:xfrm>
          <a:prstGeom prst="rect">
            <a:avLst/>
          </a:prstGeom>
          <a:noFill/>
          <a:ln>
            <a:noFill/>
          </a:ln>
        </p:spPr>
      </p:pic>
      <p:cxnSp>
        <p:nvCxnSpPr>
          <p:cNvPr id="157" name="Google Shape;157;g8d4ec31b01_0_59"/>
          <p:cNvCxnSpPr/>
          <p:nvPr/>
        </p:nvCxnSpPr>
        <p:spPr>
          <a:xfrm flipH="1">
            <a:off x="7379525" y="2680238"/>
            <a:ext cx="399000" cy="4497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188;g8d4ec31b01_0_89">
            <a:extLst>
              <a:ext uri="{FF2B5EF4-FFF2-40B4-BE49-F238E27FC236}">
                <a16:creationId xmlns:a16="http://schemas.microsoft.com/office/drawing/2014/main" id="{C41F2668-E4D2-45E8-8FFA-9BEE2ADB0AC3}"/>
              </a:ext>
            </a:extLst>
          </p:cNvPr>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959" b="1" dirty="0">
                <a:solidFill>
                  <a:srgbClr val="0000CC"/>
                </a:solidFill>
              </a:rPr>
              <a:t>Launch Tellurium on </a:t>
            </a:r>
            <a:r>
              <a:rPr lang="en-US" sz="3959" b="1" dirty="0" err="1">
                <a:solidFill>
                  <a:srgbClr val="0000CC"/>
                </a:solidFill>
              </a:rPr>
              <a:t>nanoHUB</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d4ec31b01_0_6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Search</a:t>
            </a:r>
            <a:endParaRPr dirty="0"/>
          </a:p>
          <a:p>
            <a:pPr marL="0" lvl="0" indent="0" algn="l" rtl="0">
              <a:spcBef>
                <a:spcPts val="360"/>
              </a:spcBef>
              <a:spcAft>
                <a:spcPts val="0"/>
              </a:spcAft>
              <a:buNone/>
            </a:pPr>
            <a:r>
              <a:rPr lang="en-US" dirty="0"/>
              <a:t>	Tellurium</a:t>
            </a:r>
            <a:endParaRPr dirty="0"/>
          </a:p>
        </p:txBody>
      </p:sp>
      <p:pic>
        <p:nvPicPr>
          <p:cNvPr id="164" name="Google Shape;164;g8d4ec31b01_0_6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65" name="Google Shape;165;g8d4ec31b01_0_6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67" name="Google Shape;167;g8d4ec31b01_0_69"/>
          <p:cNvPicPr preferRelativeResize="0"/>
          <p:nvPr/>
        </p:nvPicPr>
        <p:blipFill rotWithShape="1">
          <a:blip r:embed="rId5">
            <a:alphaModFix/>
          </a:blip>
          <a:srcRect t="19" b="29"/>
          <a:stretch/>
        </p:blipFill>
        <p:spPr>
          <a:xfrm>
            <a:off x="776875" y="2392075"/>
            <a:ext cx="7480725" cy="4166100"/>
          </a:xfrm>
          <a:prstGeom prst="rect">
            <a:avLst/>
          </a:prstGeom>
          <a:noFill/>
          <a:ln>
            <a:noFill/>
          </a:ln>
        </p:spPr>
      </p:pic>
      <p:cxnSp>
        <p:nvCxnSpPr>
          <p:cNvPr id="168" name="Google Shape;168;g8d4ec31b01_0_69"/>
          <p:cNvCxnSpPr/>
          <p:nvPr/>
        </p:nvCxnSpPr>
        <p:spPr>
          <a:xfrm flipH="1">
            <a:off x="1779600" y="4812813"/>
            <a:ext cx="399000" cy="4497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188;g8d4ec31b01_0_89">
            <a:extLst>
              <a:ext uri="{FF2B5EF4-FFF2-40B4-BE49-F238E27FC236}">
                <a16:creationId xmlns:a16="http://schemas.microsoft.com/office/drawing/2014/main" id="{8B2B3C9B-9A57-41FC-93C5-A75E20463929}"/>
              </a:ext>
            </a:extLst>
          </p:cNvPr>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959" b="1" dirty="0">
                <a:solidFill>
                  <a:srgbClr val="0000CC"/>
                </a:solidFill>
              </a:rPr>
              <a:t>Launching Tellurium on </a:t>
            </a:r>
            <a:r>
              <a:rPr lang="en-US" sz="3959" b="1" dirty="0" err="1">
                <a:solidFill>
                  <a:srgbClr val="0000CC"/>
                </a:solidFill>
              </a:rPr>
              <a:t>nanoHUB</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8d4ec31b01_0_79"/>
          <p:cNvSpPr txBox="1">
            <a:spLocks noGrp="1"/>
          </p:cNvSpPr>
          <p:nvPr>
            <p:ph type="body" idx="1"/>
          </p:nvPr>
        </p:nvSpPr>
        <p:spPr>
          <a:xfrm>
            <a:off x="457200" y="1641625"/>
            <a:ext cx="8229600" cy="448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Tellurium Tool Resource</a:t>
            </a:r>
            <a:endParaRPr/>
          </a:p>
        </p:txBody>
      </p:sp>
      <p:pic>
        <p:nvPicPr>
          <p:cNvPr id="175" name="Google Shape;175;g8d4ec31b01_0_7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76" name="Google Shape;176;g8d4ec31b01_0_7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78" name="Google Shape;178;g8d4ec31b01_0_79"/>
          <p:cNvPicPr preferRelativeResize="0"/>
          <p:nvPr/>
        </p:nvPicPr>
        <p:blipFill rotWithShape="1">
          <a:blip r:embed="rId5">
            <a:alphaModFix/>
          </a:blip>
          <a:srcRect t="179" b="179"/>
          <a:stretch/>
        </p:blipFill>
        <p:spPr>
          <a:xfrm>
            <a:off x="776875" y="2392075"/>
            <a:ext cx="7480725" cy="4166100"/>
          </a:xfrm>
          <a:prstGeom prst="rect">
            <a:avLst/>
          </a:prstGeom>
          <a:noFill/>
          <a:ln>
            <a:noFill/>
          </a:ln>
        </p:spPr>
      </p:pic>
      <p:cxnSp>
        <p:nvCxnSpPr>
          <p:cNvPr id="179" name="Google Shape;179;g8d4ec31b01_0_79"/>
          <p:cNvCxnSpPr/>
          <p:nvPr/>
        </p:nvCxnSpPr>
        <p:spPr>
          <a:xfrm flipH="1">
            <a:off x="3191100" y="5104313"/>
            <a:ext cx="399000" cy="4497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188;g8d4ec31b01_0_89">
            <a:extLst>
              <a:ext uri="{FF2B5EF4-FFF2-40B4-BE49-F238E27FC236}">
                <a16:creationId xmlns:a16="http://schemas.microsoft.com/office/drawing/2014/main" id="{E62F6DCF-8547-425B-88EB-0391EE15615F}"/>
              </a:ext>
            </a:extLst>
          </p:cNvPr>
          <p:cNvSpPr txBox="1">
            <a:spLocks/>
          </p:cNvSpPr>
          <p:nvPr/>
        </p:nvSpPr>
        <p:spPr>
          <a:xfrm>
            <a:off x="0" y="0"/>
            <a:ext cx="9144000" cy="868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CC"/>
              </a:buClr>
              <a:buSzPts val="3959"/>
            </a:pPr>
            <a:r>
              <a:rPr lang="en-US" sz="3959" b="1">
                <a:solidFill>
                  <a:srgbClr val="0000CC"/>
                </a:solidFill>
              </a:rPr>
              <a:t>Launching Tellurium on nanoHUB</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8d4ec31b01_0_89"/>
          <p:cNvSpPr txBox="1">
            <a:spLocks noGrp="1"/>
          </p:cNvSpPr>
          <p:nvPr>
            <p:ph type="body" idx="1"/>
          </p:nvPr>
        </p:nvSpPr>
        <p:spPr>
          <a:xfrm>
            <a:off x="457200" y="1641625"/>
            <a:ext cx="8229600" cy="448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Launch Tool</a:t>
            </a:r>
            <a:endParaRPr/>
          </a:p>
        </p:txBody>
      </p:sp>
      <p:pic>
        <p:nvPicPr>
          <p:cNvPr id="186" name="Google Shape;186;g8d4ec31b01_0_8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87" name="Google Shape;187;g8d4ec31b01_0_8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188" name="Google Shape;188;g8d4ec31b01_0_89"/>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959" b="1" dirty="0">
                <a:solidFill>
                  <a:srgbClr val="0000CC"/>
                </a:solidFill>
              </a:rPr>
              <a:t>Launching Tellurium on </a:t>
            </a:r>
            <a:r>
              <a:rPr lang="en-US" sz="3959" b="1" dirty="0" err="1">
                <a:solidFill>
                  <a:srgbClr val="0000CC"/>
                </a:solidFill>
              </a:rPr>
              <a:t>nanoHUB</a:t>
            </a:r>
            <a:endParaRPr dirty="0"/>
          </a:p>
        </p:txBody>
      </p:sp>
      <p:pic>
        <p:nvPicPr>
          <p:cNvPr id="189" name="Google Shape;189;g8d4ec31b01_0_89"/>
          <p:cNvPicPr preferRelativeResize="0"/>
          <p:nvPr/>
        </p:nvPicPr>
        <p:blipFill rotWithShape="1">
          <a:blip r:embed="rId5">
            <a:alphaModFix/>
          </a:blip>
          <a:srcRect l="9" r="9"/>
          <a:stretch/>
        </p:blipFill>
        <p:spPr>
          <a:xfrm>
            <a:off x="776875" y="2392075"/>
            <a:ext cx="7480726" cy="4166100"/>
          </a:xfrm>
          <a:prstGeom prst="rect">
            <a:avLst/>
          </a:prstGeom>
          <a:noFill/>
          <a:ln>
            <a:noFill/>
          </a:ln>
        </p:spPr>
      </p:pic>
      <p:cxnSp>
        <p:nvCxnSpPr>
          <p:cNvPr id="190" name="Google Shape;190;g8d4ec31b01_0_89"/>
          <p:cNvCxnSpPr/>
          <p:nvPr/>
        </p:nvCxnSpPr>
        <p:spPr>
          <a:xfrm flipH="1">
            <a:off x="4034925" y="3876938"/>
            <a:ext cx="399000" cy="449700"/>
          </a:xfrm>
          <a:prstGeom prst="straightConnector1">
            <a:avLst/>
          </a:prstGeom>
          <a:noFill/>
          <a:ln w="38100" cap="flat" cmpd="sng">
            <a:solidFill>
              <a:srgbClr val="FF0000"/>
            </a:solidFill>
            <a:prstDash val="solid"/>
            <a:round/>
            <a:headEnd type="stealth"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4ec31b01_0_99"/>
          <p:cNvSpPr txBox="1">
            <a:spLocks noGrp="1"/>
          </p:cNvSpPr>
          <p:nvPr>
            <p:ph type="body" idx="1"/>
          </p:nvPr>
        </p:nvSpPr>
        <p:spPr>
          <a:xfrm>
            <a:off x="181928" y="2014137"/>
            <a:ext cx="6221771" cy="188700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dirty="0"/>
              <a:t>The first notebook to open is read only, use the “File” menu, “New Notebook” Function. Select “Python 3” to create a writeable notebook</a:t>
            </a:r>
          </a:p>
          <a:p>
            <a:pPr marL="0" lvl="0" indent="0" algn="l" rtl="0">
              <a:spcBef>
                <a:spcPts val="360"/>
              </a:spcBef>
              <a:spcAft>
                <a:spcPts val="0"/>
              </a:spcAft>
              <a:buNone/>
            </a:pPr>
            <a:endParaRPr lang="en-US" sz="2400" dirty="0"/>
          </a:p>
          <a:p>
            <a:pPr marL="0" lvl="0" indent="0" algn="l" rtl="0">
              <a:spcBef>
                <a:spcPts val="360"/>
              </a:spcBef>
              <a:spcAft>
                <a:spcPts val="0"/>
              </a:spcAft>
              <a:buNone/>
            </a:pPr>
            <a:endParaRPr lang="en-US" sz="2400" dirty="0"/>
          </a:p>
          <a:p>
            <a:pPr marL="0" lvl="0" indent="0" algn="l" rtl="0">
              <a:spcBef>
                <a:spcPts val="360"/>
              </a:spcBef>
              <a:spcAft>
                <a:spcPts val="0"/>
              </a:spcAft>
              <a:buNone/>
            </a:pPr>
            <a:endParaRPr lang="en-US" sz="2400" dirty="0"/>
          </a:p>
          <a:p>
            <a:pPr marL="0" lvl="0" indent="0" algn="l" rtl="0">
              <a:spcBef>
                <a:spcPts val="360"/>
              </a:spcBef>
              <a:spcAft>
                <a:spcPts val="0"/>
              </a:spcAft>
              <a:buNone/>
            </a:pPr>
            <a:r>
              <a:rPr lang="en-US" sz="2400" dirty="0"/>
              <a:t>You will have to retype “import tellurium as </a:t>
            </a:r>
            <a:r>
              <a:rPr lang="en-US" sz="2400" dirty="0" err="1"/>
              <a:t>te</a:t>
            </a:r>
            <a:r>
              <a:rPr lang="en-US" sz="2400" dirty="0"/>
              <a:t>” in the first cell also load the </a:t>
            </a:r>
            <a:r>
              <a:rPr lang="en-US" sz="2400" dirty="0" err="1"/>
              <a:t>numpy</a:t>
            </a:r>
            <a:r>
              <a:rPr lang="en-US" sz="2400" dirty="0"/>
              <a:t> library using “import </a:t>
            </a:r>
            <a:r>
              <a:rPr lang="en-US" sz="2400" dirty="0" err="1"/>
              <a:t>numpy</a:t>
            </a:r>
            <a:r>
              <a:rPr lang="en-US" sz="2400" dirty="0"/>
              <a:t> as np”</a:t>
            </a:r>
          </a:p>
        </p:txBody>
      </p:sp>
      <p:pic>
        <p:nvPicPr>
          <p:cNvPr id="197" name="Google Shape;197;g8d4ec31b01_0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98" name="Google Shape;198;g8d4ec31b01_0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199" name="Google Shape;199;g8d4ec31b01_0_99"/>
          <p:cNvSpPr txBox="1">
            <a:spLocks noGrp="1"/>
          </p:cNvSpPr>
          <p:nvPr>
            <p:ph type="title"/>
          </p:nvPr>
        </p:nvSpPr>
        <p:spPr>
          <a:xfrm>
            <a:off x="0" y="-693"/>
            <a:ext cx="9144000" cy="7287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Configuring Tellurium on </a:t>
            </a:r>
            <a:r>
              <a:rPr lang="en-US" sz="3959" b="1" dirty="0" err="1">
                <a:solidFill>
                  <a:srgbClr val="0000CC"/>
                </a:solidFill>
              </a:rPr>
              <a:t>Nanohub</a:t>
            </a:r>
            <a:endParaRPr dirty="0"/>
          </a:p>
        </p:txBody>
      </p:sp>
      <p:pic>
        <p:nvPicPr>
          <p:cNvPr id="200" name="Google Shape;200;g8d4ec31b01_0_99"/>
          <p:cNvPicPr preferRelativeResize="0">
            <a:picLocks noChangeAspect="1"/>
          </p:cNvPicPr>
          <p:nvPr/>
        </p:nvPicPr>
        <p:blipFill>
          <a:blip r:embed="rId5">
            <a:alphaModFix/>
          </a:blip>
          <a:stretch>
            <a:fillRect/>
          </a:stretch>
        </p:blipFill>
        <p:spPr>
          <a:xfrm>
            <a:off x="181928" y="785452"/>
            <a:ext cx="5772944" cy="1228685"/>
          </a:xfrm>
          <a:prstGeom prst="rect">
            <a:avLst/>
          </a:prstGeom>
          <a:noFill/>
          <a:ln>
            <a:noFill/>
          </a:ln>
        </p:spPr>
      </p:pic>
      <p:pic>
        <p:nvPicPr>
          <p:cNvPr id="5" name="Picture 4">
            <a:extLst>
              <a:ext uri="{FF2B5EF4-FFF2-40B4-BE49-F238E27FC236}">
                <a16:creationId xmlns:a16="http://schemas.microsoft.com/office/drawing/2014/main" id="{225E484A-303D-40DF-80C3-C96A0494441D}"/>
              </a:ext>
            </a:extLst>
          </p:cNvPr>
          <p:cNvPicPr>
            <a:picLocks noChangeAspect="1"/>
          </p:cNvPicPr>
          <p:nvPr/>
        </p:nvPicPr>
        <p:blipFill>
          <a:blip r:embed="rId6"/>
          <a:stretch>
            <a:fillRect/>
          </a:stretch>
        </p:blipFill>
        <p:spPr>
          <a:xfrm>
            <a:off x="6403699" y="2241908"/>
            <a:ext cx="2558373" cy="2374183"/>
          </a:xfrm>
          <a:prstGeom prst="rect">
            <a:avLst/>
          </a:prstGeom>
        </p:spPr>
      </p:pic>
      <p:pic>
        <p:nvPicPr>
          <p:cNvPr id="7" name="Picture 6">
            <a:extLst>
              <a:ext uri="{FF2B5EF4-FFF2-40B4-BE49-F238E27FC236}">
                <a16:creationId xmlns:a16="http://schemas.microsoft.com/office/drawing/2014/main" id="{8B6C5C66-18BF-450D-9E84-9553B997EC37}"/>
              </a:ext>
            </a:extLst>
          </p:cNvPr>
          <p:cNvPicPr>
            <a:picLocks noChangeAspect="1"/>
          </p:cNvPicPr>
          <p:nvPr/>
        </p:nvPicPr>
        <p:blipFill>
          <a:blip r:embed="rId7"/>
          <a:stretch>
            <a:fillRect/>
          </a:stretch>
        </p:blipFill>
        <p:spPr>
          <a:xfrm>
            <a:off x="242094" y="3251031"/>
            <a:ext cx="5873750" cy="1108023"/>
          </a:xfrm>
          <a:prstGeom prst="rect">
            <a:avLst/>
          </a:prstGeom>
        </p:spPr>
      </p:pic>
      <p:pic>
        <p:nvPicPr>
          <p:cNvPr id="11" name="Picture 10">
            <a:extLst>
              <a:ext uri="{FF2B5EF4-FFF2-40B4-BE49-F238E27FC236}">
                <a16:creationId xmlns:a16="http://schemas.microsoft.com/office/drawing/2014/main" id="{BEEF8A61-0B1C-4ED7-801E-A83D7502C093}"/>
              </a:ext>
            </a:extLst>
          </p:cNvPr>
          <p:cNvPicPr>
            <a:picLocks noChangeAspect="1"/>
          </p:cNvPicPr>
          <p:nvPr/>
        </p:nvPicPr>
        <p:blipFill>
          <a:blip r:embed="rId8"/>
          <a:stretch>
            <a:fillRect/>
          </a:stretch>
        </p:blipFill>
        <p:spPr>
          <a:xfrm>
            <a:off x="576262" y="5645136"/>
            <a:ext cx="5873750" cy="11493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8d4ec31b01_0_120"/>
          <p:cNvSpPr txBox="1">
            <a:spLocks noGrp="1"/>
          </p:cNvSpPr>
          <p:nvPr>
            <p:ph type="body" idx="1"/>
          </p:nvPr>
        </p:nvSpPr>
        <p:spPr>
          <a:xfrm>
            <a:off x="457200" y="1564900"/>
            <a:ext cx="8229600" cy="5159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File</a:t>
            </a:r>
            <a:endParaRPr/>
          </a:p>
          <a:p>
            <a:pPr marL="0" lvl="0" indent="0" algn="l" rtl="0">
              <a:spcBef>
                <a:spcPts val="360"/>
              </a:spcBef>
              <a:spcAft>
                <a:spcPts val="0"/>
              </a:spcAft>
              <a:buNone/>
            </a:pPr>
            <a:r>
              <a:rPr lang="en-US"/>
              <a:t>	Open</a:t>
            </a:r>
            <a:endParaRPr/>
          </a:p>
        </p:txBody>
      </p:sp>
      <p:pic>
        <p:nvPicPr>
          <p:cNvPr id="208" name="Google Shape;208;g8d4ec31b01_0_120"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209" name="Google Shape;209;g8d4ec31b01_0_120"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210" name="Google Shape;210;g8d4ec31b01_0_120"/>
          <p:cNvSpPr txBox="1">
            <a:spLocks noGrp="1"/>
          </p:cNvSpPr>
          <p:nvPr>
            <p:ph type="title"/>
          </p:nvPr>
        </p:nvSpPr>
        <p:spPr>
          <a:xfrm>
            <a:off x="-5" y="79775"/>
            <a:ext cx="91440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Uploading Notebook for Class Exercises to Tellurium </a:t>
            </a:r>
            <a:r>
              <a:rPr lang="en-US" sz="3959" b="1" dirty="0" err="1">
                <a:solidFill>
                  <a:srgbClr val="0000CC"/>
                </a:solidFill>
              </a:rPr>
              <a:t>nanoHUB</a:t>
            </a:r>
            <a:endParaRPr dirty="0"/>
          </a:p>
        </p:txBody>
      </p:sp>
      <p:pic>
        <p:nvPicPr>
          <p:cNvPr id="211" name="Google Shape;211;g8d4ec31b01_0_120"/>
          <p:cNvPicPr preferRelativeResize="0"/>
          <p:nvPr/>
        </p:nvPicPr>
        <p:blipFill>
          <a:blip r:embed="rId5">
            <a:alphaModFix/>
          </a:blip>
          <a:stretch>
            <a:fillRect/>
          </a:stretch>
        </p:blipFill>
        <p:spPr>
          <a:xfrm>
            <a:off x="650388" y="2838450"/>
            <a:ext cx="7843215" cy="2835275"/>
          </a:xfrm>
          <a:prstGeom prst="rect">
            <a:avLst/>
          </a:prstGeom>
          <a:noFill/>
          <a:ln>
            <a:noFill/>
          </a:ln>
        </p:spPr>
      </p:pic>
      <p:cxnSp>
        <p:nvCxnSpPr>
          <p:cNvPr id="212" name="Google Shape;212;g8d4ec31b01_0_120"/>
          <p:cNvCxnSpPr/>
          <p:nvPr/>
        </p:nvCxnSpPr>
        <p:spPr>
          <a:xfrm flipH="1">
            <a:off x="365125" y="3646838"/>
            <a:ext cx="399000" cy="449700"/>
          </a:xfrm>
          <a:prstGeom prst="straightConnector1">
            <a:avLst/>
          </a:prstGeom>
          <a:noFill/>
          <a:ln w="38100" cap="flat" cmpd="sng">
            <a:solidFill>
              <a:srgbClr val="FF0000"/>
            </a:solidFill>
            <a:prstDash val="solid"/>
            <a:round/>
            <a:headEnd type="stealth"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8d4ec31b01_0_130"/>
          <p:cNvSpPr txBox="1">
            <a:spLocks noGrp="1"/>
          </p:cNvSpPr>
          <p:nvPr>
            <p:ph type="body" idx="1"/>
          </p:nvPr>
        </p:nvSpPr>
        <p:spPr>
          <a:xfrm>
            <a:off x="457195" y="1068946"/>
            <a:ext cx="8519380" cy="565565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700" dirty="0"/>
              <a:t>Upload: Exercise1.5.0.ipynb</a:t>
            </a:r>
          </a:p>
          <a:p>
            <a:pPr marL="0" lvl="0" indent="0">
              <a:buNone/>
            </a:pPr>
            <a:r>
              <a:rPr lang="en-US" sz="1700" dirty="0"/>
              <a:t>Google Drive </a:t>
            </a:r>
            <a:r>
              <a:rPr lang="en-US" sz="1700" dirty="0">
                <a:hlinkClick r:id="rId3"/>
              </a:rPr>
              <a:t>https://drive.google.com/file/d/1Bi2fkZ2GzFXUPvgU1rmZ1Jhym0M_0fht/view?usp=sharing</a:t>
            </a:r>
            <a:endParaRPr lang="en-US" sz="1700" dirty="0"/>
          </a:p>
          <a:p>
            <a:pPr marL="0" lvl="0" indent="0">
              <a:buNone/>
            </a:pPr>
            <a:r>
              <a:rPr lang="en-US" sz="1700" dirty="0"/>
              <a:t>Slack</a:t>
            </a:r>
          </a:p>
          <a:p>
            <a:pPr marL="0" lvl="0" indent="0">
              <a:buNone/>
            </a:pPr>
            <a:r>
              <a:rPr lang="en-US" sz="1700" u="sng" dirty="0">
                <a:hlinkClick r:id="rId4"/>
              </a:rPr>
              <a:t>https://slack-files.com/T017HE055JN-F018C769TJQ-6c2e99aa27</a:t>
            </a:r>
            <a:endParaRPr lang="en-US" sz="1700" u="sng" dirty="0"/>
          </a:p>
        </p:txBody>
      </p:sp>
      <p:pic>
        <p:nvPicPr>
          <p:cNvPr id="219" name="Google Shape;219;g8d4ec31b01_0_130"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pic>
        <p:nvPicPr>
          <p:cNvPr id="220" name="Google Shape;220;g8d4ec31b01_0_130" descr="Biocomplexity Logo"/>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222" name="Google Shape;222;g8d4ec31b01_0_130"/>
          <p:cNvPicPr preferRelativeResize="0"/>
          <p:nvPr/>
        </p:nvPicPr>
        <p:blipFill>
          <a:blip r:embed="rId7">
            <a:alphaModFix/>
          </a:blip>
          <a:stretch>
            <a:fillRect/>
          </a:stretch>
        </p:blipFill>
        <p:spPr>
          <a:xfrm>
            <a:off x="457194" y="3211735"/>
            <a:ext cx="8229601" cy="2874690"/>
          </a:xfrm>
          <a:prstGeom prst="rect">
            <a:avLst/>
          </a:prstGeom>
          <a:noFill/>
          <a:ln>
            <a:noFill/>
          </a:ln>
        </p:spPr>
      </p:pic>
      <p:cxnSp>
        <p:nvCxnSpPr>
          <p:cNvPr id="223" name="Google Shape;223;g8d4ec31b01_0_130"/>
          <p:cNvCxnSpPr/>
          <p:nvPr/>
        </p:nvCxnSpPr>
        <p:spPr>
          <a:xfrm flipH="1">
            <a:off x="7204755" y="3955642"/>
            <a:ext cx="399000" cy="4497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210;g8d4ec31b01_0_120">
            <a:extLst>
              <a:ext uri="{FF2B5EF4-FFF2-40B4-BE49-F238E27FC236}">
                <a16:creationId xmlns:a16="http://schemas.microsoft.com/office/drawing/2014/main" id="{325B69E1-400D-4D08-BFF6-4902AD0B105E}"/>
              </a:ext>
            </a:extLst>
          </p:cNvPr>
          <p:cNvSpPr txBox="1">
            <a:spLocks noGrp="1"/>
          </p:cNvSpPr>
          <p:nvPr>
            <p:ph type="title"/>
          </p:nvPr>
        </p:nvSpPr>
        <p:spPr>
          <a:xfrm>
            <a:off x="-5" y="79775"/>
            <a:ext cx="91440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Uploading Notebook for Class Exercises to Tellurium </a:t>
            </a:r>
            <a:r>
              <a:rPr lang="en-US" sz="3959" b="1" dirty="0" err="1">
                <a:solidFill>
                  <a:srgbClr val="0000CC"/>
                </a:solidFill>
              </a:rPr>
              <a:t>nanoHUB</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991674"/>
            <a:ext cx="8839200" cy="5363090"/>
          </a:xfrm>
        </p:spPr>
        <p:txBody>
          <a:bodyPr>
            <a:normAutofit lnSpcReduction="10000"/>
          </a:bodyPr>
          <a:lstStyle/>
          <a:p>
            <a:r>
              <a:rPr lang="en-US" sz="2400" dirty="0"/>
              <a:t>Running Tellurium in </a:t>
            </a:r>
            <a:r>
              <a:rPr lang="en-US" sz="2400" dirty="0" err="1"/>
              <a:t>nanoHUB</a:t>
            </a:r>
            <a:endParaRPr lang="en-US" sz="2400" dirty="0"/>
          </a:p>
          <a:p>
            <a:pPr lvl="1"/>
            <a:r>
              <a:rPr lang="en-US" sz="2400" dirty="0"/>
              <a:t>Exercise 1.5.0.A</a:t>
            </a:r>
          </a:p>
          <a:p>
            <a:r>
              <a:rPr lang="en-US" sz="2400" dirty="0"/>
              <a:t>Defining ODE models as Antimony Strings</a:t>
            </a:r>
          </a:p>
          <a:p>
            <a:r>
              <a:rPr lang="en-US" sz="2400" dirty="0"/>
              <a:t>Simulating Antimony Models in Tellurium</a:t>
            </a:r>
          </a:p>
          <a:p>
            <a:r>
              <a:rPr lang="en-US" sz="2400" dirty="0"/>
              <a:t>Parameter Sweep in Tellurium</a:t>
            </a:r>
          </a:p>
          <a:p>
            <a:pPr lvl="1"/>
            <a:r>
              <a:rPr lang="en-US" sz="2400" dirty="0"/>
              <a:t>Exercise 1.5.0.B</a:t>
            </a:r>
          </a:p>
          <a:p>
            <a:r>
              <a:rPr lang="en-US" sz="2400" dirty="0"/>
              <a:t>Dynamics of Viral Infection</a:t>
            </a:r>
          </a:p>
          <a:p>
            <a:r>
              <a:rPr lang="en-US" sz="2400" dirty="0"/>
              <a:t>Modeling Viral Infection</a:t>
            </a:r>
          </a:p>
          <a:p>
            <a:pPr lvl="1"/>
            <a:r>
              <a:rPr lang="en-US" sz="2400" dirty="0"/>
              <a:t>Infection</a:t>
            </a:r>
          </a:p>
          <a:p>
            <a:pPr lvl="1"/>
            <a:r>
              <a:rPr lang="en-US" sz="2400" dirty="0"/>
              <a:t>Eclipse Phase</a:t>
            </a:r>
          </a:p>
          <a:p>
            <a:pPr lvl="1"/>
            <a:r>
              <a:rPr lang="en-US" sz="2400" dirty="0"/>
              <a:t>Saturation of Viral Load</a:t>
            </a:r>
          </a:p>
          <a:p>
            <a:pPr lvl="1"/>
            <a:r>
              <a:rPr lang="en-US" sz="2400" dirty="0"/>
              <a:t>Slow Clearance</a:t>
            </a:r>
          </a:p>
          <a:p>
            <a:pPr lvl="1"/>
            <a:r>
              <a:rPr lang="en-US" sz="2400" dirty="0"/>
              <a:t>Rapid Clearance</a:t>
            </a:r>
          </a:p>
        </p:txBody>
      </p:sp>
      <p:sp>
        <p:nvSpPr>
          <p:cNvPr id="15363" name="Rectangle 3"/>
          <p:cNvSpPr>
            <a:spLocks noGrp="1" noChangeArrowheads="1"/>
          </p:cNvSpPr>
          <p:nvPr>
            <p:ph type="title"/>
          </p:nvPr>
        </p:nvSpPr>
        <p:spPr>
          <a:xfrm>
            <a:off x="0" y="1"/>
            <a:ext cx="9144000" cy="868362"/>
          </a:xfrm>
        </p:spPr>
        <p:txBody>
          <a:bodyPr>
            <a:normAutofit/>
          </a:bodyPr>
          <a:lstStyle/>
          <a:p>
            <a:pPr eaLnBrk="1" hangingPunct="1"/>
            <a:r>
              <a:rPr lang="en-US" b="1" dirty="0">
                <a:solidFill>
                  <a:srgbClr val="0000CC"/>
                </a:solidFill>
              </a:rPr>
              <a:t>Module 1.5 Topics</a:t>
            </a:r>
          </a:p>
        </p:txBody>
      </p:sp>
      <p:pic>
        <p:nvPicPr>
          <p:cNvPr id="15367" name="Picture 17"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redblackblock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5071E86-7A6B-49A5-BE3B-1C8AC6030B5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687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8d4ec31b01_0_142"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230" name="Google Shape;230;g8d4ec31b01_0_14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32" name="Google Shape;232;g8d4ec31b01_0_142"/>
          <p:cNvPicPr preferRelativeResize="0"/>
          <p:nvPr/>
        </p:nvPicPr>
        <p:blipFill>
          <a:blip r:embed="rId5">
            <a:alphaModFix/>
          </a:blip>
          <a:stretch>
            <a:fillRect/>
          </a:stretch>
        </p:blipFill>
        <p:spPr>
          <a:xfrm>
            <a:off x="484200" y="1410975"/>
            <a:ext cx="8394193" cy="4553711"/>
          </a:xfrm>
          <a:prstGeom prst="rect">
            <a:avLst/>
          </a:prstGeom>
          <a:noFill/>
          <a:ln>
            <a:noFill/>
          </a:ln>
        </p:spPr>
      </p:pic>
      <p:sp>
        <p:nvSpPr>
          <p:cNvPr id="8" name="Google Shape;210;g8d4ec31b01_0_120">
            <a:extLst>
              <a:ext uri="{FF2B5EF4-FFF2-40B4-BE49-F238E27FC236}">
                <a16:creationId xmlns:a16="http://schemas.microsoft.com/office/drawing/2014/main" id="{E7C76B60-1043-4831-8CB3-5DCDEFDEBD74}"/>
              </a:ext>
            </a:extLst>
          </p:cNvPr>
          <p:cNvSpPr txBox="1">
            <a:spLocks noGrp="1"/>
          </p:cNvSpPr>
          <p:nvPr>
            <p:ph type="title"/>
          </p:nvPr>
        </p:nvSpPr>
        <p:spPr>
          <a:xfrm>
            <a:off x="-5" y="79775"/>
            <a:ext cx="91440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Exercise 1.5.0.A: Uploading Notebook for Class Exercises to Tellurium </a:t>
            </a:r>
            <a:r>
              <a:rPr lang="en-US" sz="3959" b="1" dirty="0" err="1">
                <a:solidFill>
                  <a:srgbClr val="0000CC"/>
                </a:solidFill>
              </a:rPr>
              <a:t>nanoHUB</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8d4ec31b01_0_346"/>
          <p:cNvSpPr txBox="1">
            <a:spLocks noGrp="1"/>
          </p:cNvSpPr>
          <p:nvPr>
            <p:ph type="title"/>
          </p:nvPr>
        </p:nvSpPr>
        <p:spPr>
          <a:xfrm>
            <a:off x="0" y="15875"/>
            <a:ext cx="9144000" cy="82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solidFill>
                  <a:srgbClr val="0000CC"/>
                </a:solidFill>
              </a:rPr>
              <a:t>Help and References for Tellurium</a:t>
            </a:r>
            <a:endParaRPr dirty="0"/>
          </a:p>
        </p:txBody>
      </p:sp>
      <p:sp>
        <p:nvSpPr>
          <p:cNvPr id="239" name="Google Shape;239;g8d4ec31b01_0_346"/>
          <p:cNvSpPr txBox="1">
            <a:spLocks noGrp="1"/>
          </p:cNvSpPr>
          <p:nvPr>
            <p:ph type="body" idx="1"/>
          </p:nvPr>
        </p:nvSpPr>
        <p:spPr>
          <a:xfrm>
            <a:off x="260875" y="938525"/>
            <a:ext cx="8745000" cy="19770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SzPts val="2900"/>
              <a:buFont typeface="Calibri"/>
              <a:buChar char="•"/>
            </a:pPr>
            <a:r>
              <a:rPr lang="en-US" sz="2000" dirty="0">
                <a:uFill>
                  <a:noFill/>
                </a:uFill>
                <a:hlinkClick r:id="rId3"/>
              </a:rPr>
              <a:t>https://tellurium.readthedocs.io/</a:t>
            </a:r>
            <a:endParaRPr sz="2000" dirty="0"/>
          </a:p>
          <a:p>
            <a:pPr lvl="0" indent="-412750">
              <a:spcBef>
                <a:spcPts val="0"/>
              </a:spcBef>
              <a:buSzPts val="2900"/>
              <a:buFont typeface="Calibri"/>
              <a:buChar char="•"/>
            </a:pPr>
            <a:r>
              <a:rPr lang="en-US" sz="2000" dirty="0"/>
              <a:t>Cheat Sheet: </a:t>
            </a:r>
            <a:r>
              <a:rPr lang="en-US" sz="1800" dirty="0">
                <a:hlinkClick r:id="rId4"/>
              </a:rPr>
              <a:t>https://compucell3d.org/CC3D_2020_class_files?action=AttachFile&amp;do=view&amp;target=TellRoadCheatSheet.pdf</a:t>
            </a:r>
            <a:endParaRPr sz="2000" dirty="0"/>
          </a:p>
          <a:p>
            <a:pPr marL="0" lvl="0" indent="0" algn="l" rtl="0">
              <a:spcBef>
                <a:spcPts val="360"/>
              </a:spcBef>
              <a:spcAft>
                <a:spcPts val="0"/>
              </a:spcAft>
              <a:buNone/>
            </a:pPr>
            <a:r>
              <a:rPr lang="en-US" sz="2000" dirty="0"/>
              <a:t>Have documentation open in a separate window</a:t>
            </a:r>
            <a:endParaRPr sz="2000" dirty="0"/>
          </a:p>
          <a:p>
            <a:pPr marL="88900" lvl="0" indent="0" algn="l" rtl="0">
              <a:spcBef>
                <a:spcPts val="280"/>
              </a:spcBef>
              <a:spcAft>
                <a:spcPts val="0"/>
              </a:spcAft>
              <a:buClr>
                <a:schemeClr val="dk1"/>
              </a:buClr>
              <a:buSzPts val="1400"/>
              <a:buFont typeface="Arial"/>
              <a:buNone/>
            </a:pPr>
            <a:endParaRPr sz="900" dirty="0"/>
          </a:p>
        </p:txBody>
      </p:sp>
      <p:pic>
        <p:nvPicPr>
          <p:cNvPr id="240" name="Google Shape;240;g8d4ec31b01_0_346"/>
          <p:cNvPicPr preferRelativeResize="0"/>
          <p:nvPr/>
        </p:nvPicPr>
        <p:blipFill rotWithShape="1">
          <a:blip r:embed="rId5">
            <a:alphaModFix/>
          </a:blip>
          <a:srcRect l="5785" t="9627" r="5608" b="10340"/>
          <a:stretch/>
        </p:blipFill>
        <p:spPr>
          <a:xfrm>
            <a:off x="1625219" y="2557050"/>
            <a:ext cx="5784024" cy="4065700"/>
          </a:xfrm>
          <a:prstGeom prst="rect">
            <a:avLst/>
          </a:prstGeom>
          <a:noFill/>
          <a:ln>
            <a:noFill/>
          </a:ln>
        </p:spPr>
      </p:pic>
      <p:pic>
        <p:nvPicPr>
          <p:cNvPr id="241" name="Google Shape;241;g8d4ec31b01_0_346" descr="Biocomplexity Logo"/>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242" name="Google Shape;242;g8d4ec31b01_0_346" descr="redblackblockiu"/>
          <p:cNvPicPr preferRelativeResize="0"/>
          <p:nvPr/>
        </p:nvPicPr>
        <p:blipFill rotWithShape="1">
          <a:blip r:embed="rId7">
            <a:alphaModFix/>
          </a:blip>
          <a:srcRect/>
          <a:stretch/>
        </p:blipFill>
        <p:spPr>
          <a:xfrm>
            <a:off x="0" y="6219825"/>
            <a:ext cx="484188" cy="638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g8d4ec31b01_0_746"/>
          <p:cNvSpPr txBox="1">
            <a:spLocks noGrp="1"/>
          </p:cNvSpPr>
          <p:nvPr>
            <p:ph type="title"/>
          </p:nvPr>
        </p:nvSpPr>
        <p:spPr>
          <a:xfrm>
            <a:off x="0" y="-10325"/>
            <a:ext cx="9144000" cy="810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 One-Line Model of Viral Infection</a:t>
            </a:r>
            <a:endParaRPr sz="3900" dirty="0"/>
          </a:p>
        </p:txBody>
      </p:sp>
      <p:pic>
        <p:nvPicPr>
          <p:cNvPr id="270" name="Google Shape;270;g8d4ec31b01_0_746"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271" name="Google Shape;271;g8d4ec31b01_0_74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272" name="Google Shape;272;g8d4ec31b01_0_746"/>
              <p:cNvSpPr txBox="1">
                <a:spLocks noGrp="1"/>
              </p:cNvSpPr>
              <p:nvPr>
                <p:ph type="body" idx="1"/>
              </p:nvPr>
            </p:nvSpPr>
            <p:spPr>
              <a:xfrm>
                <a:off x="184944" y="1132675"/>
                <a:ext cx="8959056" cy="4526100"/>
              </a:xfrm>
              <a:prstGeom prst="rect">
                <a:avLst/>
              </a:prstGeom>
            </p:spPr>
            <p:txBody>
              <a:bodyPr spcFirstLastPara="1" wrap="square" lIns="91425" tIns="45700" rIns="91425" bIns="45700" anchor="t" anchorCtr="0">
                <a:noAutofit/>
              </a:bodyPr>
              <a:lstStyle/>
              <a:p>
                <a:pPr marL="0" lvl="0" indent="0">
                  <a:buNone/>
                </a:pPr>
                <a:r>
                  <a:rPr lang="en-US" sz="2300" dirty="0"/>
                  <a:t>Let’s write the transition from uninfected to infected cells for a constant amount of virus:</a:t>
                </a:r>
              </a:p>
              <a:p>
                <a:pPr marL="0" lv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lvl="0" indent="0">
                  <a:buNone/>
                </a:pPr>
                <a:r>
                  <a:rPr lang="en-US" sz="2300" dirty="0"/>
                  <a:t>Where </a:t>
                </a:r>
                <a14:m>
                  <m:oMath xmlns:m="http://schemas.openxmlformats.org/officeDocument/2006/math">
                    <m:r>
                      <a:rPr lang="en-US" sz="2300" i="1" dirty="0">
                        <a:latin typeface="Cambria Math" panose="02040503050406030204" pitchFamily="18" charset="0"/>
                      </a:rPr>
                      <m:t>𝑉</m:t>
                    </m:r>
                  </m:oMath>
                </a14:m>
                <a:r>
                  <a:rPr lang="en-US" sz="2300" dirty="0"/>
                  <a:t> is the amount of virus</a:t>
                </a:r>
              </a:p>
              <a:p>
                <a:pPr marL="0" lvl="0" indent="0">
                  <a:buNone/>
                </a:pPr>
                <a:r>
                  <a:rPr lang="en-US" sz="2300" dirty="0"/>
                  <a:t>We will assume the virus is not used up during this process, which is biologically wrong, but ok as an approximation if there is a lot of virus</a:t>
                </a:r>
              </a:p>
              <a:p>
                <a:pPr marL="0" lvl="0" indent="0">
                  <a:buNone/>
                </a:pPr>
                <a:endParaRPr lang="en-US" sz="2300" dirty="0"/>
              </a:p>
              <a:p>
                <a:pPr marL="0" lvl="0" indent="0">
                  <a:buNone/>
                </a:pPr>
                <a:r>
                  <a:rPr lang="en-US" sz="2300" dirty="0"/>
                  <a:t>This transformation has the rate laws</a:t>
                </a:r>
              </a:p>
              <a:p>
                <a:pPr marL="0" lvl="0" indent="0" algn="r">
                  <a:buNone/>
                </a:pPr>
                <a14:m>
                  <m:oMathPara xmlns:m="http://schemas.openxmlformats.org/officeDocument/2006/math">
                    <m:oMathParaPr>
                      <m:jc m:val="center"/>
                    </m:oMathParaPr>
                    <m:oMath xmlns:m="http://schemas.openxmlformats.org/officeDocument/2006/math">
                      <m:f>
                        <m:fPr>
                          <m:ctrlPr>
                            <a:rPr lang="ar-AE" sz="2300" i="1">
                              <a:latin typeface="Cambria Math" panose="02040503050406030204" pitchFamily="18" charset="0"/>
                            </a:rPr>
                          </m:ctrlPr>
                        </m:fPr>
                        <m:num>
                          <m:r>
                            <a:rPr lang="ar-AE" sz="2300" i="1">
                              <a:latin typeface="Cambria Math" panose="02040503050406030204" pitchFamily="18" charset="0"/>
                            </a:rPr>
                            <m:t>𝑑𝑇</m:t>
                          </m:r>
                        </m:num>
                        <m:den>
                          <m:r>
                            <a:rPr lang="ar-AE" sz="2300" i="1">
                              <a:latin typeface="Cambria Math" panose="02040503050406030204" pitchFamily="18" charset="0"/>
                            </a:rPr>
                            <m:t>𝑑</m:t>
                          </m:r>
                          <m:r>
                            <a:rPr lang="en-US" sz="2300" i="1">
                              <a:latin typeface="Cambria Math" panose="02040503050406030204" pitchFamily="18" charset="0"/>
                            </a:rPr>
                            <m:t>𝑡</m:t>
                          </m:r>
                        </m:den>
                      </m:f>
                      <m:r>
                        <a:rPr lang="en-US" sz="2300" i="1">
                          <a:latin typeface="Cambria Math" panose="02040503050406030204" pitchFamily="18" charset="0"/>
                        </a:rPr>
                        <m:t>=−</m:t>
                      </m:r>
                      <m:r>
                        <a:rPr lang="en-US" sz="2300" i="1">
                          <a:latin typeface="Cambria Math" panose="02040503050406030204" pitchFamily="18" charset="0"/>
                        </a:rPr>
                        <m:t>𝛽</m:t>
                      </m:r>
                      <m:r>
                        <a:rPr lang="en-US" sz="2300" i="1">
                          <a:latin typeface="Cambria Math" panose="02040503050406030204" pitchFamily="18" charset="0"/>
                        </a:rPr>
                        <m:t>𝑇𝑉</m:t>
                      </m:r>
                      <m:r>
                        <a:rPr lang="en-US" sz="2300" b="1">
                          <a:latin typeface="Cambria Math" panose="02040503050406030204" pitchFamily="18" charset="0"/>
                        </a:rPr>
                        <m:t>, </m:t>
                      </m:r>
                      <m:f>
                        <m:fPr>
                          <m:ctrlPr>
                            <a:rPr lang="ar-AE" sz="2300" i="1">
                              <a:latin typeface="Cambria Math" panose="02040503050406030204" pitchFamily="18" charset="0"/>
                            </a:rPr>
                          </m:ctrlPr>
                        </m:fPr>
                        <m:num>
                          <m:r>
                            <a:rPr lang="ar-AE"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𝐼</m:t>
                              </m:r>
                            </m:e>
                            <m:sub>
                              <m:r>
                                <a:rPr lang="en-US" sz="2300" i="1">
                                  <a:latin typeface="Cambria Math" panose="02040503050406030204" pitchFamily="18" charset="0"/>
                                </a:rPr>
                                <m:t>1</m:t>
                              </m:r>
                            </m:sub>
                          </m:sSub>
                        </m:num>
                        <m:den>
                          <m:r>
                            <a:rPr lang="ar-AE" sz="2300" i="1">
                              <a:latin typeface="Cambria Math" panose="02040503050406030204" pitchFamily="18" charset="0"/>
                            </a:rPr>
                            <m:t>𝑑</m:t>
                          </m:r>
                          <m:r>
                            <a:rPr lang="en-US" sz="2300" i="1">
                              <a:latin typeface="Cambria Math" panose="02040503050406030204" pitchFamily="18" charset="0"/>
                            </a:rPr>
                            <m:t>𝑡</m:t>
                          </m:r>
                        </m:den>
                      </m:f>
                      <m:r>
                        <a:rPr lang="en-US" sz="2300" i="1">
                          <a:latin typeface="Cambria Math" panose="02040503050406030204" pitchFamily="18" charset="0"/>
                        </a:rPr>
                        <m:t>=</m:t>
                      </m:r>
                      <m:r>
                        <a:rPr lang="en-US" sz="2300" i="1">
                          <a:latin typeface="Cambria Math" panose="02040503050406030204" pitchFamily="18" charset="0"/>
                        </a:rPr>
                        <m:t>𝛽</m:t>
                      </m:r>
                      <m:r>
                        <a:rPr lang="en-US" sz="2300" i="1">
                          <a:latin typeface="Cambria Math" panose="02040503050406030204" pitchFamily="18" charset="0"/>
                        </a:rPr>
                        <m:t>𝑇𝑉</m:t>
                      </m:r>
                    </m:oMath>
                  </m:oMathPara>
                </a14:m>
                <a:endParaRPr lang="en-US" sz="2300" dirty="0"/>
              </a:p>
              <a:p>
                <a:pPr marL="0" lvl="0" indent="0" algn="r">
                  <a:buNone/>
                </a:pPr>
                <a:endParaRPr lang="en-US" sz="2300" dirty="0"/>
              </a:p>
              <a:p>
                <a:pPr marL="0" indent="0">
                  <a:buNone/>
                </a:pPr>
                <a:r>
                  <a:rPr lang="en-US" sz="2300" dirty="0"/>
                  <a:t>Let’s put this model into Tellurium</a:t>
                </a:r>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lvl="0" indent="0" algn="l" rtl="0">
                  <a:spcBef>
                    <a:spcPts val="360"/>
                  </a:spcBef>
                  <a:spcAft>
                    <a:spcPts val="0"/>
                  </a:spcAft>
                  <a:buNone/>
                </a:pPr>
                <a:endParaRPr lang="en-US" sz="2300" dirty="0"/>
              </a:p>
              <a:p>
                <a:pPr marL="0" lvl="0" indent="0" algn="l" rtl="0">
                  <a:spcBef>
                    <a:spcPts val="360"/>
                  </a:spcBef>
                  <a:spcAft>
                    <a:spcPts val="0"/>
                  </a:spcAft>
                  <a:buNone/>
                </a:pPr>
                <a:endParaRPr lang="en-US" sz="2300" dirty="0"/>
              </a:p>
              <a:p>
                <a:pPr marL="0" lvl="0" indent="0" algn="l" rtl="0">
                  <a:spcBef>
                    <a:spcPts val="360"/>
                  </a:spcBef>
                  <a:spcAft>
                    <a:spcPts val="0"/>
                  </a:spcAft>
                  <a:buNone/>
                </a:pPr>
                <a:endParaRPr sz="2300" dirty="0"/>
              </a:p>
            </p:txBody>
          </p:sp>
        </mc:Choice>
        <mc:Fallback xmlns="">
          <p:sp>
            <p:nvSpPr>
              <p:cNvPr id="272" name="Google Shape;272;g8d4ec31b01_0_746"/>
              <p:cNvSpPr txBox="1">
                <a:spLocks noGrp="1" noRot="1" noChangeAspect="1" noMove="1" noResize="1" noEditPoints="1" noAdjustHandles="1" noChangeArrowheads="1" noChangeShapeType="1" noTextEdit="1"/>
              </p:cNvSpPr>
              <p:nvPr>
                <p:ph type="body" idx="1"/>
              </p:nvPr>
            </p:nvSpPr>
            <p:spPr>
              <a:xfrm>
                <a:off x="184944" y="1132675"/>
                <a:ext cx="8959056" cy="4526100"/>
              </a:xfrm>
              <a:prstGeom prst="rect">
                <a:avLst/>
              </a:prstGeom>
              <a:blipFill>
                <a:blip r:embed="rId5"/>
                <a:stretch>
                  <a:fillRect l="-952" b="-6739"/>
                </a:stretch>
              </a:blipFill>
            </p:spPr>
            <p:txBody>
              <a:bodyPr/>
              <a:lstStyle/>
              <a:p>
                <a:r>
                  <a:rPr lang="en-US">
                    <a:noFill/>
                  </a:rPr>
                  <a:t> </a:t>
                </a:r>
              </a:p>
            </p:txBody>
          </p:sp>
        </mc:Fallback>
      </mc:AlternateContent>
    </p:spTree>
    <p:extLst>
      <p:ext uri="{BB962C8B-B14F-4D97-AF65-F5344CB8AC3E}">
        <p14:creationId xmlns:p14="http://schemas.microsoft.com/office/powerpoint/2010/main" val="895451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8d4ec31b01_0_431"/>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48" name="Google Shape;248;g8d4ec31b01_0_431"/>
          <p:cNvSpPr txBox="1">
            <a:spLocks noGrp="1"/>
          </p:cNvSpPr>
          <p:nvPr>
            <p:ph type="title"/>
          </p:nvPr>
        </p:nvSpPr>
        <p:spPr>
          <a:xfrm>
            <a:off x="-9" y="463087"/>
            <a:ext cx="9144000" cy="21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Model and Simulation Definition Structure in Tellurium</a:t>
            </a:r>
            <a:endParaRPr sz="3900" dirty="0"/>
          </a:p>
        </p:txBody>
      </p:sp>
      <p:pic>
        <p:nvPicPr>
          <p:cNvPr id="249" name="Google Shape;249;g8d4ec31b01_0_431"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50" name="Google Shape;250;g8d4ec31b01_0_431"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251" name="Google Shape;251;g8d4ec31b01_0_431"/>
          <p:cNvSpPr/>
          <p:nvPr/>
        </p:nvSpPr>
        <p:spPr>
          <a:xfrm>
            <a:off x="138075" y="1791175"/>
            <a:ext cx="3682200" cy="480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Mathematical model defined in the Antimony language as an Antimony String</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dirty="0">
                <a:solidFill>
                  <a:schemeClr val="dk1"/>
                </a:solidFill>
                <a:latin typeface="Calibri"/>
                <a:ea typeface="Calibri"/>
                <a:cs typeface="Calibri"/>
                <a:sym typeface="Calibri"/>
              </a:rPr>
              <a:t>Python commands to simulate the model and display results</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dirty="0">
                <a:solidFill>
                  <a:schemeClr val="dk1"/>
                </a:solidFill>
                <a:latin typeface="Calibri"/>
                <a:cs typeface="Calibri"/>
                <a:sym typeface="Calibri"/>
              </a:rPr>
              <a:t>Note that all your simulations will have a mixture of these two languages</a:t>
            </a:r>
            <a:endParaRPr sz="2200" dirty="0">
              <a:solidFill>
                <a:schemeClr val="dk1"/>
              </a:solidFill>
              <a:latin typeface="Calibri"/>
              <a:cs typeface="Calibri"/>
              <a:sym typeface="Calibri"/>
            </a:endParaRPr>
          </a:p>
          <a:p>
            <a:pPr marL="0" marR="0" lvl="0" indent="0" algn="l"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cxnSp>
        <p:nvCxnSpPr>
          <p:cNvPr id="252" name="Google Shape;252;g8d4ec31b01_0_431"/>
          <p:cNvCxnSpPr/>
          <p:nvPr/>
        </p:nvCxnSpPr>
        <p:spPr>
          <a:xfrm flipH="1">
            <a:off x="2730950" y="2378050"/>
            <a:ext cx="1963800" cy="214800"/>
          </a:xfrm>
          <a:prstGeom prst="straightConnector1">
            <a:avLst/>
          </a:prstGeom>
          <a:noFill/>
          <a:ln w="38100" cap="flat" cmpd="sng">
            <a:solidFill>
              <a:srgbClr val="FF0000"/>
            </a:solidFill>
            <a:prstDash val="solid"/>
            <a:round/>
            <a:headEnd type="stealth" w="med" len="med"/>
            <a:tailEnd type="none" w="med" len="med"/>
          </a:ln>
        </p:spPr>
      </p:cxnSp>
      <p:cxnSp>
        <p:nvCxnSpPr>
          <p:cNvPr id="253" name="Google Shape;253;g8d4ec31b01_0_431"/>
          <p:cNvCxnSpPr/>
          <p:nvPr/>
        </p:nvCxnSpPr>
        <p:spPr>
          <a:xfrm rot="10800000">
            <a:off x="2239875" y="4219125"/>
            <a:ext cx="2470200" cy="1304100"/>
          </a:xfrm>
          <a:prstGeom prst="straightConnector1">
            <a:avLst/>
          </a:prstGeom>
          <a:noFill/>
          <a:ln w="38100" cap="flat" cmpd="sng">
            <a:solidFill>
              <a:srgbClr val="FF0000"/>
            </a:solidFill>
            <a:prstDash val="solid"/>
            <a:round/>
            <a:headEnd type="stealth" w="med" len="med"/>
            <a:tailEnd type="none" w="med" len="med"/>
          </a:ln>
        </p:spPr>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D036C9A-F1E2-45B3-A178-BBFF3B19B987}"/>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0" name="Rectangle 9">
                <a:extLst>
                  <a:ext uri="{FF2B5EF4-FFF2-40B4-BE49-F238E27FC236}">
                    <a16:creationId xmlns:a16="http://schemas.microsoft.com/office/drawing/2014/main" id="{3D036C9A-F1E2-45B3-A178-BBFF3B19B987}"/>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g8d4ec31b01_0_727"/>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59" name="Google Shape;259;g8d4ec31b01_0_727"/>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Importing the Tellurium Library into </a:t>
            </a:r>
            <a:r>
              <a:rPr lang="en-US" sz="3900" b="1" dirty="0" err="1">
                <a:solidFill>
                  <a:srgbClr val="0000CC"/>
                </a:solidFill>
              </a:rPr>
              <a:t>Jupyter</a:t>
            </a:r>
            <a:r>
              <a:rPr lang="en-US" sz="3900" b="1" dirty="0">
                <a:solidFill>
                  <a:srgbClr val="0000CC"/>
                </a:solidFill>
              </a:rPr>
              <a:t> Notebook</a:t>
            </a:r>
            <a:endParaRPr sz="3900" dirty="0"/>
          </a:p>
        </p:txBody>
      </p:sp>
      <p:pic>
        <p:nvPicPr>
          <p:cNvPr id="260" name="Google Shape;260;g8d4ec31b01_0_727"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61" name="Google Shape;261;g8d4ec31b01_0_727"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262" name="Google Shape;262;g8d4ec31b01_0_727"/>
          <p:cNvSpPr txBox="1">
            <a:spLocks noGrp="1"/>
          </p:cNvSpPr>
          <p:nvPr>
            <p:ph type="body" idx="1"/>
          </p:nvPr>
        </p:nvSpPr>
        <p:spPr>
          <a:xfrm>
            <a:off x="242094" y="1693725"/>
            <a:ext cx="4191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Import the Tellurium library and roadrunner numerical integrator using the </a:t>
            </a:r>
            <a:r>
              <a:rPr lang="en-US" sz="2300" b="1" dirty="0"/>
              <a:t>import</a:t>
            </a:r>
            <a:r>
              <a:rPr lang="en-US" sz="2300" dirty="0"/>
              <a:t> method</a:t>
            </a:r>
          </a:p>
          <a:p>
            <a:pPr marL="0" lvl="0" indent="0" algn="l" rtl="0">
              <a:spcBef>
                <a:spcPts val="360"/>
              </a:spcBef>
              <a:spcAft>
                <a:spcPts val="0"/>
              </a:spcAft>
              <a:buNone/>
            </a:pPr>
            <a:endParaRPr lang="en-US" sz="2300" dirty="0"/>
          </a:p>
          <a:p>
            <a:pPr marL="0" lvl="0" indent="0" algn="l" rtl="0">
              <a:spcBef>
                <a:spcPts val="360"/>
              </a:spcBef>
              <a:spcAft>
                <a:spcPts val="0"/>
              </a:spcAft>
              <a:buNone/>
            </a:pPr>
            <a:r>
              <a:rPr lang="en-US" sz="2300" dirty="0"/>
              <a:t>We import Tellurium as</a:t>
            </a:r>
            <a:r>
              <a:rPr lang="en-US" sz="2300" b="1" dirty="0"/>
              <a:t> </a:t>
            </a:r>
            <a:r>
              <a:rPr lang="en-US" sz="2300" b="1" dirty="0" err="1"/>
              <a:t>te</a:t>
            </a:r>
            <a:r>
              <a:rPr lang="en-US" sz="2300" b="1" dirty="0"/>
              <a:t> </a:t>
            </a:r>
            <a:r>
              <a:rPr lang="en-US" sz="2300" dirty="0"/>
              <a:t>for conveniently accessing methods from Tellurium’s library</a:t>
            </a:r>
            <a:endParaRPr sz="2300" dirty="0"/>
          </a:p>
        </p:txBody>
      </p:sp>
      <p:sp>
        <p:nvSpPr>
          <p:cNvPr id="263" name="Google Shape;263;g8d4ec31b01_0_727"/>
          <p:cNvSpPr/>
          <p:nvPr/>
        </p:nvSpPr>
        <p:spPr>
          <a:xfrm>
            <a:off x="4744675" y="1975275"/>
            <a:ext cx="4134000" cy="2646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3B023E9-419C-45D6-A665-0C3880AC639D}"/>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9" name="Rectangle 8">
                <a:extLst>
                  <a:ext uri="{FF2B5EF4-FFF2-40B4-BE49-F238E27FC236}">
                    <a16:creationId xmlns:a16="http://schemas.microsoft.com/office/drawing/2014/main" id="{33B023E9-419C-45D6-A665-0C3880AC639D}"/>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8d4ec31b01_0_746"/>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69" name="Google Shape;269;g8d4ec31b01_0_746"/>
          <p:cNvSpPr txBox="1">
            <a:spLocks noGrp="1"/>
          </p:cNvSpPr>
          <p:nvPr>
            <p:ph type="title"/>
          </p:nvPr>
        </p:nvSpPr>
        <p:spPr>
          <a:xfrm>
            <a:off x="0" y="-10325"/>
            <a:ext cx="9144000" cy="7712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Specifying Model as Antimony String</a:t>
            </a:r>
            <a:endParaRPr sz="3900" dirty="0"/>
          </a:p>
        </p:txBody>
      </p:sp>
      <p:pic>
        <p:nvPicPr>
          <p:cNvPr id="270" name="Google Shape;270;g8d4ec31b01_0_74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71" name="Google Shape;271;g8d4ec31b01_0_746"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272" name="Google Shape;272;g8d4ec31b01_0_746"/>
          <p:cNvSpPr txBox="1">
            <a:spLocks noGrp="1"/>
          </p:cNvSpPr>
          <p:nvPr>
            <p:ph type="body" idx="1"/>
          </p:nvPr>
        </p:nvSpPr>
        <p:spPr>
          <a:xfrm>
            <a:off x="146050" y="1504950"/>
            <a:ext cx="4191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We define our model as an Antimony String:</a:t>
            </a:r>
          </a:p>
          <a:p>
            <a:pPr marL="0" lvl="0" indent="0" algn="l" rtl="0">
              <a:spcBef>
                <a:spcPts val="360"/>
              </a:spcBef>
              <a:spcAft>
                <a:spcPts val="0"/>
              </a:spcAft>
              <a:buNone/>
            </a:pPr>
            <a:endParaRPr lang="en-US" sz="2300" dirty="0"/>
          </a:p>
          <a:p>
            <a:pPr marL="0" lvl="0" indent="0" algn="l" rtl="0">
              <a:spcBef>
                <a:spcPts val="360"/>
              </a:spcBef>
              <a:spcAft>
                <a:spcPts val="0"/>
              </a:spcAft>
              <a:buNone/>
            </a:pPr>
            <a:r>
              <a:rPr lang="en-US" sz="2300" dirty="0"/>
              <a:t>Put the string name inside triple single or double quotes</a:t>
            </a:r>
          </a:p>
          <a:p>
            <a:pPr marL="0" lvl="0" indent="0" algn="l" rtl="0">
              <a:spcBef>
                <a:spcPts val="360"/>
              </a:spcBef>
              <a:spcAft>
                <a:spcPts val="0"/>
              </a:spcAft>
              <a:buNone/>
            </a:pPr>
            <a:endParaRPr lang="en-US" sz="2300" dirty="0"/>
          </a:p>
          <a:p>
            <a:pPr marL="0" lvl="0" indent="0" algn="l" rtl="0">
              <a:spcBef>
                <a:spcPts val="360"/>
              </a:spcBef>
              <a:spcAft>
                <a:spcPts val="0"/>
              </a:spcAft>
              <a:buNone/>
            </a:pPr>
            <a:r>
              <a:rPr lang="en-US" sz="2300" dirty="0"/>
              <a:t>The model specification is the text inside the quotes</a:t>
            </a:r>
            <a:endParaRPr sz="2300" dirty="0"/>
          </a:p>
          <a:p>
            <a:pPr marL="0" lvl="0" indent="0" algn="l" rtl="0">
              <a:spcBef>
                <a:spcPts val="360"/>
              </a:spcBef>
              <a:spcAft>
                <a:spcPts val="0"/>
              </a:spcAft>
              <a:buNone/>
            </a:pPr>
            <a:endParaRPr sz="2300" dirty="0"/>
          </a:p>
          <a:p>
            <a:pPr marL="0" lvl="0" indent="0" algn="l" rtl="0">
              <a:spcBef>
                <a:spcPts val="360"/>
              </a:spcBef>
              <a:spcAft>
                <a:spcPts val="0"/>
              </a:spcAft>
              <a:buNone/>
            </a:pPr>
            <a:endParaRPr sz="2300" dirty="0"/>
          </a:p>
        </p:txBody>
      </p:sp>
      <p:sp>
        <p:nvSpPr>
          <p:cNvPr id="273" name="Google Shape;273;g8d4ec31b01_0_746"/>
          <p:cNvSpPr/>
          <p:nvPr/>
        </p:nvSpPr>
        <p:spPr>
          <a:xfrm>
            <a:off x="4714775" y="2209300"/>
            <a:ext cx="1940025" cy="2291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Google Shape;273;g8d4ec31b01_0_746">
            <a:extLst>
              <a:ext uri="{FF2B5EF4-FFF2-40B4-BE49-F238E27FC236}">
                <a16:creationId xmlns:a16="http://schemas.microsoft.com/office/drawing/2014/main" id="{67D2AE63-D7EB-4E84-9998-A12CEE4EE980}"/>
              </a:ext>
            </a:extLst>
          </p:cNvPr>
          <p:cNvSpPr/>
          <p:nvPr/>
        </p:nvSpPr>
        <p:spPr>
          <a:xfrm>
            <a:off x="4714775" y="4971550"/>
            <a:ext cx="435075" cy="2291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Google Shape;273;g8d4ec31b01_0_746">
            <a:extLst>
              <a:ext uri="{FF2B5EF4-FFF2-40B4-BE49-F238E27FC236}">
                <a16:creationId xmlns:a16="http://schemas.microsoft.com/office/drawing/2014/main" id="{B6220EED-9320-4B28-9740-4822A14C1C13}"/>
              </a:ext>
            </a:extLst>
          </p:cNvPr>
          <p:cNvSpPr/>
          <p:nvPr/>
        </p:nvSpPr>
        <p:spPr>
          <a:xfrm>
            <a:off x="4714775" y="2438400"/>
            <a:ext cx="3991075" cy="2533150"/>
          </a:xfrm>
          <a:prstGeom prst="rect">
            <a:avLst/>
          </a:prstGeom>
          <a:solidFill>
            <a:srgbClr val="FFC000">
              <a:alpha val="49800"/>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7E53F3C-21A5-4AD5-A8BB-7A2CDAF0D4E3}"/>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1" name="Rectangle 10">
                <a:extLst>
                  <a:ext uri="{FF2B5EF4-FFF2-40B4-BE49-F238E27FC236}">
                    <a16:creationId xmlns:a16="http://schemas.microsoft.com/office/drawing/2014/main" id="{A7E53F3C-21A5-4AD5-A8BB-7A2CDAF0D4E3}"/>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8d4ec31b01_0_746"/>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69" name="Google Shape;269;g8d4ec31b01_0_746"/>
          <p:cNvSpPr txBox="1">
            <a:spLocks noGrp="1"/>
          </p:cNvSpPr>
          <p:nvPr>
            <p:ph type="title"/>
          </p:nvPr>
        </p:nvSpPr>
        <p:spPr>
          <a:xfrm>
            <a:off x="0" y="-10325"/>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Reminder on Relationship between ODEs and Antimony syntax</a:t>
            </a:r>
            <a:endParaRPr sz="3900" dirty="0"/>
          </a:p>
        </p:txBody>
      </p:sp>
      <p:pic>
        <p:nvPicPr>
          <p:cNvPr id="270" name="Google Shape;270;g8d4ec31b01_0_74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71" name="Google Shape;271;g8d4ec31b01_0_746"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272" name="Google Shape;272;g8d4ec31b01_0_746"/>
              <p:cNvSpPr txBox="1">
                <a:spLocks noGrp="1"/>
              </p:cNvSpPr>
              <p:nvPr>
                <p:ph type="body" idx="1"/>
              </p:nvPr>
            </p:nvSpPr>
            <p:spPr>
              <a:xfrm>
                <a:off x="184944" y="1132675"/>
                <a:ext cx="4387056" cy="4526100"/>
              </a:xfrm>
              <a:prstGeom prst="rect">
                <a:avLst/>
              </a:prstGeom>
            </p:spPr>
            <p:txBody>
              <a:bodyPr spcFirstLastPara="1" wrap="square" lIns="91425" tIns="45700" rIns="91425" bIns="45700" anchor="t" anchorCtr="0">
                <a:noAutofit/>
              </a:bodyPr>
              <a:lstStyle/>
              <a:p>
                <a:pPr marL="0" lvl="0" indent="0">
                  <a:buNone/>
                </a:pPr>
                <a:r>
                  <a:rPr lang="en-US" sz="2300" dirty="0"/>
                  <a:t>Let’s write the transition from uninfected to infected cells in Antimony</a:t>
                </a:r>
              </a:p>
              <a:p>
                <a:pPr marL="0" lv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r>
                        <a:rPr lang="en-US" sz="2000" i="1">
                          <a:latin typeface="Cambria Math" panose="02040503050406030204" pitchFamily="18" charset="0"/>
                        </a:rPr>
                        <m:t>𝐼</m:t>
                      </m:r>
                      <m:r>
                        <a:rPr lang="en-US" sz="2000" i="1">
                          <a:latin typeface="Cambria Math" panose="02040503050406030204" pitchFamily="18" charset="0"/>
                        </a:rPr>
                        <m:t>1</m:t>
                      </m:r>
                    </m:oMath>
                  </m:oMathPara>
                </a14:m>
                <a:endParaRPr lang="en-US" sz="2000" dirty="0"/>
              </a:p>
              <a:p>
                <a:pPr marL="0" lvl="0" indent="0">
                  <a:buNone/>
                </a:pPr>
                <a:r>
                  <a:rPr lang="en-US" sz="2300" dirty="0"/>
                  <a:t>Where </a:t>
                </a:r>
                <a14:m>
                  <m:oMath xmlns:m="http://schemas.openxmlformats.org/officeDocument/2006/math">
                    <m:r>
                      <a:rPr lang="en-US" sz="2300" i="1" dirty="0">
                        <a:latin typeface="Cambria Math" panose="02040503050406030204" pitchFamily="18" charset="0"/>
                      </a:rPr>
                      <m:t>𝑉</m:t>
                    </m:r>
                  </m:oMath>
                </a14:m>
                <a:r>
                  <a:rPr lang="en-US" sz="2300" dirty="0"/>
                  <a:t> is the amount of virus</a:t>
                </a:r>
              </a:p>
              <a:p>
                <a:pPr marL="0" lvl="0" indent="0">
                  <a:buNone/>
                </a:pPr>
                <a:r>
                  <a:rPr lang="en-US" sz="2300" dirty="0"/>
                  <a:t>Has the rate laws</a:t>
                </a:r>
              </a:p>
              <a:p>
                <a:pPr marL="0" lvl="0" indent="0" algn="r">
                  <a:buNone/>
                </a:pPr>
                <a14:m>
                  <m:oMathPara xmlns:m="http://schemas.openxmlformats.org/officeDocument/2006/math">
                    <m:oMathParaPr>
                      <m:jc m:val="center"/>
                    </m:oMathParaPr>
                    <m:oMath xmlns:m="http://schemas.openxmlformats.org/officeDocument/2006/math">
                      <m:f>
                        <m:fPr>
                          <m:ctrlPr>
                            <a:rPr lang="ar-AE" sz="2300" i="1">
                              <a:latin typeface="Cambria Math" panose="02040503050406030204" pitchFamily="18" charset="0"/>
                            </a:rPr>
                          </m:ctrlPr>
                        </m:fPr>
                        <m:num>
                          <m:r>
                            <a:rPr lang="ar-AE" sz="2300" i="1">
                              <a:latin typeface="Cambria Math" panose="02040503050406030204" pitchFamily="18" charset="0"/>
                            </a:rPr>
                            <m:t>𝑑𝑇</m:t>
                          </m:r>
                        </m:num>
                        <m:den>
                          <m:r>
                            <a:rPr lang="ar-AE" sz="2300" i="1">
                              <a:latin typeface="Cambria Math" panose="02040503050406030204" pitchFamily="18" charset="0"/>
                            </a:rPr>
                            <m:t>𝑑</m:t>
                          </m:r>
                          <m:r>
                            <a:rPr lang="en-US" sz="2300" i="1">
                              <a:latin typeface="Cambria Math" panose="02040503050406030204" pitchFamily="18" charset="0"/>
                            </a:rPr>
                            <m:t>𝑡</m:t>
                          </m:r>
                        </m:den>
                      </m:f>
                      <m:r>
                        <a:rPr lang="en-US" sz="2300" i="1">
                          <a:latin typeface="Cambria Math" panose="02040503050406030204" pitchFamily="18" charset="0"/>
                        </a:rPr>
                        <m:t>=−</m:t>
                      </m:r>
                      <m:r>
                        <a:rPr lang="en-US" sz="2300" i="1">
                          <a:latin typeface="Cambria Math" panose="02040503050406030204" pitchFamily="18" charset="0"/>
                        </a:rPr>
                        <m:t>𝛽</m:t>
                      </m:r>
                      <m:r>
                        <a:rPr lang="en-US" sz="2300" i="1">
                          <a:latin typeface="Cambria Math" panose="02040503050406030204" pitchFamily="18" charset="0"/>
                        </a:rPr>
                        <m:t>𝑇𝑉</m:t>
                      </m:r>
                      <m:r>
                        <a:rPr lang="en-US" sz="2300" b="1">
                          <a:latin typeface="Cambria Math" panose="02040503050406030204" pitchFamily="18" charset="0"/>
                        </a:rPr>
                        <m:t>, </m:t>
                      </m:r>
                      <m:f>
                        <m:fPr>
                          <m:ctrlPr>
                            <a:rPr lang="ar-AE" sz="2300" i="1">
                              <a:latin typeface="Cambria Math" panose="02040503050406030204" pitchFamily="18" charset="0"/>
                            </a:rPr>
                          </m:ctrlPr>
                        </m:fPr>
                        <m:num>
                          <m:r>
                            <a:rPr lang="ar-AE"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𝐼</m:t>
                              </m:r>
                            </m:e>
                            <m:sub>
                              <m:r>
                                <a:rPr lang="en-US" sz="2300" i="1">
                                  <a:latin typeface="Cambria Math" panose="02040503050406030204" pitchFamily="18" charset="0"/>
                                </a:rPr>
                                <m:t>1</m:t>
                              </m:r>
                            </m:sub>
                          </m:sSub>
                        </m:num>
                        <m:den>
                          <m:r>
                            <a:rPr lang="ar-AE" sz="2300" i="1">
                              <a:latin typeface="Cambria Math" panose="02040503050406030204" pitchFamily="18" charset="0"/>
                            </a:rPr>
                            <m:t>𝑑</m:t>
                          </m:r>
                          <m:r>
                            <a:rPr lang="en-US" sz="2300" i="1">
                              <a:latin typeface="Cambria Math" panose="02040503050406030204" pitchFamily="18" charset="0"/>
                            </a:rPr>
                            <m:t>𝑡</m:t>
                          </m:r>
                        </m:den>
                      </m:f>
                      <m:r>
                        <a:rPr lang="en-US" sz="2300" i="1">
                          <a:latin typeface="Cambria Math" panose="02040503050406030204" pitchFamily="18" charset="0"/>
                        </a:rPr>
                        <m:t>=</m:t>
                      </m:r>
                      <m:r>
                        <a:rPr lang="en-US" sz="2300" i="1">
                          <a:latin typeface="Cambria Math" panose="02040503050406030204" pitchFamily="18" charset="0"/>
                        </a:rPr>
                        <m:t>𝛽</m:t>
                      </m:r>
                      <m:r>
                        <a:rPr lang="en-US" sz="2300" i="1">
                          <a:latin typeface="Cambria Math" panose="02040503050406030204" pitchFamily="18" charset="0"/>
                        </a:rPr>
                        <m:t>𝑇𝑉</m:t>
                      </m:r>
                    </m:oMath>
                  </m:oMathPara>
                </a14:m>
                <a:endParaRPr lang="ar-AE" sz="2300" dirty="0"/>
              </a:p>
              <a:p>
                <a:pPr marL="0" lvl="0" indent="0" algn="l" rtl="0">
                  <a:spcBef>
                    <a:spcPts val="360"/>
                  </a:spcBef>
                  <a:spcAft>
                    <a:spcPts val="0"/>
                  </a:spcAft>
                  <a:buNone/>
                </a:pPr>
                <a:r>
                  <a:rPr lang="en-US" sz="2300" dirty="0"/>
                  <a:t>In Antimony, we specify the ODEs as transition rules:</a:t>
                </a:r>
              </a:p>
              <a:p>
                <a:pPr marL="0" indent="0">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𝐸</m:t>
                      </m:r>
                      <m:r>
                        <a:rPr lang="en-US" sz="2300" b="0" i="1" smtClean="0">
                          <a:latin typeface="Cambria Math" panose="02040503050406030204" pitchFamily="18" charset="0"/>
                        </a:rPr>
                        <m:t>1</m:t>
                      </m:r>
                      <m:r>
                        <a:rPr lang="en-US" sz="2300" b="0" i="1" smtClean="0">
                          <a:latin typeface="Cambria Math" panose="02040503050406030204" pitchFamily="18" charset="0"/>
                        </a:rPr>
                        <m:t>: </m:t>
                      </m:r>
                      <m:r>
                        <a:rPr lang="en-US" sz="2300" b="0" i="1" smtClean="0">
                          <a:latin typeface="Cambria Math" panose="02040503050406030204" pitchFamily="18" charset="0"/>
                        </a:rPr>
                        <m:t>𝑇</m:t>
                      </m:r>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𝐼</m:t>
                          </m:r>
                        </m:e>
                        <m:sub>
                          <m:r>
                            <a:rPr lang="en-US" sz="2300" b="0" i="1" smtClean="0">
                              <a:latin typeface="Cambria Math" panose="02040503050406030204" pitchFamily="18" charset="0"/>
                            </a:rPr>
                            <m:t>1</m:t>
                          </m:r>
                        </m:sub>
                      </m:sSub>
                      <m:r>
                        <a:rPr lang="en-US" sz="2300" b="0" i="1" smtClean="0">
                          <a:latin typeface="Cambria Math" panose="02040503050406030204" pitchFamily="18" charset="0"/>
                        </a:rPr>
                        <m:t> ;</m:t>
                      </m:r>
                      <m:r>
                        <a:rPr lang="en-US" sz="2300" b="0" i="1" smtClean="0">
                          <a:latin typeface="Cambria Math" panose="02040503050406030204" pitchFamily="18" charset="0"/>
                        </a:rPr>
                        <m:t>𝑏𝑒𝑡𝑎</m:t>
                      </m:r>
                      <m:r>
                        <a:rPr lang="en-US" sz="2300" b="0" i="1" smtClean="0">
                          <a:latin typeface="Cambria Math" panose="02040503050406030204" pitchFamily="18" charset="0"/>
                        </a:rPr>
                        <m:t>∗</m:t>
                      </m:r>
                      <m:r>
                        <a:rPr lang="en-US" sz="2300" b="0" i="1" smtClean="0">
                          <a:latin typeface="Cambria Math" panose="02040503050406030204" pitchFamily="18" charset="0"/>
                        </a:rPr>
                        <m:t>𝑇</m:t>
                      </m:r>
                      <m:r>
                        <a:rPr lang="en-US" sz="2300" b="0" i="1" smtClean="0">
                          <a:latin typeface="Cambria Math" panose="02040503050406030204" pitchFamily="18" charset="0"/>
                        </a:rPr>
                        <m:t>∗</m:t>
                      </m:r>
                      <m:r>
                        <a:rPr lang="en-US" sz="2300" b="0" i="1" smtClean="0">
                          <a:latin typeface="Cambria Math" panose="02040503050406030204" pitchFamily="18" charset="0"/>
                        </a:rPr>
                        <m:t>𝑉</m:t>
                      </m:r>
                    </m:oMath>
                  </m:oMathPara>
                </a14:m>
                <a:endParaRPr lang="en-US" sz="2300" dirty="0"/>
              </a:p>
              <a:p>
                <a:pPr marL="0" indent="0">
                  <a:buNone/>
                </a:pPr>
                <a:r>
                  <a:rPr lang="en-US" sz="2300" dirty="0"/>
                  <a:t>Alternatively we can write them separately as:</a:t>
                </a:r>
              </a:p>
              <a:p>
                <a:pPr marL="0" indent="0">
                  <a:buNone/>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𝐸</m:t>
                      </m:r>
                      <m:r>
                        <a:rPr lang="en-US" sz="2300" i="1">
                          <a:latin typeface="Cambria Math" panose="02040503050406030204" pitchFamily="18" charset="0"/>
                        </a:rPr>
                        <m:t>1</m:t>
                      </m:r>
                      <m:r>
                        <a:rPr lang="en-US" sz="2300" b="0" i="1" smtClean="0">
                          <a:latin typeface="Cambria Math" panose="02040503050406030204" pitchFamily="18" charset="0"/>
                        </a:rPr>
                        <m:t>𝐴</m:t>
                      </m:r>
                      <m:r>
                        <a:rPr lang="en-US" sz="2300" i="1">
                          <a:latin typeface="Cambria Math" panose="02040503050406030204" pitchFamily="18" charset="0"/>
                        </a:rPr>
                        <m:t>: </m:t>
                      </m:r>
                      <m:r>
                        <a:rPr lang="en-US" sz="2300" i="1">
                          <a:latin typeface="Cambria Math" panose="02040503050406030204" pitchFamily="18" charset="0"/>
                        </a:rPr>
                        <m:t>𝑇</m:t>
                      </m:r>
                      <m:r>
                        <a:rPr lang="en-US" sz="2300" i="1">
                          <a:latin typeface="Cambria Math" panose="02040503050406030204" pitchFamily="18" charset="0"/>
                        </a:rPr>
                        <m:t>→ ;</m:t>
                      </m:r>
                      <m:r>
                        <a:rPr lang="en-US" sz="2300" i="1">
                          <a:latin typeface="Cambria Math" panose="02040503050406030204" pitchFamily="18" charset="0"/>
                        </a:rPr>
                        <m:t>𝑏𝑒𝑡𝑎</m:t>
                      </m:r>
                      <m:r>
                        <a:rPr lang="en-US" sz="2300" i="1">
                          <a:latin typeface="Cambria Math" panose="02040503050406030204" pitchFamily="18" charset="0"/>
                        </a:rPr>
                        <m:t>∗</m:t>
                      </m:r>
                      <m:r>
                        <a:rPr lang="en-US" sz="2300" i="1">
                          <a:latin typeface="Cambria Math" panose="02040503050406030204" pitchFamily="18" charset="0"/>
                        </a:rPr>
                        <m:t>𝑇</m:t>
                      </m:r>
                      <m:r>
                        <a:rPr lang="en-US" sz="2300" i="1">
                          <a:latin typeface="Cambria Math" panose="02040503050406030204" pitchFamily="18" charset="0"/>
                        </a:rPr>
                        <m:t>∗</m:t>
                      </m:r>
                      <m:r>
                        <a:rPr lang="en-US" sz="2300" i="1">
                          <a:latin typeface="Cambria Math" panose="02040503050406030204" pitchFamily="18" charset="0"/>
                        </a:rPr>
                        <m:t>𝑉</m:t>
                      </m:r>
                    </m:oMath>
                  </m:oMathPara>
                </a14:m>
                <a:endParaRPr lang="en-US" sz="2300" dirty="0"/>
              </a:p>
              <a:p>
                <a:pPr marL="0" indent="0">
                  <a:buNone/>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𝐸</m:t>
                      </m:r>
                      <m:r>
                        <a:rPr lang="en-US" sz="2300" i="1">
                          <a:latin typeface="Cambria Math" panose="02040503050406030204" pitchFamily="18" charset="0"/>
                        </a:rPr>
                        <m:t>1</m:t>
                      </m:r>
                      <m:r>
                        <a:rPr lang="en-US" sz="2300" b="0" i="1" smtClean="0">
                          <a:latin typeface="Cambria Math" panose="02040503050406030204" pitchFamily="18" charset="0"/>
                        </a:rPr>
                        <m:t>𝐵</m:t>
                      </m:r>
                      <m:r>
                        <a:rPr lang="en-US" sz="2300" i="1">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𝐼</m:t>
                          </m:r>
                        </m:e>
                        <m:sub>
                          <m:r>
                            <a:rPr lang="en-US" sz="2300" b="0" i="1" smtClean="0">
                              <a:latin typeface="Cambria Math" panose="02040503050406030204" pitchFamily="18" charset="0"/>
                            </a:rPr>
                            <m:t>1</m:t>
                          </m:r>
                        </m:sub>
                      </m:sSub>
                      <m:r>
                        <a:rPr lang="en-US" sz="2300" i="1">
                          <a:latin typeface="Cambria Math" panose="02040503050406030204" pitchFamily="18" charset="0"/>
                        </a:rPr>
                        <m:t>;</m:t>
                      </m:r>
                      <m:r>
                        <a:rPr lang="en-US" sz="2300" i="1">
                          <a:latin typeface="Cambria Math" panose="02040503050406030204" pitchFamily="18" charset="0"/>
                        </a:rPr>
                        <m:t>𝑏𝑒𝑡𝑎</m:t>
                      </m:r>
                      <m:r>
                        <a:rPr lang="en-US" sz="2300" i="1">
                          <a:latin typeface="Cambria Math" panose="02040503050406030204" pitchFamily="18" charset="0"/>
                        </a:rPr>
                        <m:t>∗</m:t>
                      </m:r>
                      <m:r>
                        <a:rPr lang="en-US" sz="2300" i="1">
                          <a:latin typeface="Cambria Math" panose="02040503050406030204" pitchFamily="18" charset="0"/>
                        </a:rPr>
                        <m:t>𝑇</m:t>
                      </m:r>
                      <m:r>
                        <a:rPr lang="en-US" sz="2300" i="1">
                          <a:latin typeface="Cambria Math" panose="02040503050406030204" pitchFamily="18" charset="0"/>
                        </a:rPr>
                        <m:t>∗</m:t>
                      </m:r>
                      <m:r>
                        <a:rPr lang="en-US" sz="2300" i="1">
                          <a:latin typeface="Cambria Math" panose="02040503050406030204" pitchFamily="18" charset="0"/>
                        </a:rPr>
                        <m:t>𝑉</m:t>
                      </m:r>
                    </m:oMath>
                  </m:oMathPara>
                </a14:m>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lvl="0" indent="0" algn="l" rtl="0">
                  <a:spcBef>
                    <a:spcPts val="360"/>
                  </a:spcBef>
                  <a:spcAft>
                    <a:spcPts val="0"/>
                  </a:spcAft>
                  <a:buNone/>
                </a:pPr>
                <a:endParaRPr lang="en-US" sz="2300" dirty="0"/>
              </a:p>
              <a:p>
                <a:pPr marL="0" lvl="0" indent="0" algn="l" rtl="0">
                  <a:spcBef>
                    <a:spcPts val="360"/>
                  </a:spcBef>
                  <a:spcAft>
                    <a:spcPts val="0"/>
                  </a:spcAft>
                  <a:buNone/>
                </a:pPr>
                <a:endParaRPr lang="en-US" sz="2300" dirty="0"/>
              </a:p>
              <a:p>
                <a:pPr marL="0" lvl="0" indent="0" algn="l" rtl="0">
                  <a:spcBef>
                    <a:spcPts val="360"/>
                  </a:spcBef>
                  <a:spcAft>
                    <a:spcPts val="0"/>
                  </a:spcAft>
                  <a:buNone/>
                </a:pPr>
                <a:endParaRPr sz="2300" dirty="0"/>
              </a:p>
            </p:txBody>
          </p:sp>
        </mc:Choice>
        <mc:Fallback xmlns="">
          <p:sp>
            <p:nvSpPr>
              <p:cNvPr id="272" name="Google Shape;272;g8d4ec31b01_0_746"/>
              <p:cNvSpPr txBox="1">
                <a:spLocks noGrp="1" noRot="1" noChangeAspect="1" noMove="1" noResize="1" noEditPoints="1" noAdjustHandles="1" noChangeArrowheads="1" noChangeShapeType="1" noTextEdit="1"/>
              </p:cNvSpPr>
              <p:nvPr>
                <p:ph type="body" idx="1"/>
              </p:nvPr>
            </p:nvSpPr>
            <p:spPr>
              <a:xfrm>
                <a:off x="184944" y="1132675"/>
                <a:ext cx="4387056" cy="4526100"/>
              </a:xfrm>
              <a:prstGeom prst="rect">
                <a:avLst/>
              </a:prstGeom>
              <a:blipFill>
                <a:blip r:embed="rId6"/>
                <a:stretch>
                  <a:fillRect l="-1944" b="-24933"/>
                </a:stretch>
              </a:blipFill>
            </p:spPr>
            <p:txBody>
              <a:bodyPr/>
              <a:lstStyle/>
              <a:p>
                <a:r>
                  <a:rPr lang="en-US">
                    <a:noFill/>
                  </a:rPr>
                  <a:t> </a:t>
                </a:r>
              </a:p>
            </p:txBody>
          </p:sp>
        </mc:Fallback>
      </mc:AlternateContent>
      <p:sp>
        <p:nvSpPr>
          <p:cNvPr id="273" name="Google Shape;273;g8d4ec31b01_0_746"/>
          <p:cNvSpPr/>
          <p:nvPr/>
        </p:nvSpPr>
        <p:spPr>
          <a:xfrm>
            <a:off x="4806949" y="2438400"/>
            <a:ext cx="4071874" cy="558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620B309-1011-42DB-97A5-8FA8DC605CFC}"/>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8" name="Rectangle 7">
                <a:extLst>
                  <a:ext uri="{FF2B5EF4-FFF2-40B4-BE49-F238E27FC236}">
                    <a16:creationId xmlns:a16="http://schemas.microsoft.com/office/drawing/2014/main" id="{6620B309-1011-42DB-97A5-8FA8DC605CFC}"/>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91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8d4ec31b01_0_782"/>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79" name="Google Shape;279;g8d4ec31b01_0_782"/>
          <p:cNvSpPr txBox="1">
            <a:spLocks noGrp="1"/>
          </p:cNvSpPr>
          <p:nvPr>
            <p:ph type="title"/>
          </p:nvPr>
        </p:nvSpPr>
        <p:spPr>
          <a:xfrm>
            <a:off x="0" y="0"/>
            <a:ext cx="9144000" cy="6921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Specifying Rate Equations in Antimony</a:t>
            </a:r>
            <a:endParaRPr sz="3900" dirty="0"/>
          </a:p>
        </p:txBody>
      </p:sp>
      <p:pic>
        <p:nvPicPr>
          <p:cNvPr id="280" name="Google Shape;280;g8d4ec31b01_0_78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81" name="Google Shape;281;g8d4ec31b01_0_782"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282" name="Google Shape;282;g8d4ec31b01_0_782"/>
              <p:cNvSpPr txBox="1">
                <a:spLocks noGrp="1"/>
              </p:cNvSpPr>
              <p:nvPr>
                <p:ph type="body" idx="1"/>
              </p:nvPr>
            </p:nvSpPr>
            <p:spPr>
              <a:xfrm>
                <a:off x="44450" y="1016000"/>
                <a:ext cx="4654550" cy="4526100"/>
              </a:xfrm>
              <a:prstGeom prst="rect">
                <a:avLst/>
              </a:prstGeom>
            </p:spPr>
            <p:txBody>
              <a:bodyPr spcFirstLastPara="1" wrap="square" lIns="91425" tIns="45700" rIns="91425" bIns="45700" anchor="t" anchorCtr="0">
                <a:noAutofit/>
              </a:bodyPr>
              <a:lstStyle/>
              <a:p>
                <a:pPr marL="0" indent="0">
                  <a:buNone/>
                </a:pPr>
                <a:r>
                  <a:rPr lang="en-US" sz="2300" dirty="0"/>
                  <a:t>For </a:t>
                </a:r>
                <a14:m>
                  <m:oMath xmlns:m="http://schemas.openxmlformats.org/officeDocument/2006/math">
                    <m:r>
                      <a:rPr lang="en-US" sz="2400" i="1">
                        <a:latin typeface="Cambria Math" panose="02040503050406030204" pitchFamily="18" charset="0"/>
                      </a:rPr>
                      <m:t>𝑇</m:t>
                    </m:r>
                    <m:groupChr>
                      <m:groupChrPr>
                        <m:chr m:val="→"/>
                        <m:vertJc m:val="bot"/>
                        <m:ctrlPr>
                          <a:rPr lang="el-GR" sz="2400" i="1">
                            <a:latin typeface="Cambria Math" panose="02040503050406030204" pitchFamily="18" charset="0"/>
                          </a:rPr>
                        </m:ctrlPr>
                      </m:groupChrPr>
                      <m:e>
                        <m:r>
                          <a:rPr lang="en-US" sz="2400" i="1">
                            <a:latin typeface="Cambria Math" panose="02040503050406030204" pitchFamily="18" charset="0"/>
                          </a:rPr>
                          <m:t>𝛽</m:t>
                        </m:r>
                        <m:r>
                          <a:rPr lang="en-US" sz="2400" i="1">
                            <a:latin typeface="Cambria Math" panose="02040503050406030204" pitchFamily="18" charset="0"/>
                          </a:rPr>
                          <m:t>𝑇𝑉</m:t>
                        </m:r>
                      </m:e>
                    </m:groupChr>
                    <m:r>
                      <a:rPr lang="en-US" sz="2400" i="1">
                        <a:latin typeface="Cambria Math" panose="02040503050406030204" pitchFamily="18" charset="0"/>
                      </a:rPr>
                      <m:t>𝐼</m:t>
                    </m:r>
                    <m:r>
                      <a:rPr lang="en-US" sz="2400" i="1">
                        <a:latin typeface="Cambria Math" panose="02040503050406030204" pitchFamily="18" charset="0"/>
                      </a:rPr>
                      <m:t>1</m:t>
                    </m:r>
                  </m:oMath>
                </a14:m>
                <a:endParaRPr lang="en-US" sz="2400" dirty="0"/>
              </a:p>
              <a:p>
                <a:pPr marL="0" lvl="0" indent="0" algn="l" rtl="0">
                  <a:spcBef>
                    <a:spcPts val="360"/>
                  </a:spcBef>
                  <a:spcAft>
                    <a:spcPts val="0"/>
                  </a:spcAft>
                  <a:buNone/>
                </a:pPr>
                <a:r>
                  <a:rPr lang="en-US" sz="2300" dirty="0"/>
                  <a:t>The rate equations are:</a:t>
                </a:r>
              </a:p>
              <a:p>
                <a:pPr marL="0" indent="0">
                  <a:buNone/>
                </a:pPr>
                <a14:m>
                  <m:oMathPara xmlns:m="http://schemas.openxmlformats.org/officeDocument/2006/math">
                    <m:oMathParaPr>
                      <m:jc m:val="centerGroup"/>
                    </m:oMathParaPr>
                    <m:oMath xmlns:m="http://schemas.openxmlformats.org/officeDocument/2006/math">
                      <m:f>
                        <m:fPr>
                          <m:ctrlPr>
                            <a:rPr lang="ar-AE" sz="2300" i="1">
                              <a:latin typeface="Cambria Math" panose="02040503050406030204" pitchFamily="18" charset="0"/>
                            </a:rPr>
                          </m:ctrlPr>
                        </m:fPr>
                        <m:num>
                          <m:r>
                            <a:rPr lang="ar-AE" sz="2300" i="1">
                              <a:latin typeface="Cambria Math" panose="02040503050406030204" pitchFamily="18" charset="0"/>
                            </a:rPr>
                            <m:t>𝑑𝑇</m:t>
                          </m:r>
                        </m:num>
                        <m:den>
                          <m:r>
                            <a:rPr lang="ar-AE" sz="2300" i="1">
                              <a:latin typeface="Cambria Math" panose="02040503050406030204" pitchFamily="18" charset="0"/>
                            </a:rPr>
                            <m:t>𝑑𝑡</m:t>
                          </m:r>
                        </m:den>
                      </m:f>
                      <m:r>
                        <a:rPr lang="ar-AE" sz="2300" i="1">
                          <a:latin typeface="Cambria Math" panose="02040503050406030204" pitchFamily="18" charset="0"/>
                        </a:rPr>
                        <m:t>=−</m:t>
                      </m:r>
                      <m:r>
                        <a:rPr lang="ar-AE" sz="2300" i="1">
                          <a:latin typeface="Cambria Math" panose="02040503050406030204" pitchFamily="18" charset="0"/>
                        </a:rPr>
                        <m:t>𝛽</m:t>
                      </m:r>
                      <m:r>
                        <a:rPr lang="ar-AE" sz="2300" i="1">
                          <a:latin typeface="Cambria Math" panose="02040503050406030204" pitchFamily="18" charset="0"/>
                        </a:rPr>
                        <m:t>𝑇𝑉</m:t>
                      </m:r>
                      <m:r>
                        <a:rPr lang="en-US" sz="2300" b="0" i="0" smtClean="0">
                          <a:latin typeface="Cambria Math" panose="02040503050406030204" pitchFamily="18" charset="0"/>
                        </a:rPr>
                        <m:t>,</m:t>
                      </m:r>
                      <m:r>
                        <a:rPr lang="ar-AE" sz="2300" b="0" i="0" smtClean="0">
                          <a:latin typeface="Cambria Math" panose="02040503050406030204" pitchFamily="18" charset="0"/>
                        </a:rPr>
                        <m:t> </m:t>
                      </m:r>
                      <m:f>
                        <m:fPr>
                          <m:ctrlPr>
                            <a:rPr lang="ar-AE" sz="2300" i="1">
                              <a:latin typeface="Cambria Math" panose="02040503050406030204" pitchFamily="18" charset="0"/>
                            </a:rPr>
                          </m:ctrlPr>
                        </m:fPr>
                        <m:num>
                          <m:r>
                            <a:rPr lang="ar-AE" sz="2300" i="1">
                              <a:latin typeface="Cambria Math" panose="02040503050406030204" pitchFamily="18" charset="0"/>
                            </a:rPr>
                            <m:t>𝑑</m:t>
                          </m:r>
                          <m:sSub>
                            <m:sSubPr>
                              <m:ctrlPr>
                                <a:rPr lang="ar-AE" sz="2300" i="1">
                                  <a:latin typeface="Cambria Math" panose="02040503050406030204" pitchFamily="18" charset="0"/>
                                </a:rPr>
                              </m:ctrlPr>
                            </m:sSubPr>
                            <m:e>
                              <m:r>
                                <a:rPr lang="ar-AE" sz="2300" i="1">
                                  <a:latin typeface="Cambria Math" panose="02040503050406030204" pitchFamily="18" charset="0"/>
                                </a:rPr>
                                <m:t>𝐼</m:t>
                              </m:r>
                            </m:e>
                            <m:sub>
                              <m:r>
                                <a:rPr lang="ar-AE" sz="2300" i="1">
                                  <a:latin typeface="Cambria Math" panose="02040503050406030204" pitchFamily="18" charset="0"/>
                                </a:rPr>
                                <m:t>1</m:t>
                              </m:r>
                            </m:sub>
                          </m:sSub>
                        </m:num>
                        <m:den>
                          <m:r>
                            <a:rPr lang="ar-AE" sz="2300" i="1">
                              <a:latin typeface="Cambria Math" panose="02040503050406030204" pitchFamily="18" charset="0"/>
                            </a:rPr>
                            <m:t>𝑑𝑡</m:t>
                          </m:r>
                        </m:den>
                      </m:f>
                      <m:r>
                        <a:rPr lang="ar-AE" sz="2300" i="1">
                          <a:latin typeface="Cambria Math" panose="02040503050406030204" pitchFamily="18" charset="0"/>
                        </a:rPr>
                        <m:t>=</m:t>
                      </m:r>
                      <m:r>
                        <a:rPr lang="ar-AE" sz="2300" i="1">
                          <a:latin typeface="Cambria Math" panose="02040503050406030204" pitchFamily="18" charset="0"/>
                        </a:rPr>
                        <m:t>𝛽</m:t>
                      </m:r>
                      <m:r>
                        <a:rPr lang="ar-AE" sz="2300" i="1">
                          <a:latin typeface="Cambria Math" panose="02040503050406030204" pitchFamily="18" charset="0"/>
                        </a:rPr>
                        <m:t>𝑇𝑉</m:t>
                      </m:r>
                    </m:oMath>
                  </m:oMathPara>
                </a14:m>
                <a:endParaRPr lang="en-US" sz="2300" dirty="0"/>
              </a:p>
              <a:p>
                <a:pPr marL="0" indent="0">
                  <a:buNone/>
                </a:pPr>
                <a:r>
                  <a:rPr lang="en-US" sz="2300" dirty="0"/>
                  <a:t>In Antimony:</a:t>
                </a:r>
                <a:endParaRPr lang="ar-AE" sz="2300" dirty="0"/>
              </a:p>
              <a:p>
                <a:pPr marL="457200" lvl="0" indent="0" algn="l" rtl="0">
                  <a:spcBef>
                    <a:spcPts val="360"/>
                  </a:spcBef>
                  <a:spcAft>
                    <a:spcPts val="0"/>
                  </a:spcAft>
                  <a:buNone/>
                </a:pPr>
                <a:r>
                  <a:rPr lang="en-US" sz="2300" b="1" dirty="0"/>
                  <a:t>E1</a:t>
                </a:r>
                <a:r>
                  <a:rPr lang="en-US" sz="2300" dirty="0"/>
                  <a:t> names the rate equation (and creates a variable to access its value)</a:t>
                </a:r>
              </a:p>
              <a:p>
                <a:pPr marL="457200" lvl="0" indent="0" algn="l" rtl="0">
                  <a:spcBef>
                    <a:spcPts val="360"/>
                  </a:spcBef>
                  <a:spcAft>
                    <a:spcPts val="0"/>
                  </a:spcAft>
                  <a:buNone/>
                </a:pPr>
                <a:r>
                  <a:rPr lang="en-US" sz="2300" b="1" dirty="0"/>
                  <a:t>T → I1 </a:t>
                </a:r>
                <a:r>
                  <a:rPr lang="en-US" sz="2300" dirty="0"/>
                  <a:t>specifies the transition</a:t>
                </a:r>
              </a:p>
              <a:p>
                <a:pPr marL="457200" lvl="0" indent="0" algn="l" rtl="0">
                  <a:spcBef>
                    <a:spcPts val="360"/>
                  </a:spcBef>
                  <a:spcAft>
                    <a:spcPts val="0"/>
                  </a:spcAft>
                  <a:buNone/>
                </a:pPr>
                <a:r>
                  <a:rPr lang="en-US" sz="2300" b="1" dirty="0"/>
                  <a:t>beta*T*V </a:t>
                </a:r>
                <a:r>
                  <a:rPr lang="en-US" sz="2300" dirty="0"/>
                  <a:t>specifies the transition rate</a:t>
                </a:r>
                <a:endParaRPr lang="en-US" sz="2300" b="1" dirty="0">
                  <a:solidFill>
                    <a:srgbClr val="FF0000"/>
                  </a:solidFill>
                </a:endParaRPr>
              </a:p>
              <a:p>
                <a:pPr marL="0" lvl="0" indent="0" algn="l" rtl="0">
                  <a:spcBef>
                    <a:spcPts val="360"/>
                  </a:spcBef>
                  <a:spcAft>
                    <a:spcPts val="0"/>
                  </a:spcAft>
                  <a:buNone/>
                </a:pPr>
                <a:r>
                  <a:rPr lang="en-US" sz="2300" dirty="0"/>
                  <a:t>A more complex model would include more rate equations</a:t>
                </a:r>
              </a:p>
              <a:p>
                <a:pPr marL="457200" lvl="0" indent="0" algn="l" rtl="0">
                  <a:spcBef>
                    <a:spcPts val="360"/>
                  </a:spcBef>
                  <a:spcAft>
                    <a:spcPts val="0"/>
                  </a:spcAft>
                  <a:buNone/>
                </a:pPr>
                <a:endParaRPr lang="en-US" sz="2300" dirty="0"/>
              </a:p>
              <a:p>
                <a:pPr marL="0" lvl="0" indent="0" algn="l" rtl="0">
                  <a:spcBef>
                    <a:spcPts val="360"/>
                  </a:spcBef>
                  <a:spcAft>
                    <a:spcPts val="0"/>
                  </a:spcAft>
                  <a:buNone/>
                </a:pPr>
                <a:endParaRPr sz="2300" dirty="0"/>
              </a:p>
            </p:txBody>
          </p:sp>
        </mc:Choice>
        <mc:Fallback xmlns="">
          <p:sp>
            <p:nvSpPr>
              <p:cNvPr id="282" name="Google Shape;282;g8d4ec31b01_0_782"/>
              <p:cNvSpPr txBox="1">
                <a:spLocks noGrp="1" noRot="1" noChangeAspect="1" noMove="1" noResize="1" noEditPoints="1" noAdjustHandles="1" noChangeArrowheads="1" noChangeShapeType="1" noTextEdit="1"/>
              </p:cNvSpPr>
              <p:nvPr>
                <p:ph type="body" idx="1"/>
              </p:nvPr>
            </p:nvSpPr>
            <p:spPr>
              <a:xfrm>
                <a:off x="44450" y="1016000"/>
                <a:ext cx="4654550" cy="4526100"/>
              </a:xfrm>
              <a:prstGeom prst="rect">
                <a:avLst/>
              </a:prstGeom>
              <a:blipFill>
                <a:blip r:embed="rId6"/>
                <a:stretch>
                  <a:fillRect l="-1832" r="-1440" b="-16307"/>
                </a:stretch>
              </a:blipFill>
            </p:spPr>
            <p:txBody>
              <a:bodyPr/>
              <a:lstStyle/>
              <a:p>
                <a:r>
                  <a:rPr lang="en-US">
                    <a:noFill/>
                  </a:rPr>
                  <a:t> </a:t>
                </a:r>
              </a:p>
            </p:txBody>
          </p:sp>
        </mc:Fallback>
      </mc:AlternateContent>
      <p:sp>
        <p:nvSpPr>
          <p:cNvPr id="283" name="Google Shape;283;g8d4ec31b01_0_782"/>
          <p:cNvSpPr/>
          <p:nvPr/>
        </p:nvSpPr>
        <p:spPr>
          <a:xfrm>
            <a:off x="4986225" y="2424075"/>
            <a:ext cx="3894900" cy="490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F2DBCDF-8474-471A-A475-A67CF0CEB4A6}"/>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8" name="Rectangle 7">
                <a:extLst>
                  <a:ext uri="{FF2B5EF4-FFF2-40B4-BE49-F238E27FC236}">
                    <a16:creationId xmlns:a16="http://schemas.microsoft.com/office/drawing/2014/main" id="{2F2DBCDF-8474-471A-A475-A67CF0CEB4A6}"/>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8d4ec31b01_0_791"/>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89" name="Google Shape;289;g8d4ec31b01_0_791"/>
          <p:cNvSpPr txBox="1">
            <a:spLocks noGrp="1"/>
          </p:cNvSpPr>
          <p:nvPr>
            <p:ph type="title"/>
          </p:nvPr>
        </p:nvSpPr>
        <p:spPr>
          <a:xfrm>
            <a:off x="0" y="0"/>
            <a:ext cx="9144000" cy="88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Specifying Model Parameters and Inputs</a:t>
            </a:r>
            <a:endParaRPr sz="3900" dirty="0"/>
          </a:p>
        </p:txBody>
      </p:sp>
      <p:pic>
        <p:nvPicPr>
          <p:cNvPr id="290" name="Google Shape;290;g8d4ec31b01_0_791"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91" name="Google Shape;291;g8d4ec31b01_0_791"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292" name="Google Shape;292;g8d4ec31b01_0_791"/>
          <p:cNvSpPr txBox="1">
            <a:spLocks noGrp="1"/>
          </p:cNvSpPr>
          <p:nvPr>
            <p:ph type="body" idx="1"/>
          </p:nvPr>
        </p:nvSpPr>
        <p:spPr>
          <a:xfrm>
            <a:off x="457200" y="1600200"/>
            <a:ext cx="4191600" cy="4526100"/>
          </a:xfrm>
          <a:prstGeom prst="rect">
            <a:avLst/>
          </a:prstGeom>
        </p:spPr>
        <p:txBody>
          <a:bodyPr spcFirstLastPara="1" wrap="square" lIns="91425" tIns="45700" rIns="91425" bIns="45700" anchor="t" anchorCtr="0">
            <a:noAutofit/>
          </a:bodyPr>
          <a:lstStyle/>
          <a:p>
            <a:pPr lvl="0" indent="-457200" algn="l" rtl="0">
              <a:spcBef>
                <a:spcPts val="360"/>
              </a:spcBef>
              <a:spcAft>
                <a:spcPts val="0"/>
              </a:spcAft>
              <a:buNone/>
            </a:pPr>
            <a:r>
              <a:rPr lang="en-US" sz="2300" b="1" dirty="0"/>
              <a:t>We must specify the values for all parameters</a:t>
            </a:r>
          </a:p>
          <a:p>
            <a:pPr marL="457200" lvl="0" indent="0" algn="l" rtl="0">
              <a:spcBef>
                <a:spcPts val="360"/>
              </a:spcBef>
              <a:spcAft>
                <a:spcPts val="0"/>
              </a:spcAft>
              <a:buNone/>
            </a:pPr>
            <a:r>
              <a:rPr lang="en-US" sz="2300" b="1" dirty="0"/>
              <a:t>beta</a:t>
            </a:r>
            <a:r>
              <a:rPr lang="en-US" sz="2300" dirty="0"/>
              <a:t> is the infectivity of the virus. Note time units of /day</a:t>
            </a:r>
            <a:endParaRPr sz="2300" dirty="0"/>
          </a:p>
          <a:p>
            <a:pPr marL="457200" lvl="0" indent="0" algn="l" rtl="0">
              <a:spcBef>
                <a:spcPts val="360"/>
              </a:spcBef>
              <a:spcAft>
                <a:spcPts val="0"/>
              </a:spcAft>
              <a:buNone/>
            </a:pPr>
            <a:r>
              <a:rPr lang="en-US" sz="2300" b="1" dirty="0"/>
              <a:t>V </a:t>
            </a:r>
            <a:r>
              <a:rPr lang="en-US" sz="2300" dirty="0"/>
              <a:t>is the total amount of virus in the system</a:t>
            </a:r>
            <a:endParaRPr sz="2300" dirty="0"/>
          </a:p>
          <a:p>
            <a:pPr marL="457200" lvl="0" indent="0" algn="l" rtl="0">
              <a:spcBef>
                <a:spcPts val="360"/>
              </a:spcBef>
              <a:spcAft>
                <a:spcPts val="0"/>
              </a:spcAft>
              <a:buNone/>
            </a:pPr>
            <a:endParaRPr sz="2300" dirty="0"/>
          </a:p>
          <a:p>
            <a:pPr marL="0" lvl="0" indent="0" algn="l" rtl="0">
              <a:spcBef>
                <a:spcPts val="360"/>
              </a:spcBef>
              <a:spcAft>
                <a:spcPts val="0"/>
              </a:spcAft>
              <a:buNone/>
            </a:pPr>
            <a:r>
              <a:rPr lang="en-US" sz="2300" dirty="0"/>
              <a:t>Always include parameters units as comments.</a:t>
            </a:r>
            <a:endParaRPr sz="2300" dirty="0"/>
          </a:p>
          <a:p>
            <a:pPr marL="457200" lvl="0" indent="0" algn="l" rtl="0">
              <a:spcBef>
                <a:spcPts val="360"/>
              </a:spcBef>
              <a:spcAft>
                <a:spcPts val="0"/>
              </a:spcAft>
              <a:buNone/>
            </a:pPr>
            <a:r>
              <a:rPr lang="en-US" sz="2300" dirty="0"/>
              <a:t>Add comments by adding // </a:t>
            </a:r>
            <a:endParaRPr sz="2300" dirty="0"/>
          </a:p>
          <a:p>
            <a:pPr marL="0" lvl="0" indent="0" algn="l" rtl="0">
              <a:spcBef>
                <a:spcPts val="360"/>
              </a:spcBef>
              <a:spcAft>
                <a:spcPts val="0"/>
              </a:spcAft>
              <a:buNone/>
            </a:pPr>
            <a:endParaRPr sz="2300" dirty="0"/>
          </a:p>
          <a:p>
            <a:pPr marL="0" lvl="0" indent="0" algn="l" rtl="0">
              <a:spcBef>
                <a:spcPts val="360"/>
              </a:spcBef>
              <a:spcAft>
                <a:spcPts val="0"/>
              </a:spcAft>
              <a:buNone/>
            </a:pPr>
            <a:endParaRPr sz="2300" dirty="0"/>
          </a:p>
        </p:txBody>
      </p:sp>
      <p:sp>
        <p:nvSpPr>
          <p:cNvPr id="293" name="Google Shape;293;g8d4ec31b01_0_791"/>
          <p:cNvSpPr/>
          <p:nvPr/>
        </p:nvSpPr>
        <p:spPr>
          <a:xfrm>
            <a:off x="4970900" y="2984225"/>
            <a:ext cx="3910200" cy="12963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968AB65-6E46-45DE-8879-DD0A6C37C35A}"/>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2" name="Rectangle 1">
                <a:extLst>
                  <a:ext uri="{FF2B5EF4-FFF2-40B4-BE49-F238E27FC236}">
                    <a16:creationId xmlns:a16="http://schemas.microsoft.com/office/drawing/2014/main" id="{F968AB65-6E46-45DE-8879-DD0A6C37C35A}"/>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8d4ec31b01_0_800"/>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99" name="Google Shape;299;g8d4ec31b01_0_800"/>
          <p:cNvSpPr txBox="1">
            <a:spLocks noGrp="1"/>
          </p:cNvSpPr>
          <p:nvPr>
            <p:ph type="title"/>
          </p:nvPr>
        </p:nvSpPr>
        <p:spPr>
          <a:xfrm>
            <a:off x="0" y="0"/>
            <a:ext cx="9144000" cy="82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Setting Initial and Boundary Conditions</a:t>
            </a:r>
            <a:endParaRPr sz="3900" dirty="0"/>
          </a:p>
        </p:txBody>
      </p:sp>
      <p:pic>
        <p:nvPicPr>
          <p:cNvPr id="300" name="Google Shape;300;g8d4ec31b01_0_800"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01" name="Google Shape;301;g8d4ec31b01_0_800"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302" name="Google Shape;302;g8d4ec31b01_0_800"/>
          <p:cNvSpPr txBox="1">
            <a:spLocks noGrp="1"/>
          </p:cNvSpPr>
          <p:nvPr>
            <p:ph type="body" idx="1"/>
          </p:nvPr>
        </p:nvSpPr>
        <p:spPr>
          <a:xfrm>
            <a:off x="160662" y="1258411"/>
            <a:ext cx="4191600" cy="4526100"/>
          </a:xfrm>
          <a:prstGeom prst="rect">
            <a:avLst/>
          </a:prstGeom>
        </p:spPr>
        <p:txBody>
          <a:bodyPr spcFirstLastPara="1" wrap="square" lIns="91425" tIns="45700" rIns="91425" bIns="45700" anchor="t" anchorCtr="0">
            <a:noAutofit/>
          </a:bodyPr>
          <a:lstStyle/>
          <a:p>
            <a:pPr indent="-457200">
              <a:buNone/>
            </a:pPr>
            <a:r>
              <a:rPr lang="en-US" sz="2300" b="1" dirty="0"/>
              <a:t>We should specify the initial values for all variables (unspecified variables default to 0)</a:t>
            </a:r>
          </a:p>
          <a:p>
            <a:pPr marL="457200" lvl="0" indent="0" algn="l" rtl="0">
              <a:spcBef>
                <a:spcPts val="360"/>
              </a:spcBef>
              <a:spcAft>
                <a:spcPts val="0"/>
              </a:spcAft>
              <a:buNone/>
            </a:pPr>
            <a:r>
              <a:rPr lang="en-US" sz="2300" b="1" dirty="0"/>
              <a:t>T0</a:t>
            </a:r>
            <a:r>
              <a:rPr lang="en-US" sz="2300" dirty="0"/>
              <a:t> is the initial number of susceptible cells</a:t>
            </a:r>
            <a:endParaRPr sz="2300" dirty="0"/>
          </a:p>
          <a:p>
            <a:pPr marL="0" lvl="0" indent="0" algn="l" rtl="0">
              <a:spcBef>
                <a:spcPts val="360"/>
              </a:spcBef>
              <a:spcAft>
                <a:spcPts val="0"/>
              </a:spcAft>
              <a:buNone/>
            </a:pPr>
            <a:endParaRPr sz="2300" dirty="0"/>
          </a:p>
          <a:p>
            <a:pPr marL="0" lvl="0" indent="0" algn="l" rtl="0">
              <a:spcBef>
                <a:spcPts val="360"/>
              </a:spcBef>
              <a:spcAft>
                <a:spcPts val="0"/>
              </a:spcAft>
              <a:buNone/>
            </a:pPr>
            <a:r>
              <a:rPr lang="en-US" sz="2300" dirty="0"/>
              <a:t>Antimony also allows us to define:</a:t>
            </a:r>
            <a:endParaRPr sz="2300" dirty="0"/>
          </a:p>
          <a:p>
            <a:pPr marL="457200" lvl="0" indent="-374650" algn="l" rtl="0">
              <a:spcBef>
                <a:spcPts val="360"/>
              </a:spcBef>
              <a:spcAft>
                <a:spcPts val="0"/>
              </a:spcAft>
              <a:buSzPts val="2300"/>
              <a:buChar char="•"/>
            </a:pPr>
            <a:r>
              <a:rPr lang="en-US" sz="2300" dirty="0"/>
              <a:t>Functions</a:t>
            </a:r>
            <a:endParaRPr sz="2300" dirty="0"/>
          </a:p>
          <a:p>
            <a:pPr marL="457200" lvl="0" indent="-374650" algn="l" rtl="0">
              <a:spcBef>
                <a:spcPts val="0"/>
              </a:spcBef>
              <a:spcAft>
                <a:spcPts val="0"/>
              </a:spcAft>
              <a:buSzPts val="2300"/>
              <a:buChar char="•"/>
            </a:pPr>
            <a:r>
              <a:rPr lang="en-US" sz="2300" dirty="0"/>
              <a:t>Events</a:t>
            </a:r>
            <a:endParaRPr sz="2300" dirty="0"/>
          </a:p>
          <a:p>
            <a:pPr marL="0" lvl="0" indent="0" algn="l" rtl="0">
              <a:spcBef>
                <a:spcPts val="360"/>
              </a:spcBef>
              <a:spcAft>
                <a:spcPts val="0"/>
              </a:spcAft>
              <a:buNone/>
            </a:pPr>
            <a:r>
              <a:rPr lang="en-US" sz="2300" dirty="0"/>
              <a:t>Not necessary for this model</a:t>
            </a:r>
            <a:endParaRPr sz="2300" dirty="0"/>
          </a:p>
        </p:txBody>
      </p:sp>
      <p:sp>
        <p:nvSpPr>
          <p:cNvPr id="303" name="Google Shape;303;g8d4ec31b01_0_800"/>
          <p:cNvSpPr/>
          <p:nvPr/>
        </p:nvSpPr>
        <p:spPr>
          <a:xfrm rot="10800000" flipH="1">
            <a:off x="5011477" y="4372325"/>
            <a:ext cx="3792900" cy="6753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BAA811A-A881-4885-956A-1CAA4E172280}"/>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0" name="Rectangle 9">
                <a:extLst>
                  <a:ext uri="{FF2B5EF4-FFF2-40B4-BE49-F238E27FC236}">
                    <a16:creationId xmlns:a16="http://schemas.microsoft.com/office/drawing/2014/main" id="{DBAA811A-A881-4885-956A-1CAA4E172280}"/>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1371600"/>
            <a:ext cx="8839200" cy="4983163"/>
          </a:xfrm>
        </p:spPr>
        <p:txBody>
          <a:bodyPr>
            <a:normAutofit/>
          </a:bodyPr>
          <a:lstStyle/>
          <a:p>
            <a:r>
              <a:rPr lang="en-US" sz="2000" dirty="0"/>
              <a:t>All class files are available in a shared google drive </a:t>
            </a:r>
            <a:r>
              <a:rPr lang="en-US" sz="2000" dirty="0">
                <a:hlinkClick r:id="rId3"/>
              </a:rPr>
              <a:t>https://drive.google.com/drive/folders/18b5lTDBQrAe765wddu_eMw3PgLYTEvKz?usp=sharing</a:t>
            </a:r>
            <a:endParaRPr lang="en-US" sz="2000" dirty="0"/>
          </a:p>
          <a:p>
            <a:r>
              <a:rPr lang="en-US" sz="2000" dirty="0"/>
              <a:t>They will also be posted on slack (and pinned): </a:t>
            </a:r>
            <a:r>
              <a:rPr lang="en-US" sz="2000" dirty="0">
                <a:hlinkClick r:id="rId4"/>
              </a:rPr>
              <a:t>https://multiscalemod-ags3330.slack.com</a:t>
            </a:r>
            <a:r>
              <a:rPr lang="en-US" sz="2000" dirty="0"/>
              <a:t> </a:t>
            </a:r>
            <a:endParaRPr lang="en-US" sz="2000" dirty="0">
              <a:solidFill>
                <a:srgbClr val="FF0000"/>
              </a:solidFill>
            </a:endParaRPr>
          </a:p>
          <a:p>
            <a:r>
              <a:rPr lang="en-US" sz="2000" dirty="0"/>
              <a:t>All resources are also posted in </a:t>
            </a:r>
            <a:r>
              <a:rPr lang="en-US" sz="2000" dirty="0">
                <a:hlinkClick r:id="rId5"/>
              </a:rPr>
              <a:t>www.compucell3d.org/workshop20</a:t>
            </a:r>
            <a:endParaRPr lang="en-US" sz="2000" dirty="0"/>
          </a:p>
        </p:txBody>
      </p:sp>
      <p:sp>
        <p:nvSpPr>
          <p:cNvPr id="15363" name="Rectangle 3"/>
          <p:cNvSpPr>
            <a:spLocks noGrp="1" noChangeArrowheads="1"/>
          </p:cNvSpPr>
          <p:nvPr>
            <p:ph type="title"/>
          </p:nvPr>
        </p:nvSpPr>
        <p:spPr>
          <a:xfrm>
            <a:off x="457200" y="1"/>
            <a:ext cx="8229600" cy="868362"/>
          </a:xfrm>
        </p:spPr>
        <p:txBody>
          <a:bodyPr>
            <a:normAutofit/>
          </a:bodyPr>
          <a:lstStyle/>
          <a:p>
            <a:pPr eaLnBrk="1" hangingPunct="1"/>
            <a:r>
              <a:rPr lang="en-US" b="1" dirty="0">
                <a:solidFill>
                  <a:srgbClr val="0000CC"/>
                </a:solidFill>
              </a:rPr>
              <a:t>Workshop Resources</a:t>
            </a:r>
          </a:p>
        </p:txBody>
      </p:sp>
      <p:pic>
        <p:nvPicPr>
          <p:cNvPr id="15367" name="Picture 17" descr="Biocomplexit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redblackblocki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5071E86-7A6B-49A5-BE3B-1C8AC6030B5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0534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8d4ec31b01_0_764"/>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309" name="Google Shape;309;g8d4ec31b01_0_764"/>
          <p:cNvSpPr txBox="1">
            <a:spLocks noGrp="1"/>
          </p:cNvSpPr>
          <p:nvPr>
            <p:ph type="title"/>
          </p:nvPr>
        </p:nvSpPr>
        <p:spPr>
          <a:xfrm>
            <a:off x="0" y="154872"/>
            <a:ext cx="9144000" cy="8438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Loading Antimony String into Tellurium and Accessing Model Attributes</a:t>
            </a:r>
            <a:endParaRPr sz="3900" dirty="0"/>
          </a:p>
        </p:txBody>
      </p:sp>
      <p:pic>
        <p:nvPicPr>
          <p:cNvPr id="310" name="Google Shape;310;g8d4ec31b01_0_76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11" name="Google Shape;311;g8d4ec31b01_0_764"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312" name="Google Shape;312;g8d4ec31b01_0_764"/>
          <p:cNvSpPr txBox="1">
            <a:spLocks noGrp="1"/>
          </p:cNvSpPr>
          <p:nvPr>
            <p:ph type="body" idx="1"/>
          </p:nvPr>
        </p:nvSpPr>
        <p:spPr>
          <a:xfrm>
            <a:off x="242094" y="1165950"/>
            <a:ext cx="4191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Next, we use the Tellurium method </a:t>
            </a:r>
            <a:r>
              <a:rPr lang="en-US" sz="2300" b="1" dirty="0" err="1"/>
              <a:t>loada</a:t>
            </a:r>
            <a:r>
              <a:rPr lang="en-US" sz="2300" b="1" dirty="0"/>
              <a:t>()</a:t>
            </a:r>
            <a:r>
              <a:rPr lang="en-US" sz="2300" dirty="0"/>
              <a:t> to load an Antimony-specified model as a Python object (</a:t>
            </a:r>
            <a:r>
              <a:rPr lang="en-US" sz="2300" b="1" dirty="0"/>
              <a:t>m</a:t>
            </a:r>
            <a:r>
              <a:rPr lang="en-US" sz="2300" dirty="0"/>
              <a:t> in this case)</a:t>
            </a:r>
            <a:endParaRPr sz="2300" dirty="0"/>
          </a:p>
          <a:p>
            <a:pPr marL="0" lvl="0" indent="0" algn="l" rtl="0">
              <a:spcBef>
                <a:spcPts val="360"/>
              </a:spcBef>
              <a:spcAft>
                <a:spcPts val="0"/>
              </a:spcAft>
              <a:buNone/>
            </a:pPr>
            <a:endParaRPr sz="2300" dirty="0"/>
          </a:p>
          <a:p>
            <a:pPr marL="0" lvl="0" indent="0" algn="l" rtl="0">
              <a:spcBef>
                <a:spcPts val="360"/>
              </a:spcBef>
              <a:spcAft>
                <a:spcPts val="0"/>
              </a:spcAft>
              <a:buNone/>
            </a:pPr>
            <a:r>
              <a:rPr lang="en-US" sz="2300" dirty="0"/>
              <a:t>Model attributes (including rates, parameters and initial conditions) are accessible through the Python object (</a:t>
            </a:r>
            <a:r>
              <a:rPr lang="en-US" sz="2300" b="1" dirty="0"/>
              <a:t>m</a:t>
            </a:r>
            <a:r>
              <a:rPr lang="en-US" sz="2300" dirty="0"/>
              <a:t>)</a:t>
            </a:r>
          </a:p>
          <a:p>
            <a:pPr marL="0" lvl="0" indent="0" algn="l" rtl="0">
              <a:spcBef>
                <a:spcPts val="360"/>
              </a:spcBef>
              <a:spcAft>
                <a:spcPts val="0"/>
              </a:spcAft>
              <a:buNone/>
            </a:pPr>
            <a:endParaRPr lang="en-US" sz="2300" dirty="0"/>
          </a:p>
          <a:p>
            <a:pPr marL="0" lvl="0" indent="0" algn="l" rtl="0">
              <a:spcBef>
                <a:spcPts val="360"/>
              </a:spcBef>
              <a:spcAft>
                <a:spcPts val="0"/>
              </a:spcAft>
              <a:buNone/>
            </a:pPr>
            <a:r>
              <a:rPr lang="en-US" sz="2300" dirty="0"/>
              <a:t>For example: to access the module attribute </a:t>
            </a:r>
            <a:r>
              <a:rPr lang="en-US" sz="2300" b="1" dirty="0"/>
              <a:t>T0</a:t>
            </a:r>
            <a:r>
              <a:rPr lang="en-US" sz="2300" dirty="0"/>
              <a:t> we can reference it as </a:t>
            </a:r>
            <a:r>
              <a:rPr lang="en-US" sz="2300" b="1" dirty="0"/>
              <a:t>m.T0</a:t>
            </a:r>
          </a:p>
        </p:txBody>
      </p:sp>
      <p:sp>
        <p:nvSpPr>
          <p:cNvPr id="313" name="Google Shape;313;g8d4ec31b01_0_764"/>
          <p:cNvSpPr/>
          <p:nvPr/>
        </p:nvSpPr>
        <p:spPr>
          <a:xfrm>
            <a:off x="4762675" y="5201025"/>
            <a:ext cx="41163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7A423CB-4AEE-408C-803C-87409A9B0268}"/>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9" name="Rectangle 8">
                <a:extLst>
                  <a:ext uri="{FF2B5EF4-FFF2-40B4-BE49-F238E27FC236}">
                    <a16:creationId xmlns:a16="http://schemas.microsoft.com/office/drawing/2014/main" id="{A7A423CB-4AEE-408C-803C-87409A9B0268}"/>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g8d4ec31b01_0_836"/>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319" name="Google Shape;319;g8d4ec31b01_0_836"/>
          <p:cNvSpPr txBox="1">
            <a:spLocks noGrp="1"/>
          </p:cNvSpPr>
          <p:nvPr>
            <p:ph type="title"/>
          </p:nvPr>
        </p:nvSpPr>
        <p:spPr>
          <a:xfrm>
            <a:off x="0" y="0"/>
            <a:ext cx="9144000" cy="731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Specify the Simulation of the Model</a:t>
            </a:r>
            <a:endParaRPr sz="3900" dirty="0"/>
          </a:p>
        </p:txBody>
      </p:sp>
      <p:pic>
        <p:nvPicPr>
          <p:cNvPr id="320" name="Google Shape;320;g8d4ec31b01_0_83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21" name="Google Shape;321;g8d4ec31b01_0_836"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322" name="Google Shape;322;g8d4ec31b01_0_836"/>
          <p:cNvSpPr txBox="1">
            <a:spLocks noGrp="1"/>
          </p:cNvSpPr>
          <p:nvPr>
            <p:ph type="body" idx="1"/>
          </p:nvPr>
        </p:nvSpPr>
        <p:spPr>
          <a:xfrm>
            <a:off x="147638" y="939800"/>
            <a:ext cx="4424314" cy="45402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Next, we use the Tellurium method </a:t>
            </a:r>
            <a:r>
              <a:rPr lang="en-US" sz="2300" b="1" dirty="0"/>
              <a:t>simulate()</a:t>
            </a:r>
            <a:r>
              <a:rPr lang="en-US" sz="2300" dirty="0"/>
              <a:t> to define how to simulate the model object </a:t>
            </a:r>
            <a:r>
              <a:rPr lang="en-US" sz="2300" b="1" dirty="0"/>
              <a:t>m</a:t>
            </a:r>
            <a:r>
              <a:rPr lang="en-US" sz="2300" dirty="0"/>
              <a:t>, using the following syntax:</a:t>
            </a:r>
            <a:endParaRPr sz="2300" dirty="0"/>
          </a:p>
          <a:p>
            <a:pPr marL="0" lvl="0" indent="0" algn="l" rtl="0">
              <a:spcBef>
                <a:spcPts val="360"/>
              </a:spcBef>
              <a:spcAft>
                <a:spcPts val="0"/>
              </a:spcAft>
              <a:buNone/>
            </a:pPr>
            <a:endParaRPr sz="2300" dirty="0"/>
          </a:p>
          <a:p>
            <a:pPr marL="0" lvl="0" indent="0" algn="l" rtl="0">
              <a:spcBef>
                <a:spcPts val="360"/>
              </a:spcBef>
              <a:spcAft>
                <a:spcPts val="0"/>
              </a:spcAft>
              <a:buNone/>
            </a:pPr>
            <a:r>
              <a:rPr lang="en-US" sz="2300" b="1" dirty="0" err="1"/>
              <a:t>simulation_object</a:t>
            </a:r>
            <a:r>
              <a:rPr lang="en-US" sz="2300" b="1" dirty="0"/>
              <a:t> = </a:t>
            </a:r>
            <a:r>
              <a:rPr lang="en-US" sz="2300" b="1" dirty="0" err="1"/>
              <a:t>model_object.simulate</a:t>
            </a:r>
            <a:r>
              <a:rPr lang="en-US" sz="2300" b="1" dirty="0"/>
              <a:t>(</a:t>
            </a:r>
            <a:r>
              <a:rPr lang="en-US" sz="2300" b="1" dirty="0" err="1"/>
              <a:t>start_time,end_time,points</a:t>
            </a:r>
            <a:r>
              <a:rPr lang="en-US" sz="2300" b="1" dirty="0"/>
              <a:t>)</a:t>
            </a:r>
          </a:p>
          <a:p>
            <a:pPr marL="0" lvl="0" indent="0" algn="l" rtl="0">
              <a:spcBef>
                <a:spcPts val="360"/>
              </a:spcBef>
              <a:spcAft>
                <a:spcPts val="0"/>
              </a:spcAft>
              <a:buNone/>
            </a:pPr>
            <a:r>
              <a:rPr lang="en-US" sz="2300" b="1" dirty="0"/>
              <a:t>	Points</a:t>
            </a:r>
            <a:r>
              <a:rPr lang="en-US" sz="2300" dirty="0"/>
              <a:t> is the number of 	integration steps</a:t>
            </a:r>
          </a:p>
          <a:p>
            <a:pPr marL="0" lvl="0" indent="0" algn="l" rtl="0">
              <a:spcBef>
                <a:spcPts val="360"/>
              </a:spcBef>
              <a:spcAft>
                <a:spcPts val="0"/>
              </a:spcAft>
              <a:buNone/>
            </a:pPr>
            <a:endParaRPr lang="en-US" sz="2300" dirty="0"/>
          </a:p>
          <a:p>
            <a:pPr marL="0" lvl="0" indent="0" algn="l" rtl="0">
              <a:spcBef>
                <a:spcPts val="360"/>
              </a:spcBef>
              <a:spcAft>
                <a:spcPts val="0"/>
              </a:spcAft>
              <a:buNone/>
            </a:pPr>
            <a:r>
              <a:rPr lang="en-US" sz="2300" dirty="0"/>
              <a:t>Here we simulate the model from 0 to 10</a:t>
            </a:r>
            <a:r>
              <a:rPr lang="en-US" sz="2300" b="1" dirty="0"/>
              <a:t> days </a:t>
            </a:r>
            <a:r>
              <a:rPr lang="en-US" sz="2300" dirty="0"/>
              <a:t>using 100 points</a:t>
            </a:r>
          </a:p>
          <a:p>
            <a:pPr marL="0" lvl="0" indent="0" algn="l" rtl="0">
              <a:spcBef>
                <a:spcPts val="360"/>
              </a:spcBef>
              <a:spcAft>
                <a:spcPts val="0"/>
              </a:spcAft>
              <a:buNone/>
            </a:pPr>
            <a:endParaRPr sz="2300" dirty="0"/>
          </a:p>
        </p:txBody>
      </p:sp>
      <p:sp>
        <p:nvSpPr>
          <p:cNvPr id="323" name="Google Shape;323;g8d4ec31b01_0_836"/>
          <p:cNvSpPr/>
          <p:nvPr/>
        </p:nvSpPr>
        <p:spPr>
          <a:xfrm>
            <a:off x="4624775" y="5385150"/>
            <a:ext cx="42540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D1F7AF-4C43-4BB9-8577-0117BCCE0A15}"/>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9" name="Rectangle 8">
                <a:extLst>
                  <a:ext uri="{FF2B5EF4-FFF2-40B4-BE49-F238E27FC236}">
                    <a16:creationId xmlns:a16="http://schemas.microsoft.com/office/drawing/2014/main" id="{94D1F7AF-4C43-4BB9-8577-0117BCCE0A15}"/>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8d4ec31b01_0_856"/>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329" name="Google Shape;329;g8d4ec31b01_0_856"/>
          <p:cNvSpPr txBox="1">
            <a:spLocks noGrp="1"/>
          </p:cNvSpPr>
          <p:nvPr>
            <p:ph type="title"/>
          </p:nvPr>
        </p:nvSpPr>
        <p:spPr>
          <a:xfrm>
            <a:off x="0" y="0"/>
            <a:ext cx="9144000" cy="7609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Accessing Simulations Results</a:t>
            </a:r>
            <a:endParaRPr sz="3900" dirty="0"/>
          </a:p>
        </p:txBody>
      </p:sp>
      <p:pic>
        <p:nvPicPr>
          <p:cNvPr id="330" name="Google Shape;330;g8d4ec31b01_0_85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31" name="Google Shape;331;g8d4ec31b01_0_856"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332" name="Google Shape;332;g8d4ec31b01_0_856"/>
          <p:cNvSpPr txBox="1">
            <a:spLocks noGrp="1"/>
          </p:cNvSpPr>
          <p:nvPr>
            <p:ph type="body" idx="1"/>
          </p:nvPr>
        </p:nvSpPr>
        <p:spPr>
          <a:xfrm>
            <a:off x="94174" y="760922"/>
            <a:ext cx="4954076"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Now execute the model by hitting “</a:t>
            </a:r>
            <a:r>
              <a:rPr lang="en-US" sz="2300" dirty="0" err="1"/>
              <a:t>Shifs</a:t>
            </a:r>
            <a:r>
              <a:rPr lang="en-US" sz="2300" dirty="0"/>
              <a:t>-Enter” or “Control-Enter” for each cell</a:t>
            </a:r>
          </a:p>
          <a:p>
            <a:pPr marL="0" lvl="0" indent="0" algn="l" rtl="0">
              <a:spcBef>
                <a:spcPts val="360"/>
              </a:spcBef>
              <a:spcAft>
                <a:spcPts val="0"/>
              </a:spcAft>
              <a:buNone/>
            </a:pPr>
            <a:r>
              <a:rPr lang="en-US" sz="2300" dirty="0"/>
              <a:t>The object</a:t>
            </a:r>
            <a:r>
              <a:rPr lang="en-US" sz="2300" b="1" dirty="0"/>
              <a:t> s</a:t>
            </a:r>
            <a:r>
              <a:rPr lang="en-US" sz="2300" dirty="0"/>
              <a:t> now contains the time series of the simulation</a:t>
            </a:r>
            <a:endParaRPr sz="2300" dirty="0"/>
          </a:p>
          <a:p>
            <a:pPr marL="457200" lvl="0" indent="0" algn="l" rtl="0">
              <a:spcBef>
                <a:spcPts val="360"/>
              </a:spcBef>
              <a:spcAft>
                <a:spcPts val="0"/>
              </a:spcAft>
              <a:buNone/>
            </a:pPr>
            <a:r>
              <a:rPr lang="en-US" sz="2300" dirty="0"/>
              <a:t>Simulations variables can be accessed using the following syntax:</a:t>
            </a:r>
            <a:endParaRPr sz="2300" dirty="0"/>
          </a:p>
          <a:p>
            <a:pPr marL="0" lvl="0" indent="0" algn="l" rtl="0">
              <a:spcBef>
                <a:spcPts val="360"/>
              </a:spcBef>
              <a:spcAft>
                <a:spcPts val="0"/>
              </a:spcAft>
              <a:buNone/>
            </a:pPr>
            <a:r>
              <a:rPr lang="en-US" sz="2300" b="1" dirty="0" err="1"/>
              <a:t>simulation_object</a:t>
            </a:r>
            <a:r>
              <a:rPr lang="en-US" sz="2300" b="1" dirty="0"/>
              <a:t>[variable]</a:t>
            </a:r>
            <a:endParaRPr sz="2300" b="1" dirty="0"/>
          </a:p>
          <a:p>
            <a:pPr marL="0" lvl="0" indent="0" algn="l" rtl="0">
              <a:spcBef>
                <a:spcPts val="360"/>
              </a:spcBef>
              <a:spcAft>
                <a:spcPts val="0"/>
              </a:spcAft>
              <a:buNone/>
            </a:pPr>
            <a:endParaRPr sz="2300" dirty="0"/>
          </a:p>
        </p:txBody>
      </p:sp>
      <p:sp>
        <p:nvSpPr>
          <p:cNvPr id="333" name="Google Shape;333;g8d4ec31b01_0_856"/>
          <p:cNvSpPr/>
          <p:nvPr/>
        </p:nvSpPr>
        <p:spPr>
          <a:xfrm>
            <a:off x="4624775" y="5385150"/>
            <a:ext cx="42540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4" name="Google Shape;334;g8d4ec31b01_0_856"/>
          <p:cNvPicPr preferRelativeResize="0"/>
          <p:nvPr/>
        </p:nvPicPr>
        <p:blipFill rotWithShape="1">
          <a:blip r:embed="rId6">
            <a:alphaModFix/>
          </a:blip>
          <a:srcRect l="9059" t="17473" r="59730" b="38734"/>
          <a:stretch/>
        </p:blipFill>
        <p:spPr>
          <a:xfrm>
            <a:off x="875888" y="4035813"/>
            <a:ext cx="3396424" cy="2668074"/>
          </a:xfrm>
          <a:prstGeom prst="rect">
            <a:avLst/>
          </a:prstGeom>
          <a:noFill/>
          <a:ln>
            <a:noFill/>
          </a:ln>
        </p:spPr>
      </p:pic>
      <p:cxnSp>
        <p:nvCxnSpPr>
          <p:cNvPr id="335" name="Google Shape;335;g8d4ec31b01_0_856"/>
          <p:cNvCxnSpPr>
            <a:endCxn id="333" idx="1"/>
          </p:cNvCxnSpPr>
          <p:nvPr/>
        </p:nvCxnSpPr>
        <p:spPr>
          <a:xfrm>
            <a:off x="4019675" y="5201100"/>
            <a:ext cx="605100" cy="337500"/>
          </a:xfrm>
          <a:prstGeom prst="straightConnector1">
            <a:avLst/>
          </a:prstGeom>
          <a:noFill/>
          <a:ln w="38100" cap="flat" cmpd="sng">
            <a:solidFill>
              <a:srgbClr val="FF0000"/>
            </a:solidFill>
            <a:prstDash val="solid"/>
            <a:round/>
            <a:headEnd type="stealth" w="med" len="med"/>
            <a:tailEnd type="none" w="med" len="med"/>
          </a:ln>
        </p:spPr>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D4601A-D4C5-42D2-996F-4FF123091494}"/>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0" name="Rectangle 9">
                <a:extLst>
                  <a:ext uri="{FF2B5EF4-FFF2-40B4-BE49-F238E27FC236}">
                    <a16:creationId xmlns:a16="http://schemas.microsoft.com/office/drawing/2014/main" id="{0CD4601A-D4C5-42D2-996F-4FF123091494}"/>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8d4ec31b01_0_871"/>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341" name="Google Shape;341;g8d4ec31b01_0_871"/>
          <p:cNvSpPr txBox="1">
            <a:spLocks noGrp="1"/>
          </p:cNvSpPr>
          <p:nvPr>
            <p:ph type="title"/>
          </p:nvPr>
        </p:nvSpPr>
        <p:spPr>
          <a:xfrm>
            <a:off x="0" y="0"/>
            <a:ext cx="9144000" cy="7609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Plotting Simulation Outputs</a:t>
            </a:r>
            <a:endParaRPr sz="3900" dirty="0"/>
          </a:p>
        </p:txBody>
      </p:sp>
      <p:pic>
        <p:nvPicPr>
          <p:cNvPr id="342" name="Google Shape;342;g8d4ec31b01_0_871"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43" name="Google Shape;343;g8d4ec31b01_0_871"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344" name="Google Shape;344;g8d4ec31b01_0_871"/>
          <p:cNvSpPr txBox="1">
            <a:spLocks noGrp="1"/>
          </p:cNvSpPr>
          <p:nvPr>
            <p:ph type="body" idx="1"/>
          </p:nvPr>
        </p:nvSpPr>
        <p:spPr>
          <a:xfrm>
            <a:off x="457200" y="1600200"/>
            <a:ext cx="42540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a:t>Plot the simulation results using the </a:t>
            </a:r>
            <a:r>
              <a:rPr lang="en-US" sz="2300" b="1"/>
              <a:t>plot()</a:t>
            </a:r>
            <a:r>
              <a:rPr lang="en-US" sz="2300"/>
              <a:t> method of the model object </a:t>
            </a:r>
            <a:r>
              <a:rPr lang="en-US" sz="2300" b="1"/>
              <a:t>m</a:t>
            </a:r>
            <a:endParaRPr sz="2300"/>
          </a:p>
          <a:p>
            <a:pPr marL="457200" lvl="0" indent="0" algn="l" rtl="0">
              <a:spcBef>
                <a:spcPts val="360"/>
              </a:spcBef>
              <a:spcAft>
                <a:spcPts val="0"/>
              </a:spcAft>
              <a:buNone/>
            </a:pPr>
            <a:r>
              <a:rPr lang="en-US" sz="2300"/>
              <a:t>specify plot titles, axes label and limits, line types and widths as inputs to the method. (See documentation)</a:t>
            </a:r>
            <a:endParaRPr sz="2300"/>
          </a:p>
          <a:p>
            <a:pPr marL="0" lvl="0" indent="0" algn="l" rtl="0">
              <a:spcBef>
                <a:spcPts val="360"/>
              </a:spcBef>
              <a:spcAft>
                <a:spcPts val="0"/>
              </a:spcAft>
              <a:buNone/>
            </a:pPr>
            <a:endParaRPr sz="2300"/>
          </a:p>
        </p:txBody>
      </p:sp>
      <p:sp>
        <p:nvSpPr>
          <p:cNvPr id="345" name="Google Shape;345;g8d4ec31b01_0_871"/>
          <p:cNvSpPr/>
          <p:nvPr/>
        </p:nvSpPr>
        <p:spPr>
          <a:xfrm>
            <a:off x="4598413" y="5599975"/>
            <a:ext cx="42540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 name="Google Shape;346;g8d4ec31b01_0_871"/>
          <p:cNvPicPr preferRelativeResize="0"/>
          <p:nvPr/>
        </p:nvPicPr>
        <p:blipFill>
          <a:blip r:embed="rId6">
            <a:alphaModFix/>
          </a:blip>
          <a:stretch>
            <a:fillRect/>
          </a:stretch>
        </p:blipFill>
        <p:spPr>
          <a:xfrm>
            <a:off x="689775" y="4328113"/>
            <a:ext cx="3676650" cy="2466975"/>
          </a:xfrm>
          <a:prstGeom prst="rect">
            <a:avLst/>
          </a:prstGeom>
          <a:noFill/>
          <a:ln>
            <a:noFill/>
          </a:ln>
        </p:spPr>
      </p:pic>
      <p:cxnSp>
        <p:nvCxnSpPr>
          <p:cNvPr id="347" name="Google Shape;347;g8d4ec31b01_0_871"/>
          <p:cNvCxnSpPr/>
          <p:nvPr/>
        </p:nvCxnSpPr>
        <p:spPr>
          <a:xfrm>
            <a:off x="3743525" y="5707325"/>
            <a:ext cx="855000" cy="107400"/>
          </a:xfrm>
          <a:prstGeom prst="straightConnector1">
            <a:avLst/>
          </a:prstGeom>
          <a:noFill/>
          <a:ln w="38100" cap="flat" cmpd="sng">
            <a:solidFill>
              <a:srgbClr val="FF0000"/>
            </a:solidFill>
            <a:prstDash val="solid"/>
            <a:round/>
            <a:headEnd type="stealth" w="med" len="med"/>
            <a:tailEnd type="none" w="med" len="med"/>
          </a:ln>
        </p:spPr>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5E6933E-17C5-41FC-9CB1-10011BEC955B}"/>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0" name="Rectangle 9">
                <a:extLst>
                  <a:ext uri="{FF2B5EF4-FFF2-40B4-BE49-F238E27FC236}">
                    <a16:creationId xmlns:a16="http://schemas.microsoft.com/office/drawing/2014/main" id="{55E6933E-17C5-41FC-9CB1-10011BEC955B}"/>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1" name="Google Shape;356;g8d5b788658_0_0">
            <a:extLst>
              <a:ext uri="{FF2B5EF4-FFF2-40B4-BE49-F238E27FC236}">
                <a16:creationId xmlns:a16="http://schemas.microsoft.com/office/drawing/2014/main" id="{D906F058-929F-AE4A-8C40-9D5EF16BE04A}"/>
              </a:ext>
            </a:extLst>
          </p:cNvPr>
          <p:cNvSpPr txBox="1">
            <a:spLocks/>
          </p:cNvSpPr>
          <p:nvPr/>
        </p:nvSpPr>
        <p:spPr>
          <a:xfrm>
            <a:off x="457200" y="540913"/>
            <a:ext cx="8336925" cy="480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We can explore how parameters affect the simulation outcomes by performing a parameter sweep where we compare simulation results for different values of the parameter</a:t>
            </a:r>
          </a:p>
          <a:p>
            <a:pPr marL="0" indent="0">
              <a:buFont typeface="Arial"/>
              <a:buNone/>
            </a:pPr>
            <a:endParaRPr lang="en-US" sz="2300" dirty="0"/>
          </a:p>
        </p:txBody>
      </p:sp>
      <p:pic>
        <p:nvPicPr>
          <p:cNvPr id="352" name="Google Shape;352;g8d5b788658_0_0"/>
          <p:cNvPicPr preferRelativeResize="0"/>
          <p:nvPr/>
        </p:nvPicPr>
        <p:blipFill>
          <a:blip r:embed="rId3">
            <a:alphaModFix/>
          </a:blip>
          <a:stretch>
            <a:fillRect/>
          </a:stretch>
        </p:blipFill>
        <p:spPr>
          <a:xfrm>
            <a:off x="5292475" y="2500656"/>
            <a:ext cx="3501725" cy="1743875"/>
          </a:xfrm>
          <a:prstGeom prst="rect">
            <a:avLst/>
          </a:prstGeom>
          <a:noFill/>
          <a:ln>
            <a:noFill/>
          </a:ln>
        </p:spPr>
      </p:pic>
      <p:sp>
        <p:nvSpPr>
          <p:cNvPr id="353" name="Google Shape;353;g8d5b788658_0_0"/>
          <p:cNvSpPr txBox="1">
            <a:spLocks noGrp="1"/>
          </p:cNvSpPr>
          <p:nvPr>
            <p:ph type="title"/>
          </p:nvPr>
        </p:nvSpPr>
        <p:spPr>
          <a:xfrm>
            <a:off x="349875" y="0"/>
            <a:ext cx="8229600" cy="824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Parameter Sweeps in Tellurium</a:t>
            </a:r>
            <a:endParaRPr sz="3900" dirty="0"/>
          </a:p>
        </p:txBody>
      </p:sp>
      <p:pic>
        <p:nvPicPr>
          <p:cNvPr id="354" name="Google Shape;354;g8d5b788658_0_0"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55" name="Google Shape;355;g8d5b788658_0_0"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356" name="Google Shape;356;g8d5b788658_0_0"/>
              <p:cNvSpPr txBox="1">
                <a:spLocks noGrp="1"/>
              </p:cNvSpPr>
              <p:nvPr>
                <p:ph type="body" idx="1"/>
              </p:nvPr>
            </p:nvSpPr>
            <p:spPr>
              <a:xfrm>
                <a:off x="457200" y="1600200"/>
                <a:ext cx="4575000" cy="4619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To perform a parameter sweep of the amount of virus </a:t>
                </a:r>
                <a14:m>
                  <m:oMath xmlns:m="http://schemas.openxmlformats.org/officeDocument/2006/math">
                    <m:r>
                      <a:rPr lang="en-US" sz="2300" i="1" dirty="0" smtClean="0">
                        <a:latin typeface="Cambria Math" panose="02040503050406030204" pitchFamily="18" charset="0"/>
                      </a:rPr>
                      <m:t>𝑉</m:t>
                    </m:r>
                  </m:oMath>
                </a14:m>
                <a:r>
                  <a:rPr lang="en-US" sz="2300" dirty="0"/>
                  <a:t>:</a:t>
                </a:r>
                <a:endParaRPr sz="2300" dirty="0"/>
              </a:p>
              <a:p>
                <a:pPr marL="457200" lvl="0" indent="-374650" algn="l" rtl="0">
                  <a:spcBef>
                    <a:spcPts val="360"/>
                  </a:spcBef>
                  <a:spcAft>
                    <a:spcPts val="0"/>
                  </a:spcAft>
                  <a:buSzPts val="2300"/>
                  <a:buAutoNum type="arabicParenR"/>
                </a:pPr>
                <a:r>
                  <a:rPr lang="en-US" sz="2300" dirty="0"/>
                  <a:t>Design a loop with parameter values</a:t>
                </a:r>
                <a:endParaRPr sz="2300" dirty="0"/>
              </a:p>
              <a:p>
                <a:pPr marL="0" lvl="0" indent="0" algn="l" rtl="0">
                  <a:spcBef>
                    <a:spcPts val="360"/>
                  </a:spcBef>
                  <a:spcAft>
                    <a:spcPts val="0"/>
                  </a:spcAft>
                  <a:buNone/>
                </a:pPr>
                <a:endParaRPr sz="2300" dirty="0"/>
              </a:p>
            </p:txBody>
          </p:sp>
        </mc:Choice>
        <mc:Fallback xmlns="">
          <p:sp>
            <p:nvSpPr>
              <p:cNvPr id="356" name="Google Shape;356;g8d5b788658_0_0"/>
              <p:cNvSpPr txBox="1">
                <a:spLocks noGrp="1" noRot="1" noChangeAspect="1" noMove="1" noResize="1" noEditPoints="1" noAdjustHandles="1" noChangeArrowheads="1" noChangeShapeType="1" noTextEdit="1"/>
              </p:cNvSpPr>
              <p:nvPr>
                <p:ph type="body" idx="1"/>
              </p:nvPr>
            </p:nvSpPr>
            <p:spPr>
              <a:xfrm>
                <a:off x="457200" y="1600200"/>
                <a:ext cx="4575000" cy="4619700"/>
              </a:xfrm>
              <a:prstGeom prst="rect">
                <a:avLst/>
              </a:prstGeom>
              <a:blipFill>
                <a:blip r:embed="rId6"/>
                <a:stretch>
                  <a:fillRect l="-2000"/>
                </a:stretch>
              </a:blipFill>
            </p:spPr>
            <p:txBody>
              <a:bodyPr/>
              <a:lstStyle/>
              <a:p>
                <a:r>
                  <a:rPr lang="en-US">
                    <a:noFill/>
                  </a:rPr>
                  <a:t> </a:t>
                </a:r>
              </a:p>
            </p:txBody>
          </p:sp>
        </mc:Fallback>
      </mc:AlternateContent>
      <p:sp>
        <p:nvSpPr>
          <p:cNvPr id="357" name="Google Shape;357;g8d5b788658_0_0"/>
          <p:cNvSpPr/>
          <p:nvPr/>
        </p:nvSpPr>
        <p:spPr>
          <a:xfrm>
            <a:off x="5292525" y="2730775"/>
            <a:ext cx="35016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8" name="Google Shape;358;g8d5b788658_0_0"/>
          <p:cNvCxnSpPr>
            <a:cxnSpLocks/>
            <a:stCxn id="357" idx="1"/>
          </p:cNvCxnSpPr>
          <p:nvPr/>
        </p:nvCxnSpPr>
        <p:spPr>
          <a:xfrm flipH="1" flipV="1">
            <a:off x="4572000" y="2730775"/>
            <a:ext cx="720525" cy="153450"/>
          </a:xfrm>
          <a:prstGeom prst="straightConnector1">
            <a:avLst/>
          </a:prstGeom>
          <a:noFill/>
          <a:ln w="38100" cap="flat" cmpd="sng">
            <a:solidFill>
              <a:srgbClr val="FF0000"/>
            </a:solidFill>
            <a:prstDash val="solid"/>
            <a:round/>
            <a:headEnd type="stealth"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2" name="Google Shape;356;g8d5b788658_0_0">
            <a:extLst>
              <a:ext uri="{FF2B5EF4-FFF2-40B4-BE49-F238E27FC236}">
                <a16:creationId xmlns:a16="http://schemas.microsoft.com/office/drawing/2014/main" id="{C83528D3-001C-CC4F-B39A-4500E7F9A379}"/>
              </a:ext>
            </a:extLst>
          </p:cNvPr>
          <p:cNvSpPr txBox="1">
            <a:spLocks/>
          </p:cNvSpPr>
          <p:nvPr/>
        </p:nvSpPr>
        <p:spPr>
          <a:xfrm>
            <a:off x="457200" y="540913"/>
            <a:ext cx="8336925" cy="480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We can explore how parameters affect the simulation outcomes by performing a parameter sweep where we compare simulation results for different values of such parameter.</a:t>
            </a:r>
          </a:p>
          <a:p>
            <a:pPr marL="0" indent="0">
              <a:buFont typeface="Arial"/>
              <a:buNone/>
            </a:pPr>
            <a:endParaRPr lang="en-US" sz="2300" dirty="0"/>
          </a:p>
        </p:txBody>
      </p:sp>
      <p:pic>
        <p:nvPicPr>
          <p:cNvPr id="363" name="Google Shape;363;g8d5b788658_0_14"/>
          <p:cNvPicPr preferRelativeResize="0"/>
          <p:nvPr/>
        </p:nvPicPr>
        <p:blipFill>
          <a:blip r:embed="rId3">
            <a:alphaModFix/>
          </a:blip>
          <a:stretch>
            <a:fillRect/>
          </a:stretch>
        </p:blipFill>
        <p:spPr>
          <a:xfrm>
            <a:off x="5292475" y="2500656"/>
            <a:ext cx="3501725" cy="1743875"/>
          </a:xfrm>
          <a:prstGeom prst="rect">
            <a:avLst/>
          </a:prstGeom>
          <a:noFill/>
          <a:ln>
            <a:noFill/>
          </a:ln>
        </p:spPr>
      </p:pic>
      <p:pic>
        <p:nvPicPr>
          <p:cNvPr id="365" name="Google Shape;365;g8d5b788658_0_1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66" name="Google Shape;366;g8d5b788658_0_14"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367" name="Google Shape;367;g8d5b788658_0_14"/>
              <p:cNvSpPr txBox="1">
                <a:spLocks noGrp="1"/>
              </p:cNvSpPr>
              <p:nvPr>
                <p:ph type="body" idx="1"/>
              </p:nvPr>
            </p:nvSpPr>
            <p:spPr>
              <a:xfrm>
                <a:off x="457200" y="1600200"/>
                <a:ext cx="4575000" cy="4619700"/>
              </a:xfrm>
              <a:prstGeom prst="rect">
                <a:avLst/>
              </a:prstGeom>
            </p:spPr>
            <p:txBody>
              <a:bodyPr spcFirstLastPara="1" wrap="square" lIns="91425" tIns="45700" rIns="91425" bIns="45700" anchor="t" anchorCtr="0">
                <a:noAutofit/>
              </a:bodyPr>
              <a:lstStyle/>
              <a:p>
                <a:pPr marL="0" lvl="0" indent="0">
                  <a:buNone/>
                </a:pPr>
                <a:r>
                  <a:rPr lang="en-US" sz="2300" dirty="0"/>
                  <a:t>To perform a parameter sweep of the amount of virus </a:t>
                </a:r>
                <a14:m>
                  <m:oMath xmlns:m="http://schemas.openxmlformats.org/officeDocument/2006/math">
                    <m:r>
                      <a:rPr lang="en-US" sz="2300" i="1" dirty="0">
                        <a:latin typeface="Cambria Math" panose="02040503050406030204" pitchFamily="18" charset="0"/>
                      </a:rPr>
                      <m:t>𝑉</m:t>
                    </m:r>
                  </m:oMath>
                </a14:m>
                <a:r>
                  <a:rPr lang="en-US" sz="2300" dirty="0"/>
                  <a:t>:</a:t>
                </a:r>
              </a:p>
              <a:p>
                <a:pPr marL="457200" lvl="0" indent="-374650" algn="l" rtl="0">
                  <a:spcBef>
                    <a:spcPts val="360"/>
                  </a:spcBef>
                  <a:spcAft>
                    <a:spcPts val="0"/>
                  </a:spcAft>
                  <a:buSzPts val="2300"/>
                  <a:buAutoNum type="arabicParenR"/>
                </a:pPr>
                <a:r>
                  <a:rPr lang="en-US" sz="2300" dirty="0"/>
                  <a:t>Design a loop with parameter values</a:t>
                </a:r>
                <a:endParaRPr sz="2300" dirty="0"/>
              </a:p>
              <a:p>
                <a:pPr marL="457200" lvl="0" indent="-374650" algn="l" rtl="0">
                  <a:spcBef>
                    <a:spcPts val="0"/>
                  </a:spcBef>
                  <a:spcAft>
                    <a:spcPts val="0"/>
                  </a:spcAft>
                  <a:buSzPts val="2300"/>
                  <a:buAutoNum type="arabicParenR"/>
                </a:pPr>
                <a:r>
                  <a:rPr lang="en-US" sz="2300" dirty="0"/>
                  <a:t>Reset model variables and parameters to original values</a:t>
                </a:r>
                <a:endParaRPr sz="2300" dirty="0"/>
              </a:p>
              <a:p>
                <a:pPr marL="0" lvl="0" indent="0" algn="l" rtl="0">
                  <a:spcBef>
                    <a:spcPts val="360"/>
                  </a:spcBef>
                  <a:spcAft>
                    <a:spcPts val="0"/>
                  </a:spcAft>
                  <a:buNone/>
                </a:pPr>
                <a:endParaRPr sz="2300" dirty="0"/>
              </a:p>
            </p:txBody>
          </p:sp>
        </mc:Choice>
        <mc:Fallback xmlns="">
          <p:sp>
            <p:nvSpPr>
              <p:cNvPr id="367" name="Google Shape;367;g8d5b788658_0_14"/>
              <p:cNvSpPr txBox="1">
                <a:spLocks noGrp="1" noRot="1" noChangeAspect="1" noMove="1" noResize="1" noEditPoints="1" noAdjustHandles="1" noChangeArrowheads="1" noChangeShapeType="1" noTextEdit="1"/>
              </p:cNvSpPr>
              <p:nvPr>
                <p:ph type="body" idx="1"/>
              </p:nvPr>
            </p:nvSpPr>
            <p:spPr>
              <a:xfrm>
                <a:off x="457200" y="1600200"/>
                <a:ext cx="4575000" cy="4619700"/>
              </a:xfrm>
              <a:prstGeom prst="rect">
                <a:avLst/>
              </a:prstGeom>
              <a:blipFill>
                <a:blip r:embed="rId6"/>
                <a:stretch>
                  <a:fillRect l="-2000"/>
                </a:stretch>
              </a:blipFill>
            </p:spPr>
            <p:txBody>
              <a:bodyPr/>
              <a:lstStyle/>
              <a:p>
                <a:r>
                  <a:rPr lang="en-US">
                    <a:noFill/>
                  </a:rPr>
                  <a:t> </a:t>
                </a:r>
              </a:p>
            </p:txBody>
          </p:sp>
        </mc:Fallback>
      </mc:AlternateContent>
      <p:sp>
        <p:nvSpPr>
          <p:cNvPr id="368" name="Google Shape;368;g8d5b788658_0_14"/>
          <p:cNvSpPr/>
          <p:nvPr/>
        </p:nvSpPr>
        <p:spPr>
          <a:xfrm>
            <a:off x="5185188" y="2960950"/>
            <a:ext cx="35016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9" name="Google Shape;369;g8d5b788658_0_14"/>
          <p:cNvCxnSpPr>
            <a:stCxn id="368" idx="1"/>
          </p:cNvCxnSpPr>
          <p:nvPr/>
        </p:nvCxnSpPr>
        <p:spPr>
          <a:xfrm flipH="1">
            <a:off x="4541388" y="3114400"/>
            <a:ext cx="643800" cy="245700"/>
          </a:xfrm>
          <a:prstGeom prst="straightConnector1">
            <a:avLst/>
          </a:prstGeom>
          <a:noFill/>
          <a:ln w="38100" cap="flat" cmpd="sng">
            <a:solidFill>
              <a:srgbClr val="FF0000"/>
            </a:solidFill>
            <a:prstDash val="solid"/>
            <a:round/>
            <a:headEnd type="stealth" w="med" len="med"/>
            <a:tailEnd type="none" w="med" len="med"/>
          </a:ln>
        </p:spPr>
      </p:cxnSp>
      <p:sp>
        <p:nvSpPr>
          <p:cNvPr id="11" name="Google Shape;353;g8d5b788658_0_0">
            <a:extLst>
              <a:ext uri="{FF2B5EF4-FFF2-40B4-BE49-F238E27FC236}">
                <a16:creationId xmlns:a16="http://schemas.microsoft.com/office/drawing/2014/main" id="{11845A02-4CC0-2E4E-A403-872AA09E9C15}"/>
              </a:ext>
            </a:extLst>
          </p:cNvPr>
          <p:cNvSpPr txBox="1">
            <a:spLocks/>
          </p:cNvSpPr>
          <p:nvPr/>
        </p:nvSpPr>
        <p:spPr>
          <a:xfrm>
            <a:off x="349875" y="0"/>
            <a:ext cx="8229600" cy="8242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900" b="1">
                <a:solidFill>
                  <a:srgbClr val="0000CC"/>
                </a:solidFill>
              </a:rPr>
              <a:t>Parameter Sweeps in Tellurium</a:t>
            </a:r>
            <a:endParaRPr lang="en-US" sz="3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12" name="Google Shape;356;g8d5b788658_0_0">
            <a:extLst>
              <a:ext uri="{FF2B5EF4-FFF2-40B4-BE49-F238E27FC236}">
                <a16:creationId xmlns:a16="http://schemas.microsoft.com/office/drawing/2014/main" id="{B979F50E-9602-6F42-BD4D-30600FB66254}"/>
              </a:ext>
            </a:extLst>
          </p:cNvPr>
          <p:cNvSpPr txBox="1">
            <a:spLocks/>
          </p:cNvSpPr>
          <p:nvPr/>
        </p:nvSpPr>
        <p:spPr>
          <a:xfrm>
            <a:off x="457200" y="559963"/>
            <a:ext cx="8336925" cy="480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We can explore how parameters affect the simulation outcomes by performing a parameter sweep where we compare simulation results for different values of such parameter.</a:t>
            </a:r>
          </a:p>
          <a:p>
            <a:pPr marL="0" indent="0">
              <a:buFont typeface="Arial"/>
              <a:buNone/>
            </a:pPr>
            <a:endParaRPr lang="en-US" sz="2300" dirty="0"/>
          </a:p>
        </p:txBody>
      </p:sp>
      <p:pic>
        <p:nvPicPr>
          <p:cNvPr id="374" name="Google Shape;374;g8d5b788658_0_24"/>
          <p:cNvPicPr preferRelativeResize="0"/>
          <p:nvPr/>
        </p:nvPicPr>
        <p:blipFill>
          <a:blip r:embed="rId3">
            <a:alphaModFix/>
          </a:blip>
          <a:stretch>
            <a:fillRect/>
          </a:stretch>
        </p:blipFill>
        <p:spPr>
          <a:xfrm>
            <a:off x="5292475" y="2500656"/>
            <a:ext cx="3501725" cy="1743875"/>
          </a:xfrm>
          <a:prstGeom prst="rect">
            <a:avLst/>
          </a:prstGeom>
          <a:noFill/>
          <a:ln>
            <a:noFill/>
          </a:ln>
        </p:spPr>
      </p:pic>
      <p:pic>
        <p:nvPicPr>
          <p:cNvPr id="376" name="Google Shape;376;g8d5b788658_0_2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77" name="Google Shape;377;g8d5b788658_0_24"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378" name="Google Shape;378;g8d5b788658_0_24"/>
              <p:cNvSpPr txBox="1">
                <a:spLocks noGrp="1"/>
              </p:cNvSpPr>
              <p:nvPr>
                <p:ph type="body" idx="1"/>
              </p:nvPr>
            </p:nvSpPr>
            <p:spPr>
              <a:xfrm>
                <a:off x="457200" y="1600200"/>
                <a:ext cx="4575000" cy="4619700"/>
              </a:xfrm>
              <a:prstGeom prst="rect">
                <a:avLst/>
              </a:prstGeom>
            </p:spPr>
            <p:txBody>
              <a:bodyPr spcFirstLastPara="1" wrap="square" lIns="91425" tIns="45700" rIns="91425" bIns="45700" anchor="t" anchorCtr="0">
                <a:noAutofit/>
              </a:bodyPr>
              <a:lstStyle/>
              <a:p>
                <a:pPr marL="0" lvl="0" indent="0">
                  <a:buNone/>
                </a:pPr>
                <a:r>
                  <a:rPr lang="en-US" sz="2300" dirty="0"/>
                  <a:t>To perform a parameter sweep of the amount of virus </a:t>
                </a:r>
                <a14:m>
                  <m:oMath xmlns:m="http://schemas.openxmlformats.org/officeDocument/2006/math">
                    <m:r>
                      <a:rPr lang="en-US" sz="2300" i="1" dirty="0">
                        <a:latin typeface="Cambria Math" panose="02040503050406030204" pitchFamily="18" charset="0"/>
                      </a:rPr>
                      <m:t>𝑉</m:t>
                    </m:r>
                  </m:oMath>
                </a14:m>
                <a:r>
                  <a:rPr lang="en-US" sz="2300" dirty="0"/>
                  <a:t>:</a:t>
                </a:r>
              </a:p>
              <a:p>
                <a:pPr marL="457200" lvl="0" indent="-374650" algn="l" rtl="0">
                  <a:spcBef>
                    <a:spcPts val="360"/>
                  </a:spcBef>
                  <a:spcAft>
                    <a:spcPts val="0"/>
                  </a:spcAft>
                  <a:buSzPts val="2300"/>
                  <a:buAutoNum type="arabicParenR"/>
                </a:pPr>
                <a:r>
                  <a:rPr lang="en-US" sz="2300" dirty="0"/>
                  <a:t>Design a loop with parameter values</a:t>
                </a:r>
                <a:endParaRPr sz="2300" dirty="0"/>
              </a:p>
              <a:p>
                <a:pPr marL="457200" lvl="0" indent="-374650" algn="l" rtl="0">
                  <a:spcBef>
                    <a:spcPts val="0"/>
                  </a:spcBef>
                  <a:spcAft>
                    <a:spcPts val="0"/>
                  </a:spcAft>
                  <a:buSzPts val="2300"/>
                  <a:buAutoNum type="arabicParenR"/>
                </a:pPr>
                <a:r>
                  <a:rPr lang="en-US" sz="2300" dirty="0"/>
                  <a:t>Reset model variables and parameters to original values</a:t>
                </a:r>
                <a:endParaRPr sz="2300" dirty="0"/>
              </a:p>
              <a:p>
                <a:pPr marL="457200" lvl="0" indent="-374650" algn="l" rtl="0">
                  <a:spcBef>
                    <a:spcPts val="0"/>
                  </a:spcBef>
                  <a:spcAft>
                    <a:spcPts val="0"/>
                  </a:spcAft>
                  <a:buSzPts val="2300"/>
                  <a:buAutoNum type="arabicParenR"/>
                </a:pPr>
                <a:r>
                  <a:rPr lang="en-US" sz="2300" dirty="0"/>
                  <a:t>Assign new parameter values using the </a:t>
                </a:r>
                <a:r>
                  <a:rPr lang="en-US" sz="2300" b="1" dirty="0"/>
                  <a:t>m </a:t>
                </a:r>
                <a:r>
                  <a:rPr lang="en-US" sz="2300" dirty="0"/>
                  <a:t>object attribute (</a:t>
                </a:r>
                <a:r>
                  <a:rPr lang="en-US" sz="2300" b="1" dirty="0"/>
                  <a:t>V</a:t>
                </a:r>
                <a:r>
                  <a:rPr lang="en-US" sz="2300" dirty="0"/>
                  <a:t>)</a:t>
                </a:r>
                <a:endParaRPr sz="2300" dirty="0"/>
              </a:p>
            </p:txBody>
          </p:sp>
        </mc:Choice>
        <mc:Fallback xmlns="">
          <p:sp>
            <p:nvSpPr>
              <p:cNvPr id="378" name="Google Shape;378;g8d5b788658_0_24"/>
              <p:cNvSpPr txBox="1">
                <a:spLocks noGrp="1" noRot="1" noChangeAspect="1" noMove="1" noResize="1" noEditPoints="1" noAdjustHandles="1" noChangeArrowheads="1" noChangeShapeType="1" noTextEdit="1"/>
              </p:cNvSpPr>
              <p:nvPr>
                <p:ph type="body" idx="1"/>
              </p:nvPr>
            </p:nvSpPr>
            <p:spPr>
              <a:xfrm>
                <a:off x="457200" y="1600200"/>
                <a:ext cx="4575000" cy="4619700"/>
              </a:xfrm>
              <a:prstGeom prst="rect">
                <a:avLst/>
              </a:prstGeom>
              <a:blipFill>
                <a:blip r:embed="rId6"/>
                <a:stretch>
                  <a:fillRect l="-2000"/>
                </a:stretch>
              </a:blipFill>
            </p:spPr>
            <p:txBody>
              <a:bodyPr/>
              <a:lstStyle/>
              <a:p>
                <a:r>
                  <a:rPr lang="en-US">
                    <a:noFill/>
                  </a:rPr>
                  <a:t> </a:t>
                </a:r>
              </a:p>
            </p:txBody>
          </p:sp>
        </mc:Fallback>
      </mc:AlternateContent>
      <p:sp>
        <p:nvSpPr>
          <p:cNvPr id="379" name="Google Shape;379;g8d5b788658_0_24"/>
          <p:cNvSpPr/>
          <p:nvPr/>
        </p:nvSpPr>
        <p:spPr>
          <a:xfrm>
            <a:off x="5185188" y="3219138"/>
            <a:ext cx="35016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0" name="Google Shape;380;g8d5b788658_0_24"/>
          <p:cNvCxnSpPr>
            <a:cxnSpLocks/>
          </p:cNvCxnSpPr>
          <p:nvPr/>
        </p:nvCxnSpPr>
        <p:spPr>
          <a:xfrm flipH="1">
            <a:off x="4705350" y="3429000"/>
            <a:ext cx="435150" cy="711200"/>
          </a:xfrm>
          <a:prstGeom prst="straightConnector1">
            <a:avLst/>
          </a:prstGeom>
          <a:noFill/>
          <a:ln w="38100" cap="flat" cmpd="sng">
            <a:solidFill>
              <a:srgbClr val="FF0000"/>
            </a:solidFill>
            <a:prstDash val="solid"/>
            <a:round/>
            <a:headEnd type="stealth" w="med" len="med"/>
            <a:tailEnd type="none" w="med" len="med"/>
          </a:ln>
        </p:spPr>
      </p:cxnSp>
      <p:sp>
        <p:nvSpPr>
          <p:cNvPr id="11" name="Google Shape;353;g8d5b788658_0_0">
            <a:extLst>
              <a:ext uri="{FF2B5EF4-FFF2-40B4-BE49-F238E27FC236}">
                <a16:creationId xmlns:a16="http://schemas.microsoft.com/office/drawing/2014/main" id="{474B157B-4A08-C34E-891C-2E2EF96EB420}"/>
              </a:ext>
            </a:extLst>
          </p:cNvPr>
          <p:cNvSpPr txBox="1">
            <a:spLocks noGrp="1"/>
          </p:cNvSpPr>
          <p:nvPr>
            <p:ph type="title"/>
          </p:nvPr>
        </p:nvSpPr>
        <p:spPr>
          <a:xfrm>
            <a:off x="349875" y="0"/>
            <a:ext cx="8229600" cy="824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Parameter Sweeps in Tellurium</a:t>
            </a:r>
            <a:endParaRPr sz="3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2" name="Google Shape;356;g8d5b788658_0_0">
            <a:extLst>
              <a:ext uri="{FF2B5EF4-FFF2-40B4-BE49-F238E27FC236}">
                <a16:creationId xmlns:a16="http://schemas.microsoft.com/office/drawing/2014/main" id="{48B9CFC5-34CF-914B-A47A-E99ED93BB0BB}"/>
              </a:ext>
            </a:extLst>
          </p:cNvPr>
          <p:cNvSpPr txBox="1">
            <a:spLocks/>
          </p:cNvSpPr>
          <p:nvPr/>
        </p:nvSpPr>
        <p:spPr>
          <a:xfrm>
            <a:off x="457200" y="540913"/>
            <a:ext cx="8336925" cy="480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We can explore how parameters affect the simulation outcomes by performing a parameter sweep where we compare simulation results for different values of such parameter.</a:t>
            </a:r>
          </a:p>
          <a:p>
            <a:pPr marL="0" indent="0">
              <a:buFont typeface="Arial"/>
              <a:buNone/>
            </a:pPr>
            <a:endParaRPr lang="en-US" sz="2300" dirty="0"/>
          </a:p>
        </p:txBody>
      </p:sp>
      <p:pic>
        <p:nvPicPr>
          <p:cNvPr id="385" name="Google Shape;385;g8d5b788658_0_34"/>
          <p:cNvPicPr preferRelativeResize="0"/>
          <p:nvPr/>
        </p:nvPicPr>
        <p:blipFill>
          <a:blip r:embed="rId3">
            <a:alphaModFix/>
          </a:blip>
          <a:stretch>
            <a:fillRect/>
          </a:stretch>
        </p:blipFill>
        <p:spPr>
          <a:xfrm>
            <a:off x="5292475" y="2500656"/>
            <a:ext cx="3501725" cy="1743875"/>
          </a:xfrm>
          <a:prstGeom prst="rect">
            <a:avLst/>
          </a:prstGeom>
          <a:noFill/>
          <a:ln>
            <a:noFill/>
          </a:ln>
        </p:spPr>
      </p:pic>
      <p:pic>
        <p:nvPicPr>
          <p:cNvPr id="387" name="Google Shape;387;g8d5b788658_0_3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88" name="Google Shape;388;g8d5b788658_0_34"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389" name="Google Shape;389;g8d5b788658_0_34"/>
              <p:cNvSpPr txBox="1">
                <a:spLocks noGrp="1"/>
              </p:cNvSpPr>
              <p:nvPr>
                <p:ph type="body" idx="1"/>
              </p:nvPr>
            </p:nvSpPr>
            <p:spPr>
              <a:xfrm>
                <a:off x="457200" y="1600200"/>
                <a:ext cx="4575000" cy="4619700"/>
              </a:xfrm>
              <a:prstGeom prst="rect">
                <a:avLst/>
              </a:prstGeom>
            </p:spPr>
            <p:txBody>
              <a:bodyPr spcFirstLastPara="1" wrap="square" lIns="91425" tIns="45700" rIns="91425" bIns="45700" anchor="t" anchorCtr="0">
                <a:noAutofit/>
              </a:bodyPr>
              <a:lstStyle/>
              <a:p>
                <a:pPr marL="0" lvl="0" indent="0">
                  <a:buNone/>
                </a:pPr>
                <a:r>
                  <a:rPr lang="en-US" sz="2300" dirty="0"/>
                  <a:t>To perform a parameter sweep of the amount of virus </a:t>
                </a:r>
                <a14:m>
                  <m:oMath xmlns:m="http://schemas.openxmlformats.org/officeDocument/2006/math">
                    <m:r>
                      <a:rPr lang="en-US" sz="2300" i="1" dirty="0">
                        <a:latin typeface="Cambria Math" panose="02040503050406030204" pitchFamily="18" charset="0"/>
                      </a:rPr>
                      <m:t>𝑉</m:t>
                    </m:r>
                  </m:oMath>
                </a14:m>
                <a:r>
                  <a:rPr lang="en-US" sz="2300" dirty="0"/>
                  <a:t>:</a:t>
                </a:r>
              </a:p>
              <a:p>
                <a:pPr marL="457200" lvl="0" indent="-374650" algn="l" rtl="0">
                  <a:spcBef>
                    <a:spcPts val="360"/>
                  </a:spcBef>
                  <a:spcAft>
                    <a:spcPts val="0"/>
                  </a:spcAft>
                  <a:buSzPts val="2300"/>
                  <a:buAutoNum type="arabicParenR"/>
                </a:pPr>
                <a:r>
                  <a:rPr lang="en-US" sz="2300" dirty="0"/>
                  <a:t>Design loop with parameter values</a:t>
                </a:r>
                <a:endParaRPr sz="2300" dirty="0"/>
              </a:p>
              <a:p>
                <a:pPr marL="457200" lvl="0" indent="-374650" algn="l" rtl="0">
                  <a:spcBef>
                    <a:spcPts val="0"/>
                  </a:spcBef>
                  <a:spcAft>
                    <a:spcPts val="0"/>
                  </a:spcAft>
                  <a:buSzPts val="2300"/>
                  <a:buAutoNum type="arabicParenR"/>
                </a:pPr>
                <a:r>
                  <a:rPr lang="en-US" sz="2300" dirty="0"/>
                  <a:t>Reset model variables and parameters to original values</a:t>
                </a:r>
                <a:endParaRPr sz="2300" dirty="0"/>
              </a:p>
              <a:p>
                <a:pPr marL="457200" lvl="0" indent="-374650" algn="l" rtl="0">
                  <a:spcBef>
                    <a:spcPts val="0"/>
                  </a:spcBef>
                  <a:spcAft>
                    <a:spcPts val="0"/>
                  </a:spcAft>
                  <a:buSzPts val="2300"/>
                  <a:buAutoNum type="arabicParenR"/>
                </a:pPr>
                <a:r>
                  <a:rPr lang="en-US" sz="2300" dirty="0"/>
                  <a:t>Assign new parameter values using the </a:t>
                </a:r>
                <a:r>
                  <a:rPr lang="en-US" sz="2300" b="1" dirty="0"/>
                  <a:t>m </a:t>
                </a:r>
                <a:r>
                  <a:rPr lang="en-US" sz="2300" dirty="0"/>
                  <a:t>object attribute (</a:t>
                </a:r>
                <a:r>
                  <a:rPr lang="en-US" sz="2300" b="1" dirty="0"/>
                  <a:t>V</a:t>
                </a:r>
                <a:r>
                  <a:rPr lang="en-US" sz="2300" dirty="0"/>
                  <a:t>)</a:t>
                </a:r>
                <a:endParaRPr sz="2300" dirty="0"/>
              </a:p>
              <a:p>
                <a:pPr marL="457200" lvl="0" indent="-374650" algn="l" rtl="0">
                  <a:spcBef>
                    <a:spcPts val="0"/>
                  </a:spcBef>
                  <a:spcAft>
                    <a:spcPts val="0"/>
                  </a:spcAft>
                  <a:buSzPts val="2300"/>
                  <a:buAutoNum type="arabicParenR"/>
                </a:pPr>
                <a:r>
                  <a:rPr lang="en-US" sz="2300" dirty="0"/>
                  <a:t>Simulate the model with the new parameter value</a:t>
                </a:r>
                <a:endParaRPr sz="2300" dirty="0"/>
              </a:p>
            </p:txBody>
          </p:sp>
        </mc:Choice>
        <mc:Fallback xmlns="">
          <p:sp>
            <p:nvSpPr>
              <p:cNvPr id="389" name="Google Shape;389;g8d5b788658_0_34"/>
              <p:cNvSpPr txBox="1">
                <a:spLocks noGrp="1" noRot="1" noChangeAspect="1" noMove="1" noResize="1" noEditPoints="1" noAdjustHandles="1" noChangeArrowheads="1" noChangeShapeType="1" noTextEdit="1"/>
              </p:cNvSpPr>
              <p:nvPr>
                <p:ph type="body" idx="1"/>
              </p:nvPr>
            </p:nvSpPr>
            <p:spPr>
              <a:xfrm>
                <a:off x="457200" y="1600200"/>
                <a:ext cx="4575000" cy="4619700"/>
              </a:xfrm>
              <a:prstGeom prst="rect">
                <a:avLst/>
              </a:prstGeom>
              <a:blipFill>
                <a:blip r:embed="rId6"/>
                <a:stretch>
                  <a:fillRect l="-2000"/>
                </a:stretch>
              </a:blipFill>
            </p:spPr>
            <p:txBody>
              <a:bodyPr/>
              <a:lstStyle/>
              <a:p>
                <a:r>
                  <a:rPr lang="en-US">
                    <a:noFill/>
                  </a:rPr>
                  <a:t> </a:t>
                </a:r>
              </a:p>
            </p:txBody>
          </p:sp>
        </mc:Fallback>
      </mc:AlternateContent>
      <p:sp>
        <p:nvSpPr>
          <p:cNvPr id="390" name="Google Shape;390;g8d5b788658_0_34"/>
          <p:cNvSpPr/>
          <p:nvPr/>
        </p:nvSpPr>
        <p:spPr>
          <a:xfrm>
            <a:off x="5185188" y="3428988"/>
            <a:ext cx="35016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91" name="Google Shape;391;g8d5b788658_0_34"/>
          <p:cNvCxnSpPr>
            <a:cxnSpLocks/>
          </p:cNvCxnSpPr>
          <p:nvPr/>
        </p:nvCxnSpPr>
        <p:spPr>
          <a:xfrm flipH="1">
            <a:off x="4375150" y="3582438"/>
            <a:ext cx="809963" cy="1421362"/>
          </a:xfrm>
          <a:prstGeom prst="straightConnector1">
            <a:avLst/>
          </a:prstGeom>
          <a:noFill/>
          <a:ln w="38100" cap="flat" cmpd="sng">
            <a:solidFill>
              <a:srgbClr val="FF0000"/>
            </a:solidFill>
            <a:prstDash val="solid"/>
            <a:round/>
            <a:headEnd type="stealth" w="med" len="med"/>
            <a:tailEnd type="none" w="med" len="med"/>
          </a:ln>
        </p:spPr>
      </p:cxnSp>
      <p:sp>
        <p:nvSpPr>
          <p:cNvPr id="11" name="Google Shape;353;g8d5b788658_0_0">
            <a:extLst>
              <a:ext uri="{FF2B5EF4-FFF2-40B4-BE49-F238E27FC236}">
                <a16:creationId xmlns:a16="http://schemas.microsoft.com/office/drawing/2014/main" id="{761A96AA-1A1D-DC49-92B0-8C2237ECF978}"/>
              </a:ext>
            </a:extLst>
          </p:cNvPr>
          <p:cNvSpPr txBox="1">
            <a:spLocks noGrp="1"/>
          </p:cNvSpPr>
          <p:nvPr>
            <p:ph type="title"/>
          </p:nvPr>
        </p:nvSpPr>
        <p:spPr>
          <a:xfrm>
            <a:off x="349875" y="0"/>
            <a:ext cx="8229600" cy="824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Parameter Sweeps in Tellurium</a:t>
            </a:r>
            <a:endParaRPr sz="3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12" name="Google Shape;356;g8d5b788658_0_0">
            <a:extLst>
              <a:ext uri="{FF2B5EF4-FFF2-40B4-BE49-F238E27FC236}">
                <a16:creationId xmlns:a16="http://schemas.microsoft.com/office/drawing/2014/main" id="{05A8279A-DFB8-7045-A67D-8EFD1A535EB0}"/>
              </a:ext>
            </a:extLst>
          </p:cNvPr>
          <p:cNvSpPr txBox="1">
            <a:spLocks/>
          </p:cNvSpPr>
          <p:nvPr/>
        </p:nvSpPr>
        <p:spPr>
          <a:xfrm>
            <a:off x="457200" y="540913"/>
            <a:ext cx="8336925" cy="480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We can explore how parameters affect the simulation outcomes by performing a parameter sweep where we compare simulation results for different values of such parameter.</a:t>
            </a:r>
          </a:p>
          <a:p>
            <a:pPr marL="0" indent="0">
              <a:buFont typeface="Arial"/>
              <a:buNone/>
            </a:pPr>
            <a:endParaRPr lang="en-US" sz="2300" dirty="0"/>
          </a:p>
        </p:txBody>
      </p:sp>
      <p:pic>
        <p:nvPicPr>
          <p:cNvPr id="396" name="Google Shape;396;g8d5b788658_0_44"/>
          <p:cNvPicPr preferRelativeResize="0"/>
          <p:nvPr/>
        </p:nvPicPr>
        <p:blipFill>
          <a:blip r:embed="rId3">
            <a:alphaModFix/>
          </a:blip>
          <a:stretch>
            <a:fillRect/>
          </a:stretch>
        </p:blipFill>
        <p:spPr>
          <a:xfrm>
            <a:off x="5292475" y="2500656"/>
            <a:ext cx="3501725" cy="1743875"/>
          </a:xfrm>
          <a:prstGeom prst="rect">
            <a:avLst/>
          </a:prstGeom>
          <a:noFill/>
          <a:ln>
            <a:noFill/>
          </a:ln>
        </p:spPr>
      </p:pic>
      <p:pic>
        <p:nvPicPr>
          <p:cNvPr id="398" name="Google Shape;398;g8d5b788658_0_4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99" name="Google Shape;399;g8d5b788658_0_44"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400" name="Google Shape;400;g8d5b788658_0_44"/>
              <p:cNvSpPr txBox="1">
                <a:spLocks noGrp="1"/>
              </p:cNvSpPr>
              <p:nvPr>
                <p:ph type="body" idx="1"/>
              </p:nvPr>
            </p:nvSpPr>
            <p:spPr>
              <a:xfrm>
                <a:off x="457200" y="1600200"/>
                <a:ext cx="4575000" cy="4619700"/>
              </a:xfrm>
              <a:prstGeom prst="rect">
                <a:avLst/>
              </a:prstGeom>
            </p:spPr>
            <p:txBody>
              <a:bodyPr spcFirstLastPara="1" wrap="square" lIns="91425" tIns="45700" rIns="91425" bIns="45700" anchor="t" anchorCtr="0">
                <a:noAutofit/>
              </a:bodyPr>
              <a:lstStyle/>
              <a:p>
                <a:pPr marL="0" lvl="0" indent="0">
                  <a:buNone/>
                </a:pPr>
                <a:r>
                  <a:rPr lang="en-US" sz="2300" dirty="0"/>
                  <a:t>To perform a parameter sweep of the amount of virus </a:t>
                </a:r>
                <a14:m>
                  <m:oMath xmlns:m="http://schemas.openxmlformats.org/officeDocument/2006/math">
                    <m:r>
                      <a:rPr lang="en-US" sz="2300" i="1" dirty="0">
                        <a:latin typeface="Cambria Math" panose="02040503050406030204" pitchFamily="18" charset="0"/>
                      </a:rPr>
                      <m:t>𝑉</m:t>
                    </m:r>
                  </m:oMath>
                </a14:m>
                <a:r>
                  <a:rPr lang="en-US" sz="2300" dirty="0"/>
                  <a:t>:</a:t>
                </a:r>
              </a:p>
              <a:p>
                <a:pPr marL="457200" lvl="0" indent="-374650" algn="l" rtl="0">
                  <a:spcBef>
                    <a:spcPts val="360"/>
                  </a:spcBef>
                  <a:spcAft>
                    <a:spcPts val="0"/>
                  </a:spcAft>
                  <a:buSzPts val="2300"/>
                  <a:buAutoNum type="arabicParenR"/>
                </a:pPr>
                <a:r>
                  <a:rPr lang="en-US" sz="2300" dirty="0"/>
                  <a:t>Design loop with parameter values</a:t>
                </a:r>
                <a:endParaRPr sz="2300" dirty="0"/>
              </a:p>
              <a:p>
                <a:pPr marL="457200" lvl="0" indent="-374650" algn="l" rtl="0">
                  <a:spcBef>
                    <a:spcPts val="0"/>
                  </a:spcBef>
                  <a:spcAft>
                    <a:spcPts val="0"/>
                  </a:spcAft>
                  <a:buSzPts val="2300"/>
                  <a:buAutoNum type="arabicParenR"/>
                </a:pPr>
                <a:r>
                  <a:rPr lang="en-US" sz="2300" dirty="0"/>
                  <a:t>Reset model variables and parameters to original values</a:t>
                </a:r>
                <a:endParaRPr sz="2300" dirty="0"/>
              </a:p>
              <a:p>
                <a:pPr marL="457200" lvl="0" indent="-374650" algn="l" rtl="0">
                  <a:spcBef>
                    <a:spcPts val="0"/>
                  </a:spcBef>
                  <a:spcAft>
                    <a:spcPts val="0"/>
                  </a:spcAft>
                  <a:buSzPts val="2300"/>
                  <a:buAutoNum type="arabicParenR"/>
                </a:pPr>
                <a:r>
                  <a:rPr lang="en-US" sz="2300" dirty="0"/>
                  <a:t>Assign new parameter values using the </a:t>
                </a:r>
                <a:r>
                  <a:rPr lang="en-US" sz="2300" b="1" dirty="0"/>
                  <a:t>m </a:t>
                </a:r>
                <a:r>
                  <a:rPr lang="en-US" sz="2300" dirty="0"/>
                  <a:t>object attribute (</a:t>
                </a:r>
                <a:r>
                  <a:rPr lang="en-US" sz="2300" b="1" dirty="0"/>
                  <a:t>V</a:t>
                </a:r>
                <a:r>
                  <a:rPr lang="en-US" sz="2300" dirty="0"/>
                  <a:t>)</a:t>
                </a:r>
                <a:endParaRPr sz="2300" dirty="0"/>
              </a:p>
              <a:p>
                <a:pPr marL="457200" lvl="0" indent="-374650" algn="l" rtl="0">
                  <a:spcBef>
                    <a:spcPts val="0"/>
                  </a:spcBef>
                  <a:spcAft>
                    <a:spcPts val="0"/>
                  </a:spcAft>
                  <a:buSzPts val="2300"/>
                  <a:buAutoNum type="arabicParenR"/>
                </a:pPr>
                <a:r>
                  <a:rPr lang="en-US" sz="2300" dirty="0"/>
                  <a:t>Simulate the model with the new parameter value</a:t>
                </a:r>
                <a:endParaRPr sz="2300" dirty="0"/>
              </a:p>
              <a:p>
                <a:pPr marL="457200" lvl="0" indent="-374650" algn="l" rtl="0">
                  <a:spcBef>
                    <a:spcPts val="0"/>
                  </a:spcBef>
                  <a:spcAft>
                    <a:spcPts val="0"/>
                  </a:spcAft>
                  <a:buSzPts val="2300"/>
                  <a:buAutoNum type="arabicParenR"/>
                </a:pPr>
                <a:r>
                  <a:rPr lang="en-US" sz="2300" dirty="0"/>
                  <a:t>Use the </a:t>
                </a:r>
                <a:r>
                  <a:rPr lang="en-US" sz="2300" b="1" dirty="0"/>
                  <a:t>plot()</a:t>
                </a:r>
                <a:r>
                  <a:rPr lang="en-US" sz="2300" dirty="0"/>
                  <a:t> method to generate a plot object but set </a:t>
                </a:r>
                <a:r>
                  <a:rPr lang="en-US" sz="2300" b="1" dirty="0"/>
                  <a:t>show=False</a:t>
                </a:r>
                <a:endParaRPr sz="2300" dirty="0"/>
              </a:p>
              <a:p>
                <a:pPr marL="0" lvl="0" indent="0" algn="l" rtl="0">
                  <a:spcBef>
                    <a:spcPts val="360"/>
                  </a:spcBef>
                  <a:spcAft>
                    <a:spcPts val="0"/>
                  </a:spcAft>
                  <a:buNone/>
                </a:pPr>
                <a:endParaRPr sz="2300" dirty="0"/>
              </a:p>
            </p:txBody>
          </p:sp>
        </mc:Choice>
        <mc:Fallback xmlns="">
          <p:sp>
            <p:nvSpPr>
              <p:cNvPr id="400" name="Google Shape;400;g8d5b788658_0_44"/>
              <p:cNvSpPr txBox="1">
                <a:spLocks noGrp="1" noRot="1" noChangeAspect="1" noMove="1" noResize="1" noEditPoints="1" noAdjustHandles="1" noChangeArrowheads="1" noChangeShapeType="1" noTextEdit="1"/>
              </p:cNvSpPr>
              <p:nvPr>
                <p:ph type="body" idx="1"/>
              </p:nvPr>
            </p:nvSpPr>
            <p:spPr>
              <a:xfrm>
                <a:off x="457200" y="1600200"/>
                <a:ext cx="4575000" cy="4619700"/>
              </a:xfrm>
              <a:prstGeom prst="rect">
                <a:avLst/>
              </a:prstGeom>
              <a:blipFill>
                <a:blip r:embed="rId6"/>
                <a:stretch>
                  <a:fillRect l="-2000" b="-5812"/>
                </a:stretch>
              </a:blipFill>
            </p:spPr>
            <p:txBody>
              <a:bodyPr/>
              <a:lstStyle/>
              <a:p>
                <a:r>
                  <a:rPr lang="en-US">
                    <a:noFill/>
                  </a:rPr>
                  <a:t> </a:t>
                </a:r>
              </a:p>
            </p:txBody>
          </p:sp>
        </mc:Fallback>
      </mc:AlternateContent>
      <p:sp>
        <p:nvSpPr>
          <p:cNvPr id="401" name="Google Shape;401;g8d5b788658_0_44"/>
          <p:cNvSpPr/>
          <p:nvPr/>
        </p:nvSpPr>
        <p:spPr>
          <a:xfrm>
            <a:off x="5185188" y="3687500"/>
            <a:ext cx="35016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02" name="Google Shape;402;g8d5b788658_0_44"/>
          <p:cNvCxnSpPr>
            <a:cxnSpLocks/>
          </p:cNvCxnSpPr>
          <p:nvPr/>
        </p:nvCxnSpPr>
        <p:spPr>
          <a:xfrm flipH="1">
            <a:off x="4572000" y="3994400"/>
            <a:ext cx="705900" cy="1834900"/>
          </a:xfrm>
          <a:prstGeom prst="straightConnector1">
            <a:avLst/>
          </a:prstGeom>
          <a:noFill/>
          <a:ln w="38100" cap="flat" cmpd="sng">
            <a:solidFill>
              <a:srgbClr val="FF0000"/>
            </a:solidFill>
            <a:prstDash val="solid"/>
            <a:round/>
            <a:headEnd type="stealth" w="med" len="med"/>
            <a:tailEnd type="none" w="med" len="med"/>
          </a:ln>
        </p:spPr>
      </p:cxnSp>
      <p:sp>
        <p:nvSpPr>
          <p:cNvPr id="11" name="Google Shape;353;g8d5b788658_0_0">
            <a:extLst>
              <a:ext uri="{FF2B5EF4-FFF2-40B4-BE49-F238E27FC236}">
                <a16:creationId xmlns:a16="http://schemas.microsoft.com/office/drawing/2014/main" id="{01E4BC72-BB8B-6244-B39B-0B9532BFBBDE}"/>
              </a:ext>
            </a:extLst>
          </p:cNvPr>
          <p:cNvSpPr txBox="1">
            <a:spLocks noGrp="1"/>
          </p:cNvSpPr>
          <p:nvPr>
            <p:ph type="title"/>
          </p:nvPr>
        </p:nvSpPr>
        <p:spPr>
          <a:xfrm>
            <a:off x="349875" y="0"/>
            <a:ext cx="8229600" cy="824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Parameter Sweeps in Tellurium</a:t>
            </a:r>
            <a:endParaRPr sz="3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14" name="Google Shape;356;g8d5b788658_0_0">
            <a:extLst>
              <a:ext uri="{FF2B5EF4-FFF2-40B4-BE49-F238E27FC236}">
                <a16:creationId xmlns:a16="http://schemas.microsoft.com/office/drawing/2014/main" id="{046822A7-43B5-7A4C-B20D-7DED924E83D0}"/>
              </a:ext>
            </a:extLst>
          </p:cNvPr>
          <p:cNvSpPr txBox="1">
            <a:spLocks/>
          </p:cNvSpPr>
          <p:nvPr/>
        </p:nvSpPr>
        <p:spPr>
          <a:xfrm>
            <a:off x="457200" y="824247"/>
            <a:ext cx="8336925" cy="45232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For visualization purposes, we can conveniently choose to simulate individual variables of the ODE and display them independently </a:t>
            </a:r>
          </a:p>
          <a:p>
            <a:pPr marL="0" indent="0">
              <a:buFont typeface="Arial"/>
              <a:buNone/>
            </a:pPr>
            <a:endParaRPr lang="en-US" sz="2300" dirty="0"/>
          </a:p>
        </p:txBody>
      </p:sp>
      <p:pic>
        <p:nvPicPr>
          <p:cNvPr id="409" name="Google Shape;409;g8d5b788658_0_54"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10" name="Google Shape;410;g8d5b788658_0_54"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411" name="Google Shape;411;g8d5b788658_0_54"/>
          <p:cNvSpPr txBox="1">
            <a:spLocks noGrp="1"/>
          </p:cNvSpPr>
          <p:nvPr>
            <p:ph type="body" idx="1"/>
          </p:nvPr>
        </p:nvSpPr>
        <p:spPr>
          <a:xfrm>
            <a:off x="457200" y="1600200"/>
            <a:ext cx="4575000" cy="4619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We can choose to display only the number of uninfected cells: T variable</a:t>
            </a:r>
          </a:p>
          <a:p>
            <a:pPr marL="0" lvl="0" indent="0" algn="l" rtl="0">
              <a:spcBef>
                <a:spcPts val="360"/>
              </a:spcBef>
              <a:spcAft>
                <a:spcPts val="0"/>
              </a:spcAft>
              <a:buNone/>
            </a:pPr>
            <a:endParaRPr lang="en-US" sz="2300" dirty="0"/>
          </a:p>
          <a:p>
            <a:pPr marL="0" indent="0">
              <a:buNone/>
            </a:pPr>
            <a:r>
              <a:rPr lang="en-US" sz="2300" dirty="0"/>
              <a:t>We can choose to display only the number of infected cells: I1 variable</a:t>
            </a:r>
          </a:p>
          <a:p>
            <a:pPr marL="0" lvl="0" indent="0" algn="l" rtl="0">
              <a:spcBef>
                <a:spcPts val="360"/>
              </a:spcBef>
              <a:spcAft>
                <a:spcPts val="0"/>
              </a:spcAft>
              <a:buNone/>
            </a:pPr>
            <a:endParaRPr lang="en-US" sz="2300" dirty="0"/>
          </a:p>
          <a:p>
            <a:pPr marL="0" lvl="0" indent="0" algn="l" rtl="0">
              <a:spcBef>
                <a:spcPts val="360"/>
              </a:spcBef>
              <a:spcAft>
                <a:spcPts val="0"/>
              </a:spcAft>
              <a:buNone/>
            </a:pPr>
            <a:endParaRPr sz="2300" dirty="0"/>
          </a:p>
        </p:txBody>
      </p:sp>
      <p:sp>
        <p:nvSpPr>
          <p:cNvPr id="13" name="Google Shape;353;g8d5b788658_0_0">
            <a:extLst>
              <a:ext uri="{FF2B5EF4-FFF2-40B4-BE49-F238E27FC236}">
                <a16:creationId xmlns:a16="http://schemas.microsoft.com/office/drawing/2014/main" id="{B51E21EF-358C-414D-A47C-7D4D803B5623}"/>
              </a:ext>
            </a:extLst>
          </p:cNvPr>
          <p:cNvSpPr txBox="1">
            <a:spLocks noGrp="1"/>
          </p:cNvSpPr>
          <p:nvPr>
            <p:ph type="title"/>
          </p:nvPr>
        </p:nvSpPr>
        <p:spPr>
          <a:xfrm>
            <a:off x="349875" y="84279"/>
            <a:ext cx="8229600" cy="824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Exercise 1.5.0B:Parameter Sweeps in Tellurium</a:t>
            </a:r>
            <a:endParaRPr sz="3900" dirty="0"/>
          </a:p>
        </p:txBody>
      </p:sp>
      <p:pic>
        <p:nvPicPr>
          <p:cNvPr id="3" name="Picture 2">
            <a:extLst>
              <a:ext uri="{FF2B5EF4-FFF2-40B4-BE49-F238E27FC236}">
                <a16:creationId xmlns:a16="http://schemas.microsoft.com/office/drawing/2014/main" id="{91827A75-D1F8-FE46-8659-F86F5B27D3E0}"/>
              </a:ext>
            </a:extLst>
          </p:cNvPr>
          <p:cNvPicPr>
            <a:picLocks noChangeAspect="1"/>
          </p:cNvPicPr>
          <p:nvPr/>
        </p:nvPicPr>
        <p:blipFill>
          <a:blip r:embed="rId5"/>
          <a:stretch>
            <a:fillRect/>
          </a:stretch>
        </p:blipFill>
        <p:spPr>
          <a:xfrm>
            <a:off x="5193496" y="1935562"/>
            <a:ext cx="3842693" cy="2274642"/>
          </a:xfrm>
          <a:prstGeom prst="rect">
            <a:avLst/>
          </a:prstGeom>
        </p:spPr>
      </p:pic>
      <p:sp>
        <p:nvSpPr>
          <p:cNvPr id="16" name="Google Shape;401;g8d5b788658_0_44">
            <a:extLst>
              <a:ext uri="{FF2B5EF4-FFF2-40B4-BE49-F238E27FC236}">
                <a16:creationId xmlns:a16="http://schemas.microsoft.com/office/drawing/2014/main" id="{B741E4A0-F924-3D47-8D60-1603AD4B4AF3}"/>
              </a:ext>
            </a:extLst>
          </p:cNvPr>
          <p:cNvSpPr/>
          <p:nvPr/>
        </p:nvSpPr>
        <p:spPr>
          <a:xfrm>
            <a:off x="5749725" y="2653047"/>
            <a:ext cx="3286464" cy="225272"/>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7" name="Google Shape;402;g8d5b788658_0_44">
            <a:extLst>
              <a:ext uri="{FF2B5EF4-FFF2-40B4-BE49-F238E27FC236}">
                <a16:creationId xmlns:a16="http://schemas.microsoft.com/office/drawing/2014/main" id="{2844B6DD-A1CD-7D43-80E7-683F1F25107D}"/>
              </a:ext>
            </a:extLst>
          </p:cNvPr>
          <p:cNvCxnSpPr>
            <a:cxnSpLocks/>
          </p:cNvCxnSpPr>
          <p:nvPr/>
        </p:nvCxnSpPr>
        <p:spPr>
          <a:xfrm flipH="1" flipV="1">
            <a:off x="3950505" y="2421228"/>
            <a:ext cx="1692750" cy="344455"/>
          </a:xfrm>
          <a:prstGeom prst="straightConnector1">
            <a:avLst/>
          </a:prstGeom>
          <a:noFill/>
          <a:ln w="38100" cap="flat" cmpd="sng">
            <a:solidFill>
              <a:srgbClr val="FF0000"/>
            </a:solidFill>
            <a:prstDash val="solid"/>
            <a:round/>
            <a:headEnd type="stealth" w="med" len="med"/>
            <a:tailEnd type="none" w="med" len="med"/>
          </a:ln>
        </p:spPr>
      </p:cxnSp>
      <p:sp>
        <p:nvSpPr>
          <p:cNvPr id="18" name="Google Shape;401;g8d5b788658_0_44">
            <a:extLst>
              <a:ext uri="{FF2B5EF4-FFF2-40B4-BE49-F238E27FC236}">
                <a16:creationId xmlns:a16="http://schemas.microsoft.com/office/drawing/2014/main" id="{832E28F8-2DE5-3044-B0CD-C02C70AD7B6E}"/>
              </a:ext>
            </a:extLst>
          </p:cNvPr>
          <p:cNvSpPr/>
          <p:nvPr/>
        </p:nvSpPr>
        <p:spPr>
          <a:xfrm>
            <a:off x="5749725" y="3595804"/>
            <a:ext cx="3286464" cy="225272"/>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9" name="Google Shape;402;g8d5b788658_0_44">
            <a:extLst>
              <a:ext uri="{FF2B5EF4-FFF2-40B4-BE49-F238E27FC236}">
                <a16:creationId xmlns:a16="http://schemas.microsoft.com/office/drawing/2014/main" id="{D207DAA0-024C-B349-A589-C736876FEE3E}"/>
              </a:ext>
            </a:extLst>
          </p:cNvPr>
          <p:cNvCxnSpPr>
            <a:cxnSpLocks/>
          </p:cNvCxnSpPr>
          <p:nvPr/>
        </p:nvCxnSpPr>
        <p:spPr>
          <a:xfrm flipH="1" flipV="1">
            <a:off x="4667963" y="3429000"/>
            <a:ext cx="1028101" cy="284864"/>
          </a:xfrm>
          <a:prstGeom prst="straightConnector1">
            <a:avLst/>
          </a:prstGeom>
          <a:noFill/>
          <a:ln w="38100" cap="flat" cmpd="sng">
            <a:solidFill>
              <a:srgbClr val="FF0000"/>
            </a:solidFill>
            <a:prstDash val="solid"/>
            <a:round/>
            <a:headEnd type="stealth" w="med" len="med"/>
            <a:tailEnd type="none" w="med" len="med"/>
          </a:ln>
        </p:spPr>
      </p:cxnSp>
      <p:pic>
        <p:nvPicPr>
          <p:cNvPr id="7" name="Picture 6">
            <a:extLst>
              <a:ext uri="{FF2B5EF4-FFF2-40B4-BE49-F238E27FC236}">
                <a16:creationId xmlns:a16="http://schemas.microsoft.com/office/drawing/2014/main" id="{09D525A7-55C3-E045-9358-EF6B4806A860}"/>
              </a:ext>
            </a:extLst>
          </p:cNvPr>
          <p:cNvPicPr>
            <a:picLocks noChangeAspect="1"/>
          </p:cNvPicPr>
          <p:nvPr/>
        </p:nvPicPr>
        <p:blipFill>
          <a:blip r:embed="rId6"/>
          <a:stretch>
            <a:fillRect/>
          </a:stretch>
        </p:blipFill>
        <p:spPr>
          <a:xfrm>
            <a:off x="4667963" y="4369545"/>
            <a:ext cx="3399673" cy="2425897"/>
          </a:xfrm>
          <a:prstGeom prst="rect">
            <a:avLst/>
          </a:prstGeom>
        </p:spPr>
      </p:pic>
      <p:pic>
        <p:nvPicPr>
          <p:cNvPr id="9" name="Picture 8">
            <a:extLst>
              <a:ext uri="{FF2B5EF4-FFF2-40B4-BE49-F238E27FC236}">
                <a16:creationId xmlns:a16="http://schemas.microsoft.com/office/drawing/2014/main" id="{0AA30EC5-053C-3849-B8B0-4A4540CD7201}"/>
              </a:ext>
            </a:extLst>
          </p:cNvPr>
          <p:cNvPicPr>
            <a:picLocks noChangeAspect="1"/>
          </p:cNvPicPr>
          <p:nvPr/>
        </p:nvPicPr>
        <p:blipFill>
          <a:blip r:embed="rId7"/>
          <a:stretch>
            <a:fillRect/>
          </a:stretch>
        </p:blipFill>
        <p:spPr>
          <a:xfrm>
            <a:off x="1119558" y="4384967"/>
            <a:ext cx="3397673" cy="2475824"/>
          </a:xfrm>
          <a:prstGeom prst="rect">
            <a:avLst/>
          </a:prstGeom>
        </p:spPr>
      </p:pic>
      <p:cxnSp>
        <p:nvCxnSpPr>
          <p:cNvPr id="25" name="Google Shape;402;g8d5b788658_0_44">
            <a:extLst>
              <a:ext uri="{FF2B5EF4-FFF2-40B4-BE49-F238E27FC236}">
                <a16:creationId xmlns:a16="http://schemas.microsoft.com/office/drawing/2014/main" id="{51FF4370-A1E5-FF45-AF59-396D00F13251}"/>
              </a:ext>
            </a:extLst>
          </p:cNvPr>
          <p:cNvCxnSpPr>
            <a:cxnSpLocks/>
          </p:cNvCxnSpPr>
          <p:nvPr/>
        </p:nvCxnSpPr>
        <p:spPr>
          <a:xfrm flipV="1">
            <a:off x="4043966" y="2861330"/>
            <a:ext cx="1599289" cy="1612797"/>
          </a:xfrm>
          <a:prstGeom prst="straightConnector1">
            <a:avLst/>
          </a:prstGeom>
          <a:noFill/>
          <a:ln w="38100" cap="flat" cmpd="sng">
            <a:solidFill>
              <a:srgbClr val="FF0000"/>
            </a:solidFill>
            <a:prstDash val="solid"/>
            <a:round/>
            <a:headEnd type="stealth" w="med" len="med"/>
            <a:tailEnd type="none" w="med" len="med"/>
          </a:ln>
        </p:spPr>
      </p:cxnSp>
      <p:cxnSp>
        <p:nvCxnSpPr>
          <p:cNvPr id="29" name="Google Shape;402;g8d5b788658_0_44">
            <a:extLst>
              <a:ext uri="{FF2B5EF4-FFF2-40B4-BE49-F238E27FC236}">
                <a16:creationId xmlns:a16="http://schemas.microsoft.com/office/drawing/2014/main" id="{EEF253C1-FCD1-E346-9B5F-6894FB36B8F0}"/>
              </a:ext>
            </a:extLst>
          </p:cNvPr>
          <p:cNvCxnSpPr>
            <a:cxnSpLocks/>
          </p:cNvCxnSpPr>
          <p:nvPr/>
        </p:nvCxnSpPr>
        <p:spPr>
          <a:xfrm flipV="1">
            <a:off x="5489400" y="3821076"/>
            <a:ext cx="178170" cy="682846"/>
          </a:xfrm>
          <a:prstGeom prst="straightConnector1">
            <a:avLst/>
          </a:prstGeom>
          <a:noFill/>
          <a:ln w="38100" cap="flat" cmpd="sng">
            <a:solidFill>
              <a:srgbClr val="FF0000"/>
            </a:solidFill>
            <a:prstDash val="solid"/>
            <a:round/>
            <a:headEnd type="stealth"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g8d5b788658_0_78"/>
          <p:cNvPicPr preferRelativeResize="0"/>
          <p:nvPr/>
        </p:nvPicPr>
        <p:blipFill>
          <a:blip r:embed="rId3">
            <a:alphaModFix/>
          </a:blip>
          <a:stretch>
            <a:fillRect/>
          </a:stretch>
        </p:blipFill>
        <p:spPr>
          <a:xfrm>
            <a:off x="5851375" y="4298188"/>
            <a:ext cx="3162600" cy="2173833"/>
          </a:xfrm>
          <a:prstGeom prst="rect">
            <a:avLst/>
          </a:prstGeom>
          <a:noFill/>
          <a:ln>
            <a:noFill/>
          </a:ln>
        </p:spPr>
      </p:pic>
      <p:sp>
        <p:nvSpPr>
          <p:cNvPr id="422" name="Google Shape;422;g8d5b788658_0_78"/>
          <p:cNvSpPr txBox="1">
            <a:spLocks noGrp="1"/>
          </p:cNvSpPr>
          <p:nvPr>
            <p:ph type="title"/>
          </p:nvPr>
        </p:nvSpPr>
        <p:spPr>
          <a:xfrm>
            <a:off x="0" y="19864"/>
            <a:ext cx="9144000" cy="89554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3900" b="1" dirty="0">
                <a:solidFill>
                  <a:srgbClr val="0000CC"/>
                </a:solidFill>
              </a:rPr>
              <a:t>Dynamics of Viral Infection</a:t>
            </a:r>
            <a:endParaRPr dirty="0"/>
          </a:p>
        </p:txBody>
      </p:sp>
      <p:sp>
        <p:nvSpPr>
          <p:cNvPr id="423" name="Google Shape;423;g8d5b788658_0_78"/>
          <p:cNvSpPr txBox="1">
            <a:spLocks noGrp="1"/>
          </p:cNvSpPr>
          <p:nvPr>
            <p:ph type="body" idx="1"/>
          </p:nvPr>
        </p:nvSpPr>
        <p:spPr>
          <a:xfrm>
            <a:off x="64294" y="855950"/>
            <a:ext cx="5219400" cy="4776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2000" dirty="0"/>
              <a:t>For many viruses and hosts, viral kinetics are relatively similar:</a:t>
            </a:r>
            <a:endParaRPr sz="2000" dirty="0"/>
          </a:p>
          <a:p>
            <a:pPr marL="457200" lvl="0" indent="0" algn="l" rtl="0">
              <a:spcBef>
                <a:spcPts val="360"/>
              </a:spcBef>
              <a:spcAft>
                <a:spcPts val="0"/>
              </a:spcAft>
              <a:buNone/>
            </a:pPr>
            <a:r>
              <a:rPr lang="en-US" sz="2000" dirty="0"/>
              <a:t>virus increases exponentially, reaches a peak, and declines exponentially in a monophasic, biphasic, or triphasic manner until clearance (acute) or a steady state (chronic)</a:t>
            </a:r>
            <a:endParaRPr sz="2000" dirty="0"/>
          </a:p>
          <a:p>
            <a:pPr marL="0" marR="0" lvl="0" indent="0" algn="l" rtl="0">
              <a:lnSpc>
                <a:spcPct val="100000"/>
              </a:lnSpc>
              <a:spcBef>
                <a:spcPts val="360"/>
              </a:spcBef>
              <a:spcAft>
                <a:spcPts val="0"/>
              </a:spcAft>
              <a:buNone/>
            </a:pPr>
            <a:r>
              <a:rPr lang="en-US" sz="2000" dirty="0"/>
              <a:t>Mathematical models have been used to evaluate viral infection dynamics and host immune responses, including ordinary differential equation (ODE) models and spatially-resolved agent-based models (ABM)</a:t>
            </a:r>
            <a:endParaRPr sz="2000" dirty="0"/>
          </a:p>
          <a:p>
            <a:pPr marL="457200" marR="0" lvl="0" indent="0" algn="l" rtl="0">
              <a:lnSpc>
                <a:spcPct val="100000"/>
              </a:lnSpc>
              <a:spcBef>
                <a:spcPts val="360"/>
              </a:spcBef>
              <a:spcAft>
                <a:spcPts val="0"/>
              </a:spcAft>
              <a:buNone/>
            </a:pPr>
            <a:r>
              <a:rPr lang="en-US" sz="2000" dirty="0"/>
              <a:t>The most widely used is the standard viral dynamic ODE model </a:t>
            </a:r>
            <a:endParaRPr sz="2000" dirty="0"/>
          </a:p>
          <a:p>
            <a:pPr marL="457200" marR="0" lvl="0" indent="0" algn="l" rtl="0">
              <a:lnSpc>
                <a:spcPct val="100000"/>
              </a:lnSpc>
              <a:spcBef>
                <a:spcPts val="360"/>
              </a:spcBef>
              <a:spcAft>
                <a:spcPts val="0"/>
              </a:spcAft>
              <a:buNone/>
            </a:pPr>
            <a:r>
              <a:rPr lang="en-US" sz="2000" dirty="0"/>
              <a:t>More complicated models might be needed to reproduce different viral curves</a:t>
            </a:r>
            <a:endParaRPr sz="2000" dirty="0"/>
          </a:p>
          <a:p>
            <a:pPr marL="0" lvl="0" indent="0" algn="l" rtl="0">
              <a:spcBef>
                <a:spcPts val="360"/>
              </a:spcBef>
              <a:spcAft>
                <a:spcPts val="0"/>
              </a:spcAft>
              <a:buNone/>
            </a:pPr>
            <a:endParaRPr sz="2000" dirty="0"/>
          </a:p>
        </p:txBody>
      </p:sp>
      <p:pic>
        <p:nvPicPr>
          <p:cNvPr id="424" name="Google Shape;424;g8d5b788658_0_7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25" name="Google Shape;425;g8d5b788658_0_7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426" name="Google Shape;426;g8d5b788658_0_78"/>
          <p:cNvPicPr preferRelativeResize="0"/>
          <p:nvPr/>
        </p:nvPicPr>
        <p:blipFill>
          <a:blip r:embed="rId6">
            <a:alphaModFix/>
          </a:blip>
          <a:stretch>
            <a:fillRect/>
          </a:stretch>
        </p:blipFill>
        <p:spPr>
          <a:xfrm>
            <a:off x="7368050" y="1486313"/>
            <a:ext cx="1645920" cy="1371600"/>
          </a:xfrm>
          <a:prstGeom prst="rect">
            <a:avLst/>
          </a:prstGeom>
          <a:noFill/>
          <a:ln>
            <a:noFill/>
          </a:ln>
        </p:spPr>
      </p:pic>
      <p:pic>
        <p:nvPicPr>
          <p:cNvPr id="427" name="Google Shape;427;g8d5b788658_0_78"/>
          <p:cNvPicPr preferRelativeResize="0"/>
          <p:nvPr/>
        </p:nvPicPr>
        <p:blipFill>
          <a:blip r:embed="rId7">
            <a:alphaModFix/>
          </a:blip>
          <a:stretch>
            <a:fillRect/>
          </a:stretch>
        </p:blipFill>
        <p:spPr>
          <a:xfrm>
            <a:off x="5676600" y="2926600"/>
            <a:ext cx="1645920" cy="1371600"/>
          </a:xfrm>
          <a:prstGeom prst="rect">
            <a:avLst/>
          </a:prstGeom>
          <a:noFill/>
          <a:ln>
            <a:noFill/>
          </a:ln>
        </p:spPr>
      </p:pic>
      <p:pic>
        <p:nvPicPr>
          <p:cNvPr id="428" name="Google Shape;428;g8d5b788658_0_78"/>
          <p:cNvPicPr preferRelativeResize="0"/>
          <p:nvPr/>
        </p:nvPicPr>
        <p:blipFill>
          <a:blip r:embed="rId8">
            <a:alphaModFix/>
          </a:blip>
          <a:stretch>
            <a:fillRect/>
          </a:stretch>
        </p:blipFill>
        <p:spPr>
          <a:xfrm>
            <a:off x="5676600" y="1486325"/>
            <a:ext cx="1645920" cy="1371600"/>
          </a:xfrm>
          <a:prstGeom prst="rect">
            <a:avLst/>
          </a:prstGeom>
          <a:noFill/>
          <a:ln>
            <a:noFill/>
          </a:ln>
        </p:spPr>
      </p:pic>
      <p:pic>
        <p:nvPicPr>
          <p:cNvPr id="429" name="Google Shape;429;g8d5b788658_0_78"/>
          <p:cNvPicPr preferRelativeResize="0"/>
          <p:nvPr/>
        </p:nvPicPr>
        <p:blipFill>
          <a:blip r:embed="rId9">
            <a:alphaModFix/>
          </a:blip>
          <a:stretch>
            <a:fillRect/>
          </a:stretch>
        </p:blipFill>
        <p:spPr>
          <a:xfrm>
            <a:off x="7368050" y="2926600"/>
            <a:ext cx="1645920" cy="1371600"/>
          </a:xfrm>
          <a:prstGeom prst="rect">
            <a:avLst/>
          </a:prstGeom>
          <a:noFill/>
          <a:ln>
            <a:noFill/>
          </a:ln>
        </p:spPr>
      </p:pic>
      <p:sp>
        <p:nvSpPr>
          <p:cNvPr id="2" name="Rectangle 1">
            <a:extLst>
              <a:ext uri="{FF2B5EF4-FFF2-40B4-BE49-F238E27FC236}">
                <a16:creationId xmlns:a16="http://schemas.microsoft.com/office/drawing/2014/main" id="{B606D7B9-7984-C44F-BF62-23026C8762D0}"/>
              </a:ext>
            </a:extLst>
          </p:cNvPr>
          <p:cNvSpPr/>
          <p:nvPr/>
        </p:nvSpPr>
        <p:spPr>
          <a:xfrm>
            <a:off x="3711093" y="6561137"/>
            <a:ext cx="4975707" cy="276999"/>
          </a:xfrm>
          <a:prstGeom prst="rect">
            <a:avLst/>
          </a:prstGeom>
        </p:spPr>
        <p:txBody>
          <a:bodyPr wrap="square">
            <a:spAutoFit/>
          </a:bodyPr>
          <a:lstStyle/>
          <a:p>
            <a:r>
              <a:rPr lang="en-US" sz="1200" dirty="0">
                <a:solidFill>
                  <a:srgbClr val="222222"/>
                </a:solidFill>
                <a:latin typeface="Arial" panose="020B0604020202020204" pitchFamily="34" charset="0"/>
              </a:rPr>
              <a:t>Smith AM. Validated models of immune response to virus infection. </a:t>
            </a:r>
            <a:endParaRPr lang="en-US" sz="1200" dirty="0"/>
          </a:p>
        </p:txBody>
      </p:sp>
    </p:spTree>
    <p:extLst>
      <p:ext uri="{BB962C8B-B14F-4D97-AF65-F5344CB8AC3E}">
        <p14:creationId xmlns:p14="http://schemas.microsoft.com/office/powerpoint/2010/main" val="1568961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8d5b788658_0_98"/>
          <p:cNvSpPr txBox="1">
            <a:spLocks noGrp="1"/>
          </p:cNvSpPr>
          <p:nvPr>
            <p:ph type="title"/>
          </p:nvPr>
        </p:nvSpPr>
        <p:spPr>
          <a:xfrm>
            <a:off x="0" y="241300"/>
            <a:ext cx="9144000" cy="68509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Experimental Data on Influenza Viral Dynamics in Mice</a:t>
            </a:r>
            <a:endParaRPr dirty="0"/>
          </a:p>
        </p:txBody>
      </p:sp>
      <p:sp>
        <p:nvSpPr>
          <p:cNvPr id="436" name="Google Shape;436;g8d5b788658_0_98"/>
          <p:cNvSpPr txBox="1">
            <a:spLocks noGrp="1"/>
          </p:cNvSpPr>
          <p:nvPr>
            <p:ph type="body" idx="1"/>
          </p:nvPr>
        </p:nvSpPr>
        <p:spPr>
          <a:xfrm>
            <a:off x="107950" y="1355824"/>
            <a:ext cx="50165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Viral dynamics of Influenza follow a biphasic clearance curve consisting of the following regimes: </a:t>
            </a:r>
            <a:endParaRPr sz="1900" dirty="0"/>
          </a:p>
          <a:p>
            <a:pPr marL="457200" lvl="0" indent="0" algn="l" rtl="0">
              <a:spcBef>
                <a:spcPts val="360"/>
              </a:spcBef>
              <a:spcAft>
                <a:spcPts val="0"/>
              </a:spcAft>
              <a:buNone/>
            </a:pPr>
            <a:r>
              <a:rPr lang="en-US" sz="1900" dirty="0"/>
              <a:t>1) A lag-phase corresponding to the incubation of the virus in latent infected cells</a:t>
            </a:r>
            <a:endParaRPr sz="1900" dirty="0"/>
          </a:p>
          <a:p>
            <a:pPr marL="457200" lvl="0" indent="0" algn="l" rtl="0">
              <a:spcBef>
                <a:spcPts val="360"/>
              </a:spcBef>
              <a:spcAft>
                <a:spcPts val="0"/>
              </a:spcAft>
              <a:buNone/>
            </a:pPr>
            <a:r>
              <a:rPr lang="en-US" sz="1900" dirty="0"/>
              <a:t>2) Rapid exponential growth corresponding to the transition of infected cells from the early to the late state and release of the virus to the extracellular environment</a:t>
            </a:r>
            <a:endParaRPr sz="1900" dirty="0"/>
          </a:p>
          <a:p>
            <a:pPr marL="457200" lvl="0" indent="0" algn="l" rtl="0">
              <a:spcBef>
                <a:spcPts val="360"/>
              </a:spcBef>
              <a:spcAft>
                <a:spcPts val="0"/>
              </a:spcAft>
              <a:buNone/>
            </a:pPr>
            <a:r>
              <a:rPr lang="en-US" sz="1900" dirty="0"/>
              <a:t>3-4) Saturation and slow decay associated with innate immune responses (Interferon and Macrophages/NK cells) </a:t>
            </a:r>
            <a:endParaRPr sz="1900" dirty="0"/>
          </a:p>
          <a:p>
            <a:pPr marL="457200" lvl="0" indent="0" algn="l" rtl="0">
              <a:spcBef>
                <a:spcPts val="360"/>
              </a:spcBef>
              <a:spcAft>
                <a:spcPts val="0"/>
              </a:spcAft>
              <a:buNone/>
            </a:pPr>
            <a:r>
              <a:rPr lang="en-US" sz="1900" dirty="0"/>
              <a:t>5) Rapid decay associated with adaptive immune responses (CD8+ T-cells and Antibody secretion by B-cells)</a:t>
            </a:r>
            <a:endParaRPr sz="1900" dirty="0"/>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sp>
        <p:nvSpPr>
          <p:cNvPr id="2" name="Rectangle 1">
            <a:extLst>
              <a:ext uri="{FF2B5EF4-FFF2-40B4-BE49-F238E27FC236}">
                <a16:creationId xmlns:a16="http://schemas.microsoft.com/office/drawing/2014/main" id="{CA3EF424-4309-2049-AFBC-BC0B5A8A18FE}"/>
              </a:ext>
            </a:extLst>
          </p:cNvPr>
          <p:cNvSpPr/>
          <p:nvPr/>
        </p:nvSpPr>
        <p:spPr>
          <a:xfrm>
            <a:off x="4671391" y="6311357"/>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B17211-06B4-4F7B-8E6E-4152BACE1E82}"/>
                  </a:ext>
                </a:extLst>
              </p:cNvPr>
              <p:cNvSpPr txBox="1"/>
              <p:nvPr/>
            </p:nvSpPr>
            <p:spPr>
              <a:xfrm>
                <a:off x="4895850" y="1249786"/>
                <a:ext cx="3994150" cy="1169551"/>
              </a:xfrm>
              <a:prstGeom prst="rect">
                <a:avLst/>
              </a:prstGeom>
              <a:noFill/>
            </p:spPr>
            <p:txBody>
              <a:bodyPr wrap="square" rtlCol="0">
                <a:spAutoFit/>
              </a:bodyPr>
              <a:lstStyle/>
              <a:p>
                <a:r>
                  <a:rPr lang="en-US" dirty="0"/>
                  <a:t>Virus measured in units of </a:t>
                </a:r>
                <a:r>
                  <a:rPr lang="en-US" u="sng" dirty="0"/>
                  <a:t>Fifty-percent tissue culture infective dose</a:t>
                </a:r>
                <a:r>
                  <a:rPr lang="en-US" dirty="0"/>
                  <a:t> </a:t>
                </a:r>
                <a14:m>
                  <m:oMath xmlns:m="http://schemas.openxmlformats.org/officeDocument/2006/math">
                    <m:r>
                      <m:rPr>
                        <m:sty m:val="p"/>
                      </m:rPr>
                      <a:rPr lang="en-US" i="0" dirty="0" smtClean="0">
                        <a:latin typeface="Cambria Math" panose="02040503050406030204" pitchFamily="18" charset="0"/>
                      </a:rPr>
                      <m:t>TCI</m:t>
                    </m:r>
                    <m:sSub>
                      <m:sSubPr>
                        <m:ctrlPr>
                          <a:rPr lang="en-US" i="1" dirty="0" smtClean="0">
                            <a:latin typeface="Cambria Math" panose="02040503050406030204" pitchFamily="18" charset="0"/>
                          </a:rPr>
                        </m:ctrlPr>
                      </m:sSubPr>
                      <m:e>
                        <m:r>
                          <m:rPr>
                            <m:sty m:val="p"/>
                          </m:rPr>
                          <a:rPr lang="en-US" i="0" dirty="0" smtClean="0">
                            <a:latin typeface="Cambria Math" panose="02040503050406030204" pitchFamily="18" charset="0"/>
                          </a:rPr>
                          <m:t>D</m:t>
                        </m:r>
                      </m:e>
                      <m:sub>
                        <m:r>
                          <a:rPr lang="en-US" i="0" dirty="0" smtClean="0">
                            <a:latin typeface="Cambria Math" panose="02040503050406030204" pitchFamily="18" charset="0"/>
                          </a:rPr>
                          <m:t>50</m:t>
                        </m:r>
                      </m:sub>
                    </m:sSub>
                  </m:oMath>
                </a14:m>
                <a:r>
                  <a:rPr lang="en-US" dirty="0"/>
                  <a:t> the amount of virus required to kill 50% of infected hosts or to produce a </a:t>
                </a:r>
                <a:r>
                  <a:rPr lang="en-US" dirty="0">
                    <a:hlinkClick r:id="rId6" tooltip="Cytopathic effect"/>
                  </a:rPr>
                  <a:t>cytopathic effect</a:t>
                </a:r>
                <a:r>
                  <a:rPr lang="en-US" dirty="0"/>
                  <a:t> in 50% of inoculated tissue culture cells</a:t>
                </a:r>
              </a:p>
            </p:txBody>
          </p:sp>
        </mc:Choice>
        <mc:Fallback xmlns="">
          <p:sp>
            <p:nvSpPr>
              <p:cNvPr id="3" name="TextBox 2">
                <a:extLst>
                  <a:ext uri="{FF2B5EF4-FFF2-40B4-BE49-F238E27FC236}">
                    <a16:creationId xmlns:a16="http://schemas.microsoft.com/office/drawing/2014/main" id="{93B17211-06B4-4F7B-8E6E-4152BACE1E82}"/>
                  </a:ext>
                </a:extLst>
              </p:cNvPr>
              <p:cNvSpPr txBox="1">
                <a:spLocks noRot="1" noChangeAspect="1" noMove="1" noResize="1" noEditPoints="1" noAdjustHandles="1" noChangeArrowheads="1" noChangeShapeType="1" noTextEdit="1"/>
              </p:cNvSpPr>
              <p:nvPr/>
            </p:nvSpPr>
            <p:spPr>
              <a:xfrm>
                <a:off x="4895850" y="1249786"/>
                <a:ext cx="3994150" cy="1169551"/>
              </a:xfrm>
              <a:prstGeom prst="rect">
                <a:avLst/>
              </a:prstGeom>
              <a:blipFill>
                <a:blip r:embed="rId7"/>
                <a:stretch>
                  <a:fillRect l="-458" t="-1042" r="-1679" b="-4688"/>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8d5b788658_0_98"/>
          <p:cNvSpPr txBox="1">
            <a:spLocks noGrp="1"/>
          </p:cNvSpPr>
          <p:nvPr>
            <p:ph type="body" idx="1"/>
          </p:nvPr>
        </p:nvSpPr>
        <p:spPr>
          <a:xfrm>
            <a:off x="457200" y="1600200"/>
            <a:ext cx="4759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Get times and rates and values</a:t>
            </a:r>
            <a:endParaRPr sz="1900" dirty="0"/>
          </a:p>
          <a:p>
            <a:pPr marL="457200" lvl="0" indent="0" algn="l" rtl="0">
              <a:spcBef>
                <a:spcPts val="360"/>
              </a:spcBef>
              <a:spcAft>
                <a:spcPts val="0"/>
              </a:spcAft>
              <a:buNone/>
            </a:pPr>
            <a:r>
              <a:rPr lang="en-US" sz="1900" dirty="0"/>
              <a:t>1) Eclipse Phase: 6 hours</a:t>
            </a:r>
            <a:endParaRPr sz="1900" dirty="0"/>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cxnSp>
        <p:nvCxnSpPr>
          <p:cNvPr id="3" name="Straight Connector 2">
            <a:extLst>
              <a:ext uri="{FF2B5EF4-FFF2-40B4-BE49-F238E27FC236}">
                <a16:creationId xmlns:a16="http://schemas.microsoft.com/office/drawing/2014/main" id="{924FB88B-85AD-43C1-BF59-1786672BB601}"/>
              </a:ext>
            </a:extLst>
          </p:cNvPr>
          <p:cNvCxnSpPr>
            <a:cxnSpLocks/>
          </p:cNvCxnSpPr>
          <p:nvPr/>
        </p:nvCxnSpPr>
        <p:spPr>
          <a:xfrm>
            <a:off x="5533444" y="4786291"/>
            <a:ext cx="71281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Google Shape;435;g8d5b788658_0_98">
            <a:extLst>
              <a:ext uri="{FF2B5EF4-FFF2-40B4-BE49-F238E27FC236}">
                <a16:creationId xmlns:a16="http://schemas.microsoft.com/office/drawing/2014/main" id="{24F3251A-32D3-5244-BF62-B8216F0E0438}"/>
              </a:ext>
            </a:extLst>
          </p:cNvPr>
          <p:cNvSpPr txBox="1">
            <a:spLocks/>
          </p:cNvSpPr>
          <p:nvPr/>
        </p:nvSpPr>
        <p:spPr>
          <a:xfrm>
            <a:off x="0" y="155409"/>
            <a:ext cx="9144000" cy="7565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100"/>
              <a:buFont typeface="Arial"/>
              <a:buNone/>
            </a:pPr>
            <a:r>
              <a:rPr lang="en-US" sz="3600" b="1" dirty="0">
                <a:solidFill>
                  <a:srgbClr val="0000CC"/>
                </a:solidFill>
              </a:rPr>
              <a:t>Determining Key Rates and Times From Viral Load Curve—Eclipse Phase</a:t>
            </a:r>
            <a:endParaRPr lang="en-US" sz="4000" dirty="0"/>
          </a:p>
        </p:txBody>
      </p:sp>
      <p:sp>
        <p:nvSpPr>
          <p:cNvPr id="16" name="Rectangle 15">
            <a:extLst>
              <a:ext uri="{FF2B5EF4-FFF2-40B4-BE49-F238E27FC236}">
                <a16:creationId xmlns:a16="http://schemas.microsoft.com/office/drawing/2014/main" id="{92104543-88AD-4E4B-B764-51B998ED146E}"/>
              </a:ext>
            </a:extLst>
          </p:cNvPr>
          <p:cNvSpPr/>
          <p:nvPr/>
        </p:nvSpPr>
        <p:spPr>
          <a:xfrm>
            <a:off x="4671391" y="6311357"/>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p:spTree>
    <p:extLst>
      <p:ext uri="{BB962C8B-B14F-4D97-AF65-F5344CB8AC3E}">
        <p14:creationId xmlns:p14="http://schemas.microsoft.com/office/powerpoint/2010/main" val="3943206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8d5b788658_0_98"/>
          <p:cNvSpPr txBox="1">
            <a:spLocks noGrp="1"/>
          </p:cNvSpPr>
          <p:nvPr>
            <p:ph type="body" idx="1"/>
          </p:nvPr>
        </p:nvSpPr>
        <p:spPr>
          <a:xfrm>
            <a:off x="457200" y="1600200"/>
            <a:ext cx="4759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Get times and rates and values</a:t>
            </a:r>
            <a:endParaRPr sz="1900" dirty="0"/>
          </a:p>
          <a:p>
            <a:pPr marL="457200" lvl="0" indent="0" algn="l" rtl="0">
              <a:spcBef>
                <a:spcPts val="360"/>
              </a:spcBef>
              <a:spcAft>
                <a:spcPts val="0"/>
              </a:spcAft>
              <a:buNone/>
            </a:pPr>
            <a:r>
              <a:rPr lang="en-US" sz="1900" dirty="0"/>
              <a:t>1) Eclipse Phase: 6 hours</a:t>
            </a:r>
          </a:p>
          <a:p>
            <a:pPr lvl="0" indent="0">
              <a:buNone/>
            </a:pPr>
            <a:r>
              <a:rPr lang="en-US" sz="1900" dirty="0"/>
              <a:t>2) Exponential growth: 10E6 over 1 day or ten-fold over 4 hours (1/6 day) for 1 day</a:t>
            </a:r>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cxnSp>
        <p:nvCxnSpPr>
          <p:cNvPr id="3" name="Straight Connector 2">
            <a:extLst>
              <a:ext uri="{FF2B5EF4-FFF2-40B4-BE49-F238E27FC236}">
                <a16:creationId xmlns:a16="http://schemas.microsoft.com/office/drawing/2014/main" id="{924FB88B-85AD-43C1-BF59-1786672BB601}"/>
              </a:ext>
            </a:extLst>
          </p:cNvPr>
          <p:cNvCxnSpPr>
            <a:cxnSpLocks/>
          </p:cNvCxnSpPr>
          <p:nvPr/>
        </p:nvCxnSpPr>
        <p:spPr>
          <a:xfrm flipV="1">
            <a:off x="5718220" y="2456084"/>
            <a:ext cx="734095" cy="279849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898248-7F29-354A-8A88-5DA71A273AF9}"/>
              </a:ext>
            </a:extLst>
          </p:cNvPr>
          <p:cNvSpPr/>
          <p:nvPr/>
        </p:nvSpPr>
        <p:spPr>
          <a:xfrm>
            <a:off x="4671391" y="6311357"/>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p:sp>
        <p:nvSpPr>
          <p:cNvPr id="10" name="Google Shape;435;g8d5b788658_0_98">
            <a:extLst>
              <a:ext uri="{FF2B5EF4-FFF2-40B4-BE49-F238E27FC236}">
                <a16:creationId xmlns:a16="http://schemas.microsoft.com/office/drawing/2014/main" id="{075615D1-15E7-4549-9C93-2B0C8C59FB2A}"/>
              </a:ext>
            </a:extLst>
          </p:cNvPr>
          <p:cNvSpPr txBox="1">
            <a:spLocks/>
          </p:cNvSpPr>
          <p:nvPr/>
        </p:nvSpPr>
        <p:spPr>
          <a:xfrm>
            <a:off x="0" y="155409"/>
            <a:ext cx="9144000" cy="7565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100"/>
              <a:buFont typeface="Arial"/>
              <a:buNone/>
            </a:pPr>
            <a:r>
              <a:rPr lang="en-US" sz="3600" b="1" dirty="0">
                <a:solidFill>
                  <a:srgbClr val="0000CC"/>
                </a:solidFill>
              </a:rPr>
              <a:t>Determining Key Rates and Times From Viral Load Curve—Exponential Growth</a:t>
            </a:r>
            <a:endParaRPr lang="en-US" sz="4000" dirty="0"/>
          </a:p>
        </p:txBody>
      </p:sp>
    </p:spTree>
    <p:extLst>
      <p:ext uri="{BB962C8B-B14F-4D97-AF65-F5344CB8AC3E}">
        <p14:creationId xmlns:p14="http://schemas.microsoft.com/office/powerpoint/2010/main" val="221417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8d5b788658_0_98"/>
          <p:cNvSpPr txBox="1">
            <a:spLocks noGrp="1"/>
          </p:cNvSpPr>
          <p:nvPr>
            <p:ph type="body" idx="1"/>
          </p:nvPr>
        </p:nvSpPr>
        <p:spPr>
          <a:xfrm>
            <a:off x="457200" y="1600200"/>
            <a:ext cx="4759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Get times and rates and values</a:t>
            </a:r>
            <a:endParaRPr sz="1900" dirty="0"/>
          </a:p>
          <a:p>
            <a:pPr marL="457200" lvl="0" indent="0" algn="l" rtl="0">
              <a:spcBef>
                <a:spcPts val="360"/>
              </a:spcBef>
              <a:spcAft>
                <a:spcPts val="0"/>
              </a:spcAft>
              <a:buNone/>
            </a:pPr>
            <a:r>
              <a:rPr lang="en-US" sz="1900" dirty="0"/>
              <a:t>1) Eclipse Phase: 6 hours</a:t>
            </a:r>
          </a:p>
          <a:p>
            <a:pPr lvl="0" indent="0">
              <a:buNone/>
            </a:pPr>
            <a:r>
              <a:rPr lang="en-US" sz="1900" dirty="0"/>
              <a:t>2) Exponential growth: ten-fold over 1/6 day for 1 day</a:t>
            </a:r>
          </a:p>
          <a:p>
            <a:pPr lvl="0" indent="0">
              <a:buNone/>
            </a:pPr>
            <a:r>
              <a:rPr lang="en-US" sz="1900" dirty="0"/>
              <a:t>3) Saturation: 10E6 at day 1 ¼  </a:t>
            </a:r>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cxnSp>
        <p:nvCxnSpPr>
          <p:cNvPr id="3" name="Straight Connector 2">
            <a:extLst>
              <a:ext uri="{FF2B5EF4-FFF2-40B4-BE49-F238E27FC236}">
                <a16:creationId xmlns:a16="http://schemas.microsoft.com/office/drawing/2014/main" id="{924FB88B-85AD-43C1-BF59-1786672BB601}"/>
              </a:ext>
            </a:extLst>
          </p:cNvPr>
          <p:cNvCxnSpPr>
            <a:cxnSpLocks/>
          </p:cNvCxnSpPr>
          <p:nvPr/>
        </p:nvCxnSpPr>
        <p:spPr>
          <a:xfrm>
            <a:off x="5074276" y="3142446"/>
            <a:ext cx="261441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786F07E-254A-134F-910E-E8CE471485D0}"/>
              </a:ext>
            </a:extLst>
          </p:cNvPr>
          <p:cNvSpPr/>
          <p:nvPr/>
        </p:nvSpPr>
        <p:spPr>
          <a:xfrm>
            <a:off x="4671391" y="6337861"/>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p:sp>
        <p:nvSpPr>
          <p:cNvPr id="11" name="Google Shape;435;g8d5b788658_0_98">
            <a:extLst>
              <a:ext uri="{FF2B5EF4-FFF2-40B4-BE49-F238E27FC236}">
                <a16:creationId xmlns:a16="http://schemas.microsoft.com/office/drawing/2014/main" id="{21F44FB3-4EE4-4C1A-8FDD-A9700B68F7B5}"/>
              </a:ext>
            </a:extLst>
          </p:cNvPr>
          <p:cNvSpPr txBox="1">
            <a:spLocks/>
          </p:cNvSpPr>
          <p:nvPr/>
        </p:nvSpPr>
        <p:spPr>
          <a:xfrm>
            <a:off x="0" y="155409"/>
            <a:ext cx="9144000" cy="7565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100"/>
              <a:buFont typeface="Arial"/>
              <a:buNone/>
            </a:pPr>
            <a:r>
              <a:rPr lang="en-US" sz="3600" b="1" dirty="0">
                <a:solidFill>
                  <a:srgbClr val="0000CC"/>
                </a:solidFill>
              </a:rPr>
              <a:t>Determining Key Rates and Times From Viral Load Curve—Saturation</a:t>
            </a:r>
            <a:endParaRPr lang="en-US" sz="4000" dirty="0"/>
          </a:p>
        </p:txBody>
      </p:sp>
    </p:spTree>
    <p:extLst>
      <p:ext uri="{BB962C8B-B14F-4D97-AF65-F5344CB8AC3E}">
        <p14:creationId xmlns:p14="http://schemas.microsoft.com/office/powerpoint/2010/main" val="166274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8d5b788658_0_98"/>
          <p:cNvSpPr txBox="1">
            <a:spLocks noGrp="1"/>
          </p:cNvSpPr>
          <p:nvPr>
            <p:ph type="body" idx="1"/>
          </p:nvPr>
        </p:nvSpPr>
        <p:spPr>
          <a:xfrm>
            <a:off x="457200" y="1600200"/>
            <a:ext cx="4759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Get times and rates and values</a:t>
            </a:r>
            <a:endParaRPr sz="1900" dirty="0"/>
          </a:p>
          <a:p>
            <a:pPr marL="457200" lvl="0" indent="0" algn="l" rtl="0">
              <a:spcBef>
                <a:spcPts val="360"/>
              </a:spcBef>
              <a:spcAft>
                <a:spcPts val="0"/>
              </a:spcAft>
              <a:buNone/>
            </a:pPr>
            <a:r>
              <a:rPr lang="en-US" sz="1900" dirty="0"/>
              <a:t>1) Eclipse Phase: 6 hours</a:t>
            </a:r>
          </a:p>
          <a:p>
            <a:pPr lvl="0" indent="0">
              <a:buNone/>
            </a:pPr>
            <a:r>
              <a:rPr lang="en-US" sz="1900" dirty="0"/>
              <a:t>2) Exponential growth: ten-fold over 1/6 day for 1 day</a:t>
            </a:r>
          </a:p>
          <a:p>
            <a:pPr lvl="0" indent="0">
              <a:buNone/>
            </a:pPr>
            <a:r>
              <a:rPr lang="en-US" sz="1900" dirty="0"/>
              <a:t>3) Saturation: 10E6 at day 1</a:t>
            </a:r>
          </a:p>
          <a:p>
            <a:pPr lvl="0" indent="0">
              <a:buNone/>
            </a:pPr>
            <a:r>
              <a:rPr lang="en-US" sz="1900" dirty="0"/>
              <a:t>4) Slow decrease: 10 fold over 5 days (from 10E6 at day 2 to 10E5 at day 7)</a:t>
            </a:r>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cxnSp>
        <p:nvCxnSpPr>
          <p:cNvPr id="3" name="Straight Connector 2">
            <a:extLst>
              <a:ext uri="{FF2B5EF4-FFF2-40B4-BE49-F238E27FC236}">
                <a16:creationId xmlns:a16="http://schemas.microsoft.com/office/drawing/2014/main" id="{924FB88B-85AD-43C1-BF59-1786672BB601}"/>
              </a:ext>
            </a:extLst>
          </p:cNvPr>
          <p:cNvCxnSpPr>
            <a:cxnSpLocks/>
          </p:cNvCxnSpPr>
          <p:nvPr/>
        </p:nvCxnSpPr>
        <p:spPr>
          <a:xfrm>
            <a:off x="5705341" y="2975020"/>
            <a:ext cx="2981459" cy="6080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08E77D8-9B7B-4B43-AB81-D7F69DE828EA}"/>
              </a:ext>
            </a:extLst>
          </p:cNvPr>
          <p:cNvSpPr/>
          <p:nvPr/>
        </p:nvSpPr>
        <p:spPr>
          <a:xfrm>
            <a:off x="4671391" y="6311357"/>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p:sp>
        <p:nvSpPr>
          <p:cNvPr id="9" name="Google Shape;435;g8d5b788658_0_98">
            <a:extLst>
              <a:ext uri="{FF2B5EF4-FFF2-40B4-BE49-F238E27FC236}">
                <a16:creationId xmlns:a16="http://schemas.microsoft.com/office/drawing/2014/main" id="{8F919E61-7973-430C-AECC-3207C70AD411}"/>
              </a:ext>
            </a:extLst>
          </p:cNvPr>
          <p:cNvSpPr txBox="1">
            <a:spLocks/>
          </p:cNvSpPr>
          <p:nvPr/>
        </p:nvSpPr>
        <p:spPr>
          <a:xfrm>
            <a:off x="0" y="155409"/>
            <a:ext cx="9144000" cy="7565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100"/>
              <a:buFont typeface="Arial"/>
              <a:buNone/>
            </a:pPr>
            <a:r>
              <a:rPr lang="en-US" sz="3600" b="1" dirty="0">
                <a:solidFill>
                  <a:srgbClr val="0000CC"/>
                </a:solidFill>
              </a:rPr>
              <a:t>Determining Key Rates and Times From Viral Load Curve—Innate Immune Clearance</a:t>
            </a:r>
            <a:endParaRPr lang="en-US" sz="4000" dirty="0"/>
          </a:p>
        </p:txBody>
      </p:sp>
    </p:spTree>
    <p:extLst>
      <p:ext uri="{BB962C8B-B14F-4D97-AF65-F5344CB8AC3E}">
        <p14:creationId xmlns:p14="http://schemas.microsoft.com/office/powerpoint/2010/main" val="2815192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8d5b788658_0_98"/>
          <p:cNvSpPr txBox="1">
            <a:spLocks noGrp="1"/>
          </p:cNvSpPr>
          <p:nvPr>
            <p:ph type="body" idx="1"/>
          </p:nvPr>
        </p:nvSpPr>
        <p:spPr>
          <a:xfrm>
            <a:off x="457200" y="1600200"/>
            <a:ext cx="4759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Get times and rates and values</a:t>
            </a:r>
            <a:endParaRPr sz="1900" dirty="0"/>
          </a:p>
          <a:p>
            <a:pPr marL="457200" lvl="0" indent="0" algn="l" rtl="0">
              <a:spcBef>
                <a:spcPts val="360"/>
              </a:spcBef>
              <a:spcAft>
                <a:spcPts val="0"/>
              </a:spcAft>
              <a:buNone/>
            </a:pPr>
            <a:r>
              <a:rPr lang="en-US" sz="1900" dirty="0"/>
              <a:t>1) Eclipse Phase: 6 hours</a:t>
            </a:r>
          </a:p>
          <a:p>
            <a:pPr lvl="0" indent="0">
              <a:buNone/>
            </a:pPr>
            <a:r>
              <a:rPr lang="en-US" sz="1900" dirty="0"/>
              <a:t>2) Exponential growth: ten-fold over 1/6 day for 1 day</a:t>
            </a:r>
          </a:p>
          <a:p>
            <a:pPr lvl="0" indent="0">
              <a:buNone/>
            </a:pPr>
            <a:r>
              <a:rPr lang="en-US" sz="1900" dirty="0"/>
              <a:t>3) Saturation: 10E6 at day 1</a:t>
            </a:r>
          </a:p>
          <a:p>
            <a:pPr lvl="0" indent="0">
              <a:buNone/>
            </a:pPr>
            <a:r>
              <a:rPr lang="en-US" sz="1900" dirty="0"/>
              <a:t>4) Slow decrease: 10 fold over 5 days (from 10E6 at day 2 to 10E5 at day 7)</a:t>
            </a:r>
          </a:p>
          <a:p>
            <a:pPr lvl="0" indent="0">
              <a:buNone/>
            </a:pPr>
            <a:r>
              <a:rPr lang="en-US" sz="1900" dirty="0"/>
              <a:t>5) Fast decrease: 10E5 over 2 days (from 10E5 at day 7 to 10E0 at day 8) or 10-fold over 2/5 of a day for 2 days</a:t>
            </a:r>
            <a:endParaRPr sz="1900" dirty="0"/>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cxnSp>
        <p:nvCxnSpPr>
          <p:cNvPr id="3" name="Straight Connector 2">
            <a:extLst>
              <a:ext uri="{FF2B5EF4-FFF2-40B4-BE49-F238E27FC236}">
                <a16:creationId xmlns:a16="http://schemas.microsoft.com/office/drawing/2014/main" id="{924FB88B-85AD-43C1-BF59-1786672BB601}"/>
              </a:ext>
            </a:extLst>
          </p:cNvPr>
          <p:cNvCxnSpPr>
            <a:cxnSpLocks/>
          </p:cNvCxnSpPr>
          <p:nvPr/>
        </p:nvCxnSpPr>
        <p:spPr>
          <a:xfrm>
            <a:off x="7675808" y="2547450"/>
            <a:ext cx="592429" cy="259122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A808C26-9600-0740-B4DA-98A62BF92233}"/>
              </a:ext>
            </a:extLst>
          </p:cNvPr>
          <p:cNvSpPr/>
          <p:nvPr/>
        </p:nvSpPr>
        <p:spPr>
          <a:xfrm>
            <a:off x="4671391" y="6311357"/>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p:sp>
        <p:nvSpPr>
          <p:cNvPr id="10" name="Google Shape;435;g8d5b788658_0_98">
            <a:extLst>
              <a:ext uri="{FF2B5EF4-FFF2-40B4-BE49-F238E27FC236}">
                <a16:creationId xmlns:a16="http://schemas.microsoft.com/office/drawing/2014/main" id="{99AD0057-9805-457B-848A-7C4C0D3AC19D}"/>
              </a:ext>
            </a:extLst>
          </p:cNvPr>
          <p:cNvSpPr txBox="1">
            <a:spLocks/>
          </p:cNvSpPr>
          <p:nvPr/>
        </p:nvSpPr>
        <p:spPr>
          <a:xfrm>
            <a:off x="0" y="155409"/>
            <a:ext cx="9144000" cy="7565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100"/>
              <a:buFont typeface="Arial"/>
              <a:buNone/>
            </a:pPr>
            <a:r>
              <a:rPr lang="en-US" sz="3600" b="1" dirty="0">
                <a:solidFill>
                  <a:srgbClr val="0000CC"/>
                </a:solidFill>
              </a:rPr>
              <a:t>Determining Key Rates and Times From Viral Load Curve—Adaptive Immune Clearance</a:t>
            </a:r>
            <a:endParaRPr lang="en-US" sz="4000" dirty="0"/>
          </a:p>
        </p:txBody>
      </p:sp>
      <p:graphicFrame>
        <p:nvGraphicFramePr>
          <p:cNvPr id="11" name="Table 10">
            <a:extLst>
              <a:ext uri="{FF2B5EF4-FFF2-40B4-BE49-F238E27FC236}">
                <a16:creationId xmlns:a16="http://schemas.microsoft.com/office/drawing/2014/main" id="{81B6A65E-4C82-AB4D-9589-9F85F1CC4BFB}"/>
              </a:ext>
            </a:extLst>
          </p:cNvPr>
          <p:cNvGraphicFramePr>
            <a:graphicFrameLocks noGrp="1"/>
          </p:cNvGraphicFramePr>
          <p:nvPr>
            <p:extLst>
              <p:ext uri="{D42A27DB-BD31-4B8C-83A1-F6EECF244321}">
                <p14:modId xmlns:p14="http://schemas.microsoft.com/office/powerpoint/2010/main" val="1861222143"/>
              </p:ext>
            </p:extLst>
          </p:nvPr>
        </p:nvGraphicFramePr>
        <p:xfrm>
          <a:off x="1109257" y="4921306"/>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spTree>
    <p:extLst>
      <p:ext uri="{BB962C8B-B14F-4D97-AF65-F5344CB8AC3E}">
        <p14:creationId xmlns:p14="http://schemas.microsoft.com/office/powerpoint/2010/main" val="244093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8d5b788658_0_109"/>
          <p:cNvSpPr txBox="1">
            <a:spLocks noGrp="1"/>
          </p:cNvSpPr>
          <p:nvPr>
            <p:ph type="title"/>
          </p:nvPr>
        </p:nvSpPr>
        <p:spPr>
          <a:xfrm>
            <a:off x="457200" y="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Building a Model of Viral Infection</a:t>
            </a:r>
            <a:endParaRPr dirty="0"/>
          </a:p>
        </p:txBody>
      </p:sp>
      <p:sp>
        <p:nvSpPr>
          <p:cNvPr id="446" name="Google Shape;446;g8d5b788658_0_109"/>
          <p:cNvSpPr txBox="1">
            <a:spLocks noGrp="1"/>
          </p:cNvSpPr>
          <p:nvPr>
            <p:ph type="body" idx="1"/>
          </p:nvPr>
        </p:nvSpPr>
        <p:spPr>
          <a:xfrm>
            <a:off x="457200" y="1041384"/>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t>We want to build a model that incorporates our understanding of the different processes of viral replication and immune response that reproduces the characteristic viral load curve</a:t>
            </a:r>
            <a:endParaRPr sz="1800" dirty="0"/>
          </a:p>
          <a:p>
            <a:pPr marL="0" lvl="0" indent="0" algn="l" rtl="0">
              <a:spcBef>
                <a:spcPts val="360"/>
              </a:spcBef>
              <a:spcAft>
                <a:spcPts val="0"/>
              </a:spcAft>
              <a:buNone/>
            </a:pPr>
            <a:r>
              <a:rPr lang="en-US" sz="1800" dirty="0"/>
              <a:t>We need to: </a:t>
            </a:r>
            <a:endParaRPr sz="1800" dirty="0"/>
          </a:p>
          <a:p>
            <a:pPr marL="457200" lvl="0" indent="0" algn="l" rtl="0">
              <a:spcBef>
                <a:spcPts val="360"/>
              </a:spcBef>
              <a:spcAft>
                <a:spcPts val="0"/>
              </a:spcAft>
              <a:buNone/>
            </a:pPr>
            <a:r>
              <a:rPr lang="en-US" sz="1800" dirty="0"/>
              <a:t>1) Identify the basic variables of our model and determine the interactions/transitions between them</a:t>
            </a:r>
            <a:endParaRPr sz="1800" dirty="0"/>
          </a:p>
          <a:p>
            <a:pPr marL="457200" lvl="0" indent="0" algn="l" rtl="0">
              <a:spcBef>
                <a:spcPts val="360"/>
              </a:spcBef>
              <a:spcAft>
                <a:spcPts val="0"/>
              </a:spcAft>
              <a:buNone/>
            </a:pPr>
            <a:r>
              <a:rPr lang="en-US" sz="1800" dirty="0"/>
              <a:t>2) Build the model one variable at the time making and choose parameter values such that each step the model reproduces the different stages of the viral curve</a:t>
            </a:r>
            <a:endParaRPr sz="1800" dirty="0"/>
          </a:p>
          <a:p>
            <a:pPr marL="457200" lvl="0" indent="0" algn="l" rtl="0">
              <a:spcBef>
                <a:spcPts val="360"/>
              </a:spcBef>
              <a:spcAft>
                <a:spcPts val="0"/>
              </a:spcAft>
              <a:buNone/>
            </a:pPr>
            <a:r>
              <a:rPr lang="en-US" sz="1800" dirty="0"/>
              <a:t>3) Fit the model to the data to estimate of its parameters</a:t>
            </a:r>
          </a:p>
          <a:p>
            <a:pPr marL="457200" lvl="0" indent="0" algn="l" rtl="0">
              <a:spcBef>
                <a:spcPts val="360"/>
              </a:spcBef>
              <a:spcAft>
                <a:spcPts val="0"/>
              </a:spcAft>
              <a:buNone/>
            </a:pPr>
            <a:endParaRPr lang="en-US" sz="1800" dirty="0"/>
          </a:p>
          <a:p>
            <a:pPr lvl="0" indent="-457200" algn="l" rtl="0">
              <a:spcBef>
                <a:spcPts val="360"/>
              </a:spcBef>
              <a:spcAft>
                <a:spcPts val="0"/>
              </a:spcAft>
              <a:buNone/>
            </a:pPr>
            <a:r>
              <a:rPr lang="en-US" sz="1800" dirty="0"/>
              <a:t>We will start by considering just the processes of infection and viral replication </a:t>
            </a:r>
            <a:endParaRPr sz="1800" dirty="0"/>
          </a:p>
        </p:txBody>
      </p:sp>
      <p:pic>
        <p:nvPicPr>
          <p:cNvPr id="447" name="Google Shape;447;g8d5b788658_0_10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448" name="Google Shape;448;g8d5b788658_0_10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2" name="Rectangle 1">
            <a:extLst>
              <a:ext uri="{FF2B5EF4-FFF2-40B4-BE49-F238E27FC236}">
                <a16:creationId xmlns:a16="http://schemas.microsoft.com/office/drawing/2014/main" id="{098CFB58-CBDE-4677-81E0-023849BDAB3B}"/>
              </a:ext>
            </a:extLst>
          </p:cNvPr>
          <p:cNvSpPr/>
          <p:nvPr/>
        </p:nvSpPr>
        <p:spPr>
          <a:xfrm>
            <a:off x="846696" y="6561137"/>
            <a:ext cx="7450607" cy="461665"/>
          </a:xfrm>
          <a:prstGeom prst="rect">
            <a:avLst/>
          </a:prstGeom>
        </p:spPr>
        <p:txBody>
          <a:bodyPr wrap="square">
            <a:spAutoFit/>
          </a:bodyPr>
          <a:lstStyle/>
          <a:p>
            <a:pPr algn="ctr"/>
            <a:r>
              <a:rPr lang="en-US" sz="1200" dirty="0">
                <a:latin typeface="Arial" panose="020B0604020202020204" pitchFamily="34" charset="0"/>
              </a:rPr>
              <a:t>https://www.antibodies-online.com/resources/18/5410/sars-cov-2-life-cycle-stages-and-inhibition-targets/</a:t>
            </a:r>
            <a:br>
              <a:rPr lang="en-US" sz="1200" dirty="0"/>
            </a:br>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8d5b788658_0_109"/>
          <p:cNvSpPr txBox="1">
            <a:spLocks noGrp="1"/>
          </p:cNvSpPr>
          <p:nvPr>
            <p:ph type="title"/>
          </p:nvPr>
        </p:nvSpPr>
        <p:spPr>
          <a:xfrm>
            <a:off x="0" y="0"/>
            <a:ext cx="9144000" cy="78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Biology of Viral Infection</a:t>
            </a:r>
            <a:endParaRPr dirty="0"/>
          </a:p>
        </p:txBody>
      </p:sp>
      <p:sp>
        <p:nvSpPr>
          <p:cNvPr id="446" name="Google Shape;446;g8d5b788658_0_109"/>
          <p:cNvSpPr txBox="1">
            <a:spLocks noGrp="1"/>
          </p:cNvSpPr>
          <p:nvPr>
            <p:ph type="body" idx="1"/>
          </p:nvPr>
        </p:nvSpPr>
        <p:spPr>
          <a:xfrm>
            <a:off x="157983" y="7874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t>The actual biology of Viral replication is complex and varies from virus to virus</a:t>
            </a:r>
          </a:p>
          <a:p>
            <a:pPr marL="0" lvl="0" indent="0" algn="l" rtl="0">
              <a:spcBef>
                <a:spcPts val="360"/>
              </a:spcBef>
              <a:spcAft>
                <a:spcPts val="0"/>
              </a:spcAft>
              <a:buNone/>
            </a:pPr>
            <a:r>
              <a:rPr lang="en-US" sz="1800" dirty="0"/>
              <a:t>We will only consider:</a:t>
            </a:r>
          </a:p>
          <a:p>
            <a:pPr marL="800100" lvl="1">
              <a:buAutoNum type="arabicParenR"/>
            </a:pPr>
            <a:r>
              <a:rPr lang="en-US" sz="1600" dirty="0"/>
              <a:t>The rate of infection</a:t>
            </a:r>
          </a:p>
          <a:p>
            <a:pPr marL="800100" lvl="1">
              <a:buAutoNum type="arabicParenR"/>
            </a:pPr>
            <a:r>
              <a:rPr lang="en-US" sz="1600" dirty="0"/>
              <a:t>The eclipse time which the virus takes to replicate itself before the first assembled viruses are released</a:t>
            </a:r>
          </a:p>
          <a:p>
            <a:pPr marL="800100" lvl="1">
              <a:buAutoNum type="arabicParenR"/>
            </a:pPr>
            <a:r>
              <a:rPr lang="en-US" sz="1600" dirty="0"/>
              <a:t>The release of the assembled virus</a:t>
            </a:r>
            <a:endParaRPr sz="1600" dirty="0"/>
          </a:p>
        </p:txBody>
      </p:sp>
      <p:pic>
        <p:nvPicPr>
          <p:cNvPr id="447" name="Google Shape;447;g8d5b788658_0_10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448" name="Google Shape;448;g8d5b788658_0_10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028" name="Picture 4">
            <a:extLst>
              <a:ext uri="{FF2B5EF4-FFF2-40B4-BE49-F238E27FC236}">
                <a16:creationId xmlns:a16="http://schemas.microsoft.com/office/drawing/2014/main" id="{E98CBF15-D361-40F1-AF33-5AD59A279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122" y="2780048"/>
            <a:ext cx="5703622" cy="3290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8CFB58-CBDE-4677-81E0-023849BDAB3B}"/>
              </a:ext>
            </a:extLst>
          </p:cNvPr>
          <p:cNvSpPr/>
          <p:nvPr/>
        </p:nvSpPr>
        <p:spPr>
          <a:xfrm>
            <a:off x="1297546" y="6077247"/>
            <a:ext cx="7450607" cy="461665"/>
          </a:xfrm>
          <a:prstGeom prst="rect">
            <a:avLst/>
          </a:prstGeom>
        </p:spPr>
        <p:txBody>
          <a:bodyPr wrap="square">
            <a:spAutoFit/>
          </a:bodyPr>
          <a:lstStyle/>
          <a:p>
            <a:pPr algn="ctr"/>
            <a:r>
              <a:rPr lang="en-US" sz="1200" dirty="0">
                <a:latin typeface="Arial" panose="020B0604020202020204" pitchFamily="34" charset="0"/>
              </a:rPr>
              <a:t>https://www.antibodies-online.com/resources/18/5410/sars-cov-2-life-cycle-stages-and-inhibition-targets/</a:t>
            </a:r>
            <a:br>
              <a:rPr lang="en-US" sz="1200" dirty="0"/>
            </a:br>
            <a:endParaRPr lang="en-US" sz="1200" dirty="0"/>
          </a:p>
        </p:txBody>
      </p:sp>
    </p:spTree>
    <p:extLst>
      <p:ext uri="{BB962C8B-B14F-4D97-AF65-F5344CB8AC3E}">
        <p14:creationId xmlns:p14="http://schemas.microsoft.com/office/powerpoint/2010/main" val="4065914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8d5b788658_0_126"/>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Infection and Eclipse Phase—Transition from Uninfected to Early Infected</a:t>
            </a:r>
            <a:endParaRPr dirty="0"/>
          </a:p>
        </p:txBody>
      </p:sp>
      <mc:AlternateContent xmlns:mc="http://schemas.openxmlformats.org/markup-compatibility/2006" xmlns:a14="http://schemas.microsoft.com/office/drawing/2010/main">
        <mc:Choice Requires="a14">
          <p:sp>
            <p:nvSpPr>
              <p:cNvPr id="455" name="Google Shape;455;g8d5b788658_0_126"/>
              <p:cNvSpPr txBox="1">
                <a:spLocks noGrp="1"/>
              </p:cNvSpPr>
              <p:nvPr>
                <p:ph type="body" idx="1"/>
              </p:nvPr>
            </p:nvSpPr>
            <p:spPr>
              <a:xfrm>
                <a:off x="242094" y="1225550"/>
                <a:ext cx="6067722" cy="4526100"/>
              </a:xfrm>
              <a:prstGeom prst="rect">
                <a:avLst/>
              </a:prstGeom>
            </p:spPr>
            <p:txBody>
              <a:bodyPr spcFirstLastPara="1" wrap="square" lIns="91425" tIns="45700" rIns="91425" bIns="45700" anchor="t" anchorCtr="0">
                <a:noAutofit/>
              </a:bodyPr>
              <a:lstStyle/>
              <a:p>
                <a:pPr marL="0" lvl="0" indent="0">
                  <a:buNone/>
                </a:pPr>
                <a:r>
                  <a:rPr lang="en-US" sz="2000" dirty="0"/>
                  <a:t>We start with a population of uninfected susceptible cells (</a:t>
                </a:r>
                <a14:m>
                  <m:oMath xmlns:m="http://schemas.openxmlformats.org/officeDocument/2006/math">
                    <m:r>
                      <a:rPr lang="en-US" sz="2000" i="1">
                        <a:latin typeface="Cambria Math" panose="02040503050406030204" pitchFamily="18" charset="0"/>
                      </a:rPr>
                      <m:t>𝑇</m:t>
                    </m:r>
                  </m:oMath>
                </a14:m>
                <a:r>
                  <a:rPr lang="en-US" sz="2000" dirty="0"/>
                  <a:t>), initial number </a:t>
                </a:r>
                <a14:m>
                  <m:oMath xmlns:m="http://schemas.openxmlformats.org/officeDocument/2006/math">
                    <m:sSub>
                      <m:sSubPr>
                        <m:ctrlPr>
                          <a:rPr lang="en-US" sz="2000" b="0" i="1" smtClean="0">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0</m:t>
                        </m:r>
                      </m:sub>
                    </m:sSub>
                  </m:oMath>
                </a14:m>
                <a:endParaRPr lang="en-US" sz="2000" dirty="0"/>
              </a:p>
              <a:p>
                <a:pPr marL="0" lvl="0" indent="0">
                  <a:buNone/>
                </a:pPr>
                <a:r>
                  <a:rPr lang="en-US" sz="2000" dirty="0"/>
                  <a:t>Uninfected cells become infected cells which replicate but do not yet release virus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oMath>
                </a14:m>
                <a:r>
                  <a:rPr lang="en-US" sz="2000" dirty="0"/>
                  <a:t>) at a rate that depends on the amount of extracellular virus (</a:t>
                </a:r>
                <a14:m>
                  <m:oMath xmlns:m="http://schemas.openxmlformats.org/officeDocument/2006/math">
                    <m:r>
                      <a:rPr lang="en-US" sz="2000" b="0" i="1" smtClean="0">
                        <a:latin typeface="Cambria Math" panose="02040503050406030204" pitchFamily="18" charset="0"/>
                      </a:rPr>
                      <m:t>𝑉</m:t>
                    </m:r>
                  </m:oMath>
                </a14:m>
                <a:r>
                  <a:rPr lang="en-US" sz="2000" dirty="0"/>
                  <a:t>) and the infectivity of the virus (</a:t>
                </a:r>
                <a14:m>
                  <m:oMath xmlns:m="http://schemas.openxmlformats.org/officeDocument/2006/math">
                    <m:r>
                      <a:rPr lang="en-US" sz="2000" b="0" i="1" smtClean="0">
                        <a:latin typeface="Cambria Math" panose="02040503050406030204" pitchFamily="18" charset="0"/>
                      </a:rPr>
                      <m:t>𝛽</m:t>
                    </m:r>
                  </m:oMath>
                </a14:m>
                <a:r>
                  <a:rPr lang="en-US" sz="2000" dirty="0"/>
                  <a:t>) in units of number of cells/time/unit total virus</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endParaRPr lang="en-US" sz="2000" dirty="0"/>
              </a:p>
              <a:p>
                <a:pPr marL="0" indent="0">
                  <a:buNone/>
                </a:pPr>
                <a:r>
                  <a:rPr lang="en-US" sz="2000" dirty="0"/>
                  <a:t>Actually the virus is used up when the cell is infected and we should write</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r>
                  <a:rPr lang="en-US" sz="2000" dirty="0"/>
                  <a:t>We will explore the consequence of this choice in a minute</a:t>
                </a:r>
              </a:p>
              <a:p>
                <a:pPr marL="0" indent="0">
                  <a:buNone/>
                </a:pPr>
                <a:endParaRPr lang="en-US" sz="2000" dirty="0"/>
              </a:p>
              <a:p>
                <a:pPr marL="0" indent="0">
                  <a:buNone/>
                </a:pPr>
                <a:endParaRPr lang="en-US" sz="2000" dirty="0"/>
              </a:p>
              <a:p>
                <a:pPr marL="0" lvl="0" indent="0" algn="l" rtl="0">
                  <a:spcBef>
                    <a:spcPts val="560"/>
                  </a:spcBef>
                  <a:spcAft>
                    <a:spcPts val="0"/>
                  </a:spcAft>
                  <a:buNone/>
                </a:pPr>
                <a:endParaRPr sz="2000" dirty="0"/>
              </a:p>
            </p:txBody>
          </p:sp>
        </mc:Choice>
        <mc:Fallback xmlns="">
          <p:sp>
            <p:nvSpPr>
              <p:cNvPr id="455" name="Google Shape;455;g8d5b788658_0_126"/>
              <p:cNvSpPr txBox="1">
                <a:spLocks noGrp="1" noRot="1" noChangeAspect="1" noMove="1" noResize="1" noEditPoints="1" noAdjustHandles="1" noChangeArrowheads="1" noChangeShapeType="1" noTextEdit="1"/>
              </p:cNvSpPr>
              <p:nvPr>
                <p:ph type="body" idx="1"/>
              </p:nvPr>
            </p:nvSpPr>
            <p:spPr>
              <a:xfrm>
                <a:off x="242094" y="1225550"/>
                <a:ext cx="6067722" cy="4526100"/>
              </a:xfrm>
              <a:prstGeom prst="rect">
                <a:avLst/>
              </a:prstGeom>
              <a:blipFill>
                <a:blip r:embed="rId3"/>
                <a:stretch>
                  <a:fillRect l="-1106" b="-12382"/>
                </a:stretch>
              </a:blipFill>
            </p:spPr>
            <p:txBody>
              <a:bodyPr/>
              <a:lstStyle/>
              <a:p>
                <a:r>
                  <a:rPr lang="en-US">
                    <a:noFill/>
                  </a:rPr>
                  <a:t> </a:t>
                </a:r>
              </a:p>
            </p:txBody>
          </p:sp>
        </mc:Fallback>
      </mc:AlternateContent>
      <p:pic>
        <p:nvPicPr>
          <p:cNvPr id="457" name="Google Shape;457;g8d5b788658_0_12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458" name="Google Shape;458;g8d5b788658_0_126"/>
          <p:cNvPicPr preferRelativeResize="0"/>
          <p:nvPr/>
        </p:nvPicPr>
        <p:blipFill>
          <a:blip r:embed="rId5">
            <a:alphaModFix/>
          </a:blip>
          <a:stretch>
            <a:fillRect/>
          </a:stretch>
        </p:blipFill>
        <p:spPr>
          <a:xfrm>
            <a:off x="6262000" y="2037063"/>
            <a:ext cx="2815675" cy="2991974"/>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0B3E942-E531-4C2A-AA30-A03F4AAD2CAE}"/>
                  </a:ext>
                </a:extLst>
              </p:cNvPr>
              <p:cNvSpPr/>
              <p:nvPr/>
            </p:nvSpPr>
            <p:spPr>
              <a:xfrm>
                <a:off x="7194650" y="1393824"/>
                <a:ext cx="980589" cy="478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i="1">
                              <a:latin typeface="Cambria Math" panose="02040503050406030204" pitchFamily="18" charset="0"/>
                            </a:rPr>
                            <m:t>𝛽</m:t>
                          </m:r>
                          <m:r>
                            <a:rPr lang="en-US" sz="1800" i="1">
                              <a:latin typeface="Cambria Math" panose="02040503050406030204" pitchFamily="18" charset="0"/>
                            </a:rPr>
                            <m:t>𝑇𝑉</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oMath>
                  </m:oMathPara>
                </a14:m>
                <a:endParaRPr lang="en-US" sz="1800" dirty="0"/>
              </a:p>
            </p:txBody>
          </p:sp>
        </mc:Choice>
        <mc:Fallback xmlns="">
          <p:sp>
            <p:nvSpPr>
              <p:cNvPr id="2" name="Rectangle 1">
                <a:extLst>
                  <a:ext uri="{FF2B5EF4-FFF2-40B4-BE49-F238E27FC236}">
                    <a16:creationId xmlns:a16="http://schemas.microsoft.com/office/drawing/2014/main" id="{40B3E942-E531-4C2A-AA30-A03F4AAD2CAE}"/>
                  </a:ext>
                </a:extLst>
              </p:cNvPr>
              <p:cNvSpPr>
                <a:spLocks noRot="1" noChangeAspect="1" noMove="1" noResize="1" noEditPoints="1" noAdjustHandles="1" noChangeArrowheads="1" noChangeShapeType="1" noTextEdit="1"/>
              </p:cNvSpPr>
              <p:nvPr/>
            </p:nvSpPr>
            <p:spPr>
              <a:xfrm>
                <a:off x="7194650" y="1393824"/>
                <a:ext cx="980589" cy="478144"/>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8d5b788658_0_126"/>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Infection and Eclipse Phase—Thinking Ahead to Cellularization</a:t>
            </a:r>
            <a:endParaRPr dirty="0"/>
          </a:p>
        </p:txBody>
      </p:sp>
      <mc:AlternateContent xmlns:mc="http://schemas.openxmlformats.org/markup-compatibility/2006" xmlns:a14="http://schemas.microsoft.com/office/drawing/2010/main">
        <mc:Choice Requires="a14">
          <p:sp>
            <p:nvSpPr>
              <p:cNvPr id="455" name="Google Shape;455;g8d5b788658_0_126"/>
              <p:cNvSpPr txBox="1">
                <a:spLocks noGrp="1"/>
              </p:cNvSpPr>
              <p:nvPr>
                <p:ph type="body" idx="1"/>
              </p:nvPr>
            </p:nvSpPr>
            <p:spPr>
              <a:xfrm>
                <a:off x="242094" y="1225550"/>
                <a:ext cx="6067722" cy="4526100"/>
              </a:xfrm>
              <a:prstGeom prst="rect">
                <a:avLst/>
              </a:prstGeom>
            </p:spPr>
            <p:txBody>
              <a:bodyPr spcFirstLastPara="1" wrap="square" lIns="91425" tIns="45700" rIns="91425" bIns="45700" anchor="t" anchorCtr="0">
                <a:no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r>
                  <a:rPr lang="en-US" sz="2000" dirty="0"/>
                  <a:t>Actually, the rate of infection can only depend on the amount of virus </a:t>
                </a:r>
                <a:r>
                  <a:rPr lang="en-US" sz="2000" b="1" dirty="0"/>
                  <a:t>per cell</a:t>
                </a:r>
                <a:r>
                  <a:rPr lang="en-US" sz="2000" dirty="0"/>
                  <a:t> so we should more correctly write</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d>
                            <m:dPr>
                              <m:ctrlPr>
                                <a:rPr lang="en-US" sz="2000" b="0" i="1" smtClean="0">
                                  <a:latin typeface="Cambria Math" panose="02040503050406030204" pitchFamily="18" charset="0"/>
                                </a:rPr>
                              </m:ctrlPr>
                            </m:dPr>
                            <m:e>
                              <m:r>
                                <a:rPr lang="en-US" sz="2000" i="1">
                                  <a:latin typeface="Cambria Math" panose="02040503050406030204" pitchFamily="18" charset="0"/>
                                </a:rPr>
                                <m:t>𝛽</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0</m:t>
                                  </m:r>
                                </m:sub>
                              </m:sSub>
                            </m:e>
                          </m:d>
                          <m:r>
                            <a:rPr lang="en-US" sz="2000" b="0" i="1" smtClean="0">
                              <a:latin typeface="Cambria Math" panose="02040503050406030204" pitchFamily="18" charset="0"/>
                            </a:rPr>
                            <m:t> ∗ </m:t>
                          </m:r>
                          <m:r>
                            <a:rPr lang="en-US" sz="2000" i="1">
                              <a:latin typeface="Cambria Math" panose="02040503050406030204" pitchFamily="18" charset="0"/>
                            </a:rPr>
                            <m:t>𝑇</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i="1">
                                      <a:latin typeface="Cambria Math" panose="02040503050406030204" pitchFamily="18" charset="0"/>
                                    </a:rPr>
                                    <m:t>𝑉</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0</m:t>
                                      </m:r>
                                    </m:sub>
                                  </m:sSub>
                                </m:den>
                              </m:f>
                            </m:e>
                          </m:d>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r>
                  <a:rPr lang="en-US" sz="2000" dirty="0"/>
                  <a:t>where </a:t>
                </a:r>
                <a14:m>
                  <m:oMath xmlns:m="http://schemas.openxmlformats.org/officeDocument/2006/math">
                    <m:r>
                      <a:rPr lang="en-US" sz="2000" i="1">
                        <a:latin typeface="Cambria Math" panose="02040503050406030204" pitchFamily="18" charset="0"/>
                      </a:rPr>
                      <m:t>𝛽</m:t>
                    </m:r>
                    <m:r>
                      <a:rPr lang="en-US" sz="2000" i="1">
                        <a:latin typeface="Cambria Math" panose="02040503050406030204" pitchFamily="18" charset="0"/>
                      </a:rPr>
                      <m:t>∗</m:t>
                    </m:r>
                    <m:r>
                      <a:rPr lang="en-US" sz="2000" i="1" smtClean="0">
                        <a:latin typeface="Cambria Math" panose="02040503050406030204" pitchFamily="18" charset="0"/>
                      </a:rPr>
                      <m:t>𝑇</m:t>
                    </m:r>
                    <m:r>
                      <a:rPr lang="en-US" sz="2000" b="0" i="1" smtClean="0">
                        <a:latin typeface="Cambria Math" panose="02040503050406030204" pitchFamily="18" charset="0"/>
                      </a:rPr>
                      <m:t>0</m:t>
                    </m:r>
                  </m:oMath>
                </a14:m>
                <a:r>
                  <a:rPr lang="en-US" sz="2000" dirty="0"/>
                  <a:t> is the rate of conversion per amount of virus per cell and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𝑉</m:t>
                        </m:r>
                      </m:num>
                      <m:den>
                        <m:sSub>
                          <m:sSubPr>
                            <m:ctrlPr>
                              <a:rPr lang="en-US" sz="2000" b="0" i="1" smtClean="0">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0</m:t>
                            </m:r>
                          </m:sub>
                        </m:sSub>
                      </m:den>
                    </m:f>
                  </m:oMath>
                </a14:m>
                <a:r>
                  <a:rPr lang="en-US" sz="2000" dirty="0"/>
                  <a:t> is the amount of virus per cell</a:t>
                </a:r>
              </a:p>
              <a:p>
                <a:pPr marL="0" indent="0">
                  <a:buNone/>
                </a:pPr>
                <a:endParaRPr lang="en-US" sz="2000" dirty="0"/>
              </a:p>
              <a:p>
                <a:pPr marL="0" indent="0">
                  <a:buNone/>
                </a:pPr>
                <a:endParaRPr lang="en-US" sz="2000" dirty="0"/>
              </a:p>
              <a:p>
                <a:pPr marL="0" lvl="0" indent="0" algn="l" rtl="0">
                  <a:spcBef>
                    <a:spcPts val="560"/>
                  </a:spcBef>
                  <a:spcAft>
                    <a:spcPts val="0"/>
                  </a:spcAft>
                  <a:buNone/>
                </a:pPr>
                <a:endParaRPr sz="2000" dirty="0"/>
              </a:p>
            </p:txBody>
          </p:sp>
        </mc:Choice>
        <mc:Fallback xmlns="">
          <p:sp>
            <p:nvSpPr>
              <p:cNvPr id="455" name="Google Shape;455;g8d5b788658_0_126"/>
              <p:cNvSpPr txBox="1">
                <a:spLocks noGrp="1" noRot="1" noChangeAspect="1" noMove="1" noResize="1" noEditPoints="1" noAdjustHandles="1" noChangeArrowheads="1" noChangeShapeType="1" noTextEdit="1"/>
              </p:cNvSpPr>
              <p:nvPr>
                <p:ph type="body" idx="1"/>
              </p:nvPr>
            </p:nvSpPr>
            <p:spPr>
              <a:xfrm>
                <a:off x="242094" y="1225550"/>
                <a:ext cx="6067722" cy="4526100"/>
              </a:xfrm>
              <a:prstGeom prst="rect">
                <a:avLst/>
              </a:prstGeom>
              <a:blipFill>
                <a:blip r:embed="rId3"/>
                <a:stretch>
                  <a:fillRect l="-1106"/>
                </a:stretch>
              </a:blipFill>
            </p:spPr>
            <p:txBody>
              <a:bodyPr/>
              <a:lstStyle/>
              <a:p>
                <a:r>
                  <a:rPr lang="en-US">
                    <a:noFill/>
                  </a:rPr>
                  <a:t> </a:t>
                </a:r>
              </a:p>
            </p:txBody>
          </p:sp>
        </mc:Fallback>
      </mc:AlternateContent>
      <p:pic>
        <p:nvPicPr>
          <p:cNvPr id="457" name="Google Shape;457;g8d5b788658_0_12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458" name="Google Shape;458;g8d5b788658_0_126"/>
          <p:cNvPicPr preferRelativeResize="0"/>
          <p:nvPr/>
        </p:nvPicPr>
        <p:blipFill>
          <a:blip r:embed="rId5">
            <a:alphaModFix/>
          </a:blip>
          <a:stretch>
            <a:fillRect/>
          </a:stretch>
        </p:blipFill>
        <p:spPr>
          <a:xfrm>
            <a:off x="6230250" y="1994059"/>
            <a:ext cx="2815675" cy="2991974"/>
          </a:xfrm>
          <a:prstGeom prst="rect">
            <a:avLst/>
          </a:prstGeom>
          <a:noFill/>
          <a:ln>
            <a:noFill/>
          </a:ln>
        </p:spPr>
      </p:pic>
      <p:sp>
        <p:nvSpPr>
          <p:cNvPr id="2" name="Rectangle 1">
            <a:extLst>
              <a:ext uri="{FF2B5EF4-FFF2-40B4-BE49-F238E27FC236}">
                <a16:creationId xmlns:a16="http://schemas.microsoft.com/office/drawing/2014/main" id="{597C40DF-40D1-4D5D-89B8-82D98557E149}"/>
              </a:ext>
            </a:extLst>
          </p:cNvPr>
          <p:cNvSpPr/>
          <p:nvPr/>
        </p:nvSpPr>
        <p:spPr>
          <a:xfrm>
            <a:off x="234950" y="4606235"/>
            <a:ext cx="5372100" cy="646331"/>
          </a:xfrm>
          <a:prstGeom prst="rect">
            <a:avLst/>
          </a:prstGeom>
        </p:spPr>
        <p:txBody>
          <a:bodyPr wrap="square">
            <a:spAutoFit/>
          </a:bodyPr>
          <a:lstStyle/>
          <a:p>
            <a:pPr marL="0" indent="0">
              <a:buNone/>
            </a:pPr>
            <a:r>
              <a:rPr lang="en-US" sz="1800" b="1" dirty="0">
                <a:solidFill>
                  <a:srgbClr val="00B050"/>
                </a:solidFill>
              </a:rPr>
              <a:t>This apparent detail will be critical when we convert the model to a </a:t>
            </a:r>
            <a:r>
              <a:rPr lang="en-US" sz="1800" b="1" dirty="0" err="1">
                <a:solidFill>
                  <a:srgbClr val="00B050"/>
                </a:solidFill>
              </a:rPr>
              <a:t>cellularized</a:t>
            </a:r>
            <a:r>
              <a:rPr lang="en-US" sz="1800" b="1" dirty="0">
                <a:solidFill>
                  <a:srgbClr val="00B050"/>
                </a:solidFill>
              </a:rPr>
              <a:t> for in CC3D</a:t>
            </a:r>
            <a:endParaRPr lang="ar-AE" sz="1800" b="1" dirty="0">
              <a:solidFill>
                <a:srgbClr val="00B050"/>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5F7701A-29FA-4F41-A6AF-BA9000A4AE3A}"/>
                  </a:ext>
                </a:extLst>
              </p:cNvPr>
              <p:cNvSpPr/>
              <p:nvPr/>
            </p:nvSpPr>
            <p:spPr>
              <a:xfrm>
                <a:off x="7194650" y="1393824"/>
                <a:ext cx="980589" cy="478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i="1">
                              <a:latin typeface="Cambria Math" panose="02040503050406030204" pitchFamily="18" charset="0"/>
                            </a:rPr>
                            <m:t>𝛽</m:t>
                          </m:r>
                          <m:r>
                            <a:rPr lang="en-US" sz="1800" i="1">
                              <a:latin typeface="Cambria Math" panose="02040503050406030204" pitchFamily="18" charset="0"/>
                            </a:rPr>
                            <m:t>𝑇𝑉</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oMath>
                  </m:oMathPara>
                </a14:m>
                <a:endParaRPr lang="en-US" sz="1800" dirty="0"/>
              </a:p>
            </p:txBody>
          </p:sp>
        </mc:Choice>
        <mc:Fallback xmlns="">
          <p:sp>
            <p:nvSpPr>
              <p:cNvPr id="7" name="Rectangle 6">
                <a:extLst>
                  <a:ext uri="{FF2B5EF4-FFF2-40B4-BE49-F238E27FC236}">
                    <a16:creationId xmlns:a16="http://schemas.microsoft.com/office/drawing/2014/main" id="{F5F7701A-29FA-4F41-A6AF-BA9000A4AE3A}"/>
                  </a:ext>
                </a:extLst>
              </p:cNvPr>
              <p:cNvSpPr>
                <a:spLocks noRot="1" noChangeAspect="1" noMove="1" noResize="1" noEditPoints="1" noAdjustHandles="1" noChangeArrowheads="1" noChangeShapeType="1" noTextEdit="1"/>
              </p:cNvSpPr>
              <p:nvPr/>
            </p:nvSpPr>
            <p:spPr>
              <a:xfrm>
                <a:off x="7194650" y="1393824"/>
                <a:ext cx="980589" cy="47814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761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11382-FEDF-E140-9714-901A5A2F0001}"/>
              </a:ext>
            </a:extLst>
          </p:cNvPr>
          <p:cNvSpPr>
            <a:spLocks noGrp="1"/>
          </p:cNvSpPr>
          <p:nvPr>
            <p:ph type="title"/>
          </p:nvPr>
        </p:nvSpPr>
        <p:spPr>
          <a:xfrm>
            <a:off x="0" y="0"/>
            <a:ext cx="9144000" cy="731837"/>
          </a:xfrm>
        </p:spPr>
        <p:txBody>
          <a:bodyPr>
            <a:normAutofit fontScale="90000"/>
          </a:bodyPr>
          <a:lstStyle/>
          <a:p>
            <a:r>
              <a:rPr lang="en-US" b="1" dirty="0">
                <a:solidFill>
                  <a:srgbClr val="0000CC"/>
                </a:solidFill>
              </a:rPr>
              <a:t>Previous Models of Viral Infection</a:t>
            </a:r>
            <a:endParaRPr lang="en-US" dirty="0"/>
          </a:p>
        </p:txBody>
      </p:sp>
      <p:sp>
        <p:nvSpPr>
          <p:cNvPr id="2" name="Text Placeholder 1">
            <a:extLst>
              <a:ext uri="{FF2B5EF4-FFF2-40B4-BE49-F238E27FC236}">
                <a16:creationId xmlns:a16="http://schemas.microsoft.com/office/drawing/2014/main" id="{63E42501-5B5E-014D-A970-6021BA1417F9}"/>
              </a:ext>
            </a:extLst>
          </p:cNvPr>
          <p:cNvSpPr>
            <a:spLocks noGrp="1"/>
          </p:cNvSpPr>
          <p:nvPr>
            <p:ph type="body" idx="1"/>
          </p:nvPr>
        </p:nvSpPr>
        <p:spPr>
          <a:xfrm>
            <a:off x="457199" y="1024508"/>
            <a:ext cx="4682861" cy="1640134"/>
          </a:xfrm>
        </p:spPr>
        <p:txBody>
          <a:bodyPr>
            <a:normAutofit/>
          </a:bodyPr>
          <a:lstStyle/>
          <a:p>
            <a:pPr marL="114300" indent="0">
              <a:buNone/>
            </a:pPr>
            <a:r>
              <a:rPr lang="en-US" sz="1600" dirty="0"/>
              <a:t>Price I, </a:t>
            </a:r>
            <a:r>
              <a:rPr lang="en-US" sz="1600" dirty="0" err="1"/>
              <a:t>Mochan-Keef</a:t>
            </a:r>
            <a:r>
              <a:rPr lang="en-US" sz="1600" dirty="0"/>
              <a:t> ED, </a:t>
            </a:r>
            <a:r>
              <a:rPr lang="en-US" sz="1600" dirty="0" err="1"/>
              <a:t>Swigon</a:t>
            </a:r>
            <a:r>
              <a:rPr lang="en-US" sz="1600" dirty="0"/>
              <a:t> D, </a:t>
            </a:r>
            <a:r>
              <a:rPr lang="en-US" sz="1600" dirty="0" err="1"/>
              <a:t>Ermentrout</a:t>
            </a:r>
            <a:r>
              <a:rPr lang="en-US" sz="1600" dirty="0"/>
              <a:t> GB, Lukens S, </a:t>
            </a:r>
            <a:r>
              <a:rPr lang="en-US" sz="1600" dirty="0" err="1"/>
              <a:t>Toapanta</a:t>
            </a:r>
            <a:r>
              <a:rPr lang="en-US" sz="1600" dirty="0"/>
              <a:t> FR, Ross TM, Clermont G. The inflammatory response to influenza A virus (H1N1): an experimental and mathematical study. Journal of theoretical biology. 2015 Jun 7;374:83-93.</a:t>
            </a:r>
          </a:p>
        </p:txBody>
      </p:sp>
      <p:pic>
        <p:nvPicPr>
          <p:cNvPr id="6" name="Picture 5">
            <a:extLst>
              <a:ext uri="{FF2B5EF4-FFF2-40B4-BE49-F238E27FC236}">
                <a16:creationId xmlns:a16="http://schemas.microsoft.com/office/drawing/2014/main" id="{B9C80A08-7C53-BE4D-9BD4-1E9D0D7FF1C8}"/>
              </a:ext>
            </a:extLst>
          </p:cNvPr>
          <p:cNvPicPr>
            <a:picLocks noChangeAspect="1"/>
          </p:cNvPicPr>
          <p:nvPr/>
        </p:nvPicPr>
        <p:blipFill>
          <a:blip r:embed="rId2"/>
          <a:stretch>
            <a:fillRect/>
          </a:stretch>
        </p:blipFill>
        <p:spPr>
          <a:xfrm>
            <a:off x="5280338" y="731838"/>
            <a:ext cx="3025147" cy="2252054"/>
          </a:xfrm>
          <a:prstGeom prst="rect">
            <a:avLst/>
          </a:prstGeom>
        </p:spPr>
      </p:pic>
      <p:sp>
        <p:nvSpPr>
          <p:cNvPr id="7" name="Rectangle 6">
            <a:extLst>
              <a:ext uri="{FF2B5EF4-FFF2-40B4-BE49-F238E27FC236}">
                <a16:creationId xmlns:a16="http://schemas.microsoft.com/office/drawing/2014/main" id="{1A242BF9-C91B-3840-8550-277F243BA97F}"/>
              </a:ext>
            </a:extLst>
          </p:cNvPr>
          <p:cNvSpPr/>
          <p:nvPr/>
        </p:nvSpPr>
        <p:spPr>
          <a:xfrm>
            <a:off x="4287970" y="3218855"/>
            <a:ext cx="4572000" cy="830997"/>
          </a:xfrm>
          <a:prstGeom prst="rect">
            <a:avLst/>
          </a:prstGeom>
        </p:spPr>
        <p:txBody>
          <a:bodyPr>
            <a:spAutoFit/>
          </a:bodyPr>
          <a:lstStyle/>
          <a:p>
            <a:r>
              <a:rPr lang="en-US" sz="1600" dirty="0" err="1">
                <a:solidFill>
                  <a:srgbClr val="222222"/>
                </a:solidFill>
                <a:latin typeface="Arial" panose="020B0604020202020204" pitchFamily="34" charset="0"/>
              </a:rPr>
              <a:t>Perelson</a:t>
            </a:r>
            <a:r>
              <a:rPr lang="en-US" sz="1600" dirty="0">
                <a:solidFill>
                  <a:srgbClr val="222222"/>
                </a:solidFill>
                <a:latin typeface="Arial" panose="020B0604020202020204" pitchFamily="34" charset="0"/>
              </a:rPr>
              <a:t> AS, Ribeiro RM. Modeling the within-host dynamics of HIV infection. BMC biology. 2013 Dec 1;11(1):96.</a:t>
            </a:r>
            <a:endParaRPr lang="en-US" sz="1600" dirty="0"/>
          </a:p>
        </p:txBody>
      </p:sp>
      <p:pic>
        <p:nvPicPr>
          <p:cNvPr id="9" name="Picture 8">
            <a:extLst>
              <a:ext uri="{FF2B5EF4-FFF2-40B4-BE49-F238E27FC236}">
                <a16:creationId xmlns:a16="http://schemas.microsoft.com/office/drawing/2014/main" id="{CC95D54B-28AB-0444-A544-358E457D7980}"/>
              </a:ext>
            </a:extLst>
          </p:cNvPr>
          <p:cNvPicPr>
            <a:picLocks noChangeAspect="1"/>
          </p:cNvPicPr>
          <p:nvPr/>
        </p:nvPicPr>
        <p:blipFill>
          <a:blip r:embed="rId3"/>
          <a:stretch>
            <a:fillRect/>
          </a:stretch>
        </p:blipFill>
        <p:spPr>
          <a:xfrm>
            <a:off x="605897" y="2364884"/>
            <a:ext cx="3490383" cy="2773966"/>
          </a:xfrm>
          <a:prstGeom prst="rect">
            <a:avLst/>
          </a:prstGeom>
        </p:spPr>
      </p:pic>
      <p:pic>
        <p:nvPicPr>
          <p:cNvPr id="11" name="Picture 10">
            <a:extLst>
              <a:ext uri="{FF2B5EF4-FFF2-40B4-BE49-F238E27FC236}">
                <a16:creationId xmlns:a16="http://schemas.microsoft.com/office/drawing/2014/main" id="{906000E6-350B-3640-AEB0-006A7DCB0CA2}"/>
              </a:ext>
            </a:extLst>
          </p:cNvPr>
          <p:cNvPicPr>
            <a:picLocks noChangeAspect="1"/>
          </p:cNvPicPr>
          <p:nvPr/>
        </p:nvPicPr>
        <p:blipFill>
          <a:blip r:embed="rId4"/>
          <a:stretch>
            <a:fillRect/>
          </a:stretch>
        </p:blipFill>
        <p:spPr>
          <a:xfrm>
            <a:off x="5047719" y="4158752"/>
            <a:ext cx="3490384" cy="2631924"/>
          </a:xfrm>
          <a:prstGeom prst="rect">
            <a:avLst/>
          </a:prstGeom>
        </p:spPr>
      </p:pic>
      <p:sp>
        <p:nvSpPr>
          <p:cNvPr id="12" name="Rectangle 11">
            <a:extLst>
              <a:ext uri="{FF2B5EF4-FFF2-40B4-BE49-F238E27FC236}">
                <a16:creationId xmlns:a16="http://schemas.microsoft.com/office/drawing/2014/main" id="{DCF2279E-25FE-7F41-A0DC-F329460EF2B9}"/>
              </a:ext>
            </a:extLst>
          </p:cNvPr>
          <p:cNvSpPr/>
          <p:nvPr/>
        </p:nvSpPr>
        <p:spPr>
          <a:xfrm>
            <a:off x="605897" y="5367319"/>
            <a:ext cx="4572000" cy="1169551"/>
          </a:xfrm>
          <a:prstGeom prst="rect">
            <a:avLst/>
          </a:prstGeom>
        </p:spPr>
        <p:txBody>
          <a:bodyPr>
            <a:spAutoFit/>
          </a:bodyPr>
          <a:lstStyle/>
          <a:p>
            <a:r>
              <a:rPr lang="en-US" dirty="0">
                <a:solidFill>
                  <a:srgbClr val="222222"/>
                </a:solidFill>
                <a:latin typeface="Arial" panose="020B0604020202020204" pitchFamily="34" charset="0"/>
              </a:rPr>
              <a:t>Smith AM, Adler FR, Ribeiro RM, </a:t>
            </a:r>
            <a:r>
              <a:rPr lang="en-US" dirty="0" err="1">
                <a:solidFill>
                  <a:srgbClr val="222222"/>
                </a:solidFill>
                <a:latin typeface="Arial" panose="020B0604020202020204" pitchFamily="34" charset="0"/>
              </a:rPr>
              <a:t>Gutenkunst</a:t>
            </a:r>
            <a:r>
              <a:rPr lang="en-US" dirty="0">
                <a:solidFill>
                  <a:srgbClr val="222222"/>
                </a:solidFill>
                <a:latin typeface="Arial" panose="020B0604020202020204" pitchFamily="34" charset="0"/>
              </a:rPr>
              <a:t> RN, McAuley JL, McCullers JA, </a:t>
            </a:r>
            <a:r>
              <a:rPr lang="en-US" dirty="0" err="1">
                <a:solidFill>
                  <a:srgbClr val="222222"/>
                </a:solidFill>
                <a:latin typeface="Arial" panose="020B0604020202020204" pitchFamily="34" charset="0"/>
              </a:rPr>
              <a:t>Perelson</a:t>
            </a:r>
            <a:r>
              <a:rPr lang="en-US" dirty="0">
                <a:solidFill>
                  <a:srgbClr val="222222"/>
                </a:solidFill>
                <a:latin typeface="Arial" panose="020B0604020202020204" pitchFamily="34" charset="0"/>
              </a:rPr>
              <a:t> AS. Kinetics of coinfection with influenza A virus and Streptococcus pneumoniae. </a:t>
            </a:r>
            <a:r>
              <a:rPr lang="en-US" dirty="0" err="1">
                <a:solidFill>
                  <a:srgbClr val="222222"/>
                </a:solidFill>
                <a:latin typeface="Arial" panose="020B0604020202020204" pitchFamily="34" charset="0"/>
              </a:rPr>
              <a:t>PLoS</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Pathog</a:t>
            </a:r>
            <a:r>
              <a:rPr lang="en-US" dirty="0">
                <a:solidFill>
                  <a:srgbClr val="222222"/>
                </a:solidFill>
                <a:latin typeface="Arial" panose="020B0604020202020204" pitchFamily="34" charset="0"/>
              </a:rPr>
              <a:t>. 2013 Mar 21;9(3):e1003238.</a:t>
            </a:r>
            <a:endParaRPr lang="en-US" dirty="0"/>
          </a:p>
        </p:txBody>
      </p:sp>
    </p:spTree>
    <p:extLst>
      <p:ext uri="{BB962C8B-B14F-4D97-AF65-F5344CB8AC3E}">
        <p14:creationId xmlns:p14="http://schemas.microsoft.com/office/powerpoint/2010/main" val="2441099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8d5b788658_0_139"/>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Simulating the Transition from Uninfected to Early Infected</a:t>
            </a:r>
            <a:endParaRPr dirty="0"/>
          </a:p>
        </p:txBody>
      </p:sp>
      <p:pic>
        <p:nvPicPr>
          <p:cNvPr id="465" name="Google Shape;465;g8d5b788658_0_13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466" name="Google Shape;466;g8d5b788658_0_13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467" name="Google Shape;467;g8d5b788658_0_139"/>
          <p:cNvPicPr preferRelativeResize="0"/>
          <p:nvPr/>
        </p:nvPicPr>
        <p:blipFill>
          <a:blip r:embed="rId5">
            <a:alphaModFix/>
          </a:blip>
          <a:stretch>
            <a:fillRect/>
          </a:stretch>
        </p:blipFill>
        <p:spPr>
          <a:xfrm>
            <a:off x="97629" y="2087936"/>
            <a:ext cx="8839201" cy="3298531"/>
          </a:xfrm>
          <a:prstGeom prst="rect">
            <a:avLst/>
          </a:prstGeom>
          <a:noFill/>
          <a:ln>
            <a:noFill/>
          </a:ln>
        </p:spPr>
      </p:pic>
      <p:sp>
        <p:nvSpPr>
          <p:cNvPr id="469" name="Google Shape;469;g8d5b788658_0_139"/>
          <p:cNvSpPr/>
          <p:nvPr/>
        </p:nvSpPr>
        <p:spPr>
          <a:xfrm>
            <a:off x="1334250" y="3450287"/>
            <a:ext cx="2670000" cy="168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AE07F8F-675C-4B26-BE38-A73EAA3C8E0D}"/>
                  </a:ext>
                </a:extLst>
              </p:cNvPr>
              <p:cNvSpPr/>
              <p:nvPr/>
            </p:nvSpPr>
            <p:spPr>
              <a:xfrm>
                <a:off x="5279440" y="3259057"/>
                <a:ext cx="980589" cy="478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i="1">
                              <a:latin typeface="Cambria Math" panose="02040503050406030204" pitchFamily="18" charset="0"/>
                            </a:rPr>
                            <m:t>𝛽</m:t>
                          </m:r>
                          <m:r>
                            <a:rPr lang="en-US" sz="1800" i="1">
                              <a:latin typeface="Cambria Math" panose="02040503050406030204" pitchFamily="18" charset="0"/>
                            </a:rPr>
                            <m:t>𝑇𝑉</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oMath>
                  </m:oMathPara>
                </a14:m>
                <a:endParaRPr lang="en-US" sz="1800" dirty="0"/>
              </a:p>
            </p:txBody>
          </p:sp>
        </mc:Choice>
        <mc:Fallback xmlns="">
          <p:sp>
            <p:nvSpPr>
              <p:cNvPr id="8" name="Rectangle 7">
                <a:extLst>
                  <a:ext uri="{FF2B5EF4-FFF2-40B4-BE49-F238E27FC236}">
                    <a16:creationId xmlns:a16="http://schemas.microsoft.com/office/drawing/2014/main" id="{2AE07F8F-675C-4B26-BE38-A73EAA3C8E0D}"/>
                  </a:ext>
                </a:extLst>
              </p:cNvPr>
              <p:cNvSpPr>
                <a:spLocks noRot="1" noChangeAspect="1" noMove="1" noResize="1" noEditPoints="1" noAdjustHandles="1" noChangeArrowheads="1" noChangeShapeType="1" noTextEdit="1"/>
              </p:cNvSpPr>
              <p:nvPr/>
            </p:nvSpPr>
            <p:spPr>
              <a:xfrm>
                <a:off x="5279440" y="3259057"/>
                <a:ext cx="980589" cy="478144"/>
              </a:xfrm>
              <a:prstGeom prst="rect">
                <a:avLst/>
              </a:prstGeom>
              <a:blipFill>
                <a:blip r:embed="rId7"/>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865AB302-3583-CC42-A2AF-51E5DFA9FF58}"/>
              </a:ext>
            </a:extLst>
          </p:cNvPr>
          <p:cNvSpPr/>
          <p:nvPr/>
        </p:nvSpPr>
        <p:spPr>
          <a:xfrm>
            <a:off x="91025" y="1164309"/>
            <a:ext cx="8961950" cy="954107"/>
          </a:xfrm>
          <a:prstGeom prst="rect">
            <a:avLst/>
          </a:prstGeom>
        </p:spPr>
        <p:txBody>
          <a:bodyPr wrap="square">
            <a:spAutoFit/>
          </a:bodyPr>
          <a:lstStyle/>
          <a:p>
            <a:pPr lvl="0">
              <a:spcBef>
                <a:spcPts val="360"/>
              </a:spcBef>
            </a:pPr>
            <a:r>
              <a:rPr lang="en-US" dirty="0"/>
              <a:t>Upload: </a:t>
            </a:r>
            <a:r>
              <a:rPr lang="en-US" dirty="0" err="1"/>
              <a:t>How_to_write_viral_infection_model.ipynb</a:t>
            </a:r>
            <a:endParaRPr lang="en-US" dirty="0"/>
          </a:p>
          <a:p>
            <a:pPr marL="0" lvl="0" indent="0">
              <a:buNone/>
            </a:pPr>
            <a:r>
              <a:rPr lang="en-US" dirty="0"/>
              <a:t>Google Drive </a:t>
            </a:r>
            <a:r>
              <a:rPr lang="en-US" dirty="0">
                <a:hlinkClick r:id="rId8"/>
              </a:rPr>
              <a:t>https://drive.google.com/file/d/1Bi2fkZ2GzFXUPvgU1rmZ1Jhym0M_0fht/view?usp=sharing</a:t>
            </a:r>
            <a:endParaRPr lang="en-US" dirty="0"/>
          </a:p>
          <a:p>
            <a:pPr marL="0" lvl="0" indent="0">
              <a:buNone/>
            </a:pPr>
            <a:r>
              <a:rPr lang="en-US" dirty="0"/>
              <a:t>Slack</a:t>
            </a:r>
          </a:p>
          <a:p>
            <a:pPr marL="0" lvl="0" indent="0">
              <a:buNone/>
            </a:pPr>
            <a:r>
              <a:rPr lang="en-US" u="sng" dirty="0">
                <a:hlinkClick r:id="rId9"/>
              </a:rPr>
              <a:t>https://slack-files.com/T017HE055JN-F018C769TJQ-6c2e99aa27</a:t>
            </a:r>
            <a:endParaRPr lang="en-US" u="sng" dirty="0"/>
          </a:p>
        </p:txBody>
      </p:sp>
      <p:sp>
        <p:nvSpPr>
          <p:cNvPr id="11" name="TextBox 10">
            <a:extLst>
              <a:ext uri="{FF2B5EF4-FFF2-40B4-BE49-F238E27FC236}">
                <a16:creationId xmlns:a16="http://schemas.microsoft.com/office/drawing/2014/main" id="{951EDC88-4C37-4DC4-9020-4E1FA85AA89C}"/>
              </a:ext>
            </a:extLst>
          </p:cNvPr>
          <p:cNvSpPr txBox="1"/>
          <p:nvPr/>
        </p:nvSpPr>
        <p:spPr>
          <a:xfrm>
            <a:off x="363538" y="5539802"/>
            <a:ext cx="3791749" cy="307777"/>
          </a:xfrm>
          <a:prstGeom prst="rect">
            <a:avLst/>
          </a:prstGeom>
          <a:noFill/>
        </p:spPr>
        <p:txBody>
          <a:bodyPr wrap="square" rtlCol="0">
            <a:spAutoFit/>
          </a:bodyPr>
          <a:lstStyle/>
          <a:p>
            <a:r>
              <a:rPr lang="en-US" b="1" dirty="0">
                <a:solidFill>
                  <a:srgbClr val="0070C0"/>
                </a:solidFill>
              </a:rPr>
              <a:t>Exercise—Run it!</a:t>
            </a:r>
          </a:p>
        </p:txBody>
      </p:sp>
      <p:sp>
        <p:nvSpPr>
          <p:cNvPr id="12" name="Rectangle 11">
            <a:extLst>
              <a:ext uri="{FF2B5EF4-FFF2-40B4-BE49-F238E27FC236}">
                <a16:creationId xmlns:a16="http://schemas.microsoft.com/office/drawing/2014/main" id="{9F5B66CD-046A-4806-9DB5-1FDB3181B3FD}"/>
              </a:ext>
            </a:extLst>
          </p:cNvPr>
          <p:cNvSpPr/>
          <p:nvPr/>
        </p:nvSpPr>
        <p:spPr>
          <a:xfrm>
            <a:off x="1417824" y="3798449"/>
            <a:ext cx="861826" cy="16889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CEDC9A-BFE2-4F8C-BC9D-E9A1E7656DC0}"/>
              </a:ext>
            </a:extLst>
          </p:cNvPr>
          <p:cNvSpPr/>
          <p:nvPr/>
        </p:nvSpPr>
        <p:spPr>
          <a:xfrm>
            <a:off x="1417824" y="4159847"/>
            <a:ext cx="741176" cy="16889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E71607-86B7-43BD-BE37-8FE1A6E9B9D8}"/>
              </a:ext>
            </a:extLst>
          </p:cNvPr>
          <p:cNvSpPr/>
          <p:nvPr/>
        </p:nvSpPr>
        <p:spPr>
          <a:xfrm>
            <a:off x="1417824" y="4542814"/>
            <a:ext cx="569726" cy="16889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5EB109D-7B1E-4E2E-BB1C-115C8B2EF6A8}"/>
                  </a:ext>
                </a:extLst>
              </p:cNvPr>
              <p:cNvSpPr txBox="1"/>
              <p:nvPr/>
            </p:nvSpPr>
            <p:spPr>
              <a:xfrm>
                <a:off x="4330699" y="3717367"/>
                <a:ext cx="4156075" cy="1387367"/>
              </a:xfrm>
              <a:prstGeom prst="rect">
                <a:avLst/>
              </a:prstGeom>
              <a:noFill/>
            </p:spPr>
            <p:txBody>
              <a:bodyPr wrap="square" rtlCol="0">
                <a:spAutoFit/>
              </a:bodyPr>
              <a:lstStyle/>
              <a:p>
                <a:r>
                  <a:rPr lang="en-US" dirty="0">
                    <a:solidFill>
                      <a:srgbClr val="0070C0"/>
                    </a:solidFill>
                  </a:rPr>
                  <a:t>Initial conditions: </a:t>
                </a:r>
              </a:p>
              <a:p>
                <a14:m>
                  <m:oMath xmlns:m="http://schemas.openxmlformats.org/officeDocument/2006/math">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0=</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7</m:t>
                        </m:r>
                      </m:sup>
                    </m:sSup>
                  </m:oMath>
                </a14:m>
                <a:r>
                  <a:rPr lang="en-US" dirty="0">
                    <a:solidFill>
                      <a:srgbClr val="0070C0"/>
                    </a:solidFill>
                  </a:rPr>
                  <a:t> epithelial cells</a:t>
                </a:r>
              </a:p>
              <a:p>
                <a14:m>
                  <m:oMath xmlns:m="http://schemas.openxmlformats.org/officeDocument/2006/math">
                    <m:r>
                      <a:rPr lang="en-US" i="1" dirty="0" smtClean="0">
                        <a:solidFill>
                          <a:srgbClr val="0070C0"/>
                        </a:solidFill>
                        <a:latin typeface="Cambria Math" panose="02040503050406030204" pitchFamily="18" charset="0"/>
                      </a:rPr>
                      <m:t>𝑉</m:t>
                    </m:r>
                    <m:r>
                      <a:rPr lang="en-US" i="1" dirty="0" smtClean="0">
                        <a:solidFill>
                          <a:srgbClr val="0070C0"/>
                        </a:solidFill>
                        <a:latin typeface="Cambria Math" panose="02040503050406030204" pitchFamily="18" charset="0"/>
                      </a:rPr>
                      <m:t>=10000 </m:t>
                    </m:r>
                  </m:oMath>
                </a14:m>
                <a:r>
                  <a:rPr lang="en-US" dirty="0">
                    <a:solidFill>
                      <a:srgbClr val="0070C0"/>
                    </a:solidFill>
                  </a:rPr>
                  <a:t>(number of virions)</a:t>
                </a:r>
              </a:p>
              <a:p>
                <a:r>
                  <a:rPr lang="en-US" dirty="0">
                    <a:solidFill>
                      <a:srgbClr val="0070C0"/>
                    </a:solidFill>
                  </a:rPr>
                  <a:t>Parameter values: </a:t>
                </a:r>
              </a:p>
              <a:p>
                <a14:m>
                  <m:oMath xmlns:m="http://schemas.openxmlformats.org/officeDocument/2006/math">
                    <m:r>
                      <a:rPr lang="en-US" i="1" dirty="0" smtClean="0">
                        <a:solidFill>
                          <a:srgbClr val="0070C0"/>
                        </a:solidFill>
                        <a:latin typeface="Cambria Math" panose="02040503050406030204" pitchFamily="18" charset="0"/>
                      </a:rPr>
                      <m:t>𝛽</m:t>
                    </m:r>
                    <m:r>
                      <a:rPr lang="en-US" i="1" dirty="0" smtClean="0">
                        <a:solidFill>
                          <a:srgbClr val="0070C0"/>
                        </a:solidFill>
                        <a:latin typeface="Cambria Math" panose="02040503050406030204" pitchFamily="18" charset="0"/>
                      </a:rPr>
                      <m:t>= 6.2×</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−5</m:t>
                        </m:r>
                      </m:sup>
                    </m:sSup>
                  </m:oMath>
                </a14:m>
                <a:r>
                  <a:rPr lang="en-US" dirty="0">
                    <a:solidFill>
                      <a:srgbClr val="0070C0"/>
                    </a:solidFill>
                  </a:rPr>
                  <a:t>per TCID per day (from Amber Smith modeling paper) </a:t>
                </a:r>
              </a:p>
            </p:txBody>
          </p:sp>
        </mc:Choice>
        <mc:Fallback xmlns="">
          <p:sp>
            <p:nvSpPr>
              <p:cNvPr id="15" name="TextBox 14">
                <a:extLst>
                  <a:ext uri="{FF2B5EF4-FFF2-40B4-BE49-F238E27FC236}">
                    <a16:creationId xmlns:a16="http://schemas.microsoft.com/office/drawing/2014/main" id="{05EB109D-7B1E-4E2E-BB1C-115C8B2EF6A8}"/>
                  </a:ext>
                </a:extLst>
              </p:cNvPr>
              <p:cNvSpPr txBox="1">
                <a:spLocks noRot="1" noChangeAspect="1" noMove="1" noResize="1" noEditPoints="1" noAdjustHandles="1" noChangeArrowheads="1" noChangeShapeType="1" noTextEdit="1"/>
              </p:cNvSpPr>
              <p:nvPr/>
            </p:nvSpPr>
            <p:spPr>
              <a:xfrm>
                <a:off x="4330699" y="3717367"/>
                <a:ext cx="4156075" cy="1387367"/>
              </a:xfrm>
              <a:prstGeom prst="rect">
                <a:avLst/>
              </a:prstGeom>
              <a:blipFill>
                <a:blip r:embed="rId10"/>
                <a:stretch>
                  <a:fillRect l="-440" t="-881" b="-3965"/>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8d5b788658_0_139"/>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Simulating the Transition from Uninfected to Early Infected</a:t>
            </a:r>
            <a:endParaRPr dirty="0"/>
          </a:p>
        </p:txBody>
      </p:sp>
      <p:pic>
        <p:nvPicPr>
          <p:cNvPr id="465" name="Google Shape;465;g8d5b788658_0_13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466" name="Google Shape;466;g8d5b788658_0_13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467" name="Google Shape;467;g8d5b788658_0_139"/>
          <p:cNvPicPr preferRelativeResize="0"/>
          <p:nvPr/>
        </p:nvPicPr>
        <p:blipFill>
          <a:blip r:embed="rId5">
            <a:alphaModFix/>
          </a:blip>
          <a:stretch>
            <a:fillRect/>
          </a:stretch>
        </p:blipFill>
        <p:spPr>
          <a:xfrm>
            <a:off x="97629" y="2087936"/>
            <a:ext cx="8839201" cy="3298531"/>
          </a:xfrm>
          <a:prstGeom prst="rect">
            <a:avLst/>
          </a:prstGeom>
          <a:noFill/>
          <a:ln>
            <a:noFill/>
          </a:ln>
        </p:spPr>
      </p:pic>
      <p:pic>
        <p:nvPicPr>
          <p:cNvPr id="468" name="Google Shape;468;g8d5b788658_0_139"/>
          <p:cNvPicPr preferRelativeResize="0"/>
          <p:nvPr/>
        </p:nvPicPr>
        <p:blipFill>
          <a:blip r:embed="rId6">
            <a:alphaModFix/>
          </a:blip>
          <a:stretch>
            <a:fillRect/>
          </a:stretch>
        </p:blipFill>
        <p:spPr>
          <a:xfrm>
            <a:off x="3391171" y="5386467"/>
            <a:ext cx="2378564" cy="1442033"/>
          </a:xfrm>
          <a:prstGeom prst="rect">
            <a:avLst/>
          </a:prstGeom>
          <a:noFill/>
          <a:ln>
            <a:noFill/>
          </a:ln>
        </p:spPr>
      </p:pic>
      <p:sp>
        <p:nvSpPr>
          <p:cNvPr id="469" name="Google Shape;469;g8d5b788658_0_139"/>
          <p:cNvSpPr/>
          <p:nvPr/>
        </p:nvSpPr>
        <p:spPr>
          <a:xfrm>
            <a:off x="1334250" y="3450287"/>
            <a:ext cx="2670000" cy="168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AE07F8F-675C-4B26-BE38-A73EAA3C8E0D}"/>
                  </a:ext>
                </a:extLst>
              </p:cNvPr>
              <p:cNvSpPr/>
              <p:nvPr/>
            </p:nvSpPr>
            <p:spPr>
              <a:xfrm>
                <a:off x="5279440" y="3259057"/>
                <a:ext cx="980589" cy="478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i="1">
                              <a:latin typeface="Cambria Math" panose="02040503050406030204" pitchFamily="18" charset="0"/>
                            </a:rPr>
                            <m:t>𝛽</m:t>
                          </m:r>
                          <m:r>
                            <a:rPr lang="en-US" sz="1800" i="1">
                              <a:latin typeface="Cambria Math" panose="02040503050406030204" pitchFamily="18" charset="0"/>
                            </a:rPr>
                            <m:t>𝑇𝑉</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oMath>
                  </m:oMathPara>
                </a14:m>
                <a:endParaRPr lang="en-US" sz="1800" dirty="0"/>
              </a:p>
            </p:txBody>
          </p:sp>
        </mc:Choice>
        <mc:Fallback xmlns="">
          <p:sp>
            <p:nvSpPr>
              <p:cNvPr id="8" name="Rectangle 7">
                <a:extLst>
                  <a:ext uri="{FF2B5EF4-FFF2-40B4-BE49-F238E27FC236}">
                    <a16:creationId xmlns:a16="http://schemas.microsoft.com/office/drawing/2014/main" id="{2AE07F8F-675C-4B26-BE38-A73EAA3C8E0D}"/>
                  </a:ext>
                </a:extLst>
              </p:cNvPr>
              <p:cNvSpPr>
                <a:spLocks noRot="1" noChangeAspect="1" noMove="1" noResize="1" noEditPoints="1" noAdjustHandles="1" noChangeArrowheads="1" noChangeShapeType="1" noTextEdit="1"/>
              </p:cNvSpPr>
              <p:nvPr/>
            </p:nvSpPr>
            <p:spPr>
              <a:xfrm>
                <a:off x="5279440" y="3259057"/>
                <a:ext cx="980589" cy="478144"/>
              </a:xfrm>
              <a:prstGeom prst="rect">
                <a:avLst/>
              </a:prstGeom>
              <a:blipFill>
                <a:blip r:embed="rId7"/>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865AB302-3583-CC42-A2AF-51E5DFA9FF58}"/>
              </a:ext>
            </a:extLst>
          </p:cNvPr>
          <p:cNvSpPr/>
          <p:nvPr/>
        </p:nvSpPr>
        <p:spPr>
          <a:xfrm>
            <a:off x="91025" y="1164309"/>
            <a:ext cx="8961950" cy="954107"/>
          </a:xfrm>
          <a:prstGeom prst="rect">
            <a:avLst/>
          </a:prstGeom>
        </p:spPr>
        <p:txBody>
          <a:bodyPr wrap="square">
            <a:spAutoFit/>
          </a:bodyPr>
          <a:lstStyle/>
          <a:p>
            <a:pPr lvl="0">
              <a:spcBef>
                <a:spcPts val="360"/>
              </a:spcBef>
            </a:pPr>
            <a:r>
              <a:rPr lang="en-US" dirty="0"/>
              <a:t>Upload: </a:t>
            </a:r>
            <a:r>
              <a:rPr lang="en-US" dirty="0" err="1"/>
              <a:t>How_to_write_viral_infection_model.ipynb</a:t>
            </a:r>
            <a:endParaRPr lang="en-US" dirty="0"/>
          </a:p>
          <a:p>
            <a:pPr marL="0" lvl="0" indent="0">
              <a:buNone/>
            </a:pPr>
            <a:r>
              <a:rPr lang="en-US" dirty="0"/>
              <a:t>Google Drive </a:t>
            </a:r>
            <a:r>
              <a:rPr lang="en-US" dirty="0">
                <a:hlinkClick r:id="rId8"/>
              </a:rPr>
              <a:t>https://drive.google.com/file/d/1Bi2fkZ2GzFXUPvgU1rmZ1Jhym0M_0fht/view?usp=sharing</a:t>
            </a:r>
            <a:endParaRPr lang="en-US" dirty="0"/>
          </a:p>
          <a:p>
            <a:pPr marL="0" lvl="0" indent="0">
              <a:buNone/>
            </a:pPr>
            <a:r>
              <a:rPr lang="en-US" dirty="0"/>
              <a:t>Slack</a:t>
            </a:r>
          </a:p>
          <a:p>
            <a:pPr marL="0" lvl="0" indent="0">
              <a:buNone/>
            </a:pPr>
            <a:r>
              <a:rPr lang="en-US" u="sng" dirty="0">
                <a:hlinkClick r:id="rId9"/>
              </a:rPr>
              <a:t>https://slack-files.com/T017HE055JN-F018C769TJQ-6c2e99aa27</a:t>
            </a:r>
            <a:endParaRPr lang="en-US" u="sng"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CC5AF04-B2A9-4A2C-8ECC-412992F7ECC8}"/>
                  </a:ext>
                </a:extLst>
              </p:cNvPr>
              <p:cNvSpPr txBox="1"/>
              <p:nvPr/>
            </p:nvSpPr>
            <p:spPr>
              <a:xfrm>
                <a:off x="4330699" y="3717367"/>
                <a:ext cx="4156075" cy="1387367"/>
              </a:xfrm>
              <a:prstGeom prst="rect">
                <a:avLst/>
              </a:prstGeom>
              <a:noFill/>
            </p:spPr>
            <p:txBody>
              <a:bodyPr wrap="square" rtlCol="0">
                <a:spAutoFit/>
              </a:bodyPr>
              <a:lstStyle/>
              <a:p>
                <a:r>
                  <a:rPr lang="en-US" dirty="0">
                    <a:solidFill>
                      <a:srgbClr val="0070C0"/>
                    </a:solidFill>
                  </a:rPr>
                  <a:t>Initial conditions: </a:t>
                </a:r>
              </a:p>
              <a:p>
                <a14:m>
                  <m:oMath xmlns:m="http://schemas.openxmlformats.org/officeDocument/2006/math">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0</m:t>
                    </m:r>
                    <m:r>
                      <a:rPr lang="en-US" i="1" dirty="0" smtClean="0">
                        <a:solidFill>
                          <a:srgbClr val="0070C0"/>
                        </a:solidFill>
                        <a:latin typeface="Cambria Math" panose="02040503050406030204" pitchFamily="18" charset="0"/>
                      </a:rPr>
                      <m:t>=</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7</m:t>
                        </m:r>
                      </m:sup>
                    </m:sSup>
                  </m:oMath>
                </a14:m>
                <a:r>
                  <a:rPr lang="en-US" dirty="0">
                    <a:solidFill>
                      <a:srgbClr val="0070C0"/>
                    </a:solidFill>
                  </a:rPr>
                  <a:t> epithelial cells</a:t>
                </a:r>
              </a:p>
              <a:p>
                <a14:m>
                  <m:oMath xmlns:m="http://schemas.openxmlformats.org/officeDocument/2006/math">
                    <m:r>
                      <a:rPr lang="en-US" i="1" dirty="0" smtClean="0">
                        <a:solidFill>
                          <a:srgbClr val="0070C0"/>
                        </a:solidFill>
                        <a:latin typeface="Cambria Math" panose="02040503050406030204" pitchFamily="18" charset="0"/>
                      </a:rPr>
                      <m:t>𝑉</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10000</m:t>
                    </m:r>
                    <m:r>
                      <a:rPr lang="en-US" i="1" dirty="0" smtClean="0">
                        <a:solidFill>
                          <a:srgbClr val="0070C0"/>
                        </a:solidFill>
                        <a:latin typeface="Cambria Math" panose="02040503050406030204" pitchFamily="18" charset="0"/>
                      </a:rPr>
                      <m:t> </m:t>
                    </m:r>
                  </m:oMath>
                </a14:m>
                <a:r>
                  <a:rPr lang="en-US" dirty="0">
                    <a:solidFill>
                      <a:srgbClr val="0070C0"/>
                    </a:solidFill>
                  </a:rPr>
                  <a:t>(number of virions)</a:t>
                </a:r>
              </a:p>
              <a:p>
                <a:r>
                  <a:rPr lang="en-US" dirty="0">
                    <a:solidFill>
                      <a:srgbClr val="0070C0"/>
                    </a:solidFill>
                  </a:rPr>
                  <a:t>Parameter values: </a:t>
                </a:r>
              </a:p>
              <a:p>
                <a14:m>
                  <m:oMath xmlns:m="http://schemas.openxmlformats.org/officeDocument/2006/math">
                    <m:r>
                      <a:rPr lang="en-US" i="1" dirty="0" smtClean="0">
                        <a:solidFill>
                          <a:srgbClr val="0070C0"/>
                        </a:solidFill>
                        <a:latin typeface="Cambria Math" panose="02040503050406030204" pitchFamily="18" charset="0"/>
                      </a:rPr>
                      <m:t>𝛽</m:t>
                    </m:r>
                    <m:r>
                      <a:rPr lang="en-US" i="1" dirty="0" smtClean="0">
                        <a:solidFill>
                          <a:srgbClr val="0070C0"/>
                        </a:solidFill>
                        <a:latin typeface="Cambria Math" panose="02040503050406030204" pitchFamily="18" charset="0"/>
                      </a:rPr>
                      <m:t>= </m:t>
                    </m:r>
                    <m:r>
                      <a:rPr lang="en-US" i="1" dirty="0" smtClean="0">
                        <a:solidFill>
                          <a:srgbClr val="0070C0"/>
                        </a:solidFill>
                        <a:latin typeface="Cambria Math" panose="02040503050406030204" pitchFamily="18" charset="0"/>
                      </a:rPr>
                      <m:t>6</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2</m:t>
                    </m:r>
                    <m:r>
                      <a:rPr lang="en-US" b="0" i="1" dirty="0" smtClean="0">
                        <a:solidFill>
                          <a:srgbClr val="0070C0"/>
                        </a:solidFill>
                        <a:latin typeface="Cambria Math" panose="02040503050406030204" pitchFamily="18" charset="0"/>
                      </a:rPr>
                      <m:t>×</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5</m:t>
                        </m:r>
                      </m:sup>
                    </m:sSup>
                  </m:oMath>
                </a14:m>
                <a:r>
                  <a:rPr lang="en-US" dirty="0">
                    <a:solidFill>
                      <a:srgbClr val="0070C0"/>
                    </a:solidFill>
                  </a:rPr>
                  <a:t>per TCID per day (from Amber Smith modeling paper) </a:t>
                </a:r>
              </a:p>
            </p:txBody>
          </p:sp>
        </mc:Choice>
        <mc:Fallback xmlns="">
          <p:sp>
            <p:nvSpPr>
              <p:cNvPr id="2" name="TextBox 1">
                <a:extLst>
                  <a:ext uri="{FF2B5EF4-FFF2-40B4-BE49-F238E27FC236}">
                    <a16:creationId xmlns:a16="http://schemas.microsoft.com/office/drawing/2014/main" id="{6CC5AF04-B2A9-4A2C-8ECC-412992F7ECC8}"/>
                  </a:ext>
                </a:extLst>
              </p:cNvPr>
              <p:cNvSpPr txBox="1">
                <a:spLocks noRot="1" noChangeAspect="1" noMove="1" noResize="1" noEditPoints="1" noAdjustHandles="1" noChangeArrowheads="1" noChangeShapeType="1" noTextEdit="1"/>
              </p:cNvSpPr>
              <p:nvPr/>
            </p:nvSpPr>
            <p:spPr>
              <a:xfrm>
                <a:off x="4330699" y="3717367"/>
                <a:ext cx="4156075" cy="1387367"/>
              </a:xfrm>
              <a:prstGeom prst="rect">
                <a:avLst/>
              </a:prstGeom>
              <a:blipFill>
                <a:blip r:embed="rId10"/>
                <a:stretch>
                  <a:fillRect l="-440" t="-881" b="-3965"/>
                </a:stretch>
              </a:blipFill>
            </p:spPr>
            <p:txBody>
              <a:bodyPr/>
              <a:lstStyle/>
              <a:p>
                <a:r>
                  <a:rPr lang="en-US">
                    <a:noFill/>
                  </a:rPr>
                  <a:t> </a:t>
                </a:r>
              </a:p>
            </p:txBody>
          </p:sp>
        </mc:Fallback>
      </mc:AlternateContent>
    </p:spTree>
    <p:extLst>
      <p:ext uri="{BB962C8B-B14F-4D97-AF65-F5344CB8AC3E}">
        <p14:creationId xmlns:p14="http://schemas.microsoft.com/office/powerpoint/2010/main" val="486977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5" name="Google Shape;475;g8deadbbaaa_0_0"/>
              <p:cNvSpPr txBox="1">
                <a:spLocks noGrp="1"/>
              </p:cNvSpPr>
              <p:nvPr>
                <p:ph type="title"/>
              </p:nvPr>
            </p:nvSpPr>
            <p:spPr>
              <a:xfrm>
                <a:off x="0" y="35382"/>
                <a:ext cx="9144000" cy="796468"/>
              </a:xfrm>
              <a:prstGeom prst="rect">
                <a:avLst/>
              </a:prstGeom>
            </p:spPr>
            <p:txBody>
              <a:bodyPr spcFirstLastPara="1" wrap="square" lIns="91425" tIns="45700" rIns="91425" bIns="45700" anchor="ctr" anchorCtr="0">
                <a:noAutofit/>
              </a:bodyPr>
              <a:lstStyle/>
              <a:p>
                <a:pPr lvl="0"/>
                <a:r>
                  <a:rPr lang="en-US" sz="3600" b="1" dirty="0">
                    <a:solidFill>
                      <a:srgbClr val="0000CC"/>
                    </a:solidFill>
                  </a:rPr>
                  <a:t>Exercise 1.5.1: Change infectivity </a:t>
                </a:r>
                <a14:m>
                  <m:oMath xmlns:m="http://schemas.openxmlformats.org/officeDocument/2006/math">
                    <m:r>
                      <a:rPr lang="en-US" sz="3600" b="1" i="1" smtClean="0">
                        <a:solidFill>
                          <a:srgbClr val="0000CC"/>
                        </a:solidFill>
                        <a:latin typeface="Cambria Math" panose="02040503050406030204" pitchFamily="18" charset="0"/>
                      </a:rPr>
                      <m:t>𝜷</m:t>
                    </m:r>
                  </m:oMath>
                </a14:m>
                <a:r>
                  <a:rPr lang="en-US" sz="3600" b="1" dirty="0">
                    <a:solidFill>
                      <a:srgbClr val="0000CC"/>
                    </a:solidFill>
                  </a:rPr>
                  <a:t> parameter</a:t>
                </a:r>
                <a:endParaRPr sz="4000" dirty="0"/>
              </a:p>
            </p:txBody>
          </p:sp>
        </mc:Choice>
        <mc:Fallback xmlns="">
          <p:sp>
            <p:nvSpPr>
              <p:cNvPr id="475" name="Google Shape;475;g8deadbbaaa_0_0"/>
              <p:cNvSpPr txBox="1">
                <a:spLocks noGrp="1" noRot="1" noChangeAspect="1" noMove="1" noResize="1" noEditPoints="1" noAdjustHandles="1" noChangeArrowheads="1" noChangeShapeType="1" noTextEdit="1"/>
              </p:cNvSpPr>
              <p:nvPr>
                <p:ph type="title"/>
              </p:nvPr>
            </p:nvSpPr>
            <p:spPr>
              <a:xfrm>
                <a:off x="0" y="35382"/>
                <a:ext cx="9144000" cy="796468"/>
              </a:xfrm>
              <a:prstGeom prst="rect">
                <a:avLst/>
              </a:prstGeom>
              <a:blipFill>
                <a:blip r:embed="rId3"/>
                <a:stretch>
                  <a:fillRect l="-933" t="-2308" r="-933" b="-20000"/>
                </a:stretch>
              </a:blipFill>
            </p:spPr>
            <p:txBody>
              <a:bodyPr/>
              <a:lstStyle/>
              <a:p>
                <a:r>
                  <a:rPr lang="en-US">
                    <a:noFill/>
                  </a:rPr>
                  <a:t> </a:t>
                </a:r>
              </a:p>
            </p:txBody>
          </p:sp>
        </mc:Fallback>
      </mc:AlternateContent>
      <p:pic>
        <p:nvPicPr>
          <p:cNvPr id="476" name="Google Shape;476;g8deadbbaaa_0_0"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77" name="Google Shape;477;g8deadbbaaa_0_0"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478" name="Google Shape;478;g8deadbbaaa_0_0"/>
              <p:cNvSpPr txBox="1">
                <a:spLocks noGrp="1"/>
              </p:cNvSpPr>
              <p:nvPr>
                <p:ph type="body" idx="1"/>
              </p:nvPr>
            </p:nvSpPr>
            <p:spPr>
              <a:xfrm>
                <a:off x="177800" y="787400"/>
                <a:ext cx="5378450" cy="4526100"/>
              </a:xfrm>
              <a:prstGeom prst="rect">
                <a:avLst/>
              </a:prstGeom>
            </p:spPr>
            <p:txBody>
              <a:bodyPr spcFirstLastPara="1" wrap="square" lIns="91425" tIns="45700" rIns="91425" bIns="45700" anchor="t" anchorCtr="0">
                <a:noAutofit/>
              </a:bodyPr>
              <a:lstStyle/>
              <a:p>
                <a:pPr marL="0" lvl="0" indent="0">
                  <a:buNone/>
                </a:pPr>
                <a:r>
                  <a:rPr lang="en-US" sz="2800" dirty="0">
                    <a:solidFill>
                      <a:schemeClr val="tx1"/>
                    </a:solidFill>
                  </a:rPr>
                  <a:t>The parameter </a:t>
                </a:r>
                <a14:m>
                  <m:oMath xmlns:m="http://schemas.openxmlformats.org/officeDocument/2006/math">
                    <m:r>
                      <a:rPr lang="en-US" sz="2800" i="1">
                        <a:solidFill>
                          <a:schemeClr val="tx1"/>
                        </a:solidFill>
                        <a:latin typeface="Cambria Math" panose="02040503050406030204" pitchFamily="18" charset="0"/>
                      </a:rPr>
                      <m:t>𝛽</m:t>
                    </m:r>
                    <m:r>
                      <a:rPr lang="en-US" sz="2800" i="1">
                        <a:solidFill>
                          <a:schemeClr val="tx1"/>
                        </a:solidFill>
                        <a:latin typeface="Cambria Math" panose="02040503050406030204" pitchFamily="18" charset="0"/>
                      </a:rPr>
                      <m:t> </m:t>
                    </m:r>
                  </m:oMath>
                </a14:m>
                <a:r>
                  <a:rPr lang="en-US" sz="2800" dirty="0">
                    <a:solidFill>
                      <a:schemeClr val="tx1"/>
                    </a:solidFill>
                  </a:rPr>
                  <a:t>is the infectivity of the Virus. The higher the infectivity, the faster the virus spreads through the population</a:t>
                </a:r>
              </a:p>
              <a:p>
                <a:pPr marL="0" lvl="0" indent="0">
                  <a:buNone/>
                </a:pPr>
                <a:r>
                  <a:rPr lang="en-US" sz="2800" dirty="0">
                    <a:solidFill>
                      <a:schemeClr val="tx1"/>
                    </a:solidFill>
                  </a:rPr>
                  <a:t>1) Change </a:t>
                </a:r>
                <a14:m>
                  <m:oMath xmlns:m="http://schemas.openxmlformats.org/officeDocument/2006/math">
                    <m:r>
                      <a:rPr lang="en-US" sz="2800" i="1">
                        <a:solidFill>
                          <a:schemeClr val="tx1"/>
                        </a:solidFill>
                        <a:latin typeface="Cambria Math" panose="02040503050406030204" pitchFamily="18" charset="0"/>
                      </a:rPr>
                      <m:t>𝛽</m:t>
                    </m:r>
                  </m:oMath>
                </a14:m>
                <a:r>
                  <a:rPr lang="en-US" sz="2800" dirty="0">
                    <a:solidFill>
                      <a:schemeClr val="tx1"/>
                    </a:solidFill>
                  </a:rPr>
                  <a:t> by hand to get a sense of what happens in the simulation</a:t>
                </a:r>
              </a:p>
            </p:txBody>
          </p:sp>
        </mc:Choice>
        <mc:Fallback xmlns="">
          <p:sp>
            <p:nvSpPr>
              <p:cNvPr id="478" name="Google Shape;478;g8deadbbaaa_0_0"/>
              <p:cNvSpPr txBox="1">
                <a:spLocks noGrp="1" noRot="1" noChangeAspect="1" noMove="1" noResize="1" noEditPoints="1" noAdjustHandles="1" noChangeArrowheads="1" noChangeShapeType="1" noTextEdit="1"/>
              </p:cNvSpPr>
              <p:nvPr>
                <p:ph type="body" idx="1"/>
              </p:nvPr>
            </p:nvSpPr>
            <p:spPr>
              <a:xfrm>
                <a:off x="177800" y="787400"/>
                <a:ext cx="5378450" cy="4526100"/>
              </a:xfrm>
              <a:prstGeom prst="rect">
                <a:avLst/>
              </a:prstGeom>
              <a:blipFill>
                <a:blip r:embed="rId6"/>
                <a:stretch>
                  <a:fillRect l="-2268" t="-135" r="-1701"/>
                </a:stretch>
              </a:blipFill>
            </p:spPr>
            <p:txBody>
              <a:bodyPr/>
              <a:lstStyle/>
              <a:p>
                <a:r>
                  <a:rPr lang="en-US">
                    <a:noFill/>
                  </a:rPr>
                  <a:t> </a:t>
                </a:r>
              </a:p>
            </p:txBody>
          </p:sp>
        </mc:Fallback>
      </mc:AlternateContent>
      <p:pic>
        <p:nvPicPr>
          <p:cNvPr id="6" name="Google Shape;385;g8d5b788658_0_34">
            <a:extLst>
              <a:ext uri="{FF2B5EF4-FFF2-40B4-BE49-F238E27FC236}">
                <a16:creationId xmlns:a16="http://schemas.microsoft.com/office/drawing/2014/main" id="{42E82165-2976-4226-98FC-C1E88EC720EF}"/>
              </a:ext>
            </a:extLst>
          </p:cNvPr>
          <p:cNvPicPr preferRelativeResize="0"/>
          <p:nvPr/>
        </p:nvPicPr>
        <p:blipFill>
          <a:blip r:embed="rId7">
            <a:alphaModFix/>
          </a:blip>
          <a:stretch>
            <a:fillRect/>
          </a:stretch>
        </p:blipFill>
        <p:spPr>
          <a:xfrm>
            <a:off x="5642275" y="1225144"/>
            <a:ext cx="3501725" cy="1743875"/>
          </a:xfrm>
          <a:prstGeom prst="rect">
            <a:avLst/>
          </a:prstGeom>
          <a:noFill/>
          <a:ln>
            <a:noFill/>
          </a:ln>
        </p:spPr>
      </p:pic>
      <p:sp>
        <p:nvSpPr>
          <p:cNvPr id="2" name="Rectangle 1">
            <a:extLst>
              <a:ext uri="{FF2B5EF4-FFF2-40B4-BE49-F238E27FC236}">
                <a16:creationId xmlns:a16="http://schemas.microsoft.com/office/drawing/2014/main" id="{EF318F9E-6D05-43D1-B302-FF2D630B99F3}"/>
              </a:ext>
            </a:extLst>
          </p:cNvPr>
          <p:cNvSpPr/>
          <p:nvPr/>
        </p:nvSpPr>
        <p:spPr>
          <a:xfrm>
            <a:off x="177800" y="3569135"/>
            <a:ext cx="8578850" cy="2677656"/>
          </a:xfrm>
          <a:prstGeom prst="rect">
            <a:avLst/>
          </a:prstGeom>
        </p:spPr>
        <p:txBody>
          <a:bodyPr wrap="square">
            <a:spAutoFit/>
          </a:bodyPr>
          <a:lstStyle/>
          <a:p>
            <a:pPr marL="0" lvl="0" indent="0">
              <a:buNone/>
            </a:pPr>
            <a:r>
              <a:rPr lang="en-US" sz="2800" dirty="0">
                <a:solidFill>
                  <a:schemeClr val="tx1"/>
                </a:solidFill>
                <a:latin typeface="Calibri" panose="020F0502020204030204" pitchFamily="34" charset="0"/>
                <a:cs typeface="Calibri" panose="020F0502020204030204" pitchFamily="34" charset="0"/>
              </a:rPr>
              <a:t>2) Do a parameter scan where you multiply the original parameter (</a:t>
            </a:r>
            <a:r>
              <a:rPr lang="en-US" sz="2800" b="1" dirty="0" err="1">
                <a:solidFill>
                  <a:schemeClr val="tx1"/>
                </a:solidFill>
                <a:latin typeface="Calibri" panose="020F0502020204030204" pitchFamily="34" charset="0"/>
                <a:cs typeface="Calibri" panose="020F0502020204030204" pitchFamily="34" charset="0"/>
              </a:rPr>
              <a:t>m.beta</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a:t>
            </a:r>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by the following values: 1E-2, 1E-1, 1E0, 1E1, 1E2.</a:t>
            </a:r>
            <a:endParaRPr lang="en-US" sz="2800" b="1" dirty="0">
              <a:solidFill>
                <a:schemeClr val="tx1"/>
              </a:solidFill>
              <a:latin typeface="Calibri" panose="020F0502020204030204" pitchFamily="34" charset="0"/>
              <a:cs typeface="Calibri" panose="020F0502020204030204" pitchFamily="34" charset="0"/>
            </a:endParaRPr>
          </a:p>
          <a:p>
            <a:pPr marL="0" lvl="0" indent="0">
              <a:buNone/>
            </a:pPr>
            <a:r>
              <a:rPr lang="en-US" sz="2800" dirty="0">
                <a:solidFill>
                  <a:schemeClr val="tx1"/>
                </a:solidFill>
                <a:latin typeface="Calibri" panose="020F0502020204030204" pitchFamily="34" charset="0"/>
                <a:cs typeface="Calibri" panose="020F0502020204030204" pitchFamily="34" charset="0"/>
              </a:rPr>
              <a:t>Overlay plots to see how things change</a:t>
            </a:r>
          </a:p>
          <a:p>
            <a:pPr marL="0" lvl="0" indent="0">
              <a:buNone/>
            </a:pPr>
            <a:r>
              <a:rPr lang="en-US" sz="2800" dirty="0">
                <a:solidFill>
                  <a:schemeClr val="tx1"/>
                </a:solidFill>
                <a:latin typeface="Calibri" panose="020F0502020204030204" pitchFamily="34" charset="0"/>
                <a:cs typeface="Calibri" panose="020F0502020204030204" pitchFamily="34" charset="0"/>
              </a:rPr>
              <a:t>Try again with the friendlier </a:t>
            </a:r>
            <a:r>
              <a:rPr lang="en-US" sz="2800" dirty="0" err="1">
                <a:solidFill>
                  <a:schemeClr val="tx1"/>
                </a:solidFill>
                <a:latin typeface="Calibri" panose="020F0502020204030204" pitchFamily="34" charset="0"/>
                <a:cs typeface="Calibri" panose="020F0502020204030204" pitchFamily="34" charset="0"/>
              </a:rPr>
              <a:t>numpy</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np.arange</a:t>
            </a:r>
            <a:r>
              <a:rPr lang="en-US" sz="2800" dirty="0">
                <a:solidFill>
                  <a:schemeClr val="tx1"/>
                </a:solidFill>
                <a:latin typeface="Calibri" panose="020F0502020204030204" pitchFamily="34" charset="0"/>
                <a:cs typeface="Calibri" panose="020F0502020204030204" pitchFamily="34" charset="0"/>
              </a:rPr>
              <a:t>(</a:t>
            </a:r>
            <a:r>
              <a:rPr lang="en-US" sz="2800" dirty="0" err="1">
                <a:solidFill>
                  <a:schemeClr val="tx1"/>
                </a:solidFill>
                <a:latin typeface="Calibri" panose="020F0502020204030204" pitchFamily="34" charset="0"/>
                <a:cs typeface="Calibri" panose="020F0502020204030204" pitchFamily="34" charset="0"/>
              </a:rPr>
              <a:t>min,max,step</a:t>
            </a:r>
            <a:r>
              <a:rPr lang="en-US" sz="2800" dirty="0">
                <a:solidFill>
                  <a:schemeClr val="tx1"/>
                </a:solidFill>
                <a:latin typeface="Calibri" panose="020F0502020204030204" pitchFamily="34" charset="0"/>
                <a:cs typeface="Calibri" panose="020F0502020204030204" pitchFamily="34" charset="0"/>
              </a:rPr>
              <a:t>) function</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5" name="Google Shape;475;g8deadbbaaa_0_0"/>
              <p:cNvSpPr txBox="1">
                <a:spLocks noGrp="1"/>
              </p:cNvSpPr>
              <p:nvPr>
                <p:ph type="title"/>
              </p:nvPr>
            </p:nvSpPr>
            <p:spPr>
              <a:xfrm>
                <a:off x="0" y="35382"/>
                <a:ext cx="9144000" cy="796468"/>
              </a:xfrm>
              <a:prstGeom prst="rect">
                <a:avLst/>
              </a:prstGeom>
            </p:spPr>
            <p:txBody>
              <a:bodyPr spcFirstLastPara="1" wrap="square" lIns="91425" tIns="45700" rIns="91425" bIns="45700" anchor="ctr" anchorCtr="0">
                <a:noAutofit/>
              </a:bodyPr>
              <a:lstStyle/>
              <a:p>
                <a:pPr lvl="0"/>
                <a:r>
                  <a:rPr lang="en-US" sz="3600" b="1" dirty="0">
                    <a:solidFill>
                      <a:srgbClr val="0000CC"/>
                    </a:solidFill>
                  </a:rPr>
                  <a:t>Exercise 1.5.1: Change infectivity </a:t>
                </a:r>
                <a14:m>
                  <m:oMath xmlns:m="http://schemas.openxmlformats.org/officeDocument/2006/math">
                    <m:r>
                      <a:rPr lang="en-US" sz="3600" b="1" i="1" smtClean="0">
                        <a:solidFill>
                          <a:srgbClr val="0000CC"/>
                        </a:solidFill>
                        <a:latin typeface="Cambria Math" panose="02040503050406030204" pitchFamily="18" charset="0"/>
                      </a:rPr>
                      <m:t>𝜷</m:t>
                    </m:r>
                  </m:oMath>
                </a14:m>
                <a:r>
                  <a:rPr lang="en-US" sz="3600" b="1" dirty="0">
                    <a:solidFill>
                      <a:srgbClr val="0000CC"/>
                    </a:solidFill>
                  </a:rPr>
                  <a:t> parameter</a:t>
                </a:r>
                <a:endParaRPr sz="4000" dirty="0"/>
              </a:p>
            </p:txBody>
          </p:sp>
        </mc:Choice>
        <mc:Fallback xmlns="">
          <p:sp>
            <p:nvSpPr>
              <p:cNvPr id="475" name="Google Shape;475;g8deadbbaaa_0_0"/>
              <p:cNvSpPr txBox="1">
                <a:spLocks noGrp="1" noRot="1" noChangeAspect="1" noMove="1" noResize="1" noEditPoints="1" noAdjustHandles="1" noChangeArrowheads="1" noChangeShapeType="1" noTextEdit="1"/>
              </p:cNvSpPr>
              <p:nvPr>
                <p:ph type="title"/>
              </p:nvPr>
            </p:nvSpPr>
            <p:spPr>
              <a:xfrm>
                <a:off x="0" y="35382"/>
                <a:ext cx="9144000" cy="796468"/>
              </a:xfrm>
              <a:prstGeom prst="rect">
                <a:avLst/>
              </a:prstGeom>
              <a:blipFill>
                <a:blip r:embed="rId3"/>
                <a:stretch>
                  <a:fillRect l="-933" t="-2308" r="-933" b="-20000"/>
                </a:stretch>
              </a:blipFill>
            </p:spPr>
            <p:txBody>
              <a:bodyPr/>
              <a:lstStyle/>
              <a:p>
                <a:r>
                  <a:rPr lang="en-US">
                    <a:noFill/>
                  </a:rPr>
                  <a:t> </a:t>
                </a:r>
              </a:p>
            </p:txBody>
          </p:sp>
        </mc:Fallback>
      </mc:AlternateContent>
      <p:pic>
        <p:nvPicPr>
          <p:cNvPr id="476" name="Google Shape;476;g8deadbbaaa_0_0"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77" name="Google Shape;477;g8deadbbaaa_0_0"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478" name="Google Shape;478;g8deadbbaaa_0_0"/>
              <p:cNvSpPr txBox="1">
                <a:spLocks noGrp="1"/>
              </p:cNvSpPr>
              <p:nvPr>
                <p:ph type="body" idx="1"/>
              </p:nvPr>
            </p:nvSpPr>
            <p:spPr>
              <a:xfrm>
                <a:off x="177800" y="787400"/>
                <a:ext cx="5378450" cy="4526100"/>
              </a:xfrm>
              <a:prstGeom prst="rect">
                <a:avLst/>
              </a:prstGeom>
            </p:spPr>
            <p:txBody>
              <a:bodyPr spcFirstLastPara="1" wrap="square" lIns="91425" tIns="45700" rIns="91425" bIns="45700" anchor="t" anchorCtr="0">
                <a:noAutofit/>
              </a:bodyPr>
              <a:lstStyle/>
              <a:p>
                <a:pPr marL="0" indent="0">
                  <a:buNone/>
                </a:pPr>
                <a:r>
                  <a:rPr lang="en-US" sz="2800" dirty="0">
                    <a:solidFill>
                      <a:schemeClr val="tx1"/>
                    </a:solidFill>
                  </a:rPr>
                  <a:t>3) Change the rate law to </a:t>
                </a: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𝑇</m:t>
                      </m:r>
                      <m:r>
                        <a:rPr lang="en-US" sz="2800" i="1">
                          <a:latin typeface="Cambria Math" panose="02040503050406030204" pitchFamily="18" charset="0"/>
                        </a:rPr>
                        <m:t>+</m:t>
                      </m:r>
                      <m:r>
                        <a:rPr lang="en-US" sz="2800" i="1">
                          <a:latin typeface="Cambria Math" panose="02040503050406030204" pitchFamily="18" charset="0"/>
                        </a:rPr>
                        <m:t>𝑉</m:t>
                      </m:r>
                      <m:groupChr>
                        <m:groupChrPr>
                          <m:chr m:val="→"/>
                          <m:vertJc m:val="bot"/>
                          <m:ctrlPr>
                            <a:rPr lang="el-GR" sz="2800" i="1">
                              <a:latin typeface="Cambria Math" panose="02040503050406030204" pitchFamily="18" charset="0"/>
                            </a:rPr>
                          </m:ctrlPr>
                        </m:groupChrPr>
                        <m:e>
                          <m:r>
                            <a:rPr lang="en-US" sz="2800" i="1">
                              <a:latin typeface="Cambria Math" panose="02040503050406030204" pitchFamily="18" charset="0"/>
                            </a:rPr>
                            <m:t>𝛽</m:t>
                          </m:r>
                          <m:r>
                            <a:rPr lang="en-US" sz="2800" i="1">
                              <a:latin typeface="Cambria Math" panose="02040503050406030204" pitchFamily="18" charset="0"/>
                            </a:rPr>
                            <m:t>𝑇𝑉</m:t>
                          </m:r>
                        </m:e>
                      </m:groupChr>
                      <m:r>
                        <a:rPr lang="en-US" sz="2800" i="1">
                          <a:latin typeface="Cambria Math" panose="02040503050406030204" pitchFamily="18" charset="0"/>
                        </a:rPr>
                        <m:t>𝐼</m:t>
                      </m:r>
                      <m:r>
                        <a:rPr lang="en-US" sz="2800" i="1">
                          <a:latin typeface="Cambria Math" panose="02040503050406030204" pitchFamily="18" charset="0"/>
                        </a:rPr>
                        <m:t>1</m:t>
                      </m:r>
                    </m:oMath>
                  </m:oMathPara>
                </a14:m>
                <a:endParaRPr lang="en-US" sz="2800" dirty="0"/>
              </a:p>
              <a:p>
                <a:pPr marL="0" indent="0">
                  <a:buNone/>
                </a:pPr>
                <a:r>
                  <a:rPr lang="en-US" sz="2800" dirty="0"/>
                  <a:t>How do the results differ if at all? How does this difference depend on the ratio of </a:t>
                </a:r>
                <a14:m>
                  <m:oMath xmlns:m="http://schemas.openxmlformats.org/officeDocument/2006/math">
                    <m:f>
                      <m:fPr>
                        <m:ctrlPr>
                          <a:rPr lang="en-US" sz="2800" i="1" dirty="0" smtClean="0">
                            <a:latin typeface="Cambria Math" panose="02040503050406030204" pitchFamily="18" charset="0"/>
                          </a:rPr>
                        </m:ctrlPr>
                      </m:fPr>
                      <m:num>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𝑇</m:t>
                            </m:r>
                          </m:e>
                          <m:sub>
                            <m:r>
                              <a:rPr lang="en-US" sz="2800" i="1" dirty="0" smtClean="0">
                                <a:latin typeface="Cambria Math" panose="02040503050406030204" pitchFamily="18" charset="0"/>
                              </a:rPr>
                              <m:t>0</m:t>
                            </m:r>
                          </m:sub>
                        </m:sSub>
                      </m:num>
                      <m:den>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𝑉</m:t>
                            </m:r>
                          </m:e>
                          <m:sub>
                            <m:r>
                              <a:rPr lang="en-US" sz="2800" i="1" dirty="0" smtClean="0">
                                <a:latin typeface="Cambria Math" panose="02040503050406030204" pitchFamily="18" charset="0"/>
                              </a:rPr>
                              <m:t>0</m:t>
                            </m:r>
                          </m:sub>
                        </m:sSub>
                      </m:den>
                    </m:f>
                  </m:oMath>
                </a14:m>
                <a:r>
                  <a:rPr lang="en-US" sz="2800" dirty="0"/>
                  <a:t> ?</a:t>
                </a:r>
              </a:p>
              <a:p>
                <a:pPr marL="0" lvl="0" indent="0">
                  <a:buNone/>
                </a:pPr>
                <a:endParaRPr lang="en-US" sz="2800" dirty="0">
                  <a:solidFill>
                    <a:schemeClr val="tx1"/>
                  </a:solidFill>
                </a:endParaRPr>
              </a:p>
            </p:txBody>
          </p:sp>
        </mc:Choice>
        <mc:Fallback xmlns="">
          <p:sp>
            <p:nvSpPr>
              <p:cNvPr id="478" name="Google Shape;478;g8deadbbaaa_0_0"/>
              <p:cNvSpPr txBox="1">
                <a:spLocks noGrp="1" noRot="1" noChangeAspect="1" noMove="1" noResize="1" noEditPoints="1" noAdjustHandles="1" noChangeArrowheads="1" noChangeShapeType="1" noTextEdit="1"/>
              </p:cNvSpPr>
              <p:nvPr>
                <p:ph type="body" idx="1"/>
              </p:nvPr>
            </p:nvSpPr>
            <p:spPr>
              <a:xfrm>
                <a:off x="177800" y="787400"/>
                <a:ext cx="5378450" cy="4526100"/>
              </a:xfrm>
              <a:prstGeom prst="rect">
                <a:avLst/>
              </a:prstGeom>
              <a:blipFill>
                <a:blip r:embed="rId6"/>
                <a:stretch>
                  <a:fillRect l="-2268" t="-135"/>
                </a:stretch>
              </a:blipFill>
            </p:spPr>
            <p:txBody>
              <a:bodyPr/>
              <a:lstStyle/>
              <a:p>
                <a:r>
                  <a:rPr lang="en-US">
                    <a:noFill/>
                  </a:rPr>
                  <a:t> </a:t>
                </a:r>
              </a:p>
            </p:txBody>
          </p:sp>
        </mc:Fallback>
      </mc:AlternateContent>
      <p:pic>
        <p:nvPicPr>
          <p:cNvPr id="6" name="Google Shape;385;g8d5b788658_0_34">
            <a:extLst>
              <a:ext uri="{FF2B5EF4-FFF2-40B4-BE49-F238E27FC236}">
                <a16:creationId xmlns:a16="http://schemas.microsoft.com/office/drawing/2014/main" id="{42E82165-2976-4226-98FC-C1E88EC720EF}"/>
              </a:ext>
            </a:extLst>
          </p:cNvPr>
          <p:cNvPicPr preferRelativeResize="0"/>
          <p:nvPr/>
        </p:nvPicPr>
        <p:blipFill>
          <a:blip r:embed="rId7">
            <a:alphaModFix/>
          </a:blip>
          <a:stretch>
            <a:fillRect/>
          </a:stretch>
        </p:blipFill>
        <p:spPr>
          <a:xfrm>
            <a:off x="5642275" y="1225144"/>
            <a:ext cx="3501725" cy="1743875"/>
          </a:xfrm>
          <a:prstGeom prst="rect">
            <a:avLst/>
          </a:prstGeom>
          <a:noFill/>
          <a:ln>
            <a:noFill/>
          </a:ln>
        </p:spPr>
      </p:pic>
    </p:spTree>
    <p:extLst>
      <p:ext uri="{BB962C8B-B14F-4D97-AF65-F5344CB8AC3E}">
        <p14:creationId xmlns:p14="http://schemas.microsoft.com/office/powerpoint/2010/main" val="2895268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8d5b788658_0_153"/>
          <p:cNvSpPr txBox="1">
            <a:spLocks noGrp="1"/>
          </p:cNvSpPr>
          <p:nvPr>
            <p:ph type="title"/>
          </p:nvPr>
        </p:nvSpPr>
        <p:spPr>
          <a:xfrm>
            <a:off x="0" y="21425"/>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Eclipse Phase and Viral Release Transition from Early to Late Infected</a:t>
            </a:r>
            <a:endParaRPr dirty="0"/>
          </a:p>
        </p:txBody>
      </p:sp>
      <mc:AlternateContent xmlns:mc="http://schemas.openxmlformats.org/markup-compatibility/2006" xmlns:a14="http://schemas.microsoft.com/office/drawing/2010/main">
        <mc:Choice Requires="a14">
          <p:sp>
            <p:nvSpPr>
              <p:cNvPr id="485" name="Google Shape;485;g8d5b788658_0_153"/>
              <p:cNvSpPr txBox="1">
                <a:spLocks noGrp="1"/>
              </p:cNvSpPr>
              <p:nvPr>
                <p:ph type="body" idx="1"/>
              </p:nvPr>
            </p:nvSpPr>
            <p:spPr>
              <a:xfrm>
                <a:off x="120650" y="1258075"/>
                <a:ext cx="5822950" cy="4868100"/>
              </a:xfrm>
              <a:prstGeom prst="rect">
                <a:avLst/>
              </a:prstGeom>
            </p:spPr>
            <p:txBody>
              <a:bodyPr spcFirstLastPara="1" wrap="square" lIns="91425" tIns="45700" rIns="91425" bIns="45700" anchor="t" anchorCtr="0">
                <a:noAutofit/>
              </a:bodyPr>
              <a:lstStyle/>
              <a:p>
                <a:pPr marL="0" lvl="0" indent="0">
                  <a:buNone/>
                </a:pPr>
                <a:r>
                  <a:rPr lang="en-US" sz="2000" dirty="0"/>
                  <a:t>Early infected cells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en-US" sz="2000" b="0" i="1" smtClean="0">
                            <a:latin typeface="Cambria Math" panose="02040503050406030204" pitchFamily="18" charset="0"/>
                          </a:rPr>
                          <m:t>1</m:t>
                        </m:r>
                      </m:sub>
                    </m:sSub>
                  </m:oMath>
                </a14:m>
                <a:r>
                  <a:rPr lang="en-US" sz="2000" dirty="0"/>
                  <a:t> experience an incubation period in which the viral components are synthesized and the virus is assembled. Only later is the assembled virus released to the environment when the cells transition to late phase virus releasing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cells</a:t>
                </a:r>
              </a:p>
              <a:p>
                <a:pPr marL="457200" lvl="0" indent="0" algn="l" rtl="0">
                  <a:spcBef>
                    <a:spcPts val="560"/>
                  </a:spcBef>
                  <a:spcAft>
                    <a:spcPts val="0"/>
                  </a:spcAft>
                  <a:buNone/>
                </a:pPr>
                <a:r>
                  <a:rPr lang="en-US" sz="2000" dirty="0"/>
                  <a:t>Viral load curves show incubation (eclipse) periods of 6 hours for Influenza and 12 hours for SARS-CoV-2 </a:t>
                </a:r>
              </a:p>
              <a:p>
                <a:pPr marL="0" lvl="0" indent="0">
                  <a:buNone/>
                </a:pPr>
                <a:r>
                  <a:rPr lang="en-US" sz="2000" dirty="0"/>
                  <a:t>We assume that the transition rate (</a:t>
                </a:r>
                <a14:m>
                  <m:oMath xmlns:m="http://schemas.openxmlformats.org/officeDocument/2006/math">
                    <m:r>
                      <a:rPr lang="en-US" sz="2000" b="0" i="1" smtClean="0">
                        <a:latin typeface="Cambria Math" panose="02040503050406030204" pitchFamily="18" charset="0"/>
                      </a:rPr>
                      <m:t>𝑘</m:t>
                    </m:r>
                  </m:oMath>
                </a14:m>
                <a:r>
                  <a:rPr lang="en-US" sz="2000" dirty="0"/>
                  <a:t>) from early to late infected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en-US" sz="2000" i="1">
                            <a:latin typeface="Cambria Math" panose="02040503050406030204" pitchFamily="18" charset="0"/>
                          </a:rPr>
                          <m:t>2</m:t>
                        </m:r>
                      </m:sub>
                    </m:sSub>
                  </m:oMath>
                </a14:m>
                <a:r>
                  <a:rPr lang="en-US" sz="2000" dirty="0"/>
                  <a:t>) is inversely proportional to the incubation period (eclipse time),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𝑒𝑐𝑙𝑖𝑝𝑠𝑒</m:t>
                            </m:r>
                          </m:sub>
                        </m:sSub>
                      </m:den>
                    </m:f>
                    <m:r>
                      <a:rPr lang="en-US" sz="2000" i="1">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m:t>
                    </m:r>
                    <m:r>
                      <a:rPr lang="en-US" sz="2000" b="0" i="1" smtClean="0">
                        <a:latin typeface="Cambria Math" panose="02040503050406030204" pitchFamily="18" charset="0"/>
                      </a:rPr>
                      <m:t>h</m:t>
                    </m:r>
                    <m:r>
                      <a:rPr lang="en-US" sz="2000" b="0" i="1" smtClean="0">
                        <a:latin typeface="Cambria Math" panose="02040503050406030204" pitchFamily="18" charset="0"/>
                      </a:rPr>
                      <m:t>𝑜𝑢𝑟𝑠</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𝑑𝑎𝑦</m:t>
                        </m:r>
                      </m:den>
                    </m:f>
                  </m:oMath>
                </a14:m>
                <a:r>
                  <a:rPr lang="en-US" sz="2000" dirty="0"/>
                  <a:t> (Flu),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12</m:t>
                        </m:r>
                      </m:den>
                    </m:f>
                    <m:r>
                      <a:rPr lang="en-US" sz="2000" i="1">
                        <a:latin typeface="Cambria Math" panose="02040503050406030204" pitchFamily="18" charset="0"/>
                      </a:rPr>
                      <m:t> </m:t>
                    </m:r>
                    <m:r>
                      <a:rPr lang="en-US" sz="2000" i="1">
                        <a:latin typeface="Cambria Math" panose="02040503050406030204" pitchFamily="18" charset="0"/>
                      </a:rPr>
                      <m:t>h</m:t>
                    </m:r>
                    <m:r>
                      <a:rPr lang="en-US" sz="2000" i="1">
                        <a:latin typeface="Cambria Math" panose="02040503050406030204" pitchFamily="18" charset="0"/>
                      </a:rPr>
                      <m:t>𝑜𝑢𝑟𝑠</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𝑑𝑎𝑦</m:t>
                        </m:r>
                      </m:den>
                    </m:f>
                  </m:oMath>
                </a14:m>
                <a:r>
                  <a:rPr lang="en-US" sz="2000" dirty="0"/>
                  <a:t> (SARS-CoV-2)</a:t>
                </a:r>
              </a:p>
              <a:p>
                <a:pPr marL="0" lvl="0" indent="0">
                  <a:buNone/>
                </a:pPr>
                <a:r>
                  <a:rPr lang="en-US" sz="2000" dirty="0"/>
                  <a:t>We will use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a:rPr lang="en-US" sz="2000" i="1" dirty="0" smtClean="0">
                        <a:latin typeface="Cambria Math" panose="02040503050406030204" pitchFamily="18" charset="0"/>
                      </a:rPr>
                      <m:t>4</m:t>
                    </m:r>
                    <m:r>
                      <a:rPr lang="en-US" sz="2000" i="1" dirty="0">
                        <a:latin typeface="Cambria Math" panose="02040503050406030204" pitchFamily="18" charset="0"/>
                      </a:rPr>
                      <m:t> </m:t>
                    </m:r>
                  </m:oMath>
                </a14:m>
                <a:r>
                  <a:rPr lang="en-US" sz="2000" dirty="0"/>
                  <a:t>/day to start with</a:t>
                </a:r>
              </a:p>
              <a:p>
                <a:pPr mar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𝛽</m:t>
                      </m:r>
                      <m:r>
                        <a:rPr lang="ar-AE" sz="2000" i="1">
                          <a:latin typeface="Cambria Math" panose="02040503050406030204" pitchFamily="18" charset="0"/>
                        </a:rPr>
                        <m:t>𝑇𝑉</m:t>
                      </m:r>
                      <m:r>
                        <a:rPr lang="ar-AE" sz="2000" b="0" i="1" smtClean="0">
                          <a:latin typeface="Cambria Math" panose="02040503050406030204" pitchFamily="18" charset="0"/>
                        </a:rPr>
                        <m:t>−</m:t>
                      </m:r>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  </m:t>
                      </m:r>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en-US" sz="2000" b="0" i="1" smtClean="0">
                                  <a:latin typeface="Cambria Math" panose="02040503050406030204" pitchFamily="18" charset="0"/>
                                </a:rPr>
                                <m:t>2</m:t>
                              </m:r>
                            </m:sub>
                          </m:sSub>
                        </m:num>
                        <m:den>
                          <m:r>
                            <a:rPr lang="ar-AE" sz="2000" i="1">
                              <a:latin typeface="Cambria Math" panose="02040503050406030204" pitchFamily="18" charset="0"/>
                            </a:rPr>
                            <m:t>𝑑𝑡</m:t>
                          </m:r>
                        </m:den>
                      </m:f>
                      <m:r>
                        <a:rPr lang="en-US" sz="2000" b="0" i="1" smtClean="0">
                          <a:latin typeface="Cambria Math" panose="02040503050406030204" pitchFamily="18" charset="0"/>
                        </a:rPr>
                        <m:t>=</m:t>
                      </m:r>
                      <m:r>
                        <a:rPr lang="en-US" sz="2000" i="1">
                          <a:latin typeface="Cambria Math" panose="02040503050406030204" pitchFamily="18" charset="0"/>
                        </a:rPr>
                        <m:t>𝑘</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ar-AE" sz="2000" dirty="0"/>
              </a:p>
              <a:p>
                <a:pPr marL="0" lvl="0" indent="0" algn="l" rtl="0">
                  <a:spcBef>
                    <a:spcPts val="560"/>
                  </a:spcBef>
                  <a:spcAft>
                    <a:spcPts val="0"/>
                  </a:spcAft>
                  <a:buNone/>
                </a:pPr>
                <a:endParaRPr lang="en-US" sz="2000" dirty="0"/>
              </a:p>
              <a:p>
                <a:pPr marL="0" lvl="0" indent="0" algn="l" rtl="0">
                  <a:spcBef>
                    <a:spcPts val="560"/>
                  </a:spcBef>
                  <a:spcAft>
                    <a:spcPts val="0"/>
                  </a:spcAft>
                  <a:buNone/>
                </a:pPr>
                <a:endParaRPr lang="en-US" sz="2000" dirty="0"/>
              </a:p>
              <a:p>
                <a:pPr marL="0" lvl="0" indent="0" algn="l" rtl="0">
                  <a:spcBef>
                    <a:spcPts val="560"/>
                  </a:spcBef>
                  <a:spcAft>
                    <a:spcPts val="0"/>
                  </a:spcAft>
                  <a:buNone/>
                </a:pPr>
                <a:endParaRPr sz="2000" dirty="0"/>
              </a:p>
            </p:txBody>
          </p:sp>
        </mc:Choice>
        <mc:Fallback xmlns="">
          <p:sp>
            <p:nvSpPr>
              <p:cNvPr id="485" name="Google Shape;485;g8d5b788658_0_153"/>
              <p:cNvSpPr txBox="1">
                <a:spLocks noGrp="1" noRot="1" noChangeAspect="1" noMove="1" noResize="1" noEditPoints="1" noAdjustHandles="1" noChangeArrowheads="1" noChangeShapeType="1" noTextEdit="1"/>
              </p:cNvSpPr>
              <p:nvPr>
                <p:ph type="body" idx="1"/>
              </p:nvPr>
            </p:nvSpPr>
            <p:spPr>
              <a:xfrm>
                <a:off x="120650" y="1258075"/>
                <a:ext cx="5822950" cy="4868100"/>
              </a:xfrm>
              <a:prstGeom prst="rect">
                <a:avLst/>
              </a:prstGeom>
              <a:blipFill>
                <a:blip r:embed="rId3"/>
                <a:stretch>
                  <a:fillRect l="-1152" r="-1885" b="-8886"/>
                </a:stretch>
              </a:blipFill>
            </p:spPr>
            <p:txBody>
              <a:bodyPr/>
              <a:lstStyle/>
              <a:p>
                <a:r>
                  <a:rPr lang="en-US">
                    <a:noFill/>
                  </a:rPr>
                  <a:t> </a:t>
                </a:r>
              </a:p>
            </p:txBody>
          </p:sp>
        </mc:Fallback>
      </mc:AlternateContent>
      <p:pic>
        <p:nvPicPr>
          <p:cNvPr id="486" name="Google Shape;486;g8d5b788658_0_153"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87" name="Google Shape;487;g8d5b788658_0_153"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488" name="Google Shape;488;g8d5b788658_0_153"/>
          <p:cNvPicPr preferRelativeResize="0"/>
          <p:nvPr/>
        </p:nvPicPr>
        <p:blipFill>
          <a:blip r:embed="rId6">
            <a:alphaModFix/>
          </a:blip>
          <a:stretch>
            <a:fillRect/>
          </a:stretch>
        </p:blipFill>
        <p:spPr>
          <a:xfrm>
            <a:off x="5852358" y="2938132"/>
            <a:ext cx="2945725" cy="1257800"/>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527FBBA-4671-4B9A-B551-4DDBA99D89AC}"/>
                  </a:ext>
                </a:extLst>
              </p:cNvPr>
              <p:cNvSpPr/>
              <p:nvPr/>
            </p:nvSpPr>
            <p:spPr>
              <a:xfrm>
                <a:off x="6702711" y="2035960"/>
                <a:ext cx="1021755" cy="51206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p:txBody>
          </p:sp>
        </mc:Choice>
        <mc:Fallback xmlns="">
          <p:sp>
            <p:nvSpPr>
              <p:cNvPr id="8" name="Rectangle 7">
                <a:extLst>
                  <a:ext uri="{FF2B5EF4-FFF2-40B4-BE49-F238E27FC236}">
                    <a16:creationId xmlns:a16="http://schemas.microsoft.com/office/drawing/2014/main" id="{A527FBBA-4671-4B9A-B551-4DDBA99D89AC}"/>
                  </a:ext>
                </a:extLst>
              </p:cNvPr>
              <p:cNvSpPr>
                <a:spLocks noRot="1" noChangeAspect="1" noMove="1" noResize="1" noEditPoints="1" noAdjustHandles="1" noChangeArrowheads="1" noChangeShapeType="1" noTextEdit="1"/>
              </p:cNvSpPr>
              <p:nvPr/>
            </p:nvSpPr>
            <p:spPr>
              <a:xfrm>
                <a:off x="6702711" y="2035960"/>
                <a:ext cx="1021755" cy="512063"/>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4" name="Google Shape;494;g8deadbbaaa_0_11"/>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lvl="0">
                  <a:buSzPts val="1100"/>
                </a:pPr>
                <a:r>
                  <a:rPr lang="en-US" sz="3900" b="1" dirty="0">
                    <a:solidFill>
                      <a:srgbClr val="0000CC"/>
                    </a:solidFill>
                  </a:rPr>
                  <a:t>Exercise 1.5.2: Add the Transition </a:t>
                </a:r>
                <a14:m>
                  <m:oMath xmlns:m="http://schemas.openxmlformats.org/officeDocument/2006/math">
                    <m:sSub>
                      <m:sSubPr>
                        <m:ctrlPr>
                          <a:rPr lang="en-US" sz="3900" b="1" i="1" smtClean="0">
                            <a:solidFill>
                              <a:srgbClr val="0000CC"/>
                            </a:solidFill>
                            <a:latin typeface="Cambria Math" panose="02040503050406030204" pitchFamily="18" charset="0"/>
                          </a:rPr>
                        </m:ctrlPr>
                      </m:sSubPr>
                      <m:e>
                        <m:r>
                          <a:rPr lang="en-US" sz="3900" b="1" i="1" smtClean="0">
                            <a:solidFill>
                              <a:srgbClr val="0000CC"/>
                            </a:solidFill>
                            <a:latin typeface="Cambria Math" panose="02040503050406030204" pitchFamily="18" charset="0"/>
                          </a:rPr>
                          <m:t>𝑰</m:t>
                        </m:r>
                      </m:e>
                      <m:sub>
                        <m:r>
                          <a:rPr lang="en-US" sz="3900" b="1" i="1" smtClean="0">
                            <a:solidFill>
                              <a:srgbClr val="0000CC"/>
                            </a:solidFill>
                            <a:latin typeface="Cambria Math" panose="02040503050406030204" pitchFamily="18" charset="0"/>
                          </a:rPr>
                          <m:t>𝟏</m:t>
                        </m:r>
                      </m:sub>
                    </m:sSub>
                    <m:r>
                      <a:rPr lang="en-US" sz="3900" b="1" i="1" smtClean="0">
                        <a:solidFill>
                          <a:srgbClr val="0000CC"/>
                        </a:solidFill>
                        <a:latin typeface="Cambria Math" panose="02040503050406030204" pitchFamily="18" charset="0"/>
                      </a:rPr>
                      <m:t>→</m:t>
                    </m:r>
                    <m:sSub>
                      <m:sSubPr>
                        <m:ctrlPr>
                          <a:rPr lang="en-US" sz="3900" b="1" i="1" smtClean="0">
                            <a:solidFill>
                              <a:srgbClr val="0000CC"/>
                            </a:solidFill>
                            <a:latin typeface="Cambria Math" panose="02040503050406030204" pitchFamily="18" charset="0"/>
                          </a:rPr>
                        </m:ctrlPr>
                      </m:sSubPr>
                      <m:e>
                        <m:r>
                          <a:rPr lang="en-US" sz="3900" b="1" i="1" smtClean="0">
                            <a:solidFill>
                              <a:srgbClr val="0000CC"/>
                            </a:solidFill>
                            <a:latin typeface="Cambria Math" panose="02040503050406030204" pitchFamily="18" charset="0"/>
                          </a:rPr>
                          <m:t>𝑰</m:t>
                        </m:r>
                      </m:e>
                      <m:sub>
                        <m:r>
                          <a:rPr lang="en-US" sz="3900" b="1" i="1" smtClean="0">
                            <a:solidFill>
                              <a:srgbClr val="0000CC"/>
                            </a:solidFill>
                            <a:latin typeface="Cambria Math" panose="02040503050406030204" pitchFamily="18" charset="0"/>
                          </a:rPr>
                          <m:t>𝟐</m:t>
                        </m:r>
                      </m:sub>
                    </m:sSub>
                  </m:oMath>
                </a14:m>
                <a:endParaRPr sz="3900" b="1" dirty="0">
                  <a:solidFill>
                    <a:srgbClr val="0000CC"/>
                  </a:solidFill>
                </a:endParaRPr>
              </a:p>
            </p:txBody>
          </p:sp>
        </mc:Choice>
        <mc:Fallback xmlns="">
          <p:sp>
            <p:nvSpPr>
              <p:cNvPr id="494" name="Google Shape;494;g8deadbbaaa_0_11"/>
              <p:cNvSpPr txBox="1">
                <a:spLocks noGrp="1" noRot="1" noChangeAspect="1" noMove="1" noResize="1" noEditPoints="1" noAdjustHandles="1" noChangeArrowheads="1" noChangeShapeType="1" noTextEdit="1"/>
              </p:cNvSpPr>
              <p:nvPr>
                <p:ph type="title"/>
              </p:nvPr>
            </p:nvSpPr>
            <p:spPr>
              <a:xfrm>
                <a:off x="0" y="0"/>
                <a:ext cx="9144000" cy="1143000"/>
              </a:xfrm>
              <a:prstGeom prst="rect">
                <a:avLst/>
              </a:prstGeom>
              <a:blipFill>
                <a:blip r:embed="rId3"/>
                <a:stretch>
                  <a:fillRect l="-200"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5" name="Google Shape;495;g8deadbbaaa_0_11"/>
              <p:cNvSpPr txBox="1">
                <a:spLocks noGrp="1"/>
              </p:cNvSpPr>
              <p:nvPr>
                <p:ph type="body" idx="1"/>
              </p:nvPr>
            </p:nvSpPr>
            <p:spPr>
              <a:xfrm>
                <a:off x="457200" y="1600200"/>
                <a:ext cx="8229600" cy="4983162"/>
              </a:xfrm>
              <a:prstGeom prst="rect">
                <a:avLst/>
              </a:prstGeom>
            </p:spPr>
            <p:txBody>
              <a:bodyPr spcFirstLastPara="1" wrap="square" lIns="91425" tIns="45700" rIns="91425" bIns="45700" anchor="t" anchorCtr="0">
                <a:noAutofit/>
              </a:bodyPr>
              <a:lstStyle/>
              <a:p>
                <a:pPr marL="0" lvl="0" indent="0">
                  <a:buNone/>
                </a:pPr>
                <a14:m>
                  <m:oMathPara xmlns:m="http://schemas.openxmlformats.org/officeDocument/2006/math">
                    <m:oMathParaPr>
                      <m:jc m:val="centerGroup"/>
                    </m:oMathParaPr>
                    <m:oMath xmlns:m="http://schemas.openxmlformats.org/officeDocument/2006/math">
                      <m:f>
                        <m:fPr>
                          <m:ctrlPr>
                            <a:rPr lang="ar-AE" sz="2400" i="1" smtClean="0">
                              <a:latin typeface="Cambria Math" panose="02040503050406030204" pitchFamily="18" charset="0"/>
                            </a:rPr>
                          </m:ctrlPr>
                        </m:fPr>
                        <m:num>
                          <m:r>
                            <a:rPr lang="ar-AE" sz="2400" i="1">
                              <a:latin typeface="Cambria Math" panose="02040503050406030204" pitchFamily="18" charset="0"/>
                            </a:rPr>
                            <m:t>𝑑</m:t>
                          </m:r>
                          <m:sSub>
                            <m:sSubPr>
                              <m:ctrlPr>
                                <a:rPr lang="ar-AE" sz="2400" i="1">
                                  <a:latin typeface="Cambria Math" panose="02040503050406030204" pitchFamily="18" charset="0"/>
                                </a:rPr>
                              </m:ctrlPr>
                            </m:sSubPr>
                            <m:e>
                              <m:r>
                                <a:rPr lang="ar-AE" sz="2400" i="1">
                                  <a:latin typeface="Cambria Math" panose="02040503050406030204" pitchFamily="18" charset="0"/>
                                </a:rPr>
                                <m:t>𝐼</m:t>
                              </m:r>
                            </m:e>
                            <m:sub>
                              <m:r>
                                <a:rPr lang="ar-AE" sz="2400" i="1">
                                  <a:latin typeface="Cambria Math" panose="02040503050406030204" pitchFamily="18" charset="0"/>
                                </a:rPr>
                                <m:t>1</m:t>
                              </m:r>
                            </m:sub>
                          </m:sSub>
                        </m:num>
                        <m:den>
                          <m:r>
                            <a:rPr lang="ar-AE" sz="2400" i="1">
                              <a:latin typeface="Cambria Math" panose="02040503050406030204" pitchFamily="18" charset="0"/>
                            </a:rPr>
                            <m:t>𝑑𝑡</m:t>
                          </m:r>
                        </m:den>
                      </m:f>
                      <m:r>
                        <a:rPr lang="ar-AE" sz="2400" i="1">
                          <a:latin typeface="Cambria Math" panose="02040503050406030204" pitchFamily="18" charset="0"/>
                        </a:rPr>
                        <m:t>=−</m:t>
                      </m:r>
                      <m:r>
                        <a:rPr lang="en-US" sz="2400" i="1">
                          <a:latin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1</m:t>
                          </m:r>
                        </m:sub>
                      </m:sSub>
                      <m:r>
                        <a:rPr lang="en-US" sz="2400" i="1">
                          <a:latin typeface="Cambria Math" panose="02040503050406030204" pitchFamily="18" charset="0"/>
                        </a:rPr>
                        <m:t> ,</m:t>
                      </m:r>
                      <m:r>
                        <a:rPr lang="en-US" sz="2400" b="0" i="1" smtClean="0">
                          <a:latin typeface="Cambria Math" panose="02040503050406030204" pitchFamily="18" charset="0"/>
                        </a:rPr>
                        <m:t>  </m:t>
                      </m:r>
                      <m:f>
                        <m:fPr>
                          <m:ctrlPr>
                            <a:rPr lang="ar-AE" sz="2400" i="1">
                              <a:latin typeface="Cambria Math" panose="02040503050406030204" pitchFamily="18" charset="0"/>
                            </a:rPr>
                          </m:ctrlPr>
                        </m:fPr>
                        <m:num>
                          <m:r>
                            <a:rPr lang="ar-AE" sz="2400" i="1">
                              <a:latin typeface="Cambria Math" panose="02040503050406030204" pitchFamily="18" charset="0"/>
                            </a:rPr>
                            <m:t>𝑑</m:t>
                          </m:r>
                          <m:sSub>
                            <m:sSubPr>
                              <m:ctrlPr>
                                <a:rPr lang="ar-AE" sz="2400" i="1">
                                  <a:latin typeface="Cambria Math" panose="02040503050406030204" pitchFamily="18" charset="0"/>
                                </a:rPr>
                              </m:ctrlPr>
                            </m:sSubPr>
                            <m:e>
                              <m:r>
                                <a:rPr lang="ar-AE" sz="2400" i="1">
                                  <a:latin typeface="Cambria Math" panose="02040503050406030204" pitchFamily="18" charset="0"/>
                                </a:rPr>
                                <m:t>𝐼</m:t>
                              </m:r>
                            </m:e>
                            <m:sub>
                              <m:r>
                                <a:rPr lang="en-US" sz="2400" i="1">
                                  <a:latin typeface="Cambria Math" panose="02040503050406030204" pitchFamily="18" charset="0"/>
                                </a:rPr>
                                <m:t>2</m:t>
                              </m:r>
                            </m:sub>
                          </m:sSub>
                        </m:num>
                        <m:den>
                          <m:r>
                            <a:rPr lang="ar-AE" sz="2400" i="1">
                              <a:latin typeface="Cambria Math" panose="02040503050406030204" pitchFamily="18" charset="0"/>
                            </a:rPr>
                            <m:t>𝑑𝑡</m:t>
                          </m:r>
                        </m:den>
                      </m:f>
                      <m:r>
                        <a:rPr lang="en-US" sz="2400" i="1">
                          <a:latin typeface="Cambria Math" panose="02040503050406030204" pitchFamily="18" charset="0"/>
                        </a:rPr>
                        <m:t>=</m:t>
                      </m:r>
                      <m:r>
                        <a:rPr lang="en-US" sz="2400" i="1">
                          <a:latin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1</m:t>
                          </m:r>
                        </m:sub>
                      </m:sSub>
                    </m:oMath>
                  </m:oMathPara>
                </a14:m>
                <a:endParaRPr lang="en-US" sz="2400" dirty="0"/>
              </a:p>
              <a:p>
                <a:pPr marL="0" lvl="0" indent="0">
                  <a:buNone/>
                </a:pPr>
                <a:r>
                  <a:rPr lang="en-US" sz="2400" dirty="0"/>
                  <a:t>REMINDER: In Antimony, we specify the ODEs as transition rules;</a:t>
                </a:r>
              </a:p>
              <a:p>
                <a:pPr marL="0" indent="0">
                  <a:buNone/>
                </a:pPr>
                <a:endParaRPr lang="en-US"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ar-AE" sz="2400" i="1">
                              <a:latin typeface="Cambria Math" panose="02040503050406030204" pitchFamily="18" charset="0"/>
                            </a:rPr>
                          </m:ctrlPr>
                        </m:fPr>
                        <m:num>
                          <m:r>
                            <a:rPr lang="ar-AE" sz="2400" i="1">
                              <a:latin typeface="Cambria Math" panose="02040503050406030204" pitchFamily="18" charset="0"/>
                            </a:rPr>
                            <m:t>𝑑𝑇</m:t>
                          </m:r>
                        </m:num>
                        <m:den>
                          <m:r>
                            <a:rPr lang="ar-AE" sz="2400" i="1">
                              <a:latin typeface="Cambria Math" panose="02040503050406030204" pitchFamily="18" charset="0"/>
                            </a:rPr>
                            <m:t>𝑑𝑡</m:t>
                          </m:r>
                        </m:den>
                      </m:f>
                      <m:r>
                        <a:rPr lang="ar-AE" sz="2400" i="1">
                          <a:latin typeface="Cambria Math" panose="02040503050406030204" pitchFamily="18" charset="0"/>
                        </a:rPr>
                        <m:t>=</m:t>
                      </m:r>
                      <m:r>
                        <a:rPr lang="en-US" sz="2400" i="1">
                          <a:latin typeface="Cambria Math" panose="02040503050406030204" pitchFamily="18" charset="0"/>
                        </a:rPr>
                        <m:t>−</m:t>
                      </m:r>
                      <m:r>
                        <a:rPr lang="ar-AE" sz="2400" i="1">
                          <a:latin typeface="Cambria Math" panose="02040503050406030204" pitchFamily="18" charset="0"/>
                        </a:rPr>
                        <m:t>𝛽</m:t>
                      </m:r>
                      <m:r>
                        <a:rPr lang="ar-AE" sz="2400" i="1">
                          <a:latin typeface="Cambria Math" panose="02040503050406030204" pitchFamily="18" charset="0"/>
                        </a:rPr>
                        <m:t>𝑇𝑉</m:t>
                      </m:r>
                      <m:r>
                        <a:rPr lang="en-US" sz="2400">
                          <a:latin typeface="Cambria Math" panose="02040503050406030204" pitchFamily="18" charset="0"/>
                        </a:rPr>
                        <m:t>, </m:t>
                      </m:r>
                      <m:r>
                        <a:rPr lang="en-US" sz="2400" b="0" i="1" smtClean="0">
                          <a:latin typeface="Cambria Math" panose="02040503050406030204" pitchFamily="18" charset="0"/>
                        </a:rPr>
                        <m:t> </m:t>
                      </m:r>
                      <m:f>
                        <m:fPr>
                          <m:ctrlPr>
                            <a:rPr lang="ar-AE" sz="2400" i="1">
                              <a:latin typeface="Cambria Math" panose="02040503050406030204" pitchFamily="18" charset="0"/>
                            </a:rPr>
                          </m:ctrlPr>
                        </m:fPr>
                        <m:num>
                          <m:r>
                            <a:rPr lang="ar-AE" sz="2400" i="1">
                              <a:latin typeface="Cambria Math" panose="02040503050406030204" pitchFamily="18" charset="0"/>
                            </a:rPr>
                            <m:t>𝑑</m:t>
                          </m:r>
                          <m:sSub>
                            <m:sSubPr>
                              <m:ctrlPr>
                                <a:rPr lang="ar-AE" sz="2400" i="1">
                                  <a:latin typeface="Cambria Math" panose="02040503050406030204" pitchFamily="18" charset="0"/>
                                </a:rPr>
                              </m:ctrlPr>
                            </m:sSubPr>
                            <m:e>
                              <m:r>
                                <a:rPr lang="ar-AE" sz="2400" i="1">
                                  <a:latin typeface="Cambria Math" panose="02040503050406030204" pitchFamily="18" charset="0"/>
                                </a:rPr>
                                <m:t>𝐼</m:t>
                              </m:r>
                            </m:e>
                            <m:sub>
                              <m:r>
                                <a:rPr lang="ar-AE" sz="2400" i="1">
                                  <a:latin typeface="Cambria Math" panose="02040503050406030204" pitchFamily="18" charset="0"/>
                                </a:rPr>
                                <m:t>1</m:t>
                              </m:r>
                            </m:sub>
                          </m:sSub>
                        </m:num>
                        <m:den>
                          <m:r>
                            <a:rPr lang="ar-AE" sz="2400" i="1">
                              <a:latin typeface="Cambria Math" panose="02040503050406030204" pitchFamily="18" charset="0"/>
                            </a:rPr>
                            <m:t>𝑑𝑡</m:t>
                          </m:r>
                        </m:den>
                      </m:f>
                      <m:r>
                        <a:rPr lang="ar-AE" sz="2400" i="1">
                          <a:latin typeface="Cambria Math" panose="02040503050406030204" pitchFamily="18" charset="0"/>
                        </a:rPr>
                        <m:t>=</m:t>
                      </m:r>
                      <m:r>
                        <a:rPr lang="ar-AE" sz="2400" i="1">
                          <a:latin typeface="Cambria Math" panose="02040503050406030204" pitchFamily="18" charset="0"/>
                        </a:rPr>
                        <m:t>𝛽</m:t>
                      </m:r>
                      <m:r>
                        <a:rPr lang="ar-AE" sz="2400" i="1">
                          <a:latin typeface="Cambria Math" panose="02040503050406030204" pitchFamily="18" charset="0"/>
                        </a:rPr>
                        <m:t>𝑇𝑉</m:t>
                      </m:r>
                    </m:oMath>
                  </m:oMathPara>
                </a14:m>
                <a:endParaRPr lang="ar-AE" sz="2400" dirty="0"/>
              </a:p>
              <a:p>
                <a:pPr marL="0" lvl="0" indent="0">
                  <a:buNone/>
                </a:pPr>
                <a:r>
                  <a:rPr lang="en-US" sz="2400" dirty="0"/>
                  <a:t>is:</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𝐸</m:t>
                      </m:r>
                      <m:r>
                        <a:rPr lang="en-US" sz="2400" i="1">
                          <a:latin typeface="Cambria Math" panose="02040503050406030204" pitchFamily="18" charset="0"/>
                        </a:rPr>
                        <m:t>1</m:t>
                      </m:r>
                      <m:r>
                        <a:rPr lang="en-US" sz="2400" i="1">
                          <a:latin typeface="Cambria Math" panose="02040503050406030204" pitchFamily="18" charset="0"/>
                        </a:rPr>
                        <m:t>: </m:t>
                      </m:r>
                      <m:r>
                        <a:rPr lang="en-US" sz="2400" i="1">
                          <a:latin typeface="Cambria Math" panose="02040503050406030204" pitchFamily="18" charset="0"/>
                        </a:rPr>
                        <m:t>𝑇</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1</m:t>
                          </m:r>
                        </m:sub>
                      </m:sSub>
                      <m:r>
                        <a:rPr lang="en-US" sz="2400" i="1">
                          <a:latin typeface="Cambria Math" panose="02040503050406030204" pitchFamily="18" charset="0"/>
                        </a:rPr>
                        <m:t> ;</m:t>
                      </m:r>
                      <m:r>
                        <a:rPr lang="en-US" sz="2400" i="1">
                          <a:latin typeface="Cambria Math" panose="02040503050406030204" pitchFamily="18" charset="0"/>
                        </a:rPr>
                        <m:t>𝑏𝑒𝑡𝑎</m:t>
                      </m:r>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m:t>
                      </m:r>
                      <m:r>
                        <a:rPr lang="en-US" sz="2400" i="1">
                          <a:latin typeface="Cambria Math" panose="02040503050406030204" pitchFamily="18" charset="0"/>
                        </a:rPr>
                        <m:t>𝑉</m:t>
                      </m:r>
                    </m:oMath>
                  </m:oMathPara>
                </a14:m>
                <a:endParaRPr lang="en-US" sz="2400" dirty="0"/>
              </a:p>
              <a:p>
                <a:pPr marL="0" lvl="0" indent="0">
                  <a:buNone/>
                </a:pPr>
                <a:r>
                  <a:rPr lang="en-US" sz="2400" dirty="0"/>
                  <a:t>1) Add Rate Equation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a:rPr lang="en-US" sz="2400" b="0" i="0"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2</m:t>
                        </m:r>
                      </m:sub>
                    </m:sSub>
                  </m:oMath>
                </a14:m>
                <a:r>
                  <a:rPr lang="en-US" sz="2400" dirty="0"/>
                  <a:t>)</a:t>
                </a:r>
              </a:p>
              <a:p>
                <a:pPr marL="0" lvl="0" indent="0">
                  <a:buNone/>
                </a:pPr>
                <a:r>
                  <a:rPr lang="en-US" sz="2400" dirty="0"/>
                  <a:t>2) Add Parameters (</a:t>
                </a:r>
                <a14:m>
                  <m:oMath xmlns:m="http://schemas.openxmlformats.org/officeDocument/2006/math">
                    <m:r>
                      <a:rPr lang="en-US" sz="2400" b="0" i="1" smtClean="0">
                        <a:latin typeface="Cambria Math" panose="02040503050406030204" pitchFamily="18" charset="0"/>
                      </a:rPr>
                      <m:t>𝑘</m:t>
                    </m:r>
                  </m:oMath>
                </a14:m>
                <a:r>
                  <a:rPr lang="en-US" sz="2400" dirty="0"/>
                  <a:t>)</a:t>
                </a:r>
              </a:p>
              <a:p>
                <a:pPr marL="0" lvl="0" indent="0">
                  <a:buNone/>
                </a:pPr>
                <a:r>
                  <a:rPr lang="en-US" sz="2400" dirty="0"/>
                  <a:t>3) Simulate the model and plot</a:t>
                </a:r>
              </a:p>
              <a:p>
                <a:pPr marL="0" lvl="0" indent="0">
                  <a:buNone/>
                </a:pPr>
                <a:r>
                  <a:rPr lang="en-US" sz="2400" dirty="0"/>
                  <a:t>4) Do a parameter scan over the eclipse parameter (</a:t>
                </a:r>
                <a14:m>
                  <m:oMath xmlns:m="http://schemas.openxmlformats.org/officeDocument/2006/math">
                    <m:r>
                      <a:rPr lang="en-US" sz="2400" i="1">
                        <a:latin typeface="Cambria Math" panose="02040503050406030204" pitchFamily="18" charset="0"/>
                      </a:rPr>
                      <m:t>𝑘</m:t>
                    </m:r>
                  </m:oMath>
                </a14:m>
                <a:r>
                  <a:rPr lang="en-US" sz="2400" dirty="0"/>
                  <a:t>)</a:t>
                </a:r>
                <a:endParaRPr sz="2400" dirty="0"/>
              </a:p>
            </p:txBody>
          </p:sp>
        </mc:Choice>
        <mc:Fallback xmlns="">
          <p:sp>
            <p:nvSpPr>
              <p:cNvPr id="495" name="Google Shape;495;g8deadbbaaa_0_11"/>
              <p:cNvSpPr txBox="1">
                <a:spLocks noGrp="1" noRot="1" noChangeAspect="1" noMove="1" noResize="1" noEditPoints="1" noAdjustHandles="1" noChangeArrowheads="1" noChangeShapeType="1" noTextEdit="1"/>
              </p:cNvSpPr>
              <p:nvPr>
                <p:ph type="body" idx="1"/>
              </p:nvPr>
            </p:nvSpPr>
            <p:spPr>
              <a:xfrm>
                <a:off x="457200" y="1600200"/>
                <a:ext cx="8229600" cy="4983162"/>
              </a:xfrm>
              <a:prstGeom prst="rect">
                <a:avLst/>
              </a:prstGeom>
              <a:blipFill>
                <a:blip r:embed="rId4"/>
                <a:stretch>
                  <a:fillRect l="-1185" r="-741"/>
                </a:stretch>
              </a:blipFill>
            </p:spPr>
            <p:txBody>
              <a:bodyPr/>
              <a:lstStyle/>
              <a:p>
                <a:r>
                  <a:rPr lang="en-US">
                    <a:noFill/>
                  </a:rPr>
                  <a:t> </a:t>
                </a:r>
              </a:p>
            </p:txBody>
          </p:sp>
        </mc:Fallback>
      </mc:AlternateContent>
      <p:pic>
        <p:nvPicPr>
          <p:cNvPr id="496" name="Google Shape;496;g8deadbbaaa_0_11"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pic>
        <p:nvPicPr>
          <p:cNvPr id="497" name="Google Shape;497;g8deadbbaaa_0_11" descr="Biocomplexity Logo"/>
          <p:cNvPicPr preferRelativeResize="0"/>
          <p:nvPr/>
        </p:nvPicPr>
        <p:blipFill rotWithShape="1">
          <a:blip r:embed="rId6">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A35DE08-11BA-40FF-9095-29590EE64723}"/>
                  </a:ext>
                </a:extLst>
              </p:cNvPr>
              <p:cNvSpPr/>
              <p:nvPr/>
            </p:nvSpPr>
            <p:spPr>
              <a:xfrm>
                <a:off x="7287716" y="1143000"/>
                <a:ext cx="1066253" cy="940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p:txBody>
          </p:sp>
        </mc:Choice>
        <mc:Fallback xmlns="">
          <p:sp>
            <p:nvSpPr>
              <p:cNvPr id="6" name="Rectangle 5">
                <a:extLst>
                  <a:ext uri="{FF2B5EF4-FFF2-40B4-BE49-F238E27FC236}">
                    <a16:creationId xmlns:a16="http://schemas.microsoft.com/office/drawing/2014/main" id="{AA35DE08-11BA-40FF-9095-29590EE64723}"/>
                  </a:ext>
                </a:extLst>
              </p:cNvPr>
              <p:cNvSpPr>
                <a:spLocks noRot="1" noChangeAspect="1" noMove="1" noResize="1" noEditPoints="1" noAdjustHandles="1" noChangeArrowheads="1" noChangeShapeType="1" noTextEdit="1"/>
              </p:cNvSpPr>
              <p:nvPr/>
            </p:nvSpPr>
            <p:spPr>
              <a:xfrm>
                <a:off x="7287716" y="1143000"/>
                <a:ext cx="1066253" cy="9407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5E54CD2-AE6E-5A4C-9E93-34C1157D5A15}"/>
                  </a:ext>
                </a:extLst>
              </p:cNvPr>
              <p:cNvSpPr/>
              <p:nvPr/>
            </p:nvSpPr>
            <p:spPr>
              <a:xfrm>
                <a:off x="4572000" y="4831178"/>
                <a:ext cx="4641850" cy="8351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𝛽</m:t>
                      </m:r>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6</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2</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10</m:t>
                          </m:r>
                        </m:e>
                        <m:sup>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5</m:t>
                          </m:r>
                        </m:sup>
                      </m:sSup>
                      <m:r>
                        <a:rPr lang="en-US" sz="2400" i="1">
                          <a:solidFill>
                            <a:srgbClr val="0070C0"/>
                          </a:solidFill>
                          <a:latin typeface="Cambria Math" panose="02040503050406030204" pitchFamily="18" charset="0"/>
                        </a:rPr>
                        <m:t>𝑇𝐶𝐼𝐷</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𝑐𝑒𝑙𝑙</m:t>
                      </m:r>
                      <m:r>
                        <a:rPr lang="en-US" sz="2400" i="1">
                          <a:solidFill>
                            <a:srgbClr val="0070C0"/>
                          </a:solidFill>
                          <a:latin typeface="Cambria Math" panose="02040503050406030204" pitchFamily="18" charset="0"/>
                        </a:rPr>
                        <m:t>×</m:t>
                      </m:r>
                      <m:r>
                        <m:rPr>
                          <m:sty m:val="p"/>
                        </m:rPr>
                        <a:rPr lang="en-US" sz="2400" i="0">
                          <a:solidFill>
                            <a:srgbClr val="0070C0"/>
                          </a:solidFill>
                          <a:latin typeface="Cambria Math" panose="02040503050406030204" pitchFamily="18" charset="0"/>
                        </a:rPr>
                        <m:t>day</m:t>
                      </m:r>
                      <m:r>
                        <a:rPr lang="en-US" sz="2400" b="0" i="1" smtClean="0">
                          <a:solidFill>
                            <a:srgbClr val="0070C0"/>
                          </a:solidFill>
                          <a:latin typeface="Cambria Math" panose="02040503050406030204" pitchFamily="18" charset="0"/>
                        </a:rPr>
                        <m:t> </m:t>
                      </m:r>
                    </m:oMath>
                  </m:oMathPara>
                </a14:m>
                <a:endParaRPr lang="en-US" sz="2400" b="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𝑘</m:t>
                      </m:r>
                      <m:r>
                        <a:rPr lang="en-US" sz="2400" i="1">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4</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0</m:t>
                      </m:r>
                      <m:r>
                        <a:rPr lang="en-US" sz="2400" b="0" i="1" smtClean="0">
                          <a:solidFill>
                            <a:srgbClr val="0070C0"/>
                          </a:solidFill>
                          <a:latin typeface="Cambria Math" panose="02040503050406030204" pitchFamily="18" charset="0"/>
                        </a:rPr>
                        <m:t> </m:t>
                      </m:r>
                      <m:r>
                        <m:rPr>
                          <m:sty m:val="p"/>
                        </m:rPr>
                        <a:rPr lang="en-US" sz="2400" b="0" i="0" smtClean="0">
                          <a:solidFill>
                            <a:srgbClr val="0070C0"/>
                          </a:solidFill>
                          <a:latin typeface="Cambria Math" panose="02040503050406030204" pitchFamily="18" charset="0"/>
                        </a:rPr>
                        <m:t>per</m:t>
                      </m:r>
                      <m:r>
                        <a:rPr lang="en-US" sz="2400" b="0" i="0" smtClean="0">
                          <a:solidFill>
                            <a:srgbClr val="0070C0"/>
                          </a:solidFill>
                          <a:latin typeface="Cambria Math" panose="02040503050406030204" pitchFamily="18" charset="0"/>
                        </a:rPr>
                        <m:t> </m:t>
                      </m:r>
                      <m:r>
                        <m:rPr>
                          <m:sty m:val="p"/>
                        </m:rPr>
                        <a:rPr lang="en-US" sz="2400" b="0" i="0" smtClean="0">
                          <a:solidFill>
                            <a:srgbClr val="0070C0"/>
                          </a:solidFill>
                          <a:latin typeface="Cambria Math" panose="02040503050406030204" pitchFamily="18" charset="0"/>
                        </a:rPr>
                        <m:t>day</m:t>
                      </m:r>
                      <m:r>
                        <a:rPr lang="en-US" sz="2400" i="0">
                          <a:solidFill>
                            <a:srgbClr val="0070C0"/>
                          </a:solidFill>
                          <a:latin typeface="Cambria Math" panose="02040503050406030204" pitchFamily="18" charset="0"/>
                        </a:rPr>
                        <m:t> </m:t>
                      </m:r>
                    </m:oMath>
                  </m:oMathPara>
                </a14:m>
                <a:endParaRPr lang="en-US" sz="2400" dirty="0">
                  <a:solidFill>
                    <a:srgbClr val="0070C0"/>
                  </a:solidFill>
                </a:endParaRPr>
              </a:p>
            </p:txBody>
          </p:sp>
        </mc:Choice>
        <mc:Fallback xmlns="">
          <p:sp>
            <p:nvSpPr>
              <p:cNvPr id="2" name="Rectangle 1">
                <a:extLst>
                  <a:ext uri="{FF2B5EF4-FFF2-40B4-BE49-F238E27FC236}">
                    <a16:creationId xmlns:a16="http://schemas.microsoft.com/office/drawing/2014/main" id="{85E54CD2-AE6E-5A4C-9E93-34C1157D5A15}"/>
                  </a:ext>
                </a:extLst>
              </p:cNvPr>
              <p:cNvSpPr>
                <a:spLocks noRot="1" noChangeAspect="1" noMove="1" noResize="1" noEditPoints="1" noAdjustHandles="1" noChangeArrowheads="1" noChangeShapeType="1" noTextEdit="1"/>
              </p:cNvSpPr>
              <p:nvPr/>
            </p:nvSpPr>
            <p:spPr>
              <a:xfrm>
                <a:off x="4572000" y="4831178"/>
                <a:ext cx="4641850" cy="835165"/>
              </a:xfrm>
              <a:prstGeom prst="rect">
                <a:avLst/>
              </a:prstGeom>
              <a:blipFill>
                <a:blip r:embed="rId8"/>
                <a:stretch>
                  <a:fillRect l="-526" b="-10219"/>
                </a:stretch>
              </a:blipFill>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8d5b788658_0_164"/>
          <p:cNvSpPr txBox="1">
            <a:spLocks noGrp="1"/>
          </p:cNvSpPr>
          <p:nvPr>
            <p:ph type="title"/>
          </p:nvPr>
        </p:nvSpPr>
        <p:spPr>
          <a:xfrm>
            <a:off x="457200" y="-1534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Transition from Early to Late Infected</a:t>
            </a:r>
            <a:endParaRPr/>
          </a:p>
        </p:txBody>
      </p:sp>
      <p:pic>
        <p:nvPicPr>
          <p:cNvPr id="504" name="Google Shape;504;g8d5b788658_0_164"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505" name="Google Shape;505;g8d5b788658_0_16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506" name="Google Shape;506;g8d5b788658_0_164"/>
          <p:cNvPicPr preferRelativeResize="0"/>
          <p:nvPr/>
        </p:nvPicPr>
        <p:blipFill>
          <a:blip r:embed="rId5">
            <a:alphaModFix/>
          </a:blip>
          <a:stretch>
            <a:fillRect/>
          </a:stretch>
        </p:blipFill>
        <p:spPr>
          <a:xfrm>
            <a:off x="152400" y="829063"/>
            <a:ext cx="8839198" cy="4279352"/>
          </a:xfrm>
          <a:prstGeom prst="rect">
            <a:avLst/>
          </a:prstGeom>
          <a:noFill/>
          <a:ln>
            <a:noFill/>
          </a:ln>
        </p:spPr>
      </p:pic>
      <p:sp>
        <p:nvSpPr>
          <p:cNvPr id="509" name="Google Shape;509;g8d5b788658_0_164"/>
          <p:cNvSpPr/>
          <p:nvPr/>
        </p:nvSpPr>
        <p:spPr>
          <a:xfrm>
            <a:off x="1487675" y="2178600"/>
            <a:ext cx="26700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40547E3-A8EF-4A33-8AFB-52A14B546838}"/>
                  </a:ext>
                </a:extLst>
              </p:cNvPr>
              <p:cNvSpPr/>
              <p:nvPr/>
            </p:nvSpPr>
            <p:spPr>
              <a:xfrm>
                <a:off x="7281366" y="1907715"/>
                <a:ext cx="1066253" cy="940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p:txBody>
          </p:sp>
        </mc:Choice>
        <mc:Fallback xmlns="">
          <p:sp>
            <p:nvSpPr>
              <p:cNvPr id="10" name="Rectangle 9">
                <a:extLst>
                  <a:ext uri="{FF2B5EF4-FFF2-40B4-BE49-F238E27FC236}">
                    <a16:creationId xmlns:a16="http://schemas.microsoft.com/office/drawing/2014/main" id="{540547E3-A8EF-4A33-8AFB-52A14B546838}"/>
                  </a:ext>
                </a:extLst>
              </p:cNvPr>
              <p:cNvSpPr>
                <a:spLocks noRot="1" noChangeAspect="1" noMove="1" noResize="1" noEditPoints="1" noAdjustHandles="1" noChangeArrowheads="1" noChangeShapeType="1" noTextEdit="1"/>
              </p:cNvSpPr>
              <p:nvPr/>
            </p:nvSpPr>
            <p:spPr>
              <a:xfrm>
                <a:off x="7281366" y="1907715"/>
                <a:ext cx="1066253" cy="9407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EA8606-AD1A-41E6-8B5E-E3544FEEBA3F}"/>
                  </a:ext>
                </a:extLst>
              </p:cNvPr>
              <p:cNvSpPr txBox="1"/>
              <p:nvPr/>
            </p:nvSpPr>
            <p:spPr>
              <a:xfrm>
                <a:off x="4571400" y="2278350"/>
                <a:ext cx="4156075" cy="1818255"/>
              </a:xfrm>
              <a:prstGeom prst="rect">
                <a:avLst/>
              </a:prstGeom>
              <a:noFill/>
            </p:spPr>
            <p:txBody>
              <a:bodyPr wrap="square" rtlCol="0">
                <a:spAutoFit/>
              </a:bodyPr>
              <a:lstStyle/>
              <a:p>
                <a:r>
                  <a:rPr lang="en-US" dirty="0">
                    <a:solidFill>
                      <a:srgbClr val="0070C0"/>
                    </a:solidFill>
                  </a:rPr>
                  <a:t>Initial conditions: </a:t>
                </a:r>
              </a:p>
              <a:p>
                <a14:m>
                  <m:oMath xmlns:m="http://schemas.openxmlformats.org/officeDocument/2006/math">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0</m:t>
                    </m:r>
                    <m:r>
                      <a:rPr lang="en-US" i="1" dirty="0" smtClean="0">
                        <a:solidFill>
                          <a:srgbClr val="0070C0"/>
                        </a:solidFill>
                        <a:latin typeface="Cambria Math" panose="02040503050406030204" pitchFamily="18" charset="0"/>
                      </a:rPr>
                      <m:t>=</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7</m:t>
                        </m:r>
                      </m:sup>
                    </m:sSup>
                  </m:oMath>
                </a14:m>
                <a:r>
                  <a:rPr lang="en-US" dirty="0">
                    <a:solidFill>
                      <a:srgbClr val="0070C0"/>
                    </a:solidFill>
                  </a:rPr>
                  <a:t> epithelial cells</a:t>
                </a:r>
              </a:p>
              <a:p>
                <a14:m>
                  <m:oMath xmlns:m="http://schemas.openxmlformats.org/officeDocument/2006/math">
                    <m:r>
                      <a:rPr lang="en-US" i="1" dirty="0" smtClean="0">
                        <a:solidFill>
                          <a:srgbClr val="0070C0"/>
                        </a:solidFill>
                        <a:latin typeface="Cambria Math" panose="02040503050406030204" pitchFamily="18" charset="0"/>
                      </a:rPr>
                      <m:t>𝑉</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10000</m:t>
                    </m:r>
                    <m:r>
                      <a:rPr lang="en-US" i="1" dirty="0" smtClean="0">
                        <a:solidFill>
                          <a:srgbClr val="0070C0"/>
                        </a:solidFill>
                        <a:latin typeface="Cambria Math" panose="02040503050406030204" pitchFamily="18" charset="0"/>
                      </a:rPr>
                      <m:t> </m:t>
                    </m:r>
                  </m:oMath>
                </a14:m>
                <a:r>
                  <a:rPr lang="en-US" dirty="0">
                    <a:solidFill>
                      <a:srgbClr val="0070C0"/>
                    </a:solidFill>
                  </a:rPr>
                  <a:t>(number of virions)</a:t>
                </a:r>
              </a:p>
              <a:p>
                <a:r>
                  <a:rPr lang="en-US" dirty="0">
                    <a:solidFill>
                      <a:srgbClr val="0070C0"/>
                    </a:solidFill>
                  </a:rPr>
                  <a:t>Parameter values: </a:t>
                </a:r>
              </a:p>
              <a:p>
                <a14:m>
                  <m:oMath xmlns:m="http://schemas.openxmlformats.org/officeDocument/2006/math">
                    <m:r>
                      <a:rPr lang="en-US" i="1" dirty="0" smtClean="0">
                        <a:solidFill>
                          <a:srgbClr val="0070C0"/>
                        </a:solidFill>
                        <a:latin typeface="Cambria Math" panose="02040503050406030204" pitchFamily="18" charset="0"/>
                      </a:rPr>
                      <m:t>𝛽</m:t>
                    </m:r>
                    <m:r>
                      <a:rPr lang="en-US" i="1" dirty="0" smtClean="0">
                        <a:solidFill>
                          <a:srgbClr val="0070C0"/>
                        </a:solidFill>
                        <a:latin typeface="Cambria Math" panose="02040503050406030204" pitchFamily="18" charset="0"/>
                      </a:rPr>
                      <m:t>= </m:t>
                    </m:r>
                    <m:r>
                      <a:rPr lang="en-US" i="1" dirty="0" smtClean="0">
                        <a:solidFill>
                          <a:srgbClr val="0070C0"/>
                        </a:solidFill>
                        <a:latin typeface="Cambria Math" panose="02040503050406030204" pitchFamily="18" charset="0"/>
                      </a:rPr>
                      <m:t>6</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2</m:t>
                    </m:r>
                    <m:r>
                      <a:rPr lang="en-US" i="1" dirty="0">
                        <a:solidFill>
                          <a:srgbClr val="0070C0"/>
                        </a:solidFill>
                        <a:latin typeface="Cambria Math" panose="02040503050406030204" pitchFamily="18" charset="0"/>
                      </a:rPr>
                      <m:t> </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5</m:t>
                        </m:r>
                      </m:sup>
                    </m:sSup>
                  </m:oMath>
                </a14:m>
                <a:r>
                  <a:rPr lang="en-US" dirty="0">
                    <a:solidFill>
                      <a:srgbClr val="0070C0"/>
                    </a:solidFill>
                  </a:rPr>
                  <a:t>per TCID/day (from Amber Smith modeling paper)</a:t>
                </a:r>
              </a:p>
              <a:p>
                <a14:m>
                  <m:oMath xmlns:m="http://schemas.openxmlformats.org/officeDocument/2006/math">
                    <m:r>
                      <a:rPr lang="en-US" i="1" dirty="0" smtClean="0">
                        <a:solidFill>
                          <a:srgbClr val="0070C0"/>
                        </a:solidFill>
                        <a:latin typeface="Cambria Math" panose="02040503050406030204" pitchFamily="18" charset="0"/>
                      </a:rPr>
                      <m:t>𝑘</m:t>
                    </m:r>
                    <m:r>
                      <a:rPr lang="en-US" i="1" dirty="0" smtClean="0">
                        <a:solidFill>
                          <a:srgbClr val="0070C0"/>
                        </a:solidFill>
                        <a:latin typeface="Cambria Math" panose="02040503050406030204" pitchFamily="18" charset="0"/>
                      </a:rPr>
                      <m:t> = </m:t>
                    </m:r>
                    <m:r>
                      <a:rPr lang="en-US" i="1" dirty="0" smtClean="0">
                        <a:solidFill>
                          <a:srgbClr val="0070C0"/>
                        </a:solidFill>
                        <a:latin typeface="Cambria Math" panose="02040503050406030204" pitchFamily="18" charset="0"/>
                      </a:rPr>
                      <m:t>4</m:t>
                    </m:r>
                    <m:r>
                      <a:rPr lang="en-US" i="1" dirty="0">
                        <a:solidFill>
                          <a:srgbClr val="0070C0"/>
                        </a:solidFill>
                        <a:latin typeface="Cambria Math" panose="02040503050406030204" pitchFamily="18" charset="0"/>
                      </a:rPr>
                      <m:t> </m:t>
                    </m:r>
                  </m:oMath>
                </a14:m>
                <a:r>
                  <a:rPr lang="en-US" dirty="0">
                    <a:solidFill>
                      <a:srgbClr val="0070C0"/>
                    </a:solidFill>
                  </a:rPr>
                  <a:t>/day to start with from our measurement of eclipse time off the flu data  </a:t>
                </a:r>
              </a:p>
            </p:txBody>
          </p:sp>
        </mc:Choice>
        <mc:Fallback xmlns="">
          <p:sp>
            <p:nvSpPr>
              <p:cNvPr id="12" name="TextBox 11">
                <a:extLst>
                  <a:ext uri="{FF2B5EF4-FFF2-40B4-BE49-F238E27FC236}">
                    <a16:creationId xmlns:a16="http://schemas.microsoft.com/office/drawing/2014/main" id="{A5EA8606-AD1A-41E6-8B5E-E3544FEEBA3F}"/>
                  </a:ext>
                </a:extLst>
              </p:cNvPr>
              <p:cNvSpPr txBox="1">
                <a:spLocks noRot="1" noChangeAspect="1" noMove="1" noResize="1" noEditPoints="1" noAdjustHandles="1" noChangeArrowheads="1" noChangeShapeType="1" noTextEdit="1"/>
              </p:cNvSpPr>
              <p:nvPr/>
            </p:nvSpPr>
            <p:spPr>
              <a:xfrm>
                <a:off x="4571400" y="2278350"/>
                <a:ext cx="4156075" cy="1818255"/>
              </a:xfrm>
              <a:prstGeom prst="rect">
                <a:avLst/>
              </a:prstGeom>
              <a:blipFill>
                <a:blip r:embed="rId9"/>
                <a:stretch>
                  <a:fillRect l="-440" t="-671" b="-2685"/>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F5885D85-03DC-471A-91B1-A25373CC1099}"/>
              </a:ext>
            </a:extLst>
          </p:cNvPr>
          <p:cNvSpPr/>
          <p:nvPr/>
        </p:nvSpPr>
        <p:spPr>
          <a:xfrm>
            <a:off x="1487674" y="2697950"/>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214FB53-51C3-4E39-8AE2-4E397CD835FA}"/>
              </a:ext>
            </a:extLst>
          </p:cNvPr>
          <p:cNvSpPr txBox="1"/>
          <p:nvPr/>
        </p:nvSpPr>
        <p:spPr>
          <a:xfrm>
            <a:off x="484188" y="5224679"/>
            <a:ext cx="3791749" cy="307777"/>
          </a:xfrm>
          <a:prstGeom prst="rect">
            <a:avLst/>
          </a:prstGeom>
          <a:noFill/>
        </p:spPr>
        <p:txBody>
          <a:bodyPr wrap="square" rtlCol="0">
            <a:spAutoFit/>
          </a:bodyPr>
          <a:lstStyle/>
          <a:p>
            <a:r>
              <a:rPr lang="en-US" b="1" dirty="0">
                <a:solidFill>
                  <a:srgbClr val="0070C0"/>
                </a:solidFill>
              </a:rPr>
              <a:t>Exercise—Run it!</a:t>
            </a:r>
          </a:p>
        </p:txBody>
      </p:sp>
    </p:spTree>
    <p:extLst>
      <p:ext uri="{BB962C8B-B14F-4D97-AF65-F5344CB8AC3E}">
        <p14:creationId xmlns:p14="http://schemas.microsoft.com/office/powerpoint/2010/main" val="375414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8d5b788658_0_164"/>
          <p:cNvSpPr txBox="1">
            <a:spLocks noGrp="1"/>
          </p:cNvSpPr>
          <p:nvPr>
            <p:ph type="title"/>
          </p:nvPr>
        </p:nvSpPr>
        <p:spPr>
          <a:xfrm>
            <a:off x="457200" y="-1534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Transition from Early to Late Infected</a:t>
            </a:r>
            <a:endParaRPr/>
          </a:p>
        </p:txBody>
      </p:sp>
      <p:pic>
        <p:nvPicPr>
          <p:cNvPr id="504" name="Google Shape;504;g8d5b788658_0_164"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505" name="Google Shape;505;g8d5b788658_0_164"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506" name="Google Shape;506;g8d5b788658_0_164"/>
          <p:cNvPicPr preferRelativeResize="0"/>
          <p:nvPr/>
        </p:nvPicPr>
        <p:blipFill>
          <a:blip r:embed="rId5">
            <a:alphaModFix/>
          </a:blip>
          <a:stretch>
            <a:fillRect/>
          </a:stretch>
        </p:blipFill>
        <p:spPr>
          <a:xfrm>
            <a:off x="152400" y="829063"/>
            <a:ext cx="8839198" cy="4279352"/>
          </a:xfrm>
          <a:prstGeom prst="rect">
            <a:avLst/>
          </a:prstGeom>
          <a:noFill/>
          <a:ln>
            <a:noFill/>
          </a:ln>
        </p:spPr>
      </p:pic>
      <p:pic>
        <p:nvPicPr>
          <p:cNvPr id="507" name="Google Shape;507;g8d5b788658_0_164"/>
          <p:cNvPicPr preferRelativeResize="0"/>
          <p:nvPr/>
        </p:nvPicPr>
        <p:blipFill>
          <a:blip r:embed="rId6">
            <a:alphaModFix/>
          </a:blip>
          <a:stretch>
            <a:fillRect/>
          </a:stretch>
        </p:blipFill>
        <p:spPr>
          <a:xfrm>
            <a:off x="4932400" y="5218450"/>
            <a:ext cx="2125025" cy="1606200"/>
          </a:xfrm>
          <a:prstGeom prst="rect">
            <a:avLst/>
          </a:prstGeom>
          <a:noFill/>
          <a:ln>
            <a:noFill/>
          </a:ln>
        </p:spPr>
      </p:pic>
      <p:pic>
        <p:nvPicPr>
          <p:cNvPr id="508" name="Google Shape;508;g8d5b788658_0_164"/>
          <p:cNvPicPr preferRelativeResize="0"/>
          <p:nvPr/>
        </p:nvPicPr>
        <p:blipFill>
          <a:blip r:embed="rId7">
            <a:alphaModFix/>
          </a:blip>
          <a:stretch>
            <a:fillRect/>
          </a:stretch>
        </p:blipFill>
        <p:spPr>
          <a:xfrm>
            <a:off x="2156050" y="5218450"/>
            <a:ext cx="2222660" cy="1606200"/>
          </a:xfrm>
          <a:prstGeom prst="rect">
            <a:avLst/>
          </a:prstGeom>
          <a:noFill/>
          <a:ln>
            <a:noFill/>
          </a:ln>
        </p:spPr>
      </p:pic>
      <p:sp>
        <p:nvSpPr>
          <p:cNvPr id="509" name="Google Shape;509;g8d5b788658_0_164"/>
          <p:cNvSpPr/>
          <p:nvPr/>
        </p:nvSpPr>
        <p:spPr>
          <a:xfrm>
            <a:off x="1487675" y="2178600"/>
            <a:ext cx="26700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40547E3-A8EF-4A33-8AFB-52A14B546838}"/>
                  </a:ext>
                </a:extLst>
              </p:cNvPr>
              <p:cNvSpPr/>
              <p:nvPr/>
            </p:nvSpPr>
            <p:spPr>
              <a:xfrm>
                <a:off x="7281366" y="1907715"/>
                <a:ext cx="1066253" cy="940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p:txBody>
          </p:sp>
        </mc:Choice>
        <mc:Fallback xmlns="">
          <p:sp>
            <p:nvSpPr>
              <p:cNvPr id="10" name="Rectangle 9">
                <a:extLst>
                  <a:ext uri="{FF2B5EF4-FFF2-40B4-BE49-F238E27FC236}">
                    <a16:creationId xmlns:a16="http://schemas.microsoft.com/office/drawing/2014/main" id="{540547E3-A8EF-4A33-8AFB-52A14B546838}"/>
                  </a:ext>
                </a:extLst>
              </p:cNvPr>
              <p:cNvSpPr>
                <a:spLocks noRot="1" noChangeAspect="1" noMove="1" noResize="1" noEditPoints="1" noAdjustHandles="1" noChangeArrowheads="1" noChangeShapeType="1" noTextEdit="1"/>
              </p:cNvSpPr>
              <p:nvPr/>
            </p:nvSpPr>
            <p:spPr>
              <a:xfrm>
                <a:off x="7281366" y="1907715"/>
                <a:ext cx="1066253" cy="9407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EA8606-AD1A-41E6-8B5E-E3544FEEBA3F}"/>
                  </a:ext>
                </a:extLst>
              </p:cNvPr>
              <p:cNvSpPr txBox="1"/>
              <p:nvPr/>
            </p:nvSpPr>
            <p:spPr>
              <a:xfrm>
                <a:off x="4571400" y="2278350"/>
                <a:ext cx="4156075" cy="1818255"/>
              </a:xfrm>
              <a:prstGeom prst="rect">
                <a:avLst/>
              </a:prstGeom>
              <a:noFill/>
            </p:spPr>
            <p:txBody>
              <a:bodyPr wrap="square" rtlCol="0">
                <a:spAutoFit/>
              </a:bodyPr>
              <a:lstStyle/>
              <a:p>
                <a:r>
                  <a:rPr lang="en-US" dirty="0">
                    <a:solidFill>
                      <a:srgbClr val="0070C0"/>
                    </a:solidFill>
                  </a:rPr>
                  <a:t>Initial conditions: </a:t>
                </a:r>
              </a:p>
              <a:p>
                <a14:m>
                  <m:oMath xmlns:m="http://schemas.openxmlformats.org/officeDocument/2006/math">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𝑇</m:t>
                    </m:r>
                    <m:r>
                      <a:rPr lang="en-US" i="1" dirty="0" smtClean="0">
                        <a:solidFill>
                          <a:srgbClr val="0070C0"/>
                        </a:solidFill>
                        <a:latin typeface="Cambria Math" panose="02040503050406030204" pitchFamily="18" charset="0"/>
                      </a:rPr>
                      <m:t>0</m:t>
                    </m:r>
                    <m:r>
                      <a:rPr lang="en-US" i="1" dirty="0" smtClean="0">
                        <a:solidFill>
                          <a:srgbClr val="0070C0"/>
                        </a:solidFill>
                        <a:latin typeface="Cambria Math" panose="02040503050406030204" pitchFamily="18" charset="0"/>
                      </a:rPr>
                      <m:t>=</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7</m:t>
                        </m:r>
                      </m:sup>
                    </m:sSup>
                  </m:oMath>
                </a14:m>
                <a:r>
                  <a:rPr lang="en-US" dirty="0">
                    <a:solidFill>
                      <a:srgbClr val="0070C0"/>
                    </a:solidFill>
                  </a:rPr>
                  <a:t> epithelial cells</a:t>
                </a:r>
              </a:p>
              <a:p>
                <a14:m>
                  <m:oMath xmlns:m="http://schemas.openxmlformats.org/officeDocument/2006/math">
                    <m:r>
                      <a:rPr lang="en-US" i="1" dirty="0" smtClean="0">
                        <a:solidFill>
                          <a:srgbClr val="0070C0"/>
                        </a:solidFill>
                        <a:latin typeface="Cambria Math" panose="02040503050406030204" pitchFamily="18" charset="0"/>
                      </a:rPr>
                      <m:t>𝑉</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10000</m:t>
                    </m:r>
                    <m:r>
                      <a:rPr lang="en-US" i="1" dirty="0" smtClean="0">
                        <a:solidFill>
                          <a:srgbClr val="0070C0"/>
                        </a:solidFill>
                        <a:latin typeface="Cambria Math" panose="02040503050406030204" pitchFamily="18" charset="0"/>
                      </a:rPr>
                      <m:t> </m:t>
                    </m:r>
                  </m:oMath>
                </a14:m>
                <a:r>
                  <a:rPr lang="en-US" dirty="0">
                    <a:solidFill>
                      <a:srgbClr val="0070C0"/>
                    </a:solidFill>
                  </a:rPr>
                  <a:t>(number of virions)</a:t>
                </a:r>
              </a:p>
              <a:p>
                <a:r>
                  <a:rPr lang="en-US" dirty="0">
                    <a:solidFill>
                      <a:srgbClr val="0070C0"/>
                    </a:solidFill>
                  </a:rPr>
                  <a:t>Parameter values: </a:t>
                </a:r>
              </a:p>
              <a:p>
                <a14:m>
                  <m:oMath xmlns:m="http://schemas.openxmlformats.org/officeDocument/2006/math">
                    <m:r>
                      <a:rPr lang="en-US" i="1" dirty="0" smtClean="0">
                        <a:solidFill>
                          <a:srgbClr val="0070C0"/>
                        </a:solidFill>
                        <a:latin typeface="Cambria Math" panose="02040503050406030204" pitchFamily="18" charset="0"/>
                      </a:rPr>
                      <m:t>𝛽</m:t>
                    </m:r>
                    <m:r>
                      <a:rPr lang="en-US" i="1" dirty="0" smtClean="0">
                        <a:solidFill>
                          <a:srgbClr val="0070C0"/>
                        </a:solidFill>
                        <a:latin typeface="Cambria Math" panose="02040503050406030204" pitchFamily="18" charset="0"/>
                      </a:rPr>
                      <m:t>= </m:t>
                    </m:r>
                    <m:r>
                      <a:rPr lang="en-US" i="1" dirty="0" smtClean="0">
                        <a:solidFill>
                          <a:srgbClr val="0070C0"/>
                        </a:solidFill>
                        <a:latin typeface="Cambria Math" panose="02040503050406030204" pitchFamily="18" charset="0"/>
                      </a:rPr>
                      <m:t>6</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2</m:t>
                    </m:r>
                    <m:r>
                      <a:rPr lang="en-US" b="0" i="1" dirty="0" smtClean="0">
                        <a:solidFill>
                          <a:srgbClr val="0070C0"/>
                        </a:solidFill>
                        <a:latin typeface="Cambria Math" panose="02040503050406030204" pitchFamily="18" charset="0"/>
                      </a:rPr>
                      <m:t>×</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10</m:t>
                        </m:r>
                      </m:e>
                      <m:sup>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5</m:t>
                        </m:r>
                      </m:sup>
                    </m:sSup>
                  </m:oMath>
                </a14:m>
                <a:r>
                  <a:rPr lang="en-US" dirty="0">
                    <a:solidFill>
                      <a:srgbClr val="0070C0"/>
                    </a:solidFill>
                  </a:rPr>
                  <a:t>per TCID/day (from Amber Smith modeling paper)</a:t>
                </a:r>
              </a:p>
              <a:p>
                <a14:m>
                  <m:oMath xmlns:m="http://schemas.openxmlformats.org/officeDocument/2006/math">
                    <m:r>
                      <a:rPr lang="en-US" i="1" dirty="0" smtClean="0">
                        <a:solidFill>
                          <a:srgbClr val="0070C0"/>
                        </a:solidFill>
                        <a:latin typeface="Cambria Math" panose="02040503050406030204" pitchFamily="18" charset="0"/>
                      </a:rPr>
                      <m:t>𝑘</m:t>
                    </m:r>
                    <m:r>
                      <a:rPr lang="en-US" i="1" dirty="0" smtClean="0">
                        <a:solidFill>
                          <a:srgbClr val="0070C0"/>
                        </a:solidFill>
                        <a:latin typeface="Cambria Math" panose="02040503050406030204" pitchFamily="18" charset="0"/>
                      </a:rPr>
                      <m:t> = </m:t>
                    </m:r>
                    <m:r>
                      <a:rPr lang="en-US" i="1" dirty="0" smtClean="0">
                        <a:solidFill>
                          <a:srgbClr val="0070C0"/>
                        </a:solidFill>
                        <a:latin typeface="Cambria Math" panose="02040503050406030204" pitchFamily="18" charset="0"/>
                      </a:rPr>
                      <m:t>4</m:t>
                    </m:r>
                    <m:r>
                      <a:rPr lang="en-US" i="1" dirty="0">
                        <a:solidFill>
                          <a:srgbClr val="0070C0"/>
                        </a:solidFill>
                        <a:latin typeface="Cambria Math" panose="02040503050406030204" pitchFamily="18" charset="0"/>
                      </a:rPr>
                      <m:t> </m:t>
                    </m:r>
                  </m:oMath>
                </a14:m>
                <a:r>
                  <a:rPr lang="en-US" dirty="0">
                    <a:solidFill>
                      <a:srgbClr val="0070C0"/>
                    </a:solidFill>
                  </a:rPr>
                  <a:t>/day to start with from our measurement of eclipse time off the flu data  </a:t>
                </a:r>
              </a:p>
            </p:txBody>
          </p:sp>
        </mc:Choice>
        <mc:Fallback xmlns="">
          <p:sp>
            <p:nvSpPr>
              <p:cNvPr id="12" name="TextBox 11">
                <a:extLst>
                  <a:ext uri="{FF2B5EF4-FFF2-40B4-BE49-F238E27FC236}">
                    <a16:creationId xmlns:a16="http://schemas.microsoft.com/office/drawing/2014/main" id="{A5EA8606-AD1A-41E6-8B5E-E3544FEEBA3F}"/>
                  </a:ext>
                </a:extLst>
              </p:cNvPr>
              <p:cNvSpPr txBox="1">
                <a:spLocks noRot="1" noChangeAspect="1" noMove="1" noResize="1" noEditPoints="1" noAdjustHandles="1" noChangeArrowheads="1" noChangeShapeType="1" noTextEdit="1"/>
              </p:cNvSpPr>
              <p:nvPr/>
            </p:nvSpPr>
            <p:spPr>
              <a:xfrm>
                <a:off x="4571400" y="2278350"/>
                <a:ext cx="4156075" cy="1818255"/>
              </a:xfrm>
              <a:prstGeom prst="rect">
                <a:avLst/>
              </a:prstGeom>
              <a:blipFill>
                <a:blip r:embed="rId9"/>
                <a:stretch>
                  <a:fillRect l="-440" t="-671" b="-2685"/>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F5885D85-03DC-471A-91B1-A25373CC1099}"/>
              </a:ext>
            </a:extLst>
          </p:cNvPr>
          <p:cNvSpPr/>
          <p:nvPr/>
        </p:nvSpPr>
        <p:spPr>
          <a:xfrm>
            <a:off x="1487674" y="2697950"/>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8d5b788658_1_2"/>
          <p:cNvSpPr txBox="1">
            <a:spLocks noGrp="1"/>
          </p:cNvSpPr>
          <p:nvPr>
            <p:ph type="title"/>
          </p:nvPr>
        </p:nvSpPr>
        <p:spPr>
          <a:xfrm>
            <a:off x="0" y="-12276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Viral Production</a:t>
            </a:r>
            <a:endParaRPr/>
          </a:p>
        </p:txBody>
      </p:sp>
      <mc:AlternateContent xmlns:mc="http://schemas.openxmlformats.org/markup-compatibility/2006" xmlns:a14="http://schemas.microsoft.com/office/drawing/2010/main">
        <mc:Choice Requires="a14">
          <p:sp>
            <p:nvSpPr>
              <p:cNvPr id="516" name="Google Shape;516;g8d5b788658_1_2"/>
              <p:cNvSpPr txBox="1">
                <a:spLocks noGrp="1"/>
              </p:cNvSpPr>
              <p:nvPr>
                <p:ph type="body" idx="1"/>
              </p:nvPr>
            </p:nvSpPr>
            <p:spPr>
              <a:xfrm>
                <a:off x="292100" y="1185981"/>
                <a:ext cx="422220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Late infected cells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produce and release virus to the extracellular environment</a:t>
                </a:r>
              </a:p>
              <a:p>
                <a:pPr marL="457200" lvl="0" indent="0" algn="l" rtl="0">
                  <a:spcBef>
                    <a:spcPts val="560"/>
                  </a:spcBef>
                  <a:spcAft>
                    <a:spcPts val="0"/>
                  </a:spcAft>
                  <a:buNone/>
                </a:pPr>
                <a:r>
                  <a:rPr lang="en-US" sz="2000" dirty="0"/>
                  <a:t>Experimentally, viral production is measured in terms of the time for a 10-fold increase over the exponential phase of the virus</a:t>
                </a:r>
              </a:p>
              <a:p>
                <a:pPr lvl="0" indent="-457200" algn="l" rtl="0">
                  <a:spcBef>
                    <a:spcPts val="560"/>
                  </a:spcBef>
                  <a:spcAft>
                    <a:spcPts val="0"/>
                  </a:spcAft>
                  <a:buNone/>
                </a:pPr>
                <a:r>
                  <a:rPr lang="en-US" sz="2000" dirty="0"/>
                  <a:t>Standard models assume that infected cells in the late stage produce a constant amount of virus per time per cell </a:t>
                </a:r>
                <a14:m>
                  <m:oMath xmlns:m="http://schemas.openxmlformats.org/officeDocument/2006/math">
                    <m:r>
                      <a:rPr lang="en-US" sz="2000" i="1" dirty="0" smtClean="0">
                        <a:latin typeface="Cambria Math" panose="02040503050406030204" pitchFamily="18" charset="0"/>
                      </a:rPr>
                      <m:t>𝑝</m:t>
                    </m:r>
                  </m:oMath>
                </a14:m>
                <a:r>
                  <a:rPr lang="en-US" sz="2000" dirty="0"/>
                  <a:t> (units of TCID /virus-releasing cell/day)</a:t>
                </a:r>
              </a:p>
              <a:p>
                <a:pPr mar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r>
                            <a:rPr lang="ar-AE" sz="2000" b="0" i="1" smtClean="0">
                              <a:latin typeface="Cambria Math" panose="02040503050406030204" pitchFamily="18" charset="0"/>
                            </a:rPr>
                            <m:t>𝑉</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sz="2000" dirty="0"/>
              </a:p>
            </p:txBody>
          </p:sp>
        </mc:Choice>
        <mc:Fallback xmlns="">
          <p:sp>
            <p:nvSpPr>
              <p:cNvPr id="516" name="Google Shape;516;g8d5b788658_1_2"/>
              <p:cNvSpPr txBox="1">
                <a:spLocks noGrp="1" noRot="1" noChangeAspect="1" noMove="1" noResize="1" noEditPoints="1" noAdjustHandles="1" noChangeArrowheads="1" noChangeShapeType="1" noTextEdit="1"/>
              </p:cNvSpPr>
              <p:nvPr>
                <p:ph type="body" idx="1"/>
              </p:nvPr>
            </p:nvSpPr>
            <p:spPr>
              <a:xfrm>
                <a:off x="292100" y="1185981"/>
                <a:ext cx="4222200" cy="4868100"/>
              </a:xfrm>
              <a:prstGeom prst="rect">
                <a:avLst/>
              </a:prstGeom>
              <a:blipFill>
                <a:blip r:embed="rId3"/>
                <a:stretch>
                  <a:fillRect l="-1587" r="-1443" b="-19424"/>
                </a:stretch>
              </a:blipFill>
            </p:spPr>
            <p:txBody>
              <a:bodyPr/>
              <a:lstStyle/>
              <a:p>
                <a:r>
                  <a:rPr lang="en-US">
                    <a:noFill/>
                  </a:rPr>
                  <a:t> </a:t>
                </a:r>
              </a:p>
            </p:txBody>
          </p:sp>
        </mc:Fallback>
      </mc:AlternateContent>
      <p:pic>
        <p:nvPicPr>
          <p:cNvPr id="517" name="Google Shape;517;g8d5b788658_1_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18" name="Google Shape;518;g8d5b788658_1_2"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19" name="Google Shape;519;g8d5b788658_1_2"/>
          <p:cNvPicPr preferRelativeResize="0"/>
          <p:nvPr/>
        </p:nvPicPr>
        <p:blipFill>
          <a:blip r:embed="rId6">
            <a:alphaModFix/>
          </a:blip>
          <a:stretch>
            <a:fillRect/>
          </a:stretch>
        </p:blipFill>
        <p:spPr>
          <a:xfrm>
            <a:off x="5358050" y="2271252"/>
            <a:ext cx="3192226" cy="2510975"/>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E080B50-BAA9-40A5-8EF1-E173A6955575}"/>
                  </a:ext>
                </a:extLst>
              </p:cNvPr>
              <p:cNvSpPr/>
              <p:nvPr/>
            </p:nvSpPr>
            <p:spPr>
              <a:xfrm>
                <a:off x="6309816" y="1207785"/>
                <a:ext cx="750141" cy="505844"/>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m:oMathPara>
                </a14:m>
                <a:endParaRPr lang="en-US" sz="2000" dirty="0"/>
              </a:p>
            </p:txBody>
          </p:sp>
        </mc:Choice>
        <mc:Fallback xmlns="">
          <p:sp>
            <p:nvSpPr>
              <p:cNvPr id="7" name="Rectangle 6">
                <a:extLst>
                  <a:ext uri="{FF2B5EF4-FFF2-40B4-BE49-F238E27FC236}">
                    <a16:creationId xmlns:a16="http://schemas.microsoft.com/office/drawing/2014/main" id="{9E080B50-BAA9-40A5-8EF1-E173A6955575}"/>
                  </a:ext>
                </a:extLst>
              </p:cNvPr>
              <p:cNvSpPr>
                <a:spLocks noRot="1" noChangeAspect="1" noMove="1" noResize="1" noEditPoints="1" noAdjustHandles="1" noChangeArrowheads="1" noChangeShapeType="1" noTextEdit="1"/>
              </p:cNvSpPr>
              <p:nvPr/>
            </p:nvSpPr>
            <p:spPr>
              <a:xfrm>
                <a:off x="6309816" y="1207785"/>
                <a:ext cx="750141" cy="505844"/>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8d5b788658_1_13"/>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Putting Everything Together</a:t>
            </a:r>
            <a:endParaRPr/>
          </a:p>
        </p:txBody>
      </p:sp>
      <mc:AlternateContent xmlns:mc="http://schemas.openxmlformats.org/markup-compatibility/2006" xmlns:a14="http://schemas.microsoft.com/office/drawing/2010/main">
        <mc:Choice Requires="a14">
          <p:sp>
            <p:nvSpPr>
              <p:cNvPr id="526" name="Google Shape;526;g8d5b788658_1_13"/>
              <p:cNvSpPr txBox="1">
                <a:spLocks noGrp="1"/>
              </p:cNvSpPr>
              <p:nvPr>
                <p:ph type="body" idx="1"/>
              </p:nvPr>
            </p:nvSpPr>
            <p:spPr>
              <a:xfrm>
                <a:off x="184150" y="838975"/>
                <a:ext cx="422220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We can model the exponential phase of the virus by putting all the equations together without having to incorporate virus decay in the extracellular environment or clearance of late infected cells</a:t>
                </a:r>
              </a:p>
              <a:p>
                <a:pPr marL="0" lvl="0" indent="0" algn="l" rtl="0">
                  <a:spcBef>
                    <a:spcPts val="560"/>
                  </a:spcBef>
                  <a:spcAft>
                    <a:spcPts val="0"/>
                  </a:spcAft>
                  <a:buNone/>
                </a:pPr>
                <a:endParaRPr lang="en-US" sz="2000" dirty="0"/>
              </a:p>
              <a:p>
                <a:pPr marL="0" lvl="0" indent="0" algn="l" rtl="0">
                  <a:spcBef>
                    <a:spcPts val="560"/>
                  </a:spcBef>
                  <a:spcAft>
                    <a:spcPts val="0"/>
                  </a:spcAft>
                  <a:buNone/>
                </a:pPr>
                <a:r>
                  <a:rPr lang="en-US" sz="2000" dirty="0"/>
                  <a:t>We can fit this model to the data corresponding to the exponential phase of the virus</a:t>
                </a:r>
              </a:p>
              <a:p>
                <a:pPr marL="0" lvl="0" indent="0" algn="l" rtl="0">
                  <a:spcBef>
                    <a:spcPts val="560"/>
                  </a:spcBef>
                  <a:spcAft>
                    <a:spcPts val="0"/>
                  </a:spcAft>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𝑑𝑇</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𝛽</m:t>
                      </m:r>
                      <m:r>
                        <a:rPr lang="ar-AE" sz="2000" i="1">
                          <a:latin typeface="Cambria Math" panose="02040503050406030204" pitchFamily="18" charset="0"/>
                        </a:rPr>
                        <m:t>𝑇𝑉</m:t>
                      </m:r>
                      <m:r>
                        <a:rPr lang="ar-AE" sz="2000">
                          <a:latin typeface="Cambria Math" panose="02040503050406030204" pitchFamily="18" charset="0"/>
                        </a:rPr>
                        <m:t>, </m:t>
                      </m:r>
                      <m:r>
                        <a:rPr lang="en-US" sz="2000" b="0" i="1" smtClean="0">
                          <a:latin typeface="Cambria Math" panose="02040503050406030204" pitchFamily="18" charset="0"/>
                        </a:rPr>
                        <m:t> </m:t>
                      </m:r>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𝛽</m:t>
                      </m:r>
                      <m:r>
                        <a:rPr lang="ar-AE" sz="2000" i="1">
                          <a:latin typeface="Cambria Math" panose="02040503050406030204" pitchFamily="18" charset="0"/>
                        </a:rPr>
                        <m:t>𝑇𝑉</m:t>
                      </m:r>
                      <m:r>
                        <a:rPr lang="ar-AE" sz="2000" i="1">
                          <a:latin typeface="Cambria Math" panose="02040503050406030204" pitchFamily="18" charset="0"/>
                        </a:rPr>
                        <m:t>−</m:t>
                      </m:r>
                      <m:r>
                        <a:rPr lang="ar-AE" sz="2000" i="1">
                          <a:latin typeface="Cambria Math" panose="02040503050406030204" pitchFamily="18" charset="0"/>
                        </a:rPr>
                        <m:t>𝑘</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oMath>
                  </m:oMathPara>
                </a14:m>
                <a:endParaRPr lang="ar-AE" sz="2000" dirty="0"/>
              </a:p>
              <a:p>
                <a:pPr marL="0" indent="0">
                  <a:buNone/>
                </a:pPr>
                <a:endParaRPr lang="ar-AE" sz="2000" dirty="0"/>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𝑘</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r>
                        <a:rPr lang="ar-AE" sz="2000" b="0" i="1" smtClean="0">
                          <a:latin typeface="Cambria Math" panose="02040503050406030204" pitchFamily="18" charset="0"/>
                        </a:rPr>
                        <m:t>,</m:t>
                      </m:r>
                      <m:r>
                        <a:rPr lang="en-US" sz="2000" b="0" i="1" smtClean="0">
                          <a:latin typeface="Cambria Math" panose="02040503050406030204" pitchFamily="18" charset="0"/>
                        </a:rPr>
                        <m:t>  </m:t>
                      </m:r>
                      <m:f>
                        <m:fPr>
                          <m:ctrlPr>
                            <a:rPr lang="ar-AE" sz="2000" i="1">
                              <a:latin typeface="Cambria Math" panose="02040503050406030204" pitchFamily="18" charset="0"/>
                            </a:rPr>
                          </m:ctrlPr>
                        </m:fPr>
                        <m:num>
                          <m:r>
                            <a:rPr lang="ar-AE" sz="2000" i="1">
                              <a:latin typeface="Cambria Math" panose="02040503050406030204" pitchFamily="18" charset="0"/>
                            </a:rPr>
                            <m:t>𝑑𝑉</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en-US" sz="2000" i="1">
                          <a:latin typeface="Cambria Math" panose="02040503050406030204" pitchFamily="18" charset="0"/>
                        </a:rPr>
                        <m:t>𝑝</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2</m:t>
                          </m:r>
                        </m:sub>
                      </m:sSub>
                    </m:oMath>
                  </m:oMathPara>
                </a14:m>
                <a:endParaRPr sz="2000" dirty="0"/>
              </a:p>
            </p:txBody>
          </p:sp>
        </mc:Choice>
        <mc:Fallback xmlns="">
          <p:sp>
            <p:nvSpPr>
              <p:cNvPr id="526" name="Google Shape;526;g8d5b788658_1_13"/>
              <p:cNvSpPr txBox="1">
                <a:spLocks noGrp="1" noRot="1" noChangeAspect="1" noMove="1" noResize="1" noEditPoints="1" noAdjustHandles="1" noChangeArrowheads="1" noChangeShapeType="1" noTextEdit="1"/>
              </p:cNvSpPr>
              <p:nvPr>
                <p:ph type="body" idx="1"/>
              </p:nvPr>
            </p:nvSpPr>
            <p:spPr>
              <a:xfrm>
                <a:off x="184150" y="838975"/>
                <a:ext cx="4222200" cy="4868100"/>
              </a:xfrm>
              <a:prstGeom prst="rect">
                <a:avLst/>
              </a:prstGeom>
              <a:blipFill>
                <a:blip r:embed="rId3"/>
                <a:stretch>
                  <a:fillRect l="-1443" r="-2309" b="-7769"/>
                </a:stretch>
              </a:blipFill>
            </p:spPr>
            <p:txBody>
              <a:bodyPr/>
              <a:lstStyle/>
              <a:p>
                <a:r>
                  <a:rPr lang="en-US">
                    <a:noFill/>
                  </a:rPr>
                  <a:t> </a:t>
                </a:r>
              </a:p>
            </p:txBody>
          </p:sp>
        </mc:Fallback>
      </mc:AlternateContent>
      <p:pic>
        <p:nvPicPr>
          <p:cNvPr id="527" name="Google Shape;527;g8d5b788658_1_13"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28" name="Google Shape;528;g8d5b788658_1_13"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29" name="Google Shape;529;g8d5b788658_1_13"/>
          <p:cNvPicPr preferRelativeResize="0"/>
          <p:nvPr/>
        </p:nvPicPr>
        <p:blipFill>
          <a:blip r:embed="rId6">
            <a:alphaModFix/>
          </a:blip>
          <a:stretch>
            <a:fillRect/>
          </a:stretch>
        </p:blipFill>
        <p:spPr>
          <a:xfrm>
            <a:off x="4679400" y="2236988"/>
            <a:ext cx="4159800" cy="2810544"/>
          </a:xfrm>
          <a:prstGeom prst="rect">
            <a:avLst/>
          </a:prstGeom>
          <a:noFill/>
          <a:ln>
            <a:noFill/>
          </a:ln>
        </p:spPr>
      </p:pic>
      <p:sp>
        <p:nvSpPr>
          <p:cNvPr id="530" name="Google Shape;530;g8d5b788658_1_13"/>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1AAEDF-E4F6-420E-9B01-1A49F1552DBF}"/>
                  </a:ext>
                </a:extLst>
              </p:cNvPr>
              <p:cNvSpPr/>
              <p:nvPr/>
            </p:nvSpPr>
            <p:spPr>
              <a:xfrm>
                <a:off x="6386016" y="886377"/>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m:oMathPara>
                </a14:m>
                <a:endParaRPr lang="en-US" sz="2000" dirty="0"/>
              </a:p>
              <a:p>
                <a:pPr marL="0" indent="0">
                  <a:buNone/>
                </a:pPr>
                <a:endParaRPr lang="en-US" sz="2000" dirty="0"/>
              </a:p>
            </p:txBody>
          </p:sp>
        </mc:Choice>
        <mc:Fallback xmlns="">
          <p:sp>
            <p:nvSpPr>
              <p:cNvPr id="8" name="Rectangle 7">
                <a:extLst>
                  <a:ext uri="{FF2B5EF4-FFF2-40B4-BE49-F238E27FC236}">
                    <a16:creationId xmlns:a16="http://schemas.microsoft.com/office/drawing/2014/main" id="{961AAEDF-E4F6-420E-9B01-1A49F1552DBF}"/>
                  </a:ext>
                </a:extLst>
              </p:cNvPr>
              <p:cNvSpPr>
                <a:spLocks noRot="1" noChangeAspect="1" noMove="1" noResize="1" noEditPoints="1" noAdjustHandles="1" noChangeArrowheads="1" noChangeShapeType="1" noTextEdit="1"/>
              </p:cNvSpPr>
              <p:nvPr/>
            </p:nvSpPr>
            <p:spPr>
              <a:xfrm>
                <a:off x="6386016" y="886377"/>
                <a:ext cx="1152944" cy="16609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0CF716-3DA7-5E48-A683-76EE8376EC19}"/>
                  </a:ext>
                </a:extLst>
              </p:cNvPr>
              <p:cNvSpPr/>
              <p:nvPr/>
            </p:nvSpPr>
            <p:spPr>
              <a:xfrm>
                <a:off x="4239636" y="5433674"/>
                <a:ext cx="4572000" cy="13653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𝛽</m:t>
                      </m:r>
                      <m:r>
                        <a:rPr lang="en-US" sz="200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smtClean="0">
                              <a:latin typeface="Cambria Math" panose="02040503050406030204" pitchFamily="18" charset="0"/>
                            </a:rPr>
                            <m:t>6</m:t>
                          </m:r>
                          <m:r>
                            <a:rPr lang="en-US" sz="2000" i="1"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10</m:t>
                          </m:r>
                        </m:e>
                        <m:sup>
                          <m:r>
                            <a:rPr lang="en-US" sz="2000" b="0" i="1" smtClean="0">
                              <a:latin typeface="Cambria Math" panose="02040503050406030204" pitchFamily="18" charset="0"/>
                            </a:rPr>
                            <m:t>−</m:t>
                          </m:r>
                          <m:r>
                            <a:rPr lang="en-US" sz="2000" b="0" i="1" smtClean="0">
                              <a:latin typeface="Cambria Math" panose="02040503050406030204" pitchFamily="18" charset="0"/>
                            </a:rPr>
                            <m:t>5</m:t>
                          </m:r>
                        </m:sup>
                      </m:sSup>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cell</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TCID</m:t>
                      </m:r>
                      <m:r>
                        <a:rPr lang="en-US" sz="2000" i="0" smtClean="0">
                          <a:latin typeface="Cambria Math" panose="02040503050406030204" pitchFamily="18" charset="0"/>
                        </a:rPr>
                        <m:t> </m:t>
                      </m: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4</m:t>
                      </m:r>
                      <m:r>
                        <a:rPr lang="en-US" sz="2000" i="1">
                          <a:latin typeface="Cambria Math" panose="02040503050406030204" pitchFamily="18" charset="0"/>
                        </a:rPr>
                        <m:t>.</m:t>
                      </m:r>
                      <m:r>
                        <a:rPr lang="en-US" sz="2000" i="1">
                          <a:latin typeface="Cambria Math" panose="02040503050406030204" pitchFamily="18" charset="0"/>
                        </a:rPr>
                        <m:t>0</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day</m:t>
                      </m:r>
                    </m:oMath>
                  </m:oMathPara>
                </a14:m>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TCID</m:t>
                          </m:r>
                        </m:num>
                        <m:den>
                          <m:r>
                            <m:rPr>
                              <m:sty m:val="p"/>
                            </m:rPr>
                            <a:rPr lang="en-US" sz="2000" b="0" i="0" smtClean="0">
                              <a:latin typeface="Cambria Math" panose="02040503050406030204" pitchFamily="18" charset="0"/>
                            </a:rPr>
                            <m:t>cell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day</m:t>
                          </m:r>
                        </m:den>
                      </m:f>
                      <m:r>
                        <a:rPr lang="en-US" sz="2000" i="1">
                          <a:latin typeface="Cambria Math" panose="02040503050406030204" pitchFamily="18" charset="0"/>
                        </a:rPr>
                        <m:t> </m:t>
                      </m:r>
                    </m:oMath>
                  </m:oMathPara>
                </a14:m>
                <a:endParaRPr lang="en-US" sz="2000" dirty="0"/>
              </a:p>
            </p:txBody>
          </p:sp>
        </mc:Choice>
        <mc:Fallback xmlns="">
          <p:sp>
            <p:nvSpPr>
              <p:cNvPr id="2" name="Rectangle 1">
                <a:extLst>
                  <a:ext uri="{FF2B5EF4-FFF2-40B4-BE49-F238E27FC236}">
                    <a16:creationId xmlns:a16="http://schemas.microsoft.com/office/drawing/2014/main" id="{340CF716-3DA7-5E48-A683-76EE8376EC19}"/>
                  </a:ext>
                </a:extLst>
              </p:cNvPr>
              <p:cNvSpPr>
                <a:spLocks noRot="1" noChangeAspect="1" noMove="1" noResize="1" noEditPoints="1" noAdjustHandles="1" noChangeArrowheads="1" noChangeShapeType="1" noTextEdit="1"/>
              </p:cNvSpPr>
              <p:nvPr/>
            </p:nvSpPr>
            <p:spPr>
              <a:xfrm>
                <a:off x="4239636" y="5433674"/>
                <a:ext cx="4572000" cy="1365310"/>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0"/>
            <a:ext cx="9144000" cy="107721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a:solidFill>
                  <a:srgbClr val="3333FF"/>
                </a:solidFill>
              </a:rPr>
              <a:t>Modeling Viral Infection and Immune Clearance in an Epithelial Tissue</a:t>
            </a:r>
            <a:endParaRPr lang="pl-PL" sz="3200" b="1" dirty="0">
              <a:solidFill>
                <a:srgbClr val="3333FF"/>
              </a:solidFill>
            </a:endParaRPr>
          </a:p>
        </p:txBody>
      </p:sp>
      <p:sp>
        <p:nvSpPr>
          <p:cNvPr id="5" name="TextBox 4"/>
          <p:cNvSpPr txBox="1"/>
          <p:nvPr/>
        </p:nvSpPr>
        <p:spPr>
          <a:xfrm>
            <a:off x="101600" y="1077218"/>
            <a:ext cx="8829040" cy="3170099"/>
          </a:xfrm>
          <a:prstGeom prst="rect">
            <a:avLst/>
          </a:prstGeom>
          <a:noFill/>
        </p:spPr>
        <p:txBody>
          <a:bodyPr wrap="square" rtlCol="0">
            <a:spAutoFit/>
          </a:bodyPr>
          <a:lstStyle/>
          <a:p>
            <a:r>
              <a:rPr lang="en-US" sz="2000" b="1" dirty="0"/>
              <a:t>In the next modules, we will build a CC3D spatial model of spreading viral infection and immune clearance in an epithelial tissue</a:t>
            </a:r>
          </a:p>
          <a:p>
            <a:endParaRPr lang="en-US" sz="2000" b="1" dirty="0"/>
          </a:p>
          <a:p>
            <a:r>
              <a:rPr lang="en-US" sz="2000" b="1" dirty="0"/>
              <a:t>We will start with a non-spatial ODE model of infection and translate it systematically into a multicellular virtual tissue model which preserves the ODE model’s parameters and mechanisms</a:t>
            </a:r>
          </a:p>
          <a:p>
            <a:endParaRPr lang="en-US" sz="2000" b="1" dirty="0"/>
          </a:p>
          <a:p>
            <a:r>
              <a:rPr lang="en-US" sz="2000" b="1" dirty="0"/>
              <a:t>In this case we will know that any differences we observe are due to the spatialization and can determine whether the spatial model is useful or not!</a:t>
            </a:r>
          </a:p>
        </p:txBody>
      </p:sp>
      <p:pic>
        <p:nvPicPr>
          <p:cNvPr id="6" name="Picture 3" descr="Biocomplexit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redblackblock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685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11" name="Google Shape;439;g8d5b788658_0_98">
            <a:extLst>
              <a:ext uri="{FF2B5EF4-FFF2-40B4-BE49-F238E27FC236}">
                <a16:creationId xmlns:a16="http://schemas.microsoft.com/office/drawing/2014/main" id="{EA3C7112-AA0F-D148-B679-E7A14222E3C1}"/>
              </a:ext>
            </a:extLst>
          </p:cNvPr>
          <p:cNvPicPr preferRelativeResize="0">
            <a:picLocks noChangeAspect="1"/>
          </p:cNvPicPr>
          <p:nvPr/>
        </p:nvPicPr>
        <p:blipFill>
          <a:blip r:embed="rId3">
            <a:alphaModFix/>
          </a:blip>
          <a:stretch>
            <a:fillRect/>
          </a:stretch>
        </p:blipFill>
        <p:spPr>
          <a:xfrm>
            <a:off x="6052513" y="4679078"/>
            <a:ext cx="2743200" cy="2121469"/>
          </a:xfrm>
          <a:prstGeom prst="rect">
            <a:avLst/>
          </a:prstGeom>
          <a:noFill/>
          <a:ln>
            <a:noFill/>
          </a:ln>
        </p:spPr>
      </p:pic>
      <p:cxnSp>
        <p:nvCxnSpPr>
          <p:cNvPr id="12" name="Straight Connector 11">
            <a:extLst>
              <a:ext uri="{FF2B5EF4-FFF2-40B4-BE49-F238E27FC236}">
                <a16:creationId xmlns:a16="http://schemas.microsoft.com/office/drawing/2014/main" id="{6A3C19CC-7B62-5E45-9208-C959E5D8863A}"/>
              </a:ext>
            </a:extLst>
          </p:cNvPr>
          <p:cNvCxnSpPr>
            <a:cxnSpLocks/>
          </p:cNvCxnSpPr>
          <p:nvPr/>
        </p:nvCxnSpPr>
        <p:spPr>
          <a:xfrm>
            <a:off x="6052513" y="631023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8C4364-85F1-254F-A9AA-98B470DC415A}"/>
              </a:ext>
            </a:extLst>
          </p:cNvPr>
          <p:cNvCxnSpPr>
            <a:cxnSpLocks/>
          </p:cNvCxnSpPr>
          <p:nvPr/>
        </p:nvCxnSpPr>
        <p:spPr>
          <a:xfrm flipV="1">
            <a:off x="6440347" y="521240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45" name="Google Shape;545;g8d5b788658_1_25"/>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Putting Everything Together</a:t>
            </a:r>
            <a:endParaRPr/>
          </a:p>
        </p:txBody>
      </p:sp>
      <p:pic>
        <p:nvPicPr>
          <p:cNvPr id="546" name="Google Shape;546;g8d5b788658_1_25"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47" name="Google Shape;547;g8d5b788658_1_25"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sp>
        <p:nvSpPr>
          <p:cNvPr id="548" name="Google Shape;548;g8d5b788658_1_25"/>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 name="Google Shape;549;g8d5b788658_1_25"/>
          <p:cNvPicPr preferRelativeResize="0"/>
          <p:nvPr/>
        </p:nvPicPr>
        <p:blipFill>
          <a:blip r:embed="rId6">
            <a:alphaModFix/>
          </a:blip>
          <a:stretch>
            <a:fillRect/>
          </a:stretch>
        </p:blipFill>
        <p:spPr>
          <a:xfrm>
            <a:off x="691351" y="874570"/>
            <a:ext cx="7761286" cy="3681716"/>
          </a:xfrm>
          <a:prstGeom prst="rect">
            <a:avLst/>
          </a:prstGeom>
          <a:noFill/>
          <a:ln>
            <a:noFill/>
          </a:ln>
        </p:spPr>
      </p:pic>
      <p:sp>
        <p:nvSpPr>
          <p:cNvPr id="552" name="Google Shape;552;g8d5b788658_1_25"/>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000EEC5-B432-41AD-9C7A-629DC45A358F}"/>
                  </a:ext>
                </a:extLst>
              </p:cNvPr>
              <p:cNvSpPr/>
              <p:nvPr/>
            </p:nvSpPr>
            <p:spPr>
              <a:xfrm>
                <a:off x="4409755" y="21548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m:oMathPara>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4000EEC5-B432-41AD-9C7A-629DC45A358F}"/>
                  </a:ext>
                </a:extLst>
              </p:cNvPr>
              <p:cNvSpPr>
                <a:spLocks noRot="1" noChangeAspect="1" noMove="1" noResize="1" noEditPoints="1" noAdjustHandles="1" noChangeArrowheads="1" noChangeShapeType="1" noTextEdit="1"/>
              </p:cNvSpPr>
              <p:nvPr/>
            </p:nvSpPr>
            <p:spPr>
              <a:xfrm>
                <a:off x="4409755" y="2154822"/>
                <a:ext cx="1152944" cy="1660968"/>
              </a:xfrm>
              <a:prstGeom prst="rect">
                <a:avLst/>
              </a:prstGeom>
              <a:blipFill>
                <a:blip r:embed="rId9"/>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72A5C7FE-DFDA-4D0E-9D83-F561946984CD}"/>
              </a:ext>
            </a:extLst>
          </p:cNvPr>
          <p:cNvSpPr/>
          <p:nvPr/>
        </p:nvSpPr>
        <p:spPr>
          <a:xfrm>
            <a:off x="1800741" y="2740202"/>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B971BBD-185B-435A-AFE5-9BB7923D10E3}"/>
              </a:ext>
            </a:extLst>
          </p:cNvPr>
          <p:cNvSpPr/>
          <p:nvPr/>
        </p:nvSpPr>
        <p:spPr>
          <a:xfrm>
            <a:off x="1800741" y="3057212"/>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3B6876-0E4B-4AA8-9FE1-DF74FAD299F7}"/>
              </a:ext>
            </a:extLst>
          </p:cNvPr>
          <p:cNvSpPr/>
          <p:nvPr/>
        </p:nvSpPr>
        <p:spPr>
          <a:xfrm>
            <a:off x="1800741" y="3620031"/>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A1787D-1A85-447F-984E-A0D1B113205F}"/>
                  </a:ext>
                </a:extLst>
              </p:cNvPr>
              <p:cNvSpPr txBox="1"/>
              <p:nvPr/>
            </p:nvSpPr>
            <p:spPr>
              <a:xfrm>
                <a:off x="5562699" y="1647143"/>
                <a:ext cx="2692400" cy="2462213"/>
              </a:xfrm>
              <a:prstGeom prst="rect">
                <a:avLst/>
              </a:prstGeom>
              <a:noFill/>
            </p:spPr>
            <p:txBody>
              <a:bodyPr wrap="square" rtlCol="0">
                <a:spAutoFit/>
              </a:bodyPr>
              <a:lstStyle/>
              <a:p>
                <a:r>
                  <a:rPr lang="en-US" b="1" dirty="0">
                    <a:solidFill>
                      <a:srgbClr val="0070C0"/>
                    </a:solidFill>
                  </a:rPr>
                  <a:t>Changes to model from previous run</a:t>
                </a:r>
              </a:p>
              <a:p>
                <a:r>
                  <a:rPr lang="en-US" dirty="0">
                    <a:solidFill>
                      <a:srgbClr val="0070C0"/>
                    </a:solidFill>
                  </a:rPr>
                  <a:t>We will assume we have no circulating virus, but 75 early infected cells</a:t>
                </a:r>
              </a:p>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𝑉</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𝑉</m:t>
                      </m:r>
                      <m:r>
                        <a:rPr lang="en-US" i="1" dirty="0" smtClean="0">
                          <a:solidFill>
                            <a:srgbClr val="0070C0"/>
                          </a:solidFill>
                          <a:latin typeface="Cambria Math" panose="02040503050406030204" pitchFamily="18" charset="0"/>
                        </a:rPr>
                        <m:t>0</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0</m:t>
                      </m:r>
                    </m:oMath>
                  </m:oMathPara>
                </a14:m>
                <a:endParaRPr lang="en-US" dirty="0">
                  <a:solidFill>
                    <a:srgbClr val="0070C0"/>
                  </a:solidFill>
                </a:endParaRPr>
              </a:p>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𝐼</m:t>
                      </m:r>
                      <m:r>
                        <a:rPr lang="en-US" i="1" dirty="0" smtClean="0">
                          <a:solidFill>
                            <a:srgbClr val="0070C0"/>
                          </a:solidFill>
                          <a:latin typeface="Cambria Math" panose="02040503050406030204" pitchFamily="18" charset="0"/>
                        </a:rPr>
                        <m:t>1</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𝐼</m:t>
                      </m:r>
                      <m:r>
                        <a:rPr lang="en-US" i="1" dirty="0" smtClean="0">
                          <a:solidFill>
                            <a:srgbClr val="0070C0"/>
                          </a:solidFill>
                          <a:latin typeface="Cambria Math" panose="02040503050406030204" pitchFamily="18" charset="0"/>
                        </a:rPr>
                        <m:t>10</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75</m:t>
                      </m:r>
                    </m:oMath>
                  </m:oMathPara>
                </a14:m>
                <a:endParaRPr lang="en-US" dirty="0">
                  <a:solidFill>
                    <a:srgbClr val="0070C0"/>
                  </a:solidFill>
                </a:endParaRPr>
              </a:p>
              <a:p>
                <a:r>
                  <a:rPr lang="en-US" dirty="0">
                    <a:solidFill>
                      <a:srgbClr val="0070C0"/>
                    </a:solidFill>
                  </a:rPr>
                  <a:t>Release of virus is 1 TCID per cell/day (from Amber Smith experiments)</a:t>
                </a:r>
              </a:p>
              <a:p>
                <a14:m>
                  <m:oMath xmlns:m="http://schemas.openxmlformats.org/officeDocument/2006/math">
                    <m:r>
                      <a:rPr lang="en-US" i="1" dirty="0" smtClean="0">
                        <a:solidFill>
                          <a:srgbClr val="0070C0"/>
                        </a:solidFill>
                        <a:latin typeface="Cambria Math" panose="02040503050406030204" pitchFamily="18" charset="0"/>
                      </a:rPr>
                      <m:t>𝑝</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0</m:t>
                    </m:r>
                    <m:r>
                      <a:rPr lang="en-US" i="1" dirty="0">
                        <a:solidFill>
                          <a:srgbClr val="0070C0"/>
                        </a:solidFill>
                        <a:latin typeface="Cambria Math" panose="02040503050406030204" pitchFamily="18" charset="0"/>
                      </a:rPr>
                      <m:t> </m:t>
                    </m:r>
                  </m:oMath>
                </a14:m>
                <a:r>
                  <a:rPr lang="en-US" dirty="0">
                    <a:solidFill>
                      <a:srgbClr val="0070C0"/>
                    </a:solidFill>
                  </a:rPr>
                  <a:t>TCID/cell/day</a:t>
                </a:r>
              </a:p>
            </p:txBody>
          </p:sp>
        </mc:Choice>
        <mc:Fallback xmlns="">
          <p:sp>
            <p:nvSpPr>
              <p:cNvPr id="2" name="TextBox 1">
                <a:extLst>
                  <a:ext uri="{FF2B5EF4-FFF2-40B4-BE49-F238E27FC236}">
                    <a16:creationId xmlns:a16="http://schemas.microsoft.com/office/drawing/2014/main" id="{F2A1787D-1A85-447F-984E-A0D1B113205F}"/>
                  </a:ext>
                </a:extLst>
              </p:cNvPr>
              <p:cNvSpPr txBox="1">
                <a:spLocks noRot="1" noChangeAspect="1" noMove="1" noResize="1" noEditPoints="1" noAdjustHandles="1" noChangeArrowheads="1" noChangeShapeType="1" noTextEdit="1"/>
              </p:cNvSpPr>
              <p:nvPr/>
            </p:nvSpPr>
            <p:spPr>
              <a:xfrm>
                <a:off x="5562699" y="1647143"/>
                <a:ext cx="2692400" cy="2462213"/>
              </a:xfrm>
              <a:prstGeom prst="rect">
                <a:avLst/>
              </a:prstGeom>
              <a:blipFill>
                <a:blip r:embed="rId10"/>
                <a:stretch>
                  <a:fillRect l="-680" t="-495" b="-173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D9C2FC0-E47F-4526-A232-0726AF4B317E}"/>
              </a:ext>
            </a:extLst>
          </p:cNvPr>
          <p:cNvSpPr txBox="1"/>
          <p:nvPr/>
        </p:nvSpPr>
        <p:spPr>
          <a:xfrm>
            <a:off x="691351" y="4838700"/>
            <a:ext cx="3791749" cy="307777"/>
          </a:xfrm>
          <a:prstGeom prst="rect">
            <a:avLst/>
          </a:prstGeom>
          <a:noFill/>
        </p:spPr>
        <p:txBody>
          <a:bodyPr wrap="square" rtlCol="0">
            <a:spAutoFit/>
          </a:bodyPr>
          <a:lstStyle/>
          <a:p>
            <a:r>
              <a:rPr lang="en-US" b="1" dirty="0">
                <a:solidFill>
                  <a:srgbClr val="0070C0"/>
                </a:solidFill>
              </a:rPr>
              <a:t>Exercise—Run it!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11" name="Google Shape;439;g8d5b788658_0_98">
            <a:extLst>
              <a:ext uri="{FF2B5EF4-FFF2-40B4-BE49-F238E27FC236}">
                <a16:creationId xmlns:a16="http://schemas.microsoft.com/office/drawing/2014/main" id="{EA3C7112-AA0F-D148-B679-E7A14222E3C1}"/>
              </a:ext>
            </a:extLst>
          </p:cNvPr>
          <p:cNvPicPr preferRelativeResize="0">
            <a:picLocks noChangeAspect="1"/>
          </p:cNvPicPr>
          <p:nvPr/>
        </p:nvPicPr>
        <p:blipFill>
          <a:blip r:embed="rId3">
            <a:alphaModFix/>
          </a:blip>
          <a:stretch>
            <a:fillRect/>
          </a:stretch>
        </p:blipFill>
        <p:spPr>
          <a:xfrm>
            <a:off x="6052513" y="4679078"/>
            <a:ext cx="2743200" cy="2121469"/>
          </a:xfrm>
          <a:prstGeom prst="rect">
            <a:avLst/>
          </a:prstGeom>
          <a:noFill/>
          <a:ln>
            <a:noFill/>
          </a:ln>
        </p:spPr>
      </p:pic>
      <p:cxnSp>
        <p:nvCxnSpPr>
          <p:cNvPr id="12" name="Straight Connector 11">
            <a:extLst>
              <a:ext uri="{FF2B5EF4-FFF2-40B4-BE49-F238E27FC236}">
                <a16:creationId xmlns:a16="http://schemas.microsoft.com/office/drawing/2014/main" id="{6A3C19CC-7B62-5E45-9208-C959E5D8863A}"/>
              </a:ext>
            </a:extLst>
          </p:cNvPr>
          <p:cNvCxnSpPr>
            <a:cxnSpLocks/>
          </p:cNvCxnSpPr>
          <p:nvPr/>
        </p:nvCxnSpPr>
        <p:spPr>
          <a:xfrm>
            <a:off x="6052513" y="631023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8C4364-85F1-254F-A9AA-98B470DC415A}"/>
              </a:ext>
            </a:extLst>
          </p:cNvPr>
          <p:cNvCxnSpPr>
            <a:cxnSpLocks/>
          </p:cNvCxnSpPr>
          <p:nvPr/>
        </p:nvCxnSpPr>
        <p:spPr>
          <a:xfrm flipV="1">
            <a:off x="6440347" y="521240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45" name="Google Shape;545;g8d5b788658_1_25"/>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Putting Everything Together</a:t>
            </a:r>
            <a:endParaRPr/>
          </a:p>
        </p:txBody>
      </p:sp>
      <p:pic>
        <p:nvPicPr>
          <p:cNvPr id="546" name="Google Shape;546;g8d5b788658_1_25"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47" name="Google Shape;547;g8d5b788658_1_25"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sp>
        <p:nvSpPr>
          <p:cNvPr id="548" name="Google Shape;548;g8d5b788658_1_25"/>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 name="Google Shape;549;g8d5b788658_1_25"/>
          <p:cNvPicPr preferRelativeResize="0"/>
          <p:nvPr/>
        </p:nvPicPr>
        <p:blipFill>
          <a:blip r:embed="rId6">
            <a:alphaModFix/>
          </a:blip>
          <a:stretch>
            <a:fillRect/>
          </a:stretch>
        </p:blipFill>
        <p:spPr>
          <a:xfrm>
            <a:off x="691351" y="874570"/>
            <a:ext cx="7761286" cy="3681716"/>
          </a:xfrm>
          <a:prstGeom prst="rect">
            <a:avLst/>
          </a:prstGeom>
          <a:noFill/>
          <a:ln>
            <a:noFill/>
          </a:ln>
        </p:spPr>
      </p:pic>
      <p:pic>
        <p:nvPicPr>
          <p:cNvPr id="550" name="Google Shape;550;g8d5b788658_1_25"/>
          <p:cNvPicPr preferRelativeResize="0"/>
          <p:nvPr/>
        </p:nvPicPr>
        <p:blipFill>
          <a:blip r:embed="rId7">
            <a:alphaModFix/>
          </a:blip>
          <a:stretch>
            <a:fillRect/>
          </a:stretch>
        </p:blipFill>
        <p:spPr>
          <a:xfrm>
            <a:off x="3291796" y="4679078"/>
            <a:ext cx="2799868" cy="1996913"/>
          </a:xfrm>
          <a:prstGeom prst="rect">
            <a:avLst/>
          </a:prstGeom>
          <a:noFill/>
          <a:ln>
            <a:noFill/>
          </a:ln>
        </p:spPr>
      </p:pic>
      <p:pic>
        <p:nvPicPr>
          <p:cNvPr id="551" name="Google Shape;551;g8d5b788658_1_25"/>
          <p:cNvPicPr preferRelativeResize="0"/>
          <p:nvPr/>
        </p:nvPicPr>
        <p:blipFill>
          <a:blip r:embed="rId8">
            <a:alphaModFix/>
          </a:blip>
          <a:stretch>
            <a:fillRect/>
          </a:stretch>
        </p:blipFill>
        <p:spPr>
          <a:xfrm>
            <a:off x="480257" y="4736261"/>
            <a:ext cx="2811539" cy="1996914"/>
          </a:xfrm>
          <a:prstGeom prst="rect">
            <a:avLst/>
          </a:prstGeom>
          <a:noFill/>
          <a:ln>
            <a:noFill/>
          </a:ln>
        </p:spPr>
      </p:pic>
      <p:sp>
        <p:nvSpPr>
          <p:cNvPr id="552" name="Google Shape;552;g8d5b788658_1_25"/>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 name="Straight Connector 14">
            <a:extLst>
              <a:ext uri="{FF2B5EF4-FFF2-40B4-BE49-F238E27FC236}">
                <a16:creationId xmlns:a16="http://schemas.microsoft.com/office/drawing/2014/main" id="{57BB68C0-8B5E-F64D-A0B8-7BF1BDC649C7}"/>
              </a:ext>
            </a:extLst>
          </p:cNvPr>
          <p:cNvCxnSpPr>
            <a:cxnSpLocks/>
          </p:cNvCxnSpPr>
          <p:nvPr/>
        </p:nvCxnSpPr>
        <p:spPr>
          <a:xfrm flipV="1">
            <a:off x="3528677" y="6310238"/>
            <a:ext cx="413908" cy="149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3BBD40-792D-A74F-B882-8C69D196B85E}"/>
              </a:ext>
            </a:extLst>
          </p:cNvPr>
          <p:cNvCxnSpPr>
            <a:cxnSpLocks/>
          </p:cNvCxnSpPr>
          <p:nvPr/>
        </p:nvCxnSpPr>
        <p:spPr>
          <a:xfrm flipV="1">
            <a:off x="3920930" y="5212405"/>
            <a:ext cx="770800" cy="956552"/>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000EEC5-B432-41AD-9C7A-629DC45A358F}"/>
                  </a:ext>
                </a:extLst>
              </p:cNvPr>
              <p:cNvSpPr/>
              <p:nvPr/>
            </p:nvSpPr>
            <p:spPr>
              <a:xfrm>
                <a:off x="4409755" y="21548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m:oMathPara>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4000EEC5-B432-41AD-9C7A-629DC45A358F}"/>
                  </a:ext>
                </a:extLst>
              </p:cNvPr>
              <p:cNvSpPr>
                <a:spLocks noRot="1" noChangeAspect="1" noMove="1" noResize="1" noEditPoints="1" noAdjustHandles="1" noChangeArrowheads="1" noChangeShapeType="1" noTextEdit="1"/>
              </p:cNvSpPr>
              <p:nvPr/>
            </p:nvSpPr>
            <p:spPr>
              <a:xfrm>
                <a:off x="4409755" y="2154822"/>
                <a:ext cx="1152944" cy="1660968"/>
              </a:xfrm>
              <a:prstGeom prst="rect">
                <a:avLst/>
              </a:prstGeom>
              <a:blipFill>
                <a:blip r:embed="rId9"/>
                <a:stretch>
                  <a:fillRect/>
                </a:stretch>
              </a:blipFill>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D48E7C6A-9991-DA4E-B5DF-C53A6658BA0E}"/>
              </a:ext>
            </a:extLst>
          </p:cNvPr>
          <p:cNvGraphicFramePr>
            <a:graphicFrameLocks noGrp="1"/>
          </p:cNvGraphicFramePr>
          <p:nvPr/>
        </p:nvGraphicFramePr>
        <p:xfrm>
          <a:off x="5601753" y="1838746"/>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sp>
        <p:nvSpPr>
          <p:cNvPr id="18" name="Rectangle 17">
            <a:extLst>
              <a:ext uri="{FF2B5EF4-FFF2-40B4-BE49-F238E27FC236}">
                <a16:creationId xmlns:a16="http://schemas.microsoft.com/office/drawing/2014/main" id="{72A5C7FE-DFDA-4D0E-9D83-F561946984CD}"/>
              </a:ext>
            </a:extLst>
          </p:cNvPr>
          <p:cNvSpPr/>
          <p:nvPr/>
        </p:nvSpPr>
        <p:spPr>
          <a:xfrm>
            <a:off x="1800741" y="2740202"/>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B971BBD-185B-435A-AFE5-9BB7923D10E3}"/>
              </a:ext>
            </a:extLst>
          </p:cNvPr>
          <p:cNvSpPr/>
          <p:nvPr/>
        </p:nvSpPr>
        <p:spPr>
          <a:xfrm>
            <a:off x="1800741" y="3057212"/>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3B6876-0E4B-4AA8-9FE1-DF74FAD299F7}"/>
              </a:ext>
            </a:extLst>
          </p:cNvPr>
          <p:cNvSpPr/>
          <p:nvPr/>
        </p:nvSpPr>
        <p:spPr>
          <a:xfrm>
            <a:off x="1800741" y="3620031"/>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3922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8deadbbaaa_0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Exercise 1.5.3: Exponential Growth of the Virus</a:t>
            </a:r>
            <a:endParaRPr dirty="0"/>
          </a:p>
        </p:txBody>
      </p:sp>
      <mc:AlternateContent xmlns:mc="http://schemas.openxmlformats.org/markup-compatibility/2006" xmlns:a14="http://schemas.microsoft.com/office/drawing/2010/main">
        <mc:Choice Requires="a14">
          <p:sp>
            <p:nvSpPr>
              <p:cNvPr id="537" name="Google Shape;537;g8deadbbaaa_0_1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buNone/>
                </a:pPr>
                <a:r>
                  <a:rPr lang="en-US" sz="2800" dirty="0"/>
                  <a:t>Explore how the parameters (</a:t>
                </a:r>
                <a14:m>
                  <m:oMath xmlns:m="http://schemas.openxmlformats.org/officeDocument/2006/math">
                    <m:r>
                      <a:rPr lang="ar-AE" sz="2800" i="1">
                        <a:latin typeface="Cambria Math" panose="02040503050406030204" pitchFamily="18" charset="0"/>
                      </a:rPr>
                      <m:t>𝛽</m:t>
                    </m:r>
                  </m:oMath>
                </a14:m>
                <a:r>
                  <a:rPr lang="en-US" sz="2800" dirty="0"/>
                  <a:t>,</a:t>
                </a:r>
                <a:r>
                  <a:rPr lang="ar-AE" sz="2800" dirty="0"/>
                  <a:t> </a:t>
                </a:r>
                <a14:m>
                  <m:oMath xmlns:m="http://schemas.openxmlformats.org/officeDocument/2006/math">
                    <m:r>
                      <a:rPr lang="en-US" sz="2800" b="0" i="1" smtClean="0">
                        <a:latin typeface="Cambria Math" panose="02040503050406030204" pitchFamily="18" charset="0"/>
                      </a:rPr>
                      <m:t>𝑘</m:t>
                    </m:r>
                  </m:oMath>
                </a14:m>
                <a:r>
                  <a:rPr lang="en-US" sz="2800" dirty="0"/>
                  <a:t> and </a:t>
                </a:r>
                <a14:m>
                  <m:oMath xmlns:m="http://schemas.openxmlformats.org/officeDocument/2006/math">
                    <m:r>
                      <a:rPr lang="en-US" sz="2800" b="0" i="1" smtClean="0">
                        <a:latin typeface="Cambria Math" panose="02040503050406030204" pitchFamily="18" charset="0"/>
                      </a:rPr>
                      <m:t>𝑝</m:t>
                    </m:r>
                  </m:oMath>
                </a14:m>
                <a:r>
                  <a:rPr lang="en-US" sz="2800" dirty="0"/>
                  <a:t>) change the exponential growth phase of the viral curve. </a:t>
                </a:r>
              </a:p>
              <a:p>
                <a:pPr marL="0" lvl="0" indent="0">
                  <a:buNone/>
                </a:pPr>
                <a:r>
                  <a:rPr lang="en-US" sz="2800" dirty="0"/>
                  <a:t>Perform parameter sweeps and overlay the viral curve plots</a:t>
                </a:r>
              </a:p>
              <a:p>
                <a:pPr marL="0" lvl="0" indent="0">
                  <a:buNone/>
                </a:pPr>
                <a:r>
                  <a:rPr lang="en-US" sz="2800" dirty="0"/>
                  <a:t>1) Parameter sweep of the infectivity </a:t>
                </a:r>
                <a14:m>
                  <m:oMath xmlns:m="http://schemas.openxmlformats.org/officeDocument/2006/math">
                    <m:r>
                      <a:rPr lang="ar-AE" sz="2800" i="1">
                        <a:latin typeface="Cambria Math" panose="02040503050406030204" pitchFamily="18" charset="0"/>
                      </a:rPr>
                      <m:t>𝛽</m:t>
                    </m:r>
                  </m:oMath>
                </a14:m>
                <a:endParaRPr lang="en-US" sz="2800" dirty="0"/>
              </a:p>
              <a:p>
                <a:pPr marL="0" lvl="0" indent="0">
                  <a:buNone/>
                </a:pPr>
                <a:r>
                  <a:rPr lang="en-US" sz="2800" dirty="0"/>
                  <a:t>2) Parameter sweep of the eclipse phase </a:t>
                </a:r>
                <a14:m>
                  <m:oMath xmlns:m="http://schemas.openxmlformats.org/officeDocument/2006/math">
                    <m:r>
                      <a:rPr lang="en-US" sz="2800" i="1">
                        <a:latin typeface="Cambria Math" panose="02040503050406030204" pitchFamily="18" charset="0"/>
                      </a:rPr>
                      <m:t>𝑘</m:t>
                    </m:r>
                  </m:oMath>
                </a14:m>
                <a:endParaRPr lang="en-US" sz="2800" dirty="0"/>
              </a:p>
              <a:p>
                <a:pPr marL="0" indent="0">
                  <a:buNone/>
                </a:pPr>
                <a:r>
                  <a:rPr lang="en-US" sz="2800" dirty="0"/>
                  <a:t>3) Parameter sweep of the viral release by late infected cells </a:t>
                </a:r>
                <a14:m>
                  <m:oMath xmlns:m="http://schemas.openxmlformats.org/officeDocument/2006/math">
                    <m:r>
                      <a:rPr lang="en-US" sz="2800" b="0" i="1" smtClean="0">
                        <a:latin typeface="Cambria Math" panose="02040503050406030204" pitchFamily="18" charset="0"/>
                      </a:rPr>
                      <m:t>𝑝</m:t>
                    </m:r>
                  </m:oMath>
                </a14:m>
                <a:endParaRPr lang="en-US" sz="2800" dirty="0"/>
              </a:p>
              <a:p>
                <a:pPr marL="0" indent="0">
                  <a:buNone/>
                </a:pPr>
                <a:r>
                  <a:rPr lang="en-US" sz="2800" dirty="0"/>
                  <a:t>4) Try changing the infection rule to </a:t>
                </a:r>
                <a14:m>
                  <m:oMath xmlns:m="http://schemas.openxmlformats.org/officeDocument/2006/math">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r>
                      <a:rPr lang="en-US" sz="2000" i="1">
                        <a:latin typeface="Cambria Math" panose="02040503050406030204" pitchFamily="18" charset="0"/>
                      </a:rPr>
                      <m:t>𝐼</m:t>
                    </m:r>
                    <m:r>
                      <a:rPr lang="en-US" sz="2000" i="1">
                        <a:latin typeface="Cambria Math" panose="02040503050406030204" pitchFamily="18" charset="0"/>
                      </a:rPr>
                      <m:t>1</m:t>
                    </m:r>
                  </m:oMath>
                </a14:m>
                <a:endParaRPr lang="en-US" sz="2800" dirty="0"/>
              </a:p>
              <a:p>
                <a:pPr marL="0" indent="0">
                  <a:buNone/>
                </a:pPr>
                <a:endParaRPr lang="en-US" sz="2800" dirty="0"/>
              </a:p>
              <a:p>
                <a:pPr marL="0" lvl="0" indent="0">
                  <a:buNone/>
                </a:pPr>
                <a:endParaRPr sz="2800" dirty="0"/>
              </a:p>
            </p:txBody>
          </p:sp>
        </mc:Choice>
        <mc:Fallback xmlns="">
          <p:sp>
            <p:nvSpPr>
              <p:cNvPr id="537" name="Google Shape;537;g8deadbbaaa_0_18"/>
              <p:cNvSpPr txBox="1">
                <a:spLocks noGrp="1" noRot="1" noChangeAspect="1" noMove="1" noResize="1" noEditPoints="1" noAdjustHandles="1" noChangeArrowheads="1" noChangeShapeType="1" noTextEdit="1"/>
              </p:cNvSpPr>
              <p:nvPr>
                <p:ph type="body" idx="1"/>
              </p:nvPr>
            </p:nvSpPr>
            <p:spPr>
              <a:xfrm>
                <a:off x="457200" y="1600200"/>
                <a:ext cx="8229600" cy="4526100"/>
              </a:xfrm>
              <a:prstGeom prst="rect">
                <a:avLst/>
              </a:prstGeom>
              <a:blipFill>
                <a:blip r:embed="rId3"/>
                <a:stretch>
                  <a:fillRect l="-1556" t="-270" r="-1852"/>
                </a:stretch>
              </a:blipFill>
            </p:spPr>
            <p:txBody>
              <a:bodyPr/>
              <a:lstStyle/>
              <a:p>
                <a:r>
                  <a:rPr lang="en-US">
                    <a:noFill/>
                  </a:rPr>
                  <a:t> </a:t>
                </a:r>
              </a:p>
            </p:txBody>
          </p:sp>
        </mc:Fallback>
      </mc:AlternateContent>
      <p:pic>
        <p:nvPicPr>
          <p:cNvPr id="538" name="Google Shape;538;g8deadbbaaa_0_1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39" name="Google Shape;539;g8deadbbaaa_0_1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8d5b788658_1_38"/>
          <p:cNvSpPr txBox="1">
            <a:spLocks noGrp="1"/>
          </p:cNvSpPr>
          <p:nvPr>
            <p:ph type="title"/>
          </p:nvPr>
        </p:nvSpPr>
        <p:spPr>
          <a:xfrm>
            <a:off x="0" y="-12276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Viral Decay and Removal</a:t>
            </a:r>
            <a:endParaRPr dirty="0"/>
          </a:p>
        </p:txBody>
      </p:sp>
      <mc:AlternateContent xmlns:mc="http://schemas.openxmlformats.org/markup-compatibility/2006" xmlns:a14="http://schemas.microsoft.com/office/drawing/2010/main">
        <mc:Choice Requires="a14">
          <p:sp>
            <p:nvSpPr>
              <p:cNvPr id="559" name="Google Shape;559;g8d5b788658_1_38"/>
              <p:cNvSpPr txBox="1">
                <a:spLocks noGrp="1"/>
              </p:cNvSpPr>
              <p:nvPr>
                <p:ph type="body" idx="1"/>
              </p:nvPr>
            </p:nvSpPr>
            <p:spPr>
              <a:xfrm>
                <a:off x="215900" y="1258075"/>
                <a:ext cx="446350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Extracellular virus has a lifespan during which it can infect cells and after which it degrades and its not longer infectious. It is also removed by phagocytosis by macrophages and neutrophils</a:t>
                </a:r>
              </a:p>
              <a:p>
                <a:pPr marL="0" lvl="0" indent="0" algn="l" rtl="0">
                  <a:spcBef>
                    <a:spcPts val="560"/>
                  </a:spcBef>
                  <a:spcAft>
                    <a:spcPts val="0"/>
                  </a:spcAft>
                  <a:buNone/>
                </a:pPr>
                <a:r>
                  <a:rPr lang="en-US" sz="2000" dirty="0"/>
                  <a:t>We next add a virus decay term that is proportional to the amount of extracellular virus and the clearance rate </a:t>
                </a:r>
                <a14:m>
                  <m:oMath xmlns:m="http://schemas.openxmlformats.org/officeDocument/2006/math">
                    <m:r>
                      <a:rPr lang="en-US" sz="2000" i="1" dirty="0" smtClean="0">
                        <a:latin typeface="Cambria Math" panose="02040503050406030204" pitchFamily="18" charset="0"/>
                      </a:rPr>
                      <m:t>𝑐</m:t>
                    </m:r>
                  </m:oMath>
                </a14:m>
                <a:r>
                  <a:rPr lang="en-US" sz="2000" dirty="0"/>
                  <a:t> which is the reciprocal of the lifetime of the virus in the tissue (which is about 2.5 hours) so </a:t>
                </a:r>
                <a14:m>
                  <m:oMath xmlns:m="http://schemas.openxmlformats.org/officeDocument/2006/math">
                    <m:r>
                      <a:rPr lang="en-US" sz="2000" i="1" dirty="0" smtClean="0">
                        <a:latin typeface="Cambria Math" panose="02040503050406030204" pitchFamily="18" charset="0"/>
                      </a:rPr>
                      <m:t>𝑐</m:t>
                    </m:r>
                    <m:r>
                      <a:rPr lang="en-US" sz="2000" i="1" dirty="0" smtClean="0">
                        <a:latin typeface="Cambria Math" panose="02040503050406030204" pitchFamily="18" charset="0"/>
                      </a:rPr>
                      <m:t> ≈</m:t>
                    </m:r>
                    <m:r>
                      <a:rPr lang="en-US" sz="2000" i="1" dirty="0" smtClean="0">
                        <a:latin typeface="Cambria Math" panose="02040503050406030204" pitchFamily="18" charset="0"/>
                      </a:rPr>
                      <m:t>9</m:t>
                    </m:r>
                    <m:r>
                      <a:rPr lang="en-US" sz="2000" i="1" dirty="0" smtClean="0">
                        <a:latin typeface="Cambria Math" panose="02040503050406030204" pitchFamily="18" charset="0"/>
                      </a:rPr>
                      <m:t>.</m:t>
                    </m:r>
                    <m:r>
                      <a:rPr lang="en-US" sz="2000" i="1" dirty="0" smtClean="0">
                        <a:latin typeface="Cambria Math" panose="02040503050406030204" pitchFamily="18" charset="0"/>
                      </a:rPr>
                      <m:t>4</m:t>
                    </m:r>
                    <m:r>
                      <a:rPr lang="en-US" sz="2000" i="1" dirty="0" smtClean="0">
                        <a:latin typeface="Cambria Math" panose="02040503050406030204" pitchFamily="18" charset="0"/>
                      </a:rPr>
                      <m:t> </m:t>
                    </m:r>
                    <m:r>
                      <m:rPr>
                        <m:sty m:val="p"/>
                      </m:rPr>
                      <a:rPr lang="en-US" sz="2000" b="0" i="0" dirty="0" smtClean="0">
                        <a:latin typeface="Cambria Math" panose="02040503050406030204" pitchFamily="18" charset="0"/>
                      </a:rPr>
                      <m:t>per</m:t>
                    </m:r>
                    <m:r>
                      <a:rPr lang="en-US" sz="2000" b="0" i="0" dirty="0" smtClean="0">
                        <a:latin typeface="Cambria Math" panose="02040503050406030204" pitchFamily="18" charset="0"/>
                      </a:rPr>
                      <m:t> </m:t>
                    </m:r>
                  </m:oMath>
                </a14:m>
                <a:r>
                  <a:rPr lang="en-US" sz="2000" dirty="0"/>
                  <a:t>day</a:t>
                </a:r>
              </a:p>
              <a:p>
                <a:pPr marL="0" lvl="0" indent="0" algn="l" rtl="0">
                  <a:spcBef>
                    <a:spcPts val="560"/>
                  </a:spcBef>
                  <a:spcAft>
                    <a:spcPts val="0"/>
                  </a:spcAft>
                  <a:buNone/>
                </a:pPr>
                <a:r>
                  <a:rPr lang="en-US" sz="2000" dirty="0"/>
                  <a:t>Adding the decay term will allow us to reproduce the viral load curves that the amount of extracellular virus reaches a plateau. </a:t>
                </a:r>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𝑑𝑉</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𝑝</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r>
                        <a:rPr lang="ar-AE" sz="2000" b="0" i="1" smtClean="0">
                          <a:latin typeface="Cambria Math" panose="02040503050406030204" pitchFamily="18" charset="0"/>
                        </a:rPr>
                        <m:t>−</m:t>
                      </m:r>
                      <m:r>
                        <a:rPr lang="en-US" sz="2000" b="0" i="1" smtClean="0">
                          <a:latin typeface="Cambria Math" panose="02040503050406030204" pitchFamily="18" charset="0"/>
                        </a:rPr>
                        <m:t>𝑐𝑉</m:t>
                      </m:r>
                    </m:oMath>
                  </m:oMathPara>
                </a14:m>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sz="2000" dirty="0"/>
              </a:p>
            </p:txBody>
          </p:sp>
        </mc:Choice>
        <mc:Fallback xmlns="">
          <p:sp>
            <p:nvSpPr>
              <p:cNvPr id="559" name="Google Shape;559;g8d5b788658_1_38"/>
              <p:cNvSpPr txBox="1">
                <a:spLocks noGrp="1" noRot="1" noChangeAspect="1" noMove="1" noResize="1" noEditPoints="1" noAdjustHandles="1" noChangeArrowheads="1" noChangeShapeType="1" noTextEdit="1"/>
              </p:cNvSpPr>
              <p:nvPr>
                <p:ph type="body" idx="1"/>
              </p:nvPr>
            </p:nvSpPr>
            <p:spPr>
              <a:xfrm>
                <a:off x="215900" y="1258075"/>
                <a:ext cx="4463500" cy="4868100"/>
              </a:xfrm>
              <a:prstGeom prst="rect">
                <a:avLst/>
              </a:prstGeom>
              <a:blipFill>
                <a:blip r:embed="rId3"/>
                <a:stretch>
                  <a:fillRect l="-1364" r="-2456" b="-38048"/>
                </a:stretch>
              </a:blipFill>
            </p:spPr>
            <p:txBody>
              <a:bodyPr/>
              <a:lstStyle/>
              <a:p>
                <a:r>
                  <a:rPr lang="en-US">
                    <a:noFill/>
                  </a:rPr>
                  <a:t> </a:t>
                </a:r>
              </a:p>
            </p:txBody>
          </p:sp>
        </mc:Fallback>
      </mc:AlternateContent>
      <p:pic>
        <p:nvPicPr>
          <p:cNvPr id="560" name="Google Shape;560;g8d5b788658_1_3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61" name="Google Shape;561;g8d5b788658_1_3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62" name="Google Shape;562;g8d5b788658_1_38"/>
          <p:cNvPicPr preferRelativeResize="0"/>
          <p:nvPr/>
        </p:nvPicPr>
        <p:blipFill>
          <a:blip r:embed="rId6">
            <a:alphaModFix/>
          </a:blip>
          <a:stretch>
            <a:fillRect/>
          </a:stretch>
        </p:blipFill>
        <p:spPr>
          <a:xfrm>
            <a:off x="4679400" y="2236988"/>
            <a:ext cx="4159800" cy="2810544"/>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F769C79-8F8D-4933-A4D1-0402C60C6FCD}"/>
                  </a:ext>
                </a:extLst>
              </p:cNvPr>
              <p:cNvSpPr/>
              <p:nvPr/>
            </p:nvSpPr>
            <p:spPr>
              <a:xfrm>
                <a:off x="6817816" y="729076"/>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a14:m>
                <a:r>
                  <a:rPr lang="el-GR"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a14:m>
                <a:endParaRPr lang="en-US" sz="2000" dirty="0"/>
              </a:p>
              <a:p>
                <a:pPr marL="0" indent="0">
                  <a:buNone/>
                </a:pPr>
                <a:endParaRPr lang="en-US" sz="2000" dirty="0"/>
              </a:p>
            </p:txBody>
          </p:sp>
        </mc:Choice>
        <mc:Fallback xmlns="">
          <p:sp>
            <p:nvSpPr>
              <p:cNvPr id="7" name="Rectangle 6">
                <a:extLst>
                  <a:ext uri="{FF2B5EF4-FFF2-40B4-BE49-F238E27FC236}">
                    <a16:creationId xmlns:a16="http://schemas.microsoft.com/office/drawing/2014/main" id="{EF769C79-8F8D-4933-A4D1-0402C60C6FCD}"/>
                  </a:ext>
                </a:extLst>
              </p:cNvPr>
              <p:cNvSpPr>
                <a:spLocks noRot="1" noChangeAspect="1" noMove="1" noResize="1" noEditPoints="1" noAdjustHandles="1" noChangeArrowheads="1" noChangeShapeType="1" noTextEdit="1"/>
              </p:cNvSpPr>
              <p:nvPr/>
            </p:nvSpPr>
            <p:spPr>
              <a:xfrm>
                <a:off x="6817816" y="729076"/>
                <a:ext cx="1152944" cy="16609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FFB4F1F-4C1C-8F45-9CC4-047EDC6225BF}"/>
                  </a:ext>
                </a:extLst>
              </p:cNvPr>
              <p:cNvSpPr/>
              <p:nvPr/>
            </p:nvSpPr>
            <p:spPr>
              <a:xfrm>
                <a:off x="4527548" y="5502015"/>
                <a:ext cx="3714222" cy="707886"/>
              </a:xfrm>
              <a:prstGeom prst="rect">
                <a:avLst/>
              </a:prstGeom>
            </p:spPr>
            <p:txBody>
              <a:bodyPr wrap="none">
                <a:spAutoFit/>
              </a:bodyPr>
              <a:lstStyle/>
              <a:p>
                <a:pPr algn="ctr"/>
                <a14:m>
                  <m:oMath xmlns:m="http://schemas.openxmlformats.org/officeDocument/2006/math">
                    <m:r>
                      <a:rPr lang="en-US" sz="2000" b="0" i="1" smtClean="0">
                        <a:latin typeface="Cambria Math" panose="02040503050406030204" pitchFamily="18" charset="0"/>
                      </a:rPr>
                      <m:t>𝑝</m:t>
                    </m:r>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TCID/epithelial cell/day</a:t>
                </a:r>
              </a:p>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𝑐</m:t>
                      </m:r>
                      <m:r>
                        <a:rPr lang="en-US" sz="2000" i="1">
                          <a:latin typeface="Cambria Math" panose="02040503050406030204" pitchFamily="18" charset="0"/>
                        </a:rPr>
                        <m:t>=</m:t>
                      </m:r>
                      <m:r>
                        <a:rPr lang="en-US" sz="2000" b="0" i="1" smtClean="0">
                          <a:latin typeface="Cambria Math" panose="02040503050406030204" pitchFamily="18" charset="0"/>
                        </a:rPr>
                        <m:t>9</m:t>
                      </m:r>
                      <m:r>
                        <a:rPr lang="en-US" sz="2000" i="1">
                          <a:latin typeface="Cambria Math" panose="02040503050406030204" pitchFamily="18" charset="0"/>
                        </a:rPr>
                        <m:t>.</m:t>
                      </m:r>
                      <m:r>
                        <a:rPr lang="en-US" sz="2000" b="0" i="1" smtClean="0">
                          <a:latin typeface="Cambria Math" panose="02040503050406030204" pitchFamily="18" charset="0"/>
                        </a:rPr>
                        <m:t>4</m:t>
                      </m:r>
                      <m:r>
                        <m:rPr>
                          <m:nor/>
                        </m:rPr>
                        <a:rPr lang="en-US" sz="2000" b="0" i="0" smtClean="0">
                          <a:latin typeface="Cambria Math" panose="02040503050406030204" pitchFamily="18" charset="0"/>
                        </a:rPr>
                        <m:t> </m:t>
                      </m:r>
                      <m:r>
                        <m:rPr>
                          <m:nor/>
                        </m:rPr>
                        <a:rPr lang="en-US" sz="2000" dirty="0"/>
                        <m:t>/</m:t>
                      </m:r>
                      <m:r>
                        <m:rPr>
                          <m:nor/>
                        </m:rPr>
                        <a:rPr lang="en-US" sz="2000" dirty="0"/>
                        <m:t>day</m:t>
                      </m:r>
                    </m:oMath>
                  </m:oMathPara>
                </a14:m>
                <a:endParaRPr lang="en-US" sz="2000" dirty="0"/>
              </a:p>
            </p:txBody>
          </p:sp>
        </mc:Choice>
        <mc:Fallback xmlns="">
          <p:sp>
            <p:nvSpPr>
              <p:cNvPr id="2" name="Rectangle 1">
                <a:extLst>
                  <a:ext uri="{FF2B5EF4-FFF2-40B4-BE49-F238E27FC236}">
                    <a16:creationId xmlns:a16="http://schemas.microsoft.com/office/drawing/2014/main" id="{8FFB4F1F-4C1C-8F45-9CC4-047EDC6225BF}"/>
                  </a:ext>
                </a:extLst>
              </p:cNvPr>
              <p:cNvSpPr>
                <a:spLocks noRot="1" noChangeAspect="1" noMove="1" noResize="1" noEditPoints="1" noAdjustHandles="1" noChangeArrowheads="1" noChangeShapeType="1" noTextEdit="1"/>
              </p:cNvSpPr>
              <p:nvPr/>
            </p:nvSpPr>
            <p:spPr>
              <a:xfrm>
                <a:off x="4527548" y="5502015"/>
                <a:ext cx="3714222" cy="707886"/>
              </a:xfrm>
              <a:prstGeom prst="rect">
                <a:avLst/>
              </a:prstGeom>
              <a:blipFill>
                <a:blip r:embed="rId8"/>
                <a:stretch>
                  <a:fillRect t="-5172" r="-1149" b="-8621"/>
                </a:stretch>
              </a:blipFill>
            </p:spPr>
            <p:txBody>
              <a:bodyPr/>
              <a:lstStyle/>
              <a:p>
                <a:r>
                  <a:rPr 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8d5b788658_1_68"/>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Viral Decay in Simulation</a:t>
            </a:r>
            <a:endParaRPr dirty="0"/>
          </a:p>
        </p:txBody>
      </p:sp>
      <p:pic>
        <p:nvPicPr>
          <p:cNvPr id="578" name="Google Shape;578;g8d5b788658_1_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579" name="Google Shape;579;g8d5b788658_1_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80" name="Google Shape;580;g8d5b788658_1_68"/>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 name="Google Shape;581;g8d5b788658_1_68"/>
          <p:cNvPicPr preferRelativeResize="0"/>
          <p:nvPr/>
        </p:nvPicPr>
        <p:blipFill>
          <a:blip r:embed="rId5">
            <a:alphaModFix/>
          </a:blip>
          <a:stretch>
            <a:fillRect/>
          </a:stretch>
        </p:blipFill>
        <p:spPr>
          <a:xfrm>
            <a:off x="796188" y="843826"/>
            <a:ext cx="7551624" cy="3741976"/>
          </a:xfrm>
          <a:prstGeom prst="rect">
            <a:avLst/>
          </a:prstGeom>
          <a:noFill/>
          <a:ln>
            <a:noFill/>
          </a:ln>
        </p:spPr>
      </p:pic>
      <p:sp>
        <p:nvSpPr>
          <p:cNvPr id="584" name="Google Shape;584;g8d5b788658_1_68"/>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 name="Google Shape;439;g8d5b788658_0_98">
            <a:extLst>
              <a:ext uri="{FF2B5EF4-FFF2-40B4-BE49-F238E27FC236}">
                <a16:creationId xmlns:a16="http://schemas.microsoft.com/office/drawing/2014/main" id="{65290421-99AF-BB46-8E45-46CC041660A9}"/>
              </a:ext>
            </a:extLst>
          </p:cNvPr>
          <p:cNvPicPr preferRelativeResize="0">
            <a:picLocks noChangeAspect="1"/>
          </p:cNvPicPr>
          <p:nvPr/>
        </p:nvPicPr>
        <p:blipFill>
          <a:blip r:embed="rId6">
            <a:alphaModFix/>
          </a:blip>
          <a:stretch>
            <a:fillRect/>
          </a:stretch>
        </p:blipFill>
        <p:spPr>
          <a:xfrm>
            <a:off x="5781229" y="4638258"/>
            <a:ext cx="2743200" cy="2121469"/>
          </a:xfrm>
          <a:prstGeom prst="rect">
            <a:avLst/>
          </a:prstGeom>
          <a:noFill/>
          <a:ln>
            <a:noFill/>
          </a:ln>
        </p:spPr>
      </p:pic>
      <p:cxnSp>
        <p:nvCxnSpPr>
          <p:cNvPr id="19" name="Straight Connector 18">
            <a:extLst>
              <a:ext uri="{FF2B5EF4-FFF2-40B4-BE49-F238E27FC236}">
                <a16:creationId xmlns:a16="http://schemas.microsoft.com/office/drawing/2014/main" id="{EA826F1D-57F1-D34F-A520-2D7BC6FDF64B}"/>
              </a:ext>
            </a:extLst>
          </p:cNvPr>
          <p:cNvCxnSpPr>
            <a:cxnSpLocks/>
          </p:cNvCxnSpPr>
          <p:nvPr/>
        </p:nvCxnSpPr>
        <p:spPr>
          <a:xfrm>
            <a:off x="5781229" y="626941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43408B-2D0E-C747-9644-667AA89AE83E}"/>
              </a:ext>
            </a:extLst>
          </p:cNvPr>
          <p:cNvCxnSpPr>
            <a:cxnSpLocks/>
          </p:cNvCxnSpPr>
          <p:nvPr/>
        </p:nvCxnSpPr>
        <p:spPr>
          <a:xfrm flipV="1">
            <a:off x="6169063" y="517158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37AAFF-5943-454E-9DD6-6C4E4322D7D3}"/>
              </a:ext>
            </a:extLst>
          </p:cNvPr>
          <p:cNvCxnSpPr>
            <a:cxnSpLocks/>
          </p:cNvCxnSpPr>
          <p:nvPr/>
        </p:nvCxnSpPr>
        <p:spPr>
          <a:xfrm flipV="1">
            <a:off x="6397884" y="5007870"/>
            <a:ext cx="427919"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FE4EA0C-25E8-405F-97F9-84A65BA5DFEB}"/>
                  </a:ext>
                </a:extLst>
              </p:cNvPr>
              <p:cNvSpPr/>
              <p:nvPr/>
            </p:nvSpPr>
            <p:spPr>
              <a:xfrm>
                <a:off x="4379010" y="21530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a14:m>
                <a:r>
                  <a:rPr lang="el-GR"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9FE4EA0C-25E8-405F-97F9-84A65BA5DFEB}"/>
                  </a:ext>
                </a:extLst>
              </p:cNvPr>
              <p:cNvSpPr>
                <a:spLocks noRot="1" noChangeAspect="1" noMove="1" noResize="1" noEditPoints="1" noAdjustHandles="1" noChangeArrowheads="1" noChangeShapeType="1" noTextEdit="1"/>
              </p:cNvSpPr>
              <p:nvPr/>
            </p:nvSpPr>
            <p:spPr>
              <a:xfrm>
                <a:off x="4379010" y="2153022"/>
                <a:ext cx="1152944" cy="16609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36438FF-C049-4479-967F-65D88726CF95}"/>
                  </a:ext>
                </a:extLst>
              </p:cNvPr>
              <p:cNvSpPr txBox="1"/>
              <p:nvPr/>
            </p:nvSpPr>
            <p:spPr>
              <a:xfrm>
                <a:off x="5562699" y="1647143"/>
                <a:ext cx="2692400" cy="2246769"/>
              </a:xfrm>
              <a:prstGeom prst="rect">
                <a:avLst/>
              </a:prstGeom>
              <a:noFill/>
            </p:spPr>
            <p:txBody>
              <a:bodyPr wrap="square" rtlCol="0">
                <a:spAutoFit/>
              </a:bodyPr>
              <a:lstStyle/>
              <a:p>
                <a:r>
                  <a:rPr lang="en-US" b="1" dirty="0">
                    <a:solidFill>
                      <a:srgbClr val="0070C0"/>
                    </a:solidFill>
                  </a:rPr>
                  <a:t>Changes to model from previous run</a:t>
                </a:r>
              </a:p>
              <a:p>
                <a:r>
                  <a:rPr lang="en-US" dirty="0">
                    <a:solidFill>
                      <a:srgbClr val="0070C0"/>
                    </a:solidFill>
                  </a:rPr>
                  <a:t>Will assume that the typical lifetime of virus in the tissue is </a:t>
                </a:r>
                <a14:m>
                  <m:oMath xmlns:m="http://schemas.openxmlformats.org/officeDocument/2006/math">
                    <m:r>
                      <a:rPr lang="en-US" i="1" dirty="0" smtClean="0">
                        <a:solidFill>
                          <a:srgbClr val="0070C0"/>
                        </a:solidFill>
                        <a:latin typeface="Cambria Math" panose="02040503050406030204" pitchFamily="18" charset="0"/>
                      </a:rPr>
                      <m:t>2</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5</m:t>
                    </m:r>
                  </m:oMath>
                </a14:m>
                <a:r>
                  <a:rPr lang="en-US" dirty="0">
                    <a:solidFill>
                      <a:srgbClr val="0070C0"/>
                    </a:solidFill>
                  </a:rPr>
                  <a:t> hours which is </a:t>
                </a:r>
                <a14:m>
                  <m:oMath xmlns:m="http://schemas.openxmlformats.org/officeDocument/2006/math">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10</m:t>
                    </m:r>
                    <m:r>
                      <a:rPr lang="en-US" i="1" dirty="0" smtClean="0">
                        <a:solidFill>
                          <a:srgbClr val="0070C0"/>
                        </a:solidFill>
                        <a:latin typeface="Cambria Math" panose="02040503050406030204" pitchFamily="18" charset="0"/>
                      </a:rPr>
                      <m:t>  </m:t>
                    </m:r>
                  </m:oMath>
                </a14:m>
                <a:r>
                  <a:rPr lang="en-US" dirty="0">
                    <a:solidFill>
                      <a:srgbClr val="0070C0"/>
                    </a:solidFill>
                  </a:rPr>
                  <a:t>of a day (from experimental studies)</a:t>
                </a:r>
              </a:p>
              <a:p>
                <a:r>
                  <a:rPr lang="en-US" dirty="0">
                    <a:solidFill>
                      <a:srgbClr val="0070C0"/>
                    </a:solidFill>
                  </a:rPr>
                  <a:t>So the rate of clearance is the reciprocal</a:t>
                </a:r>
              </a:p>
              <a:p>
                <a14:m>
                  <m:oMath xmlns:m="http://schemas.openxmlformats.org/officeDocument/2006/math">
                    <m:r>
                      <a:rPr lang="en-US" i="1" dirty="0" smtClean="0">
                        <a:solidFill>
                          <a:srgbClr val="0070C0"/>
                        </a:solidFill>
                        <a:latin typeface="Cambria Math" panose="02040503050406030204" pitchFamily="18" charset="0"/>
                      </a:rPr>
                      <m:t>𝑐</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9</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4</m:t>
                    </m:r>
                    <m:r>
                      <a:rPr lang="en-US" i="1" dirty="0" smtClean="0">
                        <a:solidFill>
                          <a:srgbClr val="0070C0"/>
                        </a:solidFill>
                        <a:latin typeface="Cambria Math" panose="02040503050406030204" pitchFamily="18" charset="0"/>
                      </a:rPr>
                      <m:t> </m:t>
                    </m:r>
                  </m:oMath>
                </a14:m>
                <a:r>
                  <a:rPr lang="en-US" dirty="0">
                    <a:solidFill>
                      <a:srgbClr val="0070C0"/>
                    </a:solidFill>
                  </a:rPr>
                  <a:t>per day (from Amber Smith)</a:t>
                </a:r>
              </a:p>
            </p:txBody>
          </p:sp>
        </mc:Choice>
        <mc:Fallback xmlns="">
          <p:sp>
            <p:nvSpPr>
              <p:cNvPr id="21" name="TextBox 20">
                <a:extLst>
                  <a:ext uri="{FF2B5EF4-FFF2-40B4-BE49-F238E27FC236}">
                    <a16:creationId xmlns:a16="http://schemas.microsoft.com/office/drawing/2014/main" id="{F36438FF-C049-4479-967F-65D88726CF95}"/>
                  </a:ext>
                </a:extLst>
              </p:cNvPr>
              <p:cNvSpPr txBox="1">
                <a:spLocks noRot="1" noChangeAspect="1" noMove="1" noResize="1" noEditPoints="1" noAdjustHandles="1" noChangeArrowheads="1" noChangeShapeType="1" noTextEdit="1"/>
              </p:cNvSpPr>
              <p:nvPr/>
            </p:nvSpPr>
            <p:spPr>
              <a:xfrm>
                <a:off x="5562699" y="1647143"/>
                <a:ext cx="2692400" cy="2246769"/>
              </a:xfrm>
              <a:prstGeom prst="rect">
                <a:avLst/>
              </a:prstGeom>
              <a:blipFill>
                <a:blip r:embed="rId10"/>
                <a:stretch>
                  <a:fillRect l="-680" t="-542" b="-1897"/>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772C97CB-E64A-4BE8-A4FD-2CF980EE3142}"/>
              </a:ext>
            </a:extLst>
          </p:cNvPr>
          <p:cNvSpPr/>
          <p:nvPr/>
        </p:nvSpPr>
        <p:spPr>
          <a:xfrm>
            <a:off x="1908691" y="2846471"/>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51B345B-A343-4525-9AE8-93F49BDD3581}"/>
              </a:ext>
            </a:extLst>
          </p:cNvPr>
          <p:cNvSpPr txBox="1"/>
          <p:nvPr/>
        </p:nvSpPr>
        <p:spPr>
          <a:xfrm>
            <a:off x="691351" y="4838700"/>
            <a:ext cx="3791749" cy="307777"/>
          </a:xfrm>
          <a:prstGeom prst="rect">
            <a:avLst/>
          </a:prstGeom>
          <a:noFill/>
        </p:spPr>
        <p:txBody>
          <a:bodyPr wrap="square" rtlCol="0">
            <a:spAutoFit/>
          </a:bodyPr>
          <a:lstStyle/>
          <a:p>
            <a:r>
              <a:rPr lang="en-US" b="1" dirty="0">
                <a:solidFill>
                  <a:srgbClr val="0070C0"/>
                </a:solidFill>
              </a:rPr>
              <a:t>Exercise—Run it!</a:t>
            </a:r>
          </a:p>
        </p:txBody>
      </p:sp>
    </p:spTree>
    <p:extLst>
      <p:ext uri="{BB962C8B-B14F-4D97-AF65-F5344CB8AC3E}">
        <p14:creationId xmlns:p14="http://schemas.microsoft.com/office/powerpoint/2010/main" val="1045294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8d5b788658_1_68"/>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Viral Decay in Simulation</a:t>
            </a:r>
            <a:endParaRPr dirty="0"/>
          </a:p>
        </p:txBody>
      </p:sp>
      <p:pic>
        <p:nvPicPr>
          <p:cNvPr id="578" name="Google Shape;578;g8d5b788658_1_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579" name="Google Shape;579;g8d5b788658_1_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80" name="Google Shape;580;g8d5b788658_1_68"/>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 name="Google Shape;581;g8d5b788658_1_68"/>
          <p:cNvPicPr preferRelativeResize="0"/>
          <p:nvPr/>
        </p:nvPicPr>
        <p:blipFill>
          <a:blip r:embed="rId5">
            <a:alphaModFix/>
          </a:blip>
          <a:stretch>
            <a:fillRect/>
          </a:stretch>
        </p:blipFill>
        <p:spPr>
          <a:xfrm>
            <a:off x="796188" y="843826"/>
            <a:ext cx="7551624" cy="3741976"/>
          </a:xfrm>
          <a:prstGeom prst="rect">
            <a:avLst/>
          </a:prstGeom>
          <a:noFill/>
          <a:ln>
            <a:noFill/>
          </a:ln>
        </p:spPr>
      </p:pic>
      <p:pic>
        <p:nvPicPr>
          <p:cNvPr id="582" name="Google Shape;582;g8d5b788658_1_68"/>
          <p:cNvPicPr preferRelativeResize="0"/>
          <p:nvPr/>
        </p:nvPicPr>
        <p:blipFill>
          <a:blip r:embed="rId6">
            <a:alphaModFix/>
          </a:blip>
          <a:stretch>
            <a:fillRect/>
          </a:stretch>
        </p:blipFill>
        <p:spPr>
          <a:xfrm>
            <a:off x="2976792" y="4703145"/>
            <a:ext cx="2804437" cy="1967398"/>
          </a:xfrm>
          <a:prstGeom prst="rect">
            <a:avLst/>
          </a:prstGeom>
          <a:noFill/>
          <a:ln>
            <a:noFill/>
          </a:ln>
        </p:spPr>
      </p:pic>
      <p:pic>
        <p:nvPicPr>
          <p:cNvPr id="583" name="Google Shape;583;g8d5b788658_1_68"/>
          <p:cNvPicPr preferRelativeResize="0"/>
          <p:nvPr/>
        </p:nvPicPr>
        <p:blipFill>
          <a:blip r:embed="rId7">
            <a:alphaModFix/>
          </a:blip>
          <a:stretch>
            <a:fillRect/>
          </a:stretch>
        </p:blipFill>
        <p:spPr>
          <a:xfrm>
            <a:off x="426357" y="4705954"/>
            <a:ext cx="2752942" cy="1967398"/>
          </a:xfrm>
          <a:prstGeom prst="rect">
            <a:avLst/>
          </a:prstGeom>
          <a:noFill/>
          <a:ln>
            <a:noFill/>
          </a:ln>
        </p:spPr>
      </p:pic>
      <p:sp>
        <p:nvSpPr>
          <p:cNvPr id="584" name="Google Shape;584;g8d5b788658_1_68"/>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CDDC7359-F2DD-48B2-A2A8-E6E74DE15A18}"/>
              </a:ext>
            </a:extLst>
          </p:cNvPr>
          <p:cNvCxnSpPr/>
          <p:nvPr/>
        </p:nvCxnSpPr>
        <p:spPr>
          <a:xfrm flipV="1">
            <a:off x="3795954" y="5324343"/>
            <a:ext cx="723900" cy="74930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5" name="Google Shape;439;g8d5b788658_0_98">
            <a:extLst>
              <a:ext uri="{FF2B5EF4-FFF2-40B4-BE49-F238E27FC236}">
                <a16:creationId xmlns:a16="http://schemas.microsoft.com/office/drawing/2014/main" id="{65290421-99AF-BB46-8E45-46CC041660A9}"/>
              </a:ext>
            </a:extLst>
          </p:cNvPr>
          <p:cNvPicPr preferRelativeResize="0">
            <a:picLocks noChangeAspect="1"/>
          </p:cNvPicPr>
          <p:nvPr/>
        </p:nvPicPr>
        <p:blipFill>
          <a:blip r:embed="rId8">
            <a:alphaModFix/>
          </a:blip>
          <a:stretch>
            <a:fillRect/>
          </a:stretch>
        </p:blipFill>
        <p:spPr>
          <a:xfrm>
            <a:off x="5781229" y="4638258"/>
            <a:ext cx="2743200" cy="2121469"/>
          </a:xfrm>
          <a:prstGeom prst="rect">
            <a:avLst/>
          </a:prstGeom>
          <a:noFill/>
          <a:ln>
            <a:noFill/>
          </a:ln>
        </p:spPr>
      </p:pic>
      <p:cxnSp>
        <p:nvCxnSpPr>
          <p:cNvPr id="19" name="Straight Connector 18">
            <a:extLst>
              <a:ext uri="{FF2B5EF4-FFF2-40B4-BE49-F238E27FC236}">
                <a16:creationId xmlns:a16="http://schemas.microsoft.com/office/drawing/2014/main" id="{EA826F1D-57F1-D34F-A520-2D7BC6FDF64B}"/>
              </a:ext>
            </a:extLst>
          </p:cNvPr>
          <p:cNvCxnSpPr>
            <a:cxnSpLocks/>
          </p:cNvCxnSpPr>
          <p:nvPr/>
        </p:nvCxnSpPr>
        <p:spPr>
          <a:xfrm>
            <a:off x="5781229" y="626941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43408B-2D0E-C747-9644-667AA89AE83E}"/>
              </a:ext>
            </a:extLst>
          </p:cNvPr>
          <p:cNvCxnSpPr>
            <a:cxnSpLocks/>
          </p:cNvCxnSpPr>
          <p:nvPr/>
        </p:nvCxnSpPr>
        <p:spPr>
          <a:xfrm flipV="1">
            <a:off x="6169063" y="517158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37AAFF-5943-454E-9DD6-6C4E4322D7D3}"/>
              </a:ext>
            </a:extLst>
          </p:cNvPr>
          <p:cNvCxnSpPr>
            <a:cxnSpLocks/>
          </p:cNvCxnSpPr>
          <p:nvPr/>
        </p:nvCxnSpPr>
        <p:spPr>
          <a:xfrm flipV="1">
            <a:off x="6397884" y="5007870"/>
            <a:ext cx="427919"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6C7A8B-67AB-7F45-AA6A-C6F2F2607959}"/>
              </a:ext>
            </a:extLst>
          </p:cNvPr>
          <p:cNvCxnSpPr>
            <a:cxnSpLocks/>
          </p:cNvCxnSpPr>
          <p:nvPr/>
        </p:nvCxnSpPr>
        <p:spPr>
          <a:xfrm>
            <a:off x="4624148" y="5171585"/>
            <a:ext cx="989048"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DC77CA-3436-5842-938B-4B12C6FB16E7}"/>
              </a:ext>
            </a:extLst>
          </p:cNvPr>
          <p:cNvCxnSpPr>
            <a:cxnSpLocks/>
          </p:cNvCxnSpPr>
          <p:nvPr/>
        </p:nvCxnSpPr>
        <p:spPr>
          <a:xfrm>
            <a:off x="3205145" y="6264276"/>
            <a:ext cx="494524" cy="0"/>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FE4EA0C-25E8-405F-97F9-84A65BA5DFEB}"/>
                  </a:ext>
                </a:extLst>
              </p:cNvPr>
              <p:cNvSpPr/>
              <p:nvPr/>
            </p:nvSpPr>
            <p:spPr>
              <a:xfrm>
                <a:off x="4379010" y="21530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a14:m>
                <a:r>
                  <a:rPr lang="el-GR"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9FE4EA0C-25E8-405F-97F9-84A65BA5DFEB}"/>
                  </a:ext>
                </a:extLst>
              </p:cNvPr>
              <p:cNvSpPr>
                <a:spLocks noRot="1" noChangeAspect="1" noMove="1" noResize="1" noEditPoints="1" noAdjustHandles="1" noChangeArrowheads="1" noChangeShapeType="1" noTextEdit="1"/>
              </p:cNvSpPr>
              <p:nvPr/>
            </p:nvSpPr>
            <p:spPr>
              <a:xfrm>
                <a:off x="4379010" y="2153022"/>
                <a:ext cx="1152944" cy="1660968"/>
              </a:xfrm>
              <a:prstGeom prst="rect">
                <a:avLst/>
              </a:prstGeom>
              <a:blipFill>
                <a:blip r:embed="rId9"/>
                <a:stretch>
                  <a:fillRect/>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68778D3B-F51E-5E48-BA1B-027B90A51451}"/>
              </a:ext>
            </a:extLst>
          </p:cNvPr>
          <p:cNvGraphicFramePr>
            <a:graphicFrameLocks noGrp="1"/>
          </p:cNvGraphicFramePr>
          <p:nvPr>
            <p:extLst>
              <p:ext uri="{D42A27DB-BD31-4B8C-83A1-F6EECF244321}">
                <p14:modId xmlns:p14="http://schemas.microsoft.com/office/powerpoint/2010/main" val="1495566331"/>
              </p:ext>
            </p:extLst>
          </p:nvPr>
        </p:nvGraphicFramePr>
        <p:xfrm>
          <a:off x="5664867" y="1933887"/>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8deadbbaaa_0_18"/>
          <p:cNvSpPr txBox="1">
            <a:spLocks noGrp="1"/>
          </p:cNvSpPr>
          <p:nvPr>
            <p:ph type="title"/>
          </p:nvPr>
        </p:nvSpPr>
        <p:spPr>
          <a:xfrm>
            <a:off x="-25400" y="0"/>
            <a:ext cx="9144000" cy="83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Exercise 1.5.4: Saturation of the Viral Load</a:t>
            </a:r>
            <a:endParaRPr dirty="0"/>
          </a:p>
        </p:txBody>
      </p:sp>
      <mc:AlternateContent xmlns:mc="http://schemas.openxmlformats.org/markup-compatibility/2006" xmlns:a14="http://schemas.microsoft.com/office/drawing/2010/main">
        <mc:Choice Requires="a14">
          <p:sp>
            <p:nvSpPr>
              <p:cNvPr id="537" name="Google Shape;537;g8deadbbaaa_0_18"/>
              <p:cNvSpPr txBox="1">
                <a:spLocks noGrp="1"/>
              </p:cNvSpPr>
              <p:nvPr>
                <p:ph type="body" idx="1"/>
              </p:nvPr>
            </p:nvSpPr>
            <p:spPr>
              <a:xfrm>
                <a:off x="402432" y="971550"/>
                <a:ext cx="8229600" cy="5354392"/>
              </a:xfrm>
              <a:prstGeom prst="rect">
                <a:avLst/>
              </a:prstGeom>
            </p:spPr>
            <p:txBody>
              <a:bodyPr spcFirstLastPara="1" wrap="square" lIns="91425" tIns="45700" rIns="91425" bIns="45700" anchor="t" anchorCtr="0">
                <a:noAutofit/>
              </a:bodyPr>
              <a:lstStyle/>
              <a:p>
                <a:pPr marL="0" lvl="0" indent="0">
                  <a:buNone/>
                </a:pPr>
                <a:r>
                  <a:rPr lang="en-US" dirty="0"/>
                  <a:t>Explore how the parameters (</a:t>
                </a:r>
                <a14:m>
                  <m:oMath xmlns:m="http://schemas.openxmlformats.org/officeDocument/2006/math">
                    <m:r>
                      <a:rPr lang="ar-AE" i="1">
                        <a:latin typeface="Cambria Math" panose="02040503050406030204" pitchFamily="18" charset="0"/>
                      </a:rPr>
                      <m:t>𝛽</m:t>
                    </m:r>
                  </m:oMath>
                </a14:m>
                <a:r>
                  <a:rPr lang="en-US" dirty="0"/>
                  <a:t>,</a:t>
                </a:r>
                <a:r>
                  <a:rPr lang="ar-AE" dirty="0"/>
                  <a:t>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𝑐</m:t>
                    </m:r>
                  </m:oMath>
                </a14:m>
                <a:r>
                  <a:rPr lang="en-US" dirty="0"/>
                  <a:t>) change saturation of the viral curve. </a:t>
                </a:r>
              </a:p>
              <a:p>
                <a:pPr marL="0" lvl="0" indent="0">
                  <a:buNone/>
                </a:pPr>
                <a:r>
                  <a:rPr lang="en-US" dirty="0"/>
                  <a:t>Perform parameter sweeps and overlay the viral curve plots</a:t>
                </a:r>
              </a:p>
              <a:p>
                <a:pPr marL="0" lvl="0" indent="0">
                  <a:buNone/>
                </a:pPr>
                <a:r>
                  <a:rPr lang="en-US" dirty="0"/>
                  <a:t>1) Parameter sweep of the infectivity </a:t>
                </a:r>
                <a14:m>
                  <m:oMath xmlns:m="http://schemas.openxmlformats.org/officeDocument/2006/math">
                    <m:r>
                      <a:rPr lang="ar-AE" i="1">
                        <a:latin typeface="Cambria Math" panose="02040503050406030204" pitchFamily="18" charset="0"/>
                      </a:rPr>
                      <m:t>𝛽</m:t>
                    </m:r>
                  </m:oMath>
                </a14:m>
                <a:endParaRPr lang="en-US" dirty="0"/>
              </a:p>
              <a:p>
                <a:pPr marL="0" lvl="0" indent="0">
                  <a:buNone/>
                </a:pPr>
                <a:r>
                  <a:rPr lang="en-US" dirty="0"/>
                  <a:t>2) Parameter sweep of the eclipse phase </a:t>
                </a:r>
                <a14:m>
                  <m:oMath xmlns:m="http://schemas.openxmlformats.org/officeDocument/2006/math">
                    <m:r>
                      <a:rPr lang="en-US" i="1">
                        <a:latin typeface="Cambria Math" panose="02040503050406030204" pitchFamily="18" charset="0"/>
                      </a:rPr>
                      <m:t>𝑘</m:t>
                    </m:r>
                  </m:oMath>
                </a14:m>
                <a:endParaRPr lang="en-US" dirty="0"/>
              </a:p>
              <a:p>
                <a:pPr marL="0" indent="0">
                  <a:buNone/>
                </a:pPr>
                <a:r>
                  <a:rPr lang="en-US" dirty="0"/>
                  <a:t>3) Parameter sweep of the viral release by late infected cells </a:t>
                </a:r>
                <a14:m>
                  <m:oMath xmlns:m="http://schemas.openxmlformats.org/officeDocument/2006/math">
                    <m:r>
                      <a:rPr lang="en-US" b="0" i="1" smtClean="0">
                        <a:latin typeface="Cambria Math" panose="02040503050406030204" pitchFamily="18" charset="0"/>
                      </a:rPr>
                      <m:t>𝑝</m:t>
                    </m:r>
                  </m:oMath>
                </a14:m>
                <a:endParaRPr lang="en-US" dirty="0"/>
              </a:p>
              <a:p>
                <a:pPr marL="0" indent="0">
                  <a:buNone/>
                </a:pPr>
                <a:r>
                  <a:rPr lang="en-US" dirty="0"/>
                  <a:t>4) Parameter sweep of the viral decay </a:t>
                </a:r>
                <a14:m>
                  <m:oMath xmlns:m="http://schemas.openxmlformats.org/officeDocument/2006/math">
                    <m:r>
                      <a:rPr lang="en-US" b="0" i="1" smtClean="0">
                        <a:latin typeface="Cambria Math" panose="02040503050406030204" pitchFamily="18" charset="0"/>
                      </a:rPr>
                      <m:t>𝑐</m:t>
                    </m:r>
                  </m:oMath>
                </a14:m>
                <a:endParaRPr lang="en-US" dirty="0"/>
              </a:p>
              <a:p>
                <a:pPr marL="0" indent="0">
                  <a:buNone/>
                </a:pPr>
                <a:endParaRPr lang="en-US" dirty="0"/>
              </a:p>
              <a:p>
                <a:pPr marL="0" lvl="0" indent="0">
                  <a:buNone/>
                </a:pPr>
                <a:endParaRPr dirty="0"/>
              </a:p>
            </p:txBody>
          </p:sp>
        </mc:Choice>
        <mc:Fallback xmlns="">
          <p:sp>
            <p:nvSpPr>
              <p:cNvPr id="537" name="Google Shape;537;g8deadbbaaa_0_18"/>
              <p:cNvSpPr txBox="1">
                <a:spLocks noGrp="1" noRot="1" noChangeAspect="1" noMove="1" noResize="1" noEditPoints="1" noAdjustHandles="1" noChangeArrowheads="1" noChangeShapeType="1" noTextEdit="1"/>
              </p:cNvSpPr>
              <p:nvPr>
                <p:ph type="body" idx="1"/>
              </p:nvPr>
            </p:nvSpPr>
            <p:spPr>
              <a:xfrm>
                <a:off x="402432" y="971550"/>
                <a:ext cx="8229600" cy="5354392"/>
              </a:xfrm>
              <a:prstGeom prst="rect">
                <a:avLst/>
              </a:prstGeom>
              <a:blipFill>
                <a:blip r:embed="rId3"/>
                <a:stretch>
                  <a:fillRect l="-1852" t="-455" r="-2296"/>
                </a:stretch>
              </a:blipFill>
            </p:spPr>
            <p:txBody>
              <a:bodyPr/>
              <a:lstStyle/>
              <a:p>
                <a:r>
                  <a:rPr lang="en-US">
                    <a:noFill/>
                  </a:rPr>
                  <a:t> </a:t>
                </a:r>
              </a:p>
            </p:txBody>
          </p:sp>
        </mc:Fallback>
      </mc:AlternateContent>
      <p:pic>
        <p:nvPicPr>
          <p:cNvPr id="538" name="Google Shape;538;g8deadbbaaa_0_1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39" name="Google Shape;539;g8deadbbaaa_0_1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spTree>
    <p:extLst>
      <p:ext uri="{BB962C8B-B14F-4D97-AF65-F5344CB8AC3E}">
        <p14:creationId xmlns:p14="http://schemas.microsoft.com/office/powerpoint/2010/main" val="3372984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8d5b788658_1_82"/>
          <p:cNvSpPr txBox="1">
            <a:spLocks noGrp="1"/>
          </p:cNvSpPr>
          <p:nvPr>
            <p:ph type="title"/>
          </p:nvPr>
        </p:nvSpPr>
        <p:spPr>
          <a:xfrm>
            <a:off x="343650" y="0"/>
            <a:ext cx="8456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Infected Cell Death due to Viral Infection and Innate Immune Response</a:t>
            </a:r>
            <a:endParaRPr dirty="0"/>
          </a:p>
        </p:txBody>
      </p:sp>
      <mc:AlternateContent xmlns:mc="http://schemas.openxmlformats.org/markup-compatibility/2006" xmlns:a14="http://schemas.microsoft.com/office/drawing/2010/main">
        <mc:Choice Requires="a14">
          <p:sp>
            <p:nvSpPr>
              <p:cNvPr id="591" name="Google Shape;591;g8d5b788658_1_82"/>
              <p:cNvSpPr txBox="1">
                <a:spLocks noGrp="1"/>
              </p:cNvSpPr>
              <p:nvPr>
                <p:ph type="body" idx="1"/>
              </p:nvPr>
            </p:nvSpPr>
            <p:spPr>
              <a:xfrm>
                <a:off x="217192" y="1035825"/>
                <a:ext cx="4938681" cy="5599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800" dirty="0"/>
                  <a:t>Infected cells have an average lifespan before they die from viral infection (from complex cell death pathways) or innate immune response (</a:t>
                </a:r>
                <a:r>
                  <a:rPr lang="en-US" sz="1800" i="1" dirty="0"/>
                  <a:t>e.g.</a:t>
                </a:r>
                <a:r>
                  <a:rPr lang="en-US" sz="1800" dirty="0"/>
                  <a:t> killing by NK cells)</a:t>
                </a:r>
              </a:p>
              <a:p>
                <a:pPr marL="0" lvl="0" indent="0" algn="l" rtl="0">
                  <a:spcBef>
                    <a:spcPts val="560"/>
                  </a:spcBef>
                  <a:spcAft>
                    <a:spcPts val="0"/>
                  </a:spcAft>
                  <a:buNone/>
                </a:pPr>
                <a:endParaRPr lang="en-US" sz="1800" dirty="0"/>
              </a:p>
              <a:p>
                <a:pPr marL="0" lvl="0" indent="0">
                  <a:buNone/>
                </a:pPr>
                <a:r>
                  <a:rPr lang="en-US" sz="1800" dirty="0"/>
                  <a:t>We can approximate the death rate in our population to be first-order in the number of late infected cells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a14:m>
                <a:r>
                  <a:rPr lang="en-US" sz="1800" dirty="0"/>
                  <a:t>) and the death rate (</a:t>
                </a:r>
                <a14:m>
                  <m:oMath xmlns:m="http://schemas.openxmlformats.org/officeDocument/2006/math">
                    <m:r>
                      <a:rPr lang="en-US" sz="1800" b="0" i="1" smtClean="0">
                        <a:latin typeface="Cambria Math" panose="02040503050406030204" pitchFamily="18" charset="0"/>
                      </a:rPr>
                      <m:t>𝑑</m:t>
                    </m:r>
                  </m:oMath>
                </a14:m>
                <a:r>
                  <a:rPr lang="en-US" sz="1800" dirty="0"/>
                  <a:t>). We will assume the lifetime of the late infected cells is about 4 days, which gives a rate of death of </a:t>
                </a:r>
                <a14:m>
                  <m:oMath xmlns:m="http://schemas.openxmlformats.org/officeDocument/2006/math">
                    <m:r>
                      <a:rPr lang="en-US" sz="1800" i="1" dirty="0" smtClean="0">
                        <a:latin typeface="Cambria Math" panose="02040503050406030204" pitchFamily="18" charset="0"/>
                      </a:rPr>
                      <m:t>𝑑</m:t>
                    </m:r>
                    <m:r>
                      <a:rPr lang="en-US" sz="1800" i="1" dirty="0" smtClean="0">
                        <a:latin typeface="Cambria Math" panose="02040503050406030204" pitchFamily="18" charset="0"/>
                      </a:rPr>
                      <m:t>= 0.24 </m:t>
                    </m:r>
                  </m:oMath>
                </a14:m>
                <a:r>
                  <a:rPr lang="en-US" sz="1800" dirty="0"/>
                  <a:t>/day for SARS-CoV-2 the lifetime is about 2 days so </a:t>
                </a:r>
                <a14:m>
                  <m:oMath xmlns:m="http://schemas.openxmlformats.org/officeDocument/2006/math">
                    <m:r>
                      <a:rPr lang="en-US" sz="1800" i="1" dirty="0" smtClean="0">
                        <a:latin typeface="Cambria Math" panose="02040503050406030204" pitchFamily="18" charset="0"/>
                      </a:rPr>
                      <m:t>𝑑</m:t>
                    </m:r>
                    <m:r>
                      <a:rPr lang="en-US" sz="1800" i="1" dirty="0" smtClean="0">
                        <a:latin typeface="Cambria Math" panose="02040503050406030204" pitchFamily="18" charset="0"/>
                      </a:rPr>
                      <m:t> ≈0.5</m:t>
                    </m:r>
                  </m:oMath>
                </a14:m>
                <a:r>
                  <a:rPr lang="en-US" sz="1800" dirty="0"/>
                  <a:t> /day</a:t>
                </a:r>
              </a:p>
              <a:p>
                <a:pPr marL="0" indent="0">
                  <a:buNone/>
                </a:pPr>
                <a:endParaRPr lang="en-US" sz="1800" dirty="0"/>
              </a:p>
              <a:p>
                <a:pPr marL="0"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ar-AE" sz="1800" i="1">
                                  <a:latin typeface="Cambria Math" panose="02040503050406030204" pitchFamily="18" charset="0"/>
                                </a:rPr>
                              </m:ctrlPr>
                            </m:sSubPr>
                            <m:e>
                              <m:r>
                                <a:rPr lang="ar-AE" sz="1800" i="1">
                                  <a:latin typeface="Cambria Math" panose="02040503050406030204" pitchFamily="18" charset="0"/>
                                </a:rPr>
                                <m:t>𝐼</m:t>
                              </m:r>
                            </m:e>
                            <m:sub>
                              <m:r>
                                <a:rPr lang="ar-AE" sz="1800" i="1">
                                  <a:latin typeface="Cambria Math" panose="02040503050406030204" pitchFamily="18" charset="0"/>
                                </a:rPr>
                                <m:t>2</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r>
                        <a:rPr lang="ar-AE" sz="1800" i="1">
                          <a:latin typeface="Cambria Math" panose="02040503050406030204" pitchFamily="18" charset="0"/>
                        </a:rPr>
                        <m:t>𝑘</m:t>
                      </m:r>
                      <m:sSub>
                        <m:sSubPr>
                          <m:ctrlPr>
                            <a:rPr lang="ar-AE" sz="1800" i="1">
                              <a:latin typeface="Cambria Math" panose="02040503050406030204" pitchFamily="18" charset="0"/>
                            </a:rPr>
                          </m:ctrlPr>
                        </m:sSubPr>
                        <m:e>
                          <m:r>
                            <a:rPr lang="ar-AE" sz="1800" i="1">
                              <a:latin typeface="Cambria Math" panose="02040503050406030204" pitchFamily="18" charset="0"/>
                            </a:rPr>
                            <m:t>𝐼</m:t>
                          </m:r>
                        </m:e>
                        <m:sub>
                          <m:r>
                            <a:rPr lang="ar-AE" sz="1800" i="1">
                              <a:latin typeface="Cambria Math" panose="02040503050406030204" pitchFamily="18" charset="0"/>
                            </a:rPr>
                            <m:t>1</m:t>
                          </m:r>
                        </m:sub>
                      </m:sSub>
                      <m:r>
                        <a:rPr lang="ar-AE" sz="1800" b="0" i="1" smtClean="0">
                          <a:latin typeface="Cambria Math" panose="02040503050406030204" pitchFamily="18" charset="0"/>
                        </a:rPr>
                        <m:t>−</m:t>
                      </m:r>
                      <m:r>
                        <a:rPr lang="en-US" sz="1800" b="0" i="1" smtClean="0">
                          <a:latin typeface="Cambria Math" panose="02040503050406030204" pitchFamily="18" charset="0"/>
                        </a:rPr>
                        <m:t>𝑑</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r>
                        <a:rPr lang="ar-AE" sz="1800" i="1">
                          <a:latin typeface="Cambria Math" panose="02040503050406030204" pitchFamily="18" charset="0"/>
                        </a:rPr>
                        <m:t>,</m:t>
                      </m:r>
                      <m:r>
                        <a:rPr lang="en-US" sz="1800" b="0" i="1" smtClean="0">
                          <a:latin typeface="Cambria Math" panose="02040503050406030204" pitchFamily="18" charset="0"/>
                        </a:rPr>
                        <m:t>  </m:t>
                      </m:r>
                      <m:f>
                        <m:fPr>
                          <m:ctrlPr>
                            <a:rPr lang="ar-AE" sz="1800" i="1">
                              <a:latin typeface="Cambria Math" panose="02040503050406030204" pitchFamily="18" charset="0"/>
                            </a:rPr>
                          </m:ctrlPr>
                        </m:fPr>
                        <m:num>
                          <m:r>
                            <a:rPr lang="ar-AE" sz="1800" i="1">
                              <a:latin typeface="Cambria Math" panose="02040503050406030204" pitchFamily="18" charset="0"/>
                            </a:rPr>
                            <m:t>𝑑</m:t>
                          </m:r>
                          <m:r>
                            <a:rPr lang="en-US" sz="1800" b="0" i="1" smtClean="0">
                              <a:latin typeface="Cambria Math" panose="02040503050406030204" pitchFamily="18" charset="0"/>
                            </a:rPr>
                            <m:t>𝐷</m:t>
                          </m:r>
                        </m:num>
                        <m:den>
                          <m:r>
                            <a:rPr lang="ar-AE" sz="1800" i="1">
                              <a:latin typeface="Cambria Math" panose="02040503050406030204" pitchFamily="18" charset="0"/>
                            </a:rPr>
                            <m:t>𝑑𝑡</m:t>
                          </m:r>
                        </m:den>
                      </m:f>
                      <m:r>
                        <a:rPr lang="ar-AE" sz="1800" i="1">
                          <a:latin typeface="Cambria Math" panose="02040503050406030204" pitchFamily="18" charset="0"/>
                        </a:rPr>
                        <m:t>=</m:t>
                      </m:r>
                      <m:r>
                        <a:rPr lang="en-US" sz="1800" i="1">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m:oMathPara>
                </a14:m>
                <a:endParaRPr lang="ar-AE" sz="1800" dirty="0"/>
              </a:p>
              <a:p>
                <a:pPr marL="0" lvl="0" indent="0" algn="l" rtl="0">
                  <a:spcBef>
                    <a:spcPts val="560"/>
                  </a:spcBef>
                  <a:spcAft>
                    <a:spcPts val="0"/>
                  </a:spcAft>
                  <a:buNone/>
                </a:pPr>
                <a:endParaRPr lang="en-US" sz="1800" dirty="0"/>
              </a:p>
              <a:p>
                <a:pPr marL="0" lvl="0" indent="0" algn="l" rtl="0">
                  <a:spcBef>
                    <a:spcPts val="560"/>
                  </a:spcBef>
                  <a:spcAft>
                    <a:spcPts val="0"/>
                  </a:spcAft>
                  <a:buNone/>
                </a:pPr>
                <a:r>
                  <a:rPr lang="en-US" sz="1800" dirty="0"/>
                  <a:t>Now we can model the slow decay in the viral curve</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xmlns="">
          <p:sp>
            <p:nvSpPr>
              <p:cNvPr id="591" name="Google Shape;591;g8d5b788658_1_82"/>
              <p:cNvSpPr txBox="1">
                <a:spLocks noGrp="1" noRot="1" noChangeAspect="1" noMove="1" noResize="1" noEditPoints="1" noAdjustHandles="1" noChangeArrowheads="1" noChangeShapeType="1" noTextEdit="1"/>
              </p:cNvSpPr>
              <p:nvPr>
                <p:ph type="body" idx="1"/>
              </p:nvPr>
            </p:nvSpPr>
            <p:spPr>
              <a:xfrm>
                <a:off x="217192" y="1035825"/>
                <a:ext cx="4938681" cy="5599800"/>
              </a:xfrm>
              <a:prstGeom prst="rect">
                <a:avLst/>
              </a:prstGeom>
              <a:blipFill>
                <a:blip r:embed="rId3"/>
                <a:stretch>
                  <a:fillRect l="-1111" r="-1975"/>
                </a:stretch>
              </a:blipFill>
            </p:spPr>
            <p:txBody>
              <a:bodyPr/>
              <a:lstStyle/>
              <a:p>
                <a:r>
                  <a:rPr lang="en-US">
                    <a:noFill/>
                  </a:rPr>
                  <a:t> </a:t>
                </a:r>
              </a:p>
            </p:txBody>
          </p:sp>
        </mc:Fallback>
      </mc:AlternateContent>
      <p:pic>
        <p:nvPicPr>
          <p:cNvPr id="592" name="Google Shape;592;g8d5b788658_1_8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93" name="Google Shape;593;g8d5b788658_1_82"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94" name="Google Shape;594;g8d5b788658_1_82"/>
          <p:cNvPicPr preferRelativeResize="0"/>
          <p:nvPr/>
        </p:nvPicPr>
        <p:blipFill>
          <a:blip r:embed="rId6">
            <a:alphaModFix/>
          </a:blip>
          <a:stretch>
            <a:fillRect/>
          </a:stretch>
        </p:blipFill>
        <p:spPr>
          <a:xfrm>
            <a:off x="5155873" y="2559825"/>
            <a:ext cx="3975599" cy="1967342"/>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26D473A-1723-43F4-8DC9-FF7BD02651F8}"/>
                  </a:ext>
                </a:extLst>
              </p:cNvPr>
              <p:cNvSpPr/>
              <p:nvPr/>
            </p:nvSpPr>
            <p:spPr>
              <a:xfrm>
                <a:off x="6957774" y="1258075"/>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xmlns="">
          <p:sp>
            <p:nvSpPr>
              <p:cNvPr id="7" name="Rectangle 6">
                <a:extLst>
                  <a:ext uri="{FF2B5EF4-FFF2-40B4-BE49-F238E27FC236}">
                    <a16:creationId xmlns:a16="http://schemas.microsoft.com/office/drawing/2014/main" id="{126D473A-1723-43F4-8DC9-FF7BD02651F8}"/>
                  </a:ext>
                </a:extLst>
              </p:cNvPr>
              <p:cNvSpPr>
                <a:spLocks noRot="1" noChangeAspect="1" noMove="1" noResize="1" noEditPoints="1" noAdjustHandles="1" noChangeArrowheads="1" noChangeShapeType="1" noTextEdit="1"/>
              </p:cNvSpPr>
              <p:nvPr/>
            </p:nvSpPr>
            <p:spPr>
              <a:xfrm>
                <a:off x="6957774" y="1258075"/>
                <a:ext cx="1538947" cy="13542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ECCA9C8-51D2-4F22-B783-00227EA12A10}"/>
                  </a:ext>
                </a:extLst>
              </p:cNvPr>
              <p:cNvSpPr txBox="1"/>
              <p:nvPr/>
            </p:nvSpPr>
            <p:spPr>
              <a:xfrm>
                <a:off x="4946650" y="5010150"/>
                <a:ext cx="3727450" cy="954107"/>
              </a:xfrm>
              <a:prstGeom prst="rect">
                <a:avLst/>
              </a:prstGeom>
              <a:noFill/>
            </p:spPr>
            <p:txBody>
              <a:bodyPr wrap="square" rtlCol="0">
                <a:spAutoFit/>
              </a:bodyPr>
              <a:lstStyle/>
              <a:p>
                <a:r>
                  <a:rPr lang="en-US" b="1" dirty="0">
                    <a:solidFill>
                      <a:srgbClr val="FF0000"/>
                    </a:solidFill>
                  </a:rPr>
                  <a:t>The infected cell lifetime for influenza is probably shorter (12 hours) in which case </a:t>
                </a:r>
                <a14:m>
                  <m:oMath xmlns:m="http://schemas.openxmlformats.org/officeDocument/2006/math">
                    <m:r>
                      <a:rPr lang="en-US" b="1" i="1" dirty="0" smtClean="0">
                        <a:solidFill>
                          <a:srgbClr val="FF0000"/>
                        </a:solidFill>
                        <a:latin typeface="Cambria Math" panose="02040503050406030204" pitchFamily="18" charset="0"/>
                      </a:rPr>
                      <m:t>𝒅</m:t>
                    </m:r>
                    <m:r>
                      <a:rPr lang="en-US" b="1" i="1" dirty="0" smtClean="0">
                        <a:solidFill>
                          <a:srgbClr val="FF0000"/>
                        </a:solidFill>
                        <a:latin typeface="Cambria Math" panose="02040503050406030204" pitchFamily="18" charset="0"/>
                      </a:rPr>
                      <m:t> = </m:t>
                    </m:r>
                    <m:r>
                      <a:rPr lang="en-US" b="1" i="1" dirty="0" smtClean="0">
                        <a:solidFill>
                          <a:srgbClr val="FF0000"/>
                        </a:solidFill>
                        <a:latin typeface="Cambria Math" panose="02040503050406030204" pitchFamily="18" charset="0"/>
                      </a:rPr>
                      <m:t>𝟐</m:t>
                    </m:r>
                  </m:oMath>
                </a14:m>
                <a:r>
                  <a:rPr lang="en-US" b="1" dirty="0">
                    <a:solidFill>
                      <a:srgbClr val="FF0000"/>
                    </a:solidFill>
                  </a:rPr>
                  <a:t> /day. You can try this and see what the difference is</a:t>
                </a:r>
              </a:p>
            </p:txBody>
          </p:sp>
        </mc:Choice>
        <mc:Fallback xmlns="">
          <p:sp>
            <p:nvSpPr>
              <p:cNvPr id="2" name="TextBox 1">
                <a:extLst>
                  <a:ext uri="{FF2B5EF4-FFF2-40B4-BE49-F238E27FC236}">
                    <a16:creationId xmlns:a16="http://schemas.microsoft.com/office/drawing/2014/main" id="{4ECCA9C8-51D2-4F22-B783-00227EA12A10}"/>
                  </a:ext>
                </a:extLst>
              </p:cNvPr>
              <p:cNvSpPr txBox="1">
                <a:spLocks noRot="1" noChangeAspect="1" noMove="1" noResize="1" noEditPoints="1" noAdjustHandles="1" noChangeArrowheads="1" noChangeShapeType="1" noTextEdit="1"/>
              </p:cNvSpPr>
              <p:nvPr/>
            </p:nvSpPr>
            <p:spPr>
              <a:xfrm>
                <a:off x="4946650" y="5010150"/>
                <a:ext cx="3727450" cy="954107"/>
              </a:xfrm>
              <a:prstGeom prst="rect">
                <a:avLst/>
              </a:prstGeom>
              <a:blipFill>
                <a:blip r:embed="rId8"/>
                <a:stretch>
                  <a:fillRect l="-490" t="-1282" r="-1144" b="-5769"/>
                </a:stretch>
              </a:blipFill>
            </p:spPr>
            <p:txBody>
              <a:bodyPr/>
              <a:lstStyle/>
              <a:p>
                <a:r>
                  <a:rPr 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343650" y="0"/>
            <a:ext cx="8456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Infected Cell Death due to Viral Infection and Innate Immune Response</a:t>
            </a:r>
            <a:endParaRPr/>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03" name="Google Shape;603;g8d5b788658_1_99"/>
          <p:cNvPicPr preferRelativeResize="0"/>
          <p:nvPr/>
        </p:nvPicPr>
        <p:blipFill rotWithShape="1">
          <a:blip r:embed="rId5">
            <a:alphaModFix/>
          </a:blip>
          <a:srcRect l="12049" t="21179" r="25222" b="16654"/>
          <a:stretch/>
        </p:blipFill>
        <p:spPr>
          <a:xfrm>
            <a:off x="1476825" y="1382276"/>
            <a:ext cx="6804566" cy="3563775"/>
          </a:xfrm>
          <a:prstGeom prst="rect">
            <a:avLst/>
          </a:prstGeom>
          <a:noFill/>
          <a:ln>
            <a:noFill/>
          </a:ln>
        </p:spPr>
      </p:pic>
      <p:sp>
        <p:nvSpPr>
          <p:cNvPr id="604" name="Google Shape;604;g8d5b788658_1_99"/>
          <p:cNvSpPr/>
          <p:nvPr/>
        </p:nvSpPr>
        <p:spPr>
          <a:xfrm>
            <a:off x="1806500" y="2255300"/>
            <a:ext cx="63708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 name="Google Shape;439;g8d5b788658_0_98">
            <a:extLst>
              <a:ext uri="{FF2B5EF4-FFF2-40B4-BE49-F238E27FC236}">
                <a16:creationId xmlns:a16="http://schemas.microsoft.com/office/drawing/2014/main" id="{2ECA8E13-4492-1F47-807B-31830048356A}"/>
              </a:ext>
            </a:extLst>
          </p:cNvPr>
          <p:cNvPicPr preferRelativeResize="0">
            <a:picLocks noChangeAspect="1"/>
          </p:cNvPicPr>
          <p:nvPr/>
        </p:nvPicPr>
        <p:blipFill>
          <a:blip r:embed="rId6">
            <a:alphaModFix/>
          </a:blip>
          <a:stretch>
            <a:fillRect/>
          </a:stretch>
        </p:blipFill>
        <p:spPr>
          <a:xfrm>
            <a:off x="5956774" y="4908887"/>
            <a:ext cx="2576250" cy="1992357"/>
          </a:xfrm>
          <a:prstGeom prst="rect">
            <a:avLst/>
          </a:prstGeom>
          <a:noFill/>
          <a:ln>
            <a:noFill/>
          </a:ln>
        </p:spPr>
      </p:pic>
      <p:cxnSp>
        <p:nvCxnSpPr>
          <p:cNvPr id="11" name="Straight Connector 10">
            <a:extLst>
              <a:ext uri="{FF2B5EF4-FFF2-40B4-BE49-F238E27FC236}">
                <a16:creationId xmlns:a16="http://schemas.microsoft.com/office/drawing/2014/main" id="{56B739C0-128E-D940-8FE9-99C4C88A6071}"/>
              </a:ext>
            </a:extLst>
          </p:cNvPr>
          <p:cNvCxnSpPr>
            <a:cxnSpLocks/>
          </p:cNvCxnSpPr>
          <p:nvPr/>
        </p:nvCxnSpPr>
        <p:spPr>
          <a:xfrm>
            <a:off x="6032639" y="6524996"/>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87062D-DE89-F24E-A0F7-4EC068D8BD29}"/>
              </a:ext>
            </a:extLst>
          </p:cNvPr>
          <p:cNvCxnSpPr>
            <a:cxnSpLocks/>
          </p:cNvCxnSpPr>
          <p:nvPr/>
        </p:nvCxnSpPr>
        <p:spPr>
          <a:xfrm flipV="1">
            <a:off x="6354078" y="5414819"/>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3E1385-F864-C14B-B6D3-2D81A5EC3924}"/>
              </a:ext>
            </a:extLst>
          </p:cNvPr>
          <p:cNvCxnSpPr>
            <a:cxnSpLocks/>
          </p:cNvCxnSpPr>
          <p:nvPr/>
        </p:nvCxnSpPr>
        <p:spPr>
          <a:xfrm>
            <a:off x="6516575" y="5285132"/>
            <a:ext cx="354521"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B4799-7C7D-E94A-B340-B7E7C02978D9}"/>
              </a:ext>
            </a:extLst>
          </p:cNvPr>
          <p:cNvCxnSpPr>
            <a:cxnSpLocks/>
          </p:cNvCxnSpPr>
          <p:nvPr/>
        </p:nvCxnSpPr>
        <p:spPr>
          <a:xfrm>
            <a:off x="6941803" y="5285132"/>
            <a:ext cx="1202611" cy="23833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1D57C5D-AF17-4AFA-AED2-340C6E113F8D}"/>
                  </a:ext>
                </a:extLst>
              </p:cNvPr>
              <p:cNvSpPr/>
              <p:nvPr/>
            </p:nvSpPr>
            <p:spPr>
              <a:xfrm>
                <a:off x="3974579" y="3209209"/>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xmlns="">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3974579" y="3209209"/>
                <a:ext cx="1538947" cy="1354282"/>
              </a:xfrm>
              <a:prstGeom prst="rect">
                <a:avLst/>
              </a:prstGeom>
              <a:blipFill>
                <a:blip r:embed="rId9"/>
                <a:stretch>
                  <a:fillRect/>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711E4080-B5F7-44C8-9AEB-DA8F2F40DEE9}"/>
              </a:ext>
            </a:extLst>
          </p:cNvPr>
          <p:cNvSpPr/>
          <p:nvPr/>
        </p:nvSpPr>
        <p:spPr>
          <a:xfrm>
            <a:off x="1806500" y="3445889"/>
            <a:ext cx="898600" cy="1995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FB9158-2D2F-4F65-8250-572CD4C99514}"/>
                  </a:ext>
                </a:extLst>
              </p:cNvPr>
              <p:cNvSpPr txBox="1"/>
              <p:nvPr/>
            </p:nvSpPr>
            <p:spPr>
              <a:xfrm>
                <a:off x="5513526" y="2568886"/>
                <a:ext cx="3059808" cy="2462213"/>
              </a:xfrm>
              <a:prstGeom prst="rect">
                <a:avLst/>
              </a:prstGeom>
              <a:noFill/>
            </p:spPr>
            <p:txBody>
              <a:bodyPr wrap="square" rtlCol="0">
                <a:spAutoFit/>
              </a:bodyPr>
              <a:lstStyle/>
              <a:p>
                <a:r>
                  <a:rPr lang="en-US" dirty="0">
                    <a:solidFill>
                      <a:srgbClr val="0070C0"/>
                    </a:solidFill>
                  </a:rPr>
                  <a:t>Will assume that the typical lifetime of infected virus releasing cells is about 4 days. So the rate of clearance is the reciprocal </a:t>
                </a:r>
                <a14:m>
                  <m:oMath xmlns:m="http://schemas.openxmlformats.org/officeDocument/2006/math">
                    <m:r>
                      <a:rPr lang="en-US" b="0" i="1" dirty="0" smtClean="0">
                        <a:solidFill>
                          <a:srgbClr val="0070C0"/>
                        </a:solidFill>
                        <a:latin typeface="Cambria Math" panose="02040503050406030204" pitchFamily="18" charset="0"/>
                      </a:rPr>
                      <m:t>𝑑</m:t>
                    </m:r>
                    <m:r>
                      <a:rPr lang="en-US"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0</m:t>
                    </m:r>
                    <m:r>
                      <a:rPr lang="en-US" b="0"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24</m:t>
                    </m:r>
                    <m:r>
                      <a:rPr lang="en-US" b="0" i="1" dirty="0" smtClean="0">
                        <a:solidFill>
                          <a:srgbClr val="0070C0"/>
                        </a:solidFill>
                        <a:latin typeface="Cambria Math" panose="02040503050406030204" pitchFamily="18" charset="0"/>
                      </a:rPr>
                      <m:t> </m:t>
                    </m:r>
                  </m:oMath>
                </a14:m>
                <a:r>
                  <a:rPr lang="en-US" dirty="0">
                    <a:solidFill>
                      <a:srgbClr val="0070C0"/>
                    </a:solidFill>
                  </a:rPr>
                  <a:t>per day</a:t>
                </a:r>
              </a:p>
              <a:p>
                <a:r>
                  <a:rPr lang="en-US" b="1" dirty="0">
                    <a:solidFill>
                      <a:srgbClr val="FF0000"/>
                    </a:solidFill>
                  </a:rPr>
                  <a:t>The infected cell lifetime for influenza is probably shorter (12 hours) in which case </a:t>
                </a:r>
                <a14:m>
                  <m:oMath xmlns:m="http://schemas.openxmlformats.org/officeDocument/2006/math">
                    <m:r>
                      <a:rPr lang="en-US" b="1" i="1" dirty="0">
                        <a:solidFill>
                          <a:srgbClr val="FF0000"/>
                        </a:solidFill>
                        <a:latin typeface="Cambria Math" panose="02040503050406030204" pitchFamily="18" charset="0"/>
                      </a:rPr>
                      <m:t>𝒅</m:t>
                    </m:r>
                    <m:r>
                      <a:rPr lang="en-US" b="1" i="1" dirty="0">
                        <a:solidFill>
                          <a:srgbClr val="FF0000"/>
                        </a:solidFill>
                        <a:latin typeface="Cambria Math" panose="02040503050406030204" pitchFamily="18" charset="0"/>
                      </a:rPr>
                      <m:t> = </m:t>
                    </m:r>
                    <m:r>
                      <a:rPr lang="en-US" b="1" i="1" dirty="0">
                        <a:solidFill>
                          <a:srgbClr val="FF0000"/>
                        </a:solidFill>
                        <a:latin typeface="Cambria Math" panose="02040503050406030204" pitchFamily="18" charset="0"/>
                      </a:rPr>
                      <m:t>𝟐</m:t>
                    </m:r>
                  </m:oMath>
                </a14:m>
                <a:r>
                  <a:rPr lang="en-US" b="1" dirty="0">
                    <a:solidFill>
                      <a:srgbClr val="FF0000"/>
                    </a:solidFill>
                  </a:rPr>
                  <a:t> /day. You can try this and see what the difference is</a:t>
                </a:r>
              </a:p>
              <a:p>
                <a:endParaRPr lang="en-US" dirty="0">
                  <a:solidFill>
                    <a:srgbClr val="0070C0"/>
                  </a:solidFill>
                </a:endParaRPr>
              </a:p>
            </p:txBody>
          </p:sp>
        </mc:Choice>
        <mc:Fallback xmlns="">
          <p:sp>
            <p:nvSpPr>
              <p:cNvPr id="24" name="TextBox 23">
                <a:extLst>
                  <a:ext uri="{FF2B5EF4-FFF2-40B4-BE49-F238E27FC236}">
                    <a16:creationId xmlns:a16="http://schemas.microsoft.com/office/drawing/2014/main" id="{E9FB9158-2D2F-4F65-8250-572CD4C99514}"/>
                  </a:ext>
                </a:extLst>
              </p:cNvPr>
              <p:cNvSpPr txBox="1">
                <a:spLocks noRot="1" noChangeAspect="1" noMove="1" noResize="1" noEditPoints="1" noAdjustHandles="1" noChangeArrowheads="1" noChangeShapeType="1" noTextEdit="1"/>
              </p:cNvSpPr>
              <p:nvPr/>
            </p:nvSpPr>
            <p:spPr>
              <a:xfrm>
                <a:off x="5513526" y="2568886"/>
                <a:ext cx="3059808" cy="2462213"/>
              </a:xfrm>
              <a:prstGeom prst="rect">
                <a:avLst/>
              </a:prstGeom>
              <a:blipFill>
                <a:blip r:embed="rId10"/>
                <a:stretch>
                  <a:fillRect l="-598" t="-248"/>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97AED18D-CB22-4CC7-AED5-93C49668178E}"/>
              </a:ext>
            </a:extLst>
          </p:cNvPr>
          <p:cNvSpPr txBox="1"/>
          <p:nvPr/>
        </p:nvSpPr>
        <p:spPr>
          <a:xfrm>
            <a:off x="761665" y="5081320"/>
            <a:ext cx="3791749" cy="307777"/>
          </a:xfrm>
          <a:prstGeom prst="rect">
            <a:avLst/>
          </a:prstGeom>
          <a:noFill/>
        </p:spPr>
        <p:txBody>
          <a:bodyPr wrap="square" rtlCol="0">
            <a:spAutoFit/>
          </a:bodyPr>
          <a:lstStyle/>
          <a:p>
            <a:r>
              <a:rPr lang="en-US" b="1" dirty="0">
                <a:solidFill>
                  <a:srgbClr val="0070C0"/>
                </a:solidFill>
              </a:rPr>
              <a:t>Exercise—Run it!</a:t>
            </a:r>
          </a:p>
        </p:txBody>
      </p:sp>
    </p:spTree>
    <p:extLst>
      <p:ext uri="{BB962C8B-B14F-4D97-AF65-F5344CB8AC3E}">
        <p14:creationId xmlns:p14="http://schemas.microsoft.com/office/powerpoint/2010/main" val="2278244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343650" y="0"/>
            <a:ext cx="8456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Infected Cell Death due to Viral Infection and Innate Immune Response</a:t>
            </a:r>
            <a:endParaRPr/>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03" name="Google Shape;603;g8d5b788658_1_99"/>
          <p:cNvPicPr preferRelativeResize="0"/>
          <p:nvPr/>
        </p:nvPicPr>
        <p:blipFill rotWithShape="1">
          <a:blip r:embed="rId5">
            <a:alphaModFix/>
          </a:blip>
          <a:srcRect l="12049" t="21179" r="25222" b="16654"/>
          <a:stretch/>
        </p:blipFill>
        <p:spPr>
          <a:xfrm>
            <a:off x="1476825" y="1382276"/>
            <a:ext cx="6804566" cy="3563775"/>
          </a:xfrm>
          <a:prstGeom prst="rect">
            <a:avLst/>
          </a:prstGeom>
          <a:noFill/>
          <a:ln>
            <a:noFill/>
          </a:ln>
        </p:spPr>
      </p:pic>
      <p:sp>
        <p:nvSpPr>
          <p:cNvPr id="604" name="Google Shape;604;g8d5b788658_1_99"/>
          <p:cNvSpPr/>
          <p:nvPr/>
        </p:nvSpPr>
        <p:spPr>
          <a:xfrm>
            <a:off x="1806500" y="2255300"/>
            <a:ext cx="63708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05" name="Google Shape;605;g8d5b788658_1_99"/>
          <p:cNvPicPr preferRelativeResize="0"/>
          <p:nvPr/>
        </p:nvPicPr>
        <p:blipFill>
          <a:blip r:embed="rId6">
            <a:alphaModFix/>
          </a:blip>
          <a:stretch>
            <a:fillRect/>
          </a:stretch>
        </p:blipFill>
        <p:spPr>
          <a:xfrm>
            <a:off x="3226793" y="4908887"/>
            <a:ext cx="2688979" cy="1902475"/>
          </a:xfrm>
          <a:prstGeom prst="rect">
            <a:avLst/>
          </a:prstGeom>
          <a:noFill/>
          <a:ln>
            <a:noFill/>
          </a:ln>
        </p:spPr>
      </p:pic>
      <p:pic>
        <p:nvPicPr>
          <p:cNvPr id="606" name="Google Shape;606;g8d5b788658_1_99"/>
          <p:cNvPicPr preferRelativeResize="0"/>
          <p:nvPr/>
        </p:nvPicPr>
        <p:blipFill>
          <a:blip r:embed="rId7">
            <a:alphaModFix/>
          </a:blip>
          <a:stretch>
            <a:fillRect/>
          </a:stretch>
        </p:blipFill>
        <p:spPr>
          <a:xfrm>
            <a:off x="609541" y="4946049"/>
            <a:ext cx="2760781" cy="1902475"/>
          </a:xfrm>
          <a:prstGeom prst="rect">
            <a:avLst/>
          </a:prstGeom>
          <a:noFill/>
          <a:ln>
            <a:noFill/>
          </a:ln>
        </p:spPr>
      </p:pic>
      <p:pic>
        <p:nvPicPr>
          <p:cNvPr id="10" name="Google Shape;439;g8d5b788658_0_98">
            <a:extLst>
              <a:ext uri="{FF2B5EF4-FFF2-40B4-BE49-F238E27FC236}">
                <a16:creationId xmlns:a16="http://schemas.microsoft.com/office/drawing/2014/main" id="{2ECA8E13-4492-1F47-807B-31830048356A}"/>
              </a:ext>
            </a:extLst>
          </p:cNvPr>
          <p:cNvPicPr preferRelativeResize="0">
            <a:picLocks noChangeAspect="1"/>
          </p:cNvPicPr>
          <p:nvPr/>
        </p:nvPicPr>
        <p:blipFill>
          <a:blip r:embed="rId8">
            <a:alphaModFix/>
          </a:blip>
          <a:stretch>
            <a:fillRect/>
          </a:stretch>
        </p:blipFill>
        <p:spPr>
          <a:xfrm>
            <a:off x="5956774" y="4908887"/>
            <a:ext cx="2576250" cy="1992357"/>
          </a:xfrm>
          <a:prstGeom prst="rect">
            <a:avLst/>
          </a:prstGeom>
          <a:noFill/>
          <a:ln>
            <a:noFill/>
          </a:ln>
        </p:spPr>
      </p:pic>
      <p:cxnSp>
        <p:nvCxnSpPr>
          <p:cNvPr id="11" name="Straight Connector 10">
            <a:extLst>
              <a:ext uri="{FF2B5EF4-FFF2-40B4-BE49-F238E27FC236}">
                <a16:creationId xmlns:a16="http://schemas.microsoft.com/office/drawing/2014/main" id="{56B739C0-128E-D940-8FE9-99C4C88A6071}"/>
              </a:ext>
            </a:extLst>
          </p:cNvPr>
          <p:cNvCxnSpPr>
            <a:cxnSpLocks/>
          </p:cNvCxnSpPr>
          <p:nvPr/>
        </p:nvCxnSpPr>
        <p:spPr>
          <a:xfrm>
            <a:off x="6032639" y="6524996"/>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87062D-DE89-F24E-A0F7-4EC068D8BD29}"/>
              </a:ext>
            </a:extLst>
          </p:cNvPr>
          <p:cNvCxnSpPr>
            <a:cxnSpLocks/>
          </p:cNvCxnSpPr>
          <p:nvPr/>
        </p:nvCxnSpPr>
        <p:spPr>
          <a:xfrm flipV="1">
            <a:off x="6354078" y="5414819"/>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3E1385-F864-C14B-B6D3-2D81A5EC3924}"/>
              </a:ext>
            </a:extLst>
          </p:cNvPr>
          <p:cNvCxnSpPr>
            <a:cxnSpLocks/>
          </p:cNvCxnSpPr>
          <p:nvPr/>
        </p:nvCxnSpPr>
        <p:spPr>
          <a:xfrm>
            <a:off x="6516575" y="5285132"/>
            <a:ext cx="354521"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B4799-7C7D-E94A-B340-B7E7C02978D9}"/>
              </a:ext>
            </a:extLst>
          </p:cNvPr>
          <p:cNvCxnSpPr>
            <a:cxnSpLocks/>
          </p:cNvCxnSpPr>
          <p:nvPr/>
        </p:nvCxnSpPr>
        <p:spPr>
          <a:xfrm>
            <a:off x="6941803" y="5285132"/>
            <a:ext cx="1202611" cy="23833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DF3A1-DF48-274B-B4A8-598A1F08FCA7}"/>
              </a:ext>
            </a:extLst>
          </p:cNvPr>
          <p:cNvCxnSpPr>
            <a:cxnSpLocks/>
          </p:cNvCxnSpPr>
          <p:nvPr/>
        </p:nvCxnSpPr>
        <p:spPr>
          <a:xfrm flipV="1">
            <a:off x="3648256" y="5535212"/>
            <a:ext cx="238739" cy="77565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BA0EA1-AAB1-A945-A8B6-CB31512EBB2A}"/>
              </a:ext>
            </a:extLst>
          </p:cNvPr>
          <p:cNvCxnSpPr>
            <a:cxnSpLocks/>
          </p:cNvCxnSpPr>
          <p:nvPr/>
        </p:nvCxnSpPr>
        <p:spPr>
          <a:xfrm flipV="1">
            <a:off x="3767625" y="5384922"/>
            <a:ext cx="413908" cy="149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F54744-7EF1-6D4A-8894-C1006280F5A7}"/>
              </a:ext>
            </a:extLst>
          </p:cNvPr>
          <p:cNvCxnSpPr>
            <a:cxnSpLocks/>
          </p:cNvCxnSpPr>
          <p:nvPr/>
        </p:nvCxnSpPr>
        <p:spPr>
          <a:xfrm>
            <a:off x="3411324" y="6446211"/>
            <a:ext cx="31790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1FDD29-9322-9443-923E-607A3100CAAB}"/>
              </a:ext>
            </a:extLst>
          </p:cNvPr>
          <p:cNvCxnSpPr>
            <a:cxnSpLocks/>
          </p:cNvCxnSpPr>
          <p:nvPr/>
        </p:nvCxnSpPr>
        <p:spPr>
          <a:xfrm>
            <a:off x="4341905" y="5407346"/>
            <a:ext cx="1372562" cy="127866"/>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1D57C5D-AF17-4AFA-AED2-340C6E113F8D}"/>
                  </a:ext>
                </a:extLst>
              </p:cNvPr>
              <p:cNvSpPr/>
              <p:nvPr/>
            </p:nvSpPr>
            <p:spPr>
              <a:xfrm>
                <a:off x="3974579" y="3209209"/>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xmlns="">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3974579" y="3209209"/>
                <a:ext cx="1538947" cy="1354282"/>
              </a:xfrm>
              <a:prstGeom prst="rect">
                <a:avLst/>
              </a:prstGeom>
              <a:blipFill>
                <a:blip r:embed="rId9"/>
                <a:stretch>
                  <a:fillRect/>
                </a:stretch>
              </a:blipFill>
            </p:spPr>
            <p:txBody>
              <a:bodyPr/>
              <a:lstStyle/>
              <a:p>
                <a:r>
                  <a:rPr lang="en-US">
                    <a:noFill/>
                  </a:rPr>
                  <a:t> </a:t>
                </a:r>
              </a:p>
            </p:txBody>
          </p:sp>
        </mc:Fallback>
      </mc:AlternateContent>
      <p:graphicFrame>
        <p:nvGraphicFramePr>
          <p:cNvPr id="22" name="Table 21">
            <a:extLst>
              <a:ext uri="{FF2B5EF4-FFF2-40B4-BE49-F238E27FC236}">
                <a16:creationId xmlns:a16="http://schemas.microsoft.com/office/drawing/2014/main" id="{54587C64-F2A4-D64A-ABDE-81DA04F2B1AE}"/>
              </a:ext>
            </a:extLst>
          </p:cNvPr>
          <p:cNvGraphicFramePr>
            <a:graphicFrameLocks noGrp="1"/>
          </p:cNvGraphicFramePr>
          <p:nvPr>
            <p:extLst>
              <p:ext uri="{D42A27DB-BD31-4B8C-83A1-F6EECF244321}">
                <p14:modId xmlns:p14="http://schemas.microsoft.com/office/powerpoint/2010/main" val="4237532876"/>
              </p:ext>
            </p:extLst>
          </p:nvPr>
        </p:nvGraphicFramePr>
        <p:xfrm>
          <a:off x="5622207" y="2836588"/>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0"/>
            <a:ext cx="9144000" cy="107721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a:solidFill>
                  <a:srgbClr val="3333FF"/>
                </a:solidFill>
              </a:rPr>
              <a:t>Building an ODE Model of Viral Infection and Immune Clearance in a Tissue using Tellurium</a:t>
            </a:r>
            <a:endParaRPr lang="pl-PL" sz="3200" b="1" dirty="0">
              <a:solidFill>
                <a:srgbClr val="3333FF"/>
              </a:solidFill>
            </a:endParaRPr>
          </a:p>
        </p:txBody>
      </p:sp>
      <p:sp>
        <p:nvSpPr>
          <p:cNvPr id="5" name="TextBox 4"/>
          <p:cNvSpPr txBox="1"/>
          <p:nvPr/>
        </p:nvSpPr>
        <p:spPr>
          <a:xfrm>
            <a:off x="484188" y="1077218"/>
            <a:ext cx="8446452" cy="1938992"/>
          </a:xfrm>
          <a:prstGeom prst="rect">
            <a:avLst/>
          </a:prstGeom>
          <a:noFill/>
        </p:spPr>
        <p:txBody>
          <a:bodyPr wrap="square" rtlCol="0">
            <a:spAutoFit/>
          </a:bodyPr>
          <a:lstStyle/>
          <a:p>
            <a:r>
              <a:rPr lang="en-US" sz="2000" b="1" dirty="0"/>
              <a:t>First we will build an ODE model in Tellurium</a:t>
            </a:r>
          </a:p>
          <a:p>
            <a:endParaRPr lang="en-US" sz="2000" b="1" i="1" dirty="0"/>
          </a:p>
          <a:p>
            <a:r>
              <a:rPr lang="en-US" sz="2000" b="1" i="1" dirty="0"/>
              <a:t>Then we will show how to execute it in CC3D</a:t>
            </a:r>
          </a:p>
          <a:p>
            <a:endParaRPr lang="en-US" sz="2000" b="1" i="1" dirty="0"/>
          </a:p>
          <a:p>
            <a:r>
              <a:rPr lang="en-US" sz="2000" b="1" i="1" dirty="0"/>
              <a:t>Finally we will show how to translate it into a spatial model, validating that we have made the translation correctly at each step</a:t>
            </a:r>
          </a:p>
        </p:txBody>
      </p:sp>
      <p:pic>
        <p:nvPicPr>
          <p:cNvPr id="6" name="Picture 3" descr="Biocomplexit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redblackblock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03722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8d5b788658_1_121"/>
          <p:cNvSpPr txBox="1">
            <a:spLocks noGrp="1"/>
          </p:cNvSpPr>
          <p:nvPr>
            <p:ph type="title"/>
          </p:nvPr>
        </p:nvSpPr>
        <p:spPr>
          <a:xfrm>
            <a:off x="0" y="19864"/>
            <a:ext cx="9144000" cy="75017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Biology of the Adaptive Immune Response</a:t>
            </a:r>
            <a:endParaRPr dirty="0"/>
          </a:p>
        </p:txBody>
      </p:sp>
      <p:sp>
        <p:nvSpPr>
          <p:cNvPr id="613" name="Google Shape;613;g8d5b788658_1_121"/>
          <p:cNvSpPr txBox="1">
            <a:spLocks noGrp="1"/>
          </p:cNvSpPr>
          <p:nvPr>
            <p:ph type="body" idx="1"/>
          </p:nvPr>
        </p:nvSpPr>
        <p:spPr>
          <a:xfrm>
            <a:off x="231725" y="770039"/>
            <a:ext cx="5190275" cy="4526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700" dirty="0"/>
              <a:t>So far, our model reproduces the first four stages of the standard viral curve. </a:t>
            </a:r>
            <a:endParaRPr sz="1700" dirty="0"/>
          </a:p>
          <a:p>
            <a:pPr marL="457200" lvl="0" indent="0" algn="l" rtl="0">
              <a:spcBef>
                <a:spcPts val="560"/>
              </a:spcBef>
              <a:spcAft>
                <a:spcPts val="0"/>
              </a:spcAft>
              <a:buNone/>
            </a:pPr>
            <a:r>
              <a:rPr lang="en-US" sz="1700" dirty="0"/>
              <a:t>To be able to reproduce the rapid clearance we need to incorporate adaptive immune response</a:t>
            </a:r>
            <a:endParaRPr sz="1700" dirty="0"/>
          </a:p>
          <a:p>
            <a:pPr marL="0" lvl="0" indent="0" algn="l" rtl="0">
              <a:spcBef>
                <a:spcPts val="560"/>
              </a:spcBef>
              <a:spcAft>
                <a:spcPts val="0"/>
              </a:spcAft>
              <a:buNone/>
            </a:pPr>
            <a:r>
              <a:rPr lang="en-US" sz="1700" dirty="0"/>
              <a:t>When cells get infected they release pro-inflammatory cytokines that signal the immune system that they are infected. The tissue also generates antigen presenting cells (APCs)</a:t>
            </a:r>
            <a:endParaRPr sz="1700" dirty="0"/>
          </a:p>
          <a:p>
            <a:pPr marL="457200" lvl="0" indent="0" algn="l" rtl="0">
              <a:spcBef>
                <a:spcPts val="560"/>
              </a:spcBef>
              <a:spcAft>
                <a:spcPts val="0"/>
              </a:spcAft>
              <a:buNone/>
            </a:pPr>
            <a:r>
              <a:rPr lang="en-US" sz="1700" dirty="0"/>
              <a:t>Cytokines and APCs are transported to the lymph node where they regulate replication of several kinds of adaptive immune cells. APCs take several days to get to the lymph nodes</a:t>
            </a:r>
            <a:endParaRPr sz="1700" dirty="0"/>
          </a:p>
          <a:p>
            <a:pPr marL="0" lvl="0" indent="0" algn="l" rtl="0">
              <a:spcBef>
                <a:spcPts val="560"/>
              </a:spcBef>
              <a:spcAft>
                <a:spcPts val="0"/>
              </a:spcAft>
              <a:buNone/>
            </a:pPr>
            <a:r>
              <a:rPr lang="en-US" sz="1700" dirty="0"/>
              <a:t>After the adaptive immune cells proliferate, the CD8+ Effector T-cells travel through the lymphatic and circulatory system back to the infection site </a:t>
            </a:r>
            <a:endParaRPr sz="1700" dirty="0"/>
          </a:p>
          <a:p>
            <a:pPr marL="457200" lvl="0" indent="0" algn="l" rtl="0">
              <a:spcBef>
                <a:spcPts val="560"/>
              </a:spcBef>
              <a:spcAft>
                <a:spcPts val="0"/>
              </a:spcAft>
              <a:buNone/>
            </a:pPr>
            <a:r>
              <a:rPr lang="en-US" sz="1700" dirty="0"/>
              <a:t>Effector T-cells kill the infected cells in the infected tissue that they contact</a:t>
            </a:r>
            <a:endParaRPr sz="1700" dirty="0"/>
          </a:p>
          <a:p>
            <a:pPr marL="0" lvl="0" indent="0" algn="l" rtl="0">
              <a:spcBef>
                <a:spcPts val="560"/>
              </a:spcBef>
              <a:spcAft>
                <a:spcPts val="0"/>
              </a:spcAft>
              <a:buNone/>
            </a:pPr>
            <a:r>
              <a:rPr lang="en-US" sz="1700" dirty="0"/>
              <a:t>Adding the adaptive immune response will allow us to reproduce the biphasic clearance in the viral load curve</a:t>
            </a:r>
            <a:endParaRPr sz="1700" dirty="0"/>
          </a:p>
        </p:txBody>
      </p:sp>
      <p:pic>
        <p:nvPicPr>
          <p:cNvPr id="614" name="Google Shape;614;g8d5b788658_1_121"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15" name="Google Shape;615;g8d5b788658_1_121"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16" name="Google Shape;616;g8d5b788658_1_121"/>
          <p:cNvPicPr preferRelativeResize="0"/>
          <p:nvPr/>
        </p:nvPicPr>
        <p:blipFill>
          <a:blip r:embed="rId5">
            <a:alphaModFix/>
          </a:blip>
          <a:stretch>
            <a:fillRect/>
          </a:stretch>
        </p:blipFill>
        <p:spPr>
          <a:xfrm>
            <a:off x="5603025" y="770039"/>
            <a:ext cx="3359950" cy="2377200"/>
          </a:xfrm>
          <a:prstGeom prst="rect">
            <a:avLst/>
          </a:prstGeom>
          <a:noFill/>
          <a:ln>
            <a:noFill/>
          </a:ln>
        </p:spPr>
      </p:pic>
      <p:pic>
        <p:nvPicPr>
          <p:cNvPr id="2052" name="Picture 4" descr="T cell trafficking between compartments. Naïve T cells circulate ...">
            <a:extLst>
              <a:ext uri="{FF2B5EF4-FFF2-40B4-BE49-F238E27FC236}">
                <a16:creationId xmlns:a16="http://schemas.microsoft.com/office/drawing/2014/main" id="{23448C30-B0F3-400F-AC3C-5F190AA540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504" y="3474959"/>
            <a:ext cx="2755771" cy="28399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B0694-F998-4D92-81DA-C625C1D086FA}"/>
              </a:ext>
            </a:extLst>
          </p:cNvPr>
          <p:cNvSpPr/>
          <p:nvPr/>
        </p:nvSpPr>
        <p:spPr>
          <a:xfrm>
            <a:off x="3987308" y="6561137"/>
            <a:ext cx="4699492" cy="276999"/>
          </a:xfrm>
          <a:prstGeom prst="rect">
            <a:avLst/>
          </a:prstGeom>
        </p:spPr>
        <p:txBody>
          <a:bodyPr wrap="square">
            <a:spAutoFit/>
          </a:bodyPr>
          <a:lstStyle/>
          <a:p>
            <a:r>
              <a:rPr lang="en-US" sz="1200" dirty="0"/>
              <a:t>https://www.frontiersin.org/articles/10.3389/fimmu.2014.00057/full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8d5b788658_1_152"/>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Cytokine Production and Decay</a:t>
            </a:r>
            <a:endParaRPr/>
          </a:p>
        </p:txBody>
      </p:sp>
      <mc:AlternateContent xmlns:mc="http://schemas.openxmlformats.org/markup-compatibility/2006" xmlns:a14="http://schemas.microsoft.com/office/drawing/2010/main">
        <mc:Choice Requires="a14">
          <p:sp>
            <p:nvSpPr>
              <p:cNvPr id="624" name="Google Shape;624;g8d5b788658_1_152"/>
              <p:cNvSpPr txBox="1">
                <a:spLocks noGrp="1"/>
              </p:cNvSpPr>
              <p:nvPr>
                <p:ph type="body" idx="1"/>
              </p:nvPr>
            </p:nvSpPr>
            <p:spPr>
              <a:xfrm>
                <a:off x="203200" y="1104650"/>
                <a:ext cx="581660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Let’s start with cytokine production</a:t>
                </a:r>
              </a:p>
              <a:p>
                <a:pPr lvl="0" indent="0">
                  <a:buNone/>
                </a:pPr>
                <a:r>
                  <a:rPr lang="en-US" sz="2000" dirty="0"/>
                  <a:t>We’ll make cytokine (</a:t>
                </a:r>
                <a14:m>
                  <m:oMath xmlns:m="http://schemas.openxmlformats.org/officeDocument/2006/math">
                    <m:r>
                      <a:rPr lang="ar-AE" sz="2000" i="1">
                        <a:latin typeface="Cambria Math" panose="02040503050406030204" pitchFamily="18" charset="0"/>
                      </a:rPr>
                      <m:t>𝐶</m:t>
                    </m:r>
                  </m:oMath>
                </a14:m>
                <a:r>
                  <a:rPr lang="en-US" sz="2000" dirty="0"/>
                  <a:t>) production proportional to the number of infected cells </a:t>
                </a:r>
                <a14:m>
                  <m:oMath xmlns:m="http://schemas.openxmlformats.org/officeDocument/2006/math">
                    <m:d>
                      <m:dPr>
                        <m:ctrlPr>
                          <a:rPr lang="ar-AE" sz="2000" i="1">
                            <a:latin typeface="Cambria Math" panose="02040503050406030204" pitchFamily="18" charset="0"/>
                          </a:rPr>
                        </m:ctrlPr>
                      </m:dPr>
                      <m:e>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e>
                    </m:d>
                  </m:oMath>
                </a14:m>
                <a:r>
                  <a:rPr lang="en-US" sz="2000" dirty="0"/>
                  <a:t>, no initial cytokine </a:t>
                </a:r>
                <a14:m>
                  <m:oMath xmlns:m="http://schemas.openxmlformats.org/officeDocument/2006/math">
                    <m:r>
                      <a:rPr lang="en-US" sz="2000" i="1" dirty="0" smtClean="0">
                        <a:latin typeface="Cambria Math" panose="02040503050406030204" pitchFamily="18" charset="0"/>
                      </a:rPr>
                      <m:t>𝐶</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𝐶</m:t>
                        </m:r>
                      </m:e>
                      <m:sub>
                        <m:r>
                          <a:rPr lang="en-US" sz="2000" i="1" dirty="0" smtClean="0">
                            <a:latin typeface="Cambria Math" panose="02040503050406030204" pitchFamily="18" charset="0"/>
                          </a:rPr>
                          <m:t>0</m:t>
                        </m:r>
                      </m:sub>
                    </m:sSub>
                    <m:r>
                      <a:rPr lang="en-US" sz="2000" i="1" dirty="0" smtClean="0">
                        <a:latin typeface="Cambria Math" panose="02040503050406030204" pitchFamily="18" charset="0"/>
                      </a:rPr>
                      <m:t>=</m:t>
                    </m:r>
                    <m:r>
                      <a:rPr lang="en-US" sz="2000" i="1" dirty="0" smtClean="0">
                        <a:latin typeface="Cambria Math" panose="02040503050406030204" pitchFamily="18" charset="0"/>
                      </a:rPr>
                      <m:t>0</m:t>
                    </m:r>
                  </m:oMath>
                </a14:m>
                <a:endParaRPr lang="en-US" sz="2000" dirty="0"/>
              </a:p>
              <a:p>
                <a:pPr lvl="0" indent="0">
                  <a:buNone/>
                </a:pPr>
                <a:r>
                  <a:rPr lang="en-US" sz="2000" dirty="0"/>
                  <a:t>As with the Virus (</a:t>
                </a:r>
                <a14:m>
                  <m:oMath xmlns:m="http://schemas.openxmlformats.org/officeDocument/2006/math">
                    <m:r>
                      <a:rPr lang="en-US" sz="2000" b="0" i="1" smtClean="0">
                        <a:latin typeface="Cambria Math" panose="02040503050406030204" pitchFamily="18" charset="0"/>
                      </a:rPr>
                      <m:t>𝑉</m:t>
                    </m:r>
                  </m:oMath>
                </a14:m>
                <a:r>
                  <a:rPr lang="en-US" sz="2000" dirty="0"/>
                  <a:t>), we will assume that cells produce cytokine at a constant rate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𝑝</m:t>
                        </m:r>
                      </m:e>
                      <m:sub>
                        <m:r>
                          <a:rPr lang="ar-AE" sz="2000" i="1">
                            <a:latin typeface="Cambria Math" panose="02040503050406030204" pitchFamily="18" charset="0"/>
                          </a:rPr>
                          <m:t>𝑐</m:t>
                        </m:r>
                      </m:sub>
                    </m:sSub>
                  </m:oMath>
                </a14:m>
                <a:endParaRPr lang="ar-AE" sz="2000" dirty="0"/>
              </a:p>
              <a:p>
                <a:pPr lvl="0" indent="0">
                  <a:buNone/>
                </a:pPr>
                <a:r>
                  <a:rPr lang="en-US" sz="2000" dirty="0"/>
                  <a:t>We will also assume that cytokines degrade in the extracellular environment at a rate proportional to a decay constant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𝑐</m:t>
                        </m:r>
                      </m:e>
                      <m:sub>
                        <m:r>
                          <a:rPr lang="ar-AE" sz="2000" i="1">
                            <a:latin typeface="Cambria Math" panose="02040503050406030204" pitchFamily="18" charset="0"/>
                          </a:rPr>
                          <m:t>𝑐</m:t>
                        </m:r>
                      </m:sub>
                    </m:sSub>
                  </m:oMath>
                </a14:m>
                <a:r>
                  <a:rPr lang="en-US" sz="2000" dirty="0"/>
                  <a:t>). We will assume the cytokine has a lifetime of </a:t>
                </a:r>
                <a14:m>
                  <m:oMath xmlns:m="http://schemas.openxmlformats.org/officeDocument/2006/math">
                    <m:r>
                      <a:rPr lang="en-US" sz="2000" i="1" dirty="0" smtClean="0">
                        <a:latin typeface="Cambria Math" panose="02040503050406030204" pitchFamily="18" charset="0"/>
                      </a:rPr>
                      <m:t>12</m:t>
                    </m:r>
                  </m:oMath>
                </a14:m>
                <a:r>
                  <a:rPr lang="en-US" sz="2000" dirty="0"/>
                  <a:t> hours (1/2 day) do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i="1" dirty="0" smtClean="0">
                            <a:latin typeface="Cambria Math" panose="02040503050406030204" pitchFamily="18" charset="0"/>
                          </a:rPr>
                          <m:t>𝐶</m:t>
                        </m:r>
                      </m:sub>
                    </m:sSub>
                    <m:r>
                      <a:rPr lang="en-US" sz="2000" i="1" dirty="0" smtClean="0">
                        <a:latin typeface="Cambria Math" panose="02040503050406030204" pitchFamily="18" charset="0"/>
                      </a:rPr>
                      <m:t>= </m:t>
                    </m:r>
                    <m:r>
                      <a:rPr lang="en-US" sz="2000" i="1" dirty="0" smtClean="0">
                        <a:latin typeface="Cambria Math" panose="02040503050406030204" pitchFamily="18" charset="0"/>
                      </a:rPr>
                      <m:t>2</m:t>
                    </m:r>
                    <m:r>
                      <a:rPr lang="en-US" sz="2000" i="1" dirty="0" smtClean="0">
                        <a:latin typeface="Cambria Math" panose="02040503050406030204" pitchFamily="18" charset="0"/>
                      </a:rPr>
                      <m:t>.</m:t>
                    </m:r>
                    <m:r>
                      <a:rPr lang="en-US" sz="2000" i="1" dirty="0" smtClean="0">
                        <a:latin typeface="Cambria Math" panose="02040503050406030204" pitchFamily="18" charset="0"/>
                      </a:rPr>
                      <m:t>0</m:t>
                    </m:r>
                    <m:r>
                      <a:rPr lang="en-US" sz="2000" i="1" dirty="0" smtClean="0">
                        <a:latin typeface="Cambria Math" panose="02040503050406030204" pitchFamily="18" charset="0"/>
                      </a:rPr>
                      <m:t> </m:t>
                    </m:r>
                  </m:oMath>
                </a14:m>
                <a:r>
                  <a:rPr lang="en-US" sz="2000" dirty="0"/>
                  <a:t>/day</a:t>
                </a:r>
              </a:p>
              <a:p>
                <a:pPr indent="-457200">
                  <a:buNone/>
                </a:pPr>
                <a:r>
                  <a:rPr lang="en-US" sz="2000" dirty="0"/>
                  <a:t>The cytokine is a placeholder for a complex of species, so the absolute concentration doesn’t matter and we will set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𝑐</m:t>
                        </m:r>
                      </m:sub>
                    </m:sSub>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r>
                      <a:rPr lang="en-US" sz="2000" i="1">
                        <a:latin typeface="Cambria Math" panose="02040503050406030204" pitchFamily="18" charset="0"/>
                      </a:rPr>
                      <m:t> </m:t>
                    </m:r>
                    <m:r>
                      <m:rPr>
                        <m:sty m:val="p"/>
                      </m:rPr>
                      <a:rPr lang="en-US" sz="2000">
                        <a:latin typeface="Cambria Math" panose="02040503050406030204" pitchFamily="18" charset="0"/>
                      </a:rPr>
                      <m:t>per</m:t>
                    </m:r>
                    <m:r>
                      <a:rPr lang="en-US" sz="2000">
                        <a:latin typeface="Cambria Math" panose="02040503050406030204" pitchFamily="18" charset="0"/>
                      </a:rPr>
                      <m:t> </m:t>
                    </m:r>
                    <m:r>
                      <m:rPr>
                        <m:sty m:val="p"/>
                      </m:rPr>
                      <a:rPr lang="en-US" sz="2000">
                        <a:latin typeface="Cambria Math" panose="02040503050406030204" pitchFamily="18" charset="0"/>
                      </a:rPr>
                      <m:t>cell</m:t>
                    </m:r>
                    <m:r>
                      <a:rPr lang="en-US" sz="2000">
                        <a:latin typeface="Cambria Math" panose="02040503050406030204" pitchFamily="18" charset="0"/>
                      </a:rPr>
                      <m:t> </m:t>
                    </m:r>
                    <m:r>
                      <m:rPr>
                        <m:sty m:val="p"/>
                      </m:rPr>
                      <a:rPr lang="en-US" sz="2000">
                        <a:latin typeface="Cambria Math" panose="02040503050406030204" pitchFamily="18" charset="0"/>
                      </a:rPr>
                      <m:t>per</m:t>
                    </m:r>
                    <m:r>
                      <a:rPr lang="en-US" sz="2000">
                        <a:latin typeface="Cambria Math" panose="02040503050406030204" pitchFamily="18" charset="0"/>
                      </a:rPr>
                      <m:t> </m:t>
                    </m:r>
                    <m:r>
                      <m:rPr>
                        <m:sty m:val="p"/>
                      </m:rPr>
                      <a:rPr lang="en-US" sz="2000">
                        <a:latin typeface="Cambria Math" panose="02040503050406030204" pitchFamily="18" charset="0"/>
                      </a:rPr>
                      <m:t>day</m:t>
                    </m:r>
                  </m:oMath>
                </a14:m>
                <a:endParaRPr lang="en-US" sz="2000" dirty="0">
                  <a:latin typeface="Cambria Math" panose="02040503050406030204" pitchFamily="18" charset="0"/>
                </a:endParaRPr>
              </a:p>
              <a:p>
                <a:pPr marL="457200" lvl="0" indent="0" algn="l" rtl="0">
                  <a:spcBef>
                    <a:spcPts val="560"/>
                  </a:spcBef>
                  <a:spcAft>
                    <a:spcPts val="0"/>
                  </a:spcAft>
                  <a:buClr>
                    <a:schemeClr val="dk1"/>
                  </a:buClr>
                  <a:buSzPts val="1100"/>
                  <a:buFont typeface="Arial"/>
                  <a:buNone/>
                </a:pPr>
                <a:endParaRPr lang="ar-AE" sz="2000" dirty="0"/>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𝑑𝐶</m:t>
                          </m:r>
                        </m:num>
                        <m:den>
                          <m:r>
                            <a:rPr lang="ar-AE" sz="2000" i="1">
                              <a:latin typeface="Cambria Math" panose="02040503050406030204" pitchFamily="18" charset="0"/>
                            </a:rPr>
                            <m:t>𝑑𝑡</m:t>
                          </m:r>
                        </m:den>
                      </m:f>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𝑝</m:t>
                          </m:r>
                        </m:e>
                        <m:sub>
                          <m:r>
                            <a:rPr lang="ar-AE" sz="2000" i="1">
                              <a:latin typeface="Cambria Math" panose="02040503050406030204" pitchFamily="18" charset="0"/>
                            </a:rPr>
                            <m:t>𝑐</m:t>
                          </m:r>
                        </m:sub>
                      </m:sSub>
                      <m:d>
                        <m:dPr>
                          <m:ctrlPr>
                            <a:rPr lang="ar-AE" sz="2000" i="1">
                              <a:latin typeface="Cambria Math" panose="02040503050406030204" pitchFamily="18" charset="0"/>
                            </a:rPr>
                          </m:ctrlPr>
                        </m:dPr>
                        <m:e>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e>
                      </m:d>
                      <m:r>
                        <a:rPr lang="ar-AE" sz="2000" i="1">
                          <a:latin typeface="Cambria Math" panose="02040503050406030204" pitchFamily="18" charset="0"/>
                        </a:rPr>
                        <m:t> −</m:t>
                      </m:r>
                      <m:sSub>
                        <m:sSubPr>
                          <m:ctrlPr>
                            <a:rPr lang="ar-AE" sz="2000" i="1">
                              <a:latin typeface="Cambria Math" panose="02040503050406030204" pitchFamily="18" charset="0"/>
                            </a:rPr>
                          </m:ctrlPr>
                        </m:sSubPr>
                        <m:e>
                          <m:r>
                            <a:rPr lang="ar-AE" sz="2000" i="1">
                              <a:latin typeface="Cambria Math" panose="02040503050406030204" pitchFamily="18" charset="0"/>
                            </a:rPr>
                            <m:t>𝑐</m:t>
                          </m:r>
                        </m:e>
                        <m:sub>
                          <m:r>
                            <a:rPr lang="ar-AE" sz="2000" i="1">
                              <a:latin typeface="Cambria Math" panose="02040503050406030204" pitchFamily="18" charset="0"/>
                            </a:rPr>
                            <m:t>𝑐</m:t>
                          </m:r>
                        </m:sub>
                      </m:sSub>
                      <m:r>
                        <a:rPr lang="ar-AE" sz="2000" i="1">
                          <a:latin typeface="Cambria Math" panose="02040503050406030204" pitchFamily="18" charset="0"/>
                        </a:rPr>
                        <m:t>𝐶</m:t>
                      </m:r>
                    </m:oMath>
                  </m:oMathPara>
                </a14:m>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sz="2000" dirty="0"/>
              </a:p>
            </p:txBody>
          </p:sp>
        </mc:Choice>
        <mc:Fallback xmlns="">
          <p:sp>
            <p:nvSpPr>
              <p:cNvPr id="624" name="Google Shape;624;g8d5b788658_1_152"/>
              <p:cNvSpPr txBox="1">
                <a:spLocks noGrp="1" noRot="1" noChangeAspect="1" noMove="1" noResize="1" noEditPoints="1" noAdjustHandles="1" noChangeArrowheads="1" noChangeShapeType="1" noTextEdit="1"/>
              </p:cNvSpPr>
              <p:nvPr>
                <p:ph type="body" idx="1"/>
              </p:nvPr>
            </p:nvSpPr>
            <p:spPr>
              <a:xfrm>
                <a:off x="203200" y="1104650"/>
                <a:ext cx="5816600" cy="4868100"/>
              </a:xfrm>
              <a:prstGeom prst="rect">
                <a:avLst/>
              </a:prstGeom>
              <a:blipFill>
                <a:blip r:embed="rId3"/>
                <a:stretch>
                  <a:fillRect l="-1047" r="-1885" b="-42678"/>
                </a:stretch>
              </a:blipFill>
            </p:spPr>
            <p:txBody>
              <a:bodyPr/>
              <a:lstStyle/>
              <a:p>
                <a:r>
                  <a:rPr lang="en-US">
                    <a:noFill/>
                  </a:rPr>
                  <a:t> </a:t>
                </a:r>
              </a:p>
            </p:txBody>
          </p:sp>
        </mc:Fallback>
      </mc:AlternateContent>
      <p:pic>
        <p:nvPicPr>
          <p:cNvPr id="625" name="Google Shape;625;g8d5b788658_1_15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26" name="Google Shape;626;g8d5b788658_1_152"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27" name="Google Shape;627;g8d5b788658_1_152"/>
          <p:cNvPicPr preferRelativeResize="0"/>
          <p:nvPr/>
        </p:nvPicPr>
        <p:blipFill>
          <a:blip r:embed="rId6">
            <a:alphaModFix/>
          </a:blip>
          <a:stretch>
            <a:fillRect/>
          </a:stretch>
        </p:blipFill>
        <p:spPr>
          <a:xfrm>
            <a:off x="5936651" y="1879950"/>
            <a:ext cx="3098100" cy="3098100"/>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F704D45-F30A-49CA-A8A5-2BD32620482D}"/>
                  </a:ext>
                </a:extLst>
              </p:cNvPr>
              <p:cNvSpPr/>
              <p:nvPr/>
            </p:nvSpPr>
            <p:spPr>
              <a:xfrm>
                <a:off x="6609751" y="859528"/>
                <a:ext cx="1651221" cy="93910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𝑝</m:t>
                              </m:r>
                            </m:e>
                            <m:sub>
                              <m:r>
                                <m:rPr>
                                  <m:brk m:alnAt="2"/>
                                </m:rPr>
                                <a:rPr lang="en-US" sz="2000" b="0" i="1" smtClean="0">
                                  <a:latin typeface="Cambria Math" panose="02040503050406030204" pitchFamily="18" charset="0"/>
                                </a:rPr>
                                <m:t>𝑐</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1</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r>
                            <m:rPr>
                              <m:brk m:alnAt="2"/>
                            </m:rPr>
                            <a:rPr lang="en-US" sz="2000" b="0" i="1" smtClean="0">
                              <a:latin typeface="Cambria Math" panose="02040503050406030204" pitchFamily="18" charset="0"/>
                            </a:rPr>
                            <m:t>)</m:t>
                          </m:r>
                        </m:e>
                      </m:groupChr>
                      <m:r>
                        <a:rPr lang="en-US" sz="2000" b="0" i="1" smtClean="0">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𝐶</m:t>
                          </m:r>
                        </m:e>
                      </m:groupChr>
                    </m:oMath>
                  </m:oMathPara>
                </a14:m>
                <a:endParaRPr lang="en-US" sz="2000" dirty="0"/>
              </a:p>
            </p:txBody>
          </p:sp>
        </mc:Choice>
        <mc:Fallback xmlns="">
          <p:sp>
            <p:nvSpPr>
              <p:cNvPr id="7" name="Rectangle 6">
                <a:extLst>
                  <a:ext uri="{FF2B5EF4-FFF2-40B4-BE49-F238E27FC236}">
                    <a16:creationId xmlns:a16="http://schemas.microsoft.com/office/drawing/2014/main" id="{DF704D45-F30A-49CA-A8A5-2BD32620482D}"/>
                  </a:ext>
                </a:extLst>
              </p:cNvPr>
              <p:cNvSpPr>
                <a:spLocks noRot="1" noChangeAspect="1" noMove="1" noResize="1" noEditPoints="1" noAdjustHandles="1" noChangeArrowheads="1" noChangeShapeType="1" noTextEdit="1"/>
              </p:cNvSpPr>
              <p:nvPr/>
            </p:nvSpPr>
            <p:spPr>
              <a:xfrm>
                <a:off x="6609751" y="859528"/>
                <a:ext cx="1651221" cy="9391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F9E32C9-5048-AE49-8379-1384E682D707}"/>
                  </a:ext>
                </a:extLst>
              </p:cNvPr>
              <p:cNvSpPr/>
              <p:nvPr/>
            </p:nvSpPr>
            <p:spPr>
              <a:xfrm>
                <a:off x="6183416" y="5756443"/>
                <a:ext cx="2898550" cy="1015663"/>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𝑝</m:t>
                        </m:r>
                      </m:e>
                      <m:sub>
                        <m:r>
                          <a:rPr lang="en-US" sz="2000" b="0" i="1" smtClean="0">
                            <a:latin typeface="Cambria Math" panose="02040503050406030204" pitchFamily="18" charset="0"/>
                          </a:rPr>
                          <m:t>𝑐</m:t>
                        </m:r>
                      </m:sub>
                    </m:sSub>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cell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day</m:t>
                    </m:r>
                  </m:oMath>
                </a14:m>
                <a:r>
                  <a:rPr lang="en-US" sz="2000" dirty="0">
                    <a:latin typeface="Cambria Math" panose="02040503050406030204" pitchFamily="18" charset="0"/>
                  </a:rPr>
                  <a:t> </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i="1">
                            <a:latin typeface="Cambria Math" panose="02040503050406030204" pitchFamily="18" charset="0"/>
                          </a:rPr>
                          <m:t>𝑐</m:t>
                        </m:r>
                      </m:sub>
                    </m:sSub>
                    <m:r>
                      <a:rPr lang="en-US" sz="2000" i="1">
                        <a:latin typeface="Cambria Math" panose="02040503050406030204" pitchFamily="18" charset="0"/>
                      </a:rPr>
                      <m:t>=</m:t>
                    </m:r>
                    <m:r>
                      <a:rPr lang="en-US" sz="2000" b="0" i="1" smtClean="0">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14:m>
                  <m:oMath xmlns:m="http://schemas.openxmlformats.org/officeDocument/2006/math">
                    <m:r>
                      <m:rPr>
                        <m:sty m:val="p"/>
                      </m:rPr>
                      <a:rPr lang="en-US" sz="2000">
                        <a:latin typeface="Cambria Math" panose="02040503050406030204" pitchFamily="18" charset="0"/>
                      </a:rPr>
                      <m:t>per</m:t>
                    </m:r>
                    <m:r>
                      <a:rPr lang="en-US" sz="2000">
                        <a:latin typeface="Cambria Math" panose="02040503050406030204" pitchFamily="18" charset="0"/>
                      </a:rPr>
                      <m:t> </m:t>
                    </m:r>
                    <m:r>
                      <m:rPr>
                        <m:sty m:val="p"/>
                      </m:rPr>
                      <a:rPr lang="en-US" sz="2000">
                        <a:latin typeface="Cambria Math" panose="02040503050406030204" pitchFamily="18" charset="0"/>
                      </a:rPr>
                      <m:t>day</m:t>
                    </m:r>
                  </m:oMath>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oMath>
                  </m:oMathPara>
                </a14:m>
                <a:endParaRPr lang="en-US" sz="2000" dirty="0"/>
              </a:p>
            </p:txBody>
          </p:sp>
        </mc:Choice>
        <mc:Fallback xmlns="">
          <p:sp>
            <p:nvSpPr>
              <p:cNvPr id="2" name="Rectangle 1">
                <a:extLst>
                  <a:ext uri="{FF2B5EF4-FFF2-40B4-BE49-F238E27FC236}">
                    <a16:creationId xmlns:a16="http://schemas.microsoft.com/office/drawing/2014/main" id="{CF9E32C9-5048-AE49-8379-1384E682D707}"/>
                  </a:ext>
                </a:extLst>
              </p:cNvPr>
              <p:cNvSpPr>
                <a:spLocks noRot="1" noChangeAspect="1" noMove="1" noResize="1" noEditPoints="1" noAdjustHandles="1" noChangeArrowheads="1" noChangeShapeType="1" noTextEdit="1"/>
              </p:cNvSpPr>
              <p:nvPr/>
            </p:nvSpPr>
            <p:spPr>
              <a:xfrm>
                <a:off x="6183416" y="5756443"/>
                <a:ext cx="2898550" cy="101566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8d5ae6fbc1_0_15"/>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Cytokine Production and Decay</a:t>
            </a:r>
            <a:endParaRPr/>
          </a:p>
        </p:txBody>
      </p:sp>
      <p:pic>
        <p:nvPicPr>
          <p:cNvPr id="634" name="Google Shape;634;g8d5ae6fbc1_0_15"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35" name="Google Shape;635;g8d5ae6fbc1_0_15"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CCE885D3-1776-47AD-BABE-0D0B25B4CBB7}"/>
              </a:ext>
            </a:extLst>
          </p:cNvPr>
          <p:cNvGrpSpPr/>
          <p:nvPr/>
        </p:nvGrpSpPr>
        <p:grpSpPr>
          <a:xfrm>
            <a:off x="128025" y="953560"/>
            <a:ext cx="6727599" cy="4130076"/>
            <a:chOff x="1296425" y="920500"/>
            <a:chExt cx="6727599" cy="4130076"/>
          </a:xfrm>
        </p:grpSpPr>
        <p:pic>
          <p:nvPicPr>
            <p:cNvPr id="636" name="Google Shape;636;g8d5ae6fbc1_0_15"/>
            <p:cNvPicPr preferRelativeResize="0"/>
            <p:nvPr/>
          </p:nvPicPr>
          <p:blipFill rotWithShape="1">
            <a:blip r:embed="rId5">
              <a:alphaModFix/>
            </a:blip>
            <a:srcRect l="11984" t="19826" r="25531" b="9009"/>
            <a:stretch/>
          </p:blipFill>
          <p:spPr>
            <a:xfrm>
              <a:off x="1296425" y="920500"/>
              <a:ext cx="6727599" cy="4130076"/>
            </a:xfrm>
            <a:prstGeom prst="rect">
              <a:avLst/>
            </a:prstGeom>
            <a:noFill/>
            <a:ln>
              <a:noFill/>
            </a:ln>
          </p:spPr>
        </p:pic>
        <p:sp>
          <p:nvSpPr>
            <p:cNvPr id="637" name="Google Shape;637;g8d5ae6fbc1_0_15"/>
            <p:cNvSpPr/>
            <p:nvPr/>
          </p:nvSpPr>
          <p:spPr>
            <a:xfrm>
              <a:off x="1668550" y="1933075"/>
              <a:ext cx="62787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8B475D-8AD1-4F39-AD85-21BFF72CB330}"/>
                  </a:ext>
                </a:extLst>
              </p:cNvPr>
              <p:cNvSpPr/>
              <p:nvPr/>
            </p:nvSpPr>
            <p:spPr>
              <a:xfrm>
                <a:off x="7120510" y="876376"/>
                <a:ext cx="1726627" cy="1781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p:txBody>
          </p:sp>
        </mc:Choice>
        <mc:Fallback xmlns="">
          <p:sp>
            <p:nvSpPr>
              <p:cNvPr id="9" name="Rectangle 8">
                <a:extLst>
                  <a:ext uri="{FF2B5EF4-FFF2-40B4-BE49-F238E27FC236}">
                    <a16:creationId xmlns:a16="http://schemas.microsoft.com/office/drawing/2014/main" id="{A98B475D-8AD1-4F39-AD85-21BFF72CB330}"/>
                  </a:ext>
                </a:extLst>
              </p:cNvPr>
              <p:cNvSpPr>
                <a:spLocks noRot="1" noChangeAspect="1" noMove="1" noResize="1" noEditPoints="1" noAdjustHandles="1" noChangeArrowheads="1" noChangeShapeType="1" noTextEdit="1"/>
              </p:cNvSpPr>
              <p:nvPr/>
            </p:nvSpPr>
            <p:spPr>
              <a:xfrm>
                <a:off x="7120510" y="876376"/>
                <a:ext cx="1726627" cy="1781321"/>
              </a:xfrm>
              <a:prstGeom prst="rect">
                <a:avLst/>
              </a:prstGeom>
              <a:blipFill>
                <a:blip r:embed="rId8"/>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52EE8DC-F07F-4C3E-AD2F-DD7CA11D4420}"/>
              </a:ext>
            </a:extLst>
          </p:cNvPr>
          <p:cNvSpPr/>
          <p:nvPr/>
        </p:nvSpPr>
        <p:spPr>
          <a:xfrm>
            <a:off x="484188" y="3455124"/>
            <a:ext cx="639762" cy="3040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CE54BB-AE4A-41D3-AD82-40E6218EAE34}"/>
                  </a:ext>
                </a:extLst>
              </p:cNvPr>
              <p:cNvSpPr txBox="1"/>
              <p:nvPr/>
            </p:nvSpPr>
            <p:spPr>
              <a:xfrm>
                <a:off x="4484826" y="3546786"/>
                <a:ext cx="3059808" cy="738664"/>
              </a:xfrm>
              <a:prstGeom prst="rect">
                <a:avLst/>
              </a:prstGeom>
              <a:noFill/>
            </p:spPr>
            <p:txBody>
              <a:bodyPr wrap="square" rtlCol="0">
                <a:spAutoFit/>
              </a:bodyPr>
              <a:lstStyle/>
              <a:p>
                <a14:m>
                  <m:oMath xmlns:m="http://schemas.openxmlformats.org/officeDocument/2006/math">
                    <m:r>
                      <a:rPr lang="en-US" i="1" dirty="0" smtClean="0">
                        <a:solidFill>
                          <a:srgbClr val="0070C0"/>
                        </a:solidFill>
                        <a:latin typeface="Cambria Math" panose="02040503050406030204" pitchFamily="18" charset="0"/>
                      </a:rPr>
                      <m:t>𝐶</m:t>
                    </m:r>
                    <m:r>
                      <a:rPr lang="en-US" i="1" dirty="0" smtClean="0">
                        <a:solidFill>
                          <a:srgbClr val="0070C0"/>
                        </a:solidFill>
                        <a:latin typeface="Cambria Math" panose="02040503050406030204" pitchFamily="18" charset="0"/>
                      </a:rPr>
                      <m:t>=</m:t>
                    </m:r>
                    <m:sSub>
                      <m:sSubPr>
                        <m:ctrlPr>
                          <a:rPr lang="en-US" i="1" dirty="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𝐶</m:t>
                        </m:r>
                      </m:e>
                      <m:sub>
                        <m:r>
                          <a:rPr lang="en-US" i="1" dirty="0">
                            <a:solidFill>
                              <a:srgbClr val="0070C0"/>
                            </a:solidFill>
                            <a:latin typeface="Cambria Math" panose="02040503050406030204" pitchFamily="18" charset="0"/>
                          </a:rPr>
                          <m:t>0</m:t>
                        </m:r>
                      </m:sub>
                    </m:sSub>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0</m:t>
                    </m:r>
                  </m:oMath>
                </a14:m>
                <a:r>
                  <a:rPr lang="en-US" dirty="0">
                    <a:solidFill>
                      <a:srgbClr val="0070C0"/>
                    </a:solidFill>
                  </a:rPr>
                  <a:t> </a:t>
                </a:r>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𝑐</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m:t>
                    </m:r>
                    <m:r>
                      <a:rPr lang="en-US" i="1">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per</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cell</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per</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day</m:t>
                    </m:r>
                  </m:oMath>
                </a14:m>
                <a:r>
                  <a:rPr lang="en-US" dirty="0">
                    <a:solidFill>
                      <a:srgbClr val="0070C0"/>
                    </a:solidFill>
                    <a:latin typeface="Cambria Math" panose="02040503050406030204" pitchFamily="18" charset="0"/>
                  </a:rPr>
                  <a:t> </a:t>
                </a:r>
              </a:p>
              <a:p>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𝑐</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m:t>
                    </m:r>
                  </m:oMath>
                </a14:m>
                <a:r>
                  <a:rPr lang="en-US" i="1" dirty="0">
                    <a:solidFill>
                      <a:srgbClr val="0070C0"/>
                    </a:solidFill>
                    <a:latin typeface="Cambria Math" panose="02040503050406030204" pitchFamily="18" charset="0"/>
                  </a:rPr>
                  <a:t> </a:t>
                </a:r>
                <a14:m>
                  <m:oMath xmlns:m="http://schemas.openxmlformats.org/officeDocument/2006/math">
                    <m:r>
                      <m:rPr>
                        <m:sty m:val="p"/>
                      </m:rPr>
                      <a:rPr lang="en-US">
                        <a:solidFill>
                          <a:srgbClr val="0070C0"/>
                        </a:solidFill>
                        <a:latin typeface="Cambria Math" panose="02040503050406030204" pitchFamily="18" charset="0"/>
                      </a:rPr>
                      <m:t>per</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day</m:t>
                    </m:r>
                  </m:oMath>
                </a14:m>
                <a:endParaRPr lang="en-US" i="1" dirty="0">
                  <a:solidFill>
                    <a:srgbClr val="0070C0"/>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BCCE54BB-AE4A-41D3-AD82-40E6218EAE34}"/>
                  </a:ext>
                </a:extLst>
              </p:cNvPr>
              <p:cNvSpPr txBox="1">
                <a:spLocks noRot="1" noChangeAspect="1" noMove="1" noResize="1" noEditPoints="1" noAdjustHandles="1" noChangeArrowheads="1" noChangeShapeType="1" noTextEdit="1"/>
              </p:cNvSpPr>
              <p:nvPr/>
            </p:nvSpPr>
            <p:spPr>
              <a:xfrm>
                <a:off x="4484826" y="3546786"/>
                <a:ext cx="3059808" cy="738664"/>
              </a:xfrm>
              <a:prstGeom prst="rect">
                <a:avLst/>
              </a:prstGeom>
              <a:blipFill>
                <a:blip r:embed="rId9"/>
                <a:stretch>
                  <a:fillRect b="-330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29054A5-15C7-47CC-B20A-D9FB685DF831}"/>
              </a:ext>
            </a:extLst>
          </p:cNvPr>
          <p:cNvSpPr txBox="1"/>
          <p:nvPr/>
        </p:nvSpPr>
        <p:spPr>
          <a:xfrm>
            <a:off x="761665" y="5081320"/>
            <a:ext cx="3791749" cy="307777"/>
          </a:xfrm>
          <a:prstGeom prst="rect">
            <a:avLst/>
          </a:prstGeom>
          <a:noFill/>
        </p:spPr>
        <p:txBody>
          <a:bodyPr wrap="square" rtlCol="0">
            <a:spAutoFit/>
          </a:bodyPr>
          <a:lstStyle/>
          <a:p>
            <a:r>
              <a:rPr lang="en-US" b="1" dirty="0">
                <a:solidFill>
                  <a:srgbClr val="0070C0"/>
                </a:solidFill>
              </a:rPr>
              <a:t>Exercise—Run it!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8d5ae6fbc1_0_15"/>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Cytokine Production and Decay</a:t>
            </a:r>
            <a:endParaRPr/>
          </a:p>
        </p:txBody>
      </p:sp>
      <p:pic>
        <p:nvPicPr>
          <p:cNvPr id="634" name="Google Shape;634;g8d5ae6fbc1_0_15"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35" name="Google Shape;635;g8d5ae6fbc1_0_15"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CCE885D3-1776-47AD-BABE-0D0B25B4CBB7}"/>
              </a:ext>
            </a:extLst>
          </p:cNvPr>
          <p:cNvGrpSpPr/>
          <p:nvPr/>
        </p:nvGrpSpPr>
        <p:grpSpPr>
          <a:xfrm>
            <a:off x="128025" y="953560"/>
            <a:ext cx="6727599" cy="4130076"/>
            <a:chOff x="1296425" y="920500"/>
            <a:chExt cx="6727599" cy="4130076"/>
          </a:xfrm>
        </p:grpSpPr>
        <p:pic>
          <p:nvPicPr>
            <p:cNvPr id="636" name="Google Shape;636;g8d5ae6fbc1_0_15"/>
            <p:cNvPicPr preferRelativeResize="0"/>
            <p:nvPr/>
          </p:nvPicPr>
          <p:blipFill rotWithShape="1">
            <a:blip r:embed="rId5">
              <a:alphaModFix/>
            </a:blip>
            <a:srcRect l="11984" t="19826" r="25531" b="9009"/>
            <a:stretch/>
          </p:blipFill>
          <p:spPr>
            <a:xfrm>
              <a:off x="1296425" y="920500"/>
              <a:ext cx="6727599" cy="4130076"/>
            </a:xfrm>
            <a:prstGeom prst="rect">
              <a:avLst/>
            </a:prstGeom>
            <a:noFill/>
            <a:ln>
              <a:noFill/>
            </a:ln>
          </p:spPr>
        </p:pic>
        <p:sp>
          <p:nvSpPr>
            <p:cNvPr id="637" name="Google Shape;637;g8d5ae6fbc1_0_15"/>
            <p:cNvSpPr/>
            <p:nvPr/>
          </p:nvSpPr>
          <p:spPr>
            <a:xfrm>
              <a:off x="1668550" y="1933075"/>
              <a:ext cx="62787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38" name="Google Shape;638;g8d5ae6fbc1_0_15"/>
          <p:cNvPicPr preferRelativeResize="0"/>
          <p:nvPr/>
        </p:nvPicPr>
        <p:blipFill>
          <a:blip r:embed="rId6">
            <a:alphaModFix/>
          </a:blip>
          <a:stretch>
            <a:fillRect/>
          </a:stretch>
        </p:blipFill>
        <p:spPr>
          <a:xfrm>
            <a:off x="2051975" y="4946049"/>
            <a:ext cx="2760781" cy="1902475"/>
          </a:xfrm>
          <a:prstGeom prst="rect">
            <a:avLst/>
          </a:prstGeom>
          <a:noFill/>
          <a:ln>
            <a:noFill/>
          </a:ln>
        </p:spPr>
      </p:pic>
      <p:pic>
        <p:nvPicPr>
          <p:cNvPr id="639" name="Google Shape;639;g8d5ae6fbc1_0_15"/>
          <p:cNvPicPr preferRelativeResize="0"/>
          <p:nvPr/>
        </p:nvPicPr>
        <p:blipFill>
          <a:blip r:embed="rId7">
            <a:alphaModFix/>
          </a:blip>
          <a:stretch>
            <a:fillRect/>
          </a:stretch>
        </p:blipFill>
        <p:spPr>
          <a:xfrm>
            <a:off x="4956350" y="4946050"/>
            <a:ext cx="2655261" cy="1902475"/>
          </a:xfrm>
          <a:prstGeom prst="rect">
            <a:avLst/>
          </a:prstGeom>
          <a:noFill/>
          <a:ln>
            <a:noFill/>
          </a:ln>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8B475D-8AD1-4F39-AD85-21BFF72CB330}"/>
                  </a:ext>
                </a:extLst>
              </p:cNvPr>
              <p:cNvSpPr/>
              <p:nvPr/>
            </p:nvSpPr>
            <p:spPr>
              <a:xfrm>
                <a:off x="7120510" y="876376"/>
                <a:ext cx="1726627" cy="1781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p:txBody>
          </p:sp>
        </mc:Choice>
        <mc:Fallback xmlns="">
          <p:sp>
            <p:nvSpPr>
              <p:cNvPr id="9" name="Rectangle 8">
                <a:extLst>
                  <a:ext uri="{FF2B5EF4-FFF2-40B4-BE49-F238E27FC236}">
                    <a16:creationId xmlns:a16="http://schemas.microsoft.com/office/drawing/2014/main" id="{A98B475D-8AD1-4F39-AD85-21BFF72CB330}"/>
                  </a:ext>
                </a:extLst>
              </p:cNvPr>
              <p:cNvSpPr>
                <a:spLocks noRot="1" noChangeAspect="1" noMove="1" noResize="1" noEditPoints="1" noAdjustHandles="1" noChangeArrowheads="1" noChangeShapeType="1" noTextEdit="1"/>
              </p:cNvSpPr>
              <p:nvPr/>
            </p:nvSpPr>
            <p:spPr>
              <a:xfrm>
                <a:off x="7120510" y="876376"/>
                <a:ext cx="1726627" cy="178132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0040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8d5ae6fbc1_0_36"/>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APC Transport to the Lymph Node</a:t>
            </a:r>
            <a:endParaRPr dirty="0"/>
          </a:p>
        </p:txBody>
      </p:sp>
      <mc:AlternateContent xmlns:mc="http://schemas.openxmlformats.org/markup-compatibility/2006" xmlns:a14="http://schemas.microsoft.com/office/drawing/2010/main">
        <mc:Choice Requires="a14">
          <p:sp>
            <p:nvSpPr>
              <p:cNvPr id="646" name="Google Shape;646;g8d5ae6fbc1_0_36"/>
              <p:cNvSpPr txBox="1">
                <a:spLocks noGrp="1"/>
              </p:cNvSpPr>
              <p:nvPr>
                <p:ph type="body" idx="1"/>
              </p:nvPr>
            </p:nvSpPr>
            <p:spPr>
              <a:xfrm>
                <a:off x="139700" y="843850"/>
                <a:ext cx="575945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Cytokines released by infected cells induce antigen presenting cells which migrate to the lymph node through the lymph</a:t>
                </a:r>
              </a:p>
              <a:p>
                <a:pPr marL="457200" lvl="0" indent="0" algn="l" rtl="0">
                  <a:spcBef>
                    <a:spcPts val="560"/>
                  </a:spcBef>
                  <a:spcAft>
                    <a:spcPts val="0"/>
                  </a:spcAft>
                  <a:buNone/>
                </a:pPr>
                <a:r>
                  <a:rPr lang="en-US" sz="1900" dirty="0"/>
                  <a:t>Specialized immune cells (e.g. dendritic cells) also  transport viral proteins from the infection site</a:t>
                </a:r>
              </a:p>
              <a:p>
                <a:pPr marL="0" lvl="0" indent="0">
                  <a:buNone/>
                </a:pPr>
                <a:r>
                  <a:rPr lang="en-US" sz="1900" dirty="0"/>
                  <a:t>To model transport of APCs to the lymph node, we say that the cytokine in tissue (</a:t>
                </a:r>
                <a14:m>
                  <m:oMath xmlns:m="http://schemas.openxmlformats.org/officeDocument/2006/math">
                    <m:r>
                      <a:rPr lang="en-US" sz="2000" b="0" i="1" smtClean="0">
                        <a:latin typeface="Cambria Math" panose="02040503050406030204" pitchFamily="18" charset="0"/>
                      </a:rPr>
                      <m:t>𝐶</m:t>
                    </m:r>
                  </m:oMath>
                </a14:m>
                <a:r>
                  <a:rPr lang="en-US" sz="1900" dirty="0"/>
                  <a:t>) leads to APCs in the lymph node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oMath>
                </a14:m>
                <a:r>
                  <a:rPr lang="en-US" sz="1900" dirty="0"/>
                  <a:t>). </a:t>
                </a:r>
              </a:p>
              <a:p>
                <a:pPr lvl="0" indent="0">
                  <a:buNone/>
                </a:pPr>
                <a:r>
                  <a:rPr lang="en-US" sz="1900" dirty="0"/>
                  <a:t>The rate of APC transport to the lymph node is proportional to transport rate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𝑘</m:t>
                        </m:r>
                      </m:e>
                      <m:sub>
                        <m:r>
                          <a:rPr lang="en-US" sz="2000" i="1">
                            <a:latin typeface="Cambria Math" panose="02040503050406030204" pitchFamily="18" charset="0"/>
                          </a:rPr>
                          <m:t>𝑐</m:t>
                        </m:r>
                      </m:sub>
                    </m:sSub>
                  </m:oMath>
                </a14:m>
                <a:r>
                  <a:rPr lang="en-US" sz="1900" dirty="0"/>
                  <a:t>) that is the reciprocal of the time it takes the APC to travel to a nearby lymph node (about 2 days). </a:t>
                </a:r>
              </a:p>
              <a:p>
                <a:pPr lvl="0" indent="0">
                  <a:buSzPts val="1100"/>
                  <a:buNone/>
                </a:pPr>
                <a:r>
                  <a:rPr lang="en-US" sz="1900" dirty="0"/>
                  <a:t>Cytokine and APCs are eliminated in the lymph node at a rate proportional to the decay rate </a:t>
                </a:r>
                <a14:m>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oMath>
                </a14:m>
                <a:r>
                  <a:rPr lang="en-US" sz="1900" dirty="0"/>
                  <a:t>), lifetime about 2 days</a:t>
                </a:r>
              </a:p>
              <a:p>
                <a:pPr marL="0" lvl="0" indent="0">
                  <a:buSzPts val="110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r>
                            <a:rPr lang="ar-AE" sz="1800" b="0" i="1" smtClean="0">
                              <a:latin typeface="Cambria Math" panose="02040503050406030204" pitchFamily="18" charset="0"/>
                            </a:rPr>
                            <m:t>𝐶</m:t>
                          </m:r>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𝑐</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e>
                      </m:d>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𝐶</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𝑘</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𝐶</m:t>
                      </m:r>
                      <m:r>
                        <a:rPr lang="en-US" sz="1800" b="0" i="1" smtClean="0">
                          <a:latin typeface="Cambria Math" panose="02040503050406030204" pitchFamily="18" charset="0"/>
                        </a:rPr>
                        <m:t> </m:t>
                      </m:r>
                    </m:oMath>
                  </m:oMathPara>
                </a14:m>
                <a:endParaRPr lang="en-US" sz="1800" b="0" i="1" dirty="0">
                  <a:latin typeface="Cambria Math" panose="02040503050406030204" pitchFamily="18" charset="0"/>
                </a:endParaRPr>
              </a:p>
              <a:p>
                <a:pPr marL="0" lvl="0" indent="0">
                  <a:buSzPts val="110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𝐿</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𝑐</m:t>
                          </m:r>
                        </m:sub>
                      </m:sSub>
                      <m:r>
                        <a:rPr lang="en-US" sz="1800" i="1">
                          <a:latin typeface="Cambria Math" panose="02040503050406030204" pitchFamily="18" charset="0"/>
                        </a:rPr>
                        <m:t>𝐶</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𝑐𝑙</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𝐿</m:t>
                          </m:r>
                        </m:sub>
                      </m:sSub>
                    </m:oMath>
                  </m:oMathPara>
                </a14:m>
                <a:endParaRPr lang="ar-AE" sz="1900" dirty="0"/>
              </a:p>
            </p:txBody>
          </p:sp>
        </mc:Choice>
        <mc:Fallback xmlns="">
          <p:sp>
            <p:nvSpPr>
              <p:cNvPr id="646" name="Google Shape;646;g8d5ae6fbc1_0_36"/>
              <p:cNvSpPr txBox="1">
                <a:spLocks noGrp="1" noRot="1" noChangeAspect="1" noMove="1" noResize="1" noEditPoints="1" noAdjustHandles="1" noChangeArrowheads="1" noChangeShapeType="1" noTextEdit="1"/>
              </p:cNvSpPr>
              <p:nvPr>
                <p:ph type="body" idx="1"/>
              </p:nvPr>
            </p:nvSpPr>
            <p:spPr>
              <a:xfrm>
                <a:off x="139700" y="843850"/>
                <a:ext cx="5759450" cy="4868100"/>
              </a:xfrm>
              <a:prstGeom prst="rect">
                <a:avLst/>
              </a:prstGeom>
              <a:blipFill>
                <a:blip r:embed="rId3"/>
                <a:stretch>
                  <a:fillRect l="-1058" r="-1481" b="-21026"/>
                </a:stretch>
              </a:blipFill>
            </p:spPr>
            <p:txBody>
              <a:bodyPr/>
              <a:lstStyle/>
              <a:p>
                <a:r>
                  <a:rPr lang="en-US">
                    <a:noFill/>
                  </a:rPr>
                  <a:t> </a:t>
                </a:r>
              </a:p>
            </p:txBody>
          </p:sp>
        </mc:Fallback>
      </mc:AlternateContent>
      <p:pic>
        <p:nvPicPr>
          <p:cNvPr id="647" name="Google Shape;647;g8d5ae6fbc1_0_3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48" name="Google Shape;648;g8d5ae6fbc1_0_36"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49" name="Google Shape;649;g8d5ae6fbc1_0_36"/>
          <p:cNvPicPr preferRelativeResize="0"/>
          <p:nvPr/>
        </p:nvPicPr>
        <p:blipFill>
          <a:blip r:embed="rId6">
            <a:alphaModFix/>
          </a:blip>
          <a:stretch>
            <a:fillRect/>
          </a:stretch>
        </p:blipFill>
        <p:spPr>
          <a:xfrm>
            <a:off x="5451375" y="2337624"/>
            <a:ext cx="3692626" cy="2182750"/>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86295A7-6DC1-4F15-A3A3-2C014A4EFD98}"/>
                  </a:ext>
                </a:extLst>
              </p:cNvPr>
              <p:cNvSpPr/>
              <p:nvPr/>
            </p:nvSpPr>
            <p:spPr>
              <a:xfrm>
                <a:off x="6552916" y="953085"/>
                <a:ext cx="1606722" cy="51206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𝐶</m:t>
                          </m:r>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sSub>
                            <m:sSubPr>
                              <m:ctrlPr>
                                <a:rPr lang="en-US" sz="2000" b="0" i="1" smtClean="0">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𝐿</m:t>
                              </m:r>
                            </m:sub>
                          </m:sSub>
                        </m:e>
                      </m:groupChr>
                    </m:oMath>
                  </m:oMathPara>
                </a14:m>
                <a:endParaRPr lang="en-US" sz="2000" dirty="0"/>
              </a:p>
            </p:txBody>
          </p:sp>
        </mc:Choice>
        <mc:Fallback xmlns="">
          <p:sp>
            <p:nvSpPr>
              <p:cNvPr id="7" name="Rectangle 6">
                <a:extLst>
                  <a:ext uri="{FF2B5EF4-FFF2-40B4-BE49-F238E27FC236}">
                    <a16:creationId xmlns:a16="http://schemas.microsoft.com/office/drawing/2014/main" id="{286295A7-6DC1-4F15-A3A3-2C014A4EFD98}"/>
                  </a:ext>
                </a:extLst>
              </p:cNvPr>
              <p:cNvSpPr>
                <a:spLocks noRot="1" noChangeAspect="1" noMove="1" noResize="1" noEditPoints="1" noAdjustHandles="1" noChangeArrowheads="1" noChangeShapeType="1" noTextEdit="1"/>
              </p:cNvSpPr>
              <p:nvPr/>
            </p:nvSpPr>
            <p:spPr>
              <a:xfrm>
                <a:off x="6552916" y="953085"/>
                <a:ext cx="1606722" cy="5120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7013E96-0A38-0A43-B1D0-EC063176ED22}"/>
                  </a:ext>
                </a:extLst>
              </p:cNvPr>
              <p:cNvSpPr/>
              <p:nvPr/>
            </p:nvSpPr>
            <p:spPr>
              <a:xfrm>
                <a:off x="6719243" y="5483817"/>
                <a:ext cx="1726114" cy="707886"/>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𝑐</m:t>
                        </m:r>
                      </m:sub>
                    </m:sSub>
                    <m:r>
                      <a:rPr lang="en-US" sz="2000" i="1">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5</m:t>
                    </m:r>
                  </m:oMath>
                </a14:m>
                <a:r>
                  <a:rPr lang="en-US" sz="2000" i="1" dirty="0">
                    <a:latin typeface="Cambria Math" panose="02040503050406030204" pitchFamily="18" charset="0"/>
                  </a:rPr>
                  <a:t> </a:t>
                </a:r>
                <a:r>
                  <a:rPr lang="en-US" sz="2000" dirty="0">
                    <a:latin typeface="Cambria Math" panose="02040503050406030204" pitchFamily="18" charset="0"/>
                  </a:rPr>
                  <a:t>/day</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i="1">
                            <a:latin typeface="Cambria Math" panose="02040503050406030204" pitchFamily="18" charset="0"/>
                          </a:rPr>
                          <m:t>𝑐</m:t>
                        </m:r>
                        <m:r>
                          <a:rPr lang="en-US" sz="2000" b="0" i="1" smtClean="0">
                            <a:latin typeface="Cambria Math" panose="02040503050406030204" pitchFamily="18" charset="0"/>
                          </a:rPr>
                          <m:t>𝑙</m:t>
                        </m:r>
                      </m:sub>
                    </m:sSub>
                    <m:r>
                      <a:rPr lang="en-US" sz="2000" i="1">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5</m:t>
                    </m:r>
                    <m:r>
                      <a:rPr lang="en-US" sz="2000" i="1">
                        <a:latin typeface="Cambria Math" panose="02040503050406030204" pitchFamily="18" charset="0"/>
                      </a:rPr>
                      <m:t> </m:t>
                    </m:r>
                  </m:oMath>
                </a14:m>
                <a:r>
                  <a:rPr lang="en-US" sz="2000" dirty="0">
                    <a:latin typeface="Cambria Math" panose="02040503050406030204" pitchFamily="18" charset="0"/>
                  </a:rPr>
                  <a:t>/day</a:t>
                </a:r>
                <a:endParaRPr lang="en-US" sz="2000" dirty="0"/>
              </a:p>
            </p:txBody>
          </p:sp>
        </mc:Choice>
        <mc:Fallback xmlns="">
          <p:sp>
            <p:nvSpPr>
              <p:cNvPr id="9" name="Rectangle 8">
                <a:extLst>
                  <a:ext uri="{FF2B5EF4-FFF2-40B4-BE49-F238E27FC236}">
                    <a16:creationId xmlns:a16="http://schemas.microsoft.com/office/drawing/2014/main" id="{F7013E96-0A38-0A43-B1D0-EC063176ED22}"/>
                  </a:ext>
                </a:extLst>
              </p:cNvPr>
              <p:cNvSpPr>
                <a:spLocks noRot="1" noChangeAspect="1" noMove="1" noResize="1" noEditPoints="1" noAdjustHandles="1" noChangeArrowheads="1" noChangeShapeType="1" noTextEdit="1"/>
              </p:cNvSpPr>
              <p:nvPr/>
            </p:nvSpPr>
            <p:spPr>
              <a:xfrm>
                <a:off x="6719243" y="5483817"/>
                <a:ext cx="1726114" cy="707886"/>
              </a:xfrm>
              <a:prstGeom prst="rect">
                <a:avLst/>
              </a:prstGeom>
              <a:blipFill>
                <a:blip r:embed="rId8"/>
                <a:stretch>
                  <a:fillRect t="-5172" r="-3534" b="-14655"/>
                </a:stretch>
              </a:blipFill>
            </p:spPr>
            <p:txBody>
              <a:bodyPr/>
              <a:lstStyle/>
              <a:p>
                <a:r>
                  <a:rPr lang="en-US">
                    <a:noFill/>
                  </a:rPr>
                  <a:t> </a:t>
                </a:r>
              </a:p>
            </p:txBody>
          </p:sp>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8d5ae6fbc1_0_47"/>
          <p:cNvSpPr txBox="1">
            <a:spLocks noGrp="1"/>
          </p:cNvSpPr>
          <p:nvPr>
            <p:ph type="title"/>
          </p:nvPr>
        </p:nvSpPr>
        <p:spPr>
          <a:xfrm>
            <a:off x="457200" y="-2455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APC Transport to the Lymph Node</a:t>
            </a:r>
            <a:endParaRPr dirty="0"/>
          </a:p>
        </p:txBody>
      </p:sp>
      <p:pic>
        <p:nvPicPr>
          <p:cNvPr id="656" name="Google Shape;656;g8d5ae6fbc1_0_47"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57" name="Google Shape;657;g8d5ae6fbc1_0_47"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BCDFF13B-5EB3-462D-AA13-BF4322F0E7F9}"/>
              </a:ext>
            </a:extLst>
          </p:cNvPr>
          <p:cNvGrpSpPr/>
          <p:nvPr/>
        </p:nvGrpSpPr>
        <p:grpSpPr>
          <a:xfrm>
            <a:off x="242094" y="811999"/>
            <a:ext cx="6006600" cy="4451651"/>
            <a:chOff x="1568700" y="727625"/>
            <a:chExt cx="6006600" cy="4451651"/>
          </a:xfrm>
        </p:grpSpPr>
        <p:pic>
          <p:nvPicPr>
            <p:cNvPr id="658" name="Google Shape;658;g8d5ae6fbc1_0_47"/>
            <p:cNvPicPr preferRelativeResize="0"/>
            <p:nvPr/>
          </p:nvPicPr>
          <p:blipFill>
            <a:blip r:embed="rId5">
              <a:alphaModFix/>
            </a:blip>
            <a:stretch>
              <a:fillRect/>
            </a:stretch>
          </p:blipFill>
          <p:spPr>
            <a:xfrm>
              <a:off x="1568700" y="727625"/>
              <a:ext cx="6006600" cy="4451651"/>
            </a:xfrm>
            <a:prstGeom prst="rect">
              <a:avLst/>
            </a:prstGeom>
            <a:noFill/>
            <a:ln>
              <a:noFill/>
            </a:ln>
          </p:spPr>
        </p:pic>
        <p:sp>
          <p:nvSpPr>
            <p:cNvPr id="660" name="Google Shape;660;g8d5ae6fbc1_0_47"/>
            <p:cNvSpPr/>
            <p:nvPr/>
          </p:nvSpPr>
          <p:spPr>
            <a:xfrm>
              <a:off x="1611000" y="2086500"/>
              <a:ext cx="59220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D0C4A1-D3B0-44F4-853D-47D1E243DC6F}"/>
                  </a:ext>
                </a:extLst>
              </p:cNvPr>
              <p:cNvSpPr/>
              <p:nvPr/>
            </p:nvSpPr>
            <p:spPr>
              <a:xfrm>
                <a:off x="6690523" y="803297"/>
                <a:ext cx="1734642" cy="2508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e>
                      </m:groupChr>
                    </m:oMath>
                  </m:oMathPara>
                </a14:m>
                <a:endParaRPr lang="en-US" sz="2000" dirty="0"/>
              </a:p>
              <a:p>
                <a:pPr marL="0" indent="0">
                  <a:buNone/>
                </a:pPr>
                <a:endParaRPr lang="en-US" sz="2000" dirty="0"/>
              </a:p>
            </p:txBody>
          </p:sp>
        </mc:Choice>
        <mc:Fallback xmlns="">
          <p:sp>
            <p:nvSpPr>
              <p:cNvPr id="10" name="Rectangle 9">
                <a:extLst>
                  <a:ext uri="{FF2B5EF4-FFF2-40B4-BE49-F238E27FC236}">
                    <a16:creationId xmlns:a16="http://schemas.microsoft.com/office/drawing/2014/main" id="{2FD0C4A1-D3B0-44F4-853D-47D1E243DC6F}"/>
                  </a:ext>
                </a:extLst>
              </p:cNvPr>
              <p:cNvSpPr>
                <a:spLocks noRot="1" noChangeAspect="1" noMove="1" noResize="1" noEditPoints="1" noAdjustHandles="1" noChangeArrowheads="1" noChangeShapeType="1" noTextEdit="1"/>
              </p:cNvSpPr>
              <p:nvPr/>
            </p:nvSpPr>
            <p:spPr>
              <a:xfrm>
                <a:off x="6690523" y="803297"/>
                <a:ext cx="1734642" cy="25088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09BAB55-64A9-472A-B34A-6E26948495FC}"/>
                  </a:ext>
                </a:extLst>
              </p:cNvPr>
              <p:cNvSpPr/>
              <p:nvPr/>
            </p:nvSpPr>
            <p:spPr>
              <a:xfrm>
                <a:off x="4236393" y="3381967"/>
                <a:ext cx="1726114" cy="707886"/>
              </a:xfrm>
              <a:prstGeom prst="rect">
                <a:avLst/>
              </a:prstGeom>
            </p:spPr>
            <p:txBody>
              <a:bodyPr wrap="none">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𝑘</m:t>
                        </m:r>
                      </m:e>
                      <m:sub>
                        <m:r>
                          <a:rPr lang="en-US" sz="2000" b="0" i="1" smtClean="0">
                            <a:solidFill>
                              <a:srgbClr val="0070C0"/>
                            </a:solidFill>
                            <a:latin typeface="Cambria Math" panose="02040503050406030204" pitchFamily="18" charset="0"/>
                          </a:rPr>
                          <m:t>𝑐</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oMath>
                </a14:m>
                <a:r>
                  <a:rPr lang="en-US" sz="2000" i="1" dirty="0">
                    <a:solidFill>
                      <a:srgbClr val="0070C0"/>
                    </a:solidFill>
                    <a:latin typeface="Cambria Math" panose="02040503050406030204" pitchFamily="18" charset="0"/>
                  </a:rPr>
                  <a:t> </a:t>
                </a:r>
                <a:r>
                  <a:rPr lang="en-US" sz="2000" dirty="0">
                    <a:solidFill>
                      <a:srgbClr val="0070C0"/>
                    </a:solidFill>
                    <a:latin typeface="Cambria Math" panose="02040503050406030204" pitchFamily="18" charset="0"/>
                  </a:rPr>
                  <a:t>/day</a:t>
                </a:r>
              </a:p>
              <a:p>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𝑐</m:t>
                        </m:r>
                      </m:e>
                      <m:sub>
                        <m:r>
                          <a:rPr lang="en-US" sz="2000" i="1">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𝑙</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r>
                      <a:rPr lang="en-US" sz="2000" i="1">
                        <a:solidFill>
                          <a:srgbClr val="0070C0"/>
                        </a:solidFill>
                        <a:latin typeface="Cambria Math" panose="02040503050406030204" pitchFamily="18" charset="0"/>
                      </a:rPr>
                      <m:t> </m:t>
                    </m:r>
                  </m:oMath>
                </a14:m>
                <a:r>
                  <a:rPr lang="en-US" sz="2000" dirty="0">
                    <a:solidFill>
                      <a:srgbClr val="0070C0"/>
                    </a:solidFill>
                    <a:latin typeface="Cambria Math" panose="02040503050406030204" pitchFamily="18" charset="0"/>
                  </a:rPr>
                  <a:t>/day</a:t>
                </a:r>
                <a:endParaRPr lang="en-US" sz="2000" dirty="0">
                  <a:solidFill>
                    <a:srgbClr val="0070C0"/>
                  </a:solidFill>
                </a:endParaRPr>
              </a:p>
            </p:txBody>
          </p:sp>
        </mc:Choice>
        <mc:Fallback xmlns="">
          <p:sp>
            <p:nvSpPr>
              <p:cNvPr id="12" name="Rectangle 11">
                <a:extLst>
                  <a:ext uri="{FF2B5EF4-FFF2-40B4-BE49-F238E27FC236}">
                    <a16:creationId xmlns:a16="http://schemas.microsoft.com/office/drawing/2014/main" id="{609BAB55-64A9-472A-B34A-6E26948495FC}"/>
                  </a:ext>
                </a:extLst>
              </p:cNvPr>
              <p:cNvSpPr>
                <a:spLocks noRot="1" noChangeAspect="1" noMove="1" noResize="1" noEditPoints="1" noAdjustHandles="1" noChangeArrowheads="1" noChangeShapeType="1" noTextEdit="1"/>
              </p:cNvSpPr>
              <p:nvPr/>
            </p:nvSpPr>
            <p:spPr>
              <a:xfrm>
                <a:off x="4236393" y="3381967"/>
                <a:ext cx="1726114" cy="707886"/>
              </a:xfrm>
              <a:prstGeom prst="rect">
                <a:avLst/>
              </a:prstGeom>
              <a:blipFill>
                <a:blip r:embed="rId10"/>
                <a:stretch>
                  <a:fillRect t="-5172" r="-3180" b="-1465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461B5F1-2788-4360-8E51-E067B2EB4985}"/>
              </a:ext>
            </a:extLst>
          </p:cNvPr>
          <p:cNvSpPr/>
          <p:nvPr/>
        </p:nvSpPr>
        <p:spPr>
          <a:xfrm>
            <a:off x="554038" y="3785777"/>
            <a:ext cx="639762" cy="3040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E42A238-4D52-44A5-9532-4CE107C3DEC0}"/>
              </a:ext>
            </a:extLst>
          </p:cNvPr>
          <p:cNvSpPr txBox="1"/>
          <p:nvPr/>
        </p:nvSpPr>
        <p:spPr>
          <a:xfrm>
            <a:off x="710865" y="5351956"/>
            <a:ext cx="3791749" cy="307777"/>
          </a:xfrm>
          <a:prstGeom prst="rect">
            <a:avLst/>
          </a:prstGeom>
          <a:noFill/>
        </p:spPr>
        <p:txBody>
          <a:bodyPr wrap="square" rtlCol="0">
            <a:spAutoFit/>
          </a:bodyPr>
          <a:lstStyle/>
          <a:p>
            <a:r>
              <a:rPr lang="en-US" b="1" dirty="0">
                <a:solidFill>
                  <a:srgbClr val="0070C0"/>
                </a:solidFill>
              </a:rPr>
              <a:t>Exercise—Run it!</a:t>
            </a:r>
          </a:p>
        </p:txBody>
      </p:sp>
      <p:sp>
        <p:nvSpPr>
          <p:cNvPr id="3" name="TextBox 2">
            <a:extLst>
              <a:ext uri="{FF2B5EF4-FFF2-40B4-BE49-F238E27FC236}">
                <a16:creationId xmlns:a16="http://schemas.microsoft.com/office/drawing/2014/main" id="{410C558C-D4A4-4B15-B3EF-20804AA5D277}"/>
              </a:ext>
            </a:extLst>
          </p:cNvPr>
          <p:cNvSpPr txBox="1"/>
          <p:nvPr/>
        </p:nvSpPr>
        <p:spPr>
          <a:xfrm>
            <a:off x="6299200" y="3619500"/>
            <a:ext cx="2387600" cy="1169551"/>
          </a:xfrm>
          <a:prstGeom prst="rect">
            <a:avLst/>
          </a:prstGeom>
          <a:noFill/>
        </p:spPr>
        <p:txBody>
          <a:bodyPr wrap="square" rtlCol="0">
            <a:spAutoFit/>
          </a:bodyPr>
          <a:lstStyle/>
          <a:p>
            <a:r>
              <a:rPr lang="en-US" b="1" dirty="0">
                <a:solidFill>
                  <a:srgbClr val="FF0000"/>
                </a:solidFill>
              </a:rPr>
              <a:t>Our naming is unfortunate here, should really have said APCs rather than cytokines in lymph node</a:t>
            </a:r>
          </a:p>
        </p:txBody>
      </p:sp>
    </p:spTree>
    <p:extLst>
      <p:ext uri="{BB962C8B-B14F-4D97-AF65-F5344CB8AC3E}">
        <p14:creationId xmlns:p14="http://schemas.microsoft.com/office/powerpoint/2010/main" val="505208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8d5ae6fbc1_0_47"/>
          <p:cNvSpPr txBox="1">
            <a:spLocks noGrp="1"/>
          </p:cNvSpPr>
          <p:nvPr>
            <p:ph type="title"/>
          </p:nvPr>
        </p:nvSpPr>
        <p:spPr>
          <a:xfrm>
            <a:off x="457200" y="-2455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APC Transport to the Lymph Node</a:t>
            </a:r>
            <a:endParaRPr dirty="0"/>
          </a:p>
        </p:txBody>
      </p:sp>
      <p:pic>
        <p:nvPicPr>
          <p:cNvPr id="656" name="Google Shape;656;g8d5ae6fbc1_0_47"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57" name="Google Shape;657;g8d5ae6fbc1_0_47"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59" name="Google Shape;659;g8d5ae6fbc1_0_47"/>
          <p:cNvPicPr preferRelativeResize="0"/>
          <p:nvPr/>
        </p:nvPicPr>
        <p:blipFill>
          <a:blip r:embed="rId5">
            <a:alphaModFix/>
          </a:blip>
          <a:stretch>
            <a:fillRect/>
          </a:stretch>
        </p:blipFill>
        <p:spPr>
          <a:xfrm>
            <a:off x="1139125" y="5216884"/>
            <a:ext cx="2449362" cy="1687891"/>
          </a:xfrm>
          <a:prstGeom prst="rect">
            <a:avLst/>
          </a:prstGeom>
          <a:noFill/>
          <a:ln>
            <a:noFill/>
          </a:ln>
        </p:spPr>
      </p:pic>
      <p:grpSp>
        <p:nvGrpSpPr>
          <p:cNvPr id="2" name="Group 1">
            <a:extLst>
              <a:ext uri="{FF2B5EF4-FFF2-40B4-BE49-F238E27FC236}">
                <a16:creationId xmlns:a16="http://schemas.microsoft.com/office/drawing/2014/main" id="{BCDFF13B-5EB3-462D-AA13-BF4322F0E7F9}"/>
              </a:ext>
            </a:extLst>
          </p:cNvPr>
          <p:cNvGrpSpPr/>
          <p:nvPr/>
        </p:nvGrpSpPr>
        <p:grpSpPr>
          <a:xfrm>
            <a:off x="242094" y="811999"/>
            <a:ext cx="6006600" cy="4451651"/>
            <a:chOff x="1568700" y="727625"/>
            <a:chExt cx="6006600" cy="4451651"/>
          </a:xfrm>
        </p:grpSpPr>
        <p:pic>
          <p:nvPicPr>
            <p:cNvPr id="658" name="Google Shape;658;g8d5ae6fbc1_0_47"/>
            <p:cNvPicPr preferRelativeResize="0"/>
            <p:nvPr/>
          </p:nvPicPr>
          <p:blipFill>
            <a:blip r:embed="rId6">
              <a:alphaModFix/>
            </a:blip>
            <a:stretch>
              <a:fillRect/>
            </a:stretch>
          </p:blipFill>
          <p:spPr>
            <a:xfrm>
              <a:off x="1568700" y="727625"/>
              <a:ext cx="6006600" cy="4451651"/>
            </a:xfrm>
            <a:prstGeom prst="rect">
              <a:avLst/>
            </a:prstGeom>
            <a:noFill/>
            <a:ln>
              <a:noFill/>
            </a:ln>
          </p:spPr>
        </p:pic>
        <p:sp>
          <p:nvSpPr>
            <p:cNvPr id="660" name="Google Shape;660;g8d5ae6fbc1_0_47"/>
            <p:cNvSpPr/>
            <p:nvPr/>
          </p:nvSpPr>
          <p:spPr>
            <a:xfrm>
              <a:off x="1611000" y="2086500"/>
              <a:ext cx="59220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61" name="Google Shape;661;g8d5ae6fbc1_0_47"/>
          <p:cNvPicPr preferRelativeResize="0"/>
          <p:nvPr/>
        </p:nvPicPr>
        <p:blipFill>
          <a:blip r:embed="rId7">
            <a:alphaModFix/>
          </a:blip>
          <a:stretch>
            <a:fillRect/>
          </a:stretch>
        </p:blipFill>
        <p:spPr>
          <a:xfrm>
            <a:off x="3760700" y="5263650"/>
            <a:ext cx="2253475" cy="1594350"/>
          </a:xfrm>
          <a:prstGeom prst="rect">
            <a:avLst/>
          </a:prstGeom>
          <a:noFill/>
          <a:ln>
            <a:noFill/>
          </a:ln>
        </p:spPr>
      </p:pic>
      <p:pic>
        <p:nvPicPr>
          <p:cNvPr id="662" name="Google Shape;662;g8d5ae6fbc1_0_47"/>
          <p:cNvPicPr preferRelativeResize="0"/>
          <p:nvPr/>
        </p:nvPicPr>
        <p:blipFill>
          <a:blip r:embed="rId8">
            <a:alphaModFix/>
          </a:blip>
          <a:stretch>
            <a:fillRect/>
          </a:stretch>
        </p:blipFill>
        <p:spPr>
          <a:xfrm>
            <a:off x="6057550" y="5265319"/>
            <a:ext cx="2253475" cy="1592681"/>
          </a:xfrm>
          <a:prstGeom prst="rect">
            <a:avLst/>
          </a:prstGeom>
          <a:noFill/>
          <a:ln>
            <a:noFill/>
          </a:ln>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D0C4A1-D3B0-44F4-853D-47D1E243DC6F}"/>
                  </a:ext>
                </a:extLst>
              </p:cNvPr>
              <p:cNvSpPr/>
              <p:nvPr/>
            </p:nvSpPr>
            <p:spPr>
              <a:xfrm>
                <a:off x="6690523" y="803297"/>
                <a:ext cx="1734642" cy="2508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e>
                      </m:groupChr>
                    </m:oMath>
                  </m:oMathPara>
                </a14:m>
                <a:endParaRPr lang="en-US" sz="2000" dirty="0"/>
              </a:p>
              <a:p>
                <a:pPr marL="0" indent="0">
                  <a:buNone/>
                </a:pPr>
                <a:endParaRPr lang="en-US" sz="2000" dirty="0"/>
              </a:p>
            </p:txBody>
          </p:sp>
        </mc:Choice>
        <mc:Fallback xmlns="">
          <p:sp>
            <p:nvSpPr>
              <p:cNvPr id="10" name="Rectangle 9">
                <a:extLst>
                  <a:ext uri="{FF2B5EF4-FFF2-40B4-BE49-F238E27FC236}">
                    <a16:creationId xmlns:a16="http://schemas.microsoft.com/office/drawing/2014/main" id="{2FD0C4A1-D3B0-44F4-853D-47D1E243DC6F}"/>
                  </a:ext>
                </a:extLst>
              </p:cNvPr>
              <p:cNvSpPr>
                <a:spLocks noRot="1" noChangeAspect="1" noMove="1" noResize="1" noEditPoints="1" noAdjustHandles="1" noChangeArrowheads="1" noChangeShapeType="1" noTextEdit="1"/>
              </p:cNvSpPr>
              <p:nvPr/>
            </p:nvSpPr>
            <p:spPr>
              <a:xfrm>
                <a:off x="6690523" y="803297"/>
                <a:ext cx="1734642" cy="25088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09BAB55-64A9-472A-B34A-6E26948495FC}"/>
                  </a:ext>
                </a:extLst>
              </p:cNvPr>
              <p:cNvSpPr/>
              <p:nvPr/>
            </p:nvSpPr>
            <p:spPr>
              <a:xfrm>
                <a:off x="4236393" y="3381967"/>
                <a:ext cx="1726114" cy="707886"/>
              </a:xfrm>
              <a:prstGeom prst="rect">
                <a:avLst/>
              </a:prstGeom>
            </p:spPr>
            <p:txBody>
              <a:bodyPr wrap="none">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𝑘</m:t>
                        </m:r>
                      </m:e>
                      <m:sub>
                        <m:r>
                          <a:rPr lang="en-US" sz="2000" b="0" i="1" smtClean="0">
                            <a:solidFill>
                              <a:srgbClr val="0070C0"/>
                            </a:solidFill>
                            <a:latin typeface="Cambria Math" panose="02040503050406030204" pitchFamily="18" charset="0"/>
                          </a:rPr>
                          <m:t>𝑐</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oMath>
                </a14:m>
                <a:r>
                  <a:rPr lang="en-US" sz="2000" i="1" dirty="0">
                    <a:solidFill>
                      <a:srgbClr val="0070C0"/>
                    </a:solidFill>
                    <a:latin typeface="Cambria Math" panose="02040503050406030204" pitchFamily="18" charset="0"/>
                  </a:rPr>
                  <a:t> </a:t>
                </a:r>
                <a:r>
                  <a:rPr lang="en-US" sz="2000" dirty="0">
                    <a:solidFill>
                      <a:srgbClr val="0070C0"/>
                    </a:solidFill>
                    <a:latin typeface="Cambria Math" panose="02040503050406030204" pitchFamily="18" charset="0"/>
                  </a:rPr>
                  <a:t>/day</a:t>
                </a:r>
              </a:p>
              <a:p>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𝑐</m:t>
                        </m:r>
                      </m:e>
                      <m:sub>
                        <m:r>
                          <a:rPr lang="en-US" sz="2000" i="1">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𝑙</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r>
                      <a:rPr lang="en-US" sz="2000" i="1">
                        <a:solidFill>
                          <a:srgbClr val="0070C0"/>
                        </a:solidFill>
                        <a:latin typeface="Cambria Math" panose="02040503050406030204" pitchFamily="18" charset="0"/>
                      </a:rPr>
                      <m:t> </m:t>
                    </m:r>
                  </m:oMath>
                </a14:m>
                <a:r>
                  <a:rPr lang="en-US" sz="2000" dirty="0">
                    <a:solidFill>
                      <a:srgbClr val="0070C0"/>
                    </a:solidFill>
                    <a:latin typeface="Cambria Math" panose="02040503050406030204" pitchFamily="18" charset="0"/>
                  </a:rPr>
                  <a:t>/day</a:t>
                </a:r>
                <a:endParaRPr lang="en-US" sz="2000" dirty="0">
                  <a:solidFill>
                    <a:srgbClr val="0070C0"/>
                  </a:solidFill>
                </a:endParaRPr>
              </a:p>
            </p:txBody>
          </p:sp>
        </mc:Choice>
        <mc:Fallback xmlns="">
          <p:sp>
            <p:nvSpPr>
              <p:cNvPr id="12" name="Rectangle 11">
                <a:extLst>
                  <a:ext uri="{FF2B5EF4-FFF2-40B4-BE49-F238E27FC236}">
                    <a16:creationId xmlns:a16="http://schemas.microsoft.com/office/drawing/2014/main" id="{609BAB55-64A9-472A-B34A-6E26948495FC}"/>
                  </a:ext>
                </a:extLst>
              </p:cNvPr>
              <p:cNvSpPr>
                <a:spLocks noRot="1" noChangeAspect="1" noMove="1" noResize="1" noEditPoints="1" noAdjustHandles="1" noChangeArrowheads="1" noChangeShapeType="1" noTextEdit="1"/>
              </p:cNvSpPr>
              <p:nvPr/>
            </p:nvSpPr>
            <p:spPr>
              <a:xfrm>
                <a:off x="4236393" y="3381967"/>
                <a:ext cx="1726114" cy="707886"/>
              </a:xfrm>
              <a:prstGeom prst="rect">
                <a:avLst/>
              </a:prstGeom>
              <a:blipFill>
                <a:blip r:embed="rId10"/>
                <a:stretch>
                  <a:fillRect t="-5172" r="-3180" b="-1465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461B5F1-2788-4360-8E51-E067B2EB4985}"/>
              </a:ext>
            </a:extLst>
          </p:cNvPr>
          <p:cNvSpPr/>
          <p:nvPr/>
        </p:nvSpPr>
        <p:spPr>
          <a:xfrm>
            <a:off x="554038" y="3785777"/>
            <a:ext cx="639762" cy="3040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BE65E57-A658-43CB-9D17-7622FECBBD50}"/>
              </a:ext>
            </a:extLst>
          </p:cNvPr>
          <p:cNvSpPr txBox="1"/>
          <p:nvPr/>
        </p:nvSpPr>
        <p:spPr>
          <a:xfrm>
            <a:off x="6415151" y="3690670"/>
            <a:ext cx="2589950" cy="954107"/>
          </a:xfrm>
          <a:prstGeom prst="rect">
            <a:avLst/>
          </a:prstGeom>
          <a:noFill/>
        </p:spPr>
        <p:txBody>
          <a:bodyPr wrap="square" rtlCol="0">
            <a:spAutoFit/>
          </a:bodyPr>
          <a:lstStyle/>
          <a:p>
            <a:r>
              <a:rPr lang="en-US" b="1" dirty="0">
                <a:solidFill>
                  <a:srgbClr val="0070C0"/>
                </a:solidFill>
              </a:rPr>
              <a:t>What happens when you change the time the APCs take to get to the lymph node?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8d5ae6fbc1_0_69"/>
          <p:cNvSpPr txBox="1">
            <a:spLocks noGrp="1"/>
          </p:cNvSpPr>
          <p:nvPr>
            <p:ph type="title"/>
          </p:nvPr>
        </p:nvSpPr>
        <p:spPr>
          <a:xfrm>
            <a:off x="0" y="-1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Effector T-cell Proliferation in the Lymph Node</a:t>
            </a:r>
            <a:endParaRPr dirty="0"/>
          </a:p>
        </p:txBody>
      </p:sp>
      <mc:AlternateContent xmlns:mc="http://schemas.openxmlformats.org/markup-compatibility/2006" xmlns:a14="http://schemas.microsoft.com/office/drawing/2010/main">
        <mc:Choice Requires="a14">
          <p:sp>
            <p:nvSpPr>
              <p:cNvPr id="669" name="Google Shape;669;g8d5ae6fbc1_0_69"/>
              <p:cNvSpPr txBox="1">
                <a:spLocks noGrp="1"/>
              </p:cNvSpPr>
              <p:nvPr>
                <p:ph type="body" idx="1"/>
              </p:nvPr>
            </p:nvSpPr>
            <p:spPr>
              <a:xfrm>
                <a:off x="260350" y="1143000"/>
                <a:ext cx="6597650" cy="4569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Cytokines and antigen presentation induce proliferation of effector immune cells (T-cells and B-cells) in the lymph node.</a:t>
                </a:r>
              </a:p>
              <a:p>
                <a:pPr lvl="0" indent="0">
                  <a:buNone/>
                </a:pPr>
                <a:r>
                  <a:rPr lang="en-US" sz="1900" dirty="0"/>
                  <a:t>To model this, our lymph APCs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oMath>
                </a14:m>
                <a:r>
                  <a:rPr lang="en-US" sz="1900" dirty="0"/>
                  <a:t>) must induce proliferation of effector T-cells in the lymph node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oMath>
                </a14:m>
                <a:r>
                  <a:rPr lang="en-US" sz="1900" dirty="0"/>
                  <a:t>) </a:t>
                </a:r>
              </a:p>
              <a:p>
                <a:pPr indent="0">
                  <a:buNone/>
                </a:pPr>
                <a:r>
                  <a:rPr lang="en-US" sz="1900" dirty="0"/>
                  <a:t>We assume that the lymph node APCs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oMath>
                </a14:m>
                <a:r>
                  <a:rPr lang="en-US" sz="1900" dirty="0"/>
                  <a:t>) both initiate conversion of inactive T cells to proliferating T cells at a rate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𝑒𝑙</m:t>
                        </m:r>
                      </m:sub>
                    </m:sSub>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m:t>
                        </m:r>
                        <m:r>
                          <a:rPr lang="en-US" sz="1800" i="1">
                            <a:latin typeface="Cambria Math" panose="02040503050406030204" pitchFamily="18" charset="0"/>
                          </a:rPr>
                          <m:t>4</m:t>
                        </m:r>
                      </m:sup>
                    </m:sSup>
                  </m:oMath>
                </a14:m>
                <a:r>
                  <a:rPr lang="en-US" sz="1800" i="1" dirty="0">
                    <a:latin typeface="Cambria Math" panose="02040503050406030204" pitchFamily="18" charset="0"/>
                  </a:rPr>
                  <a:t> </a:t>
                </a:r>
                <a:r>
                  <a:rPr lang="en-US" sz="1800" dirty="0">
                    <a:latin typeface="Cambria Math" panose="02040503050406030204" pitchFamily="18" charset="0"/>
                  </a:rPr>
                  <a:t>immune cells per APC per day and promote the </a:t>
                </a:r>
                <a:r>
                  <a:rPr lang="en-US" sz="1900" dirty="0"/>
                  <a:t>proliferation of effector T-cells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i="1">
                            <a:latin typeface="Cambria Math" panose="02040503050406030204" pitchFamily="18" charset="0"/>
                          </a:rPr>
                          <m:t>𝐿</m:t>
                        </m:r>
                      </m:sub>
                    </m:sSub>
                  </m:oMath>
                </a14:m>
                <a:r>
                  <a:rPr lang="en-US" sz="1900" dirty="0"/>
                  <a:t>) rate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𝑒𝑙</m:t>
                        </m:r>
                      </m:sub>
                    </m:sSub>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0</m:t>
                    </m:r>
                  </m:oMath>
                </a14:m>
                <a:r>
                  <a:rPr lang="en-US" sz="1800" i="1" dirty="0">
                    <a:latin typeface="Cambria Math" panose="02040503050406030204" pitchFamily="18" charset="0"/>
                  </a:rPr>
                  <a:t> </a:t>
                </a:r>
                <a:r>
                  <a:rPr lang="en-US" sz="1800" dirty="0">
                    <a:latin typeface="Cambria Math" panose="02040503050406030204" pitchFamily="18" charset="0"/>
                  </a:rPr>
                  <a:t>per APC per day (these are guesses….)</a:t>
                </a:r>
              </a:p>
              <a:p>
                <a:pPr indent="0">
                  <a:buNone/>
                </a:pPr>
                <a:r>
                  <a:rPr lang="en-US" sz="1900" dirty="0"/>
                  <a:t>We also assume that the replication rate of lymph node T-effector cells saturates as the number of T-effector cells increases with a typical number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3</m:t>
                        </m:r>
                      </m:sup>
                    </m:sSup>
                  </m:oMath>
                </a14:m>
                <a:r>
                  <a:rPr lang="en-US" sz="1900" dirty="0"/>
                  <a:t> cells</a:t>
                </a:r>
              </a:p>
              <a:p>
                <a:pPr marL="457200" lvl="0" indent="0" algn="l" rtl="0">
                  <a:spcBef>
                    <a:spcPts val="560"/>
                  </a:spcBef>
                  <a:spcAft>
                    <a:spcPts val="0"/>
                  </a:spcAft>
                  <a:buNone/>
                </a:pPr>
                <a:r>
                  <a:rPr lang="en-US" sz="1900" dirty="0"/>
                  <a:t>The cell cycle time for the immune cells is about a day so </a:t>
                </a:r>
              </a:p>
              <a:p>
                <a:pPr lv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𝑒𝑙</m:t>
                          </m:r>
                        </m:sub>
                      </m:sSub>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r>
                        <m:rPr>
                          <m:sty m:val="p"/>
                        </m:rPr>
                        <a:rPr lang="en-US" sz="1800" b="0" i="0" smtClean="0">
                          <a:latin typeface="Cambria Math" panose="02040503050406030204" pitchFamily="18" charset="0"/>
                        </a:rPr>
                        <m:t>per</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day</m:t>
                      </m:r>
                    </m:oMath>
                  </m:oMathPara>
                </a14:m>
                <a:endParaRPr lang="en-US" sz="1900" dirty="0"/>
              </a:p>
              <a:p>
                <a:pPr marL="0" lvl="0" indent="0" algn="l" rtl="0">
                  <a:spcBef>
                    <a:spcPts val="560"/>
                  </a:spcBef>
                  <a:spcAft>
                    <a:spcPts val="0"/>
                  </a:spcAft>
                  <a:buNone/>
                </a:pPr>
                <a:endParaRPr lang="en-US" sz="1900" dirty="0"/>
              </a:p>
              <a:p>
                <a:pPr marL="0" lvl="0" indent="0" algn="l" rtl="0">
                  <a:spcBef>
                    <a:spcPts val="560"/>
                  </a:spcBef>
                  <a:spcAft>
                    <a:spcPts val="0"/>
                  </a:spcAft>
                  <a:buNone/>
                </a:pPr>
                <a:endParaRPr sz="1900" dirty="0"/>
              </a:p>
            </p:txBody>
          </p:sp>
        </mc:Choice>
        <mc:Fallback xmlns="">
          <p:sp>
            <p:nvSpPr>
              <p:cNvPr id="669" name="Google Shape;669;g8d5ae6fbc1_0_69"/>
              <p:cNvSpPr txBox="1">
                <a:spLocks noGrp="1" noRot="1" noChangeAspect="1" noMove="1" noResize="1" noEditPoints="1" noAdjustHandles="1" noChangeArrowheads="1" noChangeShapeType="1" noTextEdit="1"/>
              </p:cNvSpPr>
              <p:nvPr>
                <p:ph type="body" idx="1"/>
              </p:nvPr>
            </p:nvSpPr>
            <p:spPr>
              <a:xfrm>
                <a:off x="260350" y="1143000"/>
                <a:ext cx="6597650" cy="4569000"/>
              </a:xfrm>
              <a:prstGeom prst="rect">
                <a:avLst/>
              </a:prstGeom>
              <a:blipFill>
                <a:blip r:embed="rId3"/>
                <a:stretch>
                  <a:fillRect l="-924" r="-277"/>
                </a:stretch>
              </a:blipFill>
            </p:spPr>
            <p:txBody>
              <a:bodyPr/>
              <a:lstStyle/>
              <a:p>
                <a:r>
                  <a:rPr lang="en-US">
                    <a:noFill/>
                  </a:rPr>
                  <a:t> </a:t>
                </a:r>
              </a:p>
            </p:txBody>
          </p:sp>
        </mc:Fallback>
      </mc:AlternateContent>
      <p:pic>
        <p:nvPicPr>
          <p:cNvPr id="670" name="Google Shape;670;g8d5ae6fbc1_0_69"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71" name="Google Shape;671;g8d5ae6fbc1_0_69"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72" name="Google Shape;672;g8d5ae6fbc1_0_69"/>
          <p:cNvPicPr preferRelativeResize="0"/>
          <p:nvPr/>
        </p:nvPicPr>
        <p:blipFill>
          <a:blip r:embed="rId6">
            <a:alphaModFix/>
          </a:blip>
          <a:stretch>
            <a:fillRect/>
          </a:stretch>
        </p:blipFill>
        <p:spPr>
          <a:xfrm>
            <a:off x="6683850" y="1902450"/>
            <a:ext cx="2002951" cy="3241901"/>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7B5643D-D9BC-4A24-B390-350B86D89913}"/>
                  </a:ext>
                </a:extLst>
              </p:cNvPr>
              <p:cNvSpPr/>
              <p:nvPr/>
            </p:nvSpPr>
            <p:spPr>
              <a:xfrm>
                <a:off x="6552916" y="953085"/>
                <a:ext cx="2602892" cy="75443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𝑝</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𝑟</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𝐸</m:t>
                              </m:r>
                            </m:e>
                            <m:sub>
                              <m:r>
                                <m:rPr>
                                  <m:brk m:alnAt="2"/>
                                </m:rPr>
                                <a:rPr lang="en-US" sz="2000" b="0" i="1" smtClean="0">
                                  <a:latin typeface="Cambria Math" panose="02040503050406030204" pitchFamily="18" charset="0"/>
                                </a:rPr>
                                <m:t>𝐿</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𝐾</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den>
                          </m:f>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7" name="Rectangle 6">
                <a:extLst>
                  <a:ext uri="{FF2B5EF4-FFF2-40B4-BE49-F238E27FC236}">
                    <a16:creationId xmlns:a16="http://schemas.microsoft.com/office/drawing/2014/main" id="{07B5643D-D9BC-4A24-B390-350B86D89913}"/>
                  </a:ext>
                </a:extLst>
              </p:cNvPr>
              <p:cNvSpPr>
                <a:spLocks noRot="1" noChangeAspect="1" noMove="1" noResize="1" noEditPoints="1" noAdjustHandles="1" noChangeArrowheads="1" noChangeShapeType="1" noTextEdit="1"/>
              </p:cNvSpPr>
              <p:nvPr/>
            </p:nvSpPr>
            <p:spPr>
              <a:xfrm>
                <a:off x="6552916" y="953085"/>
                <a:ext cx="2602892" cy="7544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1292FEB-A578-C242-BD12-F3CC038AD5E0}"/>
                  </a:ext>
                </a:extLst>
              </p:cNvPr>
              <p:cNvSpPr/>
              <p:nvPr/>
            </p:nvSpPr>
            <p:spPr>
              <a:xfrm>
                <a:off x="3924725" y="5649726"/>
                <a:ext cx="5143075" cy="1631216"/>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𝑝</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m:t>
                        </m:r>
                        <m:r>
                          <a:rPr lang="en-US" sz="2000" b="0" i="1" smtClean="0">
                            <a:latin typeface="Cambria Math" panose="02040503050406030204" pitchFamily="18" charset="0"/>
                          </a:rPr>
                          <m:t>4</m:t>
                        </m:r>
                      </m:sup>
                    </m:sSup>
                  </m:oMath>
                </a14:m>
                <a:r>
                  <a:rPr lang="en-US" sz="2000" i="1" dirty="0">
                    <a:latin typeface="Cambria Math" panose="02040503050406030204" pitchFamily="18" charset="0"/>
                  </a:rPr>
                  <a:t> </a:t>
                </a:r>
                <a:r>
                  <a:rPr lang="en-US" sz="2000" dirty="0">
                    <a:latin typeface="Cambria Math" panose="02040503050406030204" pitchFamily="18" charset="0"/>
                  </a:rPr>
                  <a:t>immune cells per APC per day</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per APC per day</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i="1">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3</m:t>
                        </m:r>
                      </m:sup>
                    </m:sSup>
                  </m:oMath>
                </a14:m>
                <a:r>
                  <a:rPr lang="en-US" sz="2000" dirty="0">
                    <a:latin typeface="Cambria Math" panose="02040503050406030204" pitchFamily="18" charset="0"/>
                  </a:rPr>
                  <a:t>cells</a:t>
                </a:r>
              </a:p>
              <a:p>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oMath>
                  </m:oMathPara>
                </a14:m>
                <a:endParaRPr lang="en-US" sz="2000" dirty="0"/>
              </a:p>
            </p:txBody>
          </p:sp>
        </mc:Choice>
        <mc:Fallback xmlns="">
          <p:sp>
            <p:nvSpPr>
              <p:cNvPr id="8" name="Rectangle 7">
                <a:extLst>
                  <a:ext uri="{FF2B5EF4-FFF2-40B4-BE49-F238E27FC236}">
                    <a16:creationId xmlns:a16="http://schemas.microsoft.com/office/drawing/2014/main" id="{91292FEB-A578-C242-BD12-F3CC038AD5E0}"/>
                  </a:ext>
                </a:extLst>
              </p:cNvPr>
              <p:cNvSpPr>
                <a:spLocks noRot="1" noChangeAspect="1" noMove="1" noResize="1" noEditPoints="1" noAdjustHandles="1" noChangeArrowheads="1" noChangeShapeType="1" noTextEdit="1"/>
              </p:cNvSpPr>
              <p:nvPr/>
            </p:nvSpPr>
            <p:spPr>
              <a:xfrm>
                <a:off x="3924725" y="5649726"/>
                <a:ext cx="5143075" cy="1631216"/>
              </a:xfrm>
              <a:prstGeom prst="rect">
                <a:avLst/>
              </a:prstGeom>
              <a:blipFill>
                <a:blip r:embed="rId8"/>
                <a:stretch>
                  <a:fillRect t="-2247" r="-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68AEC04-9E5F-6240-987B-79EC4AA0125A}"/>
                  </a:ext>
                </a:extLst>
              </p:cNvPr>
              <p:cNvSpPr/>
              <p:nvPr/>
            </p:nvSpPr>
            <p:spPr>
              <a:xfrm>
                <a:off x="7413535" y="2475953"/>
                <a:ext cx="543580" cy="369332"/>
              </a:xfrm>
              <a:prstGeom prst="rect">
                <a:avLst/>
              </a:prstGeom>
              <a:solidFill>
                <a:srgbClr val="B5B5B5"/>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b="1" i="1" smtClean="0">
                              <a:solidFill>
                                <a:schemeClr val="bg1"/>
                              </a:solidFill>
                              <a:latin typeface="Cambria Math" panose="02040503050406030204" pitchFamily="18" charset="0"/>
                            </a:rPr>
                          </m:ctrlPr>
                        </m:sSubPr>
                        <m:e>
                          <m:r>
                            <a:rPr lang="ar-AE" sz="1800" b="1" i="1">
                              <a:solidFill>
                                <a:schemeClr val="bg1"/>
                              </a:solidFill>
                              <a:latin typeface="Cambria Math" panose="02040503050406030204" pitchFamily="18" charset="0"/>
                            </a:rPr>
                            <m:t>𝑬</m:t>
                          </m:r>
                        </m:e>
                        <m:sub>
                          <m:r>
                            <a:rPr lang="ar-AE" sz="1800" b="1" i="1">
                              <a:solidFill>
                                <a:schemeClr val="bg1"/>
                              </a:solidFill>
                              <a:latin typeface="Cambria Math" panose="02040503050406030204" pitchFamily="18" charset="0"/>
                            </a:rPr>
                            <m:t>𝑳</m:t>
                          </m:r>
                        </m:sub>
                      </m:sSub>
                    </m:oMath>
                  </m:oMathPara>
                </a14:m>
                <a:endParaRPr lang="en-US" sz="1800" b="1" dirty="0">
                  <a:solidFill>
                    <a:schemeClr val="bg1"/>
                  </a:solidFill>
                </a:endParaRPr>
              </a:p>
            </p:txBody>
          </p:sp>
        </mc:Choice>
        <mc:Fallback xmlns="">
          <p:sp>
            <p:nvSpPr>
              <p:cNvPr id="9" name="Rectangle 8">
                <a:extLst>
                  <a:ext uri="{FF2B5EF4-FFF2-40B4-BE49-F238E27FC236}">
                    <a16:creationId xmlns:a16="http://schemas.microsoft.com/office/drawing/2014/main" id="{368AEC04-9E5F-6240-987B-79EC4AA0125A}"/>
                  </a:ext>
                </a:extLst>
              </p:cNvPr>
              <p:cNvSpPr>
                <a:spLocks noRot="1" noChangeAspect="1" noMove="1" noResize="1" noEditPoints="1" noAdjustHandles="1" noChangeArrowheads="1" noChangeShapeType="1" noTextEdit="1"/>
              </p:cNvSpPr>
              <p:nvPr/>
            </p:nvSpPr>
            <p:spPr>
              <a:xfrm>
                <a:off x="7413535" y="2475953"/>
                <a:ext cx="543580" cy="369332"/>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8d5ae6fbc1_0_69"/>
          <p:cNvSpPr txBox="1">
            <a:spLocks noGrp="1"/>
          </p:cNvSpPr>
          <p:nvPr>
            <p:ph type="title"/>
          </p:nvPr>
        </p:nvSpPr>
        <p:spPr>
          <a:xfrm>
            <a:off x="0" y="-1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Effector T-cell Proliferation in the Lymph Node</a:t>
            </a:r>
            <a:endParaRPr dirty="0"/>
          </a:p>
        </p:txBody>
      </p:sp>
      <mc:AlternateContent xmlns:mc="http://schemas.openxmlformats.org/markup-compatibility/2006" xmlns:a14="http://schemas.microsoft.com/office/drawing/2010/main">
        <mc:Choice Requires="a14">
          <p:sp>
            <p:nvSpPr>
              <p:cNvPr id="669" name="Google Shape;669;g8d5ae6fbc1_0_69"/>
              <p:cNvSpPr txBox="1">
                <a:spLocks noGrp="1"/>
              </p:cNvSpPr>
              <p:nvPr>
                <p:ph type="body" idx="1"/>
              </p:nvPr>
            </p:nvSpPr>
            <p:spPr>
              <a:xfrm>
                <a:off x="260350" y="1143000"/>
                <a:ext cx="6597650" cy="4569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Cytokines and antigen presentation induce proliferation of effector immune cells (T-cells and B-cells) in the lymph node.</a:t>
                </a:r>
              </a:p>
              <a:p>
                <a:pPr marL="0" lvl="0" indent="0" algn="l" rtl="0">
                  <a:spcBef>
                    <a:spcPts val="560"/>
                  </a:spcBef>
                  <a:spcAft>
                    <a:spcPts val="0"/>
                  </a:spcAft>
                  <a:buNone/>
                </a:pPr>
                <a:r>
                  <a:rPr lang="en-US" sz="1900" dirty="0"/>
                  <a:t>The specific functional form of the rate of proliferation  of effector T-cells depends on our understanding of  biological mechanisms and the experimental measurements of T-cell population.</a:t>
                </a:r>
              </a:p>
              <a:p>
                <a:pPr mar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en-US" sz="2000" b="0" i="1" smtClean="0">
                                  <a:latin typeface="Cambria Math" panose="02040503050406030204" pitchFamily="18" charset="0"/>
                                </a:rPr>
                              </m:ctrlPr>
                            </m:sSubPr>
                            <m:e>
                              <m:r>
                                <a:rPr lang="ar-AE" sz="2000" b="0" i="1" smtClean="0">
                                  <a:latin typeface="Cambria Math" panose="02040503050406030204" pitchFamily="18" charset="0"/>
                                </a:rPr>
                                <m:t>𝐸</m:t>
                              </m:r>
                            </m:e>
                            <m:sub>
                              <m:r>
                                <a:rPr lang="en-US" sz="2000" b="0" i="1" smtClean="0">
                                  <a:latin typeface="Cambria Math" panose="02040503050406030204" pitchFamily="18" charset="0"/>
                                </a:rPr>
                                <m:t>𝐿</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𝑝</m:t>
                          </m:r>
                        </m:e>
                        <m:sub>
                          <m:r>
                            <a:rPr lang="en-US" sz="2000" b="0" i="1" smtClean="0">
                              <a:latin typeface="Cambria Math" panose="02040503050406030204" pitchFamily="18" charset="0"/>
                            </a:rPr>
                            <m:t>𝑒𝑙</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𝑒𝑙</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den>
                      </m:f>
                    </m:oMath>
                  </m:oMathPara>
                </a14:m>
                <a:endParaRPr lang="en-US" sz="1900" dirty="0"/>
              </a:p>
              <a:p>
                <a:pPr marL="0" lvl="0" indent="0" algn="l" rtl="0">
                  <a:spcBef>
                    <a:spcPts val="560"/>
                  </a:spcBef>
                  <a:spcAft>
                    <a:spcPts val="0"/>
                  </a:spcAft>
                  <a:buNone/>
                </a:pPr>
                <a:endParaRPr sz="1900" dirty="0"/>
              </a:p>
            </p:txBody>
          </p:sp>
        </mc:Choice>
        <mc:Fallback xmlns="">
          <p:sp>
            <p:nvSpPr>
              <p:cNvPr id="669" name="Google Shape;669;g8d5ae6fbc1_0_69"/>
              <p:cNvSpPr txBox="1">
                <a:spLocks noGrp="1" noRot="1" noChangeAspect="1" noMove="1" noResize="1" noEditPoints="1" noAdjustHandles="1" noChangeArrowheads="1" noChangeShapeType="1" noTextEdit="1"/>
              </p:cNvSpPr>
              <p:nvPr>
                <p:ph type="body" idx="1"/>
              </p:nvPr>
            </p:nvSpPr>
            <p:spPr>
              <a:xfrm>
                <a:off x="260350" y="1143000"/>
                <a:ext cx="6597650" cy="4569000"/>
              </a:xfrm>
              <a:prstGeom prst="rect">
                <a:avLst/>
              </a:prstGeom>
              <a:blipFill>
                <a:blip r:embed="rId3"/>
                <a:stretch>
                  <a:fillRect l="-924"/>
                </a:stretch>
              </a:blipFill>
            </p:spPr>
            <p:txBody>
              <a:bodyPr/>
              <a:lstStyle/>
              <a:p>
                <a:r>
                  <a:rPr lang="en-US">
                    <a:noFill/>
                  </a:rPr>
                  <a:t> </a:t>
                </a:r>
              </a:p>
            </p:txBody>
          </p:sp>
        </mc:Fallback>
      </mc:AlternateContent>
      <p:pic>
        <p:nvPicPr>
          <p:cNvPr id="670" name="Google Shape;670;g8d5ae6fbc1_0_69"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71" name="Google Shape;671;g8d5ae6fbc1_0_69"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72" name="Google Shape;672;g8d5ae6fbc1_0_69"/>
          <p:cNvPicPr preferRelativeResize="0"/>
          <p:nvPr/>
        </p:nvPicPr>
        <p:blipFill>
          <a:blip r:embed="rId6">
            <a:alphaModFix/>
          </a:blip>
          <a:stretch>
            <a:fillRect/>
          </a:stretch>
        </p:blipFill>
        <p:spPr>
          <a:xfrm>
            <a:off x="6683850" y="1902450"/>
            <a:ext cx="2002951" cy="3241901"/>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7B5643D-D9BC-4A24-B390-350B86D89913}"/>
                  </a:ext>
                </a:extLst>
              </p:cNvPr>
              <p:cNvSpPr/>
              <p:nvPr/>
            </p:nvSpPr>
            <p:spPr>
              <a:xfrm>
                <a:off x="6552916" y="953085"/>
                <a:ext cx="2602892" cy="75443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𝑝</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𝑟</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𝐸</m:t>
                              </m:r>
                            </m:e>
                            <m:sub>
                              <m:r>
                                <m:rPr>
                                  <m:brk m:alnAt="2"/>
                                </m:rPr>
                                <a:rPr lang="en-US" sz="2000" b="0" i="1" smtClean="0">
                                  <a:latin typeface="Cambria Math" panose="02040503050406030204" pitchFamily="18" charset="0"/>
                                </a:rPr>
                                <m:t>𝐿</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𝐾</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den>
                          </m:f>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7" name="Rectangle 6">
                <a:extLst>
                  <a:ext uri="{FF2B5EF4-FFF2-40B4-BE49-F238E27FC236}">
                    <a16:creationId xmlns:a16="http://schemas.microsoft.com/office/drawing/2014/main" id="{07B5643D-D9BC-4A24-B390-350B86D89913}"/>
                  </a:ext>
                </a:extLst>
              </p:cNvPr>
              <p:cNvSpPr>
                <a:spLocks noRot="1" noChangeAspect="1" noMove="1" noResize="1" noEditPoints="1" noAdjustHandles="1" noChangeArrowheads="1" noChangeShapeType="1" noTextEdit="1"/>
              </p:cNvSpPr>
              <p:nvPr/>
            </p:nvSpPr>
            <p:spPr>
              <a:xfrm>
                <a:off x="6552916" y="953085"/>
                <a:ext cx="2602892" cy="7544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68AEC04-9E5F-6240-987B-79EC4AA0125A}"/>
                  </a:ext>
                </a:extLst>
              </p:cNvPr>
              <p:cNvSpPr/>
              <p:nvPr/>
            </p:nvSpPr>
            <p:spPr>
              <a:xfrm>
                <a:off x="7413535" y="2475953"/>
                <a:ext cx="543580" cy="369332"/>
              </a:xfrm>
              <a:prstGeom prst="rect">
                <a:avLst/>
              </a:prstGeom>
              <a:solidFill>
                <a:srgbClr val="B5B5B5"/>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b="1" i="1" smtClean="0">
                              <a:solidFill>
                                <a:schemeClr val="bg1"/>
                              </a:solidFill>
                              <a:latin typeface="Cambria Math" panose="02040503050406030204" pitchFamily="18" charset="0"/>
                            </a:rPr>
                          </m:ctrlPr>
                        </m:sSubPr>
                        <m:e>
                          <m:r>
                            <a:rPr lang="ar-AE" sz="1800" b="1" i="1">
                              <a:solidFill>
                                <a:schemeClr val="bg1"/>
                              </a:solidFill>
                              <a:latin typeface="Cambria Math" panose="02040503050406030204" pitchFamily="18" charset="0"/>
                            </a:rPr>
                            <m:t>𝑬</m:t>
                          </m:r>
                        </m:e>
                        <m:sub>
                          <m:r>
                            <a:rPr lang="ar-AE" sz="1800" b="1" i="1">
                              <a:solidFill>
                                <a:schemeClr val="bg1"/>
                              </a:solidFill>
                              <a:latin typeface="Cambria Math" panose="02040503050406030204" pitchFamily="18" charset="0"/>
                            </a:rPr>
                            <m:t>𝑳</m:t>
                          </m:r>
                        </m:sub>
                      </m:sSub>
                    </m:oMath>
                  </m:oMathPara>
                </a14:m>
                <a:endParaRPr lang="en-US" sz="1800" b="1" dirty="0">
                  <a:solidFill>
                    <a:schemeClr val="bg1"/>
                  </a:solidFill>
                </a:endParaRPr>
              </a:p>
            </p:txBody>
          </p:sp>
        </mc:Choice>
        <mc:Fallback xmlns="">
          <p:sp>
            <p:nvSpPr>
              <p:cNvPr id="9" name="Rectangle 8">
                <a:extLst>
                  <a:ext uri="{FF2B5EF4-FFF2-40B4-BE49-F238E27FC236}">
                    <a16:creationId xmlns:a16="http://schemas.microsoft.com/office/drawing/2014/main" id="{368AEC04-9E5F-6240-987B-79EC4AA0125A}"/>
                  </a:ext>
                </a:extLst>
              </p:cNvPr>
              <p:cNvSpPr>
                <a:spLocks noRot="1" noChangeAspect="1" noMove="1" noResize="1" noEditPoints="1" noAdjustHandles="1" noChangeArrowheads="1" noChangeShapeType="1" noTextEdit="1"/>
              </p:cNvSpPr>
              <p:nvPr/>
            </p:nvSpPr>
            <p:spPr>
              <a:xfrm>
                <a:off x="7413535" y="2475953"/>
                <a:ext cx="54358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4A4D2FE-C59C-4DFE-B9B2-5DED1F2B8E6A}"/>
                  </a:ext>
                </a:extLst>
              </p:cNvPr>
              <p:cNvSpPr/>
              <p:nvPr/>
            </p:nvSpPr>
            <p:spPr>
              <a:xfrm>
                <a:off x="833795" y="4400476"/>
                <a:ext cx="5143075" cy="1015663"/>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𝑝</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m:t>
                        </m:r>
                        <m:r>
                          <a:rPr lang="en-US" sz="2000" b="0" i="1" smtClean="0">
                            <a:latin typeface="Cambria Math" panose="02040503050406030204" pitchFamily="18" charset="0"/>
                          </a:rPr>
                          <m:t>4</m:t>
                        </m:r>
                      </m:sup>
                    </m:sSup>
                  </m:oMath>
                </a14:m>
                <a:r>
                  <a:rPr lang="en-US" sz="2000" i="1" dirty="0">
                    <a:latin typeface="Cambria Math" panose="02040503050406030204" pitchFamily="18" charset="0"/>
                  </a:rPr>
                  <a:t> </a:t>
                </a:r>
                <a:r>
                  <a:rPr lang="en-US" sz="2000" dirty="0">
                    <a:latin typeface="Cambria Math" panose="02040503050406030204" pitchFamily="18" charset="0"/>
                  </a:rPr>
                  <a:t>immune cells per APC per day</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per APC per day</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i="1">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3</m:t>
                        </m:r>
                      </m:sup>
                    </m:sSup>
                  </m:oMath>
                </a14:m>
                <a:r>
                  <a:rPr lang="en-US" sz="2000" dirty="0">
                    <a:latin typeface="Cambria Math" panose="02040503050406030204" pitchFamily="18" charset="0"/>
                  </a:rPr>
                  <a:t>cells</a:t>
                </a:r>
              </a:p>
            </p:txBody>
          </p:sp>
        </mc:Choice>
        <mc:Fallback xmlns="">
          <p:sp>
            <p:nvSpPr>
              <p:cNvPr id="10" name="Rectangle 9">
                <a:extLst>
                  <a:ext uri="{FF2B5EF4-FFF2-40B4-BE49-F238E27FC236}">
                    <a16:creationId xmlns:a16="http://schemas.microsoft.com/office/drawing/2014/main" id="{E4A4D2FE-C59C-4DFE-B9B2-5DED1F2B8E6A}"/>
                  </a:ext>
                </a:extLst>
              </p:cNvPr>
              <p:cNvSpPr>
                <a:spLocks noRot="1" noChangeAspect="1" noMove="1" noResize="1" noEditPoints="1" noAdjustHandles="1" noChangeArrowheads="1" noChangeShapeType="1" noTextEdit="1"/>
              </p:cNvSpPr>
              <p:nvPr/>
            </p:nvSpPr>
            <p:spPr>
              <a:xfrm>
                <a:off x="833795" y="4400476"/>
                <a:ext cx="5143075" cy="1015663"/>
              </a:xfrm>
              <a:prstGeom prst="rect">
                <a:avLst/>
              </a:prstGeom>
              <a:blipFill>
                <a:blip r:embed="rId10"/>
                <a:stretch>
                  <a:fillRect t="-3614" r="-356" b="-1024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DE68603-E4EE-4222-A47F-9FF631C269E1}"/>
              </a:ext>
            </a:extLst>
          </p:cNvPr>
          <p:cNvSpPr txBox="1"/>
          <p:nvPr/>
        </p:nvSpPr>
        <p:spPr>
          <a:xfrm>
            <a:off x="3559175" y="5597138"/>
            <a:ext cx="5391642" cy="738664"/>
          </a:xfrm>
          <a:prstGeom prst="rect">
            <a:avLst/>
          </a:prstGeom>
          <a:noFill/>
        </p:spPr>
        <p:txBody>
          <a:bodyPr wrap="square" rtlCol="0">
            <a:spAutoFit/>
          </a:bodyPr>
          <a:lstStyle/>
          <a:p>
            <a:r>
              <a:rPr lang="en-US" b="1" dirty="0">
                <a:solidFill>
                  <a:srgbClr val="FF0000"/>
                </a:solidFill>
              </a:rPr>
              <a:t>We could definitely consider different forms for the saturation term, in particular, we might expect that the rate of proliferation saturates as the number of APCs increases</a:t>
            </a:r>
          </a:p>
        </p:txBody>
      </p:sp>
    </p:spTree>
    <p:extLst>
      <p:ext uri="{BB962C8B-B14F-4D97-AF65-F5344CB8AC3E}">
        <p14:creationId xmlns:p14="http://schemas.microsoft.com/office/powerpoint/2010/main" val="11439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8d5ae6fbc1_0_82"/>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Effector T-cell Proliferation in the Lymph Node</a:t>
            </a:r>
            <a:endParaRPr/>
          </a:p>
        </p:txBody>
      </p:sp>
      <p:pic>
        <p:nvPicPr>
          <p:cNvPr id="679" name="Google Shape;679;g8d5ae6fbc1_0_82"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80" name="Google Shape;680;g8d5ae6fbc1_0_8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81" name="Google Shape;681;g8d5ae6fbc1_0_82"/>
          <p:cNvPicPr preferRelativeResize="0"/>
          <p:nvPr/>
        </p:nvPicPr>
        <p:blipFill>
          <a:blip r:embed="rId5">
            <a:alphaModFix/>
          </a:blip>
          <a:stretch>
            <a:fillRect/>
          </a:stretch>
        </p:blipFill>
        <p:spPr>
          <a:xfrm>
            <a:off x="309775" y="1129325"/>
            <a:ext cx="5625350" cy="4287750"/>
          </a:xfrm>
          <a:prstGeom prst="rect">
            <a:avLst/>
          </a:prstGeom>
          <a:noFill/>
          <a:ln>
            <a:noFill/>
          </a:ln>
        </p:spPr>
      </p:pic>
      <p:sp>
        <p:nvSpPr>
          <p:cNvPr id="683" name="Google Shape;683;g8d5ae6fbc1_0_82"/>
          <p:cNvSpPr/>
          <p:nvPr/>
        </p:nvSpPr>
        <p:spPr>
          <a:xfrm>
            <a:off x="309775" y="2516125"/>
            <a:ext cx="5587800" cy="1380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0D5C3F-1211-4501-AE78-782D068A37B1}"/>
                  </a:ext>
                </a:extLst>
              </p:cNvPr>
              <p:cNvSpPr/>
              <p:nvPr/>
            </p:nvSpPr>
            <p:spPr>
              <a:xfrm>
                <a:off x="6672233" y="1084304"/>
                <a:ext cx="2471767" cy="313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oMath>
                  </m:oMathPara>
                </a14:m>
                <a:endParaRPr lang="en-US" sz="1800" dirty="0"/>
              </a:p>
              <a:p>
                <a:endParaRPr lang="en-US" sz="1800" dirty="0"/>
              </a:p>
              <a:p>
                <a:pPr marL="0" indent="0">
                  <a:buNone/>
                </a:pPr>
                <a:endParaRPr lang="en-US" sz="1800" dirty="0"/>
              </a:p>
            </p:txBody>
          </p:sp>
        </mc:Choice>
        <mc:Fallback xmlns="">
          <p:sp>
            <p:nvSpPr>
              <p:cNvPr id="11" name="Rectangle 10">
                <a:extLst>
                  <a:ext uri="{FF2B5EF4-FFF2-40B4-BE49-F238E27FC236}">
                    <a16:creationId xmlns:a16="http://schemas.microsoft.com/office/drawing/2014/main" id="{3E0D5C3F-1211-4501-AE78-782D068A37B1}"/>
                  </a:ext>
                </a:extLst>
              </p:cNvPr>
              <p:cNvSpPr>
                <a:spLocks noRot="1" noChangeAspect="1" noMove="1" noResize="1" noEditPoints="1" noAdjustHandles="1" noChangeArrowheads="1" noChangeShapeType="1" noTextEdit="1"/>
              </p:cNvSpPr>
              <p:nvPr/>
            </p:nvSpPr>
            <p:spPr>
              <a:xfrm>
                <a:off x="6672233" y="1084304"/>
                <a:ext cx="2471767" cy="313964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F67352D-0529-4F3B-9BD0-701BC1419D65}"/>
                  </a:ext>
                </a:extLst>
              </p:cNvPr>
              <p:cNvSpPr/>
              <p:nvPr/>
            </p:nvSpPr>
            <p:spPr>
              <a:xfrm>
                <a:off x="3103675" y="3909483"/>
                <a:ext cx="5154424" cy="1028808"/>
              </a:xfrm>
              <a:prstGeom prst="rect">
                <a:avLst/>
              </a:prstGeom>
            </p:spPr>
            <p:txBody>
              <a:bodyPr wrap="none">
                <a:spAutoFit/>
              </a:bodyPr>
              <a:lstStyle/>
              <a:p>
                <a14:m>
                  <m:oMath xmlns:m="http://schemas.openxmlformats.org/officeDocument/2006/math">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𝒑</m:t>
                        </m:r>
                      </m:e>
                      <m:sub>
                        <m:r>
                          <a:rPr lang="en-US" sz="2000" b="1" i="1" smtClean="0">
                            <a:solidFill>
                              <a:srgbClr val="0070C0"/>
                            </a:solidFill>
                            <a:latin typeface="Cambria Math" panose="02040503050406030204" pitchFamily="18" charset="0"/>
                          </a:rPr>
                          <m:t>𝒆𝒍</m:t>
                        </m:r>
                      </m:sub>
                    </m:sSub>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𝟏</m:t>
                    </m:r>
                    <m:r>
                      <a:rPr lang="en-US" sz="2000" b="1" i="1" smtClean="0">
                        <a:solidFill>
                          <a:srgbClr val="0070C0"/>
                        </a:solidFill>
                        <a:latin typeface="Cambria Math" panose="02040503050406030204" pitchFamily="18" charset="0"/>
                      </a:rPr>
                      <m:t>×</m:t>
                    </m:r>
                    <m:sSup>
                      <m:sSupPr>
                        <m:ctrlPr>
                          <a:rPr lang="en-US" sz="2000" b="1" i="1" smtClean="0">
                            <a:solidFill>
                              <a:srgbClr val="0070C0"/>
                            </a:solidFill>
                            <a:latin typeface="Cambria Math" panose="02040503050406030204" pitchFamily="18" charset="0"/>
                          </a:rPr>
                        </m:ctrlPr>
                      </m:sSupPr>
                      <m:e>
                        <m:r>
                          <a:rPr lang="en-US" sz="2000" b="1" i="1" smtClean="0">
                            <a:solidFill>
                              <a:srgbClr val="0070C0"/>
                            </a:solidFill>
                            <a:latin typeface="Cambria Math" panose="02040503050406030204" pitchFamily="18" charset="0"/>
                          </a:rPr>
                          <m:t>𝟏𝟎</m:t>
                        </m:r>
                      </m:e>
                      <m:sup>
                        <m:r>
                          <a:rPr lang="en-US" sz="2000" b="1" i="1" smtClean="0">
                            <a:solidFill>
                              <a:srgbClr val="0070C0"/>
                            </a:solidFill>
                            <a:latin typeface="Cambria Math" panose="02040503050406030204" pitchFamily="18" charset="0"/>
                          </a:rPr>
                          <m:t>−</m:t>
                        </m:r>
                        <m:r>
                          <a:rPr lang="en-US" sz="2000" b="1" i="1" smtClean="0">
                            <a:solidFill>
                              <a:srgbClr val="0070C0"/>
                            </a:solidFill>
                            <a:latin typeface="Cambria Math" panose="02040503050406030204" pitchFamily="18" charset="0"/>
                          </a:rPr>
                          <m:t>𝟒</m:t>
                        </m:r>
                      </m:sup>
                    </m:sSup>
                  </m:oMath>
                </a14:m>
                <a:r>
                  <a:rPr lang="en-US" sz="2000" b="1" i="1" dirty="0">
                    <a:solidFill>
                      <a:srgbClr val="0070C0"/>
                    </a:solidFill>
                    <a:latin typeface="Cambria Math" panose="02040503050406030204" pitchFamily="18" charset="0"/>
                  </a:rPr>
                  <a:t> </a:t>
                </a:r>
                <a:r>
                  <a:rPr lang="en-US" sz="2000" b="1" dirty="0">
                    <a:solidFill>
                      <a:srgbClr val="0070C0"/>
                    </a:solidFill>
                    <a:latin typeface="Cambria Math" panose="02040503050406030204" pitchFamily="18" charset="0"/>
                  </a:rPr>
                  <a:t>immune cells per APC per day</a:t>
                </a:r>
              </a:p>
              <a:p>
                <a14:m>
                  <m:oMath xmlns:m="http://schemas.openxmlformats.org/officeDocument/2006/math">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𝒓</m:t>
                        </m:r>
                      </m:e>
                      <m:sub>
                        <m:r>
                          <a:rPr lang="en-US" sz="2000" b="1" i="1" smtClean="0">
                            <a:solidFill>
                              <a:srgbClr val="0070C0"/>
                            </a:solidFill>
                            <a:latin typeface="Cambria Math" panose="02040503050406030204" pitchFamily="18" charset="0"/>
                          </a:rPr>
                          <m:t>𝒆𝒍</m:t>
                        </m:r>
                      </m:sub>
                    </m:sSub>
                    <m:r>
                      <a:rPr lang="en-US" sz="2000" b="1" i="1">
                        <a:solidFill>
                          <a:srgbClr val="0070C0"/>
                        </a:solidFill>
                        <a:latin typeface="Cambria Math" panose="02040503050406030204" pitchFamily="18" charset="0"/>
                      </a:rPr>
                      <m:t>=</m:t>
                    </m:r>
                    <m:r>
                      <a:rPr lang="en-US" sz="2000" b="1" i="1" smtClean="0">
                        <a:solidFill>
                          <a:srgbClr val="0070C0"/>
                        </a:solidFill>
                        <a:latin typeface="Cambria Math" panose="02040503050406030204" pitchFamily="18" charset="0"/>
                      </a:rPr>
                      <m:t>𝟏</m:t>
                    </m:r>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𝟎</m:t>
                    </m:r>
                  </m:oMath>
                </a14:m>
                <a:r>
                  <a:rPr lang="en-US" sz="2000" b="1" i="1" dirty="0">
                    <a:solidFill>
                      <a:srgbClr val="0070C0"/>
                    </a:solidFill>
                    <a:latin typeface="Cambria Math" panose="02040503050406030204" pitchFamily="18" charset="0"/>
                  </a:rPr>
                  <a:t> </a:t>
                </a:r>
                <a:r>
                  <a:rPr lang="en-US" sz="2000" b="1" dirty="0">
                    <a:solidFill>
                      <a:srgbClr val="0070C0"/>
                    </a:solidFill>
                    <a:latin typeface="Cambria Math" panose="02040503050406030204" pitchFamily="18" charset="0"/>
                  </a:rPr>
                  <a:t>per APC per day</a:t>
                </a:r>
              </a:p>
              <a:p>
                <a14:m>
                  <m:oMath xmlns:m="http://schemas.openxmlformats.org/officeDocument/2006/math">
                    <m:sSub>
                      <m:sSubPr>
                        <m:ctrlPr>
                          <a:rPr lang="en-US" sz="2000" b="1" i="1">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𝑲</m:t>
                        </m:r>
                      </m:e>
                      <m:sub>
                        <m:r>
                          <a:rPr lang="en-US" sz="2000" b="1" i="1">
                            <a:solidFill>
                              <a:srgbClr val="0070C0"/>
                            </a:solidFill>
                            <a:latin typeface="Cambria Math" panose="02040503050406030204" pitchFamily="18" charset="0"/>
                          </a:rPr>
                          <m:t>𝒆𝒍</m:t>
                        </m:r>
                      </m:sub>
                    </m:sSub>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𝟏</m:t>
                    </m:r>
                    <m:r>
                      <a:rPr lang="en-US" sz="2000" b="1" i="1" smtClean="0">
                        <a:solidFill>
                          <a:srgbClr val="0070C0"/>
                        </a:solidFill>
                        <a:latin typeface="Cambria Math" panose="02040503050406030204" pitchFamily="18" charset="0"/>
                      </a:rPr>
                      <m:t>× </m:t>
                    </m:r>
                    <m:sSup>
                      <m:sSupPr>
                        <m:ctrlPr>
                          <a:rPr lang="en-US" sz="2000" b="1" i="1" smtClean="0">
                            <a:solidFill>
                              <a:srgbClr val="0070C0"/>
                            </a:solidFill>
                            <a:latin typeface="Cambria Math" panose="02040503050406030204" pitchFamily="18" charset="0"/>
                          </a:rPr>
                        </m:ctrlPr>
                      </m:sSupPr>
                      <m:e>
                        <m:r>
                          <a:rPr lang="en-US" sz="2000" b="1" i="1" smtClean="0">
                            <a:solidFill>
                              <a:srgbClr val="0070C0"/>
                            </a:solidFill>
                            <a:latin typeface="Cambria Math" panose="02040503050406030204" pitchFamily="18" charset="0"/>
                          </a:rPr>
                          <m:t>𝟏𝟎</m:t>
                        </m:r>
                      </m:e>
                      <m:sup>
                        <m:r>
                          <a:rPr lang="en-US" sz="2000" b="1" i="1" smtClean="0">
                            <a:solidFill>
                              <a:srgbClr val="0070C0"/>
                            </a:solidFill>
                            <a:latin typeface="Cambria Math" panose="02040503050406030204" pitchFamily="18" charset="0"/>
                          </a:rPr>
                          <m:t>𝟑</m:t>
                        </m:r>
                      </m:sup>
                    </m:sSup>
                  </m:oMath>
                </a14:m>
                <a:r>
                  <a:rPr lang="en-US" sz="2000" b="1" dirty="0">
                    <a:solidFill>
                      <a:srgbClr val="0070C0"/>
                    </a:solidFill>
                    <a:latin typeface="Cambria Math" panose="02040503050406030204" pitchFamily="18" charset="0"/>
                  </a:rPr>
                  <a:t>cells</a:t>
                </a:r>
              </a:p>
            </p:txBody>
          </p:sp>
        </mc:Choice>
        <mc:Fallback xmlns="">
          <p:sp>
            <p:nvSpPr>
              <p:cNvPr id="12" name="Rectangle 11">
                <a:extLst>
                  <a:ext uri="{FF2B5EF4-FFF2-40B4-BE49-F238E27FC236}">
                    <a16:creationId xmlns:a16="http://schemas.microsoft.com/office/drawing/2014/main" id="{1F67352D-0529-4F3B-9BD0-701BC1419D65}"/>
                  </a:ext>
                </a:extLst>
              </p:cNvPr>
              <p:cNvSpPr>
                <a:spLocks noRot="1" noChangeAspect="1" noMove="1" noResize="1" noEditPoints="1" noAdjustHandles="1" noChangeArrowheads="1" noChangeShapeType="1" noTextEdit="1"/>
              </p:cNvSpPr>
              <p:nvPr/>
            </p:nvSpPr>
            <p:spPr>
              <a:xfrm>
                <a:off x="3103675" y="3909483"/>
                <a:ext cx="5154424" cy="1028808"/>
              </a:xfrm>
              <a:prstGeom prst="rect">
                <a:avLst/>
              </a:prstGeom>
              <a:blipFill>
                <a:blip r:embed="rId11"/>
                <a:stretch>
                  <a:fillRect t="-2367" r="-591" b="-946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364FF0B4-DA8B-4C7C-B1D8-60D93E908998}"/>
              </a:ext>
            </a:extLst>
          </p:cNvPr>
          <p:cNvSpPr/>
          <p:nvPr/>
        </p:nvSpPr>
        <p:spPr>
          <a:xfrm>
            <a:off x="547688" y="4141504"/>
            <a:ext cx="817562" cy="43049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DB3B0C-05D1-438D-915E-C017E03944EC}"/>
              </a:ext>
            </a:extLst>
          </p:cNvPr>
          <p:cNvSpPr txBox="1"/>
          <p:nvPr/>
        </p:nvSpPr>
        <p:spPr>
          <a:xfrm>
            <a:off x="704515" y="5707683"/>
            <a:ext cx="3791749" cy="307777"/>
          </a:xfrm>
          <a:prstGeom prst="rect">
            <a:avLst/>
          </a:prstGeom>
          <a:noFill/>
        </p:spPr>
        <p:txBody>
          <a:bodyPr wrap="square" rtlCol="0">
            <a:spAutoFit/>
          </a:bodyPr>
          <a:lstStyle/>
          <a:p>
            <a:r>
              <a:rPr lang="en-US" b="1" dirty="0">
                <a:solidFill>
                  <a:srgbClr val="0070C0"/>
                </a:solidFill>
              </a:rPr>
              <a:t>Exercise—Run it!</a:t>
            </a:r>
          </a:p>
        </p:txBody>
      </p:sp>
    </p:spTree>
    <p:extLst>
      <p:ext uri="{BB962C8B-B14F-4D97-AF65-F5344CB8AC3E}">
        <p14:creationId xmlns:p14="http://schemas.microsoft.com/office/powerpoint/2010/main" val="194088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d4ec31b01_0_0"/>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Go to nanohub.org</a:t>
            </a:r>
            <a:endParaRPr/>
          </a:p>
        </p:txBody>
      </p:sp>
      <p:pic>
        <p:nvPicPr>
          <p:cNvPr id="99" name="Google Shape;99;g8d4ec31b01_0_0"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00" name="Google Shape;100;g8d4ec31b01_0_0"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02" name="Google Shape;102;g8d4ec31b01_0_0"/>
          <p:cNvPicPr preferRelativeResize="0"/>
          <p:nvPr/>
        </p:nvPicPr>
        <p:blipFill>
          <a:blip r:embed="rId5">
            <a:alphaModFix/>
          </a:blip>
          <a:stretch>
            <a:fillRect/>
          </a:stretch>
        </p:blipFill>
        <p:spPr>
          <a:xfrm>
            <a:off x="776875" y="2392075"/>
            <a:ext cx="7480725" cy="4166100"/>
          </a:xfrm>
          <a:prstGeom prst="rect">
            <a:avLst/>
          </a:prstGeom>
          <a:noFill/>
          <a:ln>
            <a:noFill/>
          </a:ln>
        </p:spPr>
      </p:pic>
      <p:sp>
        <p:nvSpPr>
          <p:cNvPr id="9" name="Google Shape;188;g8d4ec31b01_0_89">
            <a:extLst>
              <a:ext uri="{FF2B5EF4-FFF2-40B4-BE49-F238E27FC236}">
                <a16:creationId xmlns:a16="http://schemas.microsoft.com/office/drawing/2014/main" id="{7F11E84D-5CEA-49BD-9338-554A82939720}"/>
              </a:ext>
            </a:extLst>
          </p:cNvPr>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600" b="1" dirty="0">
                <a:solidFill>
                  <a:srgbClr val="0000CC"/>
                </a:solidFill>
              </a:rPr>
              <a:t>Reminder—Launching Tellurium on </a:t>
            </a:r>
            <a:r>
              <a:rPr lang="en-US" sz="3600" b="1" dirty="0" err="1">
                <a:solidFill>
                  <a:srgbClr val="0000CC"/>
                </a:solidFill>
              </a:rPr>
              <a:t>nanoHUB</a:t>
            </a:r>
            <a:endParaRPr sz="4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8d5ae6fbc1_0_82"/>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Effector T-cell Proliferation in the Lymph Node</a:t>
            </a:r>
            <a:endParaRPr/>
          </a:p>
        </p:txBody>
      </p:sp>
      <p:pic>
        <p:nvPicPr>
          <p:cNvPr id="679" name="Google Shape;679;g8d5ae6fbc1_0_82"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80" name="Google Shape;680;g8d5ae6fbc1_0_8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81" name="Google Shape;681;g8d5ae6fbc1_0_82"/>
          <p:cNvPicPr preferRelativeResize="0"/>
          <p:nvPr/>
        </p:nvPicPr>
        <p:blipFill>
          <a:blip r:embed="rId5">
            <a:alphaModFix/>
          </a:blip>
          <a:stretch>
            <a:fillRect/>
          </a:stretch>
        </p:blipFill>
        <p:spPr>
          <a:xfrm>
            <a:off x="309775" y="1129325"/>
            <a:ext cx="5625350" cy="4287750"/>
          </a:xfrm>
          <a:prstGeom prst="rect">
            <a:avLst/>
          </a:prstGeom>
          <a:noFill/>
          <a:ln>
            <a:noFill/>
          </a:ln>
        </p:spPr>
      </p:pic>
      <p:pic>
        <p:nvPicPr>
          <p:cNvPr id="682" name="Google Shape;682;g8d5ae6fbc1_0_82"/>
          <p:cNvPicPr preferRelativeResize="0"/>
          <p:nvPr/>
        </p:nvPicPr>
        <p:blipFill>
          <a:blip r:embed="rId6">
            <a:alphaModFix/>
          </a:blip>
          <a:stretch>
            <a:fillRect/>
          </a:stretch>
        </p:blipFill>
        <p:spPr>
          <a:xfrm>
            <a:off x="557737" y="5417075"/>
            <a:ext cx="2090950" cy="1440925"/>
          </a:xfrm>
          <a:prstGeom prst="rect">
            <a:avLst/>
          </a:prstGeom>
          <a:noFill/>
          <a:ln>
            <a:noFill/>
          </a:ln>
        </p:spPr>
      </p:pic>
      <p:sp>
        <p:nvSpPr>
          <p:cNvPr id="683" name="Google Shape;683;g8d5ae6fbc1_0_82"/>
          <p:cNvSpPr/>
          <p:nvPr/>
        </p:nvSpPr>
        <p:spPr>
          <a:xfrm>
            <a:off x="309775" y="2516125"/>
            <a:ext cx="5587800" cy="1380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84" name="Google Shape;684;g8d5ae6fbc1_0_82"/>
          <p:cNvPicPr preferRelativeResize="0"/>
          <p:nvPr/>
        </p:nvPicPr>
        <p:blipFill>
          <a:blip r:embed="rId7">
            <a:alphaModFix/>
          </a:blip>
          <a:stretch>
            <a:fillRect/>
          </a:stretch>
        </p:blipFill>
        <p:spPr>
          <a:xfrm>
            <a:off x="2569300" y="5424675"/>
            <a:ext cx="2015150" cy="1425750"/>
          </a:xfrm>
          <a:prstGeom prst="rect">
            <a:avLst/>
          </a:prstGeom>
          <a:noFill/>
          <a:ln>
            <a:noFill/>
          </a:ln>
        </p:spPr>
      </p:pic>
      <p:pic>
        <p:nvPicPr>
          <p:cNvPr id="685" name="Google Shape;685;g8d5ae6fbc1_0_82"/>
          <p:cNvPicPr preferRelativeResize="0"/>
          <p:nvPr/>
        </p:nvPicPr>
        <p:blipFill>
          <a:blip r:embed="rId8">
            <a:alphaModFix/>
          </a:blip>
          <a:stretch>
            <a:fillRect/>
          </a:stretch>
        </p:blipFill>
        <p:spPr>
          <a:xfrm>
            <a:off x="4555013" y="5432985"/>
            <a:ext cx="2015150" cy="1424240"/>
          </a:xfrm>
          <a:prstGeom prst="rect">
            <a:avLst/>
          </a:prstGeom>
          <a:noFill/>
          <a:ln>
            <a:noFill/>
          </a:ln>
        </p:spPr>
      </p:pic>
      <p:pic>
        <p:nvPicPr>
          <p:cNvPr id="686" name="Google Shape;686;g8d5ae6fbc1_0_82"/>
          <p:cNvPicPr preferRelativeResize="0"/>
          <p:nvPr/>
        </p:nvPicPr>
        <p:blipFill>
          <a:blip r:embed="rId9">
            <a:alphaModFix/>
          </a:blip>
          <a:stretch>
            <a:fillRect/>
          </a:stretch>
        </p:blipFill>
        <p:spPr>
          <a:xfrm>
            <a:off x="6482788" y="5433000"/>
            <a:ext cx="1993940" cy="1424250"/>
          </a:xfrm>
          <a:prstGeom prst="rect">
            <a:avLst/>
          </a:prstGeom>
          <a:noFill/>
          <a:ln>
            <a:noFill/>
          </a:ln>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0D5C3F-1211-4501-AE78-782D068A37B1}"/>
                  </a:ext>
                </a:extLst>
              </p:cNvPr>
              <p:cNvSpPr/>
              <p:nvPr/>
            </p:nvSpPr>
            <p:spPr>
              <a:xfrm>
                <a:off x="6672233" y="1084304"/>
                <a:ext cx="2471767" cy="313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oMath>
                  </m:oMathPara>
                </a14:m>
                <a:endParaRPr lang="en-US" sz="1800" dirty="0"/>
              </a:p>
              <a:p>
                <a:endParaRPr lang="en-US" sz="1800" dirty="0"/>
              </a:p>
              <a:p>
                <a:pPr marL="0" indent="0">
                  <a:buNone/>
                </a:pPr>
                <a:endParaRPr lang="en-US" sz="1800" dirty="0"/>
              </a:p>
            </p:txBody>
          </p:sp>
        </mc:Choice>
        <mc:Fallback xmlns="">
          <p:sp>
            <p:nvSpPr>
              <p:cNvPr id="11" name="Rectangle 10">
                <a:extLst>
                  <a:ext uri="{FF2B5EF4-FFF2-40B4-BE49-F238E27FC236}">
                    <a16:creationId xmlns:a16="http://schemas.microsoft.com/office/drawing/2014/main" id="{3E0D5C3F-1211-4501-AE78-782D068A37B1}"/>
                  </a:ext>
                </a:extLst>
              </p:cNvPr>
              <p:cNvSpPr>
                <a:spLocks noRot="1" noChangeAspect="1" noMove="1" noResize="1" noEditPoints="1" noAdjustHandles="1" noChangeArrowheads="1" noChangeShapeType="1" noTextEdit="1"/>
              </p:cNvSpPr>
              <p:nvPr/>
            </p:nvSpPr>
            <p:spPr>
              <a:xfrm>
                <a:off x="6672233" y="1084304"/>
                <a:ext cx="2471767" cy="3139642"/>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8d5ae6fbc1_0_97"/>
          <p:cNvSpPr txBox="1">
            <a:spLocks noGrp="1"/>
          </p:cNvSpPr>
          <p:nvPr>
            <p:ph type="title"/>
          </p:nvPr>
        </p:nvSpPr>
        <p:spPr>
          <a:xfrm>
            <a:off x="457200" y="-920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Transport T-cell to the Infection Site</a:t>
            </a:r>
            <a:endParaRPr/>
          </a:p>
        </p:txBody>
      </p:sp>
      <mc:AlternateContent xmlns:mc="http://schemas.openxmlformats.org/markup-compatibility/2006" xmlns:a14="http://schemas.microsoft.com/office/drawing/2010/main">
        <mc:Choice Requires="a14">
          <p:sp>
            <p:nvSpPr>
              <p:cNvPr id="693" name="Google Shape;693;g8d5ae6fbc1_0_97"/>
              <p:cNvSpPr txBox="1">
                <a:spLocks noGrp="1"/>
              </p:cNvSpPr>
              <p:nvPr>
                <p:ph type="body" idx="1"/>
              </p:nvPr>
            </p:nvSpPr>
            <p:spPr>
              <a:xfrm>
                <a:off x="289639" y="755649"/>
                <a:ext cx="5407200" cy="5602357"/>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Next, effector T-cells need to travel from the lymph node to the infection site. </a:t>
                </a:r>
              </a:p>
              <a:p>
                <a:pPr lvl="0" indent="0">
                  <a:buNone/>
                </a:pPr>
                <a:r>
                  <a:rPr lang="en-US" sz="1900" dirty="0"/>
                  <a:t>We distinguish between effector T-cells in the lymph node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oMath>
                </a14:m>
                <a:r>
                  <a:rPr lang="en-US" sz="1900" dirty="0"/>
                  <a:t>) and the </a:t>
                </a:r>
              </a:p>
              <a:p>
                <a:pPr lvl="0" indent="0">
                  <a:buNone/>
                </a:pPr>
                <a:r>
                  <a:rPr lang="en-US" sz="1900" dirty="0"/>
                  <a:t>We assume that the rate of transport of immune cells to the infection site (</a:t>
                </a:r>
                <a14:m>
                  <m:oMath xmlns:m="http://schemas.openxmlformats.org/officeDocument/2006/math">
                    <m:r>
                      <a:rPr lang="en-US" sz="2000" b="0" i="1" smtClean="0">
                        <a:latin typeface="Cambria Math" panose="02040503050406030204" pitchFamily="18" charset="0"/>
                      </a:rPr>
                      <m:t>𝐸</m:t>
                    </m:r>
                  </m:oMath>
                </a14:m>
                <a:r>
                  <a:rPr lang="en-US" sz="1900" dirty="0"/>
                  <a:t>) is directly proportional to the number of effector T-cells in the lymph node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𝐿</m:t>
                        </m:r>
                      </m:sub>
                    </m:sSub>
                  </m:oMath>
                </a14:m>
                <a:r>
                  <a:rPr lang="en-US" sz="1900" dirty="0"/>
                  <a:t>) and the transport rate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𝑘</m:t>
                        </m:r>
                      </m:e>
                      <m:sub>
                        <m:r>
                          <a:rPr lang="en-US" sz="1800" i="1">
                            <a:latin typeface="Cambria Math" panose="02040503050406030204" pitchFamily="18" charset="0"/>
                          </a:rPr>
                          <m:t>𝑒</m:t>
                        </m:r>
                      </m:sub>
                    </m:sSub>
                  </m:oMath>
                </a14:m>
                <a:r>
                  <a:rPr lang="en-US" sz="1900" dirty="0"/>
                  <a:t>).</a:t>
                </a:r>
              </a:p>
              <a:p>
                <a:pPr lvl="0" indent="0">
                  <a:buNone/>
                </a:pPr>
                <a:r>
                  <a:rPr lang="en-US" sz="1900" dirty="0"/>
                  <a:t>Once in the tissue, effector immune cells have a lifespan determined by the exfiltration parameter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𝑒</m:t>
                        </m:r>
                      </m:sub>
                    </m:sSub>
                  </m:oMath>
                </a14:m>
                <a:r>
                  <a:rPr lang="en-US" sz="1900" dirty="0"/>
                  <a:t>)</a:t>
                </a:r>
              </a:p>
              <a:p>
                <a:pPr lvl="0" indent="0">
                  <a:buNone/>
                </a:pPr>
                <a:r>
                  <a:rPr lang="en-US" sz="1900" dirty="0"/>
                  <a:t>Here we assume the cells take 2 days to reach the tissue and have a mean survival time of about a day</a:t>
                </a:r>
              </a:p>
              <a:p>
                <a:pPr marL="457200" lvl="0" indent="0" algn="l" rtl="0">
                  <a:spcBef>
                    <a:spcPts val="560"/>
                  </a:spcBef>
                  <a:spcAft>
                    <a:spcPts val="0"/>
                  </a:spcAft>
                  <a:buNone/>
                </a:pPr>
                <a:endParaRPr lang="en-US" sz="1900" dirty="0"/>
              </a:p>
              <a:p>
                <a:pPr marL="0"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ar-AE" sz="1800" i="1">
                                  <a:latin typeface="Cambria Math" panose="02040503050406030204" pitchFamily="18" charset="0"/>
                                </a:rPr>
                              </m:ctrlPr>
                            </m:sSubPr>
                            <m:e>
                              <m:r>
                                <a:rPr lang="ar-AE" sz="1800" i="1">
                                  <a:latin typeface="Cambria Math" panose="02040503050406030204" pitchFamily="18" charset="0"/>
                                </a:rPr>
                                <m:t>𝐸</m:t>
                              </m:r>
                            </m:e>
                            <m:sub>
                              <m:r>
                                <a:rPr lang="ar-AE" sz="1800" i="1">
                                  <a:latin typeface="Cambria Math" panose="02040503050406030204" pitchFamily="18" charset="0"/>
                                </a:rPr>
                                <m:t>𝐿</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𝑝</m:t>
                          </m:r>
                        </m:e>
                        <m:sub>
                          <m:r>
                            <a:rPr lang="ar-AE" sz="1800" i="1">
                              <a:latin typeface="Cambria Math" panose="02040503050406030204" pitchFamily="18" charset="0"/>
                            </a:rPr>
                            <m:t>𝑒𝑙</m:t>
                          </m:r>
                        </m:sub>
                      </m:sSub>
                      <m:sSub>
                        <m:sSubPr>
                          <m:ctrlPr>
                            <a:rPr lang="ar-AE" sz="1800" i="1">
                              <a:latin typeface="Cambria Math" panose="02040503050406030204" pitchFamily="18" charset="0"/>
                            </a:rPr>
                          </m:ctrlPr>
                        </m:sSubPr>
                        <m:e>
                          <m:r>
                            <a:rPr lang="ar-AE" sz="1800" i="1">
                              <a:latin typeface="Cambria Math" panose="02040503050406030204" pitchFamily="18" charset="0"/>
                            </a:rPr>
                            <m:t>𝐶</m:t>
                          </m:r>
                        </m:e>
                        <m:sub>
                          <m:r>
                            <a:rPr lang="ar-AE" sz="1800" i="1">
                              <a:latin typeface="Cambria Math" panose="02040503050406030204" pitchFamily="18" charset="0"/>
                            </a:rPr>
                            <m:t>𝐿</m:t>
                          </m:r>
                        </m:sub>
                      </m:sSub>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𝑟</m:t>
                          </m:r>
                        </m:e>
                        <m:sub>
                          <m:r>
                            <a:rPr lang="ar-AE" sz="1800" i="1">
                              <a:latin typeface="Cambria Math" panose="02040503050406030204" pitchFamily="18" charset="0"/>
                            </a:rPr>
                            <m:t>𝑒𝑙</m:t>
                          </m:r>
                        </m:sub>
                      </m:sSub>
                      <m:sSub>
                        <m:sSubPr>
                          <m:ctrlPr>
                            <a:rPr lang="ar-AE" sz="1800" i="1">
                              <a:latin typeface="Cambria Math" panose="02040503050406030204" pitchFamily="18" charset="0"/>
                            </a:rPr>
                          </m:ctrlPr>
                        </m:sSubPr>
                        <m:e>
                          <m:r>
                            <a:rPr lang="ar-AE" sz="1800" i="1">
                              <a:latin typeface="Cambria Math" panose="02040503050406030204" pitchFamily="18" charset="0"/>
                            </a:rPr>
                            <m:t>𝐶</m:t>
                          </m:r>
                        </m:e>
                        <m:sub>
                          <m:r>
                            <a:rPr lang="ar-AE" sz="1800" i="1">
                              <a:latin typeface="Cambria Math" panose="02040503050406030204" pitchFamily="18" charset="0"/>
                            </a:rPr>
                            <m:t>𝐿</m:t>
                          </m:r>
                        </m:sub>
                      </m:sSub>
                      <m:sSub>
                        <m:sSubPr>
                          <m:ctrlPr>
                            <a:rPr lang="ar-AE" sz="1800" i="1">
                              <a:latin typeface="Cambria Math" panose="02040503050406030204" pitchFamily="18" charset="0"/>
                            </a:rPr>
                          </m:ctrlPr>
                        </m:sSubPr>
                        <m:e>
                          <m:r>
                            <a:rPr lang="ar-AE" sz="1800" i="1">
                              <a:latin typeface="Cambria Math" panose="02040503050406030204" pitchFamily="18" charset="0"/>
                            </a:rPr>
                            <m:t>𝐸</m:t>
                          </m:r>
                        </m:e>
                        <m:sub>
                          <m:r>
                            <a:rPr lang="ar-AE" sz="1800" i="1">
                              <a:latin typeface="Cambria Math" panose="02040503050406030204" pitchFamily="18" charset="0"/>
                            </a:rPr>
                            <m:t>𝐿</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𝑒𝑙</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𝑒𝑙</m:t>
                              </m:r>
                            </m:sub>
                          </m:sSub>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𝐸</m:t>
                              </m:r>
                            </m:e>
                            <m:sub>
                              <m:r>
                                <a:rPr lang="ar-AE" sz="1800" i="1">
                                  <a:latin typeface="Cambria Math" panose="02040503050406030204" pitchFamily="18" charset="0"/>
                                </a:rPr>
                                <m:t>𝐿</m:t>
                              </m:r>
                            </m:sub>
                          </m:sSub>
                        </m:den>
                      </m:f>
                      <m:r>
                        <a:rPr lang="ar-AE"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𝑘</m:t>
                          </m:r>
                        </m:e>
                        <m:sub>
                          <m:r>
                            <a:rPr lang="en-US" sz="1800" b="0" i="1" smtClean="0">
                              <a:latin typeface="Cambria Math" panose="02040503050406030204" pitchFamily="18" charset="0"/>
                            </a:rPr>
                            <m:t>𝑒</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𝐿</m:t>
                          </m:r>
                        </m:sub>
                      </m:sSub>
                    </m:oMath>
                  </m:oMathPara>
                </a14:m>
                <a:endParaRPr lang="en-US" sz="1900" dirty="0"/>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r>
                            <a:rPr lang="en-US" sz="2000" b="0" i="1" smtClean="0">
                              <a:latin typeface="Cambria Math" panose="02040503050406030204" pitchFamily="18" charset="0"/>
                            </a:rPr>
                            <m:t>𝐸</m:t>
                          </m:r>
                        </m:num>
                        <m:den>
                          <m:r>
                            <a:rPr lang="ar-AE" sz="2000" i="1">
                              <a:latin typeface="Cambria Math" panose="02040503050406030204" pitchFamily="18" charset="0"/>
                            </a:rPr>
                            <m:t>𝑑𝑡</m:t>
                          </m:r>
                        </m:den>
                      </m:f>
                      <m:r>
                        <a:rPr lang="ar-AE"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𝐸</m:t>
                      </m:r>
                    </m:oMath>
                  </m:oMathPara>
                </a14:m>
                <a:endParaRPr lang="ar-AE" sz="1900" dirty="0"/>
              </a:p>
            </p:txBody>
          </p:sp>
        </mc:Choice>
        <mc:Fallback xmlns="">
          <p:sp>
            <p:nvSpPr>
              <p:cNvPr id="693" name="Google Shape;693;g8d5ae6fbc1_0_97"/>
              <p:cNvSpPr txBox="1">
                <a:spLocks noGrp="1" noRot="1" noChangeAspect="1" noMove="1" noResize="1" noEditPoints="1" noAdjustHandles="1" noChangeArrowheads="1" noChangeShapeType="1" noTextEdit="1"/>
              </p:cNvSpPr>
              <p:nvPr>
                <p:ph type="body" idx="1"/>
              </p:nvPr>
            </p:nvSpPr>
            <p:spPr>
              <a:xfrm>
                <a:off x="289639" y="755649"/>
                <a:ext cx="5407200" cy="5602357"/>
              </a:xfrm>
              <a:prstGeom prst="rect">
                <a:avLst/>
              </a:prstGeom>
              <a:blipFill>
                <a:blip r:embed="rId3"/>
                <a:stretch>
                  <a:fillRect l="-1127" r="-1015" b="-8161"/>
                </a:stretch>
              </a:blipFill>
            </p:spPr>
            <p:txBody>
              <a:bodyPr/>
              <a:lstStyle/>
              <a:p>
                <a:r>
                  <a:rPr lang="en-US">
                    <a:noFill/>
                  </a:rPr>
                  <a:t> </a:t>
                </a:r>
              </a:p>
            </p:txBody>
          </p:sp>
        </mc:Fallback>
      </mc:AlternateContent>
      <p:pic>
        <p:nvPicPr>
          <p:cNvPr id="694" name="Google Shape;694;g8d5ae6fbc1_0_9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95" name="Google Shape;695;g8d5ae6fbc1_0_97"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96" name="Google Shape;696;g8d5ae6fbc1_0_97"/>
          <p:cNvPicPr preferRelativeResize="0"/>
          <p:nvPr/>
        </p:nvPicPr>
        <p:blipFill>
          <a:blip r:embed="rId6">
            <a:alphaModFix/>
          </a:blip>
          <a:stretch>
            <a:fillRect/>
          </a:stretch>
        </p:blipFill>
        <p:spPr>
          <a:xfrm>
            <a:off x="5630875" y="2599470"/>
            <a:ext cx="3421076" cy="1821055"/>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722548-9269-402C-AB5D-7809B6B741F3}"/>
                  </a:ext>
                </a:extLst>
              </p:cNvPr>
              <p:cNvSpPr/>
              <p:nvPr/>
            </p:nvSpPr>
            <p:spPr>
              <a:xfrm>
                <a:off x="5368351" y="4512586"/>
                <a:ext cx="3857146" cy="754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𝑒</m:t>
                                  </m:r>
                                  <m:r>
                                    <a:rPr lang="en-US" sz="2000" i="1">
                                      <a:latin typeface="Cambria Math" panose="02040503050406030204" pitchFamily="18" charset="0"/>
                                    </a:rPr>
                                    <m:t>𝑙</m:t>
                                  </m:r>
                                </m:sub>
                              </m:sSub>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𝐶</m:t>
                                  </m:r>
                                </m:e>
                                <m:sub>
                                  <m:r>
                                    <m:rPr>
                                      <m:brk m:alnAt="2"/>
                                    </m:rPr>
                                    <a:rPr lang="en-US" sz="2000" i="1">
                                      <a:latin typeface="Cambria Math" panose="02040503050406030204" pitchFamily="18" charset="0"/>
                                    </a:rPr>
                                    <m:t>𝐿</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𝑟</m:t>
                                  </m:r>
                                </m:e>
                                <m:sub>
                                  <m:r>
                                    <m:rPr>
                                      <m:brk m:alnAt="2"/>
                                    </m:rPr>
                                    <a:rPr lang="en-US" sz="2000" i="1">
                                      <a:latin typeface="Cambria Math" panose="02040503050406030204" pitchFamily="18" charset="0"/>
                                    </a:rPr>
                                    <m:t>𝑒</m:t>
                                  </m:r>
                                  <m:r>
                                    <a:rPr lang="en-US" sz="2000" i="1">
                                      <a:latin typeface="Cambria Math" panose="02040503050406030204" pitchFamily="18" charset="0"/>
                                    </a:rPr>
                                    <m:t>𝑙</m:t>
                                  </m:r>
                                </m:sub>
                              </m:sSub>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𝐶</m:t>
                                  </m:r>
                                </m:e>
                                <m:sub>
                                  <m:r>
                                    <m:rPr>
                                      <m:brk m:alnAt="2"/>
                                    </m:rP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𝐸</m:t>
                                  </m:r>
                                </m:e>
                                <m:sub>
                                  <m:r>
                                    <m:rPr>
                                      <m:brk m:alnAt="2"/>
                                    </m:rPr>
                                    <a:rPr lang="en-US" sz="2000" i="1">
                                      <a:latin typeface="Cambria Math" panose="02040503050406030204" pitchFamily="18" charset="0"/>
                                    </a:rPr>
                                    <m:t>𝐿</m:t>
                                  </m:r>
                                </m:sub>
                              </m:sSub>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𝐾</m:t>
                                      </m:r>
                                    </m:e>
                                    <m:sub>
                                      <m:r>
                                        <m:rPr>
                                          <m:brk m:alnAt="2"/>
                                        </m:rPr>
                                        <a:rPr lang="en-US" sz="2000" i="1">
                                          <a:latin typeface="Cambria Math" panose="02040503050406030204" pitchFamily="18" charset="0"/>
                                        </a:rPr>
                                        <m:t>𝑒</m:t>
                                      </m:r>
                                      <m:r>
                                        <a:rPr lang="en-US" sz="2000" i="1">
                                          <a:latin typeface="Cambria Math" panose="02040503050406030204" pitchFamily="18" charset="0"/>
                                        </a:rPr>
                                        <m:t>𝑙</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𝑒𝑙</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den>
                              </m:f>
                            </m:e>
                          </m:groupChr>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𝑘</m:t>
                              </m:r>
                            </m:e>
                            <m:sub>
                              <m:r>
                                <m:rPr>
                                  <m:brk m:alnAt="2"/>
                                </m:rPr>
                                <a:rPr lang="en-US" sz="2000" b="0" i="1" smtClean="0">
                                  <a:latin typeface="Cambria Math" panose="02040503050406030204" pitchFamily="18" charset="0"/>
                                </a:rPr>
                                <m:t>𝑒</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𝐸</m:t>
                              </m:r>
                            </m:e>
                            <m:sub>
                              <m:r>
                                <m:rPr>
                                  <m:brk m:alnAt="2"/>
                                </m:rPr>
                                <a:rPr lang="en-US" sz="2000" b="0" i="1" smtClean="0">
                                  <a:latin typeface="Cambria Math" panose="02040503050406030204" pitchFamily="18" charset="0"/>
                                </a:rPr>
                                <m:t>𝐿</m:t>
                              </m:r>
                            </m:sub>
                          </m:sSub>
                        </m:e>
                      </m:groupChr>
                      <m:r>
                        <a:rPr lang="en-US" sz="2000" b="0" i="1" smtClean="0">
                          <a:latin typeface="Cambria Math" panose="02040503050406030204" pitchFamily="18" charset="0"/>
                        </a:rPr>
                        <m:t>𝐸</m:t>
                      </m:r>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m:rPr>
                                  <m:brk m:alnAt="2"/>
                                </m:rPr>
                                <a:rPr lang="en-US" sz="2000" b="0" i="1" smtClean="0">
                                  <a:latin typeface="Cambria Math" panose="02040503050406030204" pitchFamily="18" charset="0"/>
                                </a:rPr>
                                <m:t>𝑒</m:t>
                              </m:r>
                            </m:sub>
                          </m:sSub>
                          <m:r>
                            <m:rPr>
                              <m:brk m:alnAt="2"/>
                            </m:rPr>
                            <a:rPr lang="en-US" sz="2000" b="0" i="1" smtClean="0">
                              <a:latin typeface="Cambria Math" panose="02040503050406030204" pitchFamily="18" charset="0"/>
                            </a:rPr>
                            <m:t>𝐸</m:t>
                          </m:r>
                        </m:e>
                      </m:groupChr>
                      <m:r>
                        <a:rPr lang="en-US" sz="2000" i="1">
                          <a:latin typeface="Cambria Math" panose="02040503050406030204" pitchFamily="18" charset="0"/>
                        </a:rPr>
                        <m:t>𝐸</m:t>
                      </m:r>
                    </m:oMath>
                  </m:oMathPara>
                </a14:m>
                <a:endParaRPr lang="en-US" sz="2000" dirty="0"/>
              </a:p>
            </p:txBody>
          </p:sp>
        </mc:Choice>
        <mc:Fallback xmlns="">
          <p:sp>
            <p:nvSpPr>
              <p:cNvPr id="7" name="Rectangle 6">
                <a:extLst>
                  <a:ext uri="{FF2B5EF4-FFF2-40B4-BE49-F238E27FC236}">
                    <a16:creationId xmlns:a16="http://schemas.microsoft.com/office/drawing/2014/main" id="{AF722548-9269-402C-AB5D-7809B6B741F3}"/>
                  </a:ext>
                </a:extLst>
              </p:cNvPr>
              <p:cNvSpPr>
                <a:spLocks noRot="1" noChangeAspect="1" noMove="1" noResize="1" noEditPoints="1" noAdjustHandles="1" noChangeArrowheads="1" noChangeShapeType="1" noTextEdit="1"/>
              </p:cNvSpPr>
              <p:nvPr/>
            </p:nvSpPr>
            <p:spPr>
              <a:xfrm>
                <a:off x="5368351" y="4512586"/>
                <a:ext cx="3857146" cy="7544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6BA7579-8328-F04D-AA7F-5630F98B64BB}"/>
                  </a:ext>
                </a:extLst>
              </p:cNvPr>
              <p:cNvSpPr/>
              <p:nvPr/>
            </p:nvSpPr>
            <p:spPr>
              <a:xfrm>
                <a:off x="8006695" y="3241853"/>
                <a:ext cx="543580" cy="369332"/>
              </a:xfrm>
              <a:prstGeom prst="rect">
                <a:avLst/>
              </a:prstGeom>
              <a:solidFill>
                <a:srgbClr val="B5B5B5"/>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b="1" i="1" smtClean="0">
                              <a:solidFill>
                                <a:schemeClr val="bg1"/>
                              </a:solidFill>
                              <a:latin typeface="Cambria Math" panose="02040503050406030204" pitchFamily="18" charset="0"/>
                            </a:rPr>
                          </m:ctrlPr>
                        </m:sSubPr>
                        <m:e>
                          <m:r>
                            <a:rPr lang="ar-AE" sz="1800" b="1" i="1">
                              <a:solidFill>
                                <a:schemeClr val="bg1"/>
                              </a:solidFill>
                              <a:latin typeface="Cambria Math" panose="02040503050406030204" pitchFamily="18" charset="0"/>
                            </a:rPr>
                            <m:t>𝑬</m:t>
                          </m:r>
                        </m:e>
                        <m:sub>
                          <m:r>
                            <a:rPr lang="ar-AE" sz="1800" b="1" i="1">
                              <a:solidFill>
                                <a:schemeClr val="bg1"/>
                              </a:solidFill>
                              <a:latin typeface="Cambria Math" panose="02040503050406030204" pitchFamily="18" charset="0"/>
                            </a:rPr>
                            <m:t>𝑳</m:t>
                          </m:r>
                        </m:sub>
                      </m:sSub>
                    </m:oMath>
                  </m:oMathPara>
                </a14:m>
                <a:endParaRPr lang="en-US" sz="1800" b="1" dirty="0">
                  <a:solidFill>
                    <a:schemeClr val="bg1"/>
                  </a:solidFill>
                </a:endParaRPr>
              </a:p>
            </p:txBody>
          </p:sp>
        </mc:Choice>
        <mc:Fallback xmlns="">
          <p:sp>
            <p:nvSpPr>
              <p:cNvPr id="4" name="Rectangle 3">
                <a:extLst>
                  <a:ext uri="{FF2B5EF4-FFF2-40B4-BE49-F238E27FC236}">
                    <a16:creationId xmlns:a16="http://schemas.microsoft.com/office/drawing/2014/main" id="{96BA7579-8328-F04D-AA7F-5630F98B64BB}"/>
                  </a:ext>
                </a:extLst>
              </p:cNvPr>
              <p:cNvSpPr>
                <a:spLocks noRot="1" noChangeAspect="1" noMove="1" noResize="1" noEditPoints="1" noAdjustHandles="1" noChangeArrowheads="1" noChangeShapeType="1" noTextEdit="1"/>
              </p:cNvSpPr>
              <p:nvPr/>
            </p:nvSpPr>
            <p:spPr>
              <a:xfrm>
                <a:off x="8006695" y="3241853"/>
                <a:ext cx="54358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F48CB4B-F296-AE4F-9007-B07AA18BAA2C}"/>
                  </a:ext>
                </a:extLst>
              </p:cNvPr>
              <p:cNvSpPr/>
              <p:nvPr/>
            </p:nvSpPr>
            <p:spPr>
              <a:xfrm>
                <a:off x="5807090" y="5442317"/>
                <a:ext cx="1746055" cy="1323439"/>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m:t>
                        </m:r>
                      </m:sub>
                    </m:sSub>
                    <m:r>
                      <a:rPr lang="en-US" sz="2000" i="1">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 </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day</m:t>
                    </m:r>
                  </m:oMath>
                </a14:m>
                <a:r>
                  <a:rPr lang="en-US" sz="2000" dirty="0">
                    <a:latin typeface="Cambria Math" panose="02040503050406030204" pitchFamily="18" charset="0"/>
                  </a:rPr>
                  <a:t> </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/day</a:t>
                </a:r>
              </a:p>
              <a:p>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oMath>
                  </m:oMathPara>
                </a14:m>
                <a:endParaRPr lang="en-US" sz="2000" dirty="0"/>
              </a:p>
            </p:txBody>
          </p:sp>
        </mc:Choice>
        <mc:Fallback xmlns="">
          <p:sp>
            <p:nvSpPr>
              <p:cNvPr id="12" name="Rectangle 11">
                <a:extLst>
                  <a:ext uri="{FF2B5EF4-FFF2-40B4-BE49-F238E27FC236}">
                    <a16:creationId xmlns:a16="http://schemas.microsoft.com/office/drawing/2014/main" id="{9F48CB4B-F296-AE4F-9007-B07AA18BAA2C}"/>
                  </a:ext>
                </a:extLst>
              </p:cNvPr>
              <p:cNvSpPr>
                <a:spLocks noRot="1" noChangeAspect="1" noMove="1" noResize="1" noEditPoints="1" noAdjustHandles="1" noChangeArrowheads="1" noChangeShapeType="1" noTextEdit="1"/>
              </p:cNvSpPr>
              <p:nvPr/>
            </p:nvSpPr>
            <p:spPr>
              <a:xfrm>
                <a:off x="5807090" y="5442317"/>
                <a:ext cx="1746055" cy="1323439"/>
              </a:xfrm>
              <a:prstGeom prst="rect">
                <a:avLst/>
              </a:prstGeom>
              <a:blipFill>
                <a:blip r:embed="rId9"/>
                <a:stretch>
                  <a:fillRect r="-699"/>
                </a:stretch>
              </a:blipFill>
            </p:spPr>
            <p:txBody>
              <a:bodyPr/>
              <a:lstStyle/>
              <a:p>
                <a:r>
                  <a:rPr lang="en-US">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8d5ae6fbc1_0_108"/>
          <p:cNvSpPr txBox="1">
            <a:spLocks noGrp="1"/>
          </p:cNvSpPr>
          <p:nvPr>
            <p:ph type="title"/>
          </p:nvPr>
        </p:nvSpPr>
        <p:spPr>
          <a:xfrm>
            <a:off x="457200" y="-92062"/>
            <a:ext cx="8229600" cy="76923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Transport T-cells to the Infection Site</a:t>
            </a:r>
            <a:endParaRPr dirty="0"/>
          </a:p>
        </p:txBody>
      </p:sp>
      <p:pic>
        <p:nvPicPr>
          <p:cNvPr id="703" name="Google Shape;703;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04" name="Google Shape;704;g8d5ae6fbc1_0_10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06" name="Google Shape;706;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grpSp>
        <p:nvGrpSpPr>
          <p:cNvPr id="2" name="Group 1">
            <a:extLst>
              <a:ext uri="{FF2B5EF4-FFF2-40B4-BE49-F238E27FC236}">
                <a16:creationId xmlns:a16="http://schemas.microsoft.com/office/drawing/2014/main" id="{8B8D9EC2-28C5-45B7-9BF9-1F225F002641}"/>
              </a:ext>
            </a:extLst>
          </p:cNvPr>
          <p:cNvGrpSpPr/>
          <p:nvPr/>
        </p:nvGrpSpPr>
        <p:grpSpPr>
          <a:xfrm>
            <a:off x="0" y="540611"/>
            <a:ext cx="6893837" cy="4864087"/>
            <a:chOff x="1125088" y="819763"/>
            <a:chExt cx="6893837" cy="4864087"/>
          </a:xfrm>
        </p:grpSpPr>
        <p:pic>
          <p:nvPicPr>
            <p:cNvPr id="705" name="Google Shape;705;g8d5ae6fbc1_0_108"/>
            <p:cNvPicPr preferRelativeResize="0"/>
            <p:nvPr/>
          </p:nvPicPr>
          <p:blipFill>
            <a:blip r:embed="rId5">
              <a:alphaModFix/>
            </a:blip>
            <a:stretch>
              <a:fillRect/>
            </a:stretch>
          </p:blipFill>
          <p:spPr>
            <a:xfrm>
              <a:off x="1125088" y="819763"/>
              <a:ext cx="6893837" cy="4864087"/>
            </a:xfrm>
            <a:prstGeom prst="rect">
              <a:avLst/>
            </a:prstGeom>
            <a:noFill/>
            <a:ln>
              <a:noFill/>
            </a:ln>
          </p:spPr>
        </p:pic>
        <p:sp>
          <p:nvSpPr>
            <p:cNvPr id="711" name="Google Shape;711;g8d5ae6fbc1_0_108"/>
            <p:cNvSpPr/>
            <p:nvPr/>
          </p:nvSpPr>
          <p:spPr>
            <a:xfrm>
              <a:off x="1411525" y="2684875"/>
              <a:ext cx="55878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DB2629-4B88-4EE2-81FB-37771CA282BA}"/>
                  </a:ext>
                </a:extLst>
              </p:cNvPr>
              <p:cNvSpPr/>
              <p:nvPr/>
            </p:nvSpPr>
            <p:spPr>
              <a:xfrm>
                <a:off x="5368351" y="2006061"/>
                <a:ext cx="3775649" cy="2929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12" name="Rectangle 11">
                <a:extLst>
                  <a:ext uri="{FF2B5EF4-FFF2-40B4-BE49-F238E27FC236}">
                    <a16:creationId xmlns:a16="http://schemas.microsoft.com/office/drawing/2014/main" id="{1BDB2629-4B88-4EE2-81FB-37771CA282BA}"/>
                  </a:ext>
                </a:extLst>
              </p:cNvPr>
              <p:cNvSpPr>
                <a:spLocks noRot="1" noChangeAspect="1" noMove="1" noResize="1" noEditPoints="1" noAdjustHandles="1" noChangeArrowheads="1" noChangeShapeType="1" noTextEdit="1"/>
              </p:cNvSpPr>
              <p:nvPr/>
            </p:nvSpPr>
            <p:spPr>
              <a:xfrm>
                <a:off x="5368351" y="2006061"/>
                <a:ext cx="3775649" cy="2929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B518D74-6277-4FF3-8F05-A54374213124}"/>
                  </a:ext>
                </a:extLst>
              </p:cNvPr>
              <p:cNvSpPr/>
              <p:nvPr/>
            </p:nvSpPr>
            <p:spPr>
              <a:xfrm>
                <a:off x="3711422" y="4011612"/>
                <a:ext cx="1746055" cy="1323439"/>
              </a:xfrm>
              <a:prstGeom prst="rect">
                <a:avLst/>
              </a:prstGeom>
            </p:spPr>
            <p:txBody>
              <a:bodyPr wrap="none">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𝑘</m:t>
                        </m:r>
                      </m:e>
                      <m:sub>
                        <m:r>
                          <a:rPr lang="en-US" sz="2000" b="0" i="1" smtClean="0">
                            <a:solidFill>
                              <a:srgbClr val="0070C0"/>
                            </a:solidFill>
                            <a:latin typeface="Cambria Math" panose="02040503050406030204" pitchFamily="18" charset="0"/>
                          </a:rPr>
                          <m:t>𝑒</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r>
                      <a:rPr lang="en-US" sz="2000" b="0" i="1" smtClean="0">
                        <a:solidFill>
                          <a:srgbClr val="0070C0"/>
                        </a:solidFill>
                        <a:latin typeface="Cambria Math" panose="02040503050406030204" pitchFamily="18" charset="0"/>
                      </a:rPr>
                      <m:t> </m:t>
                    </m:r>
                    <m:r>
                      <a:rPr lang="en-US" sz="2000" b="0" i="0" smtClean="0">
                        <a:solidFill>
                          <a:srgbClr val="0070C0"/>
                        </a:solidFill>
                        <a:latin typeface="Cambria Math" panose="02040503050406030204" pitchFamily="18" charset="0"/>
                      </a:rPr>
                      <m:t>/</m:t>
                    </m:r>
                    <m:r>
                      <m:rPr>
                        <m:sty m:val="p"/>
                      </m:rPr>
                      <a:rPr lang="en-US" sz="2000" b="0" i="0" smtClean="0">
                        <a:solidFill>
                          <a:srgbClr val="0070C0"/>
                        </a:solidFill>
                        <a:latin typeface="Cambria Math" panose="02040503050406030204" pitchFamily="18" charset="0"/>
                      </a:rPr>
                      <m:t>day</m:t>
                    </m:r>
                  </m:oMath>
                </a14:m>
                <a:r>
                  <a:rPr lang="en-US" sz="2000" dirty="0">
                    <a:solidFill>
                      <a:srgbClr val="0070C0"/>
                    </a:solidFill>
                    <a:latin typeface="Cambria Math" panose="02040503050406030204" pitchFamily="18" charset="0"/>
                  </a:rPr>
                  <a:t> </a:t>
                </a:r>
              </a:p>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𝑑</m:t>
                        </m:r>
                      </m:e>
                      <m:sub>
                        <m:r>
                          <a:rPr lang="en-US" sz="2000" b="0" i="1" smtClean="0">
                            <a:solidFill>
                              <a:srgbClr val="0070C0"/>
                            </a:solidFill>
                            <a:latin typeface="Cambria Math" panose="02040503050406030204" pitchFamily="18" charset="0"/>
                          </a:rPr>
                          <m:t>𝑒</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1</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oMath>
                </a14:m>
                <a:r>
                  <a:rPr lang="en-US" sz="2000" i="1" dirty="0">
                    <a:solidFill>
                      <a:srgbClr val="0070C0"/>
                    </a:solidFill>
                    <a:latin typeface="Cambria Math" panose="02040503050406030204" pitchFamily="18" charset="0"/>
                  </a:rPr>
                  <a:t> </a:t>
                </a:r>
                <a:r>
                  <a:rPr lang="en-US" sz="2000" dirty="0">
                    <a:solidFill>
                      <a:srgbClr val="0070C0"/>
                    </a:solidFill>
                    <a:latin typeface="Cambria Math" panose="02040503050406030204" pitchFamily="18" charset="0"/>
                  </a:rPr>
                  <a:t>/day</a:t>
                </a:r>
              </a:p>
              <a:p>
                <a:endParaRPr lang="en-US" sz="200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rPr>
                        <m:t> </m:t>
                      </m:r>
                    </m:oMath>
                  </m:oMathPara>
                </a14:m>
                <a:endParaRPr lang="en-US" sz="2000" dirty="0">
                  <a:solidFill>
                    <a:srgbClr val="0070C0"/>
                  </a:solidFill>
                </a:endParaRPr>
              </a:p>
            </p:txBody>
          </p:sp>
        </mc:Choice>
        <mc:Fallback xmlns="">
          <p:sp>
            <p:nvSpPr>
              <p:cNvPr id="14" name="Rectangle 13">
                <a:extLst>
                  <a:ext uri="{FF2B5EF4-FFF2-40B4-BE49-F238E27FC236}">
                    <a16:creationId xmlns:a16="http://schemas.microsoft.com/office/drawing/2014/main" id="{1B518D74-6277-4FF3-8F05-A54374213124}"/>
                  </a:ext>
                </a:extLst>
              </p:cNvPr>
              <p:cNvSpPr>
                <a:spLocks noRot="1" noChangeAspect="1" noMove="1" noResize="1" noEditPoints="1" noAdjustHandles="1" noChangeArrowheads="1" noChangeShapeType="1" noTextEdit="1"/>
              </p:cNvSpPr>
              <p:nvPr/>
            </p:nvSpPr>
            <p:spPr>
              <a:xfrm>
                <a:off x="3711422" y="4011612"/>
                <a:ext cx="1746055" cy="1323439"/>
              </a:xfrm>
              <a:prstGeom prst="rect">
                <a:avLst/>
              </a:prstGeom>
              <a:blipFill>
                <a:blip r:embed="rId11"/>
                <a:stretch>
                  <a:fillRect r="-69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636183A8-B2FD-4255-B8BF-E95B63DC4C2A}"/>
              </a:ext>
            </a:extLst>
          </p:cNvPr>
          <p:cNvSpPr txBox="1"/>
          <p:nvPr/>
        </p:nvSpPr>
        <p:spPr>
          <a:xfrm>
            <a:off x="704515" y="5707683"/>
            <a:ext cx="3791749" cy="307777"/>
          </a:xfrm>
          <a:prstGeom prst="rect">
            <a:avLst/>
          </a:prstGeom>
          <a:noFill/>
        </p:spPr>
        <p:txBody>
          <a:bodyPr wrap="square" rtlCol="0">
            <a:spAutoFit/>
          </a:bodyPr>
          <a:lstStyle/>
          <a:p>
            <a:r>
              <a:rPr lang="en-US" b="1" dirty="0">
                <a:solidFill>
                  <a:srgbClr val="0070C0"/>
                </a:solidFill>
              </a:rPr>
              <a:t>Exercise—Run it!</a:t>
            </a:r>
          </a:p>
        </p:txBody>
      </p:sp>
      <p:sp>
        <p:nvSpPr>
          <p:cNvPr id="16" name="Rectangle 15">
            <a:extLst>
              <a:ext uri="{FF2B5EF4-FFF2-40B4-BE49-F238E27FC236}">
                <a16:creationId xmlns:a16="http://schemas.microsoft.com/office/drawing/2014/main" id="{99EF1CE3-84EB-4936-8061-DA6EB3E67A11}"/>
              </a:ext>
            </a:extLst>
          </p:cNvPr>
          <p:cNvSpPr/>
          <p:nvPr/>
        </p:nvSpPr>
        <p:spPr>
          <a:xfrm>
            <a:off x="292452" y="5030504"/>
            <a:ext cx="704498" cy="3741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8d5ae6fbc1_0_108"/>
          <p:cNvSpPr txBox="1">
            <a:spLocks noGrp="1"/>
          </p:cNvSpPr>
          <p:nvPr>
            <p:ph type="title"/>
          </p:nvPr>
        </p:nvSpPr>
        <p:spPr>
          <a:xfrm>
            <a:off x="457200" y="-92062"/>
            <a:ext cx="8229600" cy="76923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Transport T-cells to the Infection Site</a:t>
            </a:r>
            <a:endParaRPr dirty="0"/>
          </a:p>
        </p:txBody>
      </p:sp>
      <p:pic>
        <p:nvPicPr>
          <p:cNvPr id="703" name="Google Shape;703;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04" name="Google Shape;704;g8d5ae6fbc1_0_10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06" name="Google Shape;706;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07" name="Google Shape;707;g8d5ae6fbc1_0_108"/>
          <p:cNvPicPr preferRelativeResize="0"/>
          <p:nvPr/>
        </p:nvPicPr>
        <p:blipFill>
          <a:blip r:embed="rId5">
            <a:alphaModFix/>
          </a:blip>
          <a:stretch>
            <a:fillRect/>
          </a:stretch>
        </p:blipFill>
        <p:spPr>
          <a:xfrm>
            <a:off x="557737" y="5417075"/>
            <a:ext cx="2090950" cy="1440925"/>
          </a:xfrm>
          <a:prstGeom prst="rect">
            <a:avLst/>
          </a:prstGeom>
          <a:noFill/>
          <a:ln>
            <a:noFill/>
          </a:ln>
        </p:spPr>
      </p:pic>
      <p:pic>
        <p:nvPicPr>
          <p:cNvPr id="708" name="Google Shape;708;g8d5ae6fbc1_0_108"/>
          <p:cNvPicPr preferRelativeResize="0"/>
          <p:nvPr/>
        </p:nvPicPr>
        <p:blipFill>
          <a:blip r:embed="rId6">
            <a:alphaModFix/>
          </a:blip>
          <a:stretch>
            <a:fillRect/>
          </a:stretch>
        </p:blipFill>
        <p:spPr>
          <a:xfrm>
            <a:off x="2569300" y="5424675"/>
            <a:ext cx="2015150" cy="1425750"/>
          </a:xfrm>
          <a:prstGeom prst="rect">
            <a:avLst/>
          </a:prstGeom>
          <a:noFill/>
          <a:ln>
            <a:noFill/>
          </a:ln>
        </p:spPr>
      </p:pic>
      <p:pic>
        <p:nvPicPr>
          <p:cNvPr id="709" name="Google Shape;709;g8d5ae6fbc1_0_108"/>
          <p:cNvPicPr preferRelativeResize="0"/>
          <p:nvPr/>
        </p:nvPicPr>
        <p:blipFill>
          <a:blip r:embed="rId7">
            <a:alphaModFix/>
          </a:blip>
          <a:stretch>
            <a:fillRect/>
          </a:stretch>
        </p:blipFill>
        <p:spPr>
          <a:xfrm>
            <a:off x="4555013" y="5432985"/>
            <a:ext cx="2015150" cy="1424240"/>
          </a:xfrm>
          <a:prstGeom prst="rect">
            <a:avLst/>
          </a:prstGeom>
          <a:noFill/>
          <a:ln>
            <a:noFill/>
          </a:ln>
        </p:spPr>
      </p:pic>
      <p:pic>
        <p:nvPicPr>
          <p:cNvPr id="710" name="Google Shape;710;g8d5ae6fbc1_0_108"/>
          <p:cNvPicPr preferRelativeResize="0"/>
          <p:nvPr/>
        </p:nvPicPr>
        <p:blipFill>
          <a:blip r:embed="rId8">
            <a:alphaModFix/>
          </a:blip>
          <a:stretch>
            <a:fillRect/>
          </a:stretch>
        </p:blipFill>
        <p:spPr>
          <a:xfrm>
            <a:off x="6570175" y="5389565"/>
            <a:ext cx="2015150" cy="1495947"/>
          </a:xfrm>
          <a:prstGeom prst="rect">
            <a:avLst/>
          </a:prstGeom>
          <a:noFill/>
          <a:ln>
            <a:noFill/>
          </a:ln>
        </p:spPr>
      </p:pic>
      <p:grpSp>
        <p:nvGrpSpPr>
          <p:cNvPr id="2" name="Group 1">
            <a:extLst>
              <a:ext uri="{FF2B5EF4-FFF2-40B4-BE49-F238E27FC236}">
                <a16:creationId xmlns:a16="http://schemas.microsoft.com/office/drawing/2014/main" id="{8B8D9EC2-28C5-45B7-9BF9-1F225F002641}"/>
              </a:ext>
            </a:extLst>
          </p:cNvPr>
          <p:cNvGrpSpPr/>
          <p:nvPr/>
        </p:nvGrpSpPr>
        <p:grpSpPr>
          <a:xfrm>
            <a:off x="0" y="540611"/>
            <a:ext cx="6893837" cy="4864087"/>
            <a:chOff x="1125088" y="819763"/>
            <a:chExt cx="6893837" cy="4864087"/>
          </a:xfrm>
        </p:grpSpPr>
        <p:pic>
          <p:nvPicPr>
            <p:cNvPr id="705" name="Google Shape;705;g8d5ae6fbc1_0_108"/>
            <p:cNvPicPr preferRelativeResize="0"/>
            <p:nvPr/>
          </p:nvPicPr>
          <p:blipFill>
            <a:blip r:embed="rId9">
              <a:alphaModFix/>
            </a:blip>
            <a:stretch>
              <a:fillRect/>
            </a:stretch>
          </p:blipFill>
          <p:spPr>
            <a:xfrm>
              <a:off x="1125088" y="819763"/>
              <a:ext cx="6893837" cy="4864087"/>
            </a:xfrm>
            <a:prstGeom prst="rect">
              <a:avLst/>
            </a:prstGeom>
            <a:noFill/>
            <a:ln>
              <a:noFill/>
            </a:ln>
          </p:spPr>
        </p:pic>
        <p:sp>
          <p:nvSpPr>
            <p:cNvPr id="711" name="Google Shape;711;g8d5ae6fbc1_0_108"/>
            <p:cNvSpPr/>
            <p:nvPr/>
          </p:nvSpPr>
          <p:spPr>
            <a:xfrm>
              <a:off x="1411525" y="2684875"/>
              <a:ext cx="55878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DB2629-4B88-4EE2-81FB-37771CA282BA}"/>
                  </a:ext>
                </a:extLst>
              </p:cNvPr>
              <p:cNvSpPr/>
              <p:nvPr/>
            </p:nvSpPr>
            <p:spPr>
              <a:xfrm>
                <a:off x="5368351" y="2006061"/>
                <a:ext cx="3775649" cy="2929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12" name="Rectangle 11">
                <a:extLst>
                  <a:ext uri="{FF2B5EF4-FFF2-40B4-BE49-F238E27FC236}">
                    <a16:creationId xmlns:a16="http://schemas.microsoft.com/office/drawing/2014/main" id="{1BDB2629-4B88-4EE2-81FB-37771CA282BA}"/>
                  </a:ext>
                </a:extLst>
              </p:cNvPr>
              <p:cNvSpPr>
                <a:spLocks noRot="1" noChangeAspect="1" noMove="1" noResize="1" noEditPoints="1" noAdjustHandles="1" noChangeArrowheads="1" noChangeShapeType="1" noTextEdit="1"/>
              </p:cNvSpPr>
              <p:nvPr/>
            </p:nvSpPr>
            <p:spPr>
              <a:xfrm>
                <a:off x="5368351" y="2006061"/>
                <a:ext cx="3775649" cy="292932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8028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5ae6fbc1_0_136"/>
          <p:cNvSpPr txBox="1">
            <a:spLocks noGrp="1"/>
          </p:cNvSpPr>
          <p:nvPr>
            <p:ph type="title"/>
          </p:nvPr>
        </p:nvSpPr>
        <p:spPr>
          <a:xfrm>
            <a:off x="457200" y="-92062"/>
            <a:ext cx="8229600" cy="9048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T-cell-Mediated Cytotoxicity</a:t>
            </a:r>
            <a:endParaRPr dirty="0"/>
          </a:p>
        </p:txBody>
      </p:sp>
      <mc:AlternateContent xmlns:mc="http://schemas.openxmlformats.org/markup-compatibility/2006" xmlns:a14="http://schemas.microsoft.com/office/drawing/2010/main">
        <mc:Choice Requires="a14">
          <p:sp>
            <p:nvSpPr>
              <p:cNvPr id="718" name="Google Shape;718;g8d5ae6fbc1_0_136"/>
              <p:cNvSpPr txBox="1">
                <a:spLocks noGrp="1"/>
              </p:cNvSpPr>
              <p:nvPr>
                <p:ph type="body" idx="1"/>
              </p:nvPr>
            </p:nvSpPr>
            <p:spPr>
              <a:xfrm>
                <a:off x="0" y="700984"/>
                <a:ext cx="5996125" cy="5980044"/>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We model the adaptive immune response as T-cell-mediated cytotoxicity</a:t>
                </a:r>
              </a:p>
              <a:p>
                <a:pPr marL="457200" lvl="0" indent="0" algn="l" rtl="0">
                  <a:spcBef>
                    <a:spcPts val="560"/>
                  </a:spcBef>
                  <a:spcAft>
                    <a:spcPts val="0"/>
                  </a:spcAft>
                  <a:buNone/>
                </a:pPr>
                <a:r>
                  <a:rPr lang="en-US" sz="1900" dirty="0"/>
                  <a:t>T-cells induce infected-cell death by recognizing pathogen-associated proteins in the infected cell surface, which means that T-cells most find their target cells in the tissue. </a:t>
                </a:r>
              </a:p>
              <a:p>
                <a:pPr marL="457200" lvl="0" indent="0" algn="l" rtl="0">
                  <a:spcBef>
                    <a:spcPts val="560"/>
                  </a:spcBef>
                  <a:spcAft>
                    <a:spcPts val="0"/>
                  </a:spcAft>
                  <a:buNone/>
                </a:pPr>
                <a:r>
                  <a:rPr lang="en-US" sz="1900" dirty="0"/>
                  <a:t>The rate of T-cell killing is a function of how easy is for effector T-cells in the tissue (</a:t>
                </a:r>
                <a14:m>
                  <m:oMath xmlns:m="http://schemas.openxmlformats.org/officeDocument/2006/math">
                    <m:r>
                      <a:rPr lang="en-US" sz="1900" i="1" dirty="0" smtClean="0">
                        <a:latin typeface="Cambria Math" panose="02040503050406030204" pitchFamily="18" charset="0"/>
                      </a:rPr>
                      <m:t>𝐸</m:t>
                    </m:r>
                  </m:oMath>
                </a14:m>
                <a:r>
                  <a:rPr lang="en-US" sz="1900" dirty="0"/>
                  <a:t>) to encounter their target cells (</a:t>
                </a:r>
                <a14:m>
                  <m:oMath xmlns:m="http://schemas.openxmlformats.org/officeDocument/2006/math">
                    <m:sSub>
                      <m:sSubPr>
                        <m:ctrlPr>
                          <a:rPr lang="en-US" sz="1900" i="1" dirty="0" smtClean="0">
                            <a:latin typeface="Cambria Math" panose="02040503050406030204" pitchFamily="18" charset="0"/>
                          </a:rPr>
                        </m:ctrlPr>
                      </m:sSubPr>
                      <m:e>
                        <m:r>
                          <a:rPr lang="en-US" sz="1900" i="1" dirty="0" smtClean="0">
                            <a:latin typeface="Cambria Math" panose="02040503050406030204" pitchFamily="18" charset="0"/>
                          </a:rPr>
                          <m:t>𝐼</m:t>
                        </m:r>
                      </m:e>
                      <m:sub>
                        <m:r>
                          <a:rPr lang="en-US" sz="1900" i="1" dirty="0" smtClean="0">
                            <a:latin typeface="Cambria Math" panose="02040503050406030204" pitchFamily="18" charset="0"/>
                          </a:rPr>
                          <m:t>2</m:t>
                        </m:r>
                      </m:sub>
                    </m:sSub>
                  </m:oMath>
                </a14:m>
                <a:r>
                  <a:rPr lang="en-US" sz="1900" dirty="0"/>
                  <a:t>) </a:t>
                </a:r>
              </a:p>
              <a:p>
                <a:pPr lvl="0" indent="0">
                  <a:buNone/>
                </a:pPr>
                <a:r>
                  <a:rPr lang="en-US" sz="1900" dirty="0"/>
                  <a:t>We model this limiting factor by including a saturating term in the rate of cell killing that depends on both the number of infected cells (</a:t>
                </a:r>
                <a14:m>
                  <m:oMath xmlns:m="http://schemas.openxmlformats.org/officeDocument/2006/math">
                    <m:sSub>
                      <m:sSubPr>
                        <m:ctrlPr>
                          <a:rPr lang="en-US" sz="1900" i="1" dirty="0">
                            <a:latin typeface="Cambria Math" panose="02040503050406030204" pitchFamily="18" charset="0"/>
                          </a:rPr>
                        </m:ctrlPr>
                      </m:sSubPr>
                      <m:e>
                        <m:r>
                          <a:rPr lang="en-US" sz="1900" i="1" dirty="0">
                            <a:latin typeface="Cambria Math" panose="02040503050406030204" pitchFamily="18" charset="0"/>
                          </a:rPr>
                          <m:t>𝐼</m:t>
                        </m:r>
                      </m:e>
                      <m:sub>
                        <m:r>
                          <a:rPr lang="en-US" sz="1900" i="1" dirty="0">
                            <a:latin typeface="Cambria Math" panose="02040503050406030204" pitchFamily="18" charset="0"/>
                          </a:rPr>
                          <m:t>2</m:t>
                        </m:r>
                      </m:sub>
                    </m:sSub>
                  </m:oMath>
                </a14:m>
                <a:r>
                  <a:rPr lang="en-US" sz="1900" dirty="0"/>
                  <a:t>) and the number of effector immune cells (</a:t>
                </a:r>
                <a14:m>
                  <m:oMath xmlns:m="http://schemas.openxmlformats.org/officeDocument/2006/math">
                    <m:r>
                      <a:rPr lang="en-US" sz="1900" i="1" dirty="0">
                        <a:latin typeface="Cambria Math" panose="02040503050406030204" pitchFamily="18" charset="0"/>
                      </a:rPr>
                      <m:t>𝐸</m:t>
                    </m:r>
                  </m:oMath>
                </a14:m>
                <a:r>
                  <a:rPr lang="en-US" sz="1900" dirty="0"/>
                  <a:t>) </a:t>
                </a:r>
              </a:p>
              <a:p>
                <a:pPr lvl="0" indent="0">
                  <a:buNone/>
                </a:pPr>
                <a:endParaRPr lang="ar-AE" sz="1900" dirty="0"/>
              </a:p>
              <a:p>
                <a:pPr marL="0" lvl="0" indent="0" algn="l" rtl="0">
                  <a:spcBef>
                    <a:spcPts val="560"/>
                  </a:spcBef>
                  <a:spcAft>
                    <a:spcPts val="0"/>
                  </a:spcAft>
                  <a:buNone/>
                </a:pPr>
                <a:endParaRPr sz="1900" dirty="0"/>
              </a:p>
            </p:txBody>
          </p:sp>
        </mc:Choice>
        <mc:Fallback xmlns="">
          <p:sp>
            <p:nvSpPr>
              <p:cNvPr id="718" name="Google Shape;718;g8d5ae6fbc1_0_136"/>
              <p:cNvSpPr txBox="1">
                <a:spLocks noGrp="1" noRot="1" noChangeAspect="1" noMove="1" noResize="1" noEditPoints="1" noAdjustHandles="1" noChangeArrowheads="1" noChangeShapeType="1" noTextEdit="1"/>
              </p:cNvSpPr>
              <p:nvPr>
                <p:ph type="body" idx="1"/>
              </p:nvPr>
            </p:nvSpPr>
            <p:spPr>
              <a:xfrm>
                <a:off x="0" y="700984"/>
                <a:ext cx="5996125" cy="5980044"/>
              </a:xfrm>
              <a:prstGeom prst="rect">
                <a:avLst/>
              </a:prstGeom>
              <a:blipFill>
                <a:blip r:embed="rId3"/>
                <a:stretch>
                  <a:fillRect l="-1016" r="-915"/>
                </a:stretch>
              </a:blipFill>
            </p:spPr>
            <p:txBody>
              <a:bodyPr/>
              <a:lstStyle/>
              <a:p>
                <a:r>
                  <a:rPr lang="en-US">
                    <a:noFill/>
                  </a:rPr>
                  <a:t> </a:t>
                </a:r>
              </a:p>
            </p:txBody>
          </p:sp>
        </mc:Fallback>
      </mc:AlternateContent>
      <p:pic>
        <p:nvPicPr>
          <p:cNvPr id="719" name="Google Shape;719;g8d5ae6fbc1_0_13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20" name="Google Shape;720;g8d5ae6fbc1_0_136"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721" name="Google Shape;721;g8d5ae6fbc1_0_136"/>
          <p:cNvPicPr preferRelativeResize="0"/>
          <p:nvPr/>
        </p:nvPicPr>
        <p:blipFill>
          <a:blip r:embed="rId6">
            <a:alphaModFix/>
          </a:blip>
          <a:stretch>
            <a:fillRect/>
          </a:stretch>
        </p:blipFill>
        <p:spPr>
          <a:xfrm>
            <a:off x="6344575" y="2099275"/>
            <a:ext cx="2557025" cy="2764226"/>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C765A17-2612-4CAC-B74D-1EA9B3CF576D}"/>
                  </a:ext>
                </a:extLst>
              </p:cNvPr>
              <p:cNvSpPr/>
              <p:nvPr/>
            </p:nvSpPr>
            <p:spPr>
              <a:xfrm>
                <a:off x="6783017" y="1369341"/>
                <a:ext cx="1680139" cy="55637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num>
                            <m:den>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r>
                                <a:rPr lang="ar-AE"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den>
                          </m:f>
                        </m:e>
                      </m:groupChr>
                      <m:r>
                        <a:rPr lang="en-US" i="1">
                          <a:latin typeface="Cambria Math" panose="02040503050406030204" pitchFamily="18" charset="0"/>
                        </a:rPr>
                        <m:t>𝐷</m:t>
                      </m:r>
                    </m:oMath>
                  </m:oMathPara>
                </a14:m>
                <a:endParaRPr lang="en-US" dirty="0"/>
              </a:p>
            </p:txBody>
          </p:sp>
        </mc:Choice>
        <mc:Fallback xmlns="">
          <p:sp>
            <p:nvSpPr>
              <p:cNvPr id="2" name="Rectangle 1">
                <a:extLst>
                  <a:ext uri="{FF2B5EF4-FFF2-40B4-BE49-F238E27FC236}">
                    <a16:creationId xmlns:a16="http://schemas.microsoft.com/office/drawing/2014/main" id="{9C765A17-2612-4CAC-B74D-1EA9B3CF576D}"/>
                  </a:ext>
                </a:extLst>
              </p:cNvPr>
              <p:cNvSpPr>
                <a:spLocks noRot="1" noChangeAspect="1" noMove="1" noResize="1" noEditPoints="1" noAdjustHandles="1" noChangeArrowheads="1" noChangeShapeType="1" noTextEdit="1"/>
              </p:cNvSpPr>
              <p:nvPr/>
            </p:nvSpPr>
            <p:spPr>
              <a:xfrm>
                <a:off x="6783017" y="1369341"/>
                <a:ext cx="1680139" cy="556371"/>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5ae6fbc1_0_136"/>
          <p:cNvSpPr txBox="1">
            <a:spLocks noGrp="1"/>
          </p:cNvSpPr>
          <p:nvPr>
            <p:ph type="title"/>
          </p:nvPr>
        </p:nvSpPr>
        <p:spPr>
          <a:xfrm>
            <a:off x="457200" y="-92062"/>
            <a:ext cx="8229600" cy="9048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T-cell-Mediated Cytotoxicity</a:t>
            </a:r>
            <a:endParaRPr dirty="0"/>
          </a:p>
        </p:txBody>
      </p:sp>
      <mc:AlternateContent xmlns:mc="http://schemas.openxmlformats.org/markup-compatibility/2006" xmlns:a14="http://schemas.microsoft.com/office/drawing/2010/main">
        <mc:Choice Requires="a14">
          <p:sp>
            <p:nvSpPr>
              <p:cNvPr id="718" name="Google Shape;718;g8d5ae6fbc1_0_136"/>
              <p:cNvSpPr txBox="1">
                <a:spLocks noGrp="1"/>
              </p:cNvSpPr>
              <p:nvPr>
                <p:ph type="body" idx="1"/>
              </p:nvPr>
            </p:nvSpPr>
            <p:spPr>
              <a:xfrm>
                <a:off x="0" y="700984"/>
                <a:ext cx="5996125" cy="5980044"/>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We model the adaptive immune response as T-cell-mediated cytotoxicity</a:t>
                </a:r>
              </a:p>
              <a:p>
                <a:pPr lvl="0" indent="0">
                  <a:buNone/>
                </a:pPr>
                <a:r>
                  <a:rPr lang="en-US" sz="1900" dirty="0"/>
                  <a:t>In the tissue T-cells take about 40 minutes to kill infected cells once they contact them. If there are few T cells per infected cell, the rate of killing is then about 30 / T cell / day </a:t>
                </a:r>
              </a:p>
              <a:p>
                <a:pPr lvl="0" indent="0">
                  <a:buNone/>
                </a:pPr>
                <a:r>
                  <a:rPr lang="en-US" sz="1900" dirty="0"/>
                  <a:t>If there are very few infected cells, the T cells take time to find them (which is determined by the threshold </a:t>
                </a:r>
                <a14:m>
                  <m:oMath xmlns:m="http://schemas.openxmlformats.org/officeDocument/2006/math">
                    <m:sSub>
                      <m:sSubPr>
                        <m:ctrlPr>
                          <a:rPr lang="en-US" sz="1900" b="0" i="1" dirty="0" smtClean="0">
                            <a:latin typeface="Cambria Math" panose="02040503050406030204" pitchFamily="18" charset="0"/>
                          </a:rPr>
                        </m:ctrlPr>
                      </m:sSubPr>
                      <m:e>
                        <m:r>
                          <a:rPr lang="en-US" sz="1900" i="1" dirty="0" smtClean="0">
                            <a:latin typeface="Cambria Math" panose="02040503050406030204" pitchFamily="18" charset="0"/>
                          </a:rPr>
                          <m:t>𝐾</m:t>
                        </m:r>
                      </m:e>
                      <m:sub>
                        <m:r>
                          <a:rPr lang="en-US" sz="1900" i="1" dirty="0" smtClean="0">
                            <a:latin typeface="Cambria Math" panose="02040503050406030204" pitchFamily="18" charset="0"/>
                          </a:rPr>
                          <m:t>𝑒𝑖</m:t>
                        </m:r>
                        <m:r>
                          <a:rPr lang="en-US" sz="1900" i="1" dirty="0" smtClean="0">
                            <a:latin typeface="Cambria Math" panose="02040503050406030204" pitchFamily="18" charset="0"/>
                          </a:rPr>
                          <m:t>2</m:t>
                        </m:r>
                      </m:sub>
                    </m:sSub>
                  </m:oMath>
                </a14:m>
                <a:r>
                  <a:rPr lang="en-US" sz="1900" dirty="0"/>
                  <a:t>).</a:t>
                </a:r>
              </a:p>
              <a:p>
                <a:pPr lvl="0" indent="0">
                  <a:buNone/>
                </a:pPr>
                <a:r>
                  <a:rPr lang="en-US" sz="1900" dirty="0"/>
                  <a:t>We chose </a:t>
                </a:r>
                <a14:m>
                  <m:oMath xmlns:m="http://schemas.openxmlformats.org/officeDocument/2006/math">
                    <m:sSub>
                      <m:sSubPr>
                        <m:ctrlPr>
                          <a:rPr lang="en-US" sz="1900" i="1" dirty="0">
                            <a:latin typeface="Cambria Math" panose="02040503050406030204" pitchFamily="18" charset="0"/>
                          </a:rPr>
                        </m:ctrlPr>
                      </m:sSubPr>
                      <m:e>
                        <m:r>
                          <a:rPr lang="en-US" sz="1900" i="1" dirty="0">
                            <a:latin typeface="Cambria Math" panose="02040503050406030204" pitchFamily="18" charset="0"/>
                          </a:rPr>
                          <m:t>𝐾</m:t>
                        </m:r>
                      </m:e>
                      <m:sub>
                        <m:r>
                          <a:rPr lang="en-US" sz="1900" i="1" dirty="0">
                            <a:latin typeface="Cambria Math" panose="02040503050406030204" pitchFamily="18" charset="0"/>
                          </a:rPr>
                          <m:t>𝑒𝑖</m:t>
                        </m:r>
                        <m:r>
                          <a:rPr lang="en-US" sz="1900" i="1" dirty="0">
                            <a:latin typeface="Cambria Math" panose="02040503050406030204" pitchFamily="18" charset="0"/>
                          </a:rPr>
                          <m:t>2</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𝑑</m:t>
                        </m:r>
                      </m:e>
                      <m:sub>
                        <m:r>
                          <a:rPr lang="en-US" sz="2000" i="1">
                            <a:latin typeface="Cambria Math" panose="02040503050406030204" pitchFamily="18" charset="0"/>
                          </a:rPr>
                          <m:t>𝑒𝑖</m:t>
                        </m:r>
                        <m:r>
                          <a:rPr lang="en-US" sz="2000" i="1">
                            <a:latin typeface="Cambria Math" panose="02040503050406030204" pitchFamily="18" charset="0"/>
                          </a:rPr>
                          <m:t>2</m:t>
                        </m:r>
                      </m:sub>
                    </m:sSub>
                  </m:oMath>
                </a14:m>
                <a:r>
                  <a:rPr lang="en-US" sz="1900" dirty="0"/>
                  <a:t>to give a sensible result for the levels of </a:t>
                </a:r>
                <a14:m>
                  <m:oMath xmlns:m="http://schemas.openxmlformats.org/officeDocument/2006/math">
                    <m:r>
                      <a:rPr lang="en-US" sz="1900" i="1" dirty="0" smtClean="0">
                        <a:latin typeface="Cambria Math" panose="02040503050406030204" pitchFamily="18" charset="0"/>
                      </a:rPr>
                      <m:t>𝐸</m:t>
                    </m:r>
                  </m:oMath>
                </a14:m>
                <a:r>
                  <a:rPr lang="en-US" sz="1900" dirty="0"/>
                  <a:t>, but did not base them on </a:t>
                </a:r>
                <a:r>
                  <a:rPr lang="en-US" sz="1900" dirty="0" err="1"/>
                  <a:t>experimtal</a:t>
                </a:r>
                <a:r>
                  <a:rPr lang="en-US" sz="1900" dirty="0"/>
                  <a:t> data.</a:t>
                </a:r>
              </a:p>
              <a:p>
                <a:pPr lvl="0" indent="0">
                  <a:buNone/>
                </a:pPr>
                <a:r>
                  <a:rPr lang="en-US" sz="1900" dirty="0"/>
                  <a:t>If we had an experimental data set for the number of T cells in the tissue (they are available) we could constrain </a:t>
                </a:r>
                <a14:m>
                  <m:oMath xmlns:m="http://schemas.openxmlformats.org/officeDocument/2006/math">
                    <m:sSub>
                      <m:sSubPr>
                        <m:ctrlPr>
                          <a:rPr lang="en-US" sz="1900" i="1" dirty="0">
                            <a:latin typeface="Cambria Math" panose="02040503050406030204" pitchFamily="18" charset="0"/>
                          </a:rPr>
                        </m:ctrlPr>
                      </m:sSubPr>
                      <m:e>
                        <m:r>
                          <a:rPr lang="en-US" sz="1900" i="1" dirty="0">
                            <a:latin typeface="Cambria Math" panose="02040503050406030204" pitchFamily="18" charset="0"/>
                          </a:rPr>
                          <m:t>𝐾</m:t>
                        </m:r>
                      </m:e>
                      <m:sub>
                        <m:r>
                          <a:rPr lang="en-US" sz="1900" i="1" dirty="0">
                            <a:latin typeface="Cambria Math" panose="02040503050406030204" pitchFamily="18" charset="0"/>
                          </a:rPr>
                          <m:t>𝑒𝑖</m:t>
                        </m:r>
                        <m:r>
                          <a:rPr lang="en-US" sz="1900" i="1" dirty="0">
                            <a:latin typeface="Cambria Math" panose="02040503050406030204" pitchFamily="18" charset="0"/>
                          </a:rPr>
                          <m:t>2</m:t>
                        </m:r>
                      </m:sub>
                    </m:sSub>
                  </m:oMath>
                </a14:m>
                <a:r>
                  <a:rPr lang="en-US" sz="19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𝑒𝑖</m:t>
                        </m:r>
                        <m:r>
                          <a:rPr lang="en-US" sz="2000" i="1">
                            <a:latin typeface="Cambria Math" panose="02040503050406030204" pitchFamily="18" charset="0"/>
                          </a:rPr>
                          <m:t>2</m:t>
                        </m:r>
                      </m:sub>
                    </m:sSub>
                  </m:oMath>
                </a14:m>
                <a:endParaRPr lang="en-US" sz="1900" dirty="0"/>
              </a:p>
              <a:p>
                <a:pPr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ar-AE" sz="1800" i="1">
                                  <a:latin typeface="Cambria Math" panose="02040503050406030204" pitchFamily="18" charset="0"/>
                                </a:rPr>
                              </m:ctrlPr>
                            </m:sSubPr>
                            <m:e>
                              <m:r>
                                <a:rPr lang="ar-AE" sz="1800" i="1">
                                  <a:latin typeface="Cambria Math" panose="02040503050406030204" pitchFamily="18" charset="0"/>
                                </a:rPr>
                                <m:t>𝐼</m:t>
                              </m:r>
                            </m:e>
                            <m:sub>
                              <m:r>
                                <a:rPr lang="ar-AE" sz="1800" i="1">
                                  <a:latin typeface="Cambria Math" panose="02040503050406030204" pitchFamily="18" charset="0"/>
                                </a:rPr>
                                <m:t>2</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r>
                        <a:rPr lang="ar-AE"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𝑒𝑖</m:t>
                          </m:r>
                          <m:r>
                            <a:rPr lang="en-US" sz="1800" b="0" i="1" smtClean="0">
                              <a:latin typeface="Cambria Math" panose="02040503050406030204" pitchFamily="18" charset="0"/>
                            </a:rPr>
                            <m:t>2</m:t>
                          </m:r>
                        </m:sub>
                      </m:sSub>
                      <m:r>
                        <a:rPr lang="en-US" sz="1800" b="0" i="1" smtClean="0">
                          <a:latin typeface="Cambria Math" panose="02040503050406030204" pitchFamily="18" charset="0"/>
                        </a:rPr>
                        <m:t>𝐸</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b="0" i="1" smtClean="0">
                                  <a:latin typeface="Cambria Math" panose="02040503050406030204" pitchFamily="18" charset="0"/>
                                </a:rPr>
                                <m:t>𝑖</m:t>
                              </m:r>
                              <m:r>
                                <a:rPr lang="en-US" sz="1800" b="0" i="1" smtClean="0">
                                  <a:latin typeface="Cambria Math" panose="02040503050406030204" pitchFamily="18" charset="0"/>
                                </a:rPr>
                                <m:t>2</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b="0" i="1" smtClean="0">
                                  <a:latin typeface="Cambria Math" panose="02040503050406030204" pitchFamily="18" charset="0"/>
                                </a:rPr>
                                <m:t>𝑖</m:t>
                              </m:r>
                              <m:r>
                                <a:rPr lang="en-US" sz="1800" b="0" i="1" smtClean="0">
                                  <a:latin typeface="Cambria Math" panose="02040503050406030204" pitchFamily="18" charset="0"/>
                                </a:rPr>
                                <m:t>2</m:t>
                              </m:r>
                            </m:sub>
                          </m:sSub>
                          <m:r>
                            <a:rPr lang="ar-AE" sz="1800" i="1">
                              <a:latin typeface="Cambria Math" panose="02040503050406030204" pitchFamily="18" charset="0"/>
                            </a:rPr>
                            <m:t>+</m:t>
                          </m:r>
                          <m:r>
                            <a:rPr lang="en-US" sz="1800" b="0" i="1" smtClean="0">
                              <a:latin typeface="Cambria Math" panose="02040503050406030204" pitchFamily="18" charset="0"/>
                            </a:rPr>
                            <m:t>𝐸</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den>
                      </m:f>
                    </m:oMath>
                  </m:oMathPara>
                </a14:m>
                <a:endParaRPr lang="en-US" sz="1800" b="0" i="1" dirty="0">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𝑑𝐷</m:t>
                          </m:r>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𝑒𝑖</m:t>
                          </m:r>
                          <m:r>
                            <a:rPr lang="en-US" sz="2000" i="1">
                              <a:latin typeface="Cambria Math" panose="02040503050406030204" pitchFamily="18" charset="0"/>
                            </a:rPr>
                            <m:t>2</m:t>
                          </m:r>
                        </m:sub>
                      </m:sSub>
                      <m:r>
                        <a:rPr lang="en-US" sz="2000" i="1">
                          <a:latin typeface="Cambria Math" panose="02040503050406030204" pitchFamily="18" charset="0"/>
                        </a:rPr>
                        <m:t>𝐸</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2</m:t>
                          </m:r>
                        </m:sub>
                      </m:sSub>
                      <m:f>
                        <m:fPr>
                          <m:ctrlPr>
                            <a:rPr lang="ar-AE" sz="2000" i="1">
                              <a:latin typeface="Cambria Math" panose="02040503050406030204" pitchFamily="18" charset="0"/>
                            </a:rPr>
                          </m:ctrlPr>
                        </m:fPr>
                        <m:num>
                          <m:sSub>
                            <m:sSubPr>
                              <m:ctrlPr>
                                <a:rPr lang="ar-AE" sz="2000" i="1">
                                  <a:latin typeface="Cambria Math" panose="02040503050406030204" pitchFamily="18" charset="0"/>
                                </a:rPr>
                              </m:ctrlPr>
                            </m:sSubPr>
                            <m:e>
                              <m:r>
                                <a:rPr lang="ar-AE" sz="2000" i="1">
                                  <a:latin typeface="Cambria Math" panose="02040503050406030204" pitchFamily="18" charset="0"/>
                                </a:rPr>
                                <m:t>𝐾</m:t>
                              </m:r>
                            </m:e>
                            <m:sub>
                              <m:r>
                                <a:rPr lang="ar-AE" sz="2000" i="1">
                                  <a:latin typeface="Cambria Math" panose="02040503050406030204" pitchFamily="18" charset="0"/>
                                </a:rPr>
                                <m:t>𝑒</m:t>
                              </m:r>
                              <m:r>
                                <a:rPr lang="en-US" sz="2000" i="1">
                                  <a:latin typeface="Cambria Math" panose="02040503050406030204" pitchFamily="18" charset="0"/>
                                </a:rPr>
                                <m:t>𝑖</m:t>
                              </m:r>
                              <m:r>
                                <a:rPr lang="en-US" sz="2000" i="1">
                                  <a:latin typeface="Cambria Math" panose="02040503050406030204" pitchFamily="18" charset="0"/>
                                </a:rPr>
                                <m:t>2</m:t>
                              </m:r>
                            </m:sub>
                          </m:sSub>
                        </m:num>
                        <m:den>
                          <m:sSub>
                            <m:sSubPr>
                              <m:ctrlPr>
                                <a:rPr lang="ar-AE" sz="2000" i="1">
                                  <a:latin typeface="Cambria Math" panose="02040503050406030204" pitchFamily="18" charset="0"/>
                                </a:rPr>
                              </m:ctrlPr>
                            </m:sSubPr>
                            <m:e>
                              <m:r>
                                <a:rPr lang="ar-AE" sz="2000" i="1">
                                  <a:latin typeface="Cambria Math" panose="02040503050406030204" pitchFamily="18" charset="0"/>
                                </a:rPr>
                                <m:t>𝐾</m:t>
                              </m:r>
                            </m:e>
                            <m:sub>
                              <m:r>
                                <a:rPr lang="ar-AE" sz="2000" i="1">
                                  <a:latin typeface="Cambria Math" panose="02040503050406030204" pitchFamily="18" charset="0"/>
                                </a:rPr>
                                <m:t>𝑒</m:t>
                              </m:r>
                              <m:r>
                                <a:rPr lang="en-US" sz="2000" i="1">
                                  <a:latin typeface="Cambria Math" panose="02040503050406030204" pitchFamily="18" charset="0"/>
                                </a:rPr>
                                <m:t>𝑖</m:t>
                              </m:r>
                              <m:r>
                                <a:rPr lang="en-US" sz="2000" i="1">
                                  <a:latin typeface="Cambria Math" panose="02040503050406030204" pitchFamily="18" charset="0"/>
                                </a:rPr>
                                <m:t>2</m:t>
                              </m:r>
                            </m:sub>
                          </m:sSub>
                          <m:r>
                            <a:rPr lang="ar-AE" sz="2000" i="1">
                              <a:latin typeface="Cambria Math" panose="02040503050406030204" pitchFamily="18" charset="0"/>
                            </a:rPr>
                            <m:t>+</m:t>
                          </m:r>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2</m:t>
                              </m:r>
                            </m:sub>
                          </m:sSub>
                        </m:den>
                      </m:f>
                    </m:oMath>
                  </m:oMathPara>
                </a14:m>
                <a:endParaRPr lang="ar-AE" sz="1900" dirty="0"/>
              </a:p>
              <a:p>
                <a:pPr marL="0" lvl="0" indent="0" algn="l" rtl="0">
                  <a:spcBef>
                    <a:spcPts val="560"/>
                  </a:spcBef>
                  <a:spcAft>
                    <a:spcPts val="0"/>
                  </a:spcAft>
                  <a:buNone/>
                </a:pPr>
                <a:endParaRPr sz="1900" dirty="0"/>
              </a:p>
            </p:txBody>
          </p:sp>
        </mc:Choice>
        <mc:Fallback xmlns="">
          <p:sp>
            <p:nvSpPr>
              <p:cNvPr id="718" name="Google Shape;718;g8d5ae6fbc1_0_136"/>
              <p:cNvSpPr txBox="1">
                <a:spLocks noGrp="1" noRot="1" noChangeAspect="1" noMove="1" noResize="1" noEditPoints="1" noAdjustHandles="1" noChangeArrowheads="1" noChangeShapeType="1" noTextEdit="1"/>
              </p:cNvSpPr>
              <p:nvPr>
                <p:ph type="body" idx="1"/>
              </p:nvPr>
            </p:nvSpPr>
            <p:spPr>
              <a:xfrm>
                <a:off x="0" y="700984"/>
                <a:ext cx="5996125" cy="5980044"/>
              </a:xfrm>
              <a:prstGeom prst="rect">
                <a:avLst/>
              </a:prstGeom>
              <a:blipFill>
                <a:blip r:embed="rId3"/>
                <a:stretch>
                  <a:fillRect l="-1016" r="-915"/>
                </a:stretch>
              </a:blipFill>
            </p:spPr>
            <p:txBody>
              <a:bodyPr/>
              <a:lstStyle/>
              <a:p>
                <a:r>
                  <a:rPr lang="en-US">
                    <a:noFill/>
                  </a:rPr>
                  <a:t> </a:t>
                </a:r>
              </a:p>
            </p:txBody>
          </p:sp>
        </mc:Fallback>
      </mc:AlternateContent>
      <p:pic>
        <p:nvPicPr>
          <p:cNvPr id="719" name="Google Shape;719;g8d5ae6fbc1_0_13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20" name="Google Shape;720;g8d5ae6fbc1_0_136"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721" name="Google Shape;721;g8d5ae6fbc1_0_136"/>
          <p:cNvPicPr preferRelativeResize="0"/>
          <p:nvPr/>
        </p:nvPicPr>
        <p:blipFill>
          <a:blip r:embed="rId6">
            <a:alphaModFix/>
          </a:blip>
          <a:stretch>
            <a:fillRect/>
          </a:stretch>
        </p:blipFill>
        <p:spPr>
          <a:xfrm>
            <a:off x="6344575" y="2099275"/>
            <a:ext cx="2557025" cy="2764226"/>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C765A17-2612-4CAC-B74D-1EA9B3CF576D}"/>
                  </a:ext>
                </a:extLst>
              </p:cNvPr>
              <p:cNvSpPr/>
              <p:nvPr/>
            </p:nvSpPr>
            <p:spPr>
              <a:xfrm>
                <a:off x="6783017" y="1369341"/>
                <a:ext cx="1680139" cy="55637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num>
                            <m:den>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r>
                                <a:rPr lang="ar-AE"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den>
                          </m:f>
                        </m:e>
                      </m:groupChr>
                      <m:r>
                        <a:rPr lang="en-US" i="1">
                          <a:latin typeface="Cambria Math" panose="02040503050406030204" pitchFamily="18" charset="0"/>
                        </a:rPr>
                        <m:t>𝐷</m:t>
                      </m:r>
                    </m:oMath>
                  </m:oMathPara>
                </a14:m>
                <a:endParaRPr lang="en-US" dirty="0"/>
              </a:p>
            </p:txBody>
          </p:sp>
        </mc:Choice>
        <mc:Fallback xmlns="">
          <p:sp>
            <p:nvSpPr>
              <p:cNvPr id="2" name="Rectangle 1">
                <a:extLst>
                  <a:ext uri="{FF2B5EF4-FFF2-40B4-BE49-F238E27FC236}">
                    <a16:creationId xmlns:a16="http://schemas.microsoft.com/office/drawing/2014/main" id="{9C765A17-2612-4CAC-B74D-1EA9B3CF576D}"/>
                  </a:ext>
                </a:extLst>
              </p:cNvPr>
              <p:cNvSpPr>
                <a:spLocks noRot="1" noChangeAspect="1" noMove="1" noResize="1" noEditPoints="1" noAdjustHandles="1" noChangeArrowheads="1" noChangeShapeType="1" noTextEdit="1"/>
              </p:cNvSpPr>
              <p:nvPr/>
            </p:nvSpPr>
            <p:spPr>
              <a:xfrm>
                <a:off x="6783017" y="1369341"/>
                <a:ext cx="1680139" cy="55637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B589362-E72C-4AA6-826F-11F6A9701EF7}"/>
                  </a:ext>
                </a:extLst>
              </p:cNvPr>
              <p:cNvSpPr/>
              <p:nvPr/>
            </p:nvSpPr>
            <p:spPr>
              <a:xfrm>
                <a:off x="6044264" y="5488659"/>
                <a:ext cx="237706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01</m:t>
                          </m:r>
                          <m:r>
                            <a:rPr lang="en-US" b="0" i="1" smtClean="0">
                              <a:latin typeface="Cambria Math" panose="02040503050406030204" pitchFamily="18" charset="0"/>
                            </a:rPr>
                            <m:t>,  </m:t>
                          </m:r>
                          <m:r>
                            <a:rPr lang="en-US" i="1" dirty="0">
                              <a:latin typeface="Cambria Math" panose="02040503050406030204" pitchFamily="18" charset="0"/>
                            </a:rPr>
                            <m:t>𝐾</m:t>
                          </m:r>
                        </m:e>
                        <m:sub>
                          <m:r>
                            <a:rPr lang="en-US" i="1" dirty="0">
                              <a:latin typeface="Cambria Math" panose="02040503050406030204" pitchFamily="18" charset="0"/>
                            </a:rPr>
                            <m:t>𝑒𝑖</m:t>
                          </m:r>
                          <m:r>
                            <a:rPr lang="en-US" i="1" dirty="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500</m:t>
                      </m:r>
                    </m:oMath>
                  </m:oMathPara>
                </a14:m>
                <a:endParaRPr lang="en-US" dirty="0"/>
              </a:p>
            </p:txBody>
          </p:sp>
        </mc:Choice>
        <mc:Fallback xmlns="">
          <p:sp>
            <p:nvSpPr>
              <p:cNvPr id="3" name="Rectangle 2">
                <a:extLst>
                  <a:ext uri="{FF2B5EF4-FFF2-40B4-BE49-F238E27FC236}">
                    <a16:creationId xmlns:a16="http://schemas.microsoft.com/office/drawing/2014/main" id="{FB589362-E72C-4AA6-826F-11F6A9701EF7}"/>
                  </a:ext>
                </a:extLst>
              </p:cNvPr>
              <p:cNvSpPr>
                <a:spLocks noRot="1" noChangeAspect="1" noMove="1" noResize="1" noEditPoints="1" noAdjustHandles="1" noChangeArrowheads="1" noChangeShapeType="1" noTextEdit="1"/>
              </p:cNvSpPr>
              <p:nvPr/>
            </p:nvSpPr>
            <p:spPr>
              <a:xfrm>
                <a:off x="6044264" y="5488659"/>
                <a:ext cx="2377061" cy="307777"/>
              </a:xfrm>
              <a:prstGeom prst="rect">
                <a:avLst/>
              </a:prstGeom>
              <a:blipFill>
                <a:blip r:embed="rId8"/>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1C763A8-1C8E-4C8D-B094-E4303B027332}"/>
              </a:ext>
            </a:extLst>
          </p:cNvPr>
          <p:cNvSpPr txBox="1"/>
          <p:nvPr/>
        </p:nvSpPr>
        <p:spPr>
          <a:xfrm>
            <a:off x="5106644" y="6002665"/>
            <a:ext cx="3356512" cy="523220"/>
          </a:xfrm>
          <a:prstGeom prst="rect">
            <a:avLst/>
          </a:prstGeom>
          <a:noFill/>
        </p:spPr>
        <p:txBody>
          <a:bodyPr wrap="square" rtlCol="0">
            <a:spAutoFit/>
          </a:bodyPr>
          <a:lstStyle/>
          <a:p>
            <a:r>
              <a:rPr lang="en-US" b="1" dirty="0">
                <a:solidFill>
                  <a:srgbClr val="FF0000"/>
                </a:solidFill>
              </a:rPr>
              <a:t>We could definitely consider different forms for the saturation term</a:t>
            </a:r>
          </a:p>
        </p:txBody>
      </p:sp>
    </p:spTree>
    <p:extLst>
      <p:ext uri="{BB962C8B-B14F-4D97-AF65-F5344CB8AC3E}">
        <p14:creationId xmlns:p14="http://schemas.microsoft.com/office/powerpoint/2010/main" val="2752360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8d5ae6fbc1_0_148"/>
          <p:cNvSpPr txBox="1">
            <a:spLocks noGrp="1"/>
          </p:cNvSpPr>
          <p:nvPr>
            <p:ph type="title"/>
          </p:nvPr>
        </p:nvSpPr>
        <p:spPr>
          <a:xfrm>
            <a:off x="457200" y="-92062"/>
            <a:ext cx="8229600" cy="79691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Putting Everything Together</a:t>
            </a:r>
            <a:endParaRPr dirty="0"/>
          </a:p>
        </p:txBody>
      </p:sp>
      <p:pic>
        <p:nvPicPr>
          <p:cNvPr id="728" name="Google Shape;728;g8d5ae6fbc1_0_14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29" name="Google Shape;729;g8d5ae6fbc1_0_14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30" name="Google Shape;730;g8d5ae6fbc1_0_148"/>
          <p:cNvPicPr preferRelativeResize="0">
            <a:picLocks noChangeAspect="1"/>
          </p:cNvPicPr>
          <p:nvPr/>
        </p:nvPicPr>
        <p:blipFill>
          <a:blip r:embed="rId5">
            <a:alphaModFix/>
          </a:blip>
          <a:stretch>
            <a:fillRect/>
          </a:stretch>
        </p:blipFill>
        <p:spPr>
          <a:xfrm>
            <a:off x="203708" y="1050938"/>
            <a:ext cx="5586412" cy="3406349"/>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CC19C1-A3BA-4F39-8571-55A566C82904}"/>
                  </a:ext>
                </a:extLst>
              </p:cNvPr>
              <p:cNvSpPr/>
              <p:nvPr/>
            </p:nvSpPr>
            <p:spPr>
              <a:xfrm>
                <a:off x="5704901" y="1401963"/>
                <a:ext cx="3646704" cy="3055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𝑒𝑖</m:t>
                              </m:r>
                              <m:r>
                                <a:rPr lang="en-US" sz="1800" i="1">
                                  <a:latin typeface="Cambria Math" panose="02040503050406030204" pitchFamily="18" charset="0"/>
                                </a:rPr>
                                <m:t>2</m:t>
                              </m:r>
                            </m:sub>
                          </m:sSub>
                          <m:r>
                            <a:rPr lang="en-US" sz="1800" i="1">
                              <a:latin typeface="Cambria Math" panose="02040503050406030204" pitchFamily="18" charset="0"/>
                            </a:rPr>
                            <m:t>𝐸</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r>
                                <a:rPr lang="ar-AE" sz="1800" i="1">
                                  <a:latin typeface="Cambria Math" panose="02040503050406030204" pitchFamily="18" charset="0"/>
                                </a:rPr>
                                <m:t>+</m:t>
                              </m:r>
                              <m:r>
                                <a:rPr lang="en-US" sz="1800" i="1">
                                  <a:latin typeface="Cambria Math" panose="02040503050406030204" pitchFamily="18" charset="0"/>
                                </a:rPr>
                                <m:t>𝐸</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den>
                          </m:f>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6" name="Rectangle 5">
                <a:extLst>
                  <a:ext uri="{FF2B5EF4-FFF2-40B4-BE49-F238E27FC236}">
                    <a16:creationId xmlns:a16="http://schemas.microsoft.com/office/drawing/2014/main" id="{3ECC19C1-A3BA-4F39-8571-55A566C82904}"/>
                  </a:ext>
                </a:extLst>
              </p:cNvPr>
              <p:cNvSpPr>
                <a:spLocks noRot="1" noChangeAspect="1" noMove="1" noResize="1" noEditPoints="1" noAdjustHandles="1" noChangeArrowheads="1" noChangeShapeType="1" noTextEdit="1"/>
              </p:cNvSpPr>
              <p:nvPr/>
            </p:nvSpPr>
            <p:spPr>
              <a:xfrm>
                <a:off x="5704901" y="1401963"/>
                <a:ext cx="3646704" cy="3055324"/>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8d5ae6fbc1_0_158"/>
          <p:cNvSpPr txBox="1">
            <a:spLocks noGrp="1"/>
          </p:cNvSpPr>
          <p:nvPr>
            <p:ph type="title"/>
          </p:nvPr>
        </p:nvSpPr>
        <p:spPr>
          <a:xfrm>
            <a:off x="457200" y="-92062"/>
            <a:ext cx="8229600" cy="7905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Simulating Everything Together</a:t>
            </a:r>
            <a:endParaRPr dirty="0"/>
          </a:p>
        </p:txBody>
      </p:sp>
      <p:pic>
        <p:nvPicPr>
          <p:cNvPr id="745" name="Google Shape;745;g8d5ae6fbc1_0_15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46" name="Google Shape;746;g8d5ae6fbc1_0_15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0C47E6F4-43D9-44EF-BD67-53C4F840A787}"/>
              </a:ext>
            </a:extLst>
          </p:cNvPr>
          <p:cNvGrpSpPr/>
          <p:nvPr/>
        </p:nvGrpSpPr>
        <p:grpSpPr>
          <a:xfrm>
            <a:off x="128576" y="790575"/>
            <a:ext cx="7248525" cy="5429250"/>
            <a:chOff x="947726" y="1050938"/>
            <a:chExt cx="7248525" cy="5429250"/>
          </a:xfrm>
        </p:grpSpPr>
        <p:pic>
          <p:nvPicPr>
            <p:cNvPr id="747" name="Google Shape;747;g8d5ae6fbc1_0_158"/>
            <p:cNvPicPr preferRelativeResize="0"/>
            <p:nvPr/>
          </p:nvPicPr>
          <p:blipFill>
            <a:blip r:embed="rId5">
              <a:alphaModFix/>
            </a:blip>
            <a:stretch>
              <a:fillRect/>
            </a:stretch>
          </p:blipFill>
          <p:spPr>
            <a:xfrm>
              <a:off x="947726" y="1050938"/>
              <a:ext cx="7248525" cy="5429250"/>
            </a:xfrm>
            <a:prstGeom prst="rect">
              <a:avLst/>
            </a:prstGeom>
            <a:noFill/>
            <a:ln>
              <a:noFill/>
            </a:ln>
          </p:spPr>
        </p:pic>
        <p:sp>
          <p:nvSpPr>
            <p:cNvPr id="748" name="Google Shape;748;g8d5ae6fbc1_0_158"/>
            <p:cNvSpPr/>
            <p:nvPr/>
          </p:nvSpPr>
          <p:spPr>
            <a:xfrm>
              <a:off x="1181400" y="3344575"/>
              <a:ext cx="5587800" cy="214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B4D1A0E-C652-42A3-AAF3-DD728FC98D43}"/>
                  </a:ext>
                </a:extLst>
              </p:cNvPr>
              <p:cNvSpPr/>
              <p:nvPr/>
            </p:nvSpPr>
            <p:spPr>
              <a:xfrm>
                <a:off x="5635051" y="2195713"/>
                <a:ext cx="3646704" cy="3055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𝑒𝑖</m:t>
                              </m:r>
                              <m:r>
                                <a:rPr lang="en-US" sz="1800" i="1">
                                  <a:latin typeface="Cambria Math" panose="02040503050406030204" pitchFamily="18" charset="0"/>
                                </a:rPr>
                                <m:t>2</m:t>
                              </m:r>
                            </m:sub>
                          </m:sSub>
                          <m:r>
                            <a:rPr lang="en-US" sz="1800" i="1">
                              <a:latin typeface="Cambria Math" panose="02040503050406030204" pitchFamily="18" charset="0"/>
                            </a:rPr>
                            <m:t>𝐸</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r>
                                <a:rPr lang="ar-AE" sz="1800" i="1">
                                  <a:latin typeface="Cambria Math" panose="02040503050406030204" pitchFamily="18" charset="0"/>
                                </a:rPr>
                                <m:t>+</m:t>
                              </m:r>
                              <m:r>
                                <a:rPr lang="en-US" sz="1800" i="1">
                                  <a:latin typeface="Cambria Math" panose="02040503050406030204" pitchFamily="18" charset="0"/>
                                </a:rPr>
                                <m:t>𝐸</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den>
                          </m:f>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7" name="Rectangle 6">
                <a:extLst>
                  <a:ext uri="{FF2B5EF4-FFF2-40B4-BE49-F238E27FC236}">
                    <a16:creationId xmlns:a16="http://schemas.microsoft.com/office/drawing/2014/main" id="{4B4D1A0E-C652-42A3-AAF3-DD728FC98D43}"/>
                  </a:ext>
                </a:extLst>
              </p:cNvPr>
              <p:cNvSpPr>
                <a:spLocks noRot="1" noChangeAspect="1" noMove="1" noResize="1" noEditPoints="1" noAdjustHandles="1" noChangeArrowheads="1" noChangeShapeType="1" noTextEdit="1"/>
              </p:cNvSpPr>
              <p:nvPr/>
            </p:nvSpPr>
            <p:spPr>
              <a:xfrm>
                <a:off x="5635051" y="2195713"/>
                <a:ext cx="3646704" cy="305532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B18B6B-351A-4767-8456-7E8D2AC7EF1D}"/>
                  </a:ext>
                </a:extLst>
              </p:cNvPr>
              <p:cNvSpPr/>
              <p:nvPr/>
            </p:nvSpPr>
            <p:spPr>
              <a:xfrm>
                <a:off x="4719570" y="5046904"/>
                <a:ext cx="116852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𝑒𝑖</m:t>
                          </m:r>
                          <m:r>
                            <a:rPr lang="en-US" i="1">
                              <a:solidFill>
                                <a:srgbClr val="0070C0"/>
                              </a:solidFill>
                              <a:latin typeface="Cambria Math" panose="02040503050406030204" pitchFamily="18" charset="0"/>
                            </a:rPr>
                            <m:t>2</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01</m:t>
                      </m:r>
                      <m:r>
                        <a:rPr lang="en-US" i="1">
                          <a:solidFill>
                            <a:srgbClr val="0070C0"/>
                          </a:solidFill>
                          <a:latin typeface="Cambria Math" panose="02040503050406030204" pitchFamily="18" charset="0"/>
                        </a:rPr>
                        <m:t> </m:t>
                      </m:r>
                    </m:oMath>
                  </m:oMathPara>
                </a14:m>
                <a:endParaRPr lang="en-US"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𝐾</m:t>
                          </m:r>
                        </m:e>
                        <m:sub>
                          <m:r>
                            <a:rPr lang="en-US" i="1" dirty="0">
                              <a:solidFill>
                                <a:srgbClr val="0070C0"/>
                              </a:solidFill>
                              <a:latin typeface="Cambria Math" panose="02040503050406030204" pitchFamily="18" charset="0"/>
                            </a:rPr>
                            <m:t>𝑒𝑖</m:t>
                          </m:r>
                          <m:r>
                            <a:rPr lang="en-US" i="1" dirty="0">
                              <a:solidFill>
                                <a:srgbClr val="0070C0"/>
                              </a:solidFill>
                              <a:latin typeface="Cambria Math" panose="02040503050406030204" pitchFamily="18" charset="0"/>
                            </a:rPr>
                            <m:t>2</m:t>
                          </m:r>
                        </m:sub>
                      </m:sSub>
                      <m:r>
                        <a:rPr lang="en-US" b="0"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500</m:t>
                      </m:r>
                    </m:oMath>
                  </m:oMathPara>
                </a14:m>
                <a:endParaRPr lang="en-US" dirty="0">
                  <a:solidFill>
                    <a:srgbClr val="0070C0"/>
                  </a:solidFill>
                </a:endParaRPr>
              </a:p>
            </p:txBody>
          </p:sp>
        </mc:Choice>
        <mc:Fallback xmlns="">
          <p:sp>
            <p:nvSpPr>
              <p:cNvPr id="9" name="Rectangle 8">
                <a:extLst>
                  <a:ext uri="{FF2B5EF4-FFF2-40B4-BE49-F238E27FC236}">
                    <a16:creationId xmlns:a16="http://schemas.microsoft.com/office/drawing/2014/main" id="{4DB18B6B-351A-4767-8456-7E8D2AC7EF1D}"/>
                  </a:ext>
                </a:extLst>
              </p:cNvPr>
              <p:cNvSpPr>
                <a:spLocks noRot="1" noChangeAspect="1" noMove="1" noResize="1" noEditPoints="1" noAdjustHandles="1" noChangeArrowheads="1" noChangeShapeType="1" noTextEdit="1"/>
              </p:cNvSpPr>
              <p:nvPr/>
            </p:nvSpPr>
            <p:spPr>
              <a:xfrm>
                <a:off x="4719570" y="5046904"/>
                <a:ext cx="1168525" cy="523220"/>
              </a:xfrm>
              <a:prstGeom prst="rect">
                <a:avLst/>
              </a:prstGeom>
              <a:blipFill>
                <a:blip r:embed="rId7"/>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1D72FDB-EA5F-4C7C-BFED-21B0735A2F37}"/>
              </a:ext>
            </a:extLst>
          </p:cNvPr>
          <p:cNvSpPr txBox="1"/>
          <p:nvPr/>
        </p:nvSpPr>
        <p:spPr>
          <a:xfrm>
            <a:off x="666415" y="6311900"/>
            <a:ext cx="3791749" cy="307777"/>
          </a:xfrm>
          <a:prstGeom prst="rect">
            <a:avLst/>
          </a:prstGeom>
          <a:noFill/>
        </p:spPr>
        <p:txBody>
          <a:bodyPr wrap="square" rtlCol="0">
            <a:spAutoFit/>
          </a:bodyPr>
          <a:lstStyle/>
          <a:p>
            <a:r>
              <a:rPr lang="en-US" b="1" dirty="0">
                <a:solidFill>
                  <a:srgbClr val="0070C0"/>
                </a:solidFill>
              </a:rPr>
              <a:t>Exercise—Run it!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8d5ae6fbc1_0_168"/>
          <p:cNvSpPr txBox="1">
            <a:spLocks noGrp="1"/>
          </p:cNvSpPr>
          <p:nvPr>
            <p:ph type="title"/>
          </p:nvPr>
        </p:nvSpPr>
        <p:spPr>
          <a:xfrm>
            <a:off x="457200" y="-92062"/>
            <a:ext cx="8229600" cy="8286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Full Model Results</a:t>
            </a:r>
            <a:endParaRPr dirty="0"/>
          </a:p>
        </p:txBody>
      </p:sp>
      <p:pic>
        <p:nvPicPr>
          <p:cNvPr id="755" name="Google Shape;755;g8d5ae6fbc1_0_1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56" name="Google Shape;756;g8d5ae6fbc1_0_1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57" name="Google Shape;757;g8d5ae6fbc1_0_168"/>
          <p:cNvPicPr preferRelativeResize="0"/>
          <p:nvPr/>
        </p:nvPicPr>
        <p:blipFill>
          <a:blip r:embed="rId5">
            <a:alphaModFix/>
          </a:blip>
          <a:stretch>
            <a:fillRect/>
          </a:stretch>
        </p:blipFill>
        <p:spPr>
          <a:xfrm>
            <a:off x="4388588" y="3802075"/>
            <a:ext cx="4019550" cy="2809875"/>
          </a:xfrm>
          <a:prstGeom prst="rect">
            <a:avLst/>
          </a:prstGeom>
          <a:noFill/>
          <a:ln>
            <a:noFill/>
          </a:ln>
        </p:spPr>
      </p:pic>
      <p:pic>
        <p:nvPicPr>
          <p:cNvPr id="758" name="Google Shape;758;g8d5ae6fbc1_0_168"/>
          <p:cNvPicPr preferRelativeResize="0"/>
          <p:nvPr/>
        </p:nvPicPr>
        <p:blipFill>
          <a:blip r:embed="rId6">
            <a:alphaModFix/>
          </a:blip>
          <a:stretch>
            <a:fillRect/>
          </a:stretch>
        </p:blipFill>
        <p:spPr>
          <a:xfrm>
            <a:off x="708338" y="3802063"/>
            <a:ext cx="3886200" cy="2809875"/>
          </a:xfrm>
          <a:prstGeom prst="rect">
            <a:avLst/>
          </a:prstGeom>
          <a:noFill/>
          <a:ln>
            <a:noFill/>
          </a:ln>
        </p:spPr>
      </p:pic>
      <p:pic>
        <p:nvPicPr>
          <p:cNvPr id="759" name="Google Shape;759;g8d5ae6fbc1_0_168"/>
          <p:cNvPicPr preferRelativeResize="0"/>
          <p:nvPr/>
        </p:nvPicPr>
        <p:blipFill>
          <a:blip r:embed="rId7">
            <a:alphaModFix/>
          </a:blip>
          <a:stretch>
            <a:fillRect/>
          </a:stretch>
        </p:blipFill>
        <p:spPr>
          <a:xfrm>
            <a:off x="4530725" y="1050939"/>
            <a:ext cx="4019550" cy="2829986"/>
          </a:xfrm>
          <a:prstGeom prst="rect">
            <a:avLst/>
          </a:prstGeom>
          <a:noFill/>
          <a:ln>
            <a:noFill/>
          </a:ln>
        </p:spPr>
      </p:pic>
      <p:pic>
        <p:nvPicPr>
          <p:cNvPr id="760" name="Google Shape;760;g8d5ae6fbc1_0_168"/>
          <p:cNvPicPr preferRelativeResize="0"/>
          <p:nvPr/>
        </p:nvPicPr>
        <p:blipFill>
          <a:blip r:embed="rId8">
            <a:alphaModFix/>
          </a:blip>
          <a:stretch>
            <a:fillRect/>
          </a:stretch>
        </p:blipFill>
        <p:spPr>
          <a:xfrm>
            <a:off x="774070" y="1050950"/>
            <a:ext cx="3820480" cy="27511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8d5ae6fbc1_0_168"/>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Comparing Simulated and Experimental Viral Load Curves</a:t>
            </a:r>
            <a:endParaRPr dirty="0"/>
          </a:p>
        </p:txBody>
      </p:sp>
      <p:pic>
        <p:nvPicPr>
          <p:cNvPr id="755" name="Google Shape;755;g8d5ae6fbc1_0_1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56" name="Google Shape;756;g8d5ae6fbc1_0_1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59" name="Google Shape;759;g8d5ae6fbc1_0_168"/>
          <p:cNvPicPr preferRelativeResize="0"/>
          <p:nvPr/>
        </p:nvPicPr>
        <p:blipFill>
          <a:blip r:embed="rId5">
            <a:alphaModFix/>
          </a:blip>
          <a:stretch>
            <a:fillRect/>
          </a:stretch>
        </p:blipFill>
        <p:spPr>
          <a:xfrm>
            <a:off x="152400" y="1478394"/>
            <a:ext cx="4419600" cy="3098025"/>
          </a:xfrm>
          <a:prstGeom prst="rect">
            <a:avLst/>
          </a:prstGeom>
          <a:noFill/>
          <a:ln>
            <a:noFill/>
          </a:ln>
        </p:spPr>
      </p:pic>
      <p:pic>
        <p:nvPicPr>
          <p:cNvPr id="9" name="Google Shape;439;g8d5b788658_0_98">
            <a:extLst>
              <a:ext uri="{FF2B5EF4-FFF2-40B4-BE49-F238E27FC236}">
                <a16:creationId xmlns:a16="http://schemas.microsoft.com/office/drawing/2014/main" id="{648AFFA1-EE61-EB42-8B6D-CD8E7162A7CF}"/>
              </a:ext>
            </a:extLst>
          </p:cNvPr>
          <p:cNvPicPr preferRelativeResize="0">
            <a:picLocks noChangeAspect="1"/>
          </p:cNvPicPr>
          <p:nvPr/>
        </p:nvPicPr>
        <p:blipFill>
          <a:blip r:embed="rId6">
            <a:alphaModFix/>
          </a:blip>
          <a:stretch>
            <a:fillRect/>
          </a:stretch>
        </p:blipFill>
        <p:spPr>
          <a:xfrm>
            <a:off x="4572000" y="1478393"/>
            <a:ext cx="4005953" cy="3098025"/>
          </a:xfrm>
          <a:prstGeom prst="rect">
            <a:avLst/>
          </a:prstGeom>
          <a:noFill/>
          <a:ln>
            <a:noFill/>
          </a:ln>
        </p:spPr>
      </p:pic>
      <p:graphicFrame>
        <p:nvGraphicFramePr>
          <p:cNvPr id="7" name="Table 6">
            <a:extLst>
              <a:ext uri="{FF2B5EF4-FFF2-40B4-BE49-F238E27FC236}">
                <a16:creationId xmlns:a16="http://schemas.microsoft.com/office/drawing/2014/main" id="{6735CC61-D9D1-5942-B341-E6560C453AC2}"/>
              </a:ext>
            </a:extLst>
          </p:cNvPr>
          <p:cNvGraphicFramePr>
            <a:graphicFrameLocks noGrp="1"/>
          </p:cNvGraphicFramePr>
          <p:nvPr>
            <p:extLst>
              <p:ext uri="{D42A27DB-BD31-4B8C-83A1-F6EECF244321}">
                <p14:modId xmlns:p14="http://schemas.microsoft.com/office/powerpoint/2010/main" val="2078505588"/>
              </p:ext>
            </p:extLst>
          </p:nvPr>
        </p:nvGraphicFramePr>
        <p:xfrm>
          <a:off x="3219079" y="4911814"/>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spTree>
    <p:extLst>
      <p:ext uri="{BB962C8B-B14F-4D97-AF65-F5344CB8AC3E}">
        <p14:creationId xmlns:p14="http://schemas.microsoft.com/office/powerpoint/2010/main" val="396188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d4ec31b01_0_1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Go to nanohub.org</a:t>
            </a:r>
            <a:endParaRPr/>
          </a:p>
          <a:p>
            <a:pPr marL="0" lvl="0" indent="0" algn="l" rtl="0">
              <a:spcBef>
                <a:spcPts val="360"/>
              </a:spcBef>
              <a:spcAft>
                <a:spcPts val="0"/>
              </a:spcAft>
              <a:buNone/>
            </a:pPr>
            <a:r>
              <a:rPr lang="en-US"/>
              <a:t>	Log in</a:t>
            </a:r>
            <a:endParaRPr/>
          </a:p>
        </p:txBody>
      </p:sp>
      <p:pic>
        <p:nvPicPr>
          <p:cNvPr id="109" name="Google Shape;109;g8d4ec31b01_0_1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10" name="Google Shape;110;g8d4ec31b01_0_1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12" name="Google Shape;112;g8d4ec31b01_0_19"/>
          <p:cNvPicPr preferRelativeResize="0"/>
          <p:nvPr/>
        </p:nvPicPr>
        <p:blipFill>
          <a:blip r:embed="rId5">
            <a:alphaModFix/>
          </a:blip>
          <a:stretch>
            <a:fillRect/>
          </a:stretch>
        </p:blipFill>
        <p:spPr>
          <a:xfrm>
            <a:off x="776875" y="2392075"/>
            <a:ext cx="7480725" cy="4166100"/>
          </a:xfrm>
          <a:prstGeom prst="rect">
            <a:avLst/>
          </a:prstGeom>
          <a:noFill/>
          <a:ln>
            <a:noFill/>
          </a:ln>
        </p:spPr>
      </p:pic>
      <p:cxnSp>
        <p:nvCxnSpPr>
          <p:cNvPr id="113" name="Google Shape;113;g8d4ec31b01_0_19"/>
          <p:cNvCxnSpPr/>
          <p:nvPr/>
        </p:nvCxnSpPr>
        <p:spPr>
          <a:xfrm flipH="1">
            <a:off x="6643250" y="2684900"/>
            <a:ext cx="337500" cy="644400"/>
          </a:xfrm>
          <a:prstGeom prst="straightConnector1">
            <a:avLst/>
          </a:prstGeom>
          <a:noFill/>
          <a:ln w="38100" cap="flat" cmpd="sng">
            <a:solidFill>
              <a:srgbClr val="FF0000"/>
            </a:solidFill>
            <a:prstDash val="solid"/>
            <a:round/>
            <a:headEnd type="stealth" w="med" len="med"/>
            <a:tailEnd type="none" w="med" len="med"/>
          </a:ln>
        </p:spPr>
      </p:cxnSp>
      <p:sp>
        <p:nvSpPr>
          <p:cNvPr id="10" name="Google Shape;188;g8d4ec31b01_0_89">
            <a:extLst>
              <a:ext uri="{FF2B5EF4-FFF2-40B4-BE49-F238E27FC236}">
                <a16:creationId xmlns:a16="http://schemas.microsoft.com/office/drawing/2014/main" id="{FE70D3B0-AF71-434E-8C35-0EF1E9BB381E}"/>
              </a:ext>
            </a:extLst>
          </p:cNvPr>
          <p:cNvSpPr txBox="1">
            <a:spLocks noGrp="1"/>
          </p:cNvSpPr>
          <p:nvPr>
            <p:ph type="title"/>
          </p:nvPr>
        </p:nvSpPr>
        <p:spPr>
          <a:xfrm>
            <a:off x="0" y="0"/>
            <a:ext cx="91440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959" b="1" dirty="0">
                <a:solidFill>
                  <a:srgbClr val="0000CC"/>
                </a:solidFill>
              </a:rPr>
              <a:t>Launching Tellurium on </a:t>
            </a:r>
            <a:r>
              <a:rPr lang="en-US" sz="3959" b="1" dirty="0" err="1">
                <a:solidFill>
                  <a:srgbClr val="0000CC"/>
                </a:solidFill>
              </a:rPr>
              <a:t>nanoHUB</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8ef05732f3_0_0"/>
          <p:cNvSpPr txBox="1">
            <a:spLocks noGrp="1"/>
          </p:cNvSpPr>
          <p:nvPr>
            <p:ph type="title"/>
          </p:nvPr>
        </p:nvSpPr>
        <p:spPr>
          <a:xfrm>
            <a:off x="0" y="0"/>
            <a:ext cx="9144000" cy="7540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Exercise 1.5.5: Rapid Clearance of the Virus</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47EF3CE-4514-3345-9322-4556258150C8}"/>
                  </a:ext>
                </a:extLst>
              </p:cNvPr>
              <p:cNvSpPr>
                <a:spLocks noGrp="1"/>
              </p:cNvSpPr>
              <p:nvPr>
                <p:ph type="body" idx="1"/>
              </p:nvPr>
            </p:nvSpPr>
            <p:spPr>
              <a:xfrm>
                <a:off x="171450" y="873125"/>
                <a:ext cx="6400800" cy="4525963"/>
              </a:xfrm>
            </p:spPr>
            <p:txBody>
              <a:bodyPr>
                <a:normAutofit lnSpcReduction="10000"/>
              </a:bodyPr>
              <a:lstStyle/>
              <a:p>
                <a:pPr marL="0" lvl="0" indent="0">
                  <a:buNone/>
                </a:pPr>
                <a:r>
                  <a:rPr lang="en-US" sz="2000" dirty="0"/>
                  <a:t>Explore how the immune parameters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m:t>
                        </m:r>
                      </m:sub>
                    </m:sSub>
                  </m:oMath>
                </a14:m>
                <a:r>
                  <a:rPr lang="en-US" sz="2000" dirty="0"/>
                  <a:t>,</a:t>
                </a:r>
                <a:r>
                  <a:rPr lang="ar-AE"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𝑒𝑖</m:t>
                        </m:r>
                        <m:r>
                          <a:rPr lang="en-US" sz="2000" b="0" i="1" smtClean="0">
                            <a:latin typeface="Cambria Math" panose="02040503050406030204" pitchFamily="18" charset="0"/>
                          </a:rPr>
                          <m:t>2</m:t>
                        </m:r>
                      </m:sub>
                    </m:sSub>
                    <m:r>
                      <a:rPr lang="en-US" sz="2000">
                        <a:latin typeface="Cambria Math" panose="02040503050406030204" pitchFamily="18" charset="0"/>
                      </a:rPr>
                      <m:t>,</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𝐾</m:t>
                        </m:r>
                      </m:e>
                      <m:sub>
                        <m:r>
                          <a:rPr lang="en-US" sz="2000" b="0" i="1" dirty="0" smtClean="0">
                            <a:latin typeface="Cambria Math" panose="02040503050406030204" pitchFamily="18" charset="0"/>
                          </a:rPr>
                          <m:t>𝑒𝑖</m:t>
                        </m:r>
                        <m:r>
                          <a:rPr lang="en-US" sz="2000" b="0" i="1" dirty="0" smtClean="0">
                            <a:latin typeface="Cambria Math" panose="02040503050406030204" pitchFamily="18" charset="0"/>
                          </a:rPr>
                          <m:t>2</m:t>
                        </m:r>
                      </m:sub>
                    </m:sSub>
                  </m:oMath>
                </a14:m>
                <a:r>
                  <a:rPr lang="en-US" sz="2000" dirty="0"/>
                  <a:t>) change the timing and rate of the rapid clearance of the viral load </a:t>
                </a:r>
              </a:p>
              <a:p>
                <a:pPr marL="0" lvl="0" indent="0">
                  <a:buNone/>
                </a:pPr>
                <a:r>
                  <a:rPr lang="en-US" sz="2000" dirty="0"/>
                  <a:t>Perform parameter sweeps and overlay the viral curve plots</a:t>
                </a:r>
              </a:p>
              <a:p>
                <a:pPr marL="0" lvl="0" indent="0">
                  <a:buNone/>
                </a:pPr>
                <a:r>
                  <a:rPr lang="en-US" sz="2000" dirty="0"/>
                  <a:t>1) Parameter sweep of the transport of effector T-cells to tissue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oMath>
                </a14:m>
                <a:endParaRPr lang="en-US" sz="2000" dirty="0"/>
              </a:p>
              <a:p>
                <a:pPr marL="0" lvl="0" indent="0">
                  <a:buNone/>
                </a:pPr>
                <a:r>
                  <a:rPr lang="en-US" sz="2000" dirty="0"/>
                  <a:t>2) Parameter sweep of the rate of killing by effector T-cells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𝑒𝑖</m:t>
                        </m:r>
                        <m:r>
                          <a:rPr lang="en-US" sz="2000" b="0" i="1" smtClean="0">
                            <a:latin typeface="Cambria Math" panose="02040503050406030204" pitchFamily="18" charset="0"/>
                          </a:rPr>
                          <m:t>2</m:t>
                        </m:r>
                      </m:sub>
                    </m:sSub>
                    <m:r>
                      <a:rPr lang="en-US" sz="2000" i="1">
                        <a:latin typeface="Cambria Math" panose="02040503050406030204" pitchFamily="18" charset="0"/>
                      </a:rPr>
                      <m:t> </m:t>
                    </m:r>
                  </m:oMath>
                </a14:m>
                <a:endParaRPr lang="en-US" sz="2000" dirty="0"/>
              </a:p>
              <a:p>
                <a:pPr marL="0" lvl="0" indent="0">
                  <a:buNone/>
                </a:pPr>
                <a:r>
                  <a:rPr lang="en-US" sz="2000" dirty="0"/>
                  <a:t>3) Parameter sweep of saturation of killing by effector T-cells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𝑒𝑖</m:t>
                        </m:r>
                        <m:r>
                          <a:rPr lang="en-US" sz="2000" b="0" i="1" smtClean="0">
                            <a:latin typeface="Cambria Math" panose="02040503050406030204" pitchFamily="18" charset="0"/>
                          </a:rPr>
                          <m:t>2</m:t>
                        </m:r>
                      </m:sub>
                    </m:sSub>
                  </m:oMath>
                </a14:m>
                <a:endParaRPr lang="en-US" sz="2000" dirty="0"/>
              </a:p>
              <a:p>
                <a:pPr marL="0" lvl="0" indent="0">
                  <a:buNone/>
                </a:pPr>
                <a:r>
                  <a:rPr lang="en-US" sz="2000" dirty="0"/>
                  <a:t>Try combinations of these parameters to compensate for each other</a:t>
                </a:r>
              </a:p>
              <a:p>
                <a:pPr marL="0" lvl="0" indent="0">
                  <a:buNone/>
                </a:pPr>
                <a:r>
                  <a:rPr lang="en-US" sz="2000" dirty="0"/>
                  <a:t>4) Try using the model in which the virus is used up on infection </a:t>
                </a:r>
                <a14:m>
                  <m:oMath xmlns:m="http://schemas.openxmlformats.org/officeDocument/2006/math">
                    <m:r>
                      <a:rPr lang="en-US" sz="2000" i="1">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a14:m>
                <a:endParaRPr lang="en-US" sz="2000" dirty="0"/>
              </a:p>
            </p:txBody>
          </p:sp>
        </mc:Choice>
        <mc:Fallback xmlns="">
          <p:sp>
            <p:nvSpPr>
              <p:cNvPr id="3" name="Text Placeholder 2">
                <a:extLst>
                  <a:ext uri="{FF2B5EF4-FFF2-40B4-BE49-F238E27FC236}">
                    <a16:creationId xmlns:a16="http://schemas.microsoft.com/office/drawing/2014/main" id="{C47EF3CE-4514-3345-9322-4556258150C8}"/>
                  </a:ext>
                </a:extLst>
              </p:cNvPr>
              <p:cNvSpPr>
                <a:spLocks noGrp="1" noRot="1" noChangeAspect="1" noMove="1" noResize="1" noEditPoints="1" noAdjustHandles="1" noChangeArrowheads="1" noChangeShapeType="1" noTextEdit="1"/>
              </p:cNvSpPr>
              <p:nvPr>
                <p:ph type="body" idx="1"/>
              </p:nvPr>
            </p:nvSpPr>
            <p:spPr>
              <a:xfrm>
                <a:off x="171450" y="873125"/>
                <a:ext cx="6400800" cy="4525963"/>
              </a:xfrm>
              <a:blipFill>
                <a:blip r:embed="rId3"/>
                <a:stretch>
                  <a:fillRect l="-952" t="-269" r="-667"/>
                </a:stretch>
              </a:blipFill>
            </p:spPr>
            <p:txBody>
              <a:bodyPr/>
              <a:lstStyle/>
              <a:p>
                <a:r>
                  <a:rPr lang="en-US">
                    <a:noFill/>
                  </a:rPr>
                  <a:t> </a:t>
                </a:r>
              </a:p>
            </p:txBody>
          </p:sp>
        </mc:Fallback>
      </mc:AlternateContent>
      <p:pic>
        <p:nvPicPr>
          <p:cNvPr id="737" name="Google Shape;737;g8ef05732f3_0_0"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38" name="Google Shape;738;g8ef05732f3_0_0"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C8D1AA6-A186-42CE-926E-DE0FA59D164A}"/>
                  </a:ext>
                </a:extLst>
              </p:cNvPr>
              <p:cNvSpPr/>
              <p:nvPr/>
            </p:nvSpPr>
            <p:spPr>
              <a:xfrm>
                <a:off x="6174801" y="1011735"/>
                <a:ext cx="3093411" cy="2417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groupChr>
                        <m:groupChrPr>
                          <m:chr m:val="→"/>
                          <m:vertJc m:val="bot"/>
                          <m:ctrlPr>
                            <a:rPr lang="el-GR" i="1">
                              <a:latin typeface="Cambria Math" panose="02040503050406030204" pitchFamily="18" charset="0"/>
                            </a:rPr>
                          </m:ctrlPr>
                        </m:groupChrPr>
                        <m:e>
                          <m:r>
                            <a:rPr lang="en-US" b="0" i="1" smtClean="0">
                              <a:latin typeface="Cambria Math" panose="02040503050406030204" pitchFamily="18" charset="0"/>
                            </a:rPr>
                            <m:t>𝛽</m:t>
                          </m:r>
                          <m:r>
                            <a:rPr lang="en-US" b="0" i="1" smtClean="0">
                              <a:latin typeface="Cambria Math" panose="02040503050406030204" pitchFamily="18" charset="0"/>
                            </a:rPr>
                            <m:t>𝑉𝑇</m:t>
                          </m:r>
                        </m:e>
                      </m:groupCh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groupChr>
                        <m:groupChrPr>
                          <m:chr m:val="→"/>
                          <m:vertJc m:val="bot"/>
                          <m:ctrlPr>
                            <a:rPr lang="el-GR" i="1">
                              <a:latin typeface="Cambria Math" panose="02040503050406030204" pitchFamily="18" charset="0"/>
                            </a:rPr>
                          </m:ctrlPr>
                        </m:groupChrPr>
                        <m:e>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groupChr>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groupChr>
                        <m:groupChrPr>
                          <m:chr m:val="→"/>
                          <m:vertJc m:val="bot"/>
                          <m:ctrlPr>
                            <a:rPr lang="el-GR" i="1">
                              <a:latin typeface="Cambria Math" panose="02040503050406030204" pitchFamily="18" charset="0"/>
                            </a:rPr>
                          </m:ctrlPr>
                        </m:groupChrPr>
                        <m:e>
                          <m:r>
                            <m:rPr>
                              <m:brk m:alnAt="2"/>
                            </m:rPr>
                            <a:rPr lang="en-US" b="0" i="1" smtClean="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num>
                            <m:den>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r>
                                <a:rPr lang="ar-AE"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den>
                          </m:f>
                        </m:e>
                      </m:groupChr>
                      <m:r>
                        <a:rPr lang="en-US" b="0" i="1" smtClean="0">
                          <a:latin typeface="Cambria Math" panose="02040503050406030204" pitchFamily="18" charset="0"/>
                        </a:rPr>
                        <m:t>𝐷</m:t>
                      </m:r>
                    </m:oMath>
                  </m:oMathPara>
                </a14:m>
                <a:endParaRPr lang="en-US" dirty="0"/>
              </a:p>
              <a:p>
                <a:pPr/>
                <a14:m>
                  <m:oMathPara xmlns:m="http://schemas.openxmlformats.org/officeDocument/2006/math">
                    <m:oMathParaPr>
                      <m:jc m:val="centerGroup"/>
                    </m:oMathParaPr>
                    <m:oMath xmlns:m="http://schemas.openxmlformats.org/officeDocument/2006/math">
                      <m:groupChr>
                        <m:groupChrPr>
                          <m:chr m:val="→"/>
                          <m:vertJc m:val="bot"/>
                          <m:ctrlPr>
                            <a:rPr lang="el-GR" i="1" smtClean="0">
                              <a:latin typeface="Cambria Math" panose="02040503050406030204" pitchFamily="18" charset="0"/>
                            </a:rPr>
                          </m:ctrlPr>
                        </m:groupChrPr>
                        <m:e>
                          <m:r>
                            <m:rPr>
                              <m:brk m:alnAt="2"/>
                            </m:rP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m:rPr>
                                  <m:brk m:alnAt="2"/>
                                </m:rPr>
                                <a:rPr lang="en-US" b="0" i="1" smtClean="0">
                                  <a:latin typeface="Cambria Math" panose="02040503050406030204" pitchFamily="18" charset="0"/>
                                </a:rPr>
                                <m:t>𝐼</m:t>
                              </m:r>
                            </m:e>
                            <m:sub>
                              <m:r>
                                <m:rPr>
                                  <m:brk m:alnAt="2"/>
                                </m:rPr>
                                <a:rPr lang="en-US" b="0" i="1" smtClean="0">
                                  <a:latin typeface="Cambria Math" panose="02040503050406030204" pitchFamily="18" charset="0"/>
                                </a:rPr>
                                <m:t>2</m:t>
                              </m:r>
                            </m:sub>
                          </m:sSub>
                        </m:e>
                      </m:groupChr>
                      <m:r>
                        <a:rPr lang="en-US" b="0" i="1" smtClean="0">
                          <a:latin typeface="Cambria Math" panose="02040503050406030204" pitchFamily="18" charset="0"/>
                        </a:rPr>
                        <m:t>𝑉</m:t>
                      </m:r>
                      <m:groupChr>
                        <m:groupChrPr>
                          <m:chr m:val="→"/>
                          <m:vertJc m:val="bot"/>
                          <m:ctrlPr>
                            <a:rPr lang="el-GR" i="1">
                              <a:latin typeface="Cambria Math" panose="02040503050406030204" pitchFamily="18" charset="0"/>
                            </a:rPr>
                          </m:ctrlPr>
                        </m:groupChrPr>
                        <m:e>
                          <m:r>
                            <a:rPr lang="en-US" b="0" i="1" smtClean="0">
                              <a:latin typeface="Cambria Math" panose="02040503050406030204" pitchFamily="18" charset="0"/>
                            </a:rPr>
                            <m:t>𝑐𝑉</m:t>
                          </m:r>
                        </m:e>
                      </m:groupChr>
                    </m:oMath>
                  </m:oMathPara>
                </a14:m>
                <a:endParaRPr lang="en-US"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𝑝</m:t>
                              </m:r>
                            </m:e>
                            <m:sub>
                              <m:r>
                                <m:rPr>
                                  <m:brk m:alnAt="2"/>
                                </m:rPr>
                                <a:rPr lang="en-US" i="1">
                                  <a:latin typeface="Cambria Math" panose="02040503050406030204" pitchFamily="18" charset="0"/>
                                </a:rPr>
                                <m:t>𝑐</m:t>
                              </m:r>
                            </m:sub>
                          </m:sSub>
                          <m:r>
                            <m:rPr>
                              <m:brk m:alnAt="2"/>
                            </m:rPr>
                            <a:rPr lang="en-US" i="1">
                              <a:latin typeface="Cambria Math" panose="02040503050406030204" pitchFamily="18" charset="0"/>
                            </a:rPr>
                            <m:t>(</m:t>
                          </m:r>
                          <m:sSub>
                            <m:sSubPr>
                              <m:ctrlPr>
                                <a:rPr lang="en-US" i="1">
                                  <a:latin typeface="Cambria Math" panose="02040503050406030204" pitchFamily="18" charset="0"/>
                                </a:rPr>
                              </m:ctrlPr>
                            </m:sSubPr>
                            <m:e>
                              <m:r>
                                <m:rPr>
                                  <m:brk m:alnAt="2"/>
                                </m:rPr>
                                <a:rPr lang="en-US" i="1">
                                  <a:latin typeface="Cambria Math" panose="02040503050406030204" pitchFamily="18" charset="0"/>
                                </a:rPr>
                                <m:t>𝐼</m:t>
                              </m:r>
                            </m:e>
                            <m:sub>
                              <m:r>
                                <m:rPr>
                                  <m:brk m:alnAt="2"/>
                                </m:rPr>
                                <a:rPr lang="en-US" i="1">
                                  <a:latin typeface="Cambria Math" panose="02040503050406030204" pitchFamily="18" charset="0"/>
                                </a:rPr>
                                <m:t>1</m:t>
                              </m:r>
                            </m:sub>
                          </m:sSub>
                          <m:r>
                            <m:rPr>
                              <m:brk m:alnAt="2"/>
                            </m:rPr>
                            <a:rPr lang="en-US" i="1">
                              <a:latin typeface="Cambria Math" panose="02040503050406030204" pitchFamily="18" charset="0"/>
                            </a:rPr>
                            <m:t>+</m:t>
                          </m:r>
                          <m:sSub>
                            <m:sSubPr>
                              <m:ctrlPr>
                                <a:rPr lang="en-US" i="1">
                                  <a:latin typeface="Cambria Math" panose="02040503050406030204" pitchFamily="18" charset="0"/>
                                </a:rPr>
                              </m:ctrlPr>
                            </m:sSubPr>
                            <m:e>
                              <m:r>
                                <m:rPr>
                                  <m:brk m:alnAt="2"/>
                                </m:rPr>
                                <a:rPr lang="en-US" i="1">
                                  <a:latin typeface="Cambria Math" panose="02040503050406030204" pitchFamily="18" charset="0"/>
                                </a:rPr>
                                <m:t>𝐼</m:t>
                              </m:r>
                            </m:e>
                            <m:sub>
                              <m:r>
                                <m:rPr>
                                  <m:brk m:alnAt="2"/>
                                </m:rPr>
                                <a:rPr lang="en-US" i="1">
                                  <a:latin typeface="Cambria Math" panose="02040503050406030204" pitchFamily="18" charset="0"/>
                                </a:rPr>
                                <m:t>2</m:t>
                              </m:r>
                            </m:sub>
                          </m:sSub>
                          <m:r>
                            <m:rPr>
                              <m:brk m:alnAt="2"/>
                            </m:rPr>
                            <a:rPr lang="en-US" i="1">
                              <a:latin typeface="Cambria Math" panose="02040503050406030204" pitchFamily="18" charset="0"/>
                            </a:rPr>
                            <m:t>)</m:t>
                          </m:r>
                        </m:e>
                      </m:groupChr>
                      <m:r>
                        <a:rPr lang="en-US" i="1">
                          <a:latin typeface="Cambria Math" panose="02040503050406030204" pitchFamily="18" charset="0"/>
                        </a:rPr>
                        <m:t>𝐶</m:t>
                      </m:r>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𝐶</m:t>
                              </m:r>
                            </m:sub>
                          </m:sSub>
                          <m:r>
                            <a:rPr lang="en-US" i="1">
                              <a:latin typeface="Cambria Math" panose="02040503050406030204" pitchFamily="18" charset="0"/>
                            </a:rPr>
                            <m:t>𝐶</m:t>
                          </m:r>
                        </m:e>
                      </m:groupCh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𝐶</m:t>
                              </m:r>
                            </m:sub>
                          </m:sSub>
                          <m:r>
                            <a:rPr lang="en-US" i="1">
                              <a:latin typeface="Cambria Math" panose="02040503050406030204" pitchFamily="18" charset="0"/>
                            </a:rPr>
                            <m:t>𝐶</m:t>
                          </m:r>
                        </m:e>
                      </m:groupCh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𝐿</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𝑐𝑙</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𝐿</m:t>
                              </m:r>
                            </m:sub>
                          </m:sSub>
                        </m:e>
                      </m:groupCh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𝑝</m:t>
                                  </m:r>
                                </m:e>
                                <m:sub>
                                  <m:r>
                                    <m:rPr>
                                      <m:brk m:alnAt="2"/>
                                    </m:rPr>
                                    <a:rPr lang="en-US" i="1">
                                      <a:latin typeface="Cambria Math" panose="02040503050406030204" pitchFamily="18" charset="0"/>
                                    </a:rPr>
                                    <m:t>𝑒</m:t>
                                  </m:r>
                                  <m:r>
                                    <a:rPr lang="en-US" i="1">
                                      <a:latin typeface="Cambria Math" panose="02040503050406030204" pitchFamily="18" charset="0"/>
                                    </a:rPr>
                                    <m:t>𝑙</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𝐶</m:t>
                                  </m:r>
                                </m:e>
                                <m:sub>
                                  <m:r>
                                    <m:rPr>
                                      <m:brk m:alnAt="2"/>
                                    </m:rPr>
                                    <a:rPr lang="en-US" i="1">
                                      <a:latin typeface="Cambria Math" panose="02040503050406030204" pitchFamily="18" charset="0"/>
                                    </a:rPr>
                                    <m:t>𝐿</m:t>
                                  </m:r>
                                </m:sub>
                              </m:sSub>
                              <m:r>
                                <m:rPr>
                                  <m:brk m:alnAt="2"/>
                                </m:rPr>
                                <a:rPr lang="en-US" i="1">
                                  <a:latin typeface="Cambria Math" panose="02040503050406030204" pitchFamily="18" charset="0"/>
                                </a:rPr>
                                <m:t>+</m:t>
                              </m:r>
                              <m:sSub>
                                <m:sSubPr>
                                  <m:ctrlPr>
                                    <a:rPr lang="en-US" i="1">
                                      <a:latin typeface="Cambria Math" panose="02040503050406030204" pitchFamily="18" charset="0"/>
                                    </a:rPr>
                                  </m:ctrlPr>
                                </m:sSubPr>
                                <m:e>
                                  <m:r>
                                    <m:rPr>
                                      <m:brk m:alnAt="2"/>
                                    </m:rPr>
                                    <a:rPr lang="en-US" i="1">
                                      <a:latin typeface="Cambria Math" panose="02040503050406030204" pitchFamily="18" charset="0"/>
                                    </a:rPr>
                                    <m:t>𝑟</m:t>
                                  </m:r>
                                </m:e>
                                <m:sub>
                                  <m:r>
                                    <m:rPr>
                                      <m:brk m:alnAt="2"/>
                                    </m:rPr>
                                    <a:rPr lang="en-US" i="1">
                                      <a:latin typeface="Cambria Math" panose="02040503050406030204" pitchFamily="18" charset="0"/>
                                    </a:rPr>
                                    <m:t>𝑒</m:t>
                                  </m:r>
                                  <m:r>
                                    <a:rPr lang="en-US" i="1">
                                      <a:latin typeface="Cambria Math" panose="02040503050406030204" pitchFamily="18" charset="0"/>
                                    </a:rPr>
                                    <m:t>𝑙</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𝐶</m:t>
                                  </m:r>
                                </m:e>
                                <m:sub>
                                  <m:r>
                                    <m:rPr>
                                      <m:brk m:alnAt="2"/>
                                    </m:rPr>
                                    <a:rPr lang="en-US" i="1">
                                      <a:latin typeface="Cambria Math" panose="02040503050406030204" pitchFamily="18" charset="0"/>
                                    </a:rPr>
                                    <m:t>𝐿</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𝐸</m:t>
                                  </m:r>
                                </m:e>
                                <m:sub>
                                  <m:r>
                                    <m:rPr>
                                      <m:brk m:alnAt="2"/>
                                    </m:rPr>
                                    <a:rPr lang="en-US" i="1">
                                      <a:latin typeface="Cambria Math" panose="02040503050406030204" pitchFamily="18" charset="0"/>
                                    </a:rPr>
                                    <m:t>𝐿</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brk m:alnAt="2"/>
                                        </m:rPr>
                                        <a:rPr lang="en-US" i="1">
                                          <a:latin typeface="Cambria Math" panose="02040503050406030204" pitchFamily="18" charset="0"/>
                                        </a:rPr>
                                        <m:t>𝐾</m:t>
                                      </m:r>
                                    </m:e>
                                    <m:sub>
                                      <m:r>
                                        <m:rPr>
                                          <m:brk m:alnAt="2"/>
                                        </m:rPr>
                                        <a:rPr lang="en-US" i="1">
                                          <a:latin typeface="Cambria Math" panose="02040503050406030204" pitchFamily="18" charset="0"/>
                                        </a:rPr>
                                        <m:t>𝑒</m:t>
                                      </m:r>
                                      <m:r>
                                        <a:rPr lang="en-US" i="1">
                                          <a:latin typeface="Cambria Math" panose="02040503050406030204" pitchFamily="18" charset="0"/>
                                        </a:rPr>
                                        <m:t>𝑙</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𝑒𝑙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𝐿</m:t>
                                      </m:r>
                                    </m:sub>
                                  </m:sSub>
                                </m:den>
                              </m:f>
                            </m:e>
                          </m:groupChr>
                          <m:r>
                            <a:rPr lang="en-US" i="1">
                              <a:latin typeface="Cambria Math" panose="02040503050406030204" pitchFamily="18" charset="0"/>
                            </a:rPr>
                            <m:t>𝐸</m:t>
                          </m:r>
                        </m:e>
                        <m:sub>
                          <m:r>
                            <a:rPr lang="en-US" i="1">
                              <a:latin typeface="Cambria Math" panose="02040503050406030204" pitchFamily="18" charset="0"/>
                            </a:rPr>
                            <m:t>𝐿</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𝑘</m:t>
                              </m:r>
                            </m:e>
                            <m:sub>
                              <m:r>
                                <m:rPr>
                                  <m:brk m:alnAt="2"/>
                                </m:rPr>
                                <a:rPr lang="en-US" i="1">
                                  <a:latin typeface="Cambria Math" panose="02040503050406030204" pitchFamily="18" charset="0"/>
                                </a:rPr>
                                <m:t>𝑒</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𝐸</m:t>
                              </m:r>
                            </m:e>
                            <m:sub>
                              <m:r>
                                <m:rPr>
                                  <m:brk m:alnAt="2"/>
                                </m:rPr>
                                <a:rPr lang="en-US" i="1">
                                  <a:latin typeface="Cambria Math" panose="02040503050406030204" pitchFamily="18" charset="0"/>
                                </a:rPr>
                                <m:t>𝐿</m:t>
                              </m:r>
                            </m:sub>
                          </m:sSub>
                        </m:e>
                      </m:groupChr>
                      <m:r>
                        <a:rPr lang="en-US" i="1">
                          <a:latin typeface="Cambria Math" panose="02040503050406030204" pitchFamily="18" charset="0"/>
                        </a:rPr>
                        <m:t>𝐸</m:t>
                      </m:r>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𝑐</m:t>
                              </m:r>
                            </m:e>
                            <m:sub>
                              <m:r>
                                <m:rPr>
                                  <m:brk m:alnAt="2"/>
                                </m:rPr>
                                <a:rPr lang="en-US" i="1">
                                  <a:latin typeface="Cambria Math" panose="02040503050406030204" pitchFamily="18" charset="0"/>
                                </a:rPr>
                                <m:t>𝑒</m:t>
                              </m:r>
                            </m:sub>
                          </m:sSub>
                          <m:r>
                            <m:rPr>
                              <m:brk m:alnAt="2"/>
                            </m:rPr>
                            <a:rPr lang="en-US" i="1">
                              <a:latin typeface="Cambria Math" panose="02040503050406030204" pitchFamily="18" charset="0"/>
                            </a:rPr>
                            <m:t>𝐸</m:t>
                          </m:r>
                        </m:e>
                      </m:groupChr>
                      <m:r>
                        <a:rPr lang="en-US" i="1">
                          <a:latin typeface="Cambria Math" panose="02040503050406030204" pitchFamily="18" charset="0"/>
                        </a:rPr>
                        <m:t>𝐸</m:t>
                      </m:r>
                    </m:oMath>
                  </m:oMathPara>
                </a14:m>
                <a:endParaRPr lang="en-US" dirty="0"/>
              </a:p>
              <a:p>
                <a:pPr marL="0" indent="0">
                  <a:buNone/>
                </a:pPr>
                <a:endParaRPr lang="en-US" dirty="0"/>
              </a:p>
            </p:txBody>
          </p:sp>
        </mc:Choice>
        <mc:Fallback xmlns="">
          <p:sp>
            <p:nvSpPr>
              <p:cNvPr id="6" name="Rectangle 5">
                <a:extLst>
                  <a:ext uri="{FF2B5EF4-FFF2-40B4-BE49-F238E27FC236}">
                    <a16:creationId xmlns:a16="http://schemas.microsoft.com/office/drawing/2014/main" id="{9C8D1AA6-A186-42CE-926E-DE0FA59D164A}"/>
                  </a:ext>
                </a:extLst>
              </p:cNvPr>
              <p:cNvSpPr>
                <a:spLocks noRot="1" noChangeAspect="1" noMove="1" noResize="1" noEditPoints="1" noAdjustHandles="1" noChangeArrowheads="1" noChangeShapeType="1" noTextEdit="1"/>
              </p:cNvSpPr>
              <p:nvPr/>
            </p:nvSpPr>
            <p:spPr>
              <a:xfrm>
                <a:off x="6174801" y="1011735"/>
                <a:ext cx="3093411" cy="2417265"/>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8ef05732f3_0_8"/>
          <p:cNvSpPr txBox="1">
            <a:spLocks noGrp="1"/>
          </p:cNvSpPr>
          <p:nvPr>
            <p:ph type="title"/>
          </p:nvPr>
        </p:nvSpPr>
        <p:spPr>
          <a:xfrm>
            <a:off x="0" y="-1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Exercise 1.5.6: Changing Model Structure and Assumptions</a:t>
            </a:r>
            <a:endParaRPr dirty="0"/>
          </a:p>
        </p:txBody>
      </p:sp>
      <p:pic>
        <p:nvPicPr>
          <p:cNvPr id="767" name="Google Shape;767;g8ef05732f3_0_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68" name="Google Shape;768;g8ef05732f3_0_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D48204F8-646D-B44A-B135-7E5F00CCC3B6}"/>
                  </a:ext>
                </a:extLst>
              </p:cNvPr>
              <p:cNvSpPr>
                <a:spLocks noGrp="1"/>
              </p:cNvSpPr>
              <p:nvPr>
                <p:ph type="body" idx="1"/>
              </p:nvPr>
            </p:nvSpPr>
            <p:spPr>
              <a:xfrm>
                <a:off x="484188" y="1142988"/>
                <a:ext cx="8229600" cy="4999383"/>
              </a:xfrm>
            </p:spPr>
            <p:txBody>
              <a:bodyPr>
                <a:normAutofit fontScale="92500" lnSpcReduction="10000"/>
              </a:bodyPr>
              <a:lstStyle/>
              <a:p>
                <a:pPr marL="0" lvl="0" indent="0">
                  <a:buNone/>
                </a:pPr>
                <a:r>
                  <a:rPr lang="en-US" dirty="0"/>
                  <a:t>1) Assume that effector T-cells can also recognize and kill early infected cells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oMath>
                </a14:m>
                <a:r>
                  <a:rPr lang="en-US" dirty="0"/>
                  <a:t>)</a:t>
                </a:r>
              </a:p>
              <a:p>
                <a:pPr marL="0" lvl="0" indent="0">
                  <a:buNone/>
                </a:pPr>
                <a:r>
                  <a:rPr lang="en-US" dirty="0"/>
                  <a:t>	a) Modify the ODEs</a:t>
                </a:r>
              </a:p>
              <a:p>
                <a:pPr marL="0" lvl="0" indent="0">
                  <a:buNone/>
                </a:pPr>
                <a:r>
                  <a:rPr lang="en-US" dirty="0"/>
                  <a:t>	b) Modify the Antimony Model</a:t>
                </a:r>
              </a:p>
              <a:p>
                <a:pPr marL="0" lvl="0" indent="0">
                  <a:buNone/>
                </a:pPr>
                <a:r>
                  <a:rPr lang="en-US" dirty="0"/>
                  <a:t>	c) Simulate the new model and compare to the previous model</a:t>
                </a:r>
              </a:p>
              <a:p>
                <a:pPr marL="0" lvl="0" indent="0">
                  <a:buNone/>
                </a:pPr>
                <a:r>
                  <a:rPr lang="en-US" dirty="0"/>
                  <a:t>2) Assume that the replication of effector T-cells in the lymph node is independent of the APCs in the lymph node</a:t>
                </a:r>
              </a:p>
              <a:p>
                <a:pPr marL="0" lvl="0" indent="0">
                  <a:buNone/>
                </a:pPr>
                <a:r>
                  <a:rPr lang="en-US" dirty="0"/>
                  <a:t>	a) Modify the ODEs</a:t>
                </a:r>
              </a:p>
              <a:p>
                <a:pPr marL="0" lvl="0" indent="0">
                  <a:buNone/>
                </a:pPr>
                <a:r>
                  <a:rPr lang="en-US" dirty="0"/>
                  <a:t>	b) Modify the Antimony Model</a:t>
                </a:r>
              </a:p>
              <a:p>
                <a:pPr marL="0" lvl="0" indent="0">
                  <a:buNone/>
                </a:pPr>
                <a:r>
                  <a:rPr lang="en-US" dirty="0"/>
                  <a:t>	c) Simulate the new model and compare to the previous model</a:t>
                </a:r>
              </a:p>
              <a:p>
                <a:pPr marL="0" lvl="0" indent="0">
                  <a:buNone/>
                </a:pPr>
                <a:endParaRPr lang="en-US" dirty="0"/>
              </a:p>
              <a:p>
                <a:pPr marL="0" lvl="0" indent="0">
                  <a:buNone/>
                </a:pPr>
                <a:endParaRPr lang="en-US" dirty="0"/>
              </a:p>
            </p:txBody>
          </p:sp>
        </mc:Choice>
        <mc:Fallback xmlns="">
          <p:sp>
            <p:nvSpPr>
              <p:cNvPr id="5" name="Text Placeholder 2">
                <a:extLst>
                  <a:ext uri="{FF2B5EF4-FFF2-40B4-BE49-F238E27FC236}">
                    <a16:creationId xmlns:a16="http://schemas.microsoft.com/office/drawing/2014/main" id="{D48204F8-646D-B44A-B135-7E5F00CCC3B6}"/>
                  </a:ext>
                </a:extLst>
              </p:cNvPr>
              <p:cNvSpPr>
                <a:spLocks noGrp="1" noRot="1" noChangeAspect="1" noMove="1" noResize="1" noEditPoints="1" noAdjustHandles="1" noChangeArrowheads="1" noChangeShapeType="1" noTextEdit="1"/>
              </p:cNvSpPr>
              <p:nvPr>
                <p:ph type="body" idx="1"/>
              </p:nvPr>
            </p:nvSpPr>
            <p:spPr>
              <a:xfrm>
                <a:off x="484188" y="1142988"/>
                <a:ext cx="8229600" cy="4999383"/>
              </a:xfrm>
              <a:blipFill>
                <a:blip r:embed="rId5"/>
                <a:stretch>
                  <a:fillRect l="-1333" t="-244" b="-2801"/>
                </a:stretch>
              </a:blipFill>
            </p:spPr>
            <p:txBody>
              <a:bodyPr/>
              <a:lstStyle/>
              <a:p>
                <a:r>
                  <a:rPr lang="en-US">
                    <a:noFill/>
                  </a:rPr>
                  <a:t> </a:t>
                </a:r>
              </a:p>
            </p:txBody>
          </p:sp>
        </mc:Fallback>
      </mc:AlternateContent>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8ef05732f3_0_8"/>
          <p:cNvSpPr txBox="1">
            <a:spLocks noGrp="1"/>
          </p:cNvSpPr>
          <p:nvPr>
            <p:ph type="title"/>
          </p:nvPr>
        </p:nvSpPr>
        <p:spPr>
          <a:xfrm>
            <a:off x="0" y="-1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Exercise/Homework 1.5.7: Changing Model Structure and Assumptions</a:t>
            </a:r>
            <a:endParaRPr dirty="0"/>
          </a:p>
        </p:txBody>
      </p:sp>
      <p:pic>
        <p:nvPicPr>
          <p:cNvPr id="767" name="Google Shape;767;g8ef05732f3_0_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68" name="Google Shape;768;g8ef05732f3_0_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 name="Text Placeholder 2">
            <a:extLst>
              <a:ext uri="{FF2B5EF4-FFF2-40B4-BE49-F238E27FC236}">
                <a16:creationId xmlns:a16="http://schemas.microsoft.com/office/drawing/2014/main" id="{D48204F8-646D-B44A-B135-7E5F00CCC3B6}"/>
              </a:ext>
            </a:extLst>
          </p:cNvPr>
          <p:cNvSpPr>
            <a:spLocks noGrp="1"/>
          </p:cNvSpPr>
          <p:nvPr>
            <p:ph type="body" idx="1"/>
          </p:nvPr>
        </p:nvSpPr>
        <p:spPr>
          <a:xfrm>
            <a:off x="484188" y="1142988"/>
            <a:ext cx="8229600" cy="4999383"/>
          </a:xfrm>
        </p:spPr>
        <p:txBody>
          <a:bodyPr>
            <a:normAutofit/>
          </a:bodyPr>
          <a:lstStyle/>
          <a:p>
            <a:pPr marL="514350" lvl="0" indent="-514350">
              <a:buAutoNum type="arabicParenR"/>
            </a:pPr>
            <a:r>
              <a:rPr lang="en-US" dirty="0"/>
              <a:t>Try changing the form of the saturation terms</a:t>
            </a:r>
          </a:p>
          <a:p>
            <a:pPr marL="514350" lvl="0" indent="-514350">
              <a:buAutoNum type="arabicParenR"/>
            </a:pPr>
            <a:r>
              <a:rPr lang="en-US" dirty="0"/>
              <a:t>Try to recalibrate the model for a different virus</a:t>
            </a:r>
          </a:p>
          <a:p>
            <a:pPr marL="514350" lvl="0" indent="-514350">
              <a:buAutoNum type="arabicParenR"/>
            </a:pPr>
            <a:r>
              <a:rPr lang="en-US" dirty="0"/>
              <a:t>See if you can find experimental data on the number of CD8+ T cells in the tissue as a function of time. Does our simulation agree with these data? If not, what would you have to change?</a:t>
            </a: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16216580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8ef05732f3_0_8"/>
          <p:cNvSpPr txBox="1">
            <a:spLocks noGrp="1"/>
          </p:cNvSpPr>
          <p:nvPr>
            <p:ph type="title"/>
          </p:nvPr>
        </p:nvSpPr>
        <p:spPr>
          <a:xfrm>
            <a:off x="0" y="-12"/>
            <a:ext cx="9144000" cy="76201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Next Module</a:t>
            </a:r>
            <a:endParaRPr dirty="0"/>
          </a:p>
        </p:txBody>
      </p:sp>
      <p:pic>
        <p:nvPicPr>
          <p:cNvPr id="767" name="Google Shape;767;g8ef05732f3_0_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68" name="Google Shape;768;g8ef05732f3_0_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 name="Text Placeholder 2">
            <a:extLst>
              <a:ext uri="{FF2B5EF4-FFF2-40B4-BE49-F238E27FC236}">
                <a16:creationId xmlns:a16="http://schemas.microsoft.com/office/drawing/2014/main" id="{D48204F8-646D-B44A-B135-7E5F00CCC3B6}"/>
              </a:ext>
            </a:extLst>
          </p:cNvPr>
          <p:cNvSpPr>
            <a:spLocks noGrp="1"/>
          </p:cNvSpPr>
          <p:nvPr>
            <p:ph type="body" idx="1"/>
          </p:nvPr>
        </p:nvSpPr>
        <p:spPr>
          <a:xfrm>
            <a:off x="484188" y="929308"/>
            <a:ext cx="8229600" cy="4999383"/>
          </a:xfrm>
        </p:spPr>
        <p:txBody>
          <a:bodyPr>
            <a:normAutofit/>
          </a:bodyPr>
          <a:lstStyle/>
          <a:p>
            <a:pPr marL="0" lvl="0" indent="0">
              <a:buNone/>
            </a:pPr>
            <a:r>
              <a:rPr lang="en-US" dirty="0"/>
              <a:t>Now that we have a reasonable model for viral infection and clearance that replicates the experimental viral load curves for influenza we will begin to convert it into spatial form in CC3D and compare the results to see what, if any, is the significance of the spatial structure of infection</a:t>
            </a:r>
          </a:p>
        </p:txBody>
      </p:sp>
    </p:spTree>
    <p:extLst>
      <p:ext uri="{BB962C8B-B14F-4D97-AF65-F5344CB8AC3E}">
        <p14:creationId xmlns:p14="http://schemas.microsoft.com/office/powerpoint/2010/main" val="14897905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6690</Words>
  <Application>Microsoft Office PowerPoint</Application>
  <PresentationFormat>On-screen Show (4:3)</PresentationFormat>
  <Paragraphs>830</Paragraphs>
  <Slides>93</Slides>
  <Notes>90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Cambria Math</vt:lpstr>
      <vt:lpstr>Verdana</vt:lpstr>
      <vt:lpstr>Office Theme</vt:lpstr>
      <vt:lpstr>CC3D Workshop 1.5: Building an ODE Viral Infection Model in Tellurium</vt:lpstr>
      <vt:lpstr>Module 1.5 Topics</vt:lpstr>
      <vt:lpstr>Workshop Resources</vt:lpstr>
      <vt:lpstr>Dynamics of Viral Infection</vt:lpstr>
      <vt:lpstr>Previous Models of Viral Infection</vt:lpstr>
      <vt:lpstr>PowerPoint Presentation</vt:lpstr>
      <vt:lpstr>PowerPoint Presentation</vt:lpstr>
      <vt:lpstr>Reminder—Launching Tellurium on nanoHUB</vt:lpstr>
      <vt:lpstr>Launching Tellurium on nanoHUB</vt:lpstr>
      <vt:lpstr>Launching Tellurium on nanoHUB</vt:lpstr>
      <vt:lpstr>PowerPoint Presentation</vt:lpstr>
      <vt:lpstr>Launching Tellurium on nanoHUB</vt:lpstr>
      <vt:lpstr>Launch Tellurium on nanoHUB</vt:lpstr>
      <vt:lpstr>Launching Tellurium on nanoHUB</vt:lpstr>
      <vt:lpstr>PowerPoint Presentation</vt:lpstr>
      <vt:lpstr>Launching Tellurium on nanoHUB</vt:lpstr>
      <vt:lpstr>Configuring Tellurium on Nanohub</vt:lpstr>
      <vt:lpstr>Uploading Notebook for Class Exercises to Tellurium nanoHUB</vt:lpstr>
      <vt:lpstr>Uploading Notebook for Class Exercises to Tellurium nanoHUB</vt:lpstr>
      <vt:lpstr>Exercise 1.5.0.A: Uploading Notebook for Class Exercises to Tellurium nanoHUB</vt:lpstr>
      <vt:lpstr>Help and References for Tellurium</vt:lpstr>
      <vt:lpstr>A One-Line Model of Viral Infection</vt:lpstr>
      <vt:lpstr>Model and Simulation Definition Structure in Tellurium</vt:lpstr>
      <vt:lpstr>Importing the Tellurium Library into Jupyter Notebook</vt:lpstr>
      <vt:lpstr>Specifying Model as Antimony String</vt:lpstr>
      <vt:lpstr>Reminder on Relationship between ODEs and Antimony syntax</vt:lpstr>
      <vt:lpstr>Specifying Rate Equations in Antimony</vt:lpstr>
      <vt:lpstr>Specifying Model Parameters and Inputs</vt:lpstr>
      <vt:lpstr>Setting Initial and Boundary Conditions</vt:lpstr>
      <vt:lpstr>Loading Antimony String into Tellurium and Accessing Model Attributes</vt:lpstr>
      <vt:lpstr>Specify the Simulation of the Model</vt:lpstr>
      <vt:lpstr>Accessing Simulations Results</vt:lpstr>
      <vt:lpstr>Plotting Simulation Outputs</vt:lpstr>
      <vt:lpstr>Parameter Sweeps in Tellurium</vt:lpstr>
      <vt:lpstr>PowerPoint Presentation</vt:lpstr>
      <vt:lpstr>Parameter Sweeps in Tellurium</vt:lpstr>
      <vt:lpstr>Parameter Sweeps in Tellurium</vt:lpstr>
      <vt:lpstr>Parameter Sweeps in Tellurium</vt:lpstr>
      <vt:lpstr>Exercise 1.5.0B:Parameter Sweeps in Tellurium</vt:lpstr>
      <vt:lpstr>Experimental Data on Influenza Viral Dynamics in Mice</vt:lpstr>
      <vt:lpstr>PowerPoint Presentation</vt:lpstr>
      <vt:lpstr>PowerPoint Presentation</vt:lpstr>
      <vt:lpstr>PowerPoint Presentation</vt:lpstr>
      <vt:lpstr>PowerPoint Presentation</vt:lpstr>
      <vt:lpstr>PowerPoint Presentation</vt:lpstr>
      <vt:lpstr>Building a Model of Viral Infection</vt:lpstr>
      <vt:lpstr>Biology of Viral Infection</vt:lpstr>
      <vt:lpstr>Infection and Eclipse Phase—Transition from Uninfected to Early Infected</vt:lpstr>
      <vt:lpstr>Infection and Eclipse Phase—Thinking Ahead to Cellularization</vt:lpstr>
      <vt:lpstr>Simulating the Transition from Uninfected to Early Infected</vt:lpstr>
      <vt:lpstr>Simulating the Transition from Uninfected to Early Infected</vt:lpstr>
      <vt:lpstr>Exercise 1.5.1: Change infectivity β parameter</vt:lpstr>
      <vt:lpstr>Exercise 1.5.1: Change infectivity β parameter</vt:lpstr>
      <vt:lpstr>Eclipse Phase and Viral Release Transition from Early to Late Infected</vt:lpstr>
      <vt:lpstr>Exercise 1.5.2: Add the Transition I_1→I_2</vt:lpstr>
      <vt:lpstr>Transition from Early to Late Infected</vt:lpstr>
      <vt:lpstr>Transition from Early to Late Infected</vt:lpstr>
      <vt:lpstr>Viral Production</vt:lpstr>
      <vt:lpstr>Putting Everything Together</vt:lpstr>
      <vt:lpstr>Putting Everything Together</vt:lpstr>
      <vt:lpstr>Putting Everything Together</vt:lpstr>
      <vt:lpstr>Exercise 1.5.3: Exponential Growth of the Virus</vt:lpstr>
      <vt:lpstr>Viral Decay and Removal</vt:lpstr>
      <vt:lpstr>Viral Decay in Simulation</vt:lpstr>
      <vt:lpstr>Viral Decay in Simulation</vt:lpstr>
      <vt:lpstr>Exercise 1.5.4: Saturation of the Viral Load</vt:lpstr>
      <vt:lpstr>Infected Cell Death due to Viral Infection and Innate Immune Response</vt:lpstr>
      <vt:lpstr>Infected Cell Death due to Viral Infection and Innate Immune Response</vt:lpstr>
      <vt:lpstr>Infected Cell Death due to Viral Infection and Innate Immune Response</vt:lpstr>
      <vt:lpstr>Biology of the Adaptive Immune Response</vt:lpstr>
      <vt:lpstr>Cytokine Production and Decay</vt:lpstr>
      <vt:lpstr>Cytokine Production and Decay</vt:lpstr>
      <vt:lpstr>Cytokine Production and Decay</vt:lpstr>
      <vt:lpstr>APC Transport to the Lymph Node</vt:lpstr>
      <vt:lpstr>APC Transport to the Lymph Node</vt:lpstr>
      <vt:lpstr>APC Transport to the Lymph Node</vt:lpstr>
      <vt:lpstr>Effector T-cell Proliferation in the Lymph Node</vt:lpstr>
      <vt:lpstr>Effector T-cell Proliferation in the Lymph Node</vt:lpstr>
      <vt:lpstr>Effector T-cell Proliferation in the Lymph Node</vt:lpstr>
      <vt:lpstr>Effector T-cell Proliferation in the Lymph Node</vt:lpstr>
      <vt:lpstr>Transport T-cell to the Infection Site</vt:lpstr>
      <vt:lpstr>Transport T-cells to the Infection Site</vt:lpstr>
      <vt:lpstr>Transport T-cells to the Infection Site</vt:lpstr>
      <vt:lpstr>T-cell-Mediated Cytotoxicity</vt:lpstr>
      <vt:lpstr>T-cell-Mediated Cytotoxicity</vt:lpstr>
      <vt:lpstr>Putting Everything Together</vt:lpstr>
      <vt:lpstr>Simulating Everything Together</vt:lpstr>
      <vt:lpstr>Full Model Results</vt:lpstr>
      <vt:lpstr>Comparing Simulated and Experimental Viral Load Curves</vt:lpstr>
      <vt:lpstr>Exercise 1.5.5: Rapid Clearance of the Virus</vt:lpstr>
      <vt:lpstr>Exercise 1.5.6: Changing Model Structure and Assumptions</vt:lpstr>
      <vt:lpstr>Exercise/Homework 1.5.7: Changing Model Structure and Assumptions</vt:lpstr>
      <vt:lpstr>Next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CC3D Workshop 1.5: Building an ODE Viral Infection Model in Tellurium</dc:title>
  <dc:creator>Julio Monti Belmonte</dc:creator>
  <cp:lastModifiedBy>Glazier, James Alexander</cp:lastModifiedBy>
  <cp:revision>76</cp:revision>
  <dcterms:created xsi:type="dcterms:W3CDTF">2011-11-02T17:09:23Z</dcterms:created>
  <dcterms:modified xsi:type="dcterms:W3CDTF">2020-08-03T19:28:36Z</dcterms:modified>
</cp:coreProperties>
</file>