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141" r:id="rId2"/>
    <p:sldId id="2142" r:id="rId3"/>
    <p:sldId id="2144" r:id="rId4"/>
    <p:sldId id="2143" r:id="rId5"/>
    <p:sldId id="2145" r:id="rId6"/>
    <p:sldId id="2146" r:id="rId7"/>
    <p:sldId id="2147" r:id="rId8"/>
    <p:sldId id="2148" r:id="rId9"/>
    <p:sldId id="2149" r:id="rId10"/>
    <p:sldId id="2150" r:id="rId11"/>
    <p:sldId id="2151" r:id="rId12"/>
    <p:sldId id="2152" r:id="rId13"/>
    <p:sldId id="2153" r:id="rId14"/>
    <p:sldId id="2154" r:id="rId15"/>
    <p:sldId id="2155" r:id="rId16"/>
    <p:sldId id="2156" r:id="rId17"/>
    <p:sldId id="2157" r:id="rId18"/>
    <p:sldId id="2162" r:id="rId19"/>
    <p:sldId id="2163" r:id="rId20"/>
    <p:sldId id="2164" r:id="rId21"/>
    <p:sldId id="2161" r:id="rId22"/>
    <p:sldId id="2160" r:id="rId23"/>
    <p:sldId id="2158" r:id="rId24"/>
    <p:sldId id="2159" r:id="rId25"/>
    <p:sldId id="2165"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lazier" initials="JAG" lastIdx="6" clrIdx="0"/>
  <p:cmAuthor id="2" name="jaglazier@gmail.com" initials="j" lastIdx="2" clrIdx="1">
    <p:extLst>
      <p:ext uri="{19B8F6BF-5375-455C-9EA6-DF929625EA0E}">
        <p15:presenceInfo xmlns:p15="http://schemas.microsoft.com/office/powerpoint/2012/main" userId="2c5f5f965c56f04d" providerId="Windows Live"/>
      </p:ext>
    </p:extLst>
  </p:cmAuthor>
  <p:cmAuthor id="3" name="Glazier, James Alexander" initials="GJA" lastIdx="1" clrIdx="2">
    <p:extLst>
      <p:ext uri="{19B8F6BF-5375-455C-9EA6-DF929625EA0E}">
        <p15:presenceInfo xmlns:p15="http://schemas.microsoft.com/office/powerpoint/2012/main" userId="Glazier, James Alexand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0000"/>
    <a:srgbClr val="009900"/>
    <a:srgbClr val="FBE5D6"/>
    <a:srgbClr val="E3F0DB"/>
    <a:srgbClr val="F8E2D3"/>
    <a:srgbClr val="00FF00"/>
    <a:srgbClr val="808000"/>
    <a:srgbClr val="006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7" autoAdjust="0"/>
    <p:restoredTop sz="91362" autoAdjust="0"/>
  </p:normalViewPr>
  <p:slideViewPr>
    <p:cSldViewPr>
      <p:cViewPr varScale="1">
        <p:scale>
          <a:sx n="82" d="100"/>
          <a:sy n="82" d="100"/>
        </p:scale>
        <p:origin x="1104" y="84"/>
      </p:cViewPr>
      <p:guideLst>
        <p:guide orient="horz" pos="2160"/>
        <p:guide pos="2880"/>
      </p:guideLst>
    </p:cSldViewPr>
  </p:slideViewPr>
  <p:notesTextViewPr>
    <p:cViewPr>
      <p:scale>
        <a:sx n="100" d="100"/>
        <a:sy n="100" d="100"/>
      </p:scale>
      <p:origin x="0" y="0"/>
    </p:cViewPr>
  </p:notesTextViewPr>
  <p:sorterViewPr>
    <p:cViewPr>
      <p:scale>
        <a:sx n="150" d="100"/>
        <a:sy n="150" d="100"/>
      </p:scale>
      <p:origin x="0" y="-43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7D2428E-EE69-475E-BB11-BFD31B39ABC4}" type="datetimeFigureOut">
              <a:rPr lang="en-US" smtClean="0"/>
              <a:pPr/>
              <a:t>8/5/2020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8BAC502-4B6B-4918-9C85-7501D5206E95}" type="slidenum">
              <a:rPr lang="en-US" smtClean="0"/>
              <a:pPr/>
              <a:t>‹#›</a:t>
            </a:fld>
            <a:endParaRPr lang="en-US"/>
          </a:p>
        </p:txBody>
      </p:sp>
    </p:spTree>
    <p:extLst>
      <p:ext uri="{BB962C8B-B14F-4D97-AF65-F5344CB8AC3E}">
        <p14:creationId xmlns:p14="http://schemas.microsoft.com/office/powerpoint/2010/main" val="20718435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9993999-1C14-439A-A3F0-4C076509F4C1}" type="datetimeFigureOut">
              <a:rPr lang="en-US" smtClean="0"/>
              <a:pPr/>
              <a:t>8/5/2020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04D828-AE40-4E33-B3F8-A495C874A38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993999-1C14-439A-A3F0-4C076509F4C1}" type="datetimeFigureOut">
              <a:rPr lang="en-US" smtClean="0"/>
              <a:pPr/>
              <a:t>8/5/2020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04D828-AE40-4E33-B3F8-A495C874A38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993999-1C14-439A-A3F0-4C076509F4C1}" type="datetimeFigureOut">
              <a:rPr lang="en-US" smtClean="0"/>
              <a:pPr/>
              <a:t>8/5/2020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04D828-AE40-4E33-B3F8-A495C874A38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993999-1C14-439A-A3F0-4C076509F4C1}" type="datetimeFigureOut">
              <a:rPr lang="en-US" smtClean="0"/>
              <a:pPr/>
              <a:t>8/5/2020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04D828-AE40-4E33-B3F8-A495C874A38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993999-1C14-439A-A3F0-4C076509F4C1}" type="datetimeFigureOut">
              <a:rPr lang="en-US" smtClean="0"/>
              <a:pPr/>
              <a:t>8/5/2020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04D828-AE40-4E33-B3F8-A495C874A38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9993999-1C14-439A-A3F0-4C076509F4C1}" type="datetimeFigureOut">
              <a:rPr lang="en-US" smtClean="0"/>
              <a:pPr/>
              <a:t>8/5/2020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04D828-AE40-4E33-B3F8-A495C874A38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9993999-1C14-439A-A3F0-4C076509F4C1}" type="datetimeFigureOut">
              <a:rPr lang="en-US" smtClean="0"/>
              <a:pPr/>
              <a:t>8/5/2020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04D828-AE40-4E33-B3F8-A495C874A38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9993999-1C14-439A-A3F0-4C076509F4C1}" type="datetimeFigureOut">
              <a:rPr lang="en-US" smtClean="0"/>
              <a:pPr/>
              <a:t>8/5/2020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04D828-AE40-4E33-B3F8-A495C874A38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993999-1C14-439A-A3F0-4C076509F4C1}" type="datetimeFigureOut">
              <a:rPr lang="en-US" smtClean="0"/>
              <a:pPr/>
              <a:t>8/5/2020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04D828-AE40-4E33-B3F8-A495C874A38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9993999-1C14-439A-A3F0-4C076509F4C1}" type="datetimeFigureOut">
              <a:rPr lang="en-US" smtClean="0"/>
              <a:pPr/>
              <a:t>8/5/2020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04D828-AE40-4E33-B3F8-A495C874A38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9993999-1C14-439A-A3F0-4C076509F4C1}" type="datetimeFigureOut">
              <a:rPr lang="en-US" smtClean="0"/>
              <a:pPr/>
              <a:t>8/5/2020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04D828-AE40-4E33-B3F8-A495C874A38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993999-1C14-439A-A3F0-4C076509F4C1}" type="datetimeFigureOut">
              <a:rPr lang="en-US" smtClean="0"/>
              <a:pPr/>
              <a:t>8/5/2020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04D828-AE40-4E33-B3F8-A495C874A38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D2FEABE-3AC6-4358-961E-A4A28E7A6B06}"/>
              </a:ext>
            </a:extLst>
          </p:cNvPr>
          <p:cNvSpPr>
            <a:spLocks noGrp="1"/>
          </p:cNvSpPr>
          <p:nvPr>
            <p:ph type="title"/>
          </p:nvPr>
        </p:nvSpPr>
        <p:spPr>
          <a:xfrm>
            <a:off x="0" y="31750"/>
            <a:ext cx="9144000" cy="1143000"/>
          </a:xfrm>
        </p:spPr>
        <p:txBody>
          <a:bodyPr>
            <a:noAutofit/>
          </a:bodyPr>
          <a:lstStyle/>
          <a:p>
            <a:r>
              <a:rPr lang="en-US" sz="2400" b="1" dirty="0">
                <a:solidFill>
                  <a:srgbClr val="0000FF"/>
                </a:solidFill>
              </a:rPr>
              <a:t>CC3D Workshop 4.3: Parameter Scans and Cluster Execution</a:t>
            </a:r>
          </a:p>
        </p:txBody>
      </p:sp>
      <p:sp>
        <p:nvSpPr>
          <p:cNvPr id="9" name="Rectangle 3">
            <a:extLst>
              <a:ext uri="{FF2B5EF4-FFF2-40B4-BE49-F238E27FC236}">
                <a16:creationId xmlns:a16="http://schemas.microsoft.com/office/drawing/2014/main" xmlns="" id="{76BA9F20-E92D-4AC1-8B08-75F38D1A5904}"/>
              </a:ext>
            </a:extLst>
          </p:cNvPr>
          <p:cNvSpPr txBox="1">
            <a:spLocks noChangeArrowheads="1"/>
          </p:cNvSpPr>
          <p:nvPr/>
        </p:nvSpPr>
        <p:spPr>
          <a:xfrm>
            <a:off x="1388594" y="1381299"/>
            <a:ext cx="6400800" cy="163495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Bef>
                <a:spcPct val="0"/>
              </a:spcBef>
              <a:buNone/>
            </a:pPr>
            <a:r>
              <a:rPr lang="en-US" sz="2000" dirty="0">
                <a:solidFill>
                  <a:srgbClr val="000099"/>
                </a:solidFill>
              </a:rPr>
              <a:t>Maciek Swat</a:t>
            </a:r>
          </a:p>
          <a:p>
            <a:pPr marL="0" indent="0" algn="ctr">
              <a:spcBef>
                <a:spcPct val="0"/>
              </a:spcBef>
              <a:buNone/>
            </a:pPr>
            <a:r>
              <a:rPr lang="en-US" sz="2000" dirty="0" smtClean="0">
                <a:solidFill>
                  <a:srgbClr val="000099"/>
                </a:solidFill>
              </a:rPr>
              <a:t>IUB</a:t>
            </a:r>
            <a:endParaRPr lang="en-US" sz="2000" dirty="0">
              <a:solidFill>
                <a:srgbClr val="000099"/>
              </a:solidFill>
            </a:endParaRPr>
          </a:p>
          <a:p>
            <a:pPr marL="0" indent="0" algn="ctr">
              <a:spcBef>
                <a:spcPct val="0"/>
              </a:spcBef>
              <a:buNone/>
            </a:pPr>
            <a:r>
              <a:rPr lang="en-US" sz="2000" b="1" dirty="0">
                <a:solidFill>
                  <a:srgbClr val="000099"/>
                </a:solidFill>
              </a:rPr>
              <a:t>USA</a:t>
            </a:r>
          </a:p>
        </p:txBody>
      </p:sp>
      <p:pic>
        <p:nvPicPr>
          <p:cNvPr id="10" name="Picture 5" descr="IU seal, red on white, large">
            <a:extLst>
              <a:ext uri="{FF2B5EF4-FFF2-40B4-BE49-F238E27FC236}">
                <a16:creationId xmlns:a16="http://schemas.microsoft.com/office/drawing/2014/main" xmlns="" id="{AE523CE1-E615-4543-8A53-A2D42B1D5DF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29400" y="1143000"/>
            <a:ext cx="1944688" cy="187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6" descr="logo">
            <a:extLst>
              <a:ext uri="{FF2B5EF4-FFF2-40B4-BE49-F238E27FC236}">
                <a16:creationId xmlns:a16="http://schemas.microsoft.com/office/drawing/2014/main" xmlns="" id="{2065F247-5963-48D8-AABD-3368EF09DF3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0600" y="1524000"/>
            <a:ext cx="1143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Box 11">
            <a:extLst>
              <a:ext uri="{FF2B5EF4-FFF2-40B4-BE49-F238E27FC236}">
                <a16:creationId xmlns:a16="http://schemas.microsoft.com/office/drawing/2014/main" xmlns="" id="{B9E3F31D-5FC1-4C41-906F-FADD467E8543}"/>
              </a:ext>
            </a:extLst>
          </p:cNvPr>
          <p:cNvSpPr txBox="1"/>
          <p:nvPr/>
        </p:nvSpPr>
        <p:spPr>
          <a:xfrm>
            <a:off x="190500" y="2904174"/>
            <a:ext cx="8763000" cy="3693319"/>
          </a:xfrm>
          <a:prstGeom prst="rect">
            <a:avLst/>
          </a:prstGeom>
          <a:noFill/>
        </p:spPr>
        <p:txBody>
          <a:bodyPr wrap="square" rtlCol="0">
            <a:spAutoFit/>
          </a:bodyPr>
          <a:lstStyle/>
          <a:p>
            <a:pPr marL="285750" indent="-285750">
              <a:buFont typeface="Arial" panose="020B0604020202020204" pitchFamily="34" charset="0"/>
              <a:buChar char="•"/>
            </a:pPr>
            <a:r>
              <a:rPr lang="en-US" dirty="0"/>
              <a:t>Screensharing and microphones have been disabled for participants in the main session—they are available in breakout rooms</a:t>
            </a:r>
          </a:p>
          <a:p>
            <a:pPr marL="285750" indent="-285750">
              <a:buFont typeface="Arial" panose="020B0604020202020204" pitchFamily="34" charset="0"/>
              <a:buChar char="•"/>
            </a:pPr>
            <a:r>
              <a:rPr lang="en-US" dirty="0"/>
              <a:t>Please submit questions/concerns/suggestions via zoom chat</a:t>
            </a:r>
          </a:p>
          <a:p>
            <a:pPr marL="285750" indent="-285750">
              <a:buFont typeface="Arial" panose="020B0604020202020204" pitchFamily="34" charset="0"/>
              <a:buChar char="•"/>
            </a:pPr>
            <a:r>
              <a:rPr lang="en-US" dirty="0"/>
              <a:t>User support will be available in zoom breakout rooms</a:t>
            </a:r>
          </a:p>
          <a:p>
            <a:pPr marL="285750" indent="-285750">
              <a:buFont typeface="Arial" panose="020B0604020202020204" pitchFamily="34" charset="0"/>
              <a:buChar char="•"/>
            </a:pPr>
            <a:r>
              <a:rPr lang="en-US" dirty="0"/>
              <a:t>Workshop will be live-streamed, recorded and distributed</a:t>
            </a:r>
          </a:p>
          <a:p>
            <a:pPr marL="285750" indent="-285750">
              <a:buFont typeface="Arial" panose="020B0604020202020204" pitchFamily="34" charset="0"/>
              <a:buChar char="•"/>
            </a:pPr>
            <a:r>
              <a:rPr lang="en-US" dirty="0"/>
              <a:t>Make sure you save the zoom link after registering so you do not have to re-register</a:t>
            </a:r>
          </a:p>
          <a:p>
            <a:pPr marL="285750" indent="-285750">
              <a:buFont typeface="Arial" panose="020B0604020202020204" pitchFamily="34" charset="0"/>
              <a:buChar char="•"/>
            </a:pPr>
            <a:r>
              <a:rPr lang="en-US" dirty="0"/>
              <a:t>Please take the time now to be sure you have a working </a:t>
            </a:r>
            <a:r>
              <a:rPr lang="en-US" dirty="0" err="1"/>
              <a:t>nanoHUB</a:t>
            </a:r>
            <a:r>
              <a:rPr lang="en-US" dirty="0"/>
              <a:t> account and to download and install CompuCell3D to your desktop if you are planning to run it locally</a:t>
            </a:r>
          </a:p>
          <a:p>
            <a:pPr marL="285750" indent="-285750">
              <a:buFont typeface="Arial" panose="020B0604020202020204" pitchFamily="34" charset="0"/>
              <a:buChar char="•"/>
            </a:pPr>
            <a:r>
              <a:rPr lang="en-US" dirty="0"/>
              <a:t>Please also join the workshop slack channel at  https://join.slack.com/t/multiscalemod-ags3330/shared_invite/zt-g0up1lz7-z5XGFC73UZk1j3BPeW7RVA</a:t>
            </a:r>
          </a:p>
          <a:p>
            <a:pPr marL="285750" indent="-285750">
              <a:buFont typeface="Arial" panose="020B0604020202020204" pitchFamily="34" charset="0"/>
              <a:buChar char="•"/>
            </a:pPr>
            <a:endParaRPr lang="en-US" dirty="0"/>
          </a:p>
          <a:p>
            <a:r>
              <a:rPr lang="en-US" dirty="0"/>
              <a:t>Funding Sources: NIH U24 EB028887, NIH R01 GM122424, NIH R01 GM123032, NIH P41 GM109824, NSF 1720625 and </a:t>
            </a:r>
            <a:r>
              <a:rPr lang="en-US" dirty="0" err="1"/>
              <a:t>nanoHUB</a:t>
            </a:r>
            <a:endParaRPr lang="en-US" dirty="0"/>
          </a:p>
        </p:txBody>
      </p:sp>
    </p:spTree>
    <p:extLst>
      <p:ext uri="{BB962C8B-B14F-4D97-AF65-F5344CB8AC3E}">
        <p14:creationId xmlns:p14="http://schemas.microsoft.com/office/powerpoint/2010/main" val="2547701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case you get an error…</a:t>
            </a:r>
            <a:endParaRPr lang="en-US" dirty="0"/>
          </a:p>
        </p:txBody>
      </p:sp>
      <p:sp>
        <p:nvSpPr>
          <p:cNvPr id="3" name="Content Placeholder 2"/>
          <p:cNvSpPr>
            <a:spLocks noGrp="1"/>
          </p:cNvSpPr>
          <p:nvPr>
            <p:ph idx="1"/>
          </p:nvPr>
        </p:nvSpPr>
        <p:spPr>
          <a:xfrm>
            <a:off x="457200" y="1600201"/>
            <a:ext cx="8229600" cy="1524000"/>
          </a:xfrm>
        </p:spPr>
        <p:txBody>
          <a:bodyPr>
            <a:normAutofit lnSpcReduction="10000"/>
          </a:bodyPr>
          <a:lstStyle/>
          <a:p>
            <a:r>
              <a:rPr lang="en-US" dirty="0" smtClean="0"/>
              <a:t>If Parameter Scan errors out you must clean parameter output folder before rerunning scan again  </a:t>
            </a:r>
            <a:endParaRPr lang="en-US" dirty="0"/>
          </a:p>
        </p:txBody>
      </p:sp>
      <p:pic>
        <p:nvPicPr>
          <p:cNvPr id="4" name="Picture 3"/>
          <p:cNvPicPr>
            <a:picLocks noChangeAspect="1"/>
          </p:cNvPicPr>
          <p:nvPr/>
        </p:nvPicPr>
        <p:blipFill>
          <a:blip r:embed="rId2"/>
          <a:stretch>
            <a:fillRect/>
          </a:stretch>
        </p:blipFill>
        <p:spPr>
          <a:xfrm>
            <a:off x="685800" y="3306764"/>
            <a:ext cx="4857750" cy="790575"/>
          </a:xfrm>
          <a:prstGeom prst="rect">
            <a:avLst/>
          </a:prstGeom>
        </p:spPr>
      </p:pic>
      <p:sp>
        <p:nvSpPr>
          <p:cNvPr id="5" name="TextBox 4"/>
          <p:cNvSpPr txBox="1"/>
          <p:nvPr/>
        </p:nvSpPr>
        <p:spPr>
          <a:xfrm>
            <a:off x="6934200" y="3581400"/>
            <a:ext cx="2209800" cy="1200329"/>
          </a:xfrm>
          <a:prstGeom prst="rect">
            <a:avLst/>
          </a:prstGeom>
          <a:noFill/>
        </p:spPr>
        <p:txBody>
          <a:bodyPr wrap="square" rtlCol="0">
            <a:spAutoFit/>
          </a:bodyPr>
          <a:lstStyle/>
          <a:p>
            <a:r>
              <a:rPr lang="en-US" dirty="0" smtClean="0"/>
              <a:t>Delete entire output folder before rerunning parameter scan</a:t>
            </a:r>
            <a:endParaRPr lang="en-US" dirty="0"/>
          </a:p>
        </p:txBody>
      </p:sp>
      <p:cxnSp>
        <p:nvCxnSpPr>
          <p:cNvPr id="7" name="Straight Arrow Connector 6"/>
          <p:cNvCxnSpPr>
            <a:stCxn id="5" idx="1"/>
          </p:cNvCxnSpPr>
          <p:nvPr/>
        </p:nvCxnSpPr>
        <p:spPr>
          <a:xfrm flipH="1" flipV="1">
            <a:off x="2895600" y="3962400"/>
            <a:ext cx="4038600" cy="2191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68612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When parameter scan finishes the output folder will have </a:t>
            </a:r>
            <a:r>
              <a:rPr lang="en-US" b="1" dirty="0" err="1" smtClean="0"/>
              <a:t>param_scan_status.complete</a:t>
            </a:r>
            <a:endParaRPr lang="en-US" b="1" dirty="0"/>
          </a:p>
        </p:txBody>
      </p:sp>
      <p:pic>
        <p:nvPicPr>
          <p:cNvPr id="4" name="Picture 3"/>
          <p:cNvPicPr>
            <a:picLocks noChangeAspect="1"/>
          </p:cNvPicPr>
          <p:nvPr/>
        </p:nvPicPr>
        <p:blipFill>
          <a:blip r:embed="rId2"/>
          <a:stretch>
            <a:fillRect/>
          </a:stretch>
        </p:blipFill>
        <p:spPr>
          <a:xfrm>
            <a:off x="685800" y="2133600"/>
            <a:ext cx="4819650" cy="1828800"/>
          </a:xfrm>
          <a:prstGeom prst="rect">
            <a:avLst/>
          </a:prstGeom>
        </p:spPr>
      </p:pic>
    </p:spTree>
    <p:extLst>
      <p:ext uri="{BB962C8B-B14F-4D97-AF65-F5344CB8AC3E}">
        <p14:creationId xmlns:p14="http://schemas.microsoft.com/office/powerpoint/2010/main" val="10702064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normAutofit fontScale="90000"/>
          </a:bodyPr>
          <a:lstStyle/>
          <a:p>
            <a:r>
              <a:rPr lang="en-US" b="1" dirty="0" err="1"/>
              <a:t>param_scan_status.json</a:t>
            </a:r>
            <a:r>
              <a:rPr lang="en-US" dirty="0"/>
              <a:t> is a file that keeps track which combination of parameters should </a:t>
            </a:r>
            <a:br>
              <a:rPr lang="en-US" dirty="0"/>
            </a:br>
            <a:r>
              <a:rPr lang="en-US" dirty="0"/>
              <a:t>be run</a:t>
            </a:r>
            <a:br>
              <a:rPr lang="en-US" dirty="0"/>
            </a:br>
            <a:endParaRPr lang="en-US" dirty="0"/>
          </a:p>
        </p:txBody>
      </p:sp>
      <p:sp>
        <p:nvSpPr>
          <p:cNvPr id="5" name="Rectangle 1"/>
          <p:cNvSpPr>
            <a:spLocks noChangeArrowheads="1"/>
          </p:cNvSpPr>
          <p:nvPr/>
        </p:nvSpPr>
        <p:spPr bwMode="auto">
          <a:xfrm>
            <a:off x="685800" y="2209800"/>
            <a:ext cx="2472152" cy="353943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smtClean="0">
                <a:ln>
                  <a:noFill/>
                </a:ln>
                <a:solidFill>
                  <a:srgbClr val="000000"/>
                </a:solidFill>
                <a:effectLst/>
                <a:latin typeface="JetBrains Mono"/>
              </a:rPr>
              <a:t>{</a:t>
            </a:r>
            <a:br>
              <a:rPr kumimoji="0" lang="en-US" altLang="en-US" sz="1600" b="0" i="0" u="none" strike="noStrike" cap="none" normalizeH="0" baseline="0" dirty="0" smtClean="0">
                <a:ln>
                  <a:noFill/>
                </a:ln>
                <a:solidFill>
                  <a:srgbClr val="000000"/>
                </a:solidFill>
                <a:effectLst/>
                <a:latin typeface="JetBrains Mono"/>
              </a:rPr>
            </a:br>
            <a:r>
              <a:rPr kumimoji="0" lang="en-US" altLang="en-US" sz="1600" b="0" i="0" u="none" strike="noStrike" cap="none" normalizeH="0" baseline="0" dirty="0" smtClean="0">
                <a:ln>
                  <a:noFill/>
                </a:ln>
                <a:solidFill>
                  <a:srgbClr val="000000"/>
                </a:solidFill>
                <a:effectLst/>
                <a:latin typeface="JetBrains Mono"/>
              </a:rPr>
              <a:t>    </a:t>
            </a:r>
            <a:r>
              <a:rPr kumimoji="0" lang="en-US" altLang="en-US" sz="1600" b="1" i="0" u="none" strike="noStrike" cap="none" normalizeH="0" baseline="0" dirty="0" smtClean="0">
                <a:ln>
                  <a:noFill/>
                </a:ln>
                <a:solidFill>
                  <a:srgbClr val="660E7A"/>
                </a:solidFill>
                <a:effectLst/>
                <a:latin typeface="JetBrains Mono"/>
              </a:rPr>
              <a:t>"version"</a:t>
            </a:r>
            <a:r>
              <a:rPr kumimoji="0" lang="en-US" altLang="en-US" sz="1600" b="0" i="0" u="none" strike="noStrike" cap="none" normalizeH="0" baseline="0" dirty="0" smtClean="0">
                <a:ln>
                  <a:noFill/>
                </a:ln>
                <a:solidFill>
                  <a:srgbClr val="000000"/>
                </a:solidFill>
                <a:effectLst/>
                <a:latin typeface="JetBrains Mono"/>
              </a:rPr>
              <a:t>: </a:t>
            </a:r>
            <a:r>
              <a:rPr kumimoji="0" lang="en-US" altLang="en-US" sz="1600" b="1" i="0" u="none" strike="noStrike" cap="none" normalizeH="0" baseline="0" dirty="0" smtClean="0">
                <a:ln>
                  <a:noFill/>
                </a:ln>
                <a:solidFill>
                  <a:srgbClr val="008000"/>
                </a:solidFill>
                <a:effectLst/>
                <a:latin typeface="JetBrains Mono"/>
              </a:rPr>
              <a:t>"4.0.0"</a:t>
            </a:r>
            <a:r>
              <a:rPr kumimoji="0" lang="en-US" altLang="en-US" sz="1600" b="0" i="0" u="none" strike="noStrike" cap="none" normalizeH="0" baseline="0" dirty="0" smtClean="0">
                <a:ln>
                  <a:noFill/>
                </a:ln>
                <a:solidFill>
                  <a:srgbClr val="000000"/>
                </a:solidFill>
                <a:effectLst/>
                <a:latin typeface="JetBrains Mono"/>
              </a:rPr>
              <a:t>,</a:t>
            </a:r>
            <a:br>
              <a:rPr kumimoji="0" lang="en-US" altLang="en-US" sz="1600" b="0" i="0" u="none" strike="noStrike" cap="none" normalizeH="0" baseline="0" dirty="0" smtClean="0">
                <a:ln>
                  <a:noFill/>
                </a:ln>
                <a:solidFill>
                  <a:srgbClr val="000000"/>
                </a:solidFill>
                <a:effectLst/>
                <a:latin typeface="JetBrains Mono"/>
              </a:rPr>
            </a:br>
            <a:r>
              <a:rPr kumimoji="0" lang="en-US" altLang="en-US" sz="1600" b="0" i="0" u="none" strike="noStrike" cap="none" normalizeH="0" baseline="0" dirty="0" smtClean="0">
                <a:ln>
                  <a:noFill/>
                </a:ln>
                <a:solidFill>
                  <a:srgbClr val="000000"/>
                </a:solidFill>
                <a:effectLst/>
                <a:latin typeface="JetBrains Mono"/>
              </a:rPr>
              <a:t>    </a:t>
            </a:r>
            <a:r>
              <a:rPr kumimoji="0" lang="en-US" altLang="en-US" sz="1600" b="1" i="0" u="none" strike="noStrike" cap="none" normalizeH="0" baseline="0" dirty="0" smtClean="0">
                <a:ln>
                  <a:noFill/>
                </a:ln>
                <a:solidFill>
                  <a:srgbClr val="660E7A"/>
                </a:solidFill>
                <a:effectLst/>
                <a:latin typeface="JetBrains Mono"/>
              </a:rPr>
              <a:t>"</a:t>
            </a:r>
            <a:r>
              <a:rPr kumimoji="0" lang="en-US" altLang="en-US" sz="1600" b="1" i="0" u="none" strike="noStrike" cap="none" normalizeH="0" baseline="0" dirty="0" err="1" smtClean="0">
                <a:ln>
                  <a:noFill/>
                </a:ln>
                <a:solidFill>
                  <a:srgbClr val="660E7A"/>
                </a:solidFill>
                <a:effectLst/>
                <a:latin typeface="JetBrains Mono"/>
              </a:rPr>
              <a:t>parameter_list</a:t>
            </a:r>
            <a:r>
              <a:rPr kumimoji="0" lang="en-US" altLang="en-US" sz="1600" b="1" i="0" u="none" strike="noStrike" cap="none" normalizeH="0" baseline="0" dirty="0" smtClean="0">
                <a:ln>
                  <a:noFill/>
                </a:ln>
                <a:solidFill>
                  <a:srgbClr val="660E7A"/>
                </a:solidFill>
                <a:effectLst/>
                <a:latin typeface="JetBrains Mono"/>
              </a:rPr>
              <a:t>"</a:t>
            </a:r>
            <a:r>
              <a:rPr kumimoji="0" lang="en-US" altLang="en-US" sz="1600" b="0" i="0" u="none" strike="noStrike" cap="none" normalizeH="0" baseline="0" dirty="0" smtClean="0">
                <a:ln>
                  <a:noFill/>
                </a:ln>
                <a:solidFill>
                  <a:srgbClr val="000000"/>
                </a:solidFill>
                <a:effectLst/>
                <a:latin typeface="JetBrains Mono"/>
              </a:rPr>
              <a:t>: {</a:t>
            </a:r>
            <a:br>
              <a:rPr kumimoji="0" lang="en-US" altLang="en-US" sz="1600" b="0" i="0" u="none" strike="noStrike" cap="none" normalizeH="0" baseline="0" dirty="0" smtClean="0">
                <a:ln>
                  <a:noFill/>
                </a:ln>
                <a:solidFill>
                  <a:srgbClr val="000000"/>
                </a:solidFill>
                <a:effectLst/>
                <a:latin typeface="JetBrains Mono"/>
              </a:rPr>
            </a:br>
            <a:r>
              <a:rPr kumimoji="0" lang="en-US" altLang="en-US" sz="1600" b="0" i="0" u="none" strike="noStrike" cap="none" normalizeH="0" baseline="0" dirty="0" smtClean="0">
                <a:ln>
                  <a:noFill/>
                </a:ln>
                <a:solidFill>
                  <a:srgbClr val="000000"/>
                </a:solidFill>
                <a:effectLst/>
                <a:latin typeface="JetBrains Mono"/>
              </a:rPr>
              <a:t>        </a:t>
            </a:r>
            <a:r>
              <a:rPr kumimoji="0" lang="en-US" altLang="en-US" sz="1600" b="1" i="0" u="none" strike="noStrike" cap="none" normalizeH="0" baseline="0" dirty="0" smtClean="0">
                <a:ln>
                  <a:noFill/>
                </a:ln>
                <a:solidFill>
                  <a:srgbClr val="660E7A"/>
                </a:solidFill>
                <a:effectLst/>
                <a:latin typeface="JetBrains Mono"/>
              </a:rPr>
              <a:t>"C_ML"</a:t>
            </a:r>
            <a:r>
              <a:rPr kumimoji="0" lang="en-US" altLang="en-US" sz="1600" b="0" i="0" u="none" strike="noStrike" cap="none" normalizeH="0" baseline="0" dirty="0" smtClean="0">
                <a:ln>
                  <a:noFill/>
                </a:ln>
                <a:solidFill>
                  <a:srgbClr val="000000"/>
                </a:solidFill>
                <a:effectLst/>
                <a:latin typeface="JetBrains Mono"/>
              </a:rPr>
              <a:t>: {</a:t>
            </a:r>
            <a:br>
              <a:rPr kumimoji="0" lang="en-US" altLang="en-US" sz="1600" b="0" i="0" u="none" strike="noStrike" cap="none" normalizeH="0" baseline="0" dirty="0" smtClean="0">
                <a:ln>
                  <a:noFill/>
                </a:ln>
                <a:solidFill>
                  <a:srgbClr val="000000"/>
                </a:solidFill>
                <a:effectLst/>
                <a:latin typeface="JetBrains Mono"/>
              </a:rPr>
            </a:br>
            <a:r>
              <a:rPr kumimoji="0" lang="en-US" altLang="en-US" sz="1600" b="0" i="0" u="none" strike="noStrike" cap="none" normalizeH="0" baseline="0" dirty="0" smtClean="0">
                <a:ln>
                  <a:noFill/>
                </a:ln>
                <a:solidFill>
                  <a:srgbClr val="000000"/>
                </a:solidFill>
                <a:effectLst/>
                <a:latin typeface="JetBrains Mono"/>
              </a:rPr>
              <a:t>            </a:t>
            </a:r>
            <a:r>
              <a:rPr kumimoji="0" lang="en-US" altLang="en-US" sz="1600" b="1" i="0" u="none" strike="noStrike" cap="none" normalizeH="0" baseline="0" dirty="0" smtClean="0">
                <a:ln>
                  <a:noFill/>
                </a:ln>
                <a:solidFill>
                  <a:srgbClr val="660E7A"/>
                </a:solidFill>
                <a:effectLst/>
                <a:latin typeface="JetBrains Mono"/>
              </a:rPr>
              <a:t>"values"</a:t>
            </a:r>
            <a:r>
              <a:rPr kumimoji="0" lang="en-US" altLang="en-US" sz="1600" b="0" i="0" u="none" strike="noStrike" cap="none" normalizeH="0" baseline="0" dirty="0" smtClean="0">
                <a:ln>
                  <a:noFill/>
                </a:ln>
                <a:solidFill>
                  <a:srgbClr val="000000"/>
                </a:solidFill>
                <a:effectLst/>
                <a:latin typeface="JetBrains Mono"/>
              </a:rPr>
              <a:t>: [</a:t>
            </a:r>
            <a:br>
              <a:rPr kumimoji="0" lang="en-US" altLang="en-US" sz="1600" b="0" i="0" u="none" strike="noStrike" cap="none" normalizeH="0" baseline="0" dirty="0" smtClean="0">
                <a:ln>
                  <a:noFill/>
                </a:ln>
                <a:solidFill>
                  <a:srgbClr val="000000"/>
                </a:solidFill>
                <a:effectLst/>
                <a:latin typeface="JetBrains Mono"/>
              </a:rPr>
            </a:br>
            <a:r>
              <a:rPr kumimoji="0" lang="en-US" altLang="en-US" sz="1600" b="0" i="0" u="none" strike="noStrike" cap="none" normalizeH="0" baseline="0" dirty="0" smtClean="0">
                <a:ln>
                  <a:noFill/>
                </a:ln>
                <a:solidFill>
                  <a:srgbClr val="000000"/>
                </a:solidFill>
                <a:effectLst/>
                <a:latin typeface="JetBrains Mono"/>
              </a:rPr>
              <a:t>                </a:t>
            </a:r>
            <a:r>
              <a:rPr kumimoji="0" lang="en-US" altLang="en-US" sz="1600" b="0" i="0" u="none" strike="noStrike" cap="none" normalizeH="0" baseline="0" dirty="0" smtClean="0">
                <a:ln>
                  <a:noFill/>
                </a:ln>
                <a:solidFill>
                  <a:srgbClr val="0000FF"/>
                </a:solidFill>
                <a:effectLst/>
                <a:latin typeface="JetBrains Mono"/>
              </a:rPr>
              <a:t>2.0</a:t>
            </a:r>
            <a:r>
              <a:rPr kumimoji="0" lang="en-US" altLang="en-US" sz="1600" b="0" i="0" u="none" strike="noStrike" cap="none" normalizeH="0" baseline="0" dirty="0" smtClean="0">
                <a:ln>
                  <a:noFill/>
                </a:ln>
                <a:solidFill>
                  <a:srgbClr val="000000"/>
                </a:solidFill>
                <a:effectLst/>
                <a:latin typeface="JetBrains Mono"/>
              </a:rPr>
              <a:t>,</a:t>
            </a:r>
            <a:br>
              <a:rPr kumimoji="0" lang="en-US" altLang="en-US" sz="1600" b="0" i="0" u="none" strike="noStrike" cap="none" normalizeH="0" baseline="0" dirty="0" smtClean="0">
                <a:ln>
                  <a:noFill/>
                </a:ln>
                <a:solidFill>
                  <a:srgbClr val="000000"/>
                </a:solidFill>
                <a:effectLst/>
                <a:latin typeface="JetBrains Mono"/>
              </a:rPr>
            </a:br>
            <a:r>
              <a:rPr kumimoji="0" lang="en-US" altLang="en-US" sz="1600" b="0" i="0" u="none" strike="noStrike" cap="none" normalizeH="0" baseline="0" dirty="0" smtClean="0">
                <a:ln>
                  <a:noFill/>
                </a:ln>
                <a:solidFill>
                  <a:srgbClr val="000000"/>
                </a:solidFill>
                <a:effectLst/>
                <a:latin typeface="JetBrains Mono"/>
              </a:rPr>
              <a:t>                </a:t>
            </a:r>
            <a:r>
              <a:rPr kumimoji="0" lang="en-US" altLang="en-US" sz="1600" b="0" i="0" u="none" strike="noStrike" cap="none" normalizeH="0" baseline="0" dirty="0" smtClean="0">
                <a:ln>
                  <a:noFill/>
                </a:ln>
                <a:solidFill>
                  <a:srgbClr val="0000FF"/>
                </a:solidFill>
                <a:effectLst/>
                <a:latin typeface="JetBrains Mono"/>
              </a:rPr>
              <a:t>9.0</a:t>
            </a:r>
            <a:r>
              <a:rPr kumimoji="0" lang="en-US" altLang="en-US" sz="1600" b="0" i="0" u="none" strike="noStrike" cap="none" normalizeH="0" baseline="0" dirty="0" smtClean="0">
                <a:ln>
                  <a:noFill/>
                </a:ln>
                <a:solidFill>
                  <a:srgbClr val="000000"/>
                </a:solidFill>
                <a:effectLst/>
                <a:latin typeface="JetBrains Mono"/>
              </a:rPr>
              <a:t>,</a:t>
            </a:r>
            <a:br>
              <a:rPr kumimoji="0" lang="en-US" altLang="en-US" sz="1600" b="0" i="0" u="none" strike="noStrike" cap="none" normalizeH="0" baseline="0" dirty="0" smtClean="0">
                <a:ln>
                  <a:noFill/>
                </a:ln>
                <a:solidFill>
                  <a:srgbClr val="000000"/>
                </a:solidFill>
                <a:effectLst/>
                <a:latin typeface="JetBrains Mono"/>
              </a:rPr>
            </a:br>
            <a:r>
              <a:rPr kumimoji="0" lang="en-US" altLang="en-US" sz="1600" b="0" i="0" u="none" strike="noStrike" cap="none" normalizeH="0" baseline="0" dirty="0" smtClean="0">
                <a:ln>
                  <a:noFill/>
                </a:ln>
                <a:solidFill>
                  <a:srgbClr val="000000"/>
                </a:solidFill>
                <a:effectLst/>
                <a:latin typeface="JetBrains Mono"/>
              </a:rPr>
              <a:t>                </a:t>
            </a:r>
            <a:r>
              <a:rPr kumimoji="0" lang="en-US" altLang="en-US" sz="1600" b="0" i="0" u="none" strike="noStrike" cap="none" normalizeH="0" baseline="0" dirty="0" smtClean="0">
                <a:ln>
                  <a:noFill/>
                </a:ln>
                <a:solidFill>
                  <a:srgbClr val="0000FF"/>
                </a:solidFill>
                <a:effectLst/>
                <a:latin typeface="JetBrains Mono"/>
              </a:rPr>
              <a:t>16.0</a:t>
            </a:r>
            <a:r>
              <a:rPr kumimoji="0" lang="en-US" altLang="en-US" sz="1600" b="0" i="0" u="none" strike="noStrike" cap="none" normalizeH="0" baseline="0" dirty="0" smtClean="0">
                <a:ln>
                  <a:noFill/>
                </a:ln>
                <a:solidFill>
                  <a:srgbClr val="000000"/>
                </a:solidFill>
                <a:effectLst/>
                <a:latin typeface="JetBrains Mono"/>
              </a:rPr>
              <a:t/>
            </a:r>
            <a:br>
              <a:rPr kumimoji="0" lang="en-US" altLang="en-US" sz="1600" b="0" i="0" u="none" strike="noStrike" cap="none" normalizeH="0" baseline="0" dirty="0" smtClean="0">
                <a:ln>
                  <a:noFill/>
                </a:ln>
                <a:solidFill>
                  <a:srgbClr val="000000"/>
                </a:solidFill>
                <a:effectLst/>
                <a:latin typeface="JetBrains Mono"/>
              </a:rPr>
            </a:br>
            <a:r>
              <a:rPr kumimoji="0" lang="en-US" altLang="en-US" sz="1600" b="0" i="0" u="none" strike="noStrike" cap="none" normalizeH="0" baseline="0" dirty="0" smtClean="0">
                <a:ln>
                  <a:noFill/>
                </a:ln>
                <a:solidFill>
                  <a:srgbClr val="000000"/>
                </a:solidFill>
                <a:effectLst/>
                <a:latin typeface="JetBrains Mono"/>
              </a:rPr>
              <a:t>            ],</a:t>
            </a:r>
            <a:br>
              <a:rPr kumimoji="0" lang="en-US" altLang="en-US" sz="1600" b="0" i="0" u="none" strike="noStrike" cap="none" normalizeH="0" baseline="0" dirty="0" smtClean="0">
                <a:ln>
                  <a:noFill/>
                </a:ln>
                <a:solidFill>
                  <a:srgbClr val="000000"/>
                </a:solidFill>
                <a:effectLst/>
                <a:latin typeface="JetBrains Mono"/>
              </a:rPr>
            </a:br>
            <a:r>
              <a:rPr kumimoji="0" lang="en-US" altLang="en-US" sz="1600" b="0" i="0" u="none" strike="noStrike" cap="none" normalizeH="0" baseline="0" dirty="0" smtClean="0">
                <a:ln>
                  <a:noFill/>
                </a:ln>
                <a:solidFill>
                  <a:srgbClr val="000000"/>
                </a:solidFill>
                <a:effectLst/>
                <a:latin typeface="JetBrains Mono"/>
              </a:rPr>
              <a:t>            </a:t>
            </a:r>
            <a:r>
              <a:rPr kumimoji="0" lang="en-US" altLang="en-US" sz="1600" b="1" i="0" u="none" strike="noStrike" cap="none" normalizeH="0" baseline="0" dirty="0" smtClean="0">
                <a:ln>
                  <a:noFill/>
                </a:ln>
                <a:solidFill>
                  <a:srgbClr val="660E7A"/>
                </a:solidFill>
                <a:effectLst/>
                <a:latin typeface="JetBrains Mono"/>
              </a:rPr>
              <a:t>"</a:t>
            </a:r>
            <a:r>
              <a:rPr kumimoji="0" lang="en-US" altLang="en-US" sz="1600" b="1" i="0" u="none" strike="noStrike" cap="none" normalizeH="0" baseline="0" dirty="0" err="1" smtClean="0">
                <a:ln>
                  <a:noFill/>
                </a:ln>
                <a:solidFill>
                  <a:srgbClr val="660E7A"/>
                </a:solidFill>
                <a:effectLst/>
                <a:latin typeface="JetBrains Mono"/>
              </a:rPr>
              <a:t>current_idx</a:t>
            </a:r>
            <a:r>
              <a:rPr kumimoji="0" lang="en-US" altLang="en-US" sz="1600" b="1" i="0" u="none" strike="noStrike" cap="none" normalizeH="0" baseline="0" dirty="0" smtClean="0">
                <a:ln>
                  <a:noFill/>
                </a:ln>
                <a:solidFill>
                  <a:srgbClr val="660E7A"/>
                </a:solidFill>
                <a:effectLst/>
                <a:latin typeface="JetBrains Mono"/>
              </a:rPr>
              <a:t>"</a:t>
            </a:r>
            <a:r>
              <a:rPr kumimoji="0" lang="en-US" altLang="en-US" sz="1600" b="0" i="0" u="none" strike="noStrike" cap="none" normalizeH="0" baseline="0" dirty="0" smtClean="0">
                <a:ln>
                  <a:noFill/>
                </a:ln>
                <a:solidFill>
                  <a:srgbClr val="000000"/>
                </a:solidFill>
                <a:effectLst/>
                <a:latin typeface="JetBrains Mono"/>
              </a:rPr>
              <a:t>: </a:t>
            </a:r>
            <a:r>
              <a:rPr kumimoji="0" lang="en-US" altLang="en-US" sz="1600" b="0" i="0" u="none" strike="noStrike" cap="none" normalizeH="0" baseline="0" dirty="0" smtClean="0">
                <a:ln>
                  <a:noFill/>
                </a:ln>
                <a:solidFill>
                  <a:srgbClr val="0000FF"/>
                </a:solidFill>
                <a:effectLst/>
                <a:latin typeface="JetBrains Mono"/>
              </a:rPr>
              <a:t>2</a:t>
            </a:r>
            <a:r>
              <a:rPr kumimoji="0" lang="en-US" altLang="en-US" sz="1600" b="0" i="0" u="none" strike="noStrike" cap="none" normalizeH="0" baseline="0" dirty="0" smtClean="0">
                <a:ln>
                  <a:noFill/>
                </a:ln>
                <a:solidFill>
                  <a:srgbClr val="000000"/>
                </a:solidFill>
                <a:effectLst/>
                <a:latin typeface="JetBrains Mono"/>
              </a:rPr>
              <a:t/>
            </a:r>
            <a:br>
              <a:rPr kumimoji="0" lang="en-US" altLang="en-US" sz="1600" b="0" i="0" u="none" strike="noStrike" cap="none" normalizeH="0" baseline="0" dirty="0" smtClean="0">
                <a:ln>
                  <a:noFill/>
                </a:ln>
                <a:solidFill>
                  <a:srgbClr val="000000"/>
                </a:solidFill>
                <a:effectLst/>
                <a:latin typeface="JetBrains Mono"/>
              </a:rPr>
            </a:br>
            <a:r>
              <a:rPr kumimoji="0" lang="en-US" altLang="en-US" sz="1600" b="0" i="0" u="none" strike="noStrike" cap="none" normalizeH="0" baseline="0" dirty="0" smtClean="0">
                <a:ln>
                  <a:noFill/>
                </a:ln>
                <a:solidFill>
                  <a:srgbClr val="000000"/>
                </a:solidFill>
                <a:effectLst/>
                <a:latin typeface="JetBrains Mono"/>
              </a:rPr>
              <a:t>        }</a:t>
            </a:r>
            <a:br>
              <a:rPr kumimoji="0" lang="en-US" altLang="en-US" sz="1600" b="0" i="0" u="none" strike="noStrike" cap="none" normalizeH="0" baseline="0" dirty="0" smtClean="0">
                <a:ln>
                  <a:noFill/>
                </a:ln>
                <a:solidFill>
                  <a:srgbClr val="000000"/>
                </a:solidFill>
                <a:effectLst/>
                <a:latin typeface="JetBrains Mono"/>
              </a:rPr>
            </a:br>
            <a:r>
              <a:rPr kumimoji="0" lang="en-US" altLang="en-US" sz="1600" b="0" i="0" u="none" strike="noStrike" cap="none" normalizeH="0" baseline="0" dirty="0" smtClean="0">
                <a:ln>
                  <a:noFill/>
                </a:ln>
                <a:solidFill>
                  <a:srgbClr val="000000"/>
                </a:solidFill>
                <a:effectLst/>
                <a:latin typeface="JetBrains Mono"/>
              </a:rPr>
              <a:t>    },</a:t>
            </a:r>
            <a:br>
              <a:rPr kumimoji="0" lang="en-US" altLang="en-US" sz="1600" b="0" i="0" u="none" strike="noStrike" cap="none" normalizeH="0" baseline="0" dirty="0" smtClean="0">
                <a:ln>
                  <a:noFill/>
                </a:ln>
                <a:solidFill>
                  <a:srgbClr val="000000"/>
                </a:solidFill>
                <a:effectLst/>
                <a:latin typeface="JetBrains Mono"/>
              </a:rPr>
            </a:br>
            <a:r>
              <a:rPr kumimoji="0" lang="en-US" altLang="en-US" sz="1600" b="0" i="0" u="none" strike="noStrike" cap="none" normalizeH="0" baseline="0" dirty="0" smtClean="0">
                <a:ln>
                  <a:noFill/>
                </a:ln>
                <a:solidFill>
                  <a:srgbClr val="000000"/>
                </a:solidFill>
                <a:effectLst/>
                <a:latin typeface="JetBrains Mono"/>
              </a:rPr>
              <a:t>    </a:t>
            </a:r>
            <a:r>
              <a:rPr kumimoji="0" lang="en-US" altLang="en-US" sz="1600" b="1" i="0" u="none" strike="noStrike" cap="none" normalizeH="0" baseline="0" dirty="0" smtClean="0">
                <a:ln>
                  <a:noFill/>
                </a:ln>
                <a:solidFill>
                  <a:srgbClr val="660E7A"/>
                </a:solidFill>
                <a:effectLst/>
                <a:latin typeface="JetBrains Mono"/>
              </a:rPr>
              <a:t>"</a:t>
            </a:r>
            <a:r>
              <a:rPr kumimoji="0" lang="en-US" altLang="en-US" sz="1600" b="1" i="0" u="none" strike="noStrike" cap="none" normalizeH="0" baseline="0" dirty="0" err="1" smtClean="0">
                <a:ln>
                  <a:noFill/>
                </a:ln>
                <a:solidFill>
                  <a:srgbClr val="660E7A"/>
                </a:solidFill>
                <a:effectLst/>
                <a:latin typeface="JetBrains Mono"/>
              </a:rPr>
              <a:t>current_iteration</a:t>
            </a:r>
            <a:r>
              <a:rPr kumimoji="0" lang="en-US" altLang="en-US" sz="1600" b="1" i="0" u="none" strike="noStrike" cap="none" normalizeH="0" baseline="0" dirty="0" smtClean="0">
                <a:ln>
                  <a:noFill/>
                </a:ln>
                <a:solidFill>
                  <a:srgbClr val="660E7A"/>
                </a:solidFill>
                <a:effectLst/>
                <a:latin typeface="JetBrains Mono"/>
              </a:rPr>
              <a:t>"</a:t>
            </a:r>
            <a:r>
              <a:rPr kumimoji="0" lang="en-US" altLang="en-US" sz="1600" b="0" i="0" u="none" strike="noStrike" cap="none" normalizeH="0" baseline="0" dirty="0" smtClean="0">
                <a:ln>
                  <a:noFill/>
                </a:ln>
                <a:solidFill>
                  <a:srgbClr val="000000"/>
                </a:solidFill>
                <a:effectLst/>
                <a:latin typeface="JetBrains Mono"/>
              </a:rPr>
              <a:t>: </a:t>
            </a:r>
            <a:r>
              <a:rPr kumimoji="0" lang="en-US" altLang="en-US" sz="1600" b="0" i="0" u="none" strike="noStrike" cap="none" normalizeH="0" baseline="0" dirty="0" smtClean="0">
                <a:ln>
                  <a:noFill/>
                </a:ln>
                <a:solidFill>
                  <a:srgbClr val="0000FF"/>
                </a:solidFill>
                <a:effectLst/>
                <a:latin typeface="JetBrains Mono"/>
              </a:rPr>
              <a:t>2</a:t>
            </a:r>
            <a:br>
              <a:rPr kumimoji="0" lang="en-US" altLang="en-US" sz="1600" b="0" i="0" u="none" strike="noStrike" cap="none" normalizeH="0" baseline="0" dirty="0" smtClean="0">
                <a:ln>
                  <a:noFill/>
                </a:ln>
                <a:solidFill>
                  <a:srgbClr val="0000FF"/>
                </a:solidFill>
                <a:effectLst/>
                <a:latin typeface="JetBrains Mono"/>
              </a:rPr>
            </a:br>
            <a:r>
              <a:rPr kumimoji="0" lang="en-US" altLang="en-US" sz="1600" b="0" i="0" u="none" strike="noStrike" cap="none" normalizeH="0" baseline="0" dirty="0" smtClean="0">
                <a:ln>
                  <a:noFill/>
                </a:ln>
                <a:solidFill>
                  <a:srgbClr val="000000"/>
                </a:solidFill>
                <a:effectLst/>
                <a:latin typeface="JetBrains Mono"/>
              </a:rPr>
              <a:t>}</a:t>
            </a:r>
            <a:endParaRPr kumimoji="0" lang="en-US" altLang="en-US" sz="40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54041220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You can run multiple parameter scan “workers”</a:t>
            </a:r>
            <a:endParaRPr lang="en-US" dirty="0"/>
          </a:p>
        </p:txBody>
      </p:sp>
      <p:sp>
        <p:nvSpPr>
          <p:cNvPr id="3" name="Content Placeholder 2"/>
          <p:cNvSpPr>
            <a:spLocks noGrp="1"/>
          </p:cNvSpPr>
          <p:nvPr>
            <p:ph idx="1"/>
          </p:nvPr>
        </p:nvSpPr>
        <p:spPr/>
        <p:txBody>
          <a:bodyPr/>
          <a:lstStyle/>
          <a:p>
            <a:r>
              <a:rPr lang="en-US" dirty="0" smtClean="0"/>
              <a:t>Parameter scan simulations are independent on each other and thus we can employ multiple CC3D instances to run them. </a:t>
            </a:r>
          </a:p>
          <a:p>
            <a:r>
              <a:rPr lang="en-US" dirty="0" smtClean="0"/>
              <a:t>All you need to do is to open another terminal and run. Or start multiple jobs from a single terminal putting each job in the background </a:t>
            </a:r>
            <a:endParaRPr lang="en-US" dirty="0"/>
          </a:p>
        </p:txBody>
      </p:sp>
    </p:spTree>
    <p:extLst>
      <p:ext uri="{BB962C8B-B14F-4D97-AF65-F5344CB8AC3E}">
        <p14:creationId xmlns:p14="http://schemas.microsoft.com/office/powerpoint/2010/main" val="174838201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0" y="1441055"/>
            <a:ext cx="9144000" cy="3975890"/>
          </a:xfrm>
          <a:prstGeom prst="rect">
            <a:avLst/>
          </a:prstGeom>
        </p:spPr>
      </p:pic>
    </p:spTree>
    <p:extLst>
      <p:ext uri="{BB962C8B-B14F-4D97-AF65-F5344CB8AC3E}">
        <p14:creationId xmlns:p14="http://schemas.microsoft.com/office/powerpoint/2010/main" val="17921489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a:t>
            </a:r>
            <a:endParaRPr lang="en-US" dirty="0"/>
          </a:p>
        </p:txBody>
      </p:sp>
      <p:sp>
        <p:nvSpPr>
          <p:cNvPr id="3" name="Content Placeholder 2"/>
          <p:cNvSpPr>
            <a:spLocks noGrp="1"/>
          </p:cNvSpPr>
          <p:nvPr>
            <p:ph idx="1"/>
          </p:nvPr>
        </p:nvSpPr>
        <p:spPr/>
        <p:txBody>
          <a:bodyPr/>
          <a:lstStyle/>
          <a:p>
            <a:r>
              <a:rPr lang="en-US" dirty="0" smtClean="0"/>
              <a:t>Build a parameter scan simulation that will allow you to fin which combinations of contact energies lead to the lowest total heterotypic boundary length when you have two cell types.</a:t>
            </a:r>
          </a:p>
          <a:p>
            <a:r>
              <a:rPr lang="en-US" dirty="0" smtClean="0"/>
              <a:t>Hint: In the finish function write a code that outputs a file in a simulation output folder that contains a summary of each simulation.  </a:t>
            </a:r>
            <a:endParaRPr lang="en-US" dirty="0"/>
          </a:p>
        </p:txBody>
      </p:sp>
      <p:sp>
        <p:nvSpPr>
          <p:cNvPr id="4" name="TextBox 3"/>
          <p:cNvSpPr txBox="1"/>
          <p:nvPr/>
        </p:nvSpPr>
        <p:spPr>
          <a:xfrm>
            <a:off x="304800" y="6126163"/>
            <a:ext cx="8610600" cy="369332"/>
          </a:xfrm>
          <a:prstGeom prst="rect">
            <a:avLst/>
          </a:prstGeom>
          <a:noFill/>
        </p:spPr>
        <p:txBody>
          <a:bodyPr wrap="square" rtlCol="0">
            <a:spAutoFit/>
          </a:bodyPr>
          <a:lstStyle/>
          <a:p>
            <a:r>
              <a:rPr lang="en-US" dirty="0" smtClean="0"/>
              <a:t>Solution: </a:t>
            </a:r>
            <a:r>
              <a:rPr lang="en-US" dirty="0" err="1" smtClean="0"/>
              <a:t>ParameterScan</a:t>
            </a:r>
            <a:r>
              <a:rPr lang="en-US" dirty="0" smtClean="0"/>
              <a:t>/CellSortingParameterScanWorkshop2020.zip</a:t>
            </a:r>
            <a:endParaRPr lang="en-US" dirty="0"/>
          </a:p>
        </p:txBody>
      </p:sp>
    </p:spTree>
    <p:extLst>
      <p:ext uri="{BB962C8B-B14F-4D97-AF65-F5344CB8AC3E}">
        <p14:creationId xmlns:p14="http://schemas.microsoft.com/office/powerpoint/2010/main" val="31006204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 Energy Plugin</a:t>
            </a:r>
            <a:endParaRPr lang="en-US" dirty="0"/>
          </a:p>
        </p:txBody>
      </p:sp>
      <p:sp>
        <p:nvSpPr>
          <p:cNvPr id="4" name="Rectangle 1"/>
          <p:cNvSpPr>
            <a:spLocks noChangeArrowheads="1"/>
          </p:cNvSpPr>
          <p:nvPr/>
        </p:nvSpPr>
        <p:spPr bwMode="auto">
          <a:xfrm>
            <a:off x="685800" y="1981200"/>
            <a:ext cx="4562083" cy="175432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000000"/>
                </a:solidFill>
                <a:effectLst/>
                <a:latin typeface="JetBrains Mono"/>
              </a:rPr>
              <a:t>&lt;</a:t>
            </a:r>
            <a:r>
              <a:rPr kumimoji="0" lang="en-US" altLang="en-US" sz="1200" b="1" i="0" u="none" strike="noStrike" cap="none" normalizeH="0" baseline="0" dirty="0" smtClean="0">
                <a:ln>
                  <a:noFill/>
                </a:ln>
                <a:solidFill>
                  <a:srgbClr val="000080"/>
                </a:solidFill>
                <a:effectLst/>
                <a:latin typeface="JetBrains Mono"/>
              </a:rPr>
              <a:t>Plugin </a:t>
            </a:r>
            <a:r>
              <a:rPr kumimoji="0" lang="en-US" altLang="en-US" sz="1200" b="1" i="0" u="none" strike="noStrike" cap="none" normalizeH="0" baseline="0" dirty="0" smtClean="0">
                <a:ln>
                  <a:noFill/>
                </a:ln>
                <a:solidFill>
                  <a:srgbClr val="0000FF"/>
                </a:solidFill>
                <a:effectLst/>
                <a:latin typeface="JetBrains Mono"/>
              </a:rPr>
              <a:t>Name</a:t>
            </a:r>
            <a:r>
              <a:rPr kumimoji="0" lang="en-US" altLang="en-US" sz="1200" b="1" i="0" u="none" strike="noStrike" cap="none" normalizeH="0" baseline="0" dirty="0" smtClean="0">
                <a:ln>
                  <a:noFill/>
                </a:ln>
                <a:solidFill>
                  <a:srgbClr val="008000"/>
                </a:solidFill>
                <a:effectLst/>
                <a:latin typeface="JetBrains Mono"/>
              </a:rPr>
              <a:t>="Contact"</a:t>
            </a:r>
            <a:r>
              <a:rPr kumimoji="0" lang="en-US" altLang="en-US" sz="1200" b="0" i="0" u="none" strike="noStrike" cap="none" normalizeH="0" baseline="0" dirty="0" smtClean="0">
                <a:ln>
                  <a:noFill/>
                </a:ln>
                <a:solidFill>
                  <a:srgbClr val="000000"/>
                </a:solidFill>
                <a:effectLst/>
                <a:latin typeface="JetBrains Mono"/>
              </a:rPr>
              <a:t>&gt;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&lt;</a:t>
            </a:r>
            <a:r>
              <a:rPr kumimoji="0" lang="en-US" altLang="en-US" sz="1200" b="1" i="0" u="none" strike="noStrike" cap="none" normalizeH="0" baseline="0" dirty="0" smtClean="0">
                <a:ln>
                  <a:noFill/>
                </a:ln>
                <a:solidFill>
                  <a:srgbClr val="000080"/>
                </a:solidFill>
                <a:effectLst/>
                <a:latin typeface="JetBrains Mono"/>
              </a:rPr>
              <a:t>Energy </a:t>
            </a:r>
            <a:r>
              <a:rPr kumimoji="0" lang="en-US" altLang="en-US" sz="1200" b="1" i="0" u="none" strike="noStrike" cap="none" normalizeH="0" baseline="0" dirty="0" smtClean="0">
                <a:ln>
                  <a:noFill/>
                </a:ln>
                <a:solidFill>
                  <a:srgbClr val="0000FF"/>
                </a:solidFill>
                <a:effectLst/>
                <a:latin typeface="JetBrains Mono"/>
              </a:rPr>
              <a:t>Type1</a:t>
            </a:r>
            <a:r>
              <a:rPr kumimoji="0" lang="en-US" altLang="en-US" sz="1200" b="1" i="0" u="none" strike="noStrike" cap="none" normalizeH="0" baseline="0" dirty="0" smtClean="0">
                <a:ln>
                  <a:noFill/>
                </a:ln>
                <a:solidFill>
                  <a:srgbClr val="008000"/>
                </a:solidFill>
                <a:effectLst/>
                <a:latin typeface="JetBrains Mono"/>
              </a:rPr>
              <a:t>="Medium" </a:t>
            </a:r>
            <a:r>
              <a:rPr kumimoji="0" lang="en-US" altLang="en-US" sz="1200" b="1" i="0" u="none" strike="noStrike" cap="none" normalizeH="0" baseline="0" dirty="0" smtClean="0">
                <a:ln>
                  <a:noFill/>
                </a:ln>
                <a:solidFill>
                  <a:srgbClr val="0000FF"/>
                </a:solidFill>
                <a:effectLst/>
                <a:latin typeface="JetBrains Mono"/>
              </a:rPr>
              <a:t>Type2</a:t>
            </a:r>
            <a:r>
              <a:rPr kumimoji="0" lang="en-US" altLang="en-US" sz="1200" b="1" i="0" u="none" strike="noStrike" cap="none" normalizeH="0" baseline="0" dirty="0" smtClean="0">
                <a:ln>
                  <a:noFill/>
                </a:ln>
                <a:solidFill>
                  <a:srgbClr val="008000"/>
                </a:solidFill>
                <a:effectLst/>
                <a:latin typeface="JetBrains Mono"/>
              </a:rPr>
              <a:t>="Medium"</a:t>
            </a:r>
            <a:r>
              <a:rPr kumimoji="0" lang="en-US" altLang="en-US" sz="1200" b="0" i="0" u="none" strike="noStrike" cap="none" normalizeH="0" baseline="0" dirty="0" smtClean="0">
                <a:ln>
                  <a:noFill/>
                </a:ln>
                <a:solidFill>
                  <a:srgbClr val="000000"/>
                </a:solidFill>
                <a:effectLst/>
                <a:latin typeface="JetBrains Mono"/>
              </a:rPr>
              <a:t>&gt;0.0&lt;/</a:t>
            </a:r>
            <a:r>
              <a:rPr kumimoji="0" lang="en-US" altLang="en-US" sz="1200" b="1" i="0" u="none" strike="noStrike" cap="none" normalizeH="0" baseline="0" dirty="0" smtClean="0">
                <a:ln>
                  <a:noFill/>
                </a:ln>
                <a:solidFill>
                  <a:srgbClr val="000080"/>
                </a:solidFill>
                <a:effectLst/>
                <a:latin typeface="JetBrains Mono"/>
              </a:rPr>
              <a:t>Energy</a:t>
            </a:r>
            <a:r>
              <a:rPr kumimoji="0" lang="en-US" altLang="en-US" sz="1200" b="0" i="0" u="none" strike="noStrike" cap="none" normalizeH="0" baseline="0" dirty="0" smtClean="0">
                <a:ln>
                  <a:noFill/>
                </a:ln>
                <a:solidFill>
                  <a:srgbClr val="000000"/>
                </a:solidFill>
                <a:effectLst/>
                <a:latin typeface="JetBrains Mono"/>
              </a:rPr>
              <a:t>&gt;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&lt;</a:t>
            </a:r>
            <a:r>
              <a:rPr kumimoji="0" lang="en-US" altLang="en-US" sz="1200" b="1" i="0" u="none" strike="noStrike" cap="none" normalizeH="0" baseline="0" dirty="0" smtClean="0">
                <a:ln>
                  <a:noFill/>
                </a:ln>
                <a:solidFill>
                  <a:srgbClr val="000080"/>
                </a:solidFill>
                <a:effectLst/>
                <a:latin typeface="JetBrains Mono"/>
              </a:rPr>
              <a:t>Energy </a:t>
            </a:r>
            <a:r>
              <a:rPr kumimoji="0" lang="en-US" altLang="en-US" sz="1200" b="1" i="0" u="none" strike="noStrike" cap="none" normalizeH="0" baseline="0" dirty="0" smtClean="0">
                <a:ln>
                  <a:noFill/>
                </a:ln>
                <a:solidFill>
                  <a:srgbClr val="0000FF"/>
                </a:solidFill>
                <a:effectLst/>
                <a:latin typeface="JetBrains Mono"/>
              </a:rPr>
              <a:t>Type1</a:t>
            </a:r>
            <a:r>
              <a:rPr kumimoji="0" lang="en-US" altLang="en-US" sz="1200" b="1" i="0" u="none" strike="noStrike" cap="none" normalizeH="0" baseline="0" dirty="0" smtClean="0">
                <a:ln>
                  <a:noFill/>
                </a:ln>
                <a:solidFill>
                  <a:srgbClr val="008000"/>
                </a:solidFill>
                <a:effectLst/>
                <a:latin typeface="JetBrains Mono"/>
              </a:rPr>
              <a:t>="Medium" </a:t>
            </a:r>
            <a:r>
              <a:rPr kumimoji="0" lang="en-US" altLang="en-US" sz="1200" b="1" i="0" u="none" strike="noStrike" cap="none" normalizeH="0" baseline="0" dirty="0" smtClean="0">
                <a:ln>
                  <a:noFill/>
                </a:ln>
                <a:solidFill>
                  <a:srgbClr val="0000FF"/>
                </a:solidFill>
                <a:effectLst/>
                <a:latin typeface="JetBrains Mono"/>
              </a:rPr>
              <a:t>Type2</a:t>
            </a:r>
            <a:r>
              <a:rPr kumimoji="0" lang="en-US" altLang="en-US" sz="1200" b="1" i="0" u="none" strike="noStrike" cap="none" normalizeH="0" baseline="0" dirty="0" smtClean="0">
                <a:ln>
                  <a:noFill/>
                </a:ln>
                <a:solidFill>
                  <a:srgbClr val="008000"/>
                </a:solidFill>
                <a:effectLst/>
                <a:latin typeface="JetBrains Mono"/>
              </a:rPr>
              <a:t>="Light" </a:t>
            </a:r>
            <a:r>
              <a:rPr kumimoji="0" lang="en-US" altLang="en-US" sz="1200" b="0" i="0" u="none" strike="noStrike" cap="none" normalizeH="0" baseline="0" dirty="0" smtClean="0">
                <a:ln>
                  <a:noFill/>
                </a:ln>
                <a:solidFill>
                  <a:srgbClr val="000000"/>
                </a:solidFill>
                <a:effectLst/>
                <a:latin typeface="JetBrains Mono"/>
              </a:rPr>
              <a:t>&gt;10&lt;/</a:t>
            </a:r>
            <a:r>
              <a:rPr kumimoji="0" lang="en-US" altLang="en-US" sz="1200" b="1" i="0" u="none" strike="noStrike" cap="none" normalizeH="0" baseline="0" dirty="0" smtClean="0">
                <a:ln>
                  <a:noFill/>
                </a:ln>
                <a:solidFill>
                  <a:srgbClr val="000080"/>
                </a:solidFill>
                <a:effectLst/>
                <a:latin typeface="JetBrains Mono"/>
              </a:rPr>
              <a:t>Energy</a:t>
            </a:r>
            <a:r>
              <a:rPr kumimoji="0" lang="en-US" altLang="en-US" sz="1200" b="0" i="0" u="none" strike="noStrike" cap="none" normalizeH="0" baseline="0" dirty="0" smtClean="0">
                <a:ln>
                  <a:noFill/>
                </a:ln>
                <a:solidFill>
                  <a:srgbClr val="000000"/>
                </a:solidFill>
                <a:effectLst/>
                <a:latin typeface="JetBrains Mono"/>
              </a:rPr>
              <a:t>&gt;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&lt;</a:t>
            </a:r>
            <a:r>
              <a:rPr kumimoji="0" lang="en-US" altLang="en-US" sz="1200" b="1" i="0" u="none" strike="noStrike" cap="none" normalizeH="0" baseline="0" dirty="0" smtClean="0">
                <a:ln>
                  <a:noFill/>
                </a:ln>
                <a:solidFill>
                  <a:srgbClr val="000080"/>
                </a:solidFill>
                <a:effectLst/>
                <a:latin typeface="JetBrains Mono"/>
              </a:rPr>
              <a:t>Energy </a:t>
            </a:r>
            <a:r>
              <a:rPr kumimoji="0" lang="en-US" altLang="en-US" sz="1200" b="1" i="0" u="none" strike="noStrike" cap="none" normalizeH="0" baseline="0" dirty="0" smtClean="0">
                <a:ln>
                  <a:noFill/>
                </a:ln>
                <a:solidFill>
                  <a:srgbClr val="0000FF"/>
                </a:solidFill>
                <a:effectLst/>
                <a:latin typeface="JetBrains Mono"/>
              </a:rPr>
              <a:t>Type1</a:t>
            </a:r>
            <a:r>
              <a:rPr kumimoji="0" lang="en-US" altLang="en-US" sz="1200" b="1" i="0" u="none" strike="noStrike" cap="none" normalizeH="0" baseline="0" dirty="0" smtClean="0">
                <a:ln>
                  <a:noFill/>
                </a:ln>
                <a:solidFill>
                  <a:srgbClr val="008000"/>
                </a:solidFill>
                <a:effectLst/>
                <a:latin typeface="JetBrains Mono"/>
              </a:rPr>
              <a:t>="Medium" </a:t>
            </a:r>
            <a:r>
              <a:rPr kumimoji="0" lang="en-US" altLang="en-US" sz="1200" b="1" i="0" u="none" strike="noStrike" cap="none" normalizeH="0" baseline="0" dirty="0" smtClean="0">
                <a:ln>
                  <a:noFill/>
                </a:ln>
                <a:solidFill>
                  <a:srgbClr val="0000FF"/>
                </a:solidFill>
                <a:effectLst/>
                <a:latin typeface="JetBrains Mono"/>
              </a:rPr>
              <a:t>Type2</a:t>
            </a:r>
            <a:r>
              <a:rPr kumimoji="0" lang="en-US" altLang="en-US" sz="1200" b="1" i="0" u="none" strike="noStrike" cap="none" normalizeH="0" baseline="0" dirty="0" smtClean="0">
                <a:ln>
                  <a:noFill/>
                </a:ln>
                <a:solidFill>
                  <a:srgbClr val="008000"/>
                </a:solidFill>
                <a:effectLst/>
                <a:latin typeface="JetBrains Mono"/>
              </a:rPr>
              <a:t>="Dark" </a:t>
            </a:r>
            <a:r>
              <a:rPr kumimoji="0" lang="en-US" altLang="en-US" sz="1200" b="0" i="0" u="none" strike="noStrike" cap="none" normalizeH="0" baseline="0" dirty="0" smtClean="0">
                <a:ln>
                  <a:noFill/>
                </a:ln>
                <a:solidFill>
                  <a:srgbClr val="000000"/>
                </a:solidFill>
                <a:effectLst/>
                <a:latin typeface="JetBrains Mono"/>
              </a:rPr>
              <a:t>&gt;10&lt;/</a:t>
            </a:r>
            <a:r>
              <a:rPr kumimoji="0" lang="en-US" altLang="en-US" sz="1200" b="1" i="0" u="none" strike="noStrike" cap="none" normalizeH="0" baseline="0" dirty="0" smtClean="0">
                <a:ln>
                  <a:noFill/>
                </a:ln>
                <a:solidFill>
                  <a:srgbClr val="000080"/>
                </a:solidFill>
                <a:effectLst/>
                <a:latin typeface="JetBrains Mono"/>
              </a:rPr>
              <a:t>Energy</a:t>
            </a:r>
            <a:r>
              <a:rPr kumimoji="0" lang="en-US" altLang="en-US" sz="1200" b="0" i="0" u="none" strike="noStrike" cap="none" normalizeH="0" baseline="0" dirty="0" smtClean="0">
                <a:ln>
                  <a:noFill/>
                </a:ln>
                <a:solidFill>
                  <a:srgbClr val="000000"/>
                </a:solidFill>
                <a:effectLst/>
                <a:latin typeface="JetBrains Mono"/>
              </a:rPr>
              <a:t>&gt;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&lt;</a:t>
            </a:r>
            <a:r>
              <a:rPr kumimoji="0" lang="en-US" altLang="en-US" sz="1200" b="1" i="0" u="none" strike="noStrike" cap="none" normalizeH="0" baseline="0" dirty="0" smtClean="0">
                <a:ln>
                  <a:noFill/>
                </a:ln>
                <a:solidFill>
                  <a:srgbClr val="000080"/>
                </a:solidFill>
                <a:effectLst/>
                <a:latin typeface="JetBrains Mono"/>
              </a:rPr>
              <a:t>Energy </a:t>
            </a:r>
            <a:r>
              <a:rPr kumimoji="0" lang="en-US" altLang="en-US" sz="1200" b="1" i="0" u="none" strike="noStrike" cap="none" normalizeH="0" baseline="0" dirty="0" smtClean="0">
                <a:ln>
                  <a:noFill/>
                </a:ln>
                <a:solidFill>
                  <a:srgbClr val="0000FF"/>
                </a:solidFill>
                <a:effectLst/>
                <a:latin typeface="JetBrains Mono"/>
              </a:rPr>
              <a:t>Type1</a:t>
            </a:r>
            <a:r>
              <a:rPr kumimoji="0" lang="en-US" altLang="en-US" sz="1200" b="1" i="0" u="none" strike="noStrike" cap="none" normalizeH="0" baseline="0" dirty="0" smtClean="0">
                <a:ln>
                  <a:noFill/>
                </a:ln>
                <a:solidFill>
                  <a:srgbClr val="008000"/>
                </a:solidFill>
                <a:effectLst/>
                <a:latin typeface="JetBrains Mono"/>
              </a:rPr>
              <a:t>="Light" </a:t>
            </a:r>
            <a:r>
              <a:rPr kumimoji="0" lang="en-US" altLang="en-US" sz="1200" b="1" i="0" u="none" strike="noStrike" cap="none" normalizeH="0" baseline="0" dirty="0" smtClean="0">
                <a:ln>
                  <a:noFill/>
                </a:ln>
                <a:solidFill>
                  <a:srgbClr val="0000FF"/>
                </a:solidFill>
                <a:effectLst/>
                <a:latin typeface="JetBrains Mono"/>
              </a:rPr>
              <a:t>Type2</a:t>
            </a:r>
            <a:r>
              <a:rPr kumimoji="0" lang="en-US" altLang="en-US" sz="1200" b="1" i="0" u="none" strike="noStrike" cap="none" normalizeH="0" baseline="0" dirty="0" smtClean="0">
                <a:ln>
                  <a:noFill/>
                </a:ln>
                <a:solidFill>
                  <a:srgbClr val="008000"/>
                </a:solidFill>
                <a:effectLst/>
                <a:latin typeface="JetBrains Mono"/>
              </a:rPr>
              <a:t>="Light" </a:t>
            </a:r>
            <a:r>
              <a:rPr kumimoji="0" lang="en-US" altLang="en-US" sz="1200" b="0" i="0" u="none" strike="noStrike" cap="none" normalizeH="0" baseline="0" dirty="0" smtClean="0">
                <a:ln>
                  <a:noFill/>
                </a:ln>
                <a:solidFill>
                  <a:srgbClr val="000000"/>
                </a:solidFill>
                <a:effectLst/>
                <a:latin typeface="JetBrains Mono"/>
              </a:rPr>
              <a:t>&gt;10&lt;/</a:t>
            </a:r>
            <a:r>
              <a:rPr kumimoji="0" lang="en-US" altLang="en-US" sz="1200" b="1" i="0" u="none" strike="noStrike" cap="none" normalizeH="0" baseline="0" dirty="0" smtClean="0">
                <a:ln>
                  <a:noFill/>
                </a:ln>
                <a:solidFill>
                  <a:srgbClr val="000080"/>
                </a:solidFill>
                <a:effectLst/>
                <a:latin typeface="JetBrains Mono"/>
              </a:rPr>
              <a:t>Energy</a:t>
            </a:r>
            <a:r>
              <a:rPr kumimoji="0" lang="en-US" altLang="en-US" sz="1200" b="0" i="0" u="none" strike="noStrike" cap="none" normalizeH="0" baseline="0" dirty="0" smtClean="0">
                <a:ln>
                  <a:noFill/>
                </a:ln>
                <a:solidFill>
                  <a:srgbClr val="000000"/>
                </a:solidFill>
                <a:effectLst/>
                <a:latin typeface="JetBrains Mono"/>
              </a:rPr>
              <a:t>&gt;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&lt;</a:t>
            </a:r>
            <a:r>
              <a:rPr kumimoji="0" lang="en-US" altLang="en-US" sz="1200" b="1" i="0" u="none" strike="noStrike" cap="none" normalizeH="0" baseline="0" dirty="0" smtClean="0">
                <a:ln>
                  <a:noFill/>
                </a:ln>
                <a:solidFill>
                  <a:srgbClr val="000080"/>
                </a:solidFill>
                <a:effectLst/>
                <a:latin typeface="JetBrains Mono"/>
              </a:rPr>
              <a:t>Energy </a:t>
            </a:r>
            <a:r>
              <a:rPr kumimoji="0" lang="en-US" altLang="en-US" sz="1200" b="1" i="0" u="none" strike="noStrike" cap="none" normalizeH="0" baseline="0" dirty="0" smtClean="0">
                <a:ln>
                  <a:noFill/>
                </a:ln>
                <a:solidFill>
                  <a:srgbClr val="0000FF"/>
                </a:solidFill>
                <a:effectLst/>
                <a:latin typeface="JetBrains Mono"/>
              </a:rPr>
              <a:t>Type1</a:t>
            </a:r>
            <a:r>
              <a:rPr kumimoji="0" lang="en-US" altLang="en-US" sz="1200" b="1" i="0" u="none" strike="noStrike" cap="none" normalizeH="0" baseline="0" dirty="0" smtClean="0">
                <a:ln>
                  <a:noFill/>
                </a:ln>
                <a:solidFill>
                  <a:srgbClr val="008000"/>
                </a:solidFill>
                <a:effectLst/>
                <a:latin typeface="JetBrains Mono"/>
              </a:rPr>
              <a:t>="Light" </a:t>
            </a:r>
            <a:r>
              <a:rPr kumimoji="0" lang="en-US" altLang="en-US" sz="1200" b="1" i="0" u="none" strike="noStrike" cap="none" normalizeH="0" baseline="0" dirty="0" smtClean="0">
                <a:ln>
                  <a:noFill/>
                </a:ln>
                <a:solidFill>
                  <a:srgbClr val="0000FF"/>
                </a:solidFill>
                <a:effectLst/>
                <a:latin typeface="JetBrains Mono"/>
              </a:rPr>
              <a:t>Type2</a:t>
            </a:r>
            <a:r>
              <a:rPr kumimoji="0" lang="en-US" altLang="en-US" sz="1200" b="1" i="0" u="none" strike="noStrike" cap="none" normalizeH="0" baseline="0" dirty="0" smtClean="0">
                <a:ln>
                  <a:noFill/>
                </a:ln>
                <a:solidFill>
                  <a:srgbClr val="008000"/>
                </a:solidFill>
                <a:effectLst/>
                <a:latin typeface="JetBrains Mono"/>
              </a:rPr>
              <a:t>="Dark" </a:t>
            </a:r>
            <a:r>
              <a:rPr kumimoji="0" lang="en-US" altLang="en-US" sz="1200" b="0" i="0" u="none" strike="noStrike" cap="none" normalizeH="0" baseline="0" dirty="0" smtClean="0">
                <a:ln>
                  <a:noFill/>
                </a:ln>
                <a:solidFill>
                  <a:srgbClr val="000000"/>
                </a:solidFill>
                <a:effectLst/>
                <a:latin typeface="JetBrains Mono"/>
              </a:rPr>
              <a:t>&gt;10&lt;/</a:t>
            </a:r>
            <a:r>
              <a:rPr kumimoji="0" lang="en-US" altLang="en-US" sz="1200" b="1" i="0" u="none" strike="noStrike" cap="none" normalizeH="0" baseline="0" dirty="0" smtClean="0">
                <a:ln>
                  <a:noFill/>
                </a:ln>
                <a:solidFill>
                  <a:srgbClr val="000080"/>
                </a:solidFill>
                <a:effectLst/>
                <a:latin typeface="JetBrains Mono"/>
              </a:rPr>
              <a:t>Energy</a:t>
            </a:r>
            <a:r>
              <a:rPr kumimoji="0" lang="en-US" altLang="en-US" sz="1200" b="0" i="0" u="none" strike="noStrike" cap="none" normalizeH="0" baseline="0" dirty="0" smtClean="0">
                <a:ln>
                  <a:noFill/>
                </a:ln>
                <a:solidFill>
                  <a:srgbClr val="000000"/>
                </a:solidFill>
                <a:effectLst/>
                <a:latin typeface="JetBrains Mono"/>
              </a:rPr>
              <a:t>&gt;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&lt;</a:t>
            </a:r>
            <a:r>
              <a:rPr kumimoji="0" lang="en-US" altLang="en-US" sz="1200" b="1" i="0" u="none" strike="noStrike" cap="none" normalizeH="0" baseline="0" dirty="0" smtClean="0">
                <a:ln>
                  <a:noFill/>
                </a:ln>
                <a:solidFill>
                  <a:srgbClr val="000080"/>
                </a:solidFill>
                <a:effectLst/>
                <a:latin typeface="JetBrains Mono"/>
              </a:rPr>
              <a:t>Energy </a:t>
            </a:r>
            <a:r>
              <a:rPr kumimoji="0" lang="en-US" altLang="en-US" sz="1200" b="1" i="0" u="none" strike="noStrike" cap="none" normalizeH="0" baseline="0" dirty="0" smtClean="0">
                <a:ln>
                  <a:noFill/>
                </a:ln>
                <a:solidFill>
                  <a:srgbClr val="0000FF"/>
                </a:solidFill>
                <a:effectLst/>
                <a:latin typeface="JetBrains Mono"/>
              </a:rPr>
              <a:t>Type1</a:t>
            </a:r>
            <a:r>
              <a:rPr kumimoji="0" lang="en-US" altLang="en-US" sz="1200" b="1" i="0" u="none" strike="noStrike" cap="none" normalizeH="0" baseline="0" dirty="0" smtClean="0">
                <a:ln>
                  <a:noFill/>
                </a:ln>
                <a:solidFill>
                  <a:srgbClr val="008000"/>
                </a:solidFill>
                <a:effectLst/>
                <a:latin typeface="JetBrains Mono"/>
              </a:rPr>
              <a:t>="Dark" </a:t>
            </a:r>
            <a:r>
              <a:rPr kumimoji="0" lang="en-US" altLang="en-US" sz="1200" b="1" i="0" u="none" strike="noStrike" cap="none" normalizeH="0" baseline="0" dirty="0" smtClean="0">
                <a:ln>
                  <a:noFill/>
                </a:ln>
                <a:solidFill>
                  <a:srgbClr val="0000FF"/>
                </a:solidFill>
                <a:effectLst/>
                <a:latin typeface="JetBrains Mono"/>
              </a:rPr>
              <a:t>Type2</a:t>
            </a:r>
            <a:r>
              <a:rPr kumimoji="0" lang="en-US" altLang="en-US" sz="1200" b="1" i="0" u="none" strike="noStrike" cap="none" normalizeH="0" baseline="0" dirty="0" smtClean="0">
                <a:ln>
                  <a:noFill/>
                </a:ln>
                <a:solidFill>
                  <a:srgbClr val="008000"/>
                </a:solidFill>
                <a:effectLst/>
                <a:latin typeface="JetBrains Mono"/>
              </a:rPr>
              <a:t>="Dark" </a:t>
            </a:r>
            <a:r>
              <a:rPr kumimoji="0" lang="en-US" altLang="en-US" sz="1200" b="0" i="0" u="none" strike="noStrike" cap="none" normalizeH="0" baseline="0" dirty="0" smtClean="0">
                <a:ln>
                  <a:noFill/>
                </a:ln>
                <a:solidFill>
                  <a:srgbClr val="000000"/>
                </a:solidFill>
                <a:effectLst/>
                <a:latin typeface="JetBrains Mono"/>
              </a:rPr>
              <a:t>&gt;16&lt;/</a:t>
            </a:r>
            <a:r>
              <a:rPr kumimoji="0" lang="en-US" altLang="en-US" sz="1200" b="1" i="0" u="none" strike="noStrike" cap="none" normalizeH="0" baseline="0" dirty="0" smtClean="0">
                <a:ln>
                  <a:noFill/>
                </a:ln>
                <a:solidFill>
                  <a:srgbClr val="000080"/>
                </a:solidFill>
                <a:effectLst/>
                <a:latin typeface="JetBrains Mono"/>
              </a:rPr>
              <a:t>Energy</a:t>
            </a:r>
            <a:r>
              <a:rPr kumimoji="0" lang="en-US" altLang="en-US" sz="1200" b="0" i="0" u="none" strike="noStrike" cap="none" normalizeH="0" baseline="0" dirty="0" smtClean="0">
                <a:ln>
                  <a:noFill/>
                </a:ln>
                <a:solidFill>
                  <a:srgbClr val="000000"/>
                </a:solidFill>
                <a:effectLst/>
                <a:latin typeface="JetBrains Mono"/>
              </a:rPr>
              <a:t>&gt;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&lt;</a:t>
            </a:r>
            <a:r>
              <a:rPr kumimoji="0" lang="en-US" altLang="en-US" sz="1200" b="1" i="0" u="none" strike="noStrike" cap="none" normalizeH="0" baseline="0" dirty="0" err="1" smtClean="0">
                <a:ln>
                  <a:noFill/>
                </a:ln>
                <a:solidFill>
                  <a:srgbClr val="000080"/>
                </a:solidFill>
                <a:effectLst/>
                <a:latin typeface="JetBrains Mono"/>
              </a:rPr>
              <a:t>NeighborOrder</a:t>
            </a:r>
            <a:r>
              <a:rPr kumimoji="0" lang="en-US" altLang="en-US" sz="1200" b="0" i="0" u="none" strike="noStrike" cap="none" normalizeH="0" baseline="0" dirty="0" smtClean="0">
                <a:ln>
                  <a:noFill/>
                </a:ln>
                <a:solidFill>
                  <a:srgbClr val="000000"/>
                </a:solidFill>
                <a:effectLst/>
                <a:latin typeface="JetBrains Mono"/>
              </a:rPr>
              <a:t>&gt;4&lt;/</a:t>
            </a:r>
            <a:r>
              <a:rPr kumimoji="0" lang="en-US" altLang="en-US" sz="1200" b="1" i="0" u="none" strike="noStrike" cap="none" normalizeH="0" baseline="0" dirty="0" err="1" smtClean="0">
                <a:ln>
                  <a:noFill/>
                </a:ln>
                <a:solidFill>
                  <a:srgbClr val="000080"/>
                </a:solidFill>
                <a:effectLst/>
                <a:latin typeface="JetBrains Mono"/>
              </a:rPr>
              <a:t>NeighborOrder</a:t>
            </a:r>
            <a:r>
              <a:rPr kumimoji="0" lang="en-US" altLang="en-US" sz="1200" b="0" i="0" u="none" strike="noStrike" cap="none" normalizeH="0" baseline="0" dirty="0" smtClean="0">
                <a:ln>
                  <a:noFill/>
                </a:ln>
                <a:solidFill>
                  <a:srgbClr val="000000"/>
                </a:solidFill>
                <a:effectLst/>
                <a:latin typeface="JetBrains Mono"/>
              </a:rPr>
              <a:t>&gt;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&lt;/</a:t>
            </a:r>
            <a:r>
              <a:rPr kumimoji="0" lang="en-US" altLang="en-US" sz="1200" b="1" i="0" u="none" strike="noStrike" cap="none" normalizeH="0" baseline="0" dirty="0" smtClean="0">
                <a:ln>
                  <a:noFill/>
                </a:ln>
                <a:solidFill>
                  <a:srgbClr val="000080"/>
                </a:solidFill>
                <a:effectLst/>
                <a:latin typeface="JetBrains Mono"/>
              </a:rPr>
              <a:t>Plugin</a:t>
            </a:r>
            <a:r>
              <a:rPr kumimoji="0" lang="en-US" altLang="en-US" sz="1200" b="0" i="0" u="none" strike="noStrike" cap="none" normalizeH="0" baseline="0" dirty="0" smtClean="0">
                <a:ln>
                  <a:noFill/>
                </a:ln>
                <a:solidFill>
                  <a:srgbClr val="000000"/>
                </a:solidFill>
                <a:effectLst/>
                <a:latin typeface="JetBrains Mono"/>
              </a:rPr>
              <a:t>&gt;</a:t>
            </a:r>
            <a:endParaRPr kumimoji="0" lang="en-US" altLang="en-US" sz="3200" b="0" i="0" u="none" strike="noStrike" cap="none" normalizeH="0" baseline="0" dirty="0" smtClean="0">
              <a:ln>
                <a:noFill/>
              </a:ln>
              <a:solidFill>
                <a:schemeClr val="tx1"/>
              </a:solidFill>
              <a:effectLst/>
              <a:latin typeface="Arial" panose="020B0604020202020204" pitchFamily="34" charset="0"/>
            </a:endParaRPr>
          </a:p>
        </p:txBody>
      </p:sp>
      <p:sp>
        <p:nvSpPr>
          <p:cNvPr id="5" name="TextBox 4"/>
          <p:cNvSpPr txBox="1"/>
          <p:nvPr/>
        </p:nvSpPr>
        <p:spPr>
          <a:xfrm>
            <a:off x="457200" y="1417638"/>
            <a:ext cx="8534400" cy="369332"/>
          </a:xfrm>
          <a:prstGeom prst="rect">
            <a:avLst/>
          </a:prstGeom>
          <a:noFill/>
        </p:spPr>
        <p:txBody>
          <a:bodyPr wrap="square" rtlCol="0">
            <a:spAutoFit/>
          </a:bodyPr>
          <a:lstStyle/>
          <a:p>
            <a:r>
              <a:rPr lang="en-US" dirty="0" smtClean="0"/>
              <a:t>Replace contact energy coefficients – 10, 16</a:t>
            </a:r>
            <a:endParaRPr lang="en-US" dirty="0"/>
          </a:p>
        </p:txBody>
      </p:sp>
      <p:sp>
        <p:nvSpPr>
          <p:cNvPr id="6" name="Rectangle 2"/>
          <p:cNvSpPr>
            <a:spLocks noChangeArrowheads="1"/>
          </p:cNvSpPr>
          <p:nvPr/>
        </p:nvSpPr>
        <p:spPr bwMode="auto">
          <a:xfrm>
            <a:off x="488631" y="4672568"/>
            <a:ext cx="4759252" cy="224676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000000"/>
                </a:solidFill>
                <a:effectLst/>
                <a:latin typeface="JetBrains Mono"/>
              </a:rPr>
              <a:t> &lt;</a:t>
            </a:r>
            <a:r>
              <a:rPr kumimoji="0" lang="en-US" altLang="en-US" sz="1200" b="1" i="0" u="none" strike="noStrike" cap="none" normalizeH="0" baseline="0" dirty="0" smtClean="0">
                <a:ln>
                  <a:noFill/>
                </a:ln>
                <a:solidFill>
                  <a:srgbClr val="000080"/>
                </a:solidFill>
                <a:effectLst/>
                <a:latin typeface="JetBrains Mono"/>
              </a:rPr>
              <a:t>Plugin </a:t>
            </a:r>
            <a:r>
              <a:rPr kumimoji="0" lang="en-US" altLang="en-US" sz="1200" b="1" i="0" u="none" strike="noStrike" cap="none" normalizeH="0" baseline="0" dirty="0" smtClean="0">
                <a:ln>
                  <a:noFill/>
                </a:ln>
                <a:solidFill>
                  <a:srgbClr val="0000FF"/>
                </a:solidFill>
                <a:effectLst/>
                <a:latin typeface="JetBrains Mono"/>
              </a:rPr>
              <a:t>Name</a:t>
            </a:r>
            <a:r>
              <a:rPr kumimoji="0" lang="en-US" altLang="en-US" sz="1200" b="1" i="0" u="none" strike="noStrike" cap="none" normalizeH="0" baseline="0" dirty="0" smtClean="0">
                <a:ln>
                  <a:noFill/>
                </a:ln>
                <a:solidFill>
                  <a:srgbClr val="008000"/>
                </a:solidFill>
                <a:effectLst/>
                <a:latin typeface="JetBrains Mono"/>
              </a:rPr>
              <a:t>="Contact"</a:t>
            </a:r>
            <a:r>
              <a:rPr kumimoji="0" lang="en-US" altLang="en-US" sz="1200" b="0" i="0" u="none" strike="noStrike" cap="none" normalizeH="0" baseline="0" dirty="0" smtClean="0">
                <a:ln>
                  <a:noFill/>
                </a:ln>
                <a:solidFill>
                  <a:srgbClr val="000000"/>
                </a:solidFill>
                <a:effectLst/>
                <a:latin typeface="JetBrains Mono"/>
              </a:rPr>
              <a:t>&gt;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&lt;</a:t>
            </a:r>
            <a:r>
              <a:rPr kumimoji="0" lang="en-US" altLang="en-US" sz="1200" b="1" i="0" u="none" strike="noStrike" cap="none" normalizeH="0" baseline="0" dirty="0" smtClean="0">
                <a:ln>
                  <a:noFill/>
                </a:ln>
                <a:solidFill>
                  <a:srgbClr val="000080"/>
                </a:solidFill>
                <a:effectLst/>
                <a:latin typeface="JetBrains Mono"/>
              </a:rPr>
              <a:t>Energy </a:t>
            </a:r>
            <a:r>
              <a:rPr kumimoji="0" lang="en-US" altLang="en-US" sz="1200" b="1" i="0" u="none" strike="noStrike" cap="none" normalizeH="0" baseline="0" dirty="0" smtClean="0">
                <a:ln>
                  <a:noFill/>
                </a:ln>
                <a:solidFill>
                  <a:srgbClr val="0000FF"/>
                </a:solidFill>
                <a:effectLst/>
                <a:latin typeface="JetBrains Mono"/>
              </a:rPr>
              <a:t>Type1</a:t>
            </a:r>
            <a:r>
              <a:rPr kumimoji="0" lang="en-US" altLang="en-US" sz="1200" b="1" i="0" u="none" strike="noStrike" cap="none" normalizeH="0" baseline="0" dirty="0" smtClean="0">
                <a:ln>
                  <a:noFill/>
                </a:ln>
                <a:solidFill>
                  <a:srgbClr val="008000"/>
                </a:solidFill>
                <a:effectLst/>
                <a:latin typeface="JetBrains Mono"/>
              </a:rPr>
              <a:t>="Medium" </a:t>
            </a:r>
            <a:r>
              <a:rPr kumimoji="0" lang="en-US" altLang="en-US" sz="1200" b="1" i="0" u="none" strike="noStrike" cap="none" normalizeH="0" baseline="0" dirty="0" smtClean="0">
                <a:ln>
                  <a:noFill/>
                </a:ln>
                <a:solidFill>
                  <a:srgbClr val="0000FF"/>
                </a:solidFill>
                <a:effectLst/>
                <a:latin typeface="JetBrains Mono"/>
              </a:rPr>
              <a:t>Type2</a:t>
            </a:r>
            <a:r>
              <a:rPr kumimoji="0" lang="en-US" altLang="en-US" sz="1200" b="1" i="0" u="none" strike="noStrike" cap="none" normalizeH="0" baseline="0" dirty="0" smtClean="0">
                <a:ln>
                  <a:noFill/>
                </a:ln>
                <a:solidFill>
                  <a:srgbClr val="008000"/>
                </a:solidFill>
                <a:effectLst/>
                <a:latin typeface="JetBrains Mono"/>
              </a:rPr>
              <a:t>="Medium"</a:t>
            </a:r>
            <a:r>
              <a:rPr kumimoji="0" lang="en-US" altLang="en-US" sz="1200" b="0" i="0" u="none" strike="noStrike" cap="none" normalizeH="0" baseline="0" dirty="0" smtClean="0">
                <a:ln>
                  <a:noFill/>
                </a:ln>
                <a:solidFill>
                  <a:srgbClr val="000000"/>
                </a:solidFill>
                <a:effectLst/>
                <a:latin typeface="JetBrains Mono"/>
              </a:rPr>
              <a:t>&gt;0.0&lt;/</a:t>
            </a:r>
            <a:r>
              <a:rPr kumimoji="0" lang="en-US" altLang="en-US" sz="1200" b="1" i="0" u="none" strike="noStrike" cap="none" normalizeH="0" baseline="0" dirty="0" smtClean="0">
                <a:ln>
                  <a:noFill/>
                </a:ln>
                <a:solidFill>
                  <a:srgbClr val="000080"/>
                </a:solidFill>
                <a:effectLst/>
                <a:latin typeface="JetBrains Mono"/>
              </a:rPr>
              <a:t>Energy</a:t>
            </a:r>
            <a:r>
              <a:rPr kumimoji="0" lang="en-US" altLang="en-US" sz="1200" b="0" i="0" u="none" strike="noStrike" cap="none" normalizeH="0" baseline="0" dirty="0" smtClean="0">
                <a:ln>
                  <a:noFill/>
                </a:ln>
                <a:solidFill>
                  <a:srgbClr val="000000"/>
                </a:solidFill>
                <a:effectLst/>
                <a:latin typeface="JetBrains Mono"/>
              </a:rPr>
              <a:t>&gt;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&lt;</a:t>
            </a:r>
            <a:r>
              <a:rPr kumimoji="0" lang="en-US" altLang="en-US" sz="1200" b="1" i="0" u="none" strike="noStrike" cap="none" normalizeH="0" baseline="0" dirty="0" smtClean="0">
                <a:ln>
                  <a:noFill/>
                </a:ln>
                <a:solidFill>
                  <a:srgbClr val="000080"/>
                </a:solidFill>
                <a:effectLst/>
                <a:latin typeface="JetBrains Mono"/>
              </a:rPr>
              <a:t>Energy </a:t>
            </a:r>
            <a:r>
              <a:rPr kumimoji="0" lang="en-US" altLang="en-US" sz="1200" b="1" i="0" u="none" strike="noStrike" cap="none" normalizeH="0" baseline="0" dirty="0" smtClean="0">
                <a:ln>
                  <a:noFill/>
                </a:ln>
                <a:solidFill>
                  <a:srgbClr val="0000FF"/>
                </a:solidFill>
                <a:effectLst/>
                <a:latin typeface="JetBrains Mono"/>
              </a:rPr>
              <a:t>Type1</a:t>
            </a:r>
            <a:r>
              <a:rPr kumimoji="0" lang="en-US" altLang="en-US" sz="1200" b="1" i="0" u="none" strike="noStrike" cap="none" normalizeH="0" baseline="0" dirty="0" smtClean="0">
                <a:ln>
                  <a:noFill/>
                </a:ln>
                <a:solidFill>
                  <a:srgbClr val="008000"/>
                </a:solidFill>
                <a:effectLst/>
                <a:latin typeface="JetBrains Mono"/>
              </a:rPr>
              <a:t>="Medium" </a:t>
            </a:r>
            <a:r>
              <a:rPr kumimoji="0" lang="en-US" altLang="en-US" sz="1200" b="1" i="0" u="none" strike="noStrike" cap="none" normalizeH="0" baseline="0" dirty="0" smtClean="0">
                <a:ln>
                  <a:noFill/>
                </a:ln>
                <a:solidFill>
                  <a:srgbClr val="0000FF"/>
                </a:solidFill>
                <a:effectLst/>
                <a:latin typeface="JetBrains Mono"/>
              </a:rPr>
              <a:t>Type2</a:t>
            </a:r>
            <a:r>
              <a:rPr kumimoji="0" lang="en-US" altLang="en-US" sz="1200" b="1" i="0" u="none" strike="noStrike" cap="none" normalizeH="0" baseline="0" dirty="0" smtClean="0">
                <a:ln>
                  <a:noFill/>
                </a:ln>
                <a:solidFill>
                  <a:srgbClr val="008000"/>
                </a:solidFill>
                <a:effectLst/>
                <a:latin typeface="JetBrains Mono"/>
              </a:rPr>
              <a:t>="Light"</a:t>
            </a:r>
            <a:r>
              <a:rPr kumimoji="0" lang="en-US" altLang="en-US" sz="1200" b="0" i="0" u="none" strike="noStrike" cap="none" normalizeH="0" baseline="0" dirty="0" smtClean="0">
                <a:ln>
                  <a:noFill/>
                </a:ln>
                <a:solidFill>
                  <a:srgbClr val="000000"/>
                </a:solidFill>
                <a:effectLst/>
                <a:latin typeface="JetBrains Mono"/>
              </a:rPr>
              <a:t>&gt;{{C_ML}}&lt;/</a:t>
            </a:r>
            <a:r>
              <a:rPr kumimoji="0" lang="en-US" altLang="en-US" sz="1200" b="1" i="0" u="none" strike="noStrike" cap="none" normalizeH="0" baseline="0" dirty="0" smtClean="0">
                <a:ln>
                  <a:noFill/>
                </a:ln>
                <a:solidFill>
                  <a:srgbClr val="000080"/>
                </a:solidFill>
                <a:effectLst/>
                <a:latin typeface="JetBrains Mono"/>
              </a:rPr>
              <a:t>Energy</a:t>
            </a:r>
            <a:r>
              <a:rPr kumimoji="0" lang="en-US" altLang="en-US" sz="1200" b="0" i="0" u="none" strike="noStrike" cap="none" normalizeH="0" baseline="0" dirty="0" smtClean="0">
                <a:ln>
                  <a:noFill/>
                </a:ln>
                <a:solidFill>
                  <a:srgbClr val="000000"/>
                </a:solidFill>
                <a:effectLst/>
                <a:latin typeface="JetBrains Mono"/>
              </a:rPr>
              <a:t>&gt;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&lt;</a:t>
            </a:r>
            <a:r>
              <a:rPr kumimoji="0" lang="en-US" altLang="en-US" sz="1200" b="1" i="0" u="none" strike="noStrike" cap="none" normalizeH="0" baseline="0" dirty="0" smtClean="0">
                <a:ln>
                  <a:noFill/>
                </a:ln>
                <a:solidFill>
                  <a:srgbClr val="000080"/>
                </a:solidFill>
                <a:effectLst/>
                <a:latin typeface="JetBrains Mono"/>
              </a:rPr>
              <a:t>Energy </a:t>
            </a:r>
            <a:r>
              <a:rPr kumimoji="0" lang="en-US" altLang="en-US" sz="1200" b="1" i="0" u="none" strike="noStrike" cap="none" normalizeH="0" baseline="0" dirty="0" smtClean="0">
                <a:ln>
                  <a:noFill/>
                </a:ln>
                <a:solidFill>
                  <a:srgbClr val="0000FF"/>
                </a:solidFill>
                <a:effectLst/>
                <a:latin typeface="JetBrains Mono"/>
              </a:rPr>
              <a:t>Type1</a:t>
            </a:r>
            <a:r>
              <a:rPr kumimoji="0" lang="en-US" altLang="en-US" sz="1200" b="1" i="0" u="none" strike="noStrike" cap="none" normalizeH="0" baseline="0" dirty="0" smtClean="0">
                <a:ln>
                  <a:noFill/>
                </a:ln>
                <a:solidFill>
                  <a:srgbClr val="008000"/>
                </a:solidFill>
                <a:effectLst/>
                <a:latin typeface="JetBrains Mono"/>
              </a:rPr>
              <a:t>="Medium" </a:t>
            </a:r>
            <a:r>
              <a:rPr kumimoji="0" lang="en-US" altLang="en-US" sz="1200" b="1" i="0" u="none" strike="noStrike" cap="none" normalizeH="0" baseline="0" dirty="0" smtClean="0">
                <a:ln>
                  <a:noFill/>
                </a:ln>
                <a:solidFill>
                  <a:srgbClr val="0000FF"/>
                </a:solidFill>
                <a:effectLst/>
                <a:latin typeface="JetBrains Mono"/>
              </a:rPr>
              <a:t>Type2</a:t>
            </a:r>
            <a:r>
              <a:rPr kumimoji="0" lang="en-US" altLang="en-US" sz="1200" b="1" i="0" u="none" strike="noStrike" cap="none" normalizeH="0" baseline="0" dirty="0" smtClean="0">
                <a:ln>
                  <a:noFill/>
                </a:ln>
                <a:solidFill>
                  <a:srgbClr val="008000"/>
                </a:solidFill>
                <a:effectLst/>
                <a:latin typeface="JetBrains Mono"/>
              </a:rPr>
              <a:t>="Dark"</a:t>
            </a:r>
            <a:r>
              <a:rPr kumimoji="0" lang="en-US" altLang="en-US" sz="1200" b="0" i="0" u="none" strike="noStrike" cap="none" normalizeH="0" baseline="0" dirty="0" smtClean="0">
                <a:ln>
                  <a:noFill/>
                </a:ln>
                <a:solidFill>
                  <a:srgbClr val="000000"/>
                </a:solidFill>
                <a:effectLst/>
                <a:latin typeface="JetBrains Mono"/>
              </a:rPr>
              <a:t>&gt;{{C_MD}}&lt;/</a:t>
            </a:r>
            <a:r>
              <a:rPr kumimoji="0" lang="en-US" altLang="en-US" sz="1200" b="1" i="0" u="none" strike="noStrike" cap="none" normalizeH="0" baseline="0" dirty="0" smtClean="0">
                <a:ln>
                  <a:noFill/>
                </a:ln>
                <a:solidFill>
                  <a:srgbClr val="000080"/>
                </a:solidFill>
                <a:effectLst/>
                <a:latin typeface="JetBrains Mono"/>
              </a:rPr>
              <a:t>Energy</a:t>
            </a:r>
            <a:r>
              <a:rPr kumimoji="0" lang="en-US" altLang="en-US" sz="1200" b="0" i="0" u="none" strike="noStrike" cap="none" normalizeH="0" baseline="0" dirty="0" smtClean="0">
                <a:ln>
                  <a:noFill/>
                </a:ln>
                <a:solidFill>
                  <a:srgbClr val="000000"/>
                </a:solidFill>
                <a:effectLst/>
                <a:latin typeface="JetBrains Mono"/>
              </a:rPr>
              <a:t>&gt;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&lt;</a:t>
            </a:r>
            <a:r>
              <a:rPr kumimoji="0" lang="en-US" altLang="en-US" sz="1200" b="1" i="0" u="none" strike="noStrike" cap="none" normalizeH="0" baseline="0" dirty="0" smtClean="0">
                <a:ln>
                  <a:noFill/>
                </a:ln>
                <a:solidFill>
                  <a:srgbClr val="000080"/>
                </a:solidFill>
                <a:effectLst/>
                <a:latin typeface="JetBrains Mono"/>
              </a:rPr>
              <a:t>Energy </a:t>
            </a:r>
            <a:r>
              <a:rPr kumimoji="0" lang="en-US" altLang="en-US" sz="1200" b="1" i="0" u="none" strike="noStrike" cap="none" normalizeH="0" baseline="0" dirty="0" smtClean="0">
                <a:ln>
                  <a:noFill/>
                </a:ln>
                <a:solidFill>
                  <a:srgbClr val="0000FF"/>
                </a:solidFill>
                <a:effectLst/>
                <a:latin typeface="JetBrains Mono"/>
              </a:rPr>
              <a:t>Type1</a:t>
            </a:r>
            <a:r>
              <a:rPr kumimoji="0" lang="en-US" altLang="en-US" sz="1200" b="1" i="0" u="none" strike="noStrike" cap="none" normalizeH="0" baseline="0" dirty="0" smtClean="0">
                <a:ln>
                  <a:noFill/>
                </a:ln>
                <a:solidFill>
                  <a:srgbClr val="008000"/>
                </a:solidFill>
                <a:effectLst/>
                <a:latin typeface="JetBrains Mono"/>
              </a:rPr>
              <a:t>="Light" </a:t>
            </a:r>
            <a:r>
              <a:rPr kumimoji="0" lang="en-US" altLang="en-US" sz="1200" b="1" i="0" u="none" strike="noStrike" cap="none" normalizeH="0" baseline="0" dirty="0" smtClean="0">
                <a:ln>
                  <a:noFill/>
                </a:ln>
                <a:solidFill>
                  <a:srgbClr val="0000FF"/>
                </a:solidFill>
                <a:effectLst/>
                <a:latin typeface="JetBrains Mono"/>
              </a:rPr>
              <a:t>Type2</a:t>
            </a:r>
            <a:r>
              <a:rPr kumimoji="0" lang="en-US" altLang="en-US" sz="1200" b="1" i="0" u="none" strike="noStrike" cap="none" normalizeH="0" baseline="0" dirty="0" smtClean="0">
                <a:ln>
                  <a:noFill/>
                </a:ln>
                <a:solidFill>
                  <a:srgbClr val="008000"/>
                </a:solidFill>
                <a:effectLst/>
                <a:latin typeface="JetBrains Mono"/>
              </a:rPr>
              <a:t>="Light"</a:t>
            </a:r>
            <a:r>
              <a:rPr kumimoji="0" lang="en-US" altLang="en-US" sz="1200" b="0" i="0" u="none" strike="noStrike" cap="none" normalizeH="0" baseline="0" dirty="0" smtClean="0">
                <a:ln>
                  <a:noFill/>
                </a:ln>
                <a:solidFill>
                  <a:srgbClr val="000000"/>
                </a:solidFill>
                <a:effectLst/>
                <a:latin typeface="JetBrains Mono"/>
              </a:rPr>
              <a:t>&gt;{{C_LL}}&lt;/</a:t>
            </a:r>
            <a:r>
              <a:rPr kumimoji="0" lang="en-US" altLang="en-US" sz="1200" b="1" i="0" u="none" strike="noStrike" cap="none" normalizeH="0" baseline="0" dirty="0" smtClean="0">
                <a:ln>
                  <a:noFill/>
                </a:ln>
                <a:solidFill>
                  <a:srgbClr val="000080"/>
                </a:solidFill>
                <a:effectLst/>
                <a:latin typeface="JetBrains Mono"/>
              </a:rPr>
              <a:t>Energy</a:t>
            </a:r>
            <a:r>
              <a:rPr kumimoji="0" lang="en-US" altLang="en-US" sz="1200" b="0" i="0" u="none" strike="noStrike" cap="none" normalizeH="0" baseline="0" dirty="0" smtClean="0">
                <a:ln>
                  <a:noFill/>
                </a:ln>
                <a:solidFill>
                  <a:srgbClr val="000000"/>
                </a:solidFill>
                <a:effectLst/>
                <a:latin typeface="JetBrains Mono"/>
              </a:rPr>
              <a:t>&gt;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&lt;</a:t>
            </a:r>
            <a:r>
              <a:rPr kumimoji="0" lang="en-US" altLang="en-US" sz="1200" b="1" i="0" u="none" strike="noStrike" cap="none" normalizeH="0" baseline="0" dirty="0" smtClean="0">
                <a:ln>
                  <a:noFill/>
                </a:ln>
                <a:solidFill>
                  <a:srgbClr val="000080"/>
                </a:solidFill>
                <a:effectLst/>
                <a:latin typeface="JetBrains Mono"/>
              </a:rPr>
              <a:t>Energy </a:t>
            </a:r>
            <a:r>
              <a:rPr kumimoji="0" lang="en-US" altLang="en-US" sz="1200" b="1" i="0" u="none" strike="noStrike" cap="none" normalizeH="0" baseline="0" dirty="0" smtClean="0">
                <a:ln>
                  <a:noFill/>
                </a:ln>
                <a:solidFill>
                  <a:srgbClr val="0000FF"/>
                </a:solidFill>
                <a:effectLst/>
                <a:latin typeface="JetBrains Mono"/>
              </a:rPr>
              <a:t>Type1</a:t>
            </a:r>
            <a:r>
              <a:rPr kumimoji="0" lang="en-US" altLang="en-US" sz="1200" b="1" i="0" u="none" strike="noStrike" cap="none" normalizeH="0" baseline="0" dirty="0" smtClean="0">
                <a:ln>
                  <a:noFill/>
                </a:ln>
                <a:solidFill>
                  <a:srgbClr val="008000"/>
                </a:solidFill>
                <a:effectLst/>
                <a:latin typeface="JetBrains Mono"/>
              </a:rPr>
              <a:t>="Light" </a:t>
            </a:r>
            <a:r>
              <a:rPr kumimoji="0" lang="en-US" altLang="en-US" sz="1200" b="1" i="0" u="none" strike="noStrike" cap="none" normalizeH="0" baseline="0" dirty="0" smtClean="0">
                <a:ln>
                  <a:noFill/>
                </a:ln>
                <a:solidFill>
                  <a:srgbClr val="0000FF"/>
                </a:solidFill>
                <a:effectLst/>
                <a:latin typeface="JetBrains Mono"/>
              </a:rPr>
              <a:t>Type2</a:t>
            </a:r>
            <a:r>
              <a:rPr kumimoji="0" lang="en-US" altLang="en-US" sz="1200" b="1" i="0" u="none" strike="noStrike" cap="none" normalizeH="0" baseline="0" dirty="0" smtClean="0">
                <a:ln>
                  <a:noFill/>
                </a:ln>
                <a:solidFill>
                  <a:srgbClr val="008000"/>
                </a:solidFill>
                <a:effectLst/>
                <a:latin typeface="JetBrains Mono"/>
              </a:rPr>
              <a:t>="Dark"</a:t>
            </a:r>
            <a:r>
              <a:rPr kumimoji="0" lang="en-US" altLang="en-US" sz="1200" b="0" i="0" u="none" strike="noStrike" cap="none" normalizeH="0" baseline="0" dirty="0" smtClean="0">
                <a:ln>
                  <a:noFill/>
                </a:ln>
                <a:solidFill>
                  <a:srgbClr val="000000"/>
                </a:solidFill>
                <a:effectLst/>
                <a:latin typeface="JetBrains Mono"/>
              </a:rPr>
              <a:t>&gt;{{C_LD}}&lt;/</a:t>
            </a:r>
            <a:r>
              <a:rPr kumimoji="0" lang="en-US" altLang="en-US" sz="1200" b="1" i="0" u="none" strike="noStrike" cap="none" normalizeH="0" baseline="0" dirty="0" smtClean="0">
                <a:ln>
                  <a:noFill/>
                </a:ln>
                <a:solidFill>
                  <a:srgbClr val="000080"/>
                </a:solidFill>
                <a:effectLst/>
                <a:latin typeface="JetBrains Mono"/>
              </a:rPr>
              <a:t>Energy</a:t>
            </a:r>
            <a:r>
              <a:rPr kumimoji="0" lang="en-US" altLang="en-US" sz="1200" b="0" i="0" u="none" strike="noStrike" cap="none" normalizeH="0" baseline="0" dirty="0" smtClean="0">
                <a:ln>
                  <a:noFill/>
                </a:ln>
                <a:solidFill>
                  <a:srgbClr val="000000"/>
                </a:solidFill>
                <a:effectLst/>
                <a:latin typeface="JetBrains Mono"/>
              </a:rPr>
              <a:t>&gt;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&lt;</a:t>
            </a:r>
            <a:r>
              <a:rPr kumimoji="0" lang="en-US" altLang="en-US" sz="1200" b="1" i="0" u="none" strike="noStrike" cap="none" normalizeH="0" baseline="0" dirty="0" smtClean="0">
                <a:ln>
                  <a:noFill/>
                </a:ln>
                <a:solidFill>
                  <a:srgbClr val="000080"/>
                </a:solidFill>
                <a:effectLst/>
                <a:latin typeface="JetBrains Mono"/>
              </a:rPr>
              <a:t>Energy </a:t>
            </a:r>
            <a:r>
              <a:rPr kumimoji="0" lang="en-US" altLang="en-US" sz="1200" b="1" i="0" u="none" strike="noStrike" cap="none" normalizeH="0" baseline="0" dirty="0" smtClean="0">
                <a:ln>
                  <a:noFill/>
                </a:ln>
                <a:solidFill>
                  <a:srgbClr val="0000FF"/>
                </a:solidFill>
                <a:effectLst/>
                <a:latin typeface="JetBrains Mono"/>
              </a:rPr>
              <a:t>Type1</a:t>
            </a:r>
            <a:r>
              <a:rPr kumimoji="0" lang="en-US" altLang="en-US" sz="1200" b="1" i="0" u="none" strike="noStrike" cap="none" normalizeH="0" baseline="0" dirty="0" smtClean="0">
                <a:ln>
                  <a:noFill/>
                </a:ln>
                <a:solidFill>
                  <a:srgbClr val="008000"/>
                </a:solidFill>
                <a:effectLst/>
                <a:latin typeface="JetBrains Mono"/>
              </a:rPr>
              <a:t>="Dark" </a:t>
            </a:r>
            <a:r>
              <a:rPr kumimoji="0" lang="en-US" altLang="en-US" sz="1200" b="1" i="0" u="none" strike="noStrike" cap="none" normalizeH="0" baseline="0" dirty="0" smtClean="0">
                <a:ln>
                  <a:noFill/>
                </a:ln>
                <a:solidFill>
                  <a:srgbClr val="0000FF"/>
                </a:solidFill>
                <a:effectLst/>
                <a:latin typeface="JetBrains Mono"/>
              </a:rPr>
              <a:t>Type2</a:t>
            </a:r>
            <a:r>
              <a:rPr kumimoji="0" lang="en-US" altLang="en-US" sz="1200" b="1" i="0" u="none" strike="noStrike" cap="none" normalizeH="0" baseline="0" dirty="0" smtClean="0">
                <a:ln>
                  <a:noFill/>
                </a:ln>
                <a:solidFill>
                  <a:srgbClr val="008000"/>
                </a:solidFill>
                <a:effectLst/>
                <a:latin typeface="JetBrains Mono"/>
              </a:rPr>
              <a:t>="Dark"</a:t>
            </a:r>
            <a:r>
              <a:rPr kumimoji="0" lang="en-US" altLang="en-US" sz="1200" b="0" i="0" u="none" strike="noStrike" cap="none" normalizeH="0" baseline="0" dirty="0" smtClean="0">
                <a:ln>
                  <a:noFill/>
                </a:ln>
                <a:solidFill>
                  <a:srgbClr val="000000"/>
                </a:solidFill>
                <a:effectLst/>
                <a:latin typeface="JetBrains Mono"/>
              </a:rPr>
              <a:t>&gt;{{C_DD}}&lt;/</a:t>
            </a:r>
            <a:r>
              <a:rPr kumimoji="0" lang="en-US" altLang="en-US" sz="1200" b="1" i="0" u="none" strike="noStrike" cap="none" normalizeH="0" baseline="0" dirty="0" smtClean="0">
                <a:ln>
                  <a:noFill/>
                </a:ln>
                <a:solidFill>
                  <a:srgbClr val="000080"/>
                </a:solidFill>
                <a:effectLst/>
                <a:latin typeface="JetBrains Mono"/>
              </a:rPr>
              <a:t>Energy</a:t>
            </a:r>
            <a:r>
              <a:rPr kumimoji="0" lang="en-US" altLang="en-US" sz="1200" b="0" i="0" u="none" strike="noStrike" cap="none" normalizeH="0" baseline="0" dirty="0" smtClean="0">
                <a:ln>
                  <a:noFill/>
                </a:ln>
                <a:solidFill>
                  <a:srgbClr val="000000"/>
                </a:solidFill>
                <a:effectLst/>
                <a:latin typeface="JetBrains Mono"/>
              </a:rPr>
              <a:t>&gt;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&lt;</a:t>
            </a:r>
            <a:r>
              <a:rPr kumimoji="0" lang="en-US" altLang="en-US" sz="1200" b="1" i="0" u="none" strike="noStrike" cap="none" normalizeH="0" baseline="0" dirty="0" err="1" smtClean="0">
                <a:ln>
                  <a:noFill/>
                </a:ln>
                <a:solidFill>
                  <a:srgbClr val="000080"/>
                </a:solidFill>
                <a:effectLst/>
                <a:latin typeface="JetBrains Mono"/>
              </a:rPr>
              <a:t>NeighborOrder</a:t>
            </a:r>
            <a:r>
              <a:rPr kumimoji="0" lang="en-US" altLang="en-US" sz="1200" b="0" i="0" u="none" strike="noStrike" cap="none" normalizeH="0" baseline="0" dirty="0" smtClean="0">
                <a:ln>
                  <a:noFill/>
                </a:ln>
                <a:solidFill>
                  <a:srgbClr val="000000"/>
                </a:solidFill>
                <a:effectLst/>
                <a:latin typeface="JetBrains Mono"/>
              </a:rPr>
              <a:t>&gt;4&lt;/</a:t>
            </a:r>
            <a:r>
              <a:rPr kumimoji="0" lang="en-US" altLang="en-US" sz="1200" b="1" i="0" u="none" strike="noStrike" cap="none" normalizeH="0" baseline="0" dirty="0" err="1" smtClean="0">
                <a:ln>
                  <a:noFill/>
                </a:ln>
                <a:solidFill>
                  <a:srgbClr val="000080"/>
                </a:solidFill>
                <a:effectLst/>
                <a:latin typeface="JetBrains Mono"/>
              </a:rPr>
              <a:t>NeighborOrder</a:t>
            </a:r>
            <a:r>
              <a:rPr kumimoji="0" lang="en-US" altLang="en-US" sz="1200" b="0" i="0" u="none" strike="noStrike" cap="none" normalizeH="0" baseline="0" dirty="0" smtClean="0">
                <a:ln>
                  <a:noFill/>
                </a:ln>
                <a:solidFill>
                  <a:srgbClr val="000000"/>
                </a:solidFill>
                <a:effectLst/>
                <a:latin typeface="JetBrains Mono"/>
              </a:rPr>
              <a:t>&gt;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&lt;/</a:t>
            </a:r>
            <a:r>
              <a:rPr kumimoji="0" lang="en-US" altLang="en-US" sz="1200" b="1" i="0" u="none" strike="noStrike" cap="none" normalizeH="0" baseline="0" dirty="0" smtClean="0">
                <a:ln>
                  <a:noFill/>
                </a:ln>
                <a:solidFill>
                  <a:srgbClr val="000080"/>
                </a:solidFill>
                <a:effectLst/>
                <a:latin typeface="JetBrains Mono"/>
              </a:rPr>
              <a:t>Plugin</a:t>
            </a:r>
            <a:r>
              <a:rPr kumimoji="0" lang="en-US" altLang="en-US" sz="1200" b="0" i="0" u="none" strike="noStrike" cap="none" normalizeH="0" baseline="0" dirty="0" smtClean="0">
                <a:ln>
                  <a:noFill/>
                </a:ln>
                <a:solidFill>
                  <a:srgbClr val="000000"/>
                </a:solidFill>
                <a:effectLst/>
                <a:latin typeface="JetBrains Mono"/>
              </a:rPr>
              <a:t>&gt;</a:t>
            </a:r>
            <a:br>
              <a:rPr kumimoji="0" lang="en-US" altLang="en-US" sz="1200" b="0" i="0" u="none" strike="noStrike" cap="none" normalizeH="0" baseline="0" dirty="0" smtClean="0">
                <a:ln>
                  <a:noFill/>
                </a:ln>
                <a:solidFill>
                  <a:srgbClr val="000000"/>
                </a:solidFill>
                <a:effectLst/>
                <a:latin typeface="JetBrains Mono"/>
              </a:rPr>
            </a:br>
            <a:endParaRPr kumimoji="0" lang="en-US" altLang="en-US" sz="3200" b="0" i="0" u="none" strike="noStrike" cap="none" normalizeH="0" baseline="0" dirty="0" smtClean="0">
              <a:ln>
                <a:noFill/>
              </a:ln>
              <a:solidFill>
                <a:schemeClr val="tx1"/>
              </a:solidFill>
              <a:effectLst/>
              <a:latin typeface="Arial" panose="020B0604020202020204" pitchFamily="34" charset="0"/>
            </a:endParaRPr>
          </a:p>
        </p:txBody>
      </p:sp>
      <p:sp>
        <p:nvSpPr>
          <p:cNvPr id="7" name="Rectangle 6"/>
          <p:cNvSpPr/>
          <p:nvPr/>
        </p:nvSpPr>
        <p:spPr>
          <a:xfrm>
            <a:off x="647700" y="4013031"/>
            <a:ext cx="3443507" cy="369332"/>
          </a:xfrm>
          <a:prstGeom prst="rect">
            <a:avLst/>
          </a:prstGeom>
        </p:spPr>
        <p:txBody>
          <a:bodyPr wrap="none">
            <a:spAutoFit/>
          </a:bodyPr>
          <a:lstStyle/>
          <a:p>
            <a:r>
              <a:rPr lang="en-US" dirty="0"/>
              <a:t>with Parameter Scan Place Holders</a:t>
            </a:r>
          </a:p>
        </p:txBody>
      </p:sp>
    </p:spTree>
    <p:extLst>
      <p:ext uri="{BB962C8B-B14F-4D97-AF65-F5344CB8AC3E}">
        <p14:creationId xmlns:p14="http://schemas.microsoft.com/office/powerpoint/2010/main" val="34258122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85800"/>
            <a:ext cx="8229600" cy="1143000"/>
          </a:xfrm>
        </p:spPr>
        <p:txBody>
          <a:bodyPr>
            <a:normAutofit fontScale="90000"/>
          </a:bodyPr>
          <a:lstStyle/>
          <a:p>
            <a:r>
              <a:rPr lang="en-US" dirty="0" smtClean="0"/>
              <a:t>Add </a:t>
            </a:r>
            <a:r>
              <a:rPr lang="en-US" b="1" dirty="0" smtClean="0"/>
              <a:t>id</a:t>
            </a:r>
            <a:r>
              <a:rPr lang="en-US" dirty="0" smtClean="0"/>
              <a:t> to each XML element that has placeholders – to make sure you can access values of such element from Python</a:t>
            </a:r>
            <a:endParaRPr lang="en-US" dirty="0"/>
          </a:p>
        </p:txBody>
      </p:sp>
      <p:sp>
        <p:nvSpPr>
          <p:cNvPr id="4" name="Rectangle 1"/>
          <p:cNvSpPr>
            <a:spLocks noChangeArrowheads="1"/>
          </p:cNvSpPr>
          <p:nvPr/>
        </p:nvSpPr>
        <p:spPr bwMode="auto">
          <a:xfrm>
            <a:off x="838200" y="2641939"/>
            <a:ext cx="6480236" cy="203132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000000"/>
                </a:solidFill>
                <a:effectLst/>
                <a:latin typeface="JetBrains Mono"/>
              </a:rPr>
              <a:t>&lt;</a:t>
            </a:r>
            <a:r>
              <a:rPr kumimoji="0" lang="en-US" altLang="en-US" sz="1400" b="1" i="0" u="none" strike="noStrike" cap="none" normalizeH="0" baseline="0" dirty="0" smtClean="0">
                <a:ln>
                  <a:noFill/>
                </a:ln>
                <a:solidFill>
                  <a:srgbClr val="000080"/>
                </a:solidFill>
                <a:effectLst/>
                <a:latin typeface="JetBrains Mono"/>
              </a:rPr>
              <a:t>Plugin </a:t>
            </a:r>
            <a:r>
              <a:rPr kumimoji="0" lang="en-US" altLang="en-US" sz="1400" b="1" i="0" u="none" strike="noStrike" cap="none" normalizeH="0" baseline="0" dirty="0" smtClean="0">
                <a:ln>
                  <a:noFill/>
                </a:ln>
                <a:solidFill>
                  <a:srgbClr val="0000FF"/>
                </a:solidFill>
                <a:effectLst/>
                <a:latin typeface="JetBrains Mono"/>
              </a:rPr>
              <a:t>Name</a:t>
            </a:r>
            <a:r>
              <a:rPr kumimoji="0" lang="en-US" altLang="en-US" sz="1400" b="1" i="0" u="none" strike="noStrike" cap="none" normalizeH="0" baseline="0" dirty="0" smtClean="0">
                <a:ln>
                  <a:noFill/>
                </a:ln>
                <a:solidFill>
                  <a:srgbClr val="008000"/>
                </a:solidFill>
                <a:effectLst/>
                <a:latin typeface="JetBrains Mono"/>
              </a:rPr>
              <a:t>="Contact"</a:t>
            </a:r>
            <a:r>
              <a:rPr kumimoji="0" lang="en-US" altLang="en-US" sz="1400" b="0" i="0" u="none" strike="noStrike" cap="none" normalizeH="0" baseline="0" dirty="0" smtClean="0">
                <a:ln>
                  <a:noFill/>
                </a:ln>
                <a:solidFill>
                  <a:srgbClr val="000000"/>
                </a:solidFill>
                <a:effectLst/>
                <a:latin typeface="JetBrains Mono"/>
              </a:rPr>
              <a:t>&gt;</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smtClean="0">
                <a:ln>
                  <a:noFill/>
                </a:ln>
                <a:solidFill>
                  <a:srgbClr val="000000"/>
                </a:solidFill>
                <a:effectLst/>
                <a:latin typeface="JetBrains Mono"/>
              </a:rPr>
              <a:t>   &lt;</a:t>
            </a:r>
            <a:r>
              <a:rPr kumimoji="0" lang="en-US" altLang="en-US" sz="1400" b="1" i="0" u="none" strike="noStrike" cap="none" normalizeH="0" baseline="0" dirty="0" smtClean="0">
                <a:ln>
                  <a:noFill/>
                </a:ln>
                <a:solidFill>
                  <a:srgbClr val="000080"/>
                </a:solidFill>
                <a:effectLst/>
                <a:latin typeface="JetBrains Mono"/>
              </a:rPr>
              <a:t>Energy </a:t>
            </a:r>
            <a:r>
              <a:rPr kumimoji="0" lang="en-US" altLang="en-US" sz="1400" b="1" i="0" u="none" strike="noStrike" cap="none" normalizeH="0" baseline="0" dirty="0" smtClean="0">
                <a:ln>
                  <a:noFill/>
                </a:ln>
                <a:solidFill>
                  <a:srgbClr val="0000FF"/>
                </a:solidFill>
                <a:effectLst/>
                <a:latin typeface="JetBrains Mono"/>
              </a:rPr>
              <a:t>Type1</a:t>
            </a:r>
            <a:r>
              <a:rPr kumimoji="0" lang="en-US" altLang="en-US" sz="1400" b="1" i="0" u="none" strike="noStrike" cap="none" normalizeH="0" baseline="0" dirty="0" smtClean="0">
                <a:ln>
                  <a:noFill/>
                </a:ln>
                <a:solidFill>
                  <a:srgbClr val="008000"/>
                </a:solidFill>
                <a:effectLst/>
                <a:latin typeface="JetBrains Mono"/>
              </a:rPr>
              <a:t>="Medium" </a:t>
            </a:r>
            <a:r>
              <a:rPr kumimoji="0" lang="en-US" altLang="en-US" sz="1400" b="1" i="0" u="none" strike="noStrike" cap="none" normalizeH="0" baseline="0" dirty="0" smtClean="0">
                <a:ln>
                  <a:noFill/>
                </a:ln>
                <a:solidFill>
                  <a:srgbClr val="0000FF"/>
                </a:solidFill>
                <a:effectLst/>
                <a:latin typeface="JetBrains Mono"/>
              </a:rPr>
              <a:t>Type2</a:t>
            </a:r>
            <a:r>
              <a:rPr kumimoji="0" lang="en-US" altLang="en-US" sz="1400" b="1" i="0" u="none" strike="noStrike" cap="none" normalizeH="0" baseline="0" dirty="0" smtClean="0">
                <a:ln>
                  <a:noFill/>
                </a:ln>
                <a:solidFill>
                  <a:srgbClr val="008000"/>
                </a:solidFill>
                <a:effectLst/>
                <a:latin typeface="JetBrains Mono"/>
              </a:rPr>
              <a:t>="Medium"</a:t>
            </a:r>
            <a:r>
              <a:rPr kumimoji="0" lang="en-US" altLang="en-US" sz="1400" b="0" i="0" u="none" strike="noStrike" cap="none" normalizeH="0" baseline="0" dirty="0" smtClean="0">
                <a:ln>
                  <a:noFill/>
                </a:ln>
                <a:solidFill>
                  <a:srgbClr val="000000"/>
                </a:solidFill>
                <a:effectLst/>
                <a:latin typeface="JetBrains Mono"/>
              </a:rPr>
              <a:t>&gt;0.0&lt;/</a:t>
            </a:r>
            <a:r>
              <a:rPr kumimoji="0" lang="en-US" altLang="en-US" sz="1400" b="1" i="0" u="none" strike="noStrike" cap="none" normalizeH="0" baseline="0" dirty="0" smtClean="0">
                <a:ln>
                  <a:noFill/>
                </a:ln>
                <a:solidFill>
                  <a:srgbClr val="000080"/>
                </a:solidFill>
                <a:effectLst/>
                <a:latin typeface="JetBrains Mono"/>
              </a:rPr>
              <a:t>Energy</a:t>
            </a:r>
            <a:r>
              <a:rPr kumimoji="0" lang="en-US" altLang="en-US" sz="1400" b="0" i="0" u="none" strike="noStrike" cap="none" normalizeH="0" baseline="0" dirty="0" smtClean="0">
                <a:ln>
                  <a:noFill/>
                </a:ln>
                <a:solidFill>
                  <a:srgbClr val="000000"/>
                </a:solidFill>
                <a:effectLst/>
                <a:latin typeface="JetBrains Mono"/>
              </a:rPr>
              <a:t>&gt;</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smtClean="0">
                <a:ln>
                  <a:noFill/>
                </a:ln>
                <a:solidFill>
                  <a:srgbClr val="000000"/>
                </a:solidFill>
                <a:effectLst/>
                <a:latin typeface="JetBrains Mono"/>
              </a:rPr>
              <a:t>   &lt;</a:t>
            </a:r>
            <a:r>
              <a:rPr kumimoji="0" lang="en-US" altLang="en-US" sz="1400" b="1" i="0" u="none" strike="noStrike" cap="none" normalizeH="0" baseline="0" dirty="0" smtClean="0">
                <a:ln>
                  <a:noFill/>
                </a:ln>
                <a:solidFill>
                  <a:srgbClr val="000080"/>
                </a:solidFill>
                <a:effectLst/>
                <a:latin typeface="JetBrains Mono"/>
              </a:rPr>
              <a:t>Energy </a:t>
            </a:r>
            <a:r>
              <a:rPr kumimoji="0" lang="en-US" altLang="en-US" sz="1400" b="1" i="0" u="none" strike="noStrike" cap="none" normalizeH="0" baseline="0" dirty="0" smtClean="0">
                <a:ln>
                  <a:noFill/>
                </a:ln>
                <a:solidFill>
                  <a:srgbClr val="0000FF"/>
                </a:solidFill>
                <a:effectLst/>
                <a:latin typeface="JetBrains Mono"/>
              </a:rPr>
              <a:t>Type1</a:t>
            </a:r>
            <a:r>
              <a:rPr kumimoji="0" lang="en-US" altLang="en-US" sz="1400" b="1" i="0" u="none" strike="noStrike" cap="none" normalizeH="0" baseline="0" dirty="0" smtClean="0">
                <a:ln>
                  <a:noFill/>
                </a:ln>
                <a:solidFill>
                  <a:srgbClr val="008000"/>
                </a:solidFill>
                <a:effectLst/>
                <a:latin typeface="JetBrains Mono"/>
              </a:rPr>
              <a:t>="Medium" </a:t>
            </a:r>
            <a:r>
              <a:rPr kumimoji="0" lang="en-US" altLang="en-US" sz="1400" b="1" i="0" u="none" strike="noStrike" cap="none" normalizeH="0" baseline="0" dirty="0" smtClean="0">
                <a:ln>
                  <a:noFill/>
                </a:ln>
                <a:solidFill>
                  <a:srgbClr val="0000FF"/>
                </a:solidFill>
                <a:effectLst/>
                <a:latin typeface="JetBrains Mono"/>
              </a:rPr>
              <a:t>Type2</a:t>
            </a:r>
            <a:r>
              <a:rPr kumimoji="0" lang="en-US" altLang="en-US" sz="1400" b="1" i="0" u="none" strike="noStrike" cap="none" normalizeH="0" baseline="0" dirty="0" smtClean="0">
                <a:ln>
                  <a:noFill/>
                </a:ln>
                <a:solidFill>
                  <a:srgbClr val="008000"/>
                </a:solidFill>
                <a:effectLst/>
                <a:latin typeface="JetBrains Mono"/>
              </a:rPr>
              <a:t>="Light" </a:t>
            </a:r>
            <a:r>
              <a:rPr kumimoji="0" lang="en-US" altLang="en-US" sz="1400" b="1" i="0" u="none" strike="noStrike" cap="none" normalizeH="0" baseline="0" dirty="0" smtClean="0">
                <a:ln>
                  <a:noFill/>
                </a:ln>
                <a:solidFill>
                  <a:srgbClr val="0000FF"/>
                </a:solidFill>
                <a:effectLst/>
                <a:latin typeface="JetBrains Mono"/>
              </a:rPr>
              <a:t>id</a:t>
            </a:r>
            <a:r>
              <a:rPr kumimoji="0" lang="en-US" altLang="en-US" sz="1400" b="1" i="0" u="none" strike="noStrike" cap="none" normalizeH="0" baseline="0" dirty="0" smtClean="0">
                <a:ln>
                  <a:noFill/>
                </a:ln>
                <a:solidFill>
                  <a:srgbClr val="008000"/>
                </a:solidFill>
                <a:effectLst/>
                <a:latin typeface="JetBrains Mono"/>
              </a:rPr>
              <a:t>="C_ML"</a:t>
            </a:r>
            <a:r>
              <a:rPr kumimoji="0" lang="en-US" altLang="en-US" sz="1400" b="0" i="0" u="none" strike="noStrike" cap="none" normalizeH="0" baseline="0" dirty="0" smtClean="0">
                <a:ln>
                  <a:noFill/>
                </a:ln>
                <a:solidFill>
                  <a:srgbClr val="000000"/>
                </a:solidFill>
                <a:effectLst/>
                <a:latin typeface="JetBrains Mono"/>
              </a:rPr>
              <a:t>&gt;{{C_ML}}&lt;/</a:t>
            </a:r>
            <a:r>
              <a:rPr kumimoji="0" lang="en-US" altLang="en-US" sz="1400" b="1" i="0" u="none" strike="noStrike" cap="none" normalizeH="0" baseline="0" dirty="0" smtClean="0">
                <a:ln>
                  <a:noFill/>
                </a:ln>
                <a:solidFill>
                  <a:srgbClr val="000080"/>
                </a:solidFill>
                <a:effectLst/>
                <a:latin typeface="JetBrains Mono"/>
              </a:rPr>
              <a:t>Energy</a:t>
            </a:r>
            <a:r>
              <a:rPr kumimoji="0" lang="en-US" altLang="en-US" sz="1400" b="0" i="0" u="none" strike="noStrike" cap="none" normalizeH="0" baseline="0" dirty="0" smtClean="0">
                <a:ln>
                  <a:noFill/>
                </a:ln>
                <a:solidFill>
                  <a:srgbClr val="000000"/>
                </a:solidFill>
                <a:effectLst/>
                <a:latin typeface="JetBrains Mono"/>
              </a:rPr>
              <a:t>&gt;</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smtClean="0">
                <a:ln>
                  <a:noFill/>
                </a:ln>
                <a:solidFill>
                  <a:srgbClr val="000000"/>
                </a:solidFill>
                <a:effectLst/>
                <a:latin typeface="JetBrains Mono"/>
              </a:rPr>
              <a:t>   &lt;</a:t>
            </a:r>
            <a:r>
              <a:rPr kumimoji="0" lang="en-US" altLang="en-US" sz="1400" b="1" i="0" u="none" strike="noStrike" cap="none" normalizeH="0" baseline="0" dirty="0" smtClean="0">
                <a:ln>
                  <a:noFill/>
                </a:ln>
                <a:solidFill>
                  <a:srgbClr val="000080"/>
                </a:solidFill>
                <a:effectLst/>
                <a:latin typeface="JetBrains Mono"/>
              </a:rPr>
              <a:t>Energy </a:t>
            </a:r>
            <a:r>
              <a:rPr kumimoji="0" lang="en-US" altLang="en-US" sz="1400" b="1" i="0" u="none" strike="noStrike" cap="none" normalizeH="0" baseline="0" dirty="0" smtClean="0">
                <a:ln>
                  <a:noFill/>
                </a:ln>
                <a:solidFill>
                  <a:srgbClr val="0000FF"/>
                </a:solidFill>
                <a:effectLst/>
                <a:latin typeface="JetBrains Mono"/>
              </a:rPr>
              <a:t>Type1</a:t>
            </a:r>
            <a:r>
              <a:rPr kumimoji="0" lang="en-US" altLang="en-US" sz="1400" b="1" i="0" u="none" strike="noStrike" cap="none" normalizeH="0" baseline="0" dirty="0" smtClean="0">
                <a:ln>
                  <a:noFill/>
                </a:ln>
                <a:solidFill>
                  <a:srgbClr val="008000"/>
                </a:solidFill>
                <a:effectLst/>
                <a:latin typeface="JetBrains Mono"/>
              </a:rPr>
              <a:t>="Medium" </a:t>
            </a:r>
            <a:r>
              <a:rPr kumimoji="0" lang="en-US" altLang="en-US" sz="1400" b="1" i="0" u="none" strike="noStrike" cap="none" normalizeH="0" baseline="0" dirty="0" smtClean="0">
                <a:ln>
                  <a:noFill/>
                </a:ln>
                <a:solidFill>
                  <a:srgbClr val="0000FF"/>
                </a:solidFill>
                <a:effectLst/>
                <a:latin typeface="JetBrains Mono"/>
              </a:rPr>
              <a:t>Type2</a:t>
            </a:r>
            <a:r>
              <a:rPr kumimoji="0" lang="en-US" altLang="en-US" sz="1400" b="1" i="0" u="none" strike="noStrike" cap="none" normalizeH="0" baseline="0" dirty="0" smtClean="0">
                <a:ln>
                  <a:noFill/>
                </a:ln>
                <a:solidFill>
                  <a:srgbClr val="008000"/>
                </a:solidFill>
                <a:effectLst/>
                <a:latin typeface="JetBrains Mono"/>
              </a:rPr>
              <a:t>="Dark" </a:t>
            </a:r>
            <a:r>
              <a:rPr kumimoji="0" lang="en-US" altLang="en-US" sz="1400" b="1" i="0" u="none" strike="noStrike" cap="none" normalizeH="0" baseline="0" dirty="0" smtClean="0">
                <a:ln>
                  <a:noFill/>
                </a:ln>
                <a:solidFill>
                  <a:srgbClr val="0000FF"/>
                </a:solidFill>
                <a:effectLst/>
                <a:latin typeface="JetBrains Mono"/>
              </a:rPr>
              <a:t>id</a:t>
            </a:r>
            <a:r>
              <a:rPr kumimoji="0" lang="en-US" altLang="en-US" sz="1400" b="1" i="0" u="none" strike="noStrike" cap="none" normalizeH="0" baseline="0" dirty="0" smtClean="0">
                <a:ln>
                  <a:noFill/>
                </a:ln>
                <a:solidFill>
                  <a:srgbClr val="008000"/>
                </a:solidFill>
                <a:effectLst/>
                <a:latin typeface="JetBrains Mono"/>
              </a:rPr>
              <a:t>="C_MD"</a:t>
            </a:r>
            <a:r>
              <a:rPr kumimoji="0" lang="en-US" altLang="en-US" sz="1400" b="0" i="0" u="none" strike="noStrike" cap="none" normalizeH="0" baseline="0" dirty="0" smtClean="0">
                <a:ln>
                  <a:noFill/>
                </a:ln>
                <a:solidFill>
                  <a:srgbClr val="000000"/>
                </a:solidFill>
                <a:effectLst/>
                <a:latin typeface="JetBrains Mono"/>
              </a:rPr>
              <a:t>&gt;{{C_MD}}&lt;/</a:t>
            </a:r>
            <a:r>
              <a:rPr kumimoji="0" lang="en-US" altLang="en-US" sz="1400" b="1" i="0" u="none" strike="noStrike" cap="none" normalizeH="0" baseline="0" dirty="0" smtClean="0">
                <a:ln>
                  <a:noFill/>
                </a:ln>
                <a:solidFill>
                  <a:srgbClr val="000080"/>
                </a:solidFill>
                <a:effectLst/>
                <a:latin typeface="JetBrains Mono"/>
              </a:rPr>
              <a:t>Energy</a:t>
            </a:r>
            <a:r>
              <a:rPr kumimoji="0" lang="en-US" altLang="en-US" sz="1400" b="0" i="0" u="none" strike="noStrike" cap="none" normalizeH="0" baseline="0" dirty="0" smtClean="0">
                <a:ln>
                  <a:noFill/>
                </a:ln>
                <a:solidFill>
                  <a:srgbClr val="000000"/>
                </a:solidFill>
                <a:effectLst/>
                <a:latin typeface="JetBrains Mono"/>
              </a:rPr>
              <a:t>&gt;</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smtClean="0">
                <a:ln>
                  <a:noFill/>
                </a:ln>
                <a:solidFill>
                  <a:srgbClr val="000000"/>
                </a:solidFill>
                <a:effectLst/>
                <a:latin typeface="JetBrains Mono"/>
              </a:rPr>
              <a:t>   &lt;</a:t>
            </a:r>
            <a:r>
              <a:rPr kumimoji="0" lang="en-US" altLang="en-US" sz="1400" b="1" i="0" u="none" strike="noStrike" cap="none" normalizeH="0" baseline="0" dirty="0" smtClean="0">
                <a:ln>
                  <a:noFill/>
                </a:ln>
                <a:solidFill>
                  <a:srgbClr val="000080"/>
                </a:solidFill>
                <a:effectLst/>
                <a:latin typeface="JetBrains Mono"/>
              </a:rPr>
              <a:t>Energy </a:t>
            </a:r>
            <a:r>
              <a:rPr kumimoji="0" lang="en-US" altLang="en-US" sz="1400" b="1" i="0" u="none" strike="noStrike" cap="none" normalizeH="0" baseline="0" dirty="0" smtClean="0">
                <a:ln>
                  <a:noFill/>
                </a:ln>
                <a:solidFill>
                  <a:srgbClr val="0000FF"/>
                </a:solidFill>
                <a:effectLst/>
                <a:latin typeface="JetBrains Mono"/>
              </a:rPr>
              <a:t>Type1</a:t>
            </a:r>
            <a:r>
              <a:rPr kumimoji="0" lang="en-US" altLang="en-US" sz="1400" b="1" i="0" u="none" strike="noStrike" cap="none" normalizeH="0" baseline="0" dirty="0" smtClean="0">
                <a:ln>
                  <a:noFill/>
                </a:ln>
                <a:solidFill>
                  <a:srgbClr val="008000"/>
                </a:solidFill>
                <a:effectLst/>
                <a:latin typeface="JetBrains Mono"/>
              </a:rPr>
              <a:t>="Light" </a:t>
            </a:r>
            <a:r>
              <a:rPr kumimoji="0" lang="en-US" altLang="en-US" sz="1400" b="1" i="0" u="none" strike="noStrike" cap="none" normalizeH="0" baseline="0" dirty="0" smtClean="0">
                <a:ln>
                  <a:noFill/>
                </a:ln>
                <a:solidFill>
                  <a:srgbClr val="0000FF"/>
                </a:solidFill>
                <a:effectLst/>
                <a:latin typeface="JetBrains Mono"/>
              </a:rPr>
              <a:t>Type2</a:t>
            </a:r>
            <a:r>
              <a:rPr kumimoji="0" lang="en-US" altLang="en-US" sz="1400" b="1" i="0" u="none" strike="noStrike" cap="none" normalizeH="0" baseline="0" dirty="0" smtClean="0">
                <a:ln>
                  <a:noFill/>
                </a:ln>
                <a:solidFill>
                  <a:srgbClr val="008000"/>
                </a:solidFill>
                <a:effectLst/>
                <a:latin typeface="JetBrains Mono"/>
              </a:rPr>
              <a:t>="Light" </a:t>
            </a:r>
            <a:r>
              <a:rPr kumimoji="0" lang="en-US" altLang="en-US" sz="1400" b="1" i="0" u="none" strike="noStrike" cap="none" normalizeH="0" baseline="0" dirty="0" smtClean="0">
                <a:ln>
                  <a:noFill/>
                </a:ln>
                <a:solidFill>
                  <a:srgbClr val="0000FF"/>
                </a:solidFill>
                <a:effectLst/>
                <a:latin typeface="JetBrains Mono"/>
              </a:rPr>
              <a:t>id</a:t>
            </a:r>
            <a:r>
              <a:rPr kumimoji="0" lang="en-US" altLang="en-US" sz="1400" b="1" i="0" u="none" strike="noStrike" cap="none" normalizeH="0" baseline="0" dirty="0" smtClean="0">
                <a:ln>
                  <a:noFill/>
                </a:ln>
                <a:solidFill>
                  <a:srgbClr val="008000"/>
                </a:solidFill>
                <a:effectLst/>
                <a:latin typeface="JetBrains Mono"/>
              </a:rPr>
              <a:t>="C_LL"</a:t>
            </a:r>
            <a:r>
              <a:rPr kumimoji="0" lang="en-US" altLang="en-US" sz="1400" b="0" i="0" u="none" strike="noStrike" cap="none" normalizeH="0" baseline="0" dirty="0" smtClean="0">
                <a:ln>
                  <a:noFill/>
                </a:ln>
                <a:solidFill>
                  <a:srgbClr val="000000"/>
                </a:solidFill>
                <a:effectLst/>
                <a:latin typeface="JetBrains Mono"/>
              </a:rPr>
              <a:t>&gt;{{C_LL}}&lt;/</a:t>
            </a:r>
            <a:r>
              <a:rPr kumimoji="0" lang="en-US" altLang="en-US" sz="1400" b="1" i="0" u="none" strike="noStrike" cap="none" normalizeH="0" baseline="0" dirty="0" smtClean="0">
                <a:ln>
                  <a:noFill/>
                </a:ln>
                <a:solidFill>
                  <a:srgbClr val="000080"/>
                </a:solidFill>
                <a:effectLst/>
                <a:latin typeface="JetBrains Mono"/>
              </a:rPr>
              <a:t>Energy</a:t>
            </a:r>
            <a:r>
              <a:rPr kumimoji="0" lang="en-US" altLang="en-US" sz="1400" b="0" i="0" u="none" strike="noStrike" cap="none" normalizeH="0" baseline="0" dirty="0" smtClean="0">
                <a:ln>
                  <a:noFill/>
                </a:ln>
                <a:solidFill>
                  <a:srgbClr val="000000"/>
                </a:solidFill>
                <a:effectLst/>
                <a:latin typeface="JetBrains Mono"/>
              </a:rPr>
              <a:t>&gt;</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smtClean="0">
                <a:ln>
                  <a:noFill/>
                </a:ln>
                <a:solidFill>
                  <a:srgbClr val="000000"/>
                </a:solidFill>
                <a:effectLst/>
                <a:latin typeface="JetBrains Mono"/>
              </a:rPr>
              <a:t>   &lt;</a:t>
            </a:r>
            <a:r>
              <a:rPr kumimoji="0" lang="en-US" altLang="en-US" sz="1400" b="1" i="0" u="none" strike="noStrike" cap="none" normalizeH="0" baseline="0" dirty="0" smtClean="0">
                <a:ln>
                  <a:noFill/>
                </a:ln>
                <a:solidFill>
                  <a:srgbClr val="000080"/>
                </a:solidFill>
                <a:effectLst/>
                <a:latin typeface="JetBrains Mono"/>
              </a:rPr>
              <a:t>Energy </a:t>
            </a:r>
            <a:r>
              <a:rPr kumimoji="0" lang="en-US" altLang="en-US" sz="1400" b="1" i="0" u="none" strike="noStrike" cap="none" normalizeH="0" baseline="0" dirty="0" smtClean="0">
                <a:ln>
                  <a:noFill/>
                </a:ln>
                <a:solidFill>
                  <a:srgbClr val="0000FF"/>
                </a:solidFill>
                <a:effectLst/>
                <a:latin typeface="JetBrains Mono"/>
              </a:rPr>
              <a:t>Type1</a:t>
            </a:r>
            <a:r>
              <a:rPr kumimoji="0" lang="en-US" altLang="en-US" sz="1400" b="1" i="0" u="none" strike="noStrike" cap="none" normalizeH="0" baseline="0" dirty="0" smtClean="0">
                <a:ln>
                  <a:noFill/>
                </a:ln>
                <a:solidFill>
                  <a:srgbClr val="008000"/>
                </a:solidFill>
                <a:effectLst/>
                <a:latin typeface="JetBrains Mono"/>
              </a:rPr>
              <a:t>="Light" </a:t>
            </a:r>
            <a:r>
              <a:rPr kumimoji="0" lang="en-US" altLang="en-US" sz="1400" b="1" i="0" u="none" strike="noStrike" cap="none" normalizeH="0" baseline="0" dirty="0" smtClean="0">
                <a:ln>
                  <a:noFill/>
                </a:ln>
                <a:solidFill>
                  <a:srgbClr val="0000FF"/>
                </a:solidFill>
                <a:effectLst/>
                <a:latin typeface="JetBrains Mono"/>
              </a:rPr>
              <a:t>Type2</a:t>
            </a:r>
            <a:r>
              <a:rPr kumimoji="0" lang="en-US" altLang="en-US" sz="1400" b="1" i="0" u="none" strike="noStrike" cap="none" normalizeH="0" baseline="0" dirty="0" smtClean="0">
                <a:ln>
                  <a:noFill/>
                </a:ln>
                <a:solidFill>
                  <a:srgbClr val="008000"/>
                </a:solidFill>
                <a:effectLst/>
                <a:latin typeface="JetBrains Mono"/>
              </a:rPr>
              <a:t>="Dark" </a:t>
            </a:r>
            <a:r>
              <a:rPr kumimoji="0" lang="en-US" altLang="en-US" sz="1400" b="1" i="0" u="none" strike="noStrike" cap="none" normalizeH="0" baseline="0" dirty="0" smtClean="0">
                <a:ln>
                  <a:noFill/>
                </a:ln>
                <a:solidFill>
                  <a:srgbClr val="0000FF"/>
                </a:solidFill>
                <a:effectLst/>
                <a:latin typeface="JetBrains Mono"/>
              </a:rPr>
              <a:t>id</a:t>
            </a:r>
            <a:r>
              <a:rPr kumimoji="0" lang="en-US" altLang="en-US" sz="1400" b="1" i="0" u="none" strike="noStrike" cap="none" normalizeH="0" baseline="0" dirty="0" smtClean="0">
                <a:ln>
                  <a:noFill/>
                </a:ln>
                <a:solidFill>
                  <a:srgbClr val="008000"/>
                </a:solidFill>
                <a:effectLst/>
                <a:latin typeface="JetBrains Mono"/>
              </a:rPr>
              <a:t>="C_LD"</a:t>
            </a:r>
            <a:r>
              <a:rPr kumimoji="0" lang="en-US" altLang="en-US" sz="1400" b="0" i="0" u="none" strike="noStrike" cap="none" normalizeH="0" baseline="0" dirty="0" smtClean="0">
                <a:ln>
                  <a:noFill/>
                </a:ln>
                <a:solidFill>
                  <a:srgbClr val="000000"/>
                </a:solidFill>
                <a:effectLst/>
                <a:latin typeface="JetBrains Mono"/>
              </a:rPr>
              <a:t>&gt;{{C_LD}}&lt;/</a:t>
            </a:r>
            <a:r>
              <a:rPr kumimoji="0" lang="en-US" altLang="en-US" sz="1400" b="1" i="0" u="none" strike="noStrike" cap="none" normalizeH="0" baseline="0" dirty="0" smtClean="0">
                <a:ln>
                  <a:noFill/>
                </a:ln>
                <a:solidFill>
                  <a:srgbClr val="000080"/>
                </a:solidFill>
                <a:effectLst/>
                <a:latin typeface="JetBrains Mono"/>
              </a:rPr>
              <a:t>Energy</a:t>
            </a:r>
            <a:r>
              <a:rPr kumimoji="0" lang="en-US" altLang="en-US" sz="1400" b="0" i="0" u="none" strike="noStrike" cap="none" normalizeH="0" baseline="0" dirty="0" smtClean="0">
                <a:ln>
                  <a:noFill/>
                </a:ln>
                <a:solidFill>
                  <a:srgbClr val="000000"/>
                </a:solidFill>
                <a:effectLst/>
                <a:latin typeface="JetBrains Mono"/>
              </a:rPr>
              <a:t>&gt;</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smtClean="0">
                <a:ln>
                  <a:noFill/>
                </a:ln>
                <a:solidFill>
                  <a:srgbClr val="000000"/>
                </a:solidFill>
                <a:effectLst/>
                <a:latin typeface="JetBrains Mono"/>
              </a:rPr>
              <a:t>   &lt;</a:t>
            </a:r>
            <a:r>
              <a:rPr kumimoji="0" lang="en-US" altLang="en-US" sz="1400" b="1" i="0" u="none" strike="noStrike" cap="none" normalizeH="0" baseline="0" dirty="0" smtClean="0">
                <a:ln>
                  <a:noFill/>
                </a:ln>
                <a:solidFill>
                  <a:srgbClr val="000080"/>
                </a:solidFill>
                <a:effectLst/>
                <a:latin typeface="JetBrains Mono"/>
              </a:rPr>
              <a:t>Energy </a:t>
            </a:r>
            <a:r>
              <a:rPr kumimoji="0" lang="en-US" altLang="en-US" sz="1400" b="1" i="0" u="none" strike="noStrike" cap="none" normalizeH="0" baseline="0" dirty="0" smtClean="0">
                <a:ln>
                  <a:noFill/>
                </a:ln>
                <a:solidFill>
                  <a:srgbClr val="0000FF"/>
                </a:solidFill>
                <a:effectLst/>
                <a:latin typeface="JetBrains Mono"/>
              </a:rPr>
              <a:t>Type1</a:t>
            </a:r>
            <a:r>
              <a:rPr kumimoji="0" lang="en-US" altLang="en-US" sz="1400" b="1" i="0" u="none" strike="noStrike" cap="none" normalizeH="0" baseline="0" dirty="0" smtClean="0">
                <a:ln>
                  <a:noFill/>
                </a:ln>
                <a:solidFill>
                  <a:srgbClr val="008000"/>
                </a:solidFill>
                <a:effectLst/>
                <a:latin typeface="JetBrains Mono"/>
              </a:rPr>
              <a:t>="Dark" </a:t>
            </a:r>
            <a:r>
              <a:rPr kumimoji="0" lang="en-US" altLang="en-US" sz="1400" b="1" i="0" u="none" strike="noStrike" cap="none" normalizeH="0" baseline="0" dirty="0" smtClean="0">
                <a:ln>
                  <a:noFill/>
                </a:ln>
                <a:solidFill>
                  <a:srgbClr val="0000FF"/>
                </a:solidFill>
                <a:effectLst/>
                <a:latin typeface="JetBrains Mono"/>
              </a:rPr>
              <a:t>Type2</a:t>
            </a:r>
            <a:r>
              <a:rPr kumimoji="0" lang="en-US" altLang="en-US" sz="1400" b="1" i="0" u="none" strike="noStrike" cap="none" normalizeH="0" baseline="0" dirty="0" smtClean="0">
                <a:ln>
                  <a:noFill/>
                </a:ln>
                <a:solidFill>
                  <a:srgbClr val="008000"/>
                </a:solidFill>
                <a:effectLst/>
                <a:latin typeface="JetBrains Mono"/>
              </a:rPr>
              <a:t>="Dark" </a:t>
            </a:r>
            <a:r>
              <a:rPr kumimoji="0" lang="en-US" altLang="en-US" sz="1400" b="1" i="0" u="none" strike="noStrike" cap="none" normalizeH="0" baseline="0" dirty="0" smtClean="0">
                <a:ln>
                  <a:noFill/>
                </a:ln>
                <a:solidFill>
                  <a:srgbClr val="0000FF"/>
                </a:solidFill>
                <a:effectLst/>
                <a:latin typeface="JetBrains Mono"/>
              </a:rPr>
              <a:t>id</a:t>
            </a:r>
            <a:r>
              <a:rPr kumimoji="0" lang="en-US" altLang="en-US" sz="1400" b="1" i="0" u="none" strike="noStrike" cap="none" normalizeH="0" baseline="0" dirty="0" smtClean="0">
                <a:ln>
                  <a:noFill/>
                </a:ln>
                <a:solidFill>
                  <a:srgbClr val="008000"/>
                </a:solidFill>
                <a:effectLst/>
                <a:latin typeface="JetBrains Mono"/>
              </a:rPr>
              <a:t>="C_DD"</a:t>
            </a:r>
            <a:r>
              <a:rPr kumimoji="0" lang="en-US" altLang="en-US" sz="1400" b="0" i="0" u="none" strike="noStrike" cap="none" normalizeH="0" baseline="0" dirty="0" smtClean="0">
                <a:ln>
                  <a:noFill/>
                </a:ln>
                <a:solidFill>
                  <a:srgbClr val="000000"/>
                </a:solidFill>
                <a:effectLst/>
                <a:latin typeface="JetBrains Mono"/>
              </a:rPr>
              <a:t>&gt;{{C_DD}}&lt;/</a:t>
            </a:r>
            <a:r>
              <a:rPr kumimoji="0" lang="en-US" altLang="en-US" sz="1400" b="1" i="0" u="none" strike="noStrike" cap="none" normalizeH="0" baseline="0" dirty="0" smtClean="0">
                <a:ln>
                  <a:noFill/>
                </a:ln>
                <a:solidFill>
                  <a:srgbClr val="000080"/>
                </a:solidFill>
                <a:effectLst/>
                <a:latin typeface="JetBrains Mono"/>
              </a:rPr>
              <a:t>Energy</a:t>
            </a:r>
            <a:r>
              <a:rPr kumimoji="0" lang="en-US" altLang="en-US" sz="1400" b="0" i="0" u="none" strike="noStrike" cap="none" normalizeH="0" baseline="0" dirty="0" smtClean="0">
                <a:ln>
                  <a:noFill/>
                </a:ln>
                <a:solidFill>
                  <a:srgbClr val="000000"/>
                </a:solidFill>
                <a:effectLst/>
                <a:latin typeface="JetBrains Mono"/>
              </a:rPr>
              <a:t>&gt;</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smtClean="0">
                <a:ln>
                  <a:noFill/>
                </a:ln>
                <a:solidFill>
                  <a:srgbClr val="000000"/>
                </a:solidFill>
                <a:effectLst/>
                <a:latin typeface="JetBrains Mono"/>
              </a:rPr>
              <a:t>   &lt;</a:t>
            </a:r>
            <a:r>
              <a:rPr kumimoji="0" lang="en-US" altLang="en-US" sz="1400" b="1" i="0" u="none" strike="noStrike" cap="none" normalizeH="0" baseline="0" dirty="0" err="1" smtClean="0">
                <a:ln>
                  <a:noFill/>
                </a:ln>
                <a:solidFill>
                  <a:srgbClr val="000080"/>
                </a:solidFill>
                <a:effectLst/>
                <a:latin typeface="JetBrains Mono"/>
              </a:rPr>
              <a:t>NeighborOrder</a:t>
            </a:r>
            <a:r>
              <a:rPr kumimoji="0" lang="en-US" altLang="en-US" sz="1400" b="0" i="0" u="none" strike="noStrike" cap="none" normalizeH="0" baseline="0" dirty="0" smtClean="0">
                <a:ln>
                  <a:noFill/>
                </a:ln>
                <a:solidFill>
                  <a:srgbClr val="000000"/>
                </a:solidFill>
                <a:effectLst/>
                <a:latin typeface="JetBrains Mono"/>
              </a:rPr>
              <a:t>&gt;4&lt;/</a:t>
            </a:r>
            <a:r>
              <a:rPr kumimoji="0" lang="en-US" altLang="en-US" sz="1400" b="1" i="0" u="none" strike="noStrike" cap="none" normalizeH="0" baseline="0" dirty="0" err="1" smtClean="0">
                <a:ln>
                  <a:noFill/>
                </a:ln>
                <a:solidFill>
                  <a:srgbClr val="000080"/>
                </a:solidFill>
                <a:effectLst/>
                <a:latin typeface="JetBrains Mono"/>
              </a:rPr>
              <a:t>NeighborOrder</a:t>
            </a:r>
            <a:r>
              <a:rPr kumimoji="0" lang="en-US" altLang="en-US" sz="1400" b="0" i="0" u="none" strike="noStrike" cap="none" normalizeH="0" baseline="0" dirty="0" smtClean="0">
                <a:ln>
                  <a:noFill/>
                </a:ln>
                <a:solidFill>
                  <a:srgbClr val="000000"/>
                </a:solidFill>
                <a:effectLst/>
                <a:latin typeface="JetBrains Mono"/>
              </a:rPr>
              <a:t>&gt;</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smtClean="0">
                <a:ln>
                  <a:noFill/>
                </a:ln>
                <a:solidFill>
                  <a:srgbClr val="000000"/>
                </a:solidFill>
                <a:effectLst/>
                <a:latin typeface="JetBrains Mono"/>
              </a:rPr>
              <a:t>&lt;/</a:t>
            </a:r>
            <a:r>
              <a:rPr kumimoji="0" lang="en-US" altLang="en-US" sz="1400" b="1" i="0" u="none" strike="noStrike" cap="none" normalizeH="0" baseline="0" dirty="0" smtClean="0">
                <a:ln>
                  <a:noFill/>
                </a:ln>
                <a:solidFill>
                  <a:srgbClr val="000080"/>
                </a:solidFill>
                <a:effectLst/>
                <a:latin typeface="JetBrains Mono"/>
              </a:rPr>
              <a:t>Plugin</a:t>
            </a:r>
            <a:r>
              <a:rPr kumimoji="0" lang="en-US" altLang="en-US" sz="1400" b="0" i="0" u="none" strike="noStrike" cap="none" normalizeH="0" baseline="0" dirty="0" smtClean="0">
                <a:ln>
                  <a:noFill/>
                </a:ln>
                <a:solidFill>
                  <a:srgbClr val="000000"/>
                </a:solidFill>
                <a:effectLst/>
                <a:latin typeface="JetBrains Mono"/>
              </a:rPr>
              <a:t>&gt;</a:t>
            </a:r>
            <a:endParaRPr kumimoji="0" lang="en-US" altLang="en-US" sz="36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700594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Write </a:t>
            </a:r>
            <a:r>
              <a:rPr lang="en-US" dirty="0" err="1" smtClean="0"/>
              <a:t>ParameterScanSpecs.json</a:t>
            </a:r>
            <a:endParaRPr lang="en-US" dirty="0"/>
          </a:p>
        </p:txBody>
      </p:sp>
      <p:sp>
        <p:nvSpPr>
          <p:cNvPr id="4" name="Rectangle 1"/>
          <p:cNvSpPr>
            <a:spLocks noChangeArrowheads="1"/>
          </p:cNvSpPr>
          <p:nvPr/>
        </p:nvSpPr>
        <p:spPr bwMode="auto">
          <a:xfrm>
            <a:off x="482600" y="1289955"/>
            <a:ext cx="2313454" cy="4278094"/>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000000"/>
                </a:solidFill>
                <a:effectLst/>
                <a:latin typeface="JetBrains Mono"/>
              </a:rPr>
              <a: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a:t>
            </a:r>
            <a:r>
              <a:rPr kumimoji="0" lang="en-US" altLang="en-US" sz="1200" b="1" i="0" u="none" strike="noStrike" cap="none" normalizeH="0" baseline="0" dirty="0" smtClean="0">
                <a:ln>
                  <a:noFill/>
                </a:ln>
                <a:solidFill>
                  <a:srgbClr val="660E7A"/>
                </a:solidFill>
                <a:effectLst/>
                <a:latin typeface="JetBrains Mono"/>
              </a:rPr>
              <a:t>"version"</a:t>
            </a:r>
            <a:r>
              <a:rPr kumimoji="0" lang="en-US" altLang="en-US" sz="1200" b="0" i="0" u="none" strike="noStrike" cap="none" normalizeH="0" baseline="0" dirty="0" smtClean="0">
                <a:ln>
                  <a:noFill/>
                </a:ln>
                <a:solidFill>
                  <a:srgbClr val="000000"/>
                </a:solidFill>
                <a:effectLst/>
                <a:latin typeface="JetBrains Mono"/>
              </a:rPr>
              <a:t>:</a:t>
            </a:r>
            <a:r>
              <a:rPr kumimoji="0" lang="en-US" altLang="en-US" sz="1200" b="1" i="0" u="none" strike="noStrike" cap="none" normalizeH="0" baseline="0" dirty="0" smtClean="0">
                <a:ln>
                  <a:noFill/>
                </a:ln>
                <a:solidFill>
                  <a:srgbClr val="008000"/>
                </a:solidFill>
                <a:effectLst/>
                <a:latin typeface="JetBrains Mono"/>
              </a:rPr>
              <a:t>"4.0.0"</a:t>
            </a:r>
            <a:r>
              <a:rPr kumimoji="0" lang="en-US" altLang="en-US" sz="1200" b="0" i="0" u="none" strike="noStrike" cap="none" normalizeH="0" baseline="0" dirty="0" smtClean="0">
                <a:ln>
                  <a:noFill/>
                </a:ln>
                <a:solidFill>
                  <a:srgbClr val="000000"/>
                </a:solidFill>
                <a:effectLst/>
                <a:latin typeface="JetBrains Mono"/>
              </a:rPr>
              <a: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a:t>
            </a:r>
            <a:r>
              <a:rPr kumimoji="0" lang="en-US" altLang="en-US" sz="1200" b="1" i="0" u="none" strike="noStrike" cap="none" normalizeH="0" baseline="0" dirty="0" smtClean="0">
                <a:ln>
                  <a:noFill/>
                </a:ln>
                <a:solidFill>
                  <a:srgbClr val="660E7A"/>
                </a:solidFill>
                <a:effectLst/>
                <a:latin typeface="JetBrains Mono"/>
              </a:rPr>
              <a:t>"</a:t>
            </a:r>
            <a:r>
              <a:rPr kumimoji="0" lang="en-US" altLang="en-US" sz="1200" b="1" i="0" u="none" strike="noStrike" cap="none" normalizeH="0" baseline="0" dirty="0" err="1" smtClean="0">
                <a:ln>
                  <a:noFill/>
                </a:ln>
                <a:solidFill>
                  <a:srgbClr val="660E7A"/>
                </a:solidFill>
                <a:effectLst/>
                <a:latin typeface="JetBrains Mono"/>
              </a:rPr>
              <a:t>parameter_list</a:t>
            </a:r>
            <a:r>
              <a:rPr kumimoji="0" lang="en-US" altLang="en-US" sz="1200" b="1" i="0" u="none" strike="noStrike" cap="none" normalizeH="0" baseline="0" dirty="0" smtClean="0">
                <a:ln>
                  <a:noFill/>
                </a:ln>
                <a:solidFill>
                  <a:srgbClr val="660E7A"/>
                </a:solidFill>
                <a:effectLst/>
                <a:latin typeface="JetBrains Mono"/>
              </a:rPr>
              <a:t>"</a:t>
            </a:r>
            <a:r>
              <a:rPr kumimoji="0" lang="en-US" altLang="en-US" sz="1200" b="0" i="0" u="none" strike="noStrike" cap="none" normalizeH="0" baseline="0" dirty="0" smtClean="0">
                <a:ln>
                  <a:noFill/>
                </a:ln>
                <a:solidFill>
                  <a:srgbClr val="000000"/>
                </a:solidFill>
                <a:effectLst/>
                <a:latin typeface="JetBrains Mono"/>
              </a:rPr>
              <a: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a:t>
            </a:r>
            <a:r>
              <a:rPr kumimoji="0" lang="en-US" altLang="en-US" sz="1200" b="1" i="0" u="none" strike="noStrike" cap="none" normalizeH="0" baseline="0" dirty="0" smtClean="0">
                <a:ln>
                  <a:noFill/>
                </a:ln>
                <a:solidFill>
                  <a:srgbClr val="660E7A"/>
                </a:solidFill>
                <a:effectLst/>
                <a:latin typeface="JetBrains Mono"/>
              </a:rPr>
              <a:t>"C_ML"</a:t>
            </a:r>
            <a:r>
              <a:rPr kumimoji="0" lang="en-US" altLang="en-US" sz="1200" b="0" i="0" u="none" strike="noStrike" cap="none" normalizeH="0" baseline="0" dirty="0" smtClean="0">
                <a:ln>
                  <a:noFill/>
                </a:ln>
                <a:solidFill>
                  <a:srgbClr val="000000"/>
                </a:solidFill>
                <a:effectLst/>
                <a:latin typeface="JetBrains Mono"/>
              </a:rPr>
              <a: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a:t>
            </a:r>
            <a:r>
              <a:rPr kumimoji="0" lang="en-US" altLang="en-US" sz="1200" b="1" i="0" u="none" strike="noStrike" cap="none" normalizeH="0" baseline="0" dirty="0" smtClean="0">
                <a:ln>
                  <a:noFill/>
                </a:ln>
                <a:solidFill>
                  <a:srgbClr val="660E7A"/>
                </a:solidFill>
                <a:effectLst/>
                <a:latin typeface="JetBrains Mono"/>
              </a:rPr>
              <a:t>"values"</a:t>
            </a:r>
            <a:r>
              <a:rPr kumimoji="0" lang="en-US" altLang="en-US" sz="1200" b="0" i="0" u="none" strike="noStrike" cap="none" normalizeH="0" baseline="0" dirty="0" smtClean="0">
                <a:ln>
                  <a:noFill/>
                </a:ln>
                <a:solidFill>
                  <a:srgbClr val="000000"/>
                </a:solidFill>
                <a:effectLst/>
                <a:latin typeface="JetBrains Mono"/>
              </a:rPr>
              <a:t>:[</a:t>
            </a:r>
            <a:r>
              <a:rPr kumimoji="0" lang="en-US" altLang="en-US" sz="1200" b="0" i="0" u="none" strike="noStrike" cap="none" normalizeH="0" baseline="0" dirty="0" smtClean="0">
                <a:ln>
                  <a:noFill/>
                </a:ln>
                <a:solidFill>
                  <a:srgbClr val="0000FF"/>
                </a:solidFill>
                <a:effectLst/>
                <a:latin typeface="JetBrains Mono"/>
              </a:rPr>
              <a:t>2.0</a:t>
            </a:r>
            <a:r>
              <a:rPr kumimoji="0" lang="en-US" altLang="en-US" sz="1200" b="0" i="0" u="none" strike="noStrike" cap="none" normalizeH="0" baseline="0" dirty="0" smtClean="0">
                <a:ln>
                  <a:noFill/>
                </a:ln>
                <a:solidFill>
                  <a:srgbClr val="000000"/>
                </a:solidFill>
                <a:effectLst/>
                <a:latin typeface="JetBrains Mono"/>
              </a:rPr>
              <a:t>,</a:t>
            </a:r>
            <a:r>
              <a:rPr kumimoji="0" lang="en-US" altLang="en-US" sz="1200" b="0" i="0" u="none" strike="noStrike" cap="none" normalizeH="0" baseline="0" dirty="0" smtClean="0">
                <a:ln>
                  <a:noFill/>
                </a:ln>
                <a:solidFill>
                  <a:srgbClr val="0000FF"/>
                </a:solidFill>
                <a:effectLst/>
                <a:latin typeface="JetBrains Mono"/>
              </a:rPr>
              <a:t>9.0</a:t>
            </a:r>
            <a:r>
              <a:rPr kumimoji="0" lang="en-US" altLang="en-US" sz="1200" b="0" i="0" u="none" strike="noStrike" cap="none" normalizeH="0" baseline="0" dirty="0" smtClean="0">
                <a:ln>
                  <a:noFill/>
                </a:ln>
                <a:solidFill>
                  <a:srgbClr val="000000"/>
                </a:solidFill>
                <a:effectLst/>
                <a:latin typeface="JetBrains Mono"/>
              </a:rPr>
              <a:t>,</a:t>
            </a:r>
            <a:r>
              <a:rPr kumimoji="0" lang="en-US" altLang="en-US" sz="1200" b="0" i="0" u="none" strike="noStrike" cap="none" normalizeH="0" baseline="0" dirty="0" smtClean="0">
                <a:ln>
                  <a:noFill/>
                </a:ln>
                <a:solidFill>
                  <a:srgbClr val="0000FF"/>
                </a:solidFill>
                <a:effectLst/>
                <a:latin typeface="JetBrains Mono"/>
              </a:rPr>
              <a:t>16.0</a:t>
            </a:r>
            <a:r>
              <a:rPr kumimoji="0" lang="en-US" altLang="en-US" sz="1200" b="0" i="0" u="none" strike="noStrike" cap="none" normalizeH="0" baseline="0" dirty="0" smtClean="0">
                <a:ln>
                  <a:noFill/>
                </a:ln>
                <a:solidFill>
                  <a:srgbClr val="000000"/>
                </a:solidFill>
                <a:effectLst/>
                <a:latin typeface="JetBrains Mono"/>
              </a:rPr>
              <a: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a:t>
            </a:r>
            <a:r>
              <a:rPr kumimoji="0" lang="en-US" altLang="en-US" sz="1200" b="1" i="0" u="none" strike="noStrike" cap="none" normalizeH="0" baseline="0" dirty="0" smtClean="0">
                <a:ln>
                  <a:noFill/>
                </a:ln>
                <a:solidFill>
                  <a:srgbClr val="660E7A"/>
                </a:solidFill>
                <a:effectLst/>
                <a:latin typeface="JetBrains Mono"/>
              </a:rPr>
              <a:t>"C_MD"</a:t>
            </a:r>
            <a:r>
              <a:rPr kumimoji="0" lang="en-US" altLang="en-US" sz="1200" b="0" i="0" u="none" strike="noStrike" cap="none" normalizeH="0" baseline="0" dirty="0" smtClean="0">
                <a:ln>
                  <a:noFill/>
                </a:ln>
                <a:solidFill>
                  <a:srgbClr val="000000"/>
                </a:solidFill>
                <a:effectLst/>
                <a:latin typeface="JetBrains Mono"/>
              </a:rPr>
              <a: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a:t>
            </a:r>
            <a:r>
              <a:rPr kumimoji="0" lang="en-US" altLang="en-US" sz="1200" b="1" i="0" u="none" strike="noStrike" cap="none" normalizeH="0" baseline="0" dirty="0" smtClean="0">
                <a:ln>
                  <a:noFill/>
                </a:ln>
                <a:solidFill>
                  <a:srgbClr val="660E7A"/>
                </a:solidFill>
                <a:effectLst/>
                <a:latin typeface="JetBrains Mono"/>
              </a:rPr>
              <a:t>"values"</a:t>
            </a:r>
            <a:r>
              <a:rPr kumimoji="0" lang="en-US" altLang="en-US" sz="1200" b="0" i="0" u="none" strike="noStrike" cap="none" normalizeH="0" baseline="0" dirty="0" smtClean="0">
                <a:ln>
                  <a:noFill/>
                </a:ln>
                <a:solidFill>
                  <a:srgbClr val="000000"/>
                </a:solidFill>
                <a:effectLst/>
                <a:latin typeface="JetBrains Mono"/>
              </a:rPr>
              <a:t>:[</a:t>
            </a:r>
            <a:r>
              <a:rPr kumimoji="0" lang="en-US" altLang="en-US" sz="1200" b="0" i="0" u="none" strike="noStrike" cap="none" normalizeH="0" baseline="0" dirty="0" smtClean="0">
                <a:ln>
                  <a:noFill/>
                </a:ln>
                <a:solidFill>
                  <a:srgbClr val="0000FF"/>
                </a:solidFill>
                <a:effectLst/>
                <a:latin typeface="JetBrains Mono"/>
              </a:rPr>
              <a:t>2.0</a:t>
            </a:r>
            <a:r>
              <a:rPr kumimoji="0" lang="en-US" altLang="en-US" sz="1200" b="0" i="0" u="none" strike="noStrike" cap="none" normalizeH="0" baseline="0" dirty="0" smtClean="0">
                <a:ln>
                  <a:noFill/>
                </a:ln>
                <a:solidFill>
                  <a:srgbClr val="000000"/>
                </a:solidFill>
                <a:effectLst/>
                <a:latin typeface="JetBrains Mono"/>
              </a:rPr>
              <a:t>,</a:t>
            </a:r>
            <a:r>
              <a:rPr kumimoji="0" lang="en-US" altLang="en-US" sz="1200" b="0" i="0" u="none" strike="noStrike" cap="none" normalizeH="0" baseline="0" dirty="0" smtClean="0">
                <a:ln>
                  <a:noFill/>
                </a:ln>
                <a:solidFill>
                  <a:srgbClr val="0000FF"/>
                </a:solidFill>
                <a:effectLst/>
                <a:latin typeface="JetBrains Mono"/>
              </a:rPr>
              <a:t>9.0</a:t>
            </a:r>
            <a:r>
              <a:rPr kumimoji="0" lang="en-US" altLang="en-US" sz="1200" b="0" i="0" u="none" strike="noStrike" cap="none" normalizeH="0" baseline="0" dirty="0" smtClean="0">
                <a:ln>
                  <a:noFill/>
                </a:ln>
                <a:solidFill>
                  <a:srgbClr val="000000"/>
                </a:solidFill>
                <a:effectLst/>
                <a:latin typeface="JetBrains Mono"/>
              </a:rPr>
              <a:t>,</a:t>
            </a:r>
            <a:r>
              <a:rPr kumimoji="0" lang="en-US" altLang="en-US" sz="1200" b="0" i="0" u="none" strike="noStrike" cap="none" normalizeH="0" baseline="0" dirty="0" smtClean="0">
                <a:ln>
                  <a:noFill/>
                </a:ln>
                <a:solidFill>
                  <a:srgbClr val="0000FF"/>
                </a:solidFill>
                <a:effectLst/>
                <a:latin typeface="JetBrains Mono"/>
              </a:rPr>
              <a:t>16.0</a:t>
            </a:r>
            <a:r>
              <a:rPr kumimoji="0" lang="en-US" altLang="en-US" sz="1200" b="0" i="0" u="none" strike="noStrike" cap="none" normalizeH="0" baseline="0" dirty="0" smtClean="0">
                <a:ln>
                  <a:noFill/>
                </a:ln>
                <a:solidFill>
                  <a:srgbClr val="000000"/>
                </a:solidFill>
                <a:effectLst/>
                <a:latin typeface="JetBrains Mono"/>
              </a:rPr>
              <a: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a:t>
            </a:r>
            <a:r>
              <a:rPr kumimoji="0" lang="en-US" altLang="en-US" sz="1200" b="1" i="0" u="none" strike="noStrike" cap="none" normalizeH="0" baseline="0" dirty="0" smtClean="0">
                <a:ln>
                  <a:noFill/>
                </a:ln>
                <a:solidFill>
                  <a:srgbClr val="660E7A"/>
                </a:solidFill>
                <a:effectLst/>
                <a:latin typeface="JetBrains Mono"/>
              </a:rPr>
              <a:t>"C_LL"</a:t>
            </a:r>
            <a:r>
              <a:rPr kumimoji="0" lang="en-US" altLang="en-US" sz="1200" b="0" i="0" u="none" strike="noStrike" cap="none" normalizeH="0" baseline="0" dirty="0" smtClean="0">
                <a:ln>
                  <a:noFill/>
                </a:ln>
                <a:solidFill>
                  <a:srgbClr val="000000"/>
                </a:solidFill>
                <a:effectLst/>
                <a:latin typeface="JetBrains Mono"/>
              </a:rPr>
              <a: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a:t>
            </a:r>
            <a:r>
              <a:rPr kumimoji="0" lang="en-US" altLang="en-US" sz="1200" b="1" i="0" u="none" strike="noStrike" cap="none" normalizeH="0" baseline="0" dirty="0" smtClean="0">
                <a:ln>
                  <a:noFill/>
                </a:ln>
                <a:solidFill>
                  <a:srgbClr val="660E7A"/>
                </a:solidFill>
                <a:effectLst/>
                <a:latin typeface="JetBrains Mono"/>
              </a:rPr>
              <a:t>"values"</a:t>
            </a:r>
            <a:r>
              <a:rPr kumimoji="0" lang="en-US" altLang="en-US" sz="1200" b="0" i="0" u="none" strike="noStrike" cap="none" normalizeH="0" baseline="0" dirty="0" smtClean="0">
                <a:ln>
                  <a:noFill/>
                </a:ln>
                <a:solidFill>
                  <a:srgbClr val="000000"/>
                </a:solidFill>
                <a:effectLst/>
                <a:latin typeface="JetBrains Mono"/>
              </a:rPr>
              <a:t>:[</a:t>
            </a:r>
            <a:r>
              <a:rPr kumimoji="0" lang="en-US" altLang="en-US" sz="1200" b="0" i="0" u="none" strike="noStrike" cap="none" normalizeH="0" baseline="0" dirty="0" smtClean="0">
                <a:ln>
                  <a:noFill/>
                </a:ln>
                <a:solidFill>
                  <a:srgbClr val="0000FF"/>
                </a:solidFill>
                <a:effectLst/>
                <a:latin typeface="JetBrains Mono"/>
              </a:rPr>
              <a:t>2.0</a:t>
            </a:r>
            <a:r>
              <a:rPr kumimoji="0" lang="en-US" altLang="en-US" sz="1200" b="0" i="0" u="none" strike="noStrike" cap="none" normalizeH="0" baseline="0" dirty="0" smtClean="0">
                <a:ln>
                  <a:noFill/>
                </a:ln>
                <a:solidFill>
                  <a:srgbClr val="000000"/>
                </a:solidFill>
                <a:effectLst/>
                <a:latin typeface="JetBrains Mono"/>
              </a:rPr>
              <a:t>,</a:t>
            </a:r>
            <a:r>
              <a:rPr kumimoji="0" lang="en-US" altLang="en-US" sz="1200" b="0" i="0" u="none" strike="noStrike" cap="none" normalizeH="0" baseline="0" dirty="0" smtClean="0">
                <a:ln>
                  <a:noFill/>
                </a:ln>
                <a:solidFill>
                  <a:srgbClr val="0000FF"/>
                </a:solidFill>
                <a:effectLst/>
                <a:latin typeface="JetBrains Mono"/>
              </a:rPr>
              <a:t>9.0</a:t>
            </a:r>
            <a:r>
              <a:rPr kumimoji="0" lang="en-US" altLang="en-US" sz="1200" b="0" i="0" u="none" strike="noStrike" cap="none" normalizeH="0" baseline="0" dirty="0" smtClean="0">
                <a:ln>
                  <a:noFill/>
                </a:ln>
                <a:solidFill>
                  <a:srgbClr val="000000"/>
                </a:solidFill>
                <a:effectLst/>
                <a:latin typeface="JetBrains Mono"/>
              </a:rPr>
              <a:t>,</a:t>
            </a:r>
            <a:r>
              <a:rPr kumimoji="0" lang="en-US" altLang="en-US" sz="1200" b="0" i="0" u="none" strike="noStrike" cap="none" normalizeH="0" baseline="0" dirty="0" smtClean="0">
                <a:ln>
                  <a:noFill/>
                </a:ln>
                <a:solidFill>
                  <a:srgbClr val="0000FF"/>
                </a:solidFill>
                <a:effectLst/>
                <a:latin typeface="JetBrains Mono"/>
              </a:rPr>
              <a:t>16.0</a:t>
            </a:r>
            <a:r>
              <a:rPr kumimoji="0" lang="en-US" altLang="en-US" sz="1200" b="0" i="0" u="none" strike="noStrike" cap="none" normalizeH="0" baseline="0" dirty="0" smtClean="0">
                <a:ln>
                  <a:noFill/>
                </a:ln>
                <a:solidFill>
                  <a:srgbClr val="000000"/>
                </a:solidFill>
                <a:effectLst/>
                <a:latin typeface="JetBrains Mono"/>
              </a:rPr>
              <a: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a:t>
            </a:r>
            <a:r>
              <a:rPr kumimoji="0" lang="en-US" altLang="en-US" sz="1200" b="1" i="0" u="none" strike="noStrike" cap="none" normalizeH="0" baseline="0" dirty="0" smtClean="0">
                <a:ln>
                  <a:noFill/>
                </a:ln>
                <a:solidFill>
                  <a:srgbClr val="660E7A"/>
                </a:solidFill>
                <a:effectLst/>
                <a:latin typeface="JetBrains Mono"/>
              </a:rPr>
              <a:t>"C_LD"</a:t>
            </a:r>
            <a:r>
              <a:rPr kumimoji="0" lang="en-US" altLang="en-US" sz="1200" b="0" i="0" u="none" strike="noStrike" cap="none" normalizeH="0" baseline="0" dirty="0" smtClean="0">
                <a:ln>
                  <a:noFill/>
                </a:ln>
                <a:solidFill>
                  <a:srgbClr val="000000"/>
                </a:solidFill>
                <a:effectLst/>
                <a:latin typeface="JetBrains Mono"/>
              </a:rPr>
              <a: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a:t>
            </a:r>
            <a:r>
              <a:rPr kumimoji="0" lang="en-US" altLang="en-US" sz="1200" b="1" i="0" u="none" strike="noStrike" cap="none" normalizeH="0" baseline="0" dirty="0" smtClean="0">
                <a:ln>
                  <a:noFill/>
                </a:ln>
                <a:solidFill>
                  <a:srgbClr val="660E7A"/>
                </a:solidFill>
                <a:effectLst/>
                <a:latin typeface="JetBrains Mono"/>
              </a:rPr>
              <a:t>"values"</a:t>
            </a:r>
            <a:r>
              <a:rPr kumimoji="0" lang="en-US" altLang="en-US" sz="1200" b="0" i="0" u="none" strike="noStrike" cap="none" normalizeH="0" baseline="0" dirty="0" smtClean="0">
                <a:ln>
                  <a:noFill/>
                </a:ln>
                <a:solidFill>
                  <a:srgbClr val="000000"/>
                </a:solidFill>
                <a:effectLst/>
                <a:latin typeface="JetBrains Mono"/>
              </a:rPr>
              <a:t>:[</a:t>
            </a:r>
            <a:r>
              <a:rPr kumimoji="0" lang="en-US" altLang="en-US" sz="1200" b="0" i="0" u="none" strike="noStrike" cap="none" normalizeH="0" baseline="0" dirty="0" smtClean="0">
                <a:ln>
                  <a:noFill/>
                </a:ln>
                <a:solidFill>
                  <a:srgbClr val="0000FF"/>
                </a:solidFill>
                <a:effectLst/>
                <a:latin typeface="JetBrains Mono"/>
              </a:rPr>
              <a:t>2.0</a:t>
            </a:r>
            <a:r>
              <a:rPr kumimoji="0" lang="en-US" altLang="en-US" sz="1200" b="0" i="0" u="none" strike="noStrike" cap="none" normalizeH="0" baseline="0" dirty="0" smtClean="0">
                <a:ln>
                  <a:noFill/>
                </a:ln>
                <a:solidFill>
                  <a:srgbClr val="000000"/>
                </a:solidFill>
                <a:effectLst/>
                <a:latin typeface="JetBrains Mono"/>
              </a:rPr>
              <a:t>,</a:t>
            </a:r>
            <a:r>
              <a:rPr kumimoji="0" lang="en-US" altLang="en-US" sz="1200" b="0" i="0" u="none" strike="noStrike" cap="none" normalizeH="0" baseline="0" dirty="0" smtClean="0">
                <a:ln>
                  <a:noFill/>
                </a:ln>
                <a:solidFill>
                  <a:srgbClr val="0000FF"/>
                </a:solidFill>
                <a:effectLst/>
                <a:latin typeface="JetBrains Mono"/>
              </a:rPr>
              <a:t>9.0</a:t>
            </a:r>
            <a:r>
              <a:rPr kumimoji="0" lang="en-US" altLang="en-US" sz="1200" b="0" i="0" u="none" strike="noStrike" cap="none" normalizeH="0" baseline="0" dirty="0" smtClean="0">
                <a:ln>
                  <a:noFill/>
                </a:ln>
                <a:solidFill>
                  <a:srgbClr val="000000"/>
                </a:solidFill>
                <a:effectLst/>
                <a:latin typeface="JetBrains Mono"/>
              </a:rPr>
              <a:t>,</a:t>
            </a:r>
            <a:r>
              <a:rPr kumimoji="0" lang="en-US" altLang="en-US" sz="1200" b="0" i="0" u="none" strike="noStrike" cap="none" normalizeH="0" baseline="0" dirty="0" smtClean="0">
                <a:ln>
                  <a:noFill/>
                </a:ln>
                <a:solidFill>
                  <a:srgbClr val="0000FF"/>
                </a:solidFill>
                <a:effectLst/>
                <a:latin typeface="JetBrains Mono"/>
              </a:rPr>
              <a:t>16.0</a:t>
            </a:r>
            <a:r>
              <a:rPr kumimoji="0" lang="en-US" altLang="en-US" sz="1200" b="0" i="0" u="none" strike="noStrike" cap="none" normalizeH="0" baseline="0" dirty="0" smtClean="0">
                <a:ln>
                  <a:noFill/>
                </a:ln>
                <a:solidFill>
                  <a:srgbClr val="000000"/>
                </a:solidFill>
                <a:effectLst/>
                <a:latin typeface="JetBrains Mono"/>
              </a:rPr>
              <a: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a:t>
            </a:r>
            <a:r>
              <a:rPr kumimoji="0" lang="en-US" altLang="en-US" sz="1200" b="1" i="0" u="none" strike="noStrike" cap="none" normalizeH="0" baseline="0" dirty="0" smtClean="0">
                <a:ln>
                  <a:noFill/>
                </a:ln>
                <a:solidFill>
                  <a:srgbClr val="660E7A"/>
                </a:solidFill>
                <a:effectLst/>
                <a:latin typeface="JetBrains Mono"/>
              </a:rPr>
              <a:t>"C_DD"</a:t>
            </a:r>
            <a:r>
              <a:rPr kumimoji="0" lang="en-US" altLang="en-US" sz="1200" b="0" i="0" u="none" strike="noStrike" cap="none" normalizeH="0" baseline="0" dirty="0" smtClean="0">
                <a:ln>
                  <a:noFill/>
                </a:ln>
                <a:solidFill>
                  <a:srgbClr val="000000"/>
                </a:solidFill>
                <a:effectLst/>
                <a:latin typeface="JetBrains Mono"/>
              </a:rPr>
              <a: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a:t>
            </a:r>
            <a:r>
              <a:rPr kumimoji="0" lang="en-US" altLang="en-US" sz="1200" b="1" i="0" u="none" strike="noStrike" cap="none" normalizeH="0" baseline="0" dirty="0" smtClean="0">
                <a:ln>
                  <a:noFill/>
                </a:ln>
                <a:solidFill>
                  <a:srgbClr val="660E7A"/>
                </a:solidFill>
                <a:effectLst/>
                <a:latin typeface="JetBrains Mono"/>
              </a:rPr>
              <a:t>"values"</a:t>
            </a:r>
            <a:r>
              <a:rPr kumimoji="0" lang="en-US" altLang="en-US" sz="1200" b="0" i="0" u="none" strike="noStrike" cap="none" normalizeH="0" baseline="0" dirty="0" smtClean="0">
                <a:ln>
                  <a:noFill/>
                </a:ln>
                <a:solidFill>
                  <a:srgbClr val="000000"/>
                </a:solidFill>
                <a:effectLst/>
                <a:latin typeface="JetBrains Mono"/>
              </a:rPr>
              <a:t>:[</a:t>
            </a:r>
            <a:r>
              <a:rPr kumimoji="0" lang="en-US" altLang="en-US" sz="1200" b="0" i="0" u="none" strike="noStrike" cap="none" normalizeH="0" baseline="0" dirty="0" smtClean="0">
                <a:ln>
                  <a:noFill/>
                </a:ln>
                <a:solidFill>
                  <a:srgbClr val="0000FF"/>
                </a:solidFill>
                <a:effectLst/>
                <a:latin typeface="JetBrains Mono"/>
              </a:rPr>
              <a:t>2.0</a:t>
            </a:r>
            <a:r>
              <a:rPr kumimoji="0" lang="en-US" altLang="en-US" sz="1200" b="0" i="0" u="none" strike="noStrike" cap="none" normalizeH="0" baseline="0" dirty="0" smtClean="0">
                <a:ln>
                  <a:noFill/>
                </a:ln>
                <a:solidFill>
                  <a:srgbClr val="000000"/>
                </a:solidFill>
                <a:effectLst/>
                <a:latin typeface="JetBrains Mono"/>
              </a:rPr>
              <a:t>,</a:t>
            </a:r>
            <a:r>
              <a:rPr kumimoji="0" lang="en-US" altLang="en-US" sz="1200" b="0" i="0" u="none" strike="noStrike" cap="none" normalizeH="0" baseline="0" dirty="0" smtClean="0">
                <a:ln>
                  <a:noFill/>
                </a:ln>
                <a:solidFill>
                  <a:srgbClr val="0000FF"/>
                </a:solidFill>
                <a:effectLst/>
                <a:latin typeface="JetBrains Mono"/>
              </a:rPr>
              <a:t>9.0</a:t>
            </a:r>
            <a:r>
              <a:rPr kumimoji="0" lang="en-US" altLang="en-US" sz="1200" b="0" i="0" u="none" strike="noStrike" cap="none" normalizeH="0" baseline="0" dirty="0" smtClean="0">
                <a:ln>
                  <a:noFill/>
                </a:ln>
                <a:solidFill>
                  <a:srgbClr val="000000"/>
                </a:solidFill>
                <a:effectLst/>
                <a:latin typeface="JetBrains Mono"/>
              </a:rPr>
              <a:t>,</a:t>
            </a:r>
            <a:r>
              <a:rPr kumimoji="0" lang="en-US" altLang="en-US" sz="1200" b="0" i="0" u="none" strike="noStrike" cap="none" normalizeH="0" baseline="0" dirty="0" smtClean="0">
                <a:ln>
                  <a:noFill/>
                </a:ln>
                <a:solidFill>
                  <a:srgbClr val="0000FF"/>
                </a:solidFill>
                <a:effectLst/>
                <a:latin typeface="JetBrains Mono"/>
              </a:rPr>
              <a:t>16.0</a:t>
            </a:r>
            <a:r>
              <a:rPr kumimoji="0" lang="en-US" altLang="en-US" sz="1200" b="0" i="0" u="none" strike="noStrike" cap="none" normalizeH="0" baseline="0" dirty="0" smtClean="0">
                <a:ln>
                  <a:noFill/>
                </a:ln>
                <a:solidFill>
                  <a:srgbClr val="000000"/>
                </a:solidFill>
                <a:effectLst/>
                <a:latin typeface="JetBrains Mono"/>
              </a:rPr>
              <a: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        </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a:t>
            </a:r>
            <a:br>
              <a:rPr kumimoji="0" lang="en-US" altLang="en-US" sz="1200" b="0" i="0" u="none" strike="noStrike" cap="none" normalizeH="0" baseline="0" dirty="0" smtClean="0">
                <a:ln>
                  <a:noFill/>
                </a:ln>
                <a:solidFill>
                  <a:srgbClr val="000000"/>
                </a:solidFill>
                <a:effectLst/>
                <a:latin typeface="JetBrains Mono"/>
              </a:rPr>
            </a:br>
            <a:endParaRPr kumimoji="0" lang="en-US" altLang="en-US" sz="32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11311069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You can use </a:t>
            </a:r>
            <a:r>
              <a:rPr lang="en-US" dirty="0" err="1" smtClean="0"/>
              <a:t>numpy</a:t>
            </a:r>
            <a:r>
              <a:rPr lang="en-US" dirty="0" smtClean="0"/>
              <a:t> one-liners instead of writing values</a:t>
            </a:r>
            <a:endParaRPr lang="en-US" dirty="0"/>
          </a:p>
        </p:txBody>
      </p:sp>
      <p:sp>
        <p:nvSpPr>
          <p:cNvPr id="4" name="Rectangle 1"/>
          <p:cNvSpPr>
            <a:spLocks noChangeArrowheads="1"/>
          </p:cNvSpPr>
          <p:nvPr/>
        </p:nvSpPr>
        <p:spPr bwMode="auto">
          <a:xfrm>
            <a:off x="457200" y="1600200"/>
            <a:ext cx="3954929" cy="440120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000000"/>
                </a:solidFill>
                <a:effectLst/>
                <a:latin typeface="JetBrains Mono"/>
              </a:rPr>
              <a:t>{</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smtClean="0">
                <a:ln>
                  <a:noFill/>
                </a:ln>
                <a:solidFill>
                  <a:srgbClr val="000000"/>
                </a:solidFill>
                <a:effectLst/>
                <a:latin typeface="JetBrains Mono"/>
              </a:rPr>
              <a:t>    </a:t>
            </a:r>
            <a:r>
              <a:rPr kumimoji="0" lang="en-US" altLang="en-US" sz="1400" b="1" i="0" u="none" strike="noStrike" cap="none" normalizeH="0" baseline="0" dirty="0" smtClean="0">
                <a:ln>
                  <a:noFill/>
                </a:ln>
                <a:solidFill>
                  <a:srgbClr val="660E7A"/>
                </a:solidFill>
                <a:effectLst/>
                <a:latin typeface="JetBrains Mono"/>
              </a:rPr>
              <a:t>"version"</a:t>
            </a:r>
            <a:r>
              <a:rPr kumimoji="0" lang="en-US" altLang="en-US" sz="1400" b="0" i="0" u="none" strike="noStrike" cap="none" normalizeH="0" baseline="0" dirty="0" smtClean="0">
                <a:ln>
                  <a:noFill/>
                </a:ln>
                <a:solidFill>
                  <a:srgbClr val="000000"/>
                </a:solidFill>
                <a:effectLst/>
                <a:latin typeface="JetBrains Mono"/>
              </a:rPr>
              <a:t>:</a:t>
            </a:r>
            <a:r>
              <a:rPr kumimoji="0" lang="en-US" altLang="en-US" sz="1400" b="1" i="0" u="none" strike="noStrike" cap="none" normalizeH="0" baseline="0" dirty="0" smtClean="0">
                <a:ln>
                  <a:noFill/>
                </a:ln>
                <a:solidFill>
                  <a:srgbClr val="008000"/>
                </a:solidFill>
                <a:effectLst/>
                <a:latin typeface="JetBrains Mono"/>
              </a:rPr>
              <a:t>"4.0.0"</a:t>
            </a:r>
            <a:r>
              <a:rPr kumimoji="0" lang="en-US" altLang="en-US" sz="1400" b="0" i="0" u="none" strike="noStrike" cap="none" normalizeH="0" baseline="0" dirty="0" smtClean="0">
                <a:ln>
                  <a:noFill/>
                </a:ln>
                <a:solidFill>
                  <a:srgbClr val="000000"/>
                </a:solidFill>
                <a:effectLst/>
                <a:latin typeface="JetBrains Mono"/>
              </a:rPr>
              <a:t>,</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smtClean="0">
                <a:ln>
                  <a:noFill/>
                </a:ln>
                <a:solidFill>
                  <a:srgbClr val="000000"/>
                </a:solidFill>
                <a:effectLst/>
                <a:latin typeface="JetBrains Mono"/>
              </a:rPr>
              <a:t>    </a:t>
            </a:r>
            <a:r>
              <a:rPr kumimoji="0" lang="en-US" altLang="en-US" sz="1400" b="1" i="0" u="none" strike="noStrike" cap="none" normalizeH="0" baseline="0" dirty="0" smtClean="0">
                <a:ln>
                  <a:noFill/>
                </a:ln>
                <a:solidFill>
                  <a:srgbClr val="660E7A"/>
                </a:solidFill>
                <a:effectLst/>
                <a:latin typeface="JetBrains Mono"/>
              </a:rPr>
              <a:t>"</a:t>
            </a:r>
            <a:r>
              <a:rPr kumimoji="0" lang="en-US" altLang="en-US" sz="1400" b="1" i="0" u="none" strike="noStrike" cap="none" normalizeH="0" baseline="0" dirty="0" err="1" smtClean="0">
                <a:ln>
                  <a:noFill/>
                </a:ln>
                <a:solidFill>
                  <a:srgbClr val="660E7A"/>
                </a:solidFill>
                <a:effectLst/>
                <a:latin typeface="JetBrains Mono"/>
              </a:rPr>
              <a:t>parameter_list</a:t>
            </a:r>
            <a:r>
              <a:rPr kumimoji="0" lang="en-US" altLang="en-US" sz="1400" b="1" i="0" u="none" strike="noStrike" cap="none" normalizeH="0" baseline="0" dirty="0" smtClean="0">
                <a:ln>
                  <a:noFill/>
                </a:ln>
                <a:solidFill>
                  <a:srgbClr val="660E7A"/>
                </a:solidFill>
                <a:effectLst/>
                <a:latin typeface="JetBrains Mono"/>
              </a:rPr>
              <a:t>"</a:t>
            </a:r>
            <a:r>
              <a:rPr kumimoji="0" lang="en-US" altLang="en-US" sz="1400" b="0" i="0" u="none" strike="noStrike" cap="none" normalizeH="0" baseline="0" dirty="0" smtClean="0">
                <a:ln>
                  <a:noFill/>
                </a:ln>
                <a:solidFill>
                  <a:srgbClr val="000000"/>
                </a:solidFill>
                <a:effectLst/>
                <a:latin typeface="JetBrains Mono"/>
              </a:rPr>
              <a:t>:{</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smtClean="0">
                <a:ln>
                  <a:noFill/>
                </a:ln>
                <a:solidFill>
                  <a:srgbClr val="000000"/>
                </a:solidFill>
                <a:effectLst/>
                <a:latin typeface="JetBrains Mono"/>
              </a:rPr>
              <a:t>        </a:t>
            </a:r>
            <a:r>
              <a:rPr kumimoji="0" lang="en-US" altLang="en-US" sz="1400" b="1" i="0" u="none" strike="noStrike" cap="none" normalizeH="0" baseline="0" dirty="0" smtClean="0">
                <a:ln>
                  <a:noFill/>
                </a:ln>
                <a:solidFill>
                  <a:srgbClr val="660E7A"/>
                </a:solidFill>
                <a:effectLst/>
                <a:latin typeface="JetBrains Mono"/>
              </a:rPr>
              <a:t>"C_ML"</a:t>
            </a:r>
            <a:r>
              <a:rPr kumimoji="0" lang="en-US" altLang="en-US" sz="1400" b="0" i="0" u="none" strike="noStrike" cap="none" normalizeH="0" baseline="0" dirty="0" smtClean="0">
                <a:ln>
                  <a:noFill/>
                </a:ln>
                <a:solidFill>
                  <a:srgbClr val="000000"/>
                </a:solidFill>
                <a:effectLst/>
                <a:latin typeface="JetBrains Mono"/>
              </a:rPr>
              <a:t>:{</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smtClean="0">
                <a:ln>
                  <a:noFill/>
                </a:ln>
                <a:solidFill>
                  <a:srgbClr val="000000"/>
                </a:solidFill>
                <a:effectLst/>
                <a:latin typeface="JetBrains Mono"/>
              </a:rPr>
              <a:t>            </a:t>
            </a:r>
            <a:r>
              <a:rPr kumimoji="0" lang="en-US" altLang="en-US" sz="1400" b="1" i="0" u="none" strike="noStrike" cap="none" normalizeH="0" baseline="0" dirty="0" smtClean="0">
                <a:ln>
                  <a:noFill/>
                </a:ln>
                <a:solidFill>
                  <a:srgbClr val="660E7A"/>
                </a:solidFill>
                <a:effectLst/>
                <a:latin typeface="JetBrains Mono"/>
              </a:rPr>
              <a:t>"code"</a:t>
            </a:r>
            <a:r>
              <a:rPr kumimoji="0" lang="en-US" altLang="en-US" sz="1400" b="0" i="0" u="none" strike="noStrike" cap="none" normalizeH="0" baseline="0" dirty="0" smtClean="0">
                <a:ln>
                  <a:noFill/>
                </a:ln>
                <a:solidFill>
                  <a:srgbClr val="000000"/>
                </a:solidFill>
                <a:effectLst/>
                <a:latin typeface="JetBrains Mono"/>
              </a:rPr>
              <a:t>:</a:t>
            </a:r>
            <a:r>
              <a:rPr kumimoji="0" lang="en-US" altLang="en-US" sz="1400" b="1" i="0" u="none" strike="noStrike" cap="none" normalizeH="0" baseline="0" dirty="0" smtClean="0">
                <a:ln>
                  <a:noFill/>
                </a:ln>
                <a:solidFill>
                  <a:srgbClr val="008000"/>
                </a:solidFill>
                <a:effectLst/>
                <a:latin typeface="JetBrains Mono"/>
              </a:rPr>
              <a:t>"</a:t>
            </a:r>
            <a:r>
              <a:rPr kumimoji="0" lang="en-US" altLang="en-US" sz="1400" b="1" i="0" u="none" strike="noStrike" cap="none" normalizeH="0" baseline="0" dirty="0" err="1" smtClean="0">
                <a:ln>
                  <a:noFill/>
                </a:ln>
                <a:solidFill>
                  <a:srgbClr val="008000"/>
                </a:solidFill>
                <a:effectLst/>
                <a:latin typeface="JetBrains Mono"/>
              </a:rPr>
              <a:t>np.arange</a:t>
            </a:r>
            <a:r>
              <a:rPr kumimoji="0" lang="en-US" altLang="en-US" sz="1400" b="1" i="0" u="none" strike="noStrike" cap="none" normalizeH="0" baseline="0" dirty="0" smtClean="0">
                <a:ln>
                  <a:noFill/>
                </a:ln>
                <a:solidFill>
                  <a:srgbClr val="008000"/>
                </a:solidFill>
                <a:effectLst/>
                <a:latin typeface="JetBrains Mono"/>
              </a:rPr>
              <a:t>(2,20,7, </a:t>
            </a:r>
            <a:r>
              <a:rPr kumimoji="0" lang="en-US" altLang="en-US" sz="1400" b="1" i="0" u="none" strike="noStrike" cap="none" normalizeH="0" baseline="0" dirty="0" err="1" smtClean="0">
                <a:ln>
                  <a:noFill/>
                </a:ln>
                <a:solidFill>
                  <a:srgbClr val="008000"/>
                </a:solidFill>
                <a:effectLst/>
                <a:latin typeface="JetBrains Mono"/>
              </a:rPr>
              <a:t>dtype</a:t>
            </a:r>
            <a:r>
              <a:rPr kumimoji="0" lang="en-US" altLang="en-US" sz="1400" b="1" i="0" u="none" strike="noStrike" cap="none" normalizeH="0" baseline="0" dirty="0" smtClean="0">
                <a:ln>
                  <a:noFill/>
                </a:ln>
                <a:solidFill>
                  <a:srgbClr val="008000"/>
                </a:solidFill>
                <a:effectLst/>
                <a:latin typeface="JetBrains Mono"/>
              </a:rPr>
              <a:t>=</a:t>
            </a:r>
            <a:r>
              <a:rPr kumimoji="0" lang="en-US" altLang="en-US" sz="1400" b="1" i="0" u="none" strike="noStrike" cap="none" normalizeH="0" baseline="0" dirty="0" err="1" smtClean="0">
                <a:ln>
                  <a:noFill/>
                </a:ln>
                <a:solidFill>
                  <a:srgbClr val="008000"/>
                </a:solidFill>
                <a:effectLst/>
                <a:latin typeface="JetBrains Mono"/>
              </a:rPr>
              <a:t>int</a:t>
            </a:r>
            <a:r>
              <a:rPr kumimoji="0" lang="en-US" altLang="en-US" sz="1400" b="1" i="0" u="none" strike="noStrike" cap="none" normalizeH="0" baseline="0" dirty="0" smtClean="0">
                <a:ln>
                  <a:noFill/>
                </a:ln>
                <a:solidFill>
                  <a:srgbClr val="008000"/>
                </a:solidFill>
                <a:effectLst/>
                <a:latin typeface="JetBrains Mono"/>
              </a:rPr>
              <a:t>)"</a:t>
            </a:r>
            <a:br>
              <a:rPr kumimoji="0" lang="en-US" altLang="en-US" sz="1400" b="1" i="0" u="none" strike="noStrike" cap="none" normalizeH="0" baseline="0" dirty="0" smtClean="0">
                <a:ln>
                  <a:noFill/>
                </a:ln>
                <a:solidFill>
                  <a:srgbClr val="008000"/>
                </a:solidFill>
                <a:effectLst/>
                <a:latin typeface="JetBrains Mono"/>
              </a:rPr>
            </a:br>
            <a:r>
              <a:rPr kumimoji="0" lang="en-US" altLang="en-US" sz="1400" b="1" i="0" u="none" strike="noStrike" cap="none" normalizeH="0" baseline="0" dirty="0" smtClean="0">
                <a:ln>
                  <a:noFill/>
                </a:ln>
                <a:solidFill>
                  <a:srgbClr val="008000"/>
                </a:solidFill>
                <a:effectLst/>
                <a:latin typeface="JetBrains Mono"/>
              </a:rPr>
              <a:t>        </a:t>
            </a:r>
            <a:r>
              <a:rPr kumimoji="0" lang="en-US" altLang="en-US" sz="1400" b="0" i="0" u="none" strike="noStrike" cap="none" normalizeH="0" baseline="0" dirty="0" smtClean="0">
                <a:ln>
                  <a:noFill/>
                </a:ln>
                <a:solidFill>
                  <a:srgbClr val="000000"/>
                </a:solidFill>
                <a:effectLst/>
                <a:latin typeface="JetBrains Mono"/>
              </a:rPr>
              <a:t>},</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smtClean="0">
                <a:ln>
                  <a:noFill/>
                </a:ln>
                <a:solidFill>
                  <a:srgbClr val="000000"/>
                </a:solidFill>
                <a:effectLst/>
                <a:latin typeface="JetBrains Mono"/>
              </a:rPr>
              <a:t>        </a:t>
            </a:r>
            <a:r>
              <a:rPr kumimoji="0" lang="en-US" altLang="en-US" sz="1400" b="1" i="0" u="none" strike="noStrike" cap="none" normalizeH="0" baseline="0" dirty="0" smtClean="0">
                <a:ln>
                  <a:noFill/>
                </a:ln>
                <a:solidFill>
                  <a:srgbClr val="660E7A"/>
                </a:solidFill>
                <a:effectLst/>
                <a:latin typeface="JetBrains Mono"/>
              </a:rPr>
              <a:t>"C_MD"</a:t>
            </a:r>
            <a:r>
              <a:rPr kumimoji="0" lang="en-US" altLang="en-US" sz="1400" b="0" i="0" u="none" strike="noStrike" cap="none" normalizeH="0" baseline="0" dirty="0" smtClean="0">
                <a:ln>
                  <a:noFill/>
                </a:ln>
                <a:solidFill>
                  <a:srgbClr val="000000"/>
                </a:solidFill>
                <a:effectLst/>
                <a:latin typeface="JetBrains Mono"/>
              </a:rPr>
              <a:t>:{</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smtClean="0">
                <a:ln>
                  <a:noFill/>
                </a:ln>
                <a:solidFill>
                  <a:srgbClr val="000000"/>
                </a:solidFill>
                <a:effectLst/>
                <a:latin typeface="JetBrains Mono"/>
              </a:rPr>
              <a:t>            </a:t>
            </a:r>
            <a:r>
              <a:rPr kumimoji="0" lang="en-US" altLang="en-US" sz="1400" b="1" i="0" u="none" strike="noStrike" cap="none" normalizeH="0" baseline="0" dirty="0" smtClean="0">
                <a:ln>
                  <a:noFill/>
                </a:ln>
                <a:solidFill>
                  <a:srgbClr val="660E7A"/>
                </a:solidFill>
                <a:effectLst/>
                <a:latin typeface="JetBrains Mono"/>
              </a:rPr>
              <a:t>"code"</a:t>
            </a:r>
            <a:r>
              <a:rPr kumimoji="0" lang="en-US" altLang="en-US" sz="1400" b="0" i="0" u="none" strike="noStrike" cap="none" normalizeH="0" baseline="0" dirty="0" smtClean="0">
                <a:ln>
                  <a:noFill/>
                </a:ln>
                <a:solidFill>
                  <a:srgbClr val="000000"/>
                </a:solidFill>
                <a:effectLst/>
                <a:latin typeface="JetBrains Mono"/>
              </a:rPr>
              <a:t>:</a:t>
            </a:r>
            <a:r>
              <a:rPr kumimoji="0" lang="en-US" altLang="en-US" sz="1400" b="1" i="0" u="none" strike="noStrike" cap="none" normalizeH="0" baseline="0" dirty="0" smtClean="0">
                <a:ln>
                  <a:noFill/>
                </a:ln>
                <a:solidFill>
                  <a:srgbClr val="008000"/>
                </a:solidFill>
                <a:effectLst/>
                <a:latin typeface="JetBrains Mono"/>
              </a:rPr>
              <a:t>"</a:t>
            </a:r>
            <a:r>
              <a:rPr kumimoji="0" lang="en-US" altLang="en-US" sz="1400" b="1" i="0" u="none" strike="noStrike" cap="none" normalizeH="0" baseline="0" dirty="0" err="1" smtClean="0">
                <a:ln>
                  <a:noFill/>
                </a:ln>
                <a:solidFill>
                  <a:srgbClr val="008000"/>
                </a:solidFill>
                <a:effectLst/>
                <a:latin typeface="JetBrains Mono"/>
              </a:rPr>
              <a:t>np.arange</a:t>
            </a:r>
            <a:r>
              <a:rPr kumimoji="0" lang="en-US" altLang="en-US" sz="1400" b="1" i="0" u="none" strike="noStrike" cap="none" normalizeH="0" baseline="0" dirty="0" smtClean="0">
                <a:ln>
                  <a:noFill/>
                </a:ln>
                <a:solidFill>
                  <a:srgbClr val="008000"/>
                </a:solidFill>
                <a:effectLst/>
                <a:latin typeface="JetBrains Mono"/>
              </a:rPr>
              <a:t>(2,20,7, </a:t>
            </a:r>
            <a:r>
              <a:rPr kumimoji="0" lang="en-US" altLang="en-US" sz="1400" b="1" i="0" u="none" strike="noStrike" cap="none" normalizeH="0" baseline="0" dirty="0" err="1" smtClean="0">
                <a:ln>
                  <a:noFill/>
                </a:ln>
                <a:solidFill>
                  <a:srgbClr val="008000"/>
                </a:solidFill>
                <a:effectLst/>
                <a:latin typeface="JetBrains Mono"/>
              </a:rPr>
              <a:t>dtype</a:t>
            </a:r>
            <a:r>
              <a:rPr kumimoji="0" lang="en-US" altLang="en-US" sz="1400" b="1" i="0" u="none" strike="noStrike" cap="none" normalizeH="0" baseline="0" dirty="0" smtClean="0">
                <a:ln>
                  <a:noFill/>
                </a:ln>
                <a:solidFill>
                  <a:srgbClr val="008000"/>
                </a:solidFill>
                <a:effectLst/>
                <a:latin typeface="JetBrains Mono"/>
              </a:rPr>
              <a:t>=</a:t>
            </a:r>
            <a:r>
              <a:rPr kumimoji="0" lang="en-US" altLang="en-US" sz="1400" b="1" i="0" u="none" strike="noStrike" cap="none" normalizeH="0" baseline="0" dirty="0" err="1" smtClean="0">
                <a:ln>
                  <a:noFill/>
                </a:ln>
                <a:solidFill>
                  <a:srgbClr val="008000"/>
                </a:solidFill>
                <a:effectLst/>
                <a:latin typeface="JetBrains Mono"/>
              </a:rPr>
              <a:t>int</a:t>
            </a:r>
            <a:r>
              <a:rPr kumimoji="0" lang="en-US" altLang="en-US" sz="1400" b="1" i="0" u="none" strike="noStrike" cap="none" normalizeH="0" baseline="0" dirty="0" smtClean="0">
                <a:ln>
                  <a:noFill/>
                </a:ln>
                <a:solidFill>
                  <a:srgbClr val="008000"/>
                </a:solidFill>
                <a:effectLst/>
                <a:latin typeface="JetBrains Mono"/>
              </a:rPr>
              <a:t>)"</a:t>
            </a:r>
            <a:br>
              <a:rPr kumimoji="0" lang="en-US" altLang="en-US" sz="1400" b="1" i="0" u="none" strike="noStrike" cap="none" normalizeH="0" baseline="0" dirty="0" smtClean="0">
                <a:ln>
                  <a:noFill/>
                </a:ln>
                <a:solidFill>
                  <a:srgbClr val="008000"/>
                </a:solidFill>
                <a:effectLst/>
                <a:latin typeface="JetBrains Mono"/>
              </a:rPr>
            </a:br>
            <a:r>
              <a:rPr kumimoji="0" lang="en-US" altLang="en-US" sz="1400" b="1" i="0" u="none" strike="noStrike" cap="none" normalizeH="0" baseline="0" dirty="0" smtClean="0">
                <a:ln>
                  <a:noFill/>
                </a:ln>
                <a:solidFill>
                  <a:srgbClr val="008000"/>
                </a:solidFill>
                <a:effectLst/>
                <a:latin typeface="JetBrains Mono"/>
              </a:rPr>
              <a:t>        </a:t>
            </a:r>
            <a:r>
              <a:rPr kumimoji="0" lang="en-US" altLang="en-US" sz="1400" b="0" i="0" u="none" strike="noStrike" cap="none" normalizeH="0" baseline="0" dirty="0" smtClean="0">
                <a:ln>
                  <a:noFill/>
                </a:ln>
                <a:solidFill>
                  <a:srgbClr val="000000"/>
                </a:solidFill>
                <a:effectLst/>
                <a:latin typeface="JetBrains Mono"/>
              </a:rPr>
              <a:t>},</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smtClean="0">
                <a:ln>
                  <a:noFill/>
                </a:ln>
                <a:solidFill>
                  <a:srgbClr val="000000"/>
                </a:solidFill>
                <a:effectLst/>
                <a:latin typeface="JetBrains Mono"/>
              </a:rPr>
              <a:t>        </a:t>
            </a:r>
            <a:r>
              <a:rPr kumimoji="0" lang="en-US" altLang="en-US" sz="1400" b="1" i="0" u="none" strike="noStrike" cap="none" normalizeH="0" baseline="0" dirty="0" smtClean="0">
                <a:ln>
                  <a:noFill/>
                </a:ln>
                <a:solidFill>
                  <a:srgbClr val="660E7A"/>
                </a:solidFill>
                <a:effectLst/>
                <a:latin typeface="JetBrains Mono"/>
              </a:rPr>
              <a:t>"C_LL"</a:t>
            </a:r>
            <a:r>
              <a:rPr kumimoji="0" lang="en-US" altLang="en-US" sz="1400" b="0" i="0" u="none" strike="noStrike" cap="none" normalizeH="0" baseline="0" dirty="0" smtClean="0">
                <a:ln>
                  <a:noFill/>
                </a:ln>
                <a:solidFill>
                  <a:srgbClr val="000000"/>
                </a:solidFill>
                <a:effectLst/>
                <a:latin typeface="JetBrains Mono"/>
              </a:rPr>
              <a:t>:{</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smtClean="0">
                <a:ln>
                  <a:noFill/>
                </a:ln>
                <a:solidFill>
                  <a:srgbClr val="000000"/>
                </a:solidFill>
                <a:effectLst/>
                <a:latin typeface="JetBrains Mono"/>
              </a:rPr>
              <a:t>            </a:t>
            </a:r>
            <a:r>
              <a:rPr kumimoji="0" lang="en-US" altLang="en-US" sz="1400" b="1" i="0" u="none" strike="noStrike" cap="none" normalizeH="0" baseline="0" dirty="0" smtClean="0">
                <a:ln>
                  <a:noFill/>
                </a:ln>
                <a:solidFill>
                  <a:srgbClr val="660E7A"/>
                </a:solidFill>
                <a:effectLst/>
                <a:latin typeface="JetBrains Mono"/>
              </a:rPr>
              <a:t>"code"</a:t>
            </a:r>
            <a:r>
              <a:rPr kumimoji="0" lang="en-US" altLang="en-US" sz="1400" b="0" i="0" u="none" strike="noStrike" cap="none" normalizeH="0" baseline="0" dirty="0" smtClean="0">
                <a:ln>
                  <a:noFill/>
                </a:ln>
                <a:solidFill>
                  <a:srgbClr val="000000"/>
                </a:solidFill>
                <a:effectLst/>
                <a:latin typeface="JetBrains Mono"/>
              </a:rPr>
              <a:t>:</a:t>
            </a:r>
            <a:r>
              <a:rPr kumimoji="0" lang="en-US" altLang="en-US" sz="1400" b="1" i="0" u="none" strike="noStrike" cap="none" normalizeH="0" baseline="0" dirty="0" smtClean="0">
                <a:ln>
                  <a:noFill/>
                </a:ln>
                <a:solidFill>
                  <a:srgbClr val="008000"/>
                </a:solidFill>
                <a:effectLst/>
                <a:latin typeface="JetBrains Mono"/>
              </a:rPr>
              <a:t>"</a:t>
            </a:r>
            <a:r>
              <a:rPr kumimoji="0" lang="en-US" altLang="en-US" sz="1400" b="1" i="0" u="none" strike="noStrike" cap="none" normalizeH="0" baseline="0" dirty="0" err="1" smtClean="0">
                <a:ln>
                  <a:noFill/>
                </a:ln>
                <a:solidFill>
                  <a:srgbClr val="008000"/>
                </a:solidFill>
                <a:effectLst/>
                <a:latin typeface="JetBrains Mono"/>
              </a:rPr>
              <a:t>np.arange</a:t>
            </a:r>
            <a:r>
              <a:rPr kumimoji="0" lang="en-US" altLang="en-US" sz="1400" b="1" i="0" u="none" strike="noStrike" cap="none" normalizeH="0" baseline="0" dirty="0" smtClean="0">
                <a:ln>
                  <a:noFill/>
                </a:ln>
                <a:solidFill>
                  <a:srgbClr val="008000"/>
                </a:solidFill>
                <a:effectLst/>
                <a:latin typeface="JetBrains Mono"/>
              </a:rPr>
              <a:t>(2,20,7, </a:t>
            </a:r>
            <a:r>
              <a:rPr kumimoji="0" lang="en-US" altLang="en-US" sz="1400" b="1" i="0" u="none" strike="noStrike" cap="none" normalizeH="0" baseline="0" dirty="0" err="1" smtClean="0">
                <a:ln>
                  <a:noFill/>
                </a:ln>
                <a:solidFill>
                  <a:srgbClr val="008000"/>
                </a:solidFill>
                <a:effectLst/>
                <a:latin typeface="JetBrains Mono"/>
              </a:rPr>
              <a:t>dtype</a:t>
            </a:r>
            <a:r>
              <a:rPr kumimoji="0" lang="en-US" altLang="en-US" sz="1400" b="1" i="0" u="none" strike="noStrike" cap="none" normalizeH="0" baseline="0" dirty="0" smtClean="0">
                <a:ln>
                  <a:noFill/>
                </a:ln>
                <a:solidFill>
                  <a:srgbClr val="008000"/>
                </a:solidFill>
                <a:effectLst/>
                <a:latin typeface="JetBrains Mono"/>
              </a:rPr>
              <a:t>=</a:t>
            </a:r>
            <a:r>
              <a:rPr kumimoji="0" lang="en-US" altLang="en-US" sz="1400" b="1" i="0" u="none" strike="noStrike" cap="none" normalizeH="0" baseline="0" dirty="0" err="1" smtClean="0">
                <a:ln>
                  <a:noFill/>
                </a:ln>
                <a:solidFill>
                  <a:srgbClr val="008000"/>
                </a:solidFill>
                <a:effectLst/>
                <a:latin typeface="JetBrains Mono"/>
              </a:rPr>
              <a:t>int</a:t>
            </a:r>
            <a:r>
              <a:rPr kumimoji="0" lang="en-US" altLang="en-US" sz="1400" b="1" i="0" u="none" strike="noStrike" cap="none" normalizeH="0" baseline="0" dirty="0" smtClean="0">
                <a:ln>
                  <a:noFill/>
                </a:ln>
                <a:solidFill>
                  <a:srgbClr val="008000"/>
                </a:solidFill>
                <a:effectLst/>
                <a:latin typeface="JetBrains Mono"/>
              </a:rPr>
              <a:t>)"</a:t>
            </a:r>
            <a:br>
              <a:rPr kumimoji="0" lang="en-US" altLang="en-US" sz="1400" b="1" i="0" u="none" strike="noStrike" cap="none" normalizeH="0" baseline="0" dirty="0" smtClean="0">
                <a:ln>
                  <a:noFill/>
                </a:ln>
                <a:solidFill>
                  <a:srgbClr val="008000"/>
                </a:solidFill>
                <a:effectLst/>
                <a:latin typeface="JetBrains Mono"/>
              </a:rPr>
            </a:br>
            <a:r>
              <a:rPr kumimoji="0" lang="en-US" altLang="en-US" sz="1400" b="1" i="0" u="none" strike="noStrike" cap="none" normalizeH="0" baseline="0" dirty="0" smtClean="0">
                <a:ln>
                  <a:noFill/>
                </a:ln>
                <a:solidFill>
                  <a:srgbClr val="008000"/>
                </a:solidFill>
                <a:effectLst/>
                <a:latin typeface="JetBrains Mono"/>
              </a:rPr>
              <a:t>        </a:t>
            </a:r>
            <a:r>
              <a:rPr kumimoji="0" lang="en-US" altLang="en-US" sz="1400" b="0" i="0" u="none" strike="noStrike" cap="none" normalizeH="0" baseline="0" dirty="0" smtClean="0">
                <a:ln>
                  <a:noFill/>
                </a:ln>
                <a:solidFill>
                  <a:srgbClr val="000000"/>
                </a:solidFill>
                <a:effectLst/>
                <a:latin typeface="JetBrains Mono"/>
              </a:rPr>
              <a:t>},</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smtClean="0">
                <a:ln>
                  <a:noFill/>
                </a:ln>
                <a:solidFill>
                  <a:srgbClr val="000000"/>
                </a:solidFill>
                <a:effectLst/>
                <a:latin typeface="JetBrains Mono"/>
              </a:rPr>
              <a:t>        </a:t>
            </a:r>
            <a:r>
              <a:rPr kumimoji="0" lang="en-US" altLang="en-US" sz="1400" b="1" i="0" u="none" strike="noStrike" cap="none" normalizeH="0" baseline="0" dirty="0" smtClean="0">
                <a:ln>
                  <a:noFill/>
                </a:ln>
                <a:solidFill>
                  <a:srgbClr val="660E7A"/>
                </a:solidFill>
                <a:effectLst/>
                <a:latin typeface="JetBrains Mono"/>
              </a:rPr>
              <a:t>"C_LD"</a:t>
            </a:r>
            <a:r>
              <a:rPr kumimoji="0" lang="en-US" altLang="en-US" sz="1400" b="0" i="0" u="none" strike="noStrike" cap="none" normalizeH="0" baseline="0" dirty="0" smtClean="0">
                <a:ln>
                  <a:noFill/>
                </a:ln>
                <a:solidFill>
                  <a:srgbClr val="000000"/>
                </a:solidFill>
                <a:effectLst/>
                <a:latin typeface="JetBrains Mono"/>
              </a:rPr>
              <a:t>:{</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smtClean="0">
                <a:ln>
                  <a:noFill/>
                </a:ln>
                <a:solidFill>
                  <a:srgbClr val="000000"/>
                </a:solidFill>
                <a:effectLst/>
                <a:latin typeface="JetBrains Mono"/>
              </a:rPr>
              <a:t>            </a:t>
            </a:r>
            <a:r>
              <a:rPr kumimoji="0" lang="en-US" altLang="en-US" sz="1400" b="1" i="0" u="none" strike="noStrike" cap="none" normalizeH="0" baseline="0" dirty="0" smtClean="0">
                <a:ln>
                  <a:noFill/>
                </a:ln>
                <a:solidFill>
                  <a:srgbClr val="660E7A"/>
                </a:solidFill>
                <a:effectLst/>
                <a:latin typeface="JetBrains Mono"/>
              </a:rPr>
              <a:t>"code"</a:t>
            </a:r>
            <a:r>
              <a:rPr kumimoji="0" lang="en-US" altLang="en-US" sz="1400" b="0" i="0" u="none" strike="noStrike" cap="none" normalizeH="0" baseline="0" dirty="0" smtClean="0">
                <a:ln>
                  <a:noFill/>
                </a:ln>
                <a:solidFill>
                  <a:srgbClr val="000000"/>
                </a:solidFill>
                <a:effectLst/>
                <a:latin typeface="JetBrains Mono"/>
              </a:rPr>
              <a:t>:</a:t>
            </a:r>
            <a:r>
              <a:rPr kumimoji="0" lang="en-US" altLang="en-US" sz="1400" b="1" i="0" u="none" strike="noStrike" cap="none" normalizeH="0" baseline="0" dirty="0" smtClean="0">
                <a:ln>
                  <a:noFill/>
                </a:ln>
                <a:solidFill>
                  <a:srgbClr val="008000"/>
                </a:solidFill>
                <a:effectLst/>
                <a:latin typeface="JetBrains Mono"/>
              </a:rPr>
              <a:t>"</a:t>
            </a:r>
            <a:r>
              <a:rPr kumimoji="0" lang="en-US" altLang="en-US" sz="1400" b="1" i="0" u="none" strike="noStrike" cap="none" normalizeH="0" baseline="0" dirty="0" err="1" smtClean="0">
                <a:ln>
                  <a:noFill/>
                </a:ln>
                <a:solidFill>
                  <a:srgbClr val="008000"/>
                </a:solidFill>
                <a:effectLst/>
                <a:latin typeface="JetBrains Mono"/>
              </a:rPr>
              <a:t>np.arange</a:t>
            </a:r>
            <a:r>
              <a:rPr kumimoji="0" lang="en-US" altLang="en-US" sz="1400" b="1" i="0" u="none" strike="noStrike" cap="none" normalizeH="0" baseline="0" dirty="0" smtClean="0">
                <a:ln>
                  <a:noFill/>
                </a:ln>
                <a:solidFill>
                  <a:srgbClr val="008000"/>
                </a:solidFill>
                <a:effectLst/>
                <a:latin typeface="JetBrains Mono"/>
              </a:rPr>
              <a:t>(2,20,7, </a:t>
            </a:r>
            <a:r>
              <a:rPr kumimoji="0" lang="en-US" altLang="en-US" sz="1400" b="1" i="0" u="none" strike="noStrike" cap="none" normalizeH="0" baseline="0" dirty="0" err="1" smtClean="0">
                <a:ln>
                  <a:noFill/>
                </a:ln>
                <a:solidFill>
                  <a:srgbClr val="008000"/>
                </a:solidFill>
                <a:effectLst/>
                <a:latin typeface="JetBrains Mono"/>
              </a:rPr>
              <a:t>dtype</a:t>
            </a:r>
            <a:r>
              <a:rPr kumimoji="0" lang="en-US" altLang="en-US" sz="1400" b="1" i="0" u="none" strike="noStrike" cap="none" normalizeH="0" baseline="0" dirty="0" smtClean="0">
                <a:ln>
                  <a:noFill/>
                </a:ln>
                <a:solidFill>
                  <a:srgbClr val="008000"/>
                </a:solidFill>
                <a:effectLst/>
                <a:latin typeface="JetBrains Mono"/>
              </a:rPr>
              <a:t>=</a:t>
            </a:r>
            <a:r>
              <a:rPr kumimoji="0" lang="en-US" altLang="en-US" sz="1400" b="1" i="0" u="none" strike="noStrike" cap="none" normalizeH="0" baseline="0" dirty="0" err="1" smtClean="0">
                <a:ln>
                  <a:noFill/>
                </a:ln>
                <a:solidFill>
                  <a:srgbClr val="008000"/>
                </a:solidFill>
                <a:effectLst/>
                <a:latin typeface="JetBrains Mono"/>
              </a:rPr>
              <a:t>int</a:t>
            </a:r>
            <a:r>
              <a:rPr kumimoji="0" lang="en-US" altLang="en-US" sz="1400" b="1" i="0" u="none" strike="noStrike" cap="none" normalizeH="0" baseline="0" dirty="0" smtClean="0">
                <a:ln>
                  <a:noFill/>
                </a:ln>
                <a:solidFill>
                  <a:srgbClr val="008000"/>
                </a:solidFill>
                <a:effectLst/>
                <a:latin typeface="JetBrains Mono"/>
              </a:rPr>
              <a:t>)"</a:t>
            </a:r>
            <a:br>
              <a:rPr kumimoji="0" lang="en-US" altLang="en-US" sz="1400" b="1" i="0" u="none" strike="noStrike" cap="none" normalizeH="0" baseline="0" dirty="0" smtClean="0">
                <a:ln>
                  <a:noFill/>
                </a:ln>
                <a:solidFill>
                  <a:srgbClr val="008000"/>
                </a:solidFill>
                <a:effectLst/>
                <a:latin typeface="JetBrains Mono"/>
              </a:rPr>
            </a:br>
            <a:r>
              <a:rPr kumimoji="0" lang="en-US" altLang="en-US" sz="1400" b="1" i="0" u="none" strike="noStrike" cap="none" normalizeH="0" baseline="0" dirty="0" smtClean="0">
                <a:ln>
                  <a:noFill/>
                </a:ln>
                <a:solidFill>
                  <a:srgbClr val="008000"/>
                </a:solidFill>
                <a:effectLst/>
                <a:latin typeface="JetBrains Mono"/>
              </a:rPr>
              <a:t>        </a:t>
            </a:r>
            <a:r>
              <a:rPr kumimoji="0" lang="en-US" altLang="en-US" sz="1400" b="0" i="0" u="none" strike="noStrike" cap="none" normalizeH="0" baseline="0" dirty="0" smtClean="0">
                <a:ln>
                  <a:noFill/>
                </a:ln>
                <a:solidFill>
                  <a:srgbClr val="000000"/>
                </a:solidFill>
                <a:effectLst/>
                <a:latin typeface="JetBrains Mono"/>
              </a:rPr>
              <a:t>},</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smtClean="0">
                <a:ln>
                  <a:noFill/>
                </a:ln>
                <a:solidFill>
                  <a:srgbClr val="000000"/>
                </a:solidFill>
                <a:effectLst/>
                <a:latin typeface="JetBrains Mono"/>
              </a:rPr>
              <a:t>        </a:t>
            </a:r>
            <a:r>
              <a:rPr kumimoji="0" lang="en-US" altLang="en-US" sz="1400" b="1" i="0" u="none" strike="noStrike" cap="none" normalizeH="0" baseline="0" dirty="0" smtClean="0">
                <a:ln>
                  <a:noFill/>
                </a:ln>
                <a:solidFill>
                  <a:srgbClr val="660E7A"/>
                </a:solidFill>
                <a:effectLst/>
                <a:latin typeface="JetBrains Mono"/>
              </a:rPr>
              <a:t>"C_DD"</a:t>
            </a:r>
            <a:r>
              <a:rPr kumimoji="0" lang="en-US" altLang="en-US" sz="1400" b="0" i="0" u="none" strike="noStrike" cap="none" normalizeH="0" baseline="0" dirty="0" smtClean="0">
                <a:ln>
                  <a:noFill/>
                </a:ln>
                <a:solidFill>
                  <a:srgbClr val="000000"/>
                </a:solidFill>
                <a:effectLst/>
                <a:latin typeface="JetBrains Mono"/>
              </a:rPr>
              <a:t>:{</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smtClean="0">
                <a:ln>
                  <a:noFill/>
                </a:ln>
                <a:solidFill>
                  <a:srgbClr val="000000"/>
                </a:solidFill>
                <a:effectLst/>
                <a:latin typeface="JetBrains Mono"/>
              </a:rPr>
              <a:t>            </a:t>
            </a:r>
            <a:r>
              <a:rPr kumimoji="0" lang="en-US" altLang="en-US" sz="1400" b="1" i="0" u="none" strike="noStrike" cap="none" normalizeH="0" baseline="0" dirty="0" smtClean="0">
                <a:ln>
                  <a:noFill/>
                </a:ln>
                <a:solidFill>
                  <a:srgbClr val="660E7A"/>
                </a:solidFill>
                <a:effectLst/>
                <a:latin typeface="JetBrains Mono"/>
              </a:rPr>
              <a:t>"code"</a:t>
            </a:r>
            <a:r>
              <a:rPr kumimoji="0" lang="en-US" altLang="en-US" sz="1400" b="0" i="0" u="none" strike="noStrike" cap="none" normalizeH="0" baseline="0" dirty="0" smtClean="0">
                <a:ln>
                  <a:noFill/>
                </a:ln>
                <a:solidFill>
                  <a:srgbClr val="000000"/>
                </a:solidFill>
                <a:effectLst/>
                <a:latin typeface="JetBrains Mono"/>
              </a:rPr>
              <a:t>:</a:t>
            </a:r>
            <a:r>
              <a:rPr kumimoji="0" lang="en-US" altLang="en-US" sz="1400" b="1" i="0" u="none" strike="noStrike" cap="none" normalizeH="0" baseline="0" dirty="0" smtClean="0">
                <a:ln>
                  <a:noFill/>
                </a:ln>
                <a:solidFill>
                  <a:srgbClr val="008000"/>
                </a:solidFill>
                <a:effectLst/>
                <a:latin typeface="JetBrains Mono"/>
              </a:rPr>
              <a:t>"</a:t>
            </a:r>
            <a:r>
              <a:rPr kumimoji="0" lang="en-US" altLang="en-US" sz="1400" b="1" i="0" u="none" strike="noStrike" cap="none" normalizeH="0" baseline="0" dirty="0" err="1" smtClean="0">
                <a:ln>
                  <a:noFill/>
                </a:ln>
                <a:solidFill>
                  <a:srgbClr val="008000"/>
                </a:solidFill>
                <a:effectLst/>
                <a:latin typeface="JetBrains Mono"/>
              </a:rPr>
              <a:t>np.arange</a:t>
            </a:r>
            <a:r>
              <a:rPr kumimoji="0" lang="en-US" altLang="en-US" sz="1400" b="1" i="0" u="none" strike="noStrike" cap="none" normalizeH="0" baseline="0" dirty="0" smtClean="0">
                <a:ln>
                  <a:noFill/>
                </a:ln>
                <a:solidFill>
                  <a:srgbClr val="008000"/>
                </a:solidFill>
                <a:effectLst/>
                <a:latin typeface="JetBrains Mono"/>
              </a:rPr>
              <a:t>(2,20,7, </a:t>
            </a:r>
            <a:r>
              <a:rPr kumimoji="0" lang="en-US" altLang="en-US" sz="1400" b="1" i="0" u="none" strike="noStrike" cap="none" normalizeH="0" baseline="0" dirty="0" err="1" smtClean="0">
                <a:ln>
                  <a:noFill/>
                </a:ln>
                <a:solidFill>
                  <a:srgbClr val="008000"/>
                </a:solidFill>
                <a:effectLst/>
                <a:latin typeface="JetBrains Mono"/>
              </a:rPr>
              <a:t>dtype</a:t>
            </a:r>
            <a:r>
              <a:rPr kumimoji="0" lang="en-US" altLang="en-US" sz="1400" b="1" i="0" u="none" strike="noStrike" cap="none" normalizeH="0" baseline="0" dirty="0" smtClean="0">
                <a:ln>
                  <a:noFill/>
                </a:ln>
                <a:solidFill>
                  <a:srgbClr val="008000"/>
                </a:solidFill>
                <a:effectLst/>
                <a:latin typeface="JetBrains Mono"/>
              </a:rPr>
              <a:t>=</a:t>
            </a:r>
            <a:r>
              <a:rPr kumimoji="0" lang="en-US" altLang="en-US" sz="1400" b="1" i="0" u="none" strike="noStrike" cap="none" normalizeH="0" baseline="0" dirty="0" err="1" smtClean="0">
                <a:ln>
                  <a:noFill/>
                </a:ln>
                <a:solidFill>
                  <a:srgbClr val="008000"/>
                </a:solidFill>
                <a:effectLst/>
                <a:latin typeface="JetBrains Mono"/>
              </a:rPr>
              <a:t>int</a:t>
            </a:r>
            <a:r>
              <a:rPr kumimoji="0" lang="en-US" altLang="en-US" sz="1400" b="1" i="0" u="none" strike="noStrike" cap="none" normalizeH="0" baseline="0" dirty="0" smtClean="0">
                <a:ln>
                  <a:noFill/>
                </a:ln>
                <a:solidFill>
                  <a:srgbClr val="008000"/>
                </a:solidFill>
                <a:effectLst/>
                <a:latin typeface="JetBrains Mono"/>
              </a:rPr>
              <a:t>)"</a:t>
            </a:r>
            <a:br>
              <a:rPr kumimoji="0" lang="en-US" altLang="en-US" sz="1400" b="1" i="0" u="none" strike="noStrike" cap="none" normalizeH="0" baseline="0" dirty="0" smtClean="0">
                <a:ln>
                  <a:noFill/>
                </a:ln>
                <a:solidFill>
                  <a:srgbClr val="008000"/>
                </a:solidFill>
                <a:effectLst/>
                <a:latin typeface="JetBrains Mono"/>
              </a:rPr>
            </a:br>
            <a:r>
              <a:rPr kumimoji="0" lang="en-US" altLang="en-US" sz="1400" b="1" i="0" u="none" strike="noStrike" cap="none" normalizeH="0" baseline="0" dirty="0" smtClean="0">
                <a:ln>
                  <a:noFill/>
                </a:ln>
                <a:solidFill>
                  <a:srgbClr val="008000"/>
                </a:solidFill>
                <a:effectLst/>
                <a:latin typeface="JetBrains Mono"/>
              </a:rPr>
              <a:t>        </a:t>
            </a:r>
            <a:r>
              <a:rPr kumimoji="0" lang="en-US" altLang="en-US" sz="1400" b="0" i="0" u="none" strike="noStrike" cap="none" normalizeH="0" baseline="0" dirty="0" smtClean="0">
                <a:ln>
                  <a:noFill/>
                </a:ln>
                <a:solidFill>
                  <a:srgbClr val="000000"/>
                </a:solidFill>
                <a:effectLst/>
                <a:latin typeface="JetBrains Mono"/>
              </a:rPr>
              <a:t>}</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smtClean="0">
                <a:ln>
                  <a:noFill/>
                </a:ln>
                <a:solidFill>
                  <a:srgbClr val="000000"/>
                </a:solidFill>
                <a:effectLst/>
                <a:latin typeface="JetBrains Mono"/>
              </a:rPr>
              <a:t>    }</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smtClean="0">
                <a:ln>
                  <a:noFill/>
                </a:ln>
                <a:solidFill>
                  <a:srgbClr val="000000"/>
                </a:solidFill>
                <a:effectLst/>
                <a:latin typeface="JetBrains Mono"/>
              </a:rPr>
              <a:t>}</a:t>
            </a:r>
            <a:endParaRPr kumimoji="0" lang="en-US" altLang="en-US" sz="3600" b="0" i="0" u="none" strike="noStrike" cap="none" normalizeH="0" baseline="0" dirty="0" smtClean="0">
              <a:ln>
                <a:noFill/>
              </a:ln>
              <a:solidFill>
                <a:schemeClr val="tx1"/>
              </a:solidFill>
              <a:effectLst/>
              <a:latin typeface="Arial" panose="020B0604020202020204" pitchFamily="34" charset="0"/>
            </a:endParaRPr>
          </a:p>
        </p:txBody>
      </p:sp>
      <p:sp>
        <p:nvSpPr>
          <p:cNvPr id="5" name="TextBox 4"/>
          <p:cNvSpPr txBox="1"/>
          <p:nvPr/>
        </p:nvSpPr>
        <p:spPr>
          <a:xfrm>
            <a:off x="457200" y="6172200"/>
            <a:ext cx="8305800" cy="369332"/>
          </a:xfrm>
          <a:prstGeom prst="rect">
            <a:avLst/>
          </a:prstGeom>
          <a:noFill/>
        </p:spPr>
        <p:txBody>
          <a:bodyPr wrap="square" rtlCol="0">
            <a:spAutoFit/>
          </a:bodyPr>
          <a:lstStyle/>
          <a:p>
            <a:r>
              <a:rPr lang="en-US" dirty="0" smtClean="0"/>
              <a:t>Replace “values” with “code” and type </a:t>
            </a:r>
            <a:r>
              <a:rPr lang="en-US" dirty="0" err="1" smtClean="0"/>
              <a:t>numpy</a:t>
            </a:r>
            <a:r>
              <a:rPr lang="en-US" dirty="0" smtClean="0"/>
              <a:t> code that returns desired array of values</a:t>
            </a:r>
            <a:endParaRPr lang="en-US" dirty="0"/>
          </a:p>
        </p:txBody>
      </p:sp>
    </p:spTree>
    <p:extLst>
      <p:ext uri="{BB962C8B-B14F-4D97-AF65-F5344CB8AC3E}">
        <p14:creationId xmlns:p14="http://schemas.microsoft.com/office/powerpoint/2010/main" val="7698128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D2FEABE-3AC6-4358-961E-A4A28E7A6B06}"/>
              </a:ext>
            </a:extLst>
          </p:cNvPr>
          <p:cNvSpPr>
            <a:spLocks noGrp="1"/>
          </p:cNvSpPr>
          <p:nvPr>
            <p:ph type="title"/>
          </p:nvPr>
        </p:nvSpPr>
        <p:spPr>
          <a:xfrm>
            <a:off x="0" y="31750"/>
            <a:ext cx="9144000" cy="1143000"/>
          </a:xfrm>
        </p:spPr>
        <p:txBody>
          <a:bodyPr>
            <a:noAutofit/>
          </a:bodyPr>
          <a:lstStyle/>
          <a:p>
            <a:r>
              <a:rPr lang="en-US" sz="3200" b="1" dirty="0">
                <a:solidFill>
                  <a:srgbClr val="0000FF"/>
                </a:solidFill>
              </a:rPr>
              <a:t>Topics</a:t>
            </a:r>
          </a:p>
        </p:txBody>
      </p:sp>
      <p:sp>
        <p:nvSpPr>
          <p:cNvPr id="12" name="TextBox 11">
            <a:extLst>
              <a:ext uri="{FF2B5EF4-FFF2-40B4-BE49-F238E27FC236}">
                <a16:creationId xmlns:a16="http://schemas.microsoft.com/office/drawing/2014/main" xmlns="" id="{B9E3F31D-5FC1-4C41-906F-FADD467E8543}"/>
              </a:ext>
            </a:extLst>
          </p:cNvPr>
          <p:cNvSpPr txBox="1"/>
          <p:nvPr/>
        </p:nvSpPr>
        <p:spPr>
          <a:xfrm>
            <a:off x="381000" y="838200"/>
            <a:ext cx="8763000" cy="2031325"/>
          </a:xfrm>
          <a:prstGeom prst="rect">
            <a:avLst/>
          </a:prstGeom>
          <a:noFill/>
        </p:spPr>
        <p:txBody>
          <a:bodyPr wrap="square" rtlCol="0">
            <a:spAutoFit/>
          </a:bodyPr>
          <a:lstStyle/>
          <a:p>
            <a:pPr marL="285750" indent="-285750">
              <a:buFont typeface="Arial" panose="020B0604020202020204" pitchFamily="34" charset="0"/>
              <a:buChar char="•"/>
            </a:pPr>
            <a:r>
              <a:rPr lang="pl-PL" dirty="0" smtClean="0"/>
              <a:t>Performing </a:t>
            </a:r>
            <a:r>
              <a:rPr lang="pl-PL" dirty="0" err="1" smtClean="0"/>
              <a:t>Parameter</a:t>
            </a:r>
            <a:r>
              <a:rPr lang="pl-PL" dirty="0" smtClean="0"/>
              <a:t> Scan for CC3D </a:t>
            </a:r>
            <a:r>
              <a:rPr lang="pl-PL" dirty="0" err="1" smtClean="0"/>
              <a:t>Models</a:t>
            </a:r>
            <a:endParaRPr lang="pl-PL" dirty="0" smtClean="0"/>
          </a:p>
          <a:p>
            <a:pPr marL="742950" lvl="1" indent="-285750">
              <a:buFont typeface="Arial" panose="020B0604020202020204" pitchFamily="34" charset="0"/>
              <a:buChar char="•"/>
            </a:pPr>
            <a:r>
              <a:rPr lang="pl-PL" dirty="0" err="1" smtClean="0"/>
              <a:t>Turning</a:t>
            </a:r>
            <a:r>
              <a:rPr lang="pl-PL" dirty="0" smtClean="0"/>
              <a:t> </a:t>
            </a:r>
            <a:r>
              <a:rPr lang="pl-PL" dirty="0" err="1" smtClean="0"/>
              <a:t>existing</a:t>
            </a:r>
            <a:r>
              <a:rPr lang="pl-PL" dirty="0" smtClean="0"/>
              <a:t> cc3d </a:t>
            </a:r>
            <a:r>
              <a:rPr lang="pl-PL" dirty="0" err="1" smtClean="0"/>
              <a:t>project</a:t>
            </a:r>
            <a:r>
              <a:rPr lang="pl-PL" dirty="0" smtClean="0"/>
              <a:t> </a:t>
            </a:r>
            <a:r>
              <a:rPr lang="pl-PL" dirty="0" err="1" smtClean="0"/>
              <a:t>into</a:t>
            </a:r>
            <a:r>
              <a:rPr lang="pl-PL" dirty="0" smtClean="0"/>
              <a:t> </a:t>
            </a:r>
            <a:r>
              <a:rPr lang="pl-PL" dirty="0" err="1" smtClean="0"/>
              <a:t>parameter</a:t>
            </a:r>
            <a:r>
              <a:rPr lang="pl-PL" dirty="0" smtClean="0"/>
              <a:t> </a:t>
            </a:r>
            <a:r>
              <a:rPr lang="pl-PL" dirty="0" err="1" smtClean="0"/>
              <a:t>scan</a:t>
            </a:r>
            <a:r>
              <a:rPr lang="pl-PL" dirty="0" smtClean="0"/>
              <a:t> run</a:t>
            </a:r>
            <a:endParaRPr lang="en-US" dirty="0" smtClean="0"/>
          </a:p>
          <a:p>
            <a:pPr marL="742950" lvl="1" indent="-285750">
              <a:buFont typeface="Arial" panose="020B0604020202020204" pitchFamily="34" charset="0"/>
              <a:buChar char="•"/>
            </a:pPr>
            <a:r>
              <a:rPr lang="en-US" dirty="0" smtClean="0"/>
              <a:t>Running Parameter Scans</a:t>
            </a:r>
            <a:endParaRPr lang="en-US" dirty="0"/>
          </a:p>
          <a:p>
            <a:pPr marL="285750" indent="-285750">
              <a:buFont typeface="Arial" panose="020B0604020202020204" pitchFamily="34" charset="0"/>
              <a:buChar char="•"/>
            </a:pPr>
            <a:r>
              <a:rPr lang="en-US" dirty="0" smtClean="0"/>
              <a:t>Exercises</a:t>
            </a:r>
          </a:p>
          <a:p>
            <a:pPr marL="742950" lvl="1" indent="-285750">
              <a:buFont typeface="Arial" panose="020B0604020202020204" pitchFamily="34" charset="0"/>
              <a:buChar char="•"/>
            </a:pPr>
            <a:r>
              <a:rPr lang="en-US" dirty="0" smtClean="0"/>
              <a:t>Finding combination of contact energies that result in the smallest total heterotypic boundary length</a:t>
            </a:r>
          </a:p>
          <a:p>
            <a:pPr marL="742950" lvl="1" indent="-285750">
              <a:buFont typeface="Arial" panose="020B0604020202020204" pitchFamily="34" charset="0"/>
              <a:buChar char="•"/>
            </a:pPr>
            <a:r>
              <a:rPr lang="en-US" dirty="0" smtClean="0"/>
              <a:t>Analyzing Parameter Scans</a:t>
            </a:r>
            <a:endParaRPr lang="en-US" dirty="0"/>
          </a:p>
        </p:txBody>
      </p:sp>
      <p:pic>
        <p:nvPicPr>
          <p:cNvPr id="7" name="Picture 17" descr="Biocomplexity Logo">
            <a:extLst>
              <a:ext uri="{FF2B5EF4-FFF2-40B4-BE49-F238E27FC236}">
                <a16:creationId xmlns:a16="http://schemas.microsoft.com/office/drawing/2014/main" xmlns="" id="{A676441E-7F76-4766-9FE0-9E96FB6D38D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50275" y="6264275"/>
            <a:ext cx="593725" cy="593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redblackblockiu">
            <a:extLst>
              <a:ext uri="{FF2B5EF4-FFF2-40B4-BE49-F238E27FC236}">
                <a16:creationId xmlns:a16="http://schemas.microsoft.com/office/drawing/2014/main" xmlns="" id="{FC578328-ABD7-4994-8E84-60F336237B6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219825"/>
            <a:ext cx="484188"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7128651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Don’t forget to modify .cc3d file</a:t>
            </a:r>
            <a:endParaRPr lang="en-US" dirty="0"/>
          </a:p>
        </p:txBody>
      </p:sp>
      <p:sp>
        <p:nvSpPr>
          <p:cNvPr id="4" name="Rectangle 1"/>
          <p:cNvSpPr>
            <a:spLocks noChangeArrowheads="1"/>
          </p:cNvSpPr>
          <p:nvPr/>
        </p:nvSpPr>
        <p:spPr bwMode="auto">
          <a:xfrm>
            <a:off x="152400" y="2002308"/>
            <a:ext cx="8454046" cy="193899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000000"/>
                </a:solidFill>
                <a:effectLst/>
                <a:latin typeface="JetBrains Mono"/>
              </a:rPr>
              <a:t>&lt;</a:t>
            </a:r>
            <a:r>
              <a:rPr kumimoji="0" lang="en-US" altLang="en-US" sz="1400" b="1" i="0" u="none" strike="noStrike" cap="none" normalizeH="0" baseline="0" dirty="0" smtClean="0">
                <a:ln>
                  <a:noFill/>
                </a:ln>
                <a:solidFill>
                  <a:srgbClr val="000080"/>
                </a:solidFill>
                <a:effectLst/>
                <a:latin typeface="JetBrains Mono"/>
              </a:rPr>
              <a:t>Simulation </a:t>
            </a:r>
            <a:r>
              <a:rPr kumimoji="0" lang="en-US" altLang="en-US" sz="1400" b="1" i="0" u="none" strike="noStrike" cap="none" normalizeH="0" baseline="0" dirty="0" smtClean="0">
                <a:ln>
                  <a:noFill/>
                </a:ln>
                <a:solidFill>
                  <a:srgbClr val="0000FF"/>
                </a:solidFill>
                <a:effectLst/>
                <a:latin typeface="JetBrains Mono"/>
              </a:rPr>
              <a:t>version</a:t>
            </a:r>
            <a:r>
              <a:rPr kumimoji="0" lang="en-US" altLang="en-US" sz="1400" b="1" i="0" u="none" strike="noStrike" cap="none" normalizeH="0" baseline="0" dirty="0" smtClean="0">
                <a:ln>
                  <a:noFill/>
                </a:ln>
                <a:solidFill>
                  <a:srgbClr val="008000"/>
                </a:solidFill>
                <a:effectLst/>
                <a:latin typeface="JetBrains Mono"/>
              </a:rPr>
              <a:t>="4.0.0"</a:t>
            </a:r>
            <a:r>
              <a:rPr kumimoji="0" lang="en-US" altLang="en-US" sz="1400" b="0" i="0" u="none" strike="noStrike" cap="none" normalizeH="0" baseline="0" dirty="0" smtClean="0">
                <a:ln>
                  <a:noFill/>
                </a:ln>
                <a:solidFill>
                  <a:srgbClr val="000000"/>
                </a:solidFill>
                <a:effectLst/>
                <a:latin typeface="JetBrains Mono"/>
              </a:rPr>
              <a:t>&gt;</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smtClean="0">
                <a:ln>
                  <a:noFill/>
                </a:ln>
                <a:solidFill>
                  <a:srgbClr val="000000"/>
                </a:solidFill>
                <a:effectLst/>
                <a:latin typeface="JetBrains Mono"/>
              </a:rPr>
              <a:t>   &lt;</a:t>
            </a:r>
            <a:r>
              <a:rPr kumimoji="0" lang="en-US" altLang="en-US" sz="1400" b="1" i="0" u="none" strike="noStrike" cap="none" normalizeH="0" baseline="0" dirty="0" err="1" smtClean="0">
                <a:ln>
                  <a:noFill/>
                </a:ln>
                <a:solidFill>
                  <a:srgbClr val="000080"/>
                </a:solidFill>
                <a:effectLst/>
                <a:latin typeface="JetBrains Mono"/>
              </a:rPr>
              <a:t>XMLScript</a:t>
            </a:r>
            <a:r>
              <a:rPr kumimoji="0" lang="en-US" altLang="en-US" sz="1400" b="1" i="0" u="none" strike="noStrike" cap="none" normalizeH="0" baseline="0" dirty="0" smtClean="0">
                <a:ln>
                  <a:noFill/>
                </a:ln>
                <a:solidFill>
                  <a:srgbClr val="000080"/>
                </a:solidFill>
                <a:effectLst/>
                <a:latin typeface="JetBrains Mono"/>
              </a:rPr>
              <a:t> </a:t>
            </a:r>
            <a:r>
              <a:rPr kumimoji="0" lang="en-US" altLang="en-US" sz="1400" b="1" i="0" u="none" strike="noStrike" cap="none" normalizeH="0" baseline="0" dirty="0" smtClean="0">
                <a:ln>
                  <a:noFill/>
                </a:ln>
                <a:solidFill>
                  <a:srgbClr val="0000FF"/>
                </a:solidFill>
                <a:effectLst/>
                <a:latin typeface="JetBrains Mono"/>
              </a:rPr>
              <a:t>Type</a:t>
            </a:r>
            <a:r>
              <a:rPr kumimoji="0" lang="en-US" altLang="en-US" sz="1400" b="1" i="0" u="none" strike="noStrike" cap="none" normalizeH="0" baseline="0" dirty="0" smtClean="0">
                <a:ln>
                  <a:noFill/>
                </a:ln>
                <a:solidFill>
                  <a:srgbClr val="008000"/>
                </a:solidFill>
                <a:effectLst/>
                <a:latin typeface="JetBrains Mono"/>
              </a:rPr>
              <a:t>="</a:t>
            </a:r>
            <a:r>
              <a:rPr kumimoji="0" lang="en-US" altLang="en-US" sz="1400" b="1" i="0" u="none" strike="noStrike" cap="none" normalizeH="0" baseline="0" dirty="0" err="1" smtClean="0">
                <a:ln>
                  <a:noFill/>
                </a:ln>
                <a:solidFill>
                  <a:srgbClr val="008000"/>
                </a:solidFill>
                <a:effectLst/>
                <a:latin typeface="JetBrains Mono"/>
              </a:rPr>
              <a:t>XMLScript</a:t>
            </a:r>
            <a:r>
              <a:rPr kumimoji="0" lang="en-US" altLang="en-US" sz="1400" b="1" i="0" u="none" strike="noStrike" cap="none" normalizeH="0" baseline="0" dirty="0" smtClean="0">
                <a:ln>
                  <a:noFill/>
                </a:ln>
                <a:solidFill>
                  <a:srgbClr val="008000"/>
                </a:solidFill>
                <a:effectLst/>
                <a:latin typeface="JetBrains Mono"/>
              </a:rPr>
              <a:t>"</a:t>
            </a:r>
            <a:r>
              <a:rPr kumimoji="0" lang="en-US" altLang="en-US" sz="1400" b="0" i="0" u="none" strike="noStrike" cap="none" normalizeH="0" baseline="0" dirty="0" smtClean="0">
                <a:ln>
                  <a:noFill/>
                </a:ln>
                <a:solidFill>
                  <a:srgbClr val="000000"/>
                </a:solidFill>
                <a:effectLst/>
                <a:latin typeface="JetBrains Mono"/>
              </a:rPr>
              <a:t>&gt;Simulation/CellSorting.xml&lt;/</a:t>
            </a:r>
            <a:r>
              <a:rPr kumimoji="0" lang="en-US" altLang="en-US" sz="1400" b="1" i="0" u="none" strike="noStrike" cap="none" normalizeH="0" baseline="0" dirty="0" err="1" smtClean="0">
                <a:ln>
                  <a:noFill/>
                </a:ln>
                <a:solidFill>
                  <a:srgbClr val="000080"/>
                </a:solidFill>
                <a:effectLst/>
                <a:latin typeface="JetBrains Mono"/>
              </a:rPr>
              <a:t>XMLScript</a:t>
            </a:r>
            <a:r>
              <a:rPr kumimoji="0" lang="en-US" altLang="en-US" sz="1400" b="0" i="0" u="none" strike="noStrike" cap="none" normalizeH="0" baseline="0" dirty="0" smtClean="0">
                <a:ln>
                  <a:noFill/>
                </a:ln>
                <a:solidFill>
                  <a:srgbClr val="000000"/>
                </a:solidFill>
                <a:effectLst/>
                <a:latin typeface="JetBrains Mono"/>
              </a:rPr>
              <a:t>&gt;</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smtClean="0">
                <a:ln>
                  <a:noFill/>
                </a:ln>
                <a:solidFill>
                  <a:srgbClr val="000000"/>
                </a:solidFill>
                <a:effectLst/>
                <a:latin typeface="JetBrains Mono"/>
              </a:rPr>
              <a:t>   &lt;</a:t>
            </a:r>
            <a:r>
              <a:rPr kumimoji="0" lang="en-US" altLang="en-US" sz="1400" b="1" i="0" u="none" strike="noStrike" cap="none" normalizeH="0" baseline="0" dirty="0" err="1" smtClean="0">
                <a:ln>
                  <a:noFill/>
                </a:ln>
                <a:solidFill>
                  <a:srgbClr val="000080"/>
                </a:solidFill>
                <a:effectLst/>
                <a:latin typeface="JetBrains Mono"/>
              </a:rPr>
              <a:t>PythonScript</a:t>
            </a:r>
            <a:r>
              <a:rPr kumimoji="0" lang="en-US" altLang="en-US" sz="1400" b="1" i="0" u="none" strike="noStrike" cap="none" normalizeH="0" baseline="0" dirty="0" smtClean="0">
                <a:ln>
                  <a:noFill/>
                </a:ln>
                <a:solidFill>
                  <a:srgbClr val="000080"/>
                </a:solidFill>
                <a:effectLst/>
                <a:latin typeface="JetBrains Mono"/>
              </a:rPr>
              <a:t> </a:t>
            </a:r>
            <a:r>
              <a:rPr kumimoji="0" lang="en-US" altLang="en-US" sz="1400" b="1" i="0" u="none" strike="noStrike" cap="none" normalizeH="0" baseline="0" dirty="0" smtClean="0">
                <a:ln>
                  <a:noFill/>
                </a:ln>
                <a:solidFill>
                  <a:srgbClr val="0000FF"/>
                </a:solidFill>
                <a:effectLst/>
                <a:latin typeface="JetBrains Mono"/>
              </a:rPr>
              <a:t>Type</a:t>
            </a:r>
            <a:r>
              <a:rPr kumimoji="0" lang="en-US" altLang="en-US" sz="1400" b="1" i="0" u="none" strike="noStrike" cap="none" normalizeH="0" baseline="0" dirty="0" smtClean="0">
                <a:ln>
                  <a:noFill/>
                </a:ln>
                <a:solidFill>
                  <a:srgbClr val="008000"/>
                </a:solidFill>
                <a:effectLst/>
                <a:latin typeface="JetBrains Mono"/>
              </a:rPr>
              <a:t>="</a:t>
            </a:r>
            <a:r>
              <a:rPr kumimoji="0" lang="en-US" altLang="en-US" sz="1400" b="1" i="0" u="none" strike="noStrike" cap="none" normalizeH="0" baseline="0" dirty="0" err="1" smtClean="0">
                <a:ln>
                  <a:noFill/>
                </a:ln>
                <a:solidFill>
                  <a:srgbClr val="008000"/>
                </a:solidFill>
                <a:effectLst/>
                <a:latin typeface="JetBrains Mono"/>
              </a:rPr>
              <a:t>PythonScript</a:t>
            </a:r>
            <a:r>
              <a:rPr kumimoji="0" lang="en-US" altLang="en-US" sz="1400" b="1" i="0" u="none" strike="noStrike" cap="none" normalizeH="0" baseline="0" dirty="0" smtClean="0">
                <a:ln>
                  <a:noFill/>
                </a:ln>
                <a:solidFill>
                  <a:srgbClr val="008000"/>
                </a:solidFill>
                <a:effectLst/>
                <a:latin typeface="JetBrains Mono"/>
              </a:rPr>
              <a:t>"</a:t>
            </a:r>
            <a:r>
              <a:rPr kumimoji="0" lang="en-US" altLang="en-US" sz="1400" b="0" i="0" u="none" strike="noStrike" cap="none" normalizeH="0" baseline="0" dirty="0" smtClean="0">
                <a:ln>
                  <a:noFill/>
                </a:ln>
                <a:solidFill>
                  <a:srgbClr val="000000"/>
                </a:solidFill>
                <a:effectLst/>
                <a:latin typeface="JetBrains Mono"/>
              </a:rPr>
              <a:t>&gt;Simulation/CellSorting.py&lt;/</a:t>
            </a:r>
            <a:r>
              <a:rPr kumimoji="0" lang="en-US" altLang="en-US" sz="1400" b="1" i="0" u="none" strike="noStrike" cap="none" normalizeH="0" baseline="0" dirty="0" err="1" smtClean="0">
                <a:ln>
                  <a:noFill/>
                </a:ln>
                <a:solidFill>
                  <a:srgbClr val="000080"/>
                </a:solidFill>
                <a:effectLst/>
                <a:latin typeface="JetBrains Mono"/>
              </a:rPr>
              <a:t>PythonScript</a:t>
            </a:r>
            <a:r>
              <a:rPr kumimoji="0" lang="en-US" altLang="en-US" sz="1400" b="0" i="0" u="none" strike="noStrike" cap="none" normalizeH="0" baseline="0" dirty="0" smtClean="0">
                <a:ln>
                  <a:noFill/>
                </a:ln>
                <a:solidFill>
                  <a:srgbClr val="000000"/>
                </a:solidFill>
                <a:effectLst/>
                <a:latin typeface="JetBrains Mono"/>
              </a:rPr>
              <a:t>&gt;</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smtClean="0">
                <a:ln>
                  <a:noFill/>
                </a:ln>
                <a:solidFill>
                  <a:srgbClr val="000000"/>
                </a:solidFill>
                <a:effectLst/>
                <a:latin typeface="JetBrains Mono"/>
              </a:rPr>
              <a:t>   &lt;</a:t>
            </a:r>
            <a:r>
              <a:rPr kumimoji="0" lang="en-US" altLang="en-US" sz="1400" b="1" i="0" u="none" strike="noStrike" cap="none" normalizeH="0" baseline="0" dirty="0" smtClean="0">
                <a:ln>
                  <a:noFill/>
                </a:ln>
                <a:solidFill>
                  <a:srgbClr val="000080"/>
                </a:solidFill>
                <a:effectLst/>
                <a:latin typeface="JetBrains Mono"/>
              </a:rPr>
              <a:t>Resource </a:t>
            </a:r>
            <a:r>
              <a:rPr kumimoji="0" lang="en-US" altLang="en-US" sz="1400" b="1" i="0" u="none" strike="noStrike" cap="none" normalizeH="0" baseline="0" dirty="0" smtClean="0">
                <a:ln>
                  <a:noFill/>
                </a:ln>
                <a:solidFill>
                  <a:srgbClr val="0000FF"/>
                </a:solidFill>
                <a:effectLst/>
                <a:latin typeface="JetBrains Mono"/>
              </a:rPr>
              <a:t>Type</a:t>
            </a:r>
            <a:r>
              <a:rPr kumimoji="0" lang="en-US" altLang="en-US" sz="1400" b="1" i="0" u="none" strike="noStrike" cap="none" normalizeH="0" baseline="0" dirty="0" smtClean="0">
                <a:ln>
                  <a:noFill/>
                </a:ln>
                <a:solidFill>
                  <a:srgbClr val="008000"/>
                </a:solidFill>
                <a:effectLst/>
                <a:latin typeface="JetBrains Mono"/>
              </a:rPr>
              <a:t>="Python"</a:t>
            </a:r>
            <a:r>
              <a:rPr kumimoji="0" lang="en-US" altLang="en-US" sz="1400" b="0" i="0" u="none" strike="noStrike" cap="none" normalizeH="0" baseline="0" dirty="0" smtClean="0">
                <a:ln>
                  <a:noFill/>
                </a:ln>
                <a:solidFill>
                  <a:srgbClr val="000000"/>
                </a:solidFill>
                <a:effectLst/>
                <a:latin typeface="JetBrains Mono"/>
              </a:rPr>
              <a:t>&gt;Simulation/CellSortingSteppables.py&lt;/</a:t>
            </a:r>
            <a:r>
              <a:rPr kumimoji="0" lang="en-US" altLang="en-US" sz="1400" b="1" i="0" u="none" strike="noStrike" cap="none" normalizeH="0" baseline="0" dirty="0" smtClean="0">
                <a:ln>
                  <a:noFill/>
                </a:ln>
                <a:solidFill>
                  <a:srgbClr val="000080"/>
                </a:solidFill>
                <a:effectLst/>
                <a:latin typeface="JetBrains Mono"/>
              </a:rPr>
              <a:t>Resource</a:t>
            </a:r>
            <a:r>
              <a:rPr kumimoji="0" lang="en-US" altLang="en-US" sz="1400" b="0" i="0" u="none" strike="noStrike" cap="none" normalizeH="0" baseline="0" dirty="0" smtClean="0">
                <a:ln>
                  <a:noFill/>
                </a:ln>
                <a:solidFill>
                  <a:srgbClr val="000000"/>
                </a:solidFill>
                <a:effectLst/>
                <a:latin typeface="JetBrains Mono"/>
              </a:rPr>
              <a:t>&gt;</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smtClean="0">
                <a:ln>
                  <a:noFill/>
                </a:ln>
                <a:solidFill>
                  <a:srgbClr val="000000"/>
                </a:solidFill>
                <a:effectLst/>
                <a:latin typeface="JetBrains Mono"/>
              </a:rPr>
              <a:t>   &lt;</a:t>
            </a:r>
            <a:r>
              <a:rPr kumimoji="0" lang="en-US" altLang="en-US" sz="1400" b="1" i="0" u="none" strike="noStrike" cap="none" normalizeH="0" baseline="0" dirty="0" err="1" smtClean="0">
                <a:ln>
                  <a:noFill/>
                </a:ln>
                <a:solidFill>
                  <a:srgbClr val="000080"/>
                </a:solidFill>
                <a:effectLst/>
                <a:latin typeface="JetBrains Mono"/>
              </a:rPr>
              <a:t>ParameterScan</a:t>
            </a:r>
            <a:r>
              <a:rPr kumimoji="0" lang="en-US" altLang="en-US" sz="1400" b="1" i="0" u="none" strike="noStrike" cap="none" normalizeH="0" baseline="0" dirty="0" smtClean="0">
                <a:ln>
                  <a:noFill/>
                </a:ln>
                <a:solidFill>
                  <a:srgbClr val="000080"/>
                </a:solidFill>
                <a:effectLst/>
                <a:latin typeface="JetBrains Mono"/>
              </a:rPr>
              <a:t> </a:t>
            </a:r>
            <a:r>
              <a:rPr kumimoji="0" lang="en-US" altLang="en-US" sz="1400" b="1" i="0" u="none" strike="noStrike" cap="none" normalizeH="0" baseline="0" dirty="0" smtClean="0">
                <a:ln>
                  <a:noFill/>
                </a:ln>
                <a:solidFill>
                  <a:srgbClr val="0000FF"/>
                </a:solidFill>
                <a:effectLst/>
                <a:latin typeface="JetBrains Mono"/>
              </a:rPr>
              <a:t>Type</a:t>
            </a:r>
            <a:r>
              <a:rPr kumimoji="0" lang="en-US" altLang="en-US" sz="1400" b="1" i="0" u="none" strike="noStrike" cap="none" normalizeH="0" baseline="0" dirty="0" smtClean="0">
                <a:ln>
                  <a:noFill/>
                </a:ln>
                <a:solidFill>
                  <a:srgbClr val="008000"/>
                </a:solidFill>
                <a:effectLst/>
                <a:latin typeface="JetBrains Mono"/>
              </a:rPr>
              <a:t>="</a:t>
            </a:r>
            <a:r>
              <a:rPr kumimoji="0" lang="en-US" altLang="en-US" sz="1400" b="1" i="0" u="none" strike="noStrike" cap="none" normalizeH="0" baseline="0" dirty="0" err="1" smtClean="0">
                <a:ln>
                  <a:noFill/>
                </a:ln>
                <a:solidFill>
                  <a:srgbClr val="008000"/>
                </a:solidFill>
                <a:effectLst/>
                <a:latin typeface="JetBrains Mono"/>
              </a:rPr>
              <a:t>ParameterScan</a:t>
            </a:r>
            <a:r>
              <a:rPr kumimoji="0" lang="en-US" altLang="en-US" sz="1400" b="1" i="0" u="none" strike="noStrike" cap="none" normalizeH="0" baseline="0" dirty="0" smtClean="0">
                <a:ln>
                  <a:noFill/>
                </a:ln>
                <a:solidFill>
                  <a:srgbClr val="008000"/>
                </a:solidFill>
                <a:effectLst/>
                <a:latin typeface="JetBrains Mono"/>
              </a:rPr>
              <a:t>"</a:t>
            </a:r>
            <a:r>
              <a:rPr kumimoji="0" lang="en-US" altLang="en-US" sz="1400" b="0" i="0" u="none" strike="noStrike" cap="none" normalizeH="0" baseline="0" dirty="0" smtClean="0">
                <a:ln>
                  <a:noFill/>
                </a:ln>
                <a:solidFill>
                  <a:srgbClr val="000000"/>
                </a:solidFill>
                <a:effectLst/>
                <a:latin typeface="JetBrains Mono"/>
              </a:rPr>
              <a:t>&gt;Simulation/</a:t>
            </a:r>
            <a:r>
              <a:rPr kumimoji="0" lang="en-US" altLang="en-US" sz="1400" b="0" i="0" u="none" strike="noStrike" cap="none" normalizeH="0" baseline="0" dirty="0" err="1" smtClean="0">
                <a:ln>
                  <a:noFill/>
                </a:ln>
                <a:solidFill>
                  <a:srgbClr val="000000"/>
                </a:solidFill>
                <a:effectLst/>
                <a:latin typeface="JetBrains Mono"/>
              </a:rPr>
              <a:t>ParameterScanSpecs.json</a:t>
            </a:r>
            <a:r>
              <a:rPr kumimoji="0" lang="en-US" altLang="en-US" sz="1400" b="0" i="0" u="none" strike="noStrike" cap="none" normalizeH="0" baseline="0" dirty="0" smtClean="0">
                <a:ln>
                  <a:noFill/>
                </a:ln>
                <a:solidFill>
                  <a:srgbClr val="000000"/>
                </a:solidFill>
                <a:effectLst/>
                <a:latin typeface="JetBrains Mono"/>
              </a:rPr>
              <a:t>&lt;/</a:t>
            </a:r>
            <a:r>
              <a:rPr kumimoji="0" lang="en-US" altLang="en-US" sz="1400" b="1" i="0" u="none" strike="noStrike" cap="none" normalizeH="0" baseline="0" dirty="0" err="1" smtClean="0">
                <a:ln>
                  <a:noFill/>
                </a:ln>
                <a:solidFill>
                  <a:srgbClr val="000080"/>
                </a:solidFill>
                <a:effectLst/>
                <a:latin typeface="JetBrains Mono"/>
              </a:rPr>
              <a:t>ParameterScan</a:t>
            </a:r>
            <a:r>
              <a:rPr kumimoji="0" lang="en-US" altLang="en-US" sz="1400" b="0" i="0" u="none" strike="noStrike" cap="none" normalizeH="0" baseline="0" dirty="0" smtClean="0">
                <a:ln>
                  <a:noFill/>
                </a:ln>
                <a:solidFill>
                  <a:srgbClr val="000000"/>
                </a:solidFill>
                <a:effectLst/>
                <a:latin typeface="JetBrains Mono"/>
              </a:rPr>
              <a:t>&gt;</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smtClean="0">
                <a:ln>
                  <a:noFill/>
                </a:ln>
                <a:solidFill>
                  <a:srgbClr val="000000"/>
                </a:solidFill>
                <a:effectLst/>
                <a:latin typeface="JetBrains Mono"/>
              </a:rPr>
              <a:t>&lt;/</a:t>
            </a:r>
            <a:r>
              <a:rPr kumimoji="0" lang="en-US" altLang="en-US" sz="1400" b="1" i="0" u="none" strike="noStrike" cap="none" normalizeH="0" baseline="0" dirty="0" smtClean="0">
                <a:ln>
                  <a:noFill/>
                </a:ln>
                <a:solidFill>
                  <a:srgbClr val="000080"/>
                </a:solidFill>
                <a:effectLst/>
                <a:latin typeface="JetBrains Mono"/>
              </a:rPr>
              <a:t>Simulation</a:t>
            </a:r>
            <a:r>
              <a:rPr kumimoji="0" lang="en-US" altLang="en-US" sz="1400" b="0" i="0" u="none" strike="noStrike" cap="none" normalizeH="0" baseline="0" dirty="0" smtClean="0">
                <a:ln>
                  <a:noFill/>
                </a:ln>
                <a:solidFill>
                  <a:srgbClr val="000000"/>
                </a:solidFill>
                <a:effectLst/>
                <a:latin typeface="JetBrains Mono"/>
              </a:rPr>
              <a:t>&gt;</a:t>
            </a:r>
            <a:br>
              <a:rPr kumimoji="0" lang="en-US" altLang="en-US" sz="1400" b="0" i="0" u="none" strike="noStrike" cap="none" normalizeH="0" baseline="0" dirty="0" smtClean="0">
                <a:ln>
                  <a:noFill/>
                </a:ln>
                <a:solidFill>
                  <a:srgbClr val="000000"/>
                </a:solidFill>
                <a:effectLst/>
                <a:latin typeface="JetBrains Mono"/>
              </a:rPr>
            </a:br>
            <a:endParaRPr kumimoji="0" lang="en-US" altLang="en-US" sz="36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5139305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0" y="1371600"/>
            <a:ext cx="9389109" cy="406265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smtClean="0">
                <a:ln>
                  <a:noFill/>
                </a:ln>
                <a:solidFill>
                  <a:srgbClr val="000080"/>
                </a:solidFill>
                <a:effectLst/>
                <a:latin typeface="JetBrains Mono"/>
              </a:rPr>
              <a:t>from </a:t>
            </a:r>
            <a:r>
              <a:rPr kumimoji="0" lang="en-US" altLang="en-US" sz="1000" b="0" i="0" u="none" strike="noStrike" cap="none" normalizeH="0" baseline="0" dirty="0" smtClean="0">
                <a:ln>
                  <a:noFill/>
                </a:ln>
                <a:solidFill>
                  <a:srgbClr val="000000"/>
                </a:solidFill>
                <a:effectLst/>
                <a:latin typeface="JetBrains Mono"/>
              </a:rPr>
              <a:t>cc3d.core.PySteppables </a:t>
            </a:r>
            <a:r>
              <a:rPr kumimoji="0" lang="en-US" altLang="en-US" sz="1000" b="1" i="0" u="none" strike="noStrike" cap="none" normalizeH="0" baseline="0" dirty="0" smtClean="0">
                <a:ln>
                  <a:noFill/>
                </a:ln>
                <a:solidFill>
                  <a:srgbClr val="000080"/>
                </a:solidFill>
                <a:effectLst/>
                <a:latin typeface="JetBrains Mono"/>
              </a:rPr>
              <a:t>import </a:t>
            </a:r>
            <a:r>
              <a:rPr kumimoji="0" lang="en-US" altLang="en-US" sz="1000" b="0" i="0" u="none" strike="noStrike" cap="none" normalizeH="0" baseline="0" dirty="0" smtClean="0">
                <a:ln>
                  <a:noFill/>
                </a:ln>
                <a:solidFill>
                  <a:srgbClr val="000000"/>
                </a:solidFill>
                <a:effectLst/>
                <a:latin typeface="JetBrains Mono"/>
              </a:rPr>
              <a:t>*</a:t>
            </a:r>
            <a:br>
              <a:rPr kumimoji="0" lang="en-US" altLang="en-US" sz="1000" b="0" i="0" u="none" strike="noStrike" cap="none" normalizeH="0" baseline="0" dirty="0" smtClean="0">
                <a:ln>
                  <a:noFill/>
                </a:ln>
                <a:solidFill>
                  <a:srgbClr val="000000"/>
                </a:solidFill>
                <a:effectLst/>
                <a:latin typeface="JetBrains Mono"/>
              </a:rPr>
            </a:br>
            <a:r>
              <a:rPr kumimoji="0" lang="en-US" altLang="en-US" sz="1000" b="1" i="0" u="none" strike="noStrike" cap="none" normalizeH="0" baseline="0" dirty="0" smtClean="0">
                <a:ln>
                  <a:noFill/>
                </a:ln>
                <a:solidFill>
                  <a:srgbClr val="000080"/>
                </a:solidFill>
                <a:effectLst/>
                <a:latin typeface="JetBrains Mono"/>
              </a:rPr>
              <a:t>from </a:t>
            </a:r>
            <a:r>
              <a:rPr kumimoji="0" lang="en-US" altLang="en-US" sz="1000" b="0" i="0" u="none" strike="noStrike" cap="none" normalizeH="0" baseline="0" dirty="0" err="1" smtClean="0">
                <a:ln>
                  <a:noFill/>
                </a:ln>
                <a:solidFill>
                  <a:srgbClr val="000000"/>
                </a:solidFill>
                <a:effectLst/>
                <a:latin typeface="JetBrains Mono"/>
              </a:rPr>
              <a:t>pathlib</a:t>
            </a:r>
            <a:r>
              <a:rPr kumimoji="0" lang="en-US" altLang="en-US" sz="1000" b="0" i="0" u="none" strike="noStrike" cap="none" normalizeH="0" baseline="0" dirty="0" smtClean="0">
                <a:ln>
                  <a:noFill/>
                </a:ln>
                <a:solidFill>
                  <a:srgbClr val="000000"/>
                </a:solidFill>
                <a:effectLst/>
                <a:latin typeface="JetBrains Mono"/>
              </a:rPr>
              <a:t> </a:t>
            </a:r>
            <a:r>
              <a:rPr kumimoji="0" lang="en-US" altLang="en-US" sz="1000" b="1" i="0" u="none" strike="noStrike" cap="none" normalizeH="0" baseline="0" dirty="0" smtClean="0">
                <a:ln>
                  <a:noFill/>
                </a:ln>
                <a:solidFill>
                  <a:srgbClr val="000080"/>
                </a:solidFill>
                <a:effectLst/>
                <a:latin typeface="JetBrains Mono"/>
              </a:rPr>
              <a:t>import </a:t>
            </a:r>
            <a:r>
              <a:rPr kumimoji="0" lang="en-US" altLang="en-US" sz="1000" b="0" i="0" u="none" strike="noStrike" cap="none" normalizeH="0" baseline="0" dirty="0" smtClean="0">
                <a:ln>
                  <a:noFill/>
                </a:ln>
                <a:solidFill>
                  <a:srgbClr val="000000"/>
                </a:solidFill>
                <a:effectLst/>
                <a:latin typeface="JetBrains Mono"/>
              </a:rPr>
              <a:t>Path</a:t>
            </a:r>
            <a:br>
              <a:rPr kumimoji="0" lang="en-US" altLang="en-US" sz="1000" b="0" i="0" u="none" strike="noStrike" cap="none" normalizeH="0" baseline="0" dirty="0" smtClean="0">
                <a:ln>
                  <a:noFill/>
                </a:ln>
                <a:solidFill>
                  <a:srgbClr val="000000"/>
                </a:solidFill>
                <a:effectLst/>
                <a:latin typeface="JetBrains Mono"/>
              </a:rPr>
            </a:br>
            <a:r>
              <a:rPr kumimoji="0" lang="en-US" altLang="en-US" sz="1000" b="1" i="0" u="none" strike="noStrike" cap="none" normalizeH="0" baseline="0" dirty="0" smtClean="0">
                <a:ln>
                  <a:noFill/>
                </a:ln>
                <a:solidFill>
                  <a:srgbClr val="000080"/>
                </a:solidFill>
                <a:effectLst/>
                <a:latin typeface="JetBrains Mono"/>
              </a:rPr>
              <a:t>from </a:t>
            </a:r>
            <a:r>
              <a:rPr kumimoji="0" lang="en-US" altLang="en-US" sz="1000" b="0" i="0" u="none" strike="noStrike" cap="none" normalizeH="0" baseline="0" dirty="0" smtClean="0">
                <a:ln>
                  <a:noFill/>
                </a:ln>
                <a:solidFill>
                  <a:srgbClr val="000000"/>
                </a:solidFill>
                <a:effectLst/>
                <a:latin typeface="JetBrains Mono"/>
              </a:rPr>
              <a:t>collections </a:t>
            </a:r>
            <a:r>
              <a:rPr kumimoji="0" lang="en-US" altLang="en-US" sz="1000" b="1" i="0" u="none" strike="noStrike" cap="none" normalizeH="0" baseline="0" dirty="0" smtClean="0">
                <a:ln>
                  <a:noFill/>
                </a:ln>
                <a:solidFill>
                  <a:srgbClr val="000080"/>
                </a:solidFill>
                <a:effectLst/>
                <a:latin typeface="JetBrains Mono"/>
              </a:rPr>
              <a:t>import </a:t>
            </a:r>
            <a:r>
              <a:rPr kumimoji="0" lang="en-US" altLang="en-US" sz="1000" b="0" i="0" u="none" strike="noStrike" cap="none" normalizeH="0" baseline="0" dirty="0" err="1" smtClean="0">
                <a:ln>
                  <a:noFill/>
                </a:ln>
                <a:solidFill>
                  <a:srgbClr val="000000"/>
                </a:solidFill>
                <a:effectLst/>
                <a:latin typeface="JetBrains Mono"/>
              </a:rPr>
              <a:t>defaultdict</a:t>
            </a:r>
            <a:r>
              <a:rPr kumimoji="0" lang="en-US" altLang="en-US" sz="1000" b="0" i="0" u="none" strike="noStrike" cap="none" normalizeH="0" baseline="0" dirty="0" smtClean="0">
                <a:ln>
                  <a:noFill/>
                </a:ln>
                <a:solidFill>
                  <a:srgbClr val="000000"/>
                </a:solidFill>
                <a:effectLst/>
                <a:latin typeface="JetBrains Mono"/>
              </a:rPr>
              <a:t/>
            </a:r>
            <a:br>
              <a:rPr kumimoji="0" lang="en-US" altLang="en-US" sz="1000" b="0" i="0" u="none" strike="noStrike" cap="none" normalizeH="0" baseline="0" dirty="0" smtClean="0">
                <a:ln>
                  <a:noFill/>
                </a:ln>
                <a:solidFill>
                  <a:srgbClr val="000000"/>
                </a:solidFill>
                <a:effectLst/>
                <a:latin typeface="JetBrains Mono"/>
              </a:rPr>
            </a:br>
            <a:r>
              <a:rPr kumimoji="0" lang="en-US" altLang="en-US" sz="1000" b="0" i="0" u="none" strike="noStrike" cap="none" normalizeH="0" baseline="0" dirty="0" smtClean="0">
                <a:ln>
                  <a:noFill/>
                </a:ln>
                <a:solidFill>
                  <a:srgbClr val="000000"/>
                </a:solidFill>
                <a:effectLst/>
                <a:latin typeface="JetBrains Mono"/>
              </a:rPr>
              <a:t/>
            </a:r>
            <a:br>
              <a:rPr kumimoji="0" lang="en-US" altLang="en-US" sz="1000" b="0" i="0" u="none" strike="noStrike" cap="none" normalizeH="0" baseline="0" dirty="0" smtClean="0">
                <a:ln>
                  <a:noFill/>
                </a:ln>
                <a:solidFill>
                  <a:srgbClr val="000000"/>
                </a:solidFill>
                <a:effectLst/>
                <a:latin typeface="JetBrains Mono"/>
              </a:rPr>
            </a:br>
            <a:r>
              <a:rPr kumimoji="0" lang="en-US" altLang="en-US" sz="1000" b="0" i="0" u="none" strike="noStrike" cap="none" normalizeH="0" baseline="0" dirty="0" smtClean="0">
                <a:ln>
                  <a:noFill/>
                </a:ln>
                <a:solidFill>
                  <a:srgbClr val="000000"/>
                </a:solidFill>
                <a:effectLst/>
                <a:latin typeface="JetBrains Mono"/>
              </a:rPr>
              <a:t/>
            </a:r>
            <a:br>
              <a:rPr kumimoji="0" lang="en-US" altLang="en-US" sz="1000" b="0" i="0" u="none" strike="noStrike" cap="none" normalizeH="0" baseline="0" dirty="0" smtClean="0">
                <a:ln>
                  <a:noFill/>
                </a:ln>
                <a:solidFill>
                  <a:srgbClr val="000000"/>
                </a:solidFill>
                <a:effectLst/>
                <a:latin typeface="JetBrains Mono"/>
              </a:rPr>
            </a:br>
            <a:r>
              <a:rPr kumimoji="0" lang="en-US" altLang="en-US" sz="1000" b="1" i="0" u="none" strike="noStrike" cap="none" normalizeH="0" baseline="0" dirty="0" smtClean="0">
                <a:ln>
                  <a:noFill/>
                </a:ln>
                <a:solidFill>
                  <a:srgbClr val="000080"/>
                </a:solidFill>
                <a:effectLst/>
                <a:latin typeface="JetBrains Mono"/>
              </a:rPr>
              <a:t>class </a:t>
            </a:r>
            <a:r>
              <a:rPr kumimoji="0" lang="en-US" altLang="en-US" sz="1000" b="0" i="0" u="none" strike="noStrike" cap="none" normalizeH="0" baseline="0" dirty="0" err="1" smtClean="0">
                <a:ln>
                  <a:noFill/>
                </a:ln>
                <a:solidFill>
                  <a:srgbClr val="000000"/>
                </a:solidFill>
                <a:effectLst/>
                <a:latin typeface="JetBrains Mono"/>
              </a:rPr>
              <a:t>CellSortingSteppable</a:t>
            </a:r>
            <a:r>
              <a:rPr kumimoji="0" lang="en-US" altLang="en-US" sz="1000" b="0" i="0" u="none" strike="noStrike" cap="none" normalizeH="0" baseline="0" dirty="0" smtClean="0">
                <a:ln>
                  <a:noFill/>
                </a:ln>
                <a:solidFill>
                  <a:srgbClr val="000000"/>
                </a:solidFill>
                <a:effectLst/>
                <a:latin typeface="JetBrains Mono"/>
              </a:rPr>
              <a:t>(</a:t>
            </a:r>
            <a:r>
              <a:rPr kumimoji="0" lang="en-US" altLang="en-US" sz="1000" b="0" i="0" u="none" strike="noStrike" cap="none" normalizeH="0" baseline="0" dirty="0" err="1" smtClean="0">
                <a:ln>
                  <a:noFill/>
                </a:ln>
                <a:solidFill>
                  <a:srgbClr val="000000"/>
                </a:solidFill>
                <a:effectLst/>
                <a:latin typeface="JetBrains Mono"/>
              </a:rPr>
              <a:t>SteppableBasePy</a:t>
            </a:r>
            <a:r>
              <a:rPr kumimoji="0" lang="en-US" altLang="en-US" sz="1000" b="0" i="0" u="none" strike="noStrike" cap="none" normalizeH="0" baseline="0" dirty="0" smtClean="0">
                <a:ln>
                  <a:noFill/>
                </a:ln>
                <a:solidFill>
                  <a:srgbClr val="000000"/>
                </a:solidFill>
                <a:effectLst/>
                <a:latin typeface="JetBrains Mono"/>
              </a:rPr>
              <a:t>):</a:t>
            </a:r>
            <a:br>
              <a:rPr kumimoji="0" lang="en-US" altLang="en-US" sz="1000" b="0" i="0" u="none" strike="noStrike" cap="none" normalizeH="0" baseline="0" dirty="0" smtClean="0">
                <a:ln>
                  <a:noFill/>
                </a:ln>
                <a:solidFill>
                  <a:srgbClr val="000000"/>
                </a:solidFill>
                <a:effectLst/>
                <a:latin typeface="JetBrains Mono"/>
              </a:rPr>
            </a:br>
            <a:r>
              <a:rPr kumimoji="0" lang="en-US" altLang="en-US" sz="1000" b="0" i="0" u="none" strike="noStrike" cap="none" normalizeH="0" baseline="0" dirty="0" smtClean="0">
                <a:ln>
                  <a:noFill/>
                </a:ln>
                <a:solidFill>
                  <a:srgbClr val="000000"/>
                </a:solidFill>
                <a:effectLst/>
                <a:latin typeface="JetBrains Mono"/>
              </a:rPr>
              <a:t/>
            </a:r>
            <a:br>
              <a:rPr kumimoji="0" lang="en-US" altLang="en-US" sz="1000" b="0" i="0" u="none" strike="noStrike" cap="none" normalizeH="0" baseline="0" dirty="0" smtClean="0">
                <a:ln>
                  <a:noFill/>
                </a:ln>
                <a:solidFill>
                  <a:srgbClr val="000000"/>
                </a:solidFill>
                <a:effectLst/>
                <a:latin typeface="JetBrains Mono"/>
              </a:rPr>
            </a:br>
            <a:r>
              <a:rPr kumimoji="0" lang="en-US" altLang="en-US" sz="1000" b="0" i="0" u="none" strike="noStrike" cap="none" normalizeH="0" baseline="0" dirty="0" smtClean="0">
                <a:ln>
                  <a:noFill/>
                </a:ln>
                <a:solidFill>
                  <a:srgbClr val="000000"/>
                </a:solidFill>
                <a:effectLst/>
                <a:latin typeface="JetBrains Mono"/>
              </a:rPr>
              <a:t>    </a:t>
            </a:r>
            <a:r>
              <a:rPr kumimoji="0" lang="en-US" altLang="en-US" sz="1000" b="1" i="0" u="none" strike="noStrike" cap="none" normalizeH="0" baseline="0" dirty="0" err="1" smtClean="0">
                <a:ln>
                  <a:noFill/>
                </a:ln>
                <a:solidFill>
                  <a:srgbClr val="000080"/>
                </a:solidFill>
                <a:effectLst/>
                <a:latin typeface="JetBrains Mono"/>
              </a:rPr>
              <a:t>def</a:t>
            </a:r>
            <a:r>
              <a:rPr kumimoji="0" lang="en-US" altLang="en-US" sz="1000" b="1" i="0" u="none" strike="noStrike" cap="none" normalizeH="0" baseline="0" dirty="0" smtClean="0">
                <a:ln>
                  <a:noFill/>
                </a:ln>
                <a:solidFill>
                  <a:srgbClr val="000080"/>
                </a:solidFill>
                <a:effectLst/>
                <a:latin typeface="JetBrains Mono"/>
              </a:rPr>
              <a:t> </a:t>
            </a:r>
            <a:r>
              <a:rPr kumimoji="0" lang="en-US" altLang="en-US" sz="1000" b="0" i="0" u="none" strike="noStrike" cap="none" normalizeH="0" baseline="0" dirty="0" smtClean="0">
                <a:ln>
                  <a:noFill/>
                </a:ln>
                <a:solidFill>
                  <a:srgbClr val="B200B2"/>
                </a:solidFill>
                <a:effectLst/>
                <a:latin typeface="JetBrains Mono"/>
              </a:rPr>
              <a:t>__</a:t>
            </a:r>
            <a:r>
              <a:rPr kumimoji="0" lang="en-US" altLang="en-US" sz="1000" b="0" i="0" u="none" strike="noStrike" cap="none" normalizeH="0" baseline="0" dirty="0" err="1" smtClean="0">
                <a:ln>
                  <a:noFill/>
                </a:ln>
                <a:solidFill>
                  <a:srgbClr val="B200B2"/>
                </a:solidFill>
                <a:effectLst/>
                <a:latin typeface="JetBrains Mono"/>
              </a:rPr>
              <a:t>init</a:t>
            </a:r>
            <a:r>
              <a:rPr kumimoji="0" lang="en-US" altLang="en-US" sz="1000" b="0" i="0" u="none" strike="noStrike" cap="none" normalizeH="0" baseline="0" dirty="0" smtClean="0">
                <a:ln>
                  <a:noFill/>
                </a:ln>
                <a:solidFill>
                  <a:srgbClr val="B200B2"/>
                </a:solidFill>
                <a:effectLst/>
                <a:latin typeface="JetBrains Mono"/>
              </a:rPr>
              <a:t>__</a:t>
            </a:r>
            <a:r>
              <a:rPr kumimoji="0" lang="en-US" altLang="en-US" sz="1000" b="0" i="0" u="none" strike="noStrike" cap="none" normalizeH="0" baseline="0" dirty="0" smtClean="0">
                <a:ln>
                  <a:noFill/>
                </a:ln>
                <a:solidFill>
                  <a:srgbClr val="000000"/>
                </a:solidFill>
                <a:effectLst/>
                <a:latin typeface="JetBrains Mono"/>
              </a:rPr>
              <a:t>(</a:t>
            </a:r>
            <a:r>
              <a:rPr kumimoji="0" lang="en-US" altLang="en-US" sz="1000" b="0" i="0" u="none" strike="noStrike" cap="none" normalizeH="0" baseline="0" dirty="0" smtClean="0">
                <a:ln>
                  <a:noFill/>
                </a:ln>
                <a:solidFill>
                  <a:srgbClr val="94558D"/>
                </a:solidFill>
                <a:effectLst/>
                <a:latin typeface="JetBrains Mono"/>
              </a:rPr>
              <a:t>self</a:t>
            </a:r>
            <a:r>
              <a:rPr kumimoji="0" lang="en-US" altLang="en-US" sz="1000" b="0" i="0" u="none" strike="noStrike" cap="none" normalizeH="0" baseline="0" dirty="0" smtClean="0">
                <a:ln>
                  <a:noFill/>
                </a:ln>
                <a:solidFill>
                  <a:srgbClr val="000000"/>
                </a:solidFill>
                <a:effectLst/>
                <a:latin typeface="JetBrains Mono"/>
              </a:rPr>
              <a:t>, frequency=</a:t>
            </a:r>
            <a:r>
              <a:rPr kumimoji="0" lang="en-US" altLang="en-US" sz="1000" b="0" i="0" u="none" strike="noStrike" cap="none" normalizeH="0" baseline="0" dirty="0" smtClean="0">
                <a:ln>
                  <a:noFill/>
                </a:ln>
                <a:solidFill>
                  <a:srgbClr val="0000FF"/>
                </a:solidFill>
                <a:effectLst/>
                <a:latin typeface="JetBrains Mono"/>
              </a:rPr>
              <a:t>1</a:t>
            </a:r>
            <a:r>
              <a:rPr kumimoji="0" lang="en-US" altLang="en-US" sz="1000" b="0" i="0" u="none" strike="noStrike" cap="none" normalizeH="0" baseline="0" dirty="0" smtClean="0">
                <a:ln>
                  <a:noFill/>
                </a:ln>
                <a:solidFill>
                  <a:srgbClr val="000000"/>
                </a:solidFill>
                <a:effectLst/>
                <a:latin typeface="JetBrains Mono"/>
              </a:rPr>
              <a:t>):</a:t>
            </a:r>
            <a:br>
              <a:rPr kumimoji="0" lang="en-US" altLang="en-US" sz="1000" b="0" i="0" u="none" strike="noStrike" cap="none" normalizeH="0" baseline="0" dirty="0" smtClean="0">
                <a:ln>
                  <a:noFill/>
                </a:ln>
                <a:solidFill>
                  <a:srgbClr val="000000"/>
                </a:solidFill>
                <a:effectLst/>
                <a:latin typeface="JetBrains Mono"/>
              </a:rPr>
            </a:br>
            <a:r>
              <a:rPr kumimoji="0" lang="en-US" altLang="en-US" sz="1000" b="0" i="0" u="none" strike="noStrike" cap="none" normalizeH="0" baseline="0" dirty="0" smtClean="0">
                <a:ln>
                  <a:noFill/>
                </a:ln>
                <a:solidFill>
                  <a:srgbClr val="000000"/>
                </a:solidFill>
                <a:effectLst/>
                <a:latin typeface="JetBrains Mono"/>
              </a:rPr>
              <a:t>        </a:t>
            </a:r>
            <a:r>
              <a:rPr kumimoji="0" lang="en-US" altLang="en-US" sz="1000" b="0" i="0" u="none" strike="noStrike" cap="none" normalizeH="0" baseline="0" dirty="0" err="1" smtClean="0">
                <a:ln>
                  <a:noFill/>
                </a:ln>
                <a:solidFill>
                  <a:srgbClr val="000000"/>
                </a:solidFill>
                <a:effectLst/>
                <a:latin typeface="JetBrains Mono"/>
              </a:rPr>
              <a:t>SteppableBasePy</a:t>
            </a:r>
            <a:r>
              <a:rPr kumimoji="0" lang="en-US" altLang="en-US" sz="1000" b="0" i="0" u="none" strike="noStrike" cap="none" normalizeH="0" baseline="0" dirty="0" smtClean="0">
                <a:ln>
                  <a:noFill/>
                </a:ln>
                <a:solidFill>
                  <a:srgbClr val="000000"/>
                </a:solidFill>
                <a:effectLst/>
                <a:latin typeface="JetBrains Mono"/>
              </a:rPr>
              <a:t>.</a:t>
            </a:r>
            <a:r>
              <a:rPr kumimoji="0" lang="en-US" altLang="en-US" sz="1000" b="0" i="0" u="none" strike="noStrike" cap="none" normalizeH="0" baseline="0" dirty="0" smtClean="0">
                <a:ln>
                  <a:noFill/>
                </a:ln>
                <a:solidFill>
                  <a:srgbClr val="B200B2"/>
                </a:solidFill>
                <a:effectLst/>
                <a:latin typeface="JetBrains Mono"/>
              </a:rPr>
              <a:t>__</a:t>
            </a:r>
            <a:r>
              <a:rPr kumimoji="0" lang="en-US" altLang="en-US" sz="1000" b="0" i="0" u="none" strike="noStrike" cap="none" normalizeH="0" baseline="0" dirty="0" err="1" smtClean="0">
                <a:ln>
                  <a:noFill/>
                </a:ln>
                <a:solidFill>
                  <a:srgbClr val="B200B2"/>
                </a:solidFill>
                <a:effectLst/>
                <a:latin typeface="JetBrains Mono"/>
              </a:rPr>
              <a:t>init</a:t>
            </a:r>
            <a:r>
              <a:rPr kumimoji="0" lang="en-US" altLang="en-US" sz="1000" b="0" i="0" u="none" strike="noStrike" cap="none" normalizeH="0" baseline="0" dirty="0" smtClean="0">
                <a:ln>
                  <a:noFill/>
                </a:ln>
                <a:solidFill>
                  <a:srgbClr val="B200B2"/>
                </a:solidFill>
                <a:effectLst/>
                <a:latin typeface="JetBrains Mono"/>
              </a:rPr>
              <a:t>__</a:t>
            </a:r>
            <a:r>
              <a:rPr kumimoji="0" lang="en-US" altLang="en-US" sz="1000" b="0" i="0" u="none" strike="noStrike" cap="none" normalizeH="0" baseline="0" dirty="0" smtClean="0">
                <a:ln>
                  <a:noFill/>
                </a:ln>
                <a:solidFill>
                  <a:srgbClr val="000000"/>
                </a:solidFill>
                <a:effectLst/>
                <a:latin typeface="JetBrains Mono"/>
              </a:rPr>
              <a:t>(</a:t>
            </a:r>
            <a:r>
              <a:rPr kumimoji="0" lang="en-US" altLang="en-US" sz="1000" b="0" i="0" u="none" strike="noStrike" cap="none" normalizeH="0" baseline="0" dirty="0" smtClean="0">
                <a:ln>
                  <a:noFill/>
                </a:ln>
                <a:solidFill>
                  <a:srgbClr val="94558D"/>
                </a:solidFill>
                <a:effectLst/>
                <a:latin typeface="JetBrains Mono"/>
              </a:rPr>
              <a:t>self</a:t>
            </a:r>
            <a:r>
              <a:rPr kumimoji="0" lang="en-US" altLang="en-US" sz="1000" b="0" i="0" u="none" strike="noStrike" cap="none" normalizeH="0" baseline="0" dirty="0" smtClean="0">
                <a:ln>
                  <a:noFill/>
                </a:ln>
                <a:solidFill>
                  <a:srgbClr val="000000"/>
                </a:solidFill>
                <a:effectLst/>
                <a:latin typeface="JetBrains Mono"/>
              </a:rPr>
              <a:t>, frequency)</a:t>
            </a:r>
            <a:br>
              <a:rPr kumimoji="0" lang="en-US" altLang="en-US" sz="1000" b="0" i="0" u="none" strike="noStrike" cap="none" normalizeH="0" baseline="0" dirty="0" smtClean="0">
                <a:ln>
                  <a:noFill/>
                </a:ln>
                <a:solidFill>
                  <a:srgbClr val="000000"/>
                </a:solidFill>
                <a:effectLst/>
                <a:latin typeface="JetBrains Mono"/>
              </a:rPr>
            </a:br>
            <a:r>
              <a:rPr kumimoji="0" lang="en-US" altLang="en-US" sz="1000" b="0" i="0" u="none" strike="noStrike" cap="none" normalizeH="0" baseline="0" dirty="0" smtClean="0">
                <a:ln>
                  <a:noFill/>
                </a:ln>
                <a:solidFill>
                  <a:srgbClr val="000000"/>
                </a:solidFill>
                <a:effectLst/>
                <a:latin typeface="JetBrains Mono"/>
              </a:rPr>
              <a:t/>
            </a:r>
            <a:br>
              <a:rPr kumimoji="0" lang="en-US" altLang="en-US" sz="1000" b="0" i="0" u="none" strike="noStrike" cap="none" normalizeH="0" baseline="0" dirty="0" smtClean="0">
                <a:ln>
                  <a:noFill/>
                </a:ln>
                <a:solidFill>
                  <a:srgbClr val="000000"/>
                </a:solidFill>
                <a:effectLst/>
                <a:latin typeface="JetBrains Mono"/>
              </a:rPr>
            </a:br>
            <a:r>
              <a:rPr kumimoji="0" lang="en-US" altLang="en-US" sz="1000" b="0" i="0" u="none" strike="noStrike" cap="none" normalizeH="0" baseline="0" dirty="0" smtClean="0">
                <a:ln>
                  <a:noFill/>
                </a:ln>
                <a:solidFill>
                  <a:srgbClr val="000000"/>
                </a:solidFill>
                <a:effectLst/>
                <a:latin typeface="JetBrains Mono"/>
              </a:rPr>
              <a:t>    </a:t>
            </a:r>
            <a:r>
              <a:rPr kumimoji="0" lang="en-US" altLang="en-US" sz="1000" b="1" i="0" u="none" strike="noStrike" cap="none" normalizeH="0" baseline="0" dirty="0" err="1" smtClean="0">
                <a:ln>
                  <a:noFill/>
                </a:ln>
                <a:solidFill>
                  <a:srgbClr val="000080"/>
                </a:solidFill>
                <a:effectLst/>
                <a:latin typeface="JetBrains Mono"/>
              </a:rPr>
              <a:t>def</a:t>
            </a:r>
            <a:r>
              <a:rPr kumimoji="0" lang="en-US" altLang="en-US" sz="1000" b="1" i="0" u="none" strike="noStrike" cap="none" normalizeH="0" baseline="0" dirty="0" smtClean="0">
                <a:ln>
                  <a:noFill/>
                </a:ln>
                <a:solidFill>
                  <a:srgbClr val="000080"/>
                </a:solidFill>
                <a:effectLst/>
                <a:latin typeface="JetBrains Mono"/>
              </a:rPr>
              <a:t> </a:t>
            </a:r>
            <a:r>
              <a:rPr kumimoji="0" lang="en-US" altLang="en-US" sz="1000" b="0" i="0" u="none" strike="noStrike" cap="none" normalizeH="0" baseline="0" dirty="0" smtClean="0">
                <a:ln>
                  <a:noFill/>
                </a:ln>
                <a:solidFill>
                  <a:srgbClr val="000000"/>
                </a:solidFill>
                <a:effectLst/>
                <a:latin typeface="JetBrains Mono"/>
              </a:rPr>
              <a:t>start(</a:t>
            </a:r>
            <a:r>
              <a:rPr kumimoji="0" lang="en-US" altLang="en-US" sz="1000" b="0" i="0" u="none" strike="noStrike" cap="none" normalizeH="0" baseline="0" dirty="0" smtClean="0">
                <a:ln>
                  <a:noFill/>
                </a:ln>
                <a:solidFill>
                  <a:srgbClr val="94558D"/>
                </a:solidFill>
                <a:effectLst/>
                <a:latin typeface="JetBrains Mono"/>
              </a:rPr>
              <a:t>self</a:t>
            </a:r>
            <a:r>
              <a:rPr kumimoji="0" lang="en-US" altLang="en-US" sz="1000" b="0" i="0" u="none" strike="noStrike" cap="none" normalizeH="0" baseline="0" dirty="0" smtClean="0">
                <a:ln>
                  <a:noFill/>
                </a:ln>
                <a:solidFill>
                  <a:srgbClr val="000000"/>
                </a:solidFill>
                <a:effectLst/>
                <a:latin typeface="JetBrains Mono"/>
              </a:rPr>
              <a:t>):</a:t>
            </a:r>
            <a:br>
              <a:rPr kumimoji="0" lang="en-US" altLang="en-US" sz="1000" b="0" i="0" u="none" strike="noStrike" cap="none" normalizeH="0" baseline="0" dirty="0" smtClean="0">
                <a:ln>
                  <a:noFill/>
                </a:ln>
                <a:solidFill>
                  <a:srgbClr val="000000"/>
                </a:solidFill>
                <a:effectLst/>
                <a:latin typeface="JetBrains Mono"/>
              </a:rPr>
            </a:br>
            <a:r>
              <a:rPr kumimoji="0" lang="en-US" altLang="en-US" sz="1000" b="0" i="0" u="none" strike="noStrike" cap="none" normalizeH="0" baseline="0" dirty="0" smtClean="0">
                <a:ln>
                  <a:noFill/>
                </a:ln>
                <a:solidFill>
                  <a:srgbClr val="000000"/>
                </a:solidFill>
                <a:effectLst/>
                <a:latin typeface="JetBrains Mono"/>
              </a:rPr>
              <a:t>        </a:t>
            </a:r>
            <a:r>
              <a:rPr kumimoji="0" lang="en-US" altLang="en-US" sz="1000" b="0" i="1" u="none" strike="noStrike" cap="none" normalizeH="0" baseline="0" dirty="0" smtClean="0">
                <a:ln>
                  <a:noFill/>
                </a:ln>
                <a:solidFill>
                  <a:srgbClr val="808080"/>
                </a:solidFill>
                <a:effectLst/>
                <a:latin typeface="JetBrains Mono"/>
              </a:rPr>
              <a:t># we are constructing output file name</a:t>
            </a:r>
            <a:br>
              <a:rPr kumimoji="0" lang="en-US" altLang="en-US" sz="1000" b="0" i="1" u="none" strike="noStrike" cap="none" normalizeH="0" baseline="0" dirty="0" smtClean="0">
                <a:ln>
                  <a:noFill/>
                </a:ln>
                <a:solidFill>
                  <a:srgbClr val="808080"/>
                </a:solidFill>
                <a:effectLst/>
                <a:latin typeface="JetBrains Mono"/>
              </a:rPr>
            </a:br>
            <a:r>
              <a:rPr kumimoji="0" lang="en-US" altLang="en-US" sz="1000" b="0" i="1" u="none" strike="noStrike" cap="none" normalizeH="0" baseline="0" dirty="0" smtClean="0">
                <a:ln>
                  <a:noFill/>
                </a:ln>
                <a:solidFill>
                  <a:srgbClr val="808080"/>
                </a:solidFill>
                <a:effectLst/>
                <a:latin typeface="JetBrains Mono"/>
              </a:rPr>
              <a:t>        # As an example let's assume that </a:t>
            </a:r>
            <a:r>
              <a:rPr kumimoji="0" lang="en-US" altLang="en-US" sz="1000" b="0" i="1" u="none" strike="noStrike" cap="none" normalizeH="0" baseline="0" dirty="0" err="1" smtClean="0">
                <a:ln>
                  <a:noFill/>
                </a:ln>
                <a:solidFill>
                  <a:srgbClr val="808080"/>
                </a:solidFill>
                <a:effectLst/>
                <a:latin typeface="JetBrains Mono"/>
              </a:rPr>
              <a:t>self.output_dir</a:t>
            </a:r>
            <a:r>
              <a:rPr kumimoji="0" lang="en-US" altLang="en-US" sz="1000" b="0" i="1" u="none" strike="noStrike" cap="none" normalizeH="0" baseline="0" dirty="0" smtClean="0">
                <a:ln>
                  <a:noFill/>
                </a:ln>
                <a:solidFill>
                  <a:srgbClr val="808080"/>
                </a:solidFill>
                <a:effectLst/>
                <a:latin typeface="JetBrains Mono"/>
              </a:rPr>
              <a:t> is:</a:t>
            </a:r>
            <a:br>
              <a:rPr kumimoji="0" lang="en-US" altLang="en-US" sz="1000" b="0" i="1" u="none" strike="noStrike" cap="none" normalizeH="0" baseline="0" dirty="0" smtClean="0">
                <a:ln>
                  <a:noFill/>
                </a:ln>
                <a:solidFill>
                  <a:srgbClr val="808080"/>
                </a:solidFill>
                <a:effectLst/>
                <a:latin typeface="JetBrains Mono"/>
              </a:rPr>
            </a:br>
            <a:r>
              <a:rPr kumimoji="0" lang="en-US" altLang="en-US" sz="1000" b="0" i="1" u="none" strike="noStrike" cap="none" normalizeH="0" baseline="0" dirty="0" smtClean="0">
                <a:ln>
                  <a:noFill/>
                </a:ln>
                <a:solidFill>
                  <a:srgbClr val="808080"/>
                </a:solidFill>
                <a:effectLst/>
                <a:latin typeface="JetBrains Mono"/>
              </a:rPr>
              <a:t>        # </a:t>
            </a:r>
            <a:r>
              <a:rPr kumimoji="0" lang="en-US" altLang="en-US" sz="1000" b="0" i="1" u="none" strike="noStrike" cap="none" normalizeH="0" baseline="0" dirty="0" err="1" smtClean="0">
                <a:ln>
                  <a:noFill/>
                </a:ln>
                <a:solidFill>
                  <a:srgbClr val="808080"/>
                </a:solidFill>
                <a:effectLst/>
                <a:latin typeface="JetBrains Mono"/>
              </a:rPr>
              <a:t>self.output_dir</a:t>
            </a:r>
            <a:r>
              <a:rPr kumimoji="0" lang="en-US" altLang="en-US" sz="1000" b="0" i="1" u="none" strike="noStrike" cap="none" normalizeH="0" baseline="0" dirty="0" smtClean="0">
                <a:ln>
                  <a:noFill/>
                </a:ln>
                <a:solidFill>
                  <a:srgbClr val="808080"/>
                </a:solidFill>
                <a:effectLst/>
                <a:latin typeface="JetBrains Mono"/>
              </a:rPr>
              <a:t>  - C:\Users\m\CC3DWorkspace\CellSortingParameterScanWorkshop2020_output\scan_iteration_3\CellSortingParameterScanWorkshop2020</a:t>
            </a:r>
            <a:br>
              <a:rPr kumimoji="0" lang="en-US" altLang="en-US" sz="1000" b="0" i="1" u="none" strike="noStrike" cap="none" normalizeH="0" baseline="0" dirty="0" smtClean="0">
                <a:ln>
                  <a:noFill/>
                </a:ln>
                <a:solidFill>
                  <a:srgbClr val="808080"/>
                </a:solidFill>
                <a:effectLst/>
                <a:latin typeface="JetBrains Mono"/>
              </a:rPr>
            </a:br>
            <a:r>
              <a:rPr kumimoji="0" lang="en-US" altLang="en-US" sz="1000" b="0" i="1" u="none" strike="noStrike" cap="none" normalizeH="0" baseline="0" dirty="0" smtClean="0">
                <a:ln>
                  <a:noFill/>
                </a:ln>
                <a:solidFill>
                  <a:srgbClr val="808080"/>
                </a:solidFill>
                <a:effectLst/>
                <a:latin typeface="JetBrains Mono"/>
              </a:rPr>
              <a:t>        </a:t>
            </a:r>
            <a:r>
              <a:rPr kumimoji="0" lang="en-US" altLang="en-US" sz="1000" b="0" i="0" u="none" strike="noStrike" cap="none" normalizeH="0" baseline="0" dirty="0" err="1" smtClean="0">
                <a:ln>
                  <a:noFill/>
                </a:ln>
                <a:solidFill>
                  <a:srgbClr val="000000"/>
                </a:solidFill>
                <a:effectLst/>
                <a:latin typeface="JetBrains Mono"/>
              </a:rPr>
              <a:t>out_dir</a:t>
            </a:r>
            <a:r>
              <a:rPr kumimoji="0" lang="en-US" altLang="en-US" sz="1000" b="0" i="0" u="none" strike="noStrike" cap="none" normalizeH="0" baseline="0" dirty="0" smtClean="0">
                <a:ln>
                  <a:noFill/>
                </a:ln>
                <a:solidFill>
                  <a:srgbClr val="000000"/>
                </a:solidFill>
                <a:effectLst/>
                <a:latin typeface="JetBrains Mono"/>
              </a:rPr>
              <a:t> = Path(</a:t>
            </a:r>
            <a:r>
              <a:rPr kumimoji="0" lang="en-US" altLang="en-US" sz="1000" b="0" i="0" u="none" strike="noStrike" cap="none" normalizeH="0" baseline="0" dirty="0" err="1" smtClean="0">
                <a:ln>
                  <a:noFill/>
                </a:ln>
                <a:solidFill>
                  <a:srgbClr val="94558D"/>
                </a:solidFill>
                <a:effectLst/>
                <a:latin typeface="JetBrains Mono"/>
              </a:rPr>
              <a:t>self</a:t>
            </a:r>
            <a:r>
              <a:rPr kumimoji="0" lang="en-US" altLang="en-US" sz="1000" b="0" i="0" u="none" strike="noStrike" cap="none" normalizeH="0" baseline="0" dirty="0" err="1" smtClean="0">
                <a:ln>
                  <a:noFill/>
                </a:ln>
                <a:solidFill>
                  <a:srgbClr val="000000"/>
                </a:solidFill>
                <a:effectLst/>
                <a:latin typeface="JetBrains Mono"/>
              </a:rPr>
              <a:t>.output_dir</a:t>
            </a:r>
            <a:r>
              <a:rPr kumimoji="0" lang="en-US" altLang="en-US" sz="1000" b="0" i="0" u="none" strike="noStrike" cap="none" normalizeH="0" baseline="0" dirty="0" smtClean="0">
                <a:ln>
                  <a:noFill/>
                </a:ln>
                <a:solidFill>
                  <a:srgbClr val="000000"/>
                </a:solidFill>
                <a:effectLst/>
                <a:latin typeface="JetBrains Mono"/>
              </a:rPr>
              <a:t>)</a:t>
            </a:r>
            <a:br>
              <a:rPr kumimoji="0" lang="en-US" altLang="en-US" sz="1000" b="0" i="0" u="none" strike="noStrike" cap="none" normalizeH="0" baseline="0" dirty="0" smtClean="0">
                <a:ln>
                  <a:noFill/>
                </a:ln>
                <a:solidFill>
                  <a:srgbClr val="000000"/>
                </a:solidFill>
                <a:effectLst/>
                <a:latin typeface="JetBrains Mono"/>
              </a:rPr>
            </a:br>
            <a:r>
              <a:rPr kumimoji="0" lang="en-US" altLang="en-US" sz="1000" b="0" i="0" u="none" strike="noStrike" cap="none" normalizeH="0" baseline="0" dirty="0" smtClean="0">
                <a:ln>
                  <a:noFill/>
                </a:ln>
                <a:solidFill>
                  <a:srgbClr val="000000"/>
                </a:solidFill>
                <a:effectLst/>
                <a:latin typeface="JetBrains Mono"/>
              </a:rPr>
              <a:t/>
            </a:r>
            <a:br>
              <a:rPr kumimoji="0" lang="en-US" altLang="en-US" sz="1000" b="0" i="0" u="none" strike="noStrike" cap="none" normalizeH="0" baseline="0" dirty="0" smtClean="0">
                <a:ln>
                  <a:noFill/>
                </a:ln>
                <a:solidFill>
                  <a:srgbClr val="000000"/>
                </a:solidFill>
                <a:effectLst/>
                <a:latin typeface="JetBrains Mono"/>
              </a:rPr>
            </a:br>
            <a:r>
              <a:rPr kumimoji="0" lang="en-US" altLang="en-US" sz="1000" b="0" i="0" u="none" strike="noStrike" cap="none" normalizeH="0" baseline="0" dirty="0" smtClean="0">
                <a:ln>
                  <a:noFill/>
                </a:ln>
                <a:solidFill>
                  <a:srgbClr val="000000"/>
                </a:solidFill>
                <a:effectLst/>
                <a:latin typeface="JetBrains Mono"/>
              </a:rPr>
              <a:t>        </a:t>
            </a:r>
            <a:r>
              <a:rPr kumimoji="0" lang="en-US" altLang="en-US" sz="1000" b="0" i="1" u="none" strike="noStrike" cap="none" normalizeH="0" baseline="0" dirty="0" smtClean="0">
                <a:ln>
                  <a:noFill/>
                </a:ln>
                <a:solidFill>
                  <a:srgbClr val="808080"/>
                </a:solidFill>
                <a:effectLst/>
                <a:latin typeface="JetBrains Mono"/>
              </a:rPr>
              <a:t># </a:t>
            </a:r>
            <a:r>
              <a:rPr kumimoji="0" lang="en-US" altLang="en-US" sz="1000" b="0" i="1" u="none" strike="noStrike" cap="none" normalizeH="0" baseline="0" dirty="0" err="1" smtClean="0">
                <a:ln>
                  <a:noFill/>
                </a:ln>
                <a:solidFill>
                  <a:srgbClr val="808080"/>
                </a:solidFill>
                <a:effectLst/>
                <a:latin typeface="JetBrains Mono"/>
              </a:rPr>
              <a:t>param_scan_output_basename</a:t>
            </a:r>
            <a:r>
              <a:rPr kumimoji="0" lang="en-US" altLang="en-US" sz="1000" b="0" i="1" u="none" strike="noStrike" cap="none" normalizeH="0" baseline="0" dirty="0" smtClean="0">
                <a:ln>
                  <a:noFill/>
                </a:ln>
                <a:solidFill>
                  <a:srgbClr val="808080"/>
                </a:solidFill>
                <a:effectLst/>
                <a:latin typeface="JetBrains Mono"/>
              </a:rPr>
              <a:t> = scan_iteration_3</a:t>
            </a:r>
            <a:br>
              <a:rPr kumimoji="0" lang="en-US" altLang="en-US" sz="1000" b="0" i="1" u="none" strike="noStrike" cap="none" normalizeH="0" baseline="0" dirty="0" smtClean="0">
                <a:ln>
                  <a:noFill/>
                </a:ln>
                <a:solidFill>
                  <a:srgbClr val="808080"/>
                </a:solidFill>
                <a:effectLst/>
                <a:latin typeface="JetBrains Mono"/>
              </a:rPr>
            </a:br>
            <a:r>
              <a:rPr kumimoji="0" lang="en-US" altLang="en-US" sz="1000" b="0" i="1" u="none" strike="noStrike" cap="none" normalizeH="0" baseline="0" dirty="0" smtClean="0">
                <a:ln>
                  <a:noFill/>
                </a:ln>
                <a:solidFill>
                  <a:srgbClr val="808080"/>
                </a:solidFill>
                <a:effectLst/>
                <a:latin typeface="JetBrains Mono"/>
              </a:rPr>
              <a:t>        </a:t>
            </a:r>
            <a:r>
              <a:rPr kumimoji="0" lang="en-US" altLang="en-US" sz="1000" b="0" i="0" u="none" strike="noStrike" cap="none" normalizeH="0" baseline="0" dirty="0" err="1" smtClean="0">
                <a:ln>
                  <a:noFill/>
                </a:ln>
                <a:solidFill>
                  <a:srgbClr val="000000"/>
                </a:solidFill>
                <a:effectLst/>
                <a:latin typeface="JetBrains Mono"/>
              </a:rPr>
              <a:t>param_scan_output_basename</a:t>
            </a:r>
            <a:r>
              <a:rPr kumimoji="0" lang="en-US" altLang="en-US" sz="1000" b="0" i="0" u="none" strike="noStrike" cap="none" normalizeH="0" baseline="0" dirty="0" smtClean="0">
                <a:ln>
                  <a:noFill/>
                </a:ln>
                <a:solidFill>
                  <a:srgbClr val="000000"/>
                </a:solidFill>
                <a:effectLst/>
                <a:latin typeface="JetBrains Mono"/>
              </a:rPr>
              <a:t> = </a:t>
            </a:r>
            <a:r>
              <a:rPr kumimoji="0" lang="en-US" altLang="en-US" sz="1000" b="0" i="0" u="none" strike="noStrike" cap="none" normalizeH="0" baseline="0" dirty="0" err="1" smtClean="0">
                <a:ln>
                  <a:noFill/>
                </a:ln>
                <a:solidFill>
                  <a:srgbClr val="000000"/>
                </a:solidFill>
                <a:effectLst/>
                <a:latin typeface="JetBrains Mono"/>
              </a:rPr>
              <a:t>out_dir.parts</a:t>
            </a:r>
            <a:r>
              <a:rPr kumimoji="0" lang="en-US" altLang="en-US" sz="1000" b="0" i="0" u="none" strike="noStrike" cap="none" normalizeH="0" baseline="0" dirty="0" smtClean="0">
                <a:ln>
                  <a:noFill/>
                </a:ln>
                <a:solidFill>
                  <a:srgbClr val="000000"/>
                </a:solidFill>
                <a:effectLst/>
                <a:latin typeface="JetBrains Mono"/>
              </a:rPr>
              <a:t>[-</a:t>
            </a:r>
            <a:r>
              <a:rPr kumimoji="0" lang="en-US" altLang="en-US" sz="1000" b="0" i="0" u="none" strike="noStrike" cap="none" normalizeH="0" baseline="0" dirty="0" smtClean="0">
                <a:ln>
                  <a:noFill/>
                </a:ln>
                <a:solidFill>
                  <a:srgbClr val="0000FF"/>
                </a:solidFill>
                <a:effectLst/>
                <a:latin typeface="JetBrains Mono"/>
              </a:rPr>
              <a:t>2</a:t>
            </a:r>
            <a:r>
              <a:rPr kumimoji="0" lang="en-US" altLang="en-US" sz="1000" b="0" i="0" u="none" strike="noStrike" cap="none" normalizeH="0" baseline="0" dirty="0" smtClean="0">
                <a:ln>
                  <a:noFill/>
                </a:ln>
                <a:solidFill>
                  <a:srgbClr val="000000"/>
                </a:solidFill>
                <a:effectLst/>
                <a:latin typeface="JetBrains Mono"/>
              </a:rPr>
              <a:t>]</a:t>
            </a:r>
            <a:br>
              <a:rPr kumimoji="0" lang="en-US" altLang="en-US" sz="1000" b="0" i="0" u="none" strike="noStrike" cap="none" normalizeH="0" baseline="0" dirty="0" smtClean="0">
                <a:ln>
                  <a:noFill/>
                </a:ln>
                <a:solidFill>
                  <a:srgbClr val="000000"/>
                </a:solidFill>
                <a:effectLst/>
                <a:latin typeface="JetBrains Mono"/>
              </a:rPr>
            </a:br>
            <a:r>
              <a:rPr kumimoji="0" lang="en-US" altLang="en-US" sz="1000" b="0" i="0" u="none" strike="noStrike" cap="none" normalizeH="0" baseline="0" dirty="0" smtClean="0">
                <a:ln>
                  <a:noFill/>
                </a:ln>
                <a:solidFill>
                  <a:srgbClr val="000000"/>
                </a:solidFill>
                <a:effectLst/>
                <a:latin typeface="JetBrains Mono"/>
              </a:rPr>
              <a:t/>
            </a:r>
            <a:br>
              <a:rPr kumimoji="0" lang="en-US" altLang="en-US" sz="1000" b="0" i="0" u="none" strike="noStrike" cap="none" normalizeH="0" baseline="0" dirty="0" smtClean="0">
                <a:ln>
                  <a:noFill/>
                </a:ln>
                <a:solidFill>
                  <a:srgbClr val="000000"/>
                </a:solidFill>
                <a:effectLst/>
                <a:latin typeface="JetBrains Mono"/>
              </a:rPr>
            </a:br>
            <a:r>
              <a:rPr kumimoji="0" lang="en-US" altLang="en-US" sz="1000" b="0" i="0" u="none" strike="noStrike" cap="none" normalizeH="0" baseline="0" dirty="0" smtClean="0">
                <a:ln>
                  <a:noFill/>
                </a:ln>
                <a:solidFill>
                  <a:srgbClr val="000000"/>
                </a:solidFill>
                <a:effectLst/>
                <a:latin typeface="JetBrains Mono"/>
              </a:rPr>
              <a:t>        </a:t>
            </a:r>
            <a:r>
              <a:rPr kumimoji="0" lang="en-US" altLang="en-US" sz="1000" b="0" i="1" u="none" strike="noStrike" cap="none" normalizeH="0" baseline="0" dirty="0" smtClean="0">
                <a:ln>
                  <a:noFill/>
                </a:ln>
                <a:solidFill>
                  <a:srgbClr val="808080"/>
                </a:solidFill>
                <a:effectLst/>
                <a:latin typeface="JetBrains Mono"/>
              </a:rPr>
              <a:t># </a:t>
            </a:r>
            <a:r>
              <a:rPr kumimoji="0" lang="en-US" altLang="en-US" sz="1000" b="0" i="1" u="none" strike="noStrike" cap="none" normalizeH="0" baseline="0" dirty="0" err="1" smtClean="0">
                <a:ln>
                  <a:noFill/>
                </a:ln>
                <a:solidFill>
                  <a:srgbClr val="808080"/>
                </a:solidFill>
                <a:effectLst/>
                <a:latin typeface="JetBrains Mono"/>
              </a:rPr>
              <a:t>param_scan_main_output_dir</a:t>
            </a:r>
            <a:r>
              <a:rPr kumimoji="0" lang="en-US" altLang="en-US" sz="1000" b="0" i="1" u="none" strike="noStrike" cap="none" normalizeH="0" baseline="0" dirty="0" smtClean="0">
                <a:ln>
                  <a:noFill/>
                </a:ln>
                <a:solidFill>
                  <a:srgbClr val="808080"/>
                </a:solidFill>
                <a:effectLst/>
                <a:latin typeface="JetBrains Mono"/>
              </a:rPr>
              <a:t> C:\Users\m\CC3DWorkspace\CellSortingParameterScanWorkshop2020_output</a:t>
            </a:r>
            <a:br>
              <a:rPr kumimoji="0" lang="en-US" altLang="en-US" sz="1000" b="0" i="1" u="none" strike="noStrike" cap="none" normalizeH="0" baseline="0" dirty="0" smtClean="0">
                <a:ln>
                  <a:noFill/>
                </a:ln>
                <a:solidFill>
                  <a:srgbClr val="808080"/>
                </a:solidFill>
                <a:effectLst/>
                <a:latin typeface="JetBrains Mono"/>
              </a:rPr>
            </a:br>
            <a:r>
              <a:rPr kumimoji="0" lang="en-US" altLang="en-US" sz="1000" b="0" i="1" u="none" strike="noStrike" cap="none" normalizeH="0" baseline="0" dirty="0" smtClean="0">
                <a:ln>
                  <a:noFill/>
                </a:ln>
                <a:solidFill>
                  <a:srgbClr val="808080"/>
                </a:solidFill>
                <a:effectLst/>
                <a:latin typeface="JetBrains Mono"/>
              </a:rPr>
              <a:t>        </a:t>
            </a:r>
            <a:r>
              <a:rPr kumimoji="0" lang="en-US" altLang="en-US" sz="1000" b="0" i="0" u="none" strike="noStrike" cap="none" normalizeH="0" baseline="0" dirty="0" err="1" smtClean="0">
                <a:ln>
                  <a:noFill/>
                </a:ln>
                <a:solidFill>
                  <a:srgbClr val="000000"/>
                </a:solidFill>
                <a:effectLst/>
                <a:latin typeface="JetBrains Mono"/>
              </a:rPr>
              <a:t>param_scan_main_output_dir</a:t>
            </a:r>
            <a:r>
              <a:rPr kumimoji="0" lang="en-US" altLang="en-US" sz="1000" b="0" i="0" u="none" strike="noStrike" cap="none" normalizeH="0" baseline="0" dirty="0" smtClean="0">
                <a:ln>
                  <a:noFill/>
                </a:ln>
                <a:solidFill>
                  <a:srgbClr val="000000"/>
                </a:solidFill>
                <a:effectLst/>
                <a:latin typeface="JetBrains Mono"/>
              </a:rPr>
              <a:t> = </a:t>
            </a:r>
            <a:r>
              <a:rPr kumimoji="0" lang="en-US" altLang="en-US" sz="1000" b="0" i="0" u="none" strike="noStrike" cap="none" normalizeH="0" baseline="0" dirty="0" err="1" smtClean="0">
                <a:ln>
                  <a:noFill/>
                </a:ln>
                <a:solidFill>
                  <a:srgbClr val="000080"/>
                </a:solidFill>
                <a:effectLst/>
                <a:latin typeface="JetBrains Mono"/>
              </a:rPr>
              <a:t>str</a:t>
            </a:r>
            <a:r>
              <a:rPr kumimoji="0" lang="en-US" altLang="en-US" sz="1000" b="0" i="0" u="none" strike="noStrike" cap="none" normalizeH="0" baseline="0" dirty="0" smtClean="0">
                <a:ln>
                  <a:noFill/>
                </a:ln>
                <a:solidFill>
                  <a:srgbClr val="000000"/>
                </a:solidFill>
                <a:effectLst/>
                <a:latin typeface="JetBrains Mono"/>
              </a:rPr>
              <a:t>(Path(*</a:t>
            </a:r>
            <a:r>
              <a:rPr kumimoji="0" lang="en-US" altLang="en-US" sz="1000" b="0" i="0" u="none" strike="noStrike" cap="none" normalizeH="0" baseline="0" dirty="0" err="1" smtClean="0">
                <a:ln>
                  <a:noFill/>
                </a:ln>
                <a:solidFill>
                  <a:srgbClr val="000000"/>
                </a:solidFill>
                <a:effectLst/>
                <a:latin typeface="JetBrains Mono"/>
              </a:rPr>
              <a:t>out_dir.parts</a:t>
            </a:r>
            <a:r>
              <a:rPr kumimoji="0" lang="en-US" altLang="en-US" sz="1000" b="0" i="0" u="none" strike="noStrike" cap="none" normalizeH="0" baseline="0" dirty="0" smtClean="0">
                <a:ln>
                  <a:noFill/>
                </a:ln>
                <a:solidFill>
                  <a:srgbClr val="000000"/>
                </a:solidFill>
                <a:effectLst/>
                <a:latin typeface="JetBrains Mono"/>
              </a:rPr>
              <a:t>[:-</a:t>
            </a:r>
            <a:r>
              <a:rPr kumimoji="0" lang="en-US" altLang="en-US" sz="1000" b="0" i="0" u="none" strike="noStrike" cap="none" normalizeH="0" baseline="0" dirty="0" smtClean="0">
                <a:ln>
                  <a:noFill/>
                </a:ln>
                <a:solidFill>
                  <a:srgbClr val="0000FF"/>
                </a:solidFill>
                <a:effectLst/>
                <a:latin typeface="JetBrains Mono"/>
              </a:rPr>
              <a:t>2</a:t>
            </a:r>
            <a:r>
              <a:rPr kumimoji="0" lang="en-US" altLang="en-US" sz="1000" b="0" i="0" u="none" strike="noStrike" cap="none" normalizeH="0" baseline="0" dirty="0" smtClean="0">
                <a:ln>
                  <a:noFill/>
                </a:ln>
                <a:solidFill>
                  <a:srgbClr val="000000"/>
                </a:solidFill>
                <a:effectLst/>
                <a:latin typeface="JetBrains Mono"/>
              </a:rPr>
              <a:t>]))</a:t>
            </a:r>
            <a:br>
              <a:rPr kumimoji="0" lang="en-US" altLang="en-US" sz="1000" b="0" i="0" u="none" strike="noStrike" cap="none" normalizeH="0" baseline="0" dirty="0" smtClean="0">
                <a:ln>
                  <a:noFill/>
                </a:ln>
                <a:solidFill>
                  <a:srgbClr val="000000"/>
                </a:solidFill>
                <a:effectLst/>
                <a:latin typeface="JetBrains Mono"/>
              </a:rPr>
            </a:br>
            <a:r>
              <a:rPr kumimoji="0" lang="en-US" altLang="en-US" sz="1000" b="0" i="0" u="none" strike="noStrike" cap="none" normalizeH="0" baseline="0" dirty="0" smtClean="0">
                <a:ln>
                  <a:noFill/>
                </a:ln>
                <a:solidFill>
                  <a:srgbClr val="000000"/>
                </a:solidFill>
                <a:effectLst/>
                <a:latin typeface="JetBrains Mono"/>
              </a:rPr>
              <a:t/>
            </a:r>
            <a:br>
              <a:rPr kumimoji="0" lang="en-US" altLang="en-US" sz="1000" b="0" i="0" u="none" strike="noStrike" cap="none" normalizeH="0" baseline="0" dirty="0" smtClean="0">
                <a:ln>
                  <a:noFill/>
                </a:ln>
                <a:solidFill>
                  <a:srgbClr val="000000"/>
                </a:solidFill>
                <a:effectLst/>
                <a:latin typeface="JetBrains Mono"/>
              </a:rPr>
            </a:br>
            <a:r>
              <a:rPr kumimoji="0" lang="en-US" altLang="en-US" sz="1000" b="0" i="0" u="none" strike="noStrike" cap="none" normalizeH="0" baseline="0" dirty="0" smtClean="0">
                <a:ln>
                  <a:noFill/>
                </a:ln>
                <a:solidFill>
                  <a:srgbClr val="000000"/>
                </a:solidFill>
                <a:effectLst/>
                <a:latin typeface="JetBrains Mono"/>
              </a:rPr>
              <a:t>        </a:t>
            </a:r>
            <a:r>
              <a:rPr kumimoji="0" lang="en-US" altLang="en-US" sz="1000" b="0" i="1" u="none" strike="noStrike" cap="none" normalizeH="0" baseline="0" dirty="0" smtClean="0">
                <a:ln>
                  <a:noFill/>
                </a:ln>
                <a:solidFill>
                  <a:srgbClr val="808080"/>
                </a:solidFill>
                <a:effectLst/>
                <a:latin typeface="JetBrains Mono"/>
              </a:rPr>
              <a:t># </a:t>
            </a:r>
            <a:r>
              <a:rPr kumimoji="0" lang="en-US" altLang="en-US" sz="1000" b="0" i="1" u="none" strike="noStrike" cap="none" normalizeH="0" baseline="0" dirty="0" err="1" smtClean="0">
                <a:ln>
                  <a:noFill/>
                </a:ln>
                <a:solidFill>
                  <a:srgbClr val="808080"/>
                </a:solidFill>
                <a:effectLst/>
                <a:latin typeface="JetBrains Mono"/>
              </a:rPr>
              <a:t>self.csv_output_path</a:t>
            </a:r>
            <a:r>
              <a:rPr kumimoji="0" lang="en-US" altLang="en-US" sz="1000" b="0" i="1" u="none" strike="noStrike" cap="none" normalizeH="0" baseline="0" dirty="0" smtClean="0">
                <a:ln>
                  <a:noFill/>
                </a:ln>
                <a:solidFill>
                  <a:srgbClr val="808080"/>
                </a:solidFill>
                <a:effectLst/>
                <a:latin typeface="JetBrains Mono"/>
              </a:rPr>
              <a:t> = C:\Users\m\CC3DWorkspace\CellSortingParameterScanWorkshop2020_output\scan_iteration_3.csv</a:t>
            </a:r>
            <a:br>
              <a:rPr kumimoji="0" lang="en-US" altLang="en-US" sz="1000" b="0" i="1" u="none" strike="noStrike" cap="none" normalizeH="0" baseline="0" dirty="0" smtClean="0">
                <a:ln>
                  <a:noFill/>
                </a:ln>
                <a:solidFill>
                  <a:srgbClr val="808080"/>
                </a:solidFill>
                <a:effectLst/>
                <a:latin typeface="JetBrains Mono"/>
              </a:rPr>
            </a:br>
            <a:r>
              <a:rPr kumimoji="0" lang="en-US" altLang="en-US" sz="1000" b="0" i="1" u="none" strike="noStrike" cap="none" normalizeH="0" baseline="0" dirty="0" smtClean="0">
                <a:ln>
                  <a:noFill/>
                </a:ln>
                <a:solidFill>
                  <a:srgbClr val="808080"/>
                </a:solidFill>
                <a:effectLst/>
                <a:latin typeface="JetBrains Mono"/>
              </a:rPr>
              <a:t>        </a:t>
            </a:r>
            <a:r>
              <a:rPr kumimoji="0" lang="en-US" altLang="en-US" sz="1000" b="0" i="0" u="none" strike="noStrike" cap="none" normalizeH="0" baseline="0" dirty="0" err="1" smtClean="0">
                <a:ln>
                  <a:noFill/>
                </a:ln>
                <a:solidFill>
                  <a:srgbClr val="94558D"/>
                </a:solidFill>
                <a:effectLst/>
                <a:latin typeface="JetBrains Mono"/>
              </a:rPr>
              <a:t>self</a:t>
            </a:r>
            <a:r>
              <a:rPr kumimoji="0" lang="en-US" altLang="en-US" sz="1000" b="0" i="0" u="none" strike="noStrike" cap="none" normalizeH="0" baseline="0" dirty="0" err="1" smtClean="0">
                <a:ln>
                  <a:noFill/>
                </a:ln>
                <a:solidFill>
                  <a:srgbClr val="000000"/>
                </a:solidFill>
                <a:effectLst/>
                <a:latin typeface="JetBrains Mono"/>
              </a:rPr>
              <a:t>.csv_output_path</a:t>
            </a:r>
            <a:r>
              <a:rPr kumimoji="0" lang="en-US" altLang="en-US" sz="1000" b="0" i="0" u="none" strike="noStrike" cap="none" normalizeH="0" baseline="0" dirty="0" smtClean="0">
                <a:ln>
                  <a:noFill/>
                </a:ln>
                <a:solidFill>
                  <a:srgbClr val="000000"/>
                </a:solidFill>
                <a:effectLst/>
                <a:latin typeface="JetBrains Mono"/>
              </a:rPr>
              <a:t> = </a:t>
            </a:r>
            <a:r>
              <a:rPr kumimoji="0" lang="en-US" altLang="en-US" sz="1000" b="0" i="0" u="none" strike="noStrike" cap="none" normalizeH="0" baseline="0" dirty="0" err="1" smtClean="0">
                <a:ln>
                  <a:noFill/>
                </a:ln>
                <a:solidFill>
                  <a:srgbClr val="000080"/>
                </a:solidFill>
                <a:effectLst/>
                <a:latin typeface="JetBrains Mono"/>
              </a:rPr>
              <a:t>str</a:t>
            </a:r>
            <a:r>
              <a:rPr kumimoji="0" lang="en-US" altLang="en-US" sz="1000" b="0" i="0" u="none" strike="noStrike" cap="none" normalizeH="0" baseline="0" dirty="0" smtClean="0">
                <a:ln>
                  <a:noFill/>
                </a:ln>
                <a:solidFill>
                  <a:srgbClr val="000000"/>
                </a:solidFill>
                <a:effectLst/>
                <a:latin typeface="JetBrains Mono"/>
              </a:rPr>
              <a:t>(Path(</a:t>
            </a:r>
            <a:r>
              <a:rPr kumimoji="0" lang="en-US" altLang="en-US" sz="1000" b="0" i="0" u="none" strike="noStrike" cap="none" normalizeH="0" baseline="0" dirty="0" err="1" smtClean="0">
                <a:ln>
                  <a:noFill/>
                </a:ln>
                <a:solidFill>
                  <a:srgbClr val="000000"/>
                </a:solidFill>
                <a:effectLst/>
                <a:latin typeface="JetBrains Mono"/>
              </a:rPr>
              <a:t>param_scan_main_output_dir</a:t>
            </a:r>
            <a:r>
              <a:rPr kumimoji="0" lang="en-US" altLang="en-US" sz="1000" b="0" i="0" u="none" strike="noStrike" cap="none" normalizeH="0" baseline="0" dirty="0" smtClean="0">
                <a:ln>
                  <a:noFill/>
                </a:ln>
                <a:solidFill>
                  <a:srgbClr val="000000"/>
                </a:solidFill>
                <a:effectLst/>
                <a:latin typeface="JetBrains Mono"/>
              </a:rPr>
              <a:t>, </a:t>
            </a:r>
            <a:r>
              <a:rPr kumimoji="0" lang="en-US" altLang="en-US" sz="1000" b="0" i="0" u="none" strike="noStrike" cap="none" normalizeH="0" baseline="0" dirty="0" err="1" smtClean="0">
                <a:ln>
                  <a:noFill/>
                </a:ln>
                <a:solidFill>
                  <a:srgbClr val="000000"/>
                </a:solidFill>
                <a:effectLst/>
                <a:latin typeface="JetBrains Mono"/>
              </a:rPr>
              <a:t>param_scan_output_basename</a:t>
            </a:r>
            <a:r>
              <a:rPr kumimoji="0" lang="en-US" altLang="en-US" sz="1000" b="0" i="0" u="none" strike="noStrike" cap="none" normalizeH="0" baseline="0" dirty="0" smtClean="0">
                <a:ln>
                  <a:noFill/>
                </a:ln>
                <a:solidFill>
                  <a:srgbClr val="000000"/>
                </a:solidFill>
                <a:effectLst/>
                <a:latin typeface="JetBrains Mono"/>
              </a:rPr>
              <a:t>)) + </a:t>
            </a:r>
            <a:r>
              <a:rPr kumimoji="0" lang="en-US" altLang="en-US" sz="1000" b="1" i="0" u="none" strike="noStrike" cap="none" normalizeH="0" baseline="0" dirty="0" smtClean="0">
                <a:ln>
                  <a:noFill/>
                </a:ln>
                <a:solidFill>
                  <a:srgbClr val="008080"/>
                </a:solidFill>
                <a:effectLst/>
                <a:latin typeface="JetBrains Mono"/>
              </a:rPr>
              <a:t>'.csv'</a:t>
            </a:r>
            <a:br>
              <a:rPr kumimoji="0" lang="en-US" altLang="en-US" sz="1000" b="1" i="0" u="none" strike="noStrike" cap="none" normalizeH="0" baseline="0" dirty="0" smtClean="0">
                <a:ln>
                  <a:noFill/>
                </a:ln>
                <a:solidFill>
                  <a:srgbClr val="008080"/>
                </a:solidFill>
                <a:effectLst/>
                <a:latin typeface="JetBrains Mono"/>
              </a:rPr>
            </a:br>
            <a:endParaRPr kumimoji="0" lang="en-US" altLang="en-US" sz="2000" b="0" i="0" u="none" strike="noStrike" cap="none" normalizeH="0" baseline="0" dirty="0" smtClean="0">
              <a:ln>
                <a:noFill/>
              </a:ln>
              <a:solidFill>
                <a:schemeClr val="tx1"/>
              </a:solidFill>
              <a:effectLst/>
              <a:latin typeface="Arial" panose="020B0604020202020204" pitchFamily="34" charset="0"/>
            </a:endParaRPr>
          </a:p>
        </p:txBody>
      </p:sp>
      <p:sp>
        <p:nvSpPr>
          <p:cNvPr id="2" name="Title 1"/>
          <p:cNvSpPr>
            <a:spLocks noGrp="1"/>
          </p:cNvSpPr>
          <p:nvPr>
            <p:ph type="title"/>
          </p:nvPr>
        </p:nvSpPr>
        <p:spPr>
          <a:xfrm>
            <a:off x="609600" y="-206856"/>
            <a:ext cx="8229600" cy="1143000"/>
          </a:xfrm>
        </p:spPr>
        <p:txBody>
          <a:bodyPr>
            <a:noAutofit/>
          </a:bodyPr>
          <a:lstStyle/>
          <a:p>
            <a:r>
              <a:rPr lang="en-US" sz="2800" dirty="0" smtClean="0"/>
              <a:t>Write start function where we will construct output path for simulation summary file</a:t>
            </a:r>
            <a:endParaRPr lang="en-US" sz="2800" dirty="0"/>
          </a:p>
        </p:txBody>
      </p:sp>
      <p:cxnSp>
        <p:nvCxnSpPr>
          <p:cNvPr id="7" name="Straight Arrow Connector 6"/>
          <p:cNvCxnSpPr/>
          <p:nvPr/>
        </p:nvCxnSpPr>
        <p:spPr>
          <a:xfrm flipH="1">
            <a:off x="3200400" y="3220044"/>
            <a:ext cx="3048000" cy="64203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5788268" y="2482432"/>
            <a:ext cx="1828800" cy="646331"/>
          </a:xfrm>
          <a:prstGeom prst="rect">
            <a:avLst/>
          </a:prstGeom>
          <a:noFill/>
        </p:spPr>
        <p:txBody>
          <a:bodyPr wrap="square" rtlCol="0">
            <a:spAutoFit/>
          </a:bodyPr>
          <a:lstStyle/>
          <a:p>
            <a:r>
              <a:rPr lang="en-US" sz="1200" dirty="0" err="1" smtClean="0"/>
              <a:t>Basename</a:t>
            </a:r>
            <a:r>
              <a:rPr lang="en-US" sz="1200" dirty="0" smtClean="0"/>
              <a:t> of </a:t>
            </a:r>
            <a:r>
              <a:rPr lang="en-US" sz="1200" dirty="0"/>
              <a:t>f</a:t>
            </a:r>
            <a:r>
              <a:rPr lang="en-US" sz="1200" dirty="0" smtClean="0"/>
              <a:t>older name where simulation output gets stored</a:t>
            </a:r>
            <a:endParaRPr lang="en-US" sz="1200" dirty="0"/>
          </a:p>
        </p:txBody>
      </p:sp>
      <p:cxnSp>
        <p:nvCxnSpPr>
          <p:cNvPr id="11" name="Straight Arrow Connector 10"/>
          <p:cNvCxnSpPr/>
          <p:nvPr/>
        </p:nvCxnSpPr>
        <p:spPr>
          <a:xfrm flipH="1">
            <a:off x="3733800" y="4266097"/>
            <a:ext cx="3048000" cy="32929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5940668" y="3538914"/>
            <a:ext cx="3352800" cy="646331"/>
          </a:xfrm>
          <a:prstGeom prst="rect">
            <a:avLst/>
          </a:prstGeom>
          <a:noFill/>
        </p:spPr>
        <p:txBody>
          <a:bodyPr wrap="square" rtlCol="0">
            <a:spAutoFit/>
          </a:bodyPr>
          <a:lstStyle/>
          <a:p>
            <a:r>
              <a:rPr lang="en-US" sz="1200" dirty="0" smtClean="0"/>
              <a:t>Parameter scan main </a:t>
            </a:r>
            <a:r>
              <a:rPr lang="en-US" sz="1200" dirty="0"/>
              <a:t>output </a:t>
            </a:r>
            <a:r>
              <a:rPr lang="en-US" sz="1200" dirty="0" smtClean="0"/>
              <a:t>folder C</a:t>
            </a:r>
            <a:r>
              <a:rPr lang="en-US" sz="1200" dirty="0"/>
              <a:t>:\</a:t>
            </a:r>
            <a:r>
              <a:rPr lang="en-US" sz="1200" dirty="0"/>
              <a:t>Users\m\CC3DWorkspace\CellSortingParameterScanWorkshop2020_output</a:t>
            </a:r>
            <a:endParaRPr lang="en-US" sz="1200" dirty="0"/>
          </a:p>
        </p:txBody>
      </p:sp>
      <p:cxnSp>
        <p:nvCxnSpPr>
          <p:cNvPr id="17" name="Straight Arrow Connector 16"/>
          <p:cNvCxnSpPr/>
          <p:nvPr/>
        </p:nvCxnSpPr>
        <p:spPr>
          <a:xfrm flipV="1">
            <a:off x="1371600" y="5181678"/>
            <a:ext cx="1600200" cy="71907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762000" y="6053156"/>
            <a:ext cx="5486400" cy="646331"/>
          </a:xfrm>
          <a:prstGeom prst="rect">
            <a:avLst/>
          </a:prstGeom>
          <a:noFill/>
        </p:spPr>
        <p:txBody>
          <a:bodyPr wrap="square" rtlCol="0">
            <a:spAutoFit/>
          </a:bodyPr>
          <a:lstStyle/>
          <a:p>
            <a:r>
              <a:rPr lang="en-US" dirty="0" smtClean="0"/>
              <a:t>Full path of the simulation summary file. We will store output as a </a:t>
            </a:r>
            <a:r>
              <a:rPr lang="en-US" b="1" dirty="0" smtClean="0"/>
              <a:t>csv</a:t>
            </a:r>
            <a:r>
              <a:rPr lang="en-US" dirty="0" smtClean="0"/>
              <a:t> file</a:t>
            </a:r>
            <a:endParaRPr lang="en-US" dirty="0"/>
          </a:p>
        </p:txBody>
      </p:sp>
    </p:spTree>
    <p:extLst>
      <p:ext uri="{BB962C8B-B14F-4D97-AF65-F5344CB8AC3E}">
        <p14:creationId xmlns:p14="http://schemas.microsoft.com/office/powerpoint/2010/main" val="384936024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Write a function that computes pairwise total length between cells of different types</a:t>
            </a:r>
            <a:endParaRPr lang="en-US" sz="3200" dirty="0"/>
          </a:p>
        </p:txBody>
      </p:sp>
      <p:sp>
        <p:nvSpPr>
          <p:cNvPr id="5" name="Rectangle 2"/>
          <p:cNvSpPr>
            <a:spLocks noChangeArrowheads="1"/>
          </p:cNvSpPr>
          <p:nvPr/>
        </p:nvSpPr>
        <p:spPr bwMode="auto">
          <a:xfrm>
            <a:off x="469900" y="1471910"/>
            <a:ext cx="5562600" cy="538609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err="1" smtClean="0">
                <a:ln>
                  <a:noFill/>
                </a:ln>
                <a:solidFill>
                  <a:srgbClr val="000080"/>
                </a:solidFill>
                <a:effectLst/>
                <a:latin typeface="JetBrains Mono"/>
              </a:rPr>
              <a:t>def</a:t>
            </a:r>
            <a:r>
              <a:rPr kumimoji="0" lang="en-US" altLang="en-US" sz="1200" b="1" i="0" u="none" strike="noStrike" cap="none" normalizeH="0" baseline="0" dirty="0" smtClean="0">
                <a:ln>
                  <a:noFill/>
                </a:ln>
                <a:solidFill>
                  <a:srgbClr val="000080"/>
                </a:solidFill>
                <a:effectLst/>
                <a:latin typeface="JetBrains Mono"/>
              </a:rPr>
              <a:t> </a:t>
            </a:r>
            <a:r>
              <a:rPr kumimoji="0" lang="en-US" altLang="en-US" sz="1200" b="0" i="0" u="none" strike="noStrike" cap="none" normalizeH="0" baseline="0" dirty="0" err="1" smtClean="0">
                <a:ln>
                  <a:noFill/>
                </a:ln>
                <a:solidFill>
                  <a:srgbClr val="000000"/>
                </a:solidFill>
                <a:effectLst/>
                <a:latin typeface="JetBrains Mono"/>
              </a:rPr>
              <a:t>heterotypic_boundary_length</a:t>
            </a:r>
            <a:r>
              <a:rPr kumimoji="0" lang="en-US" altLang="en-US" sz="1200" b="0" i="0" u="none" strike="noStrike" cap="none" normalizeH="0" baseline="0" dirty="0" smtClean="0">
                <a:ln>
                  <a:noFill/>
                </a:ln>
                <a:solidFill>
                  <a:srgbClr val="000000"/>
                </a:solidFill>
                <a:effectLst/>
                <a:latin typeface="JetBrains Mono"/>
              </a:rPr>
              <a:t>(</a:t>
            </a:r>
            <a:r>
              <a:rPr kumimoji="0" lang="en-US" altLang="en-US" sz="1200" b="0" i="0" u="none" strike="noStrike" cap="none" normalizeH="0" baseline="0" dirty="0" smtClean="0">
                <a:ln>
                  <a:noFill/>
                </a:ln>
                <a:solidFill>
                  <a:srgbClr val="94558D"/>
                </a:solidFill>
                <a:effectLst/>
                <a:latin typeface="JetBrains Mono"/>
              </a:rPr>
              <a:t>self</a:t>
            </a:r>
            <a:r>
              <a:rPr kumimoji="0" lang="en-US" altLang="en-US" sz="1200" b="0" i="0" u="none" strike="noStrike" cap="none" normalizeH="0" baseline="0" dirty="0" smtClean="0">
                <a:ln>
                  <a:noFill/>
                </a:ln>
                <a:solidFill>
                  <a:srgbClr val="000000"/>
                </a:solidFill>
                <a:effectLst/>
                <a:latin typeface="JetBrains Mono"/>
              </a:rPr>
              <a: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a:t>
            </a:r>
            <a:r>
              <a:rPr kumimoji="0" lang="en-US" altLang="en-US" sz="1200" b="0" i="0" u="none" strike="noStrike" cap="none" normalizeH="0" baseline="0" dirty="0" err="1" smtClean="0">
                <a:ln>
                  <a:noFill/>
                </a:ln>
                <a:solidFill>
                  <a:srgbClr val="000000"/>
                </a:solidFill>
                <a:effectLst/>
                <a:latin typeface="JetBrains Mono"/>
              </a:rPr>
              <a:t>heterotypic_lengths</a:t>
            </a:r>
            <a:r>
              <a:rPr kumimoji="0" lang="en-US" altLang="en-US" sz="1200" b="0" i="0" u="none" strike="noStrike" cap="none" normalizeH="0" baseline="0" dirty="0" smtClean="0">
                <a:ln>
                  <a:noFill/>
                </a:ln>
                <a:solidFill>
                  <a:srgbClr val="000000"/>
                </a:solidFill>
                <a:effectLst/>
                <a:latin typeface="JetBrains Mono"/>
              </a:rPr>
              <a:t> = </a:t>
            </a:r>
            <a:r>
              <a:rPr kumimoji="0" lang="en-US" altLang="en-US" sz="1200" b="0" i="0" u="none" strike="noStrike" cap="none" normalizeH="0" baseline="0" dirty="0" err="1" smtClean="0">
                <a:ln>
                  <a:noFill/>
                </a:ln>
                <a:solidFill>
                  <a:srgbClr val="000000"/>
                </a:solidFill>
                <a:effectLst/>
                <a:latin typeface="JetBrains Mono"/>
              </a:rPr>
              <a:t>defaultdict</a:t>
            </a:r>
            <a:r>
              <a:rPr kumimoji="0" lang="en-US" altLang="en-US" sz="1200" b="0" i="0" u="none" strike="noStrike" cap="none" normalizeH="0" baseline="0" dirty="0" smtClean="0">
                <a:ln>
                  <a:noFill/>
                </a:ln>
                <a:solidFill>
                  <a:srgbClr val="000000"/>
                </a:solidFill>
                <a:effectLst/>
                <a:latin typeface="JetBrains Mono"/>
              </a:rPr>
              <a:t>(</a:t>
            </a:r>
            <a:r>
              <a:rPr kumimoji="0" lang="en-US" altLang="en-US" sz="1200" b="0" i="0" u="none" strike="noStrike" cap="none" normalizeH="0" baseline="0" dirty="0" err="1" smtClean="0">
                <a:ln>
                  <a:noFill/>
                </a:ln>
                <a:solidFill>
                  <a:srgbClr val="000080"/>
                </a:solidFill>
                <a:effectLst/>
                <a:latin typeface="JetBrains Mono"/>
              </a:rPr>
              <a:t>int</a:t>
            </a:r>
            <a:r>
              <a:rPr kumimoji="0" lang="en-US" altLang="en-US" sz="1200" b="0" i="0" u="none" strike="noStrike" cap="none" normalizeH="0" baseline="0" dirty="0" smtClean="0">
                <a:ln>
                  <a:noFill/>
                </a:ln>
                <a:solidFill>
                  <a:srgbClr val="000000"/>
                </a:solidFill>
                <a:effectLst/>
                <a:latin typeface="JetBrains Mono"/>
              </a:rPr>
              <a: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offsets = [[</a:t>
            </a:r>
            <a:r>
              <a:rPr kumimoji="0" lang="en-US" altLang="en-US" sz="1200" b="0" i="0" u="none" strike="noStrike" cap="none" normalizeH="0" baseline="0" dirty="0" smtClean="0">
                <a:ln>
                  <a:noFill/>
                </a:ln>
                <a:solidFill>
                  <a:srgbClr val="0000FF"/>
                </a:solidFill>
                <a:effectLst/>
                <a:latin typeface="JetBrains Mono"/>
              </a:rPr>
              <a:t>0</a:t>
            </a:r>
            <a:r>
              <a:rPr kumimoji="0" lang="en-US" altLang="en-US" sz="1200" b="0" i="0" u="none" strike="noStrike" cap="none" normalizeH="0" baseline="0" dirty="0" smtClean="0">
                <a:ln>
                  <a:noFill/>
                </a:ln>
                <a:solidFill>
                  <a:srgbClr val="000000"/>
                </a:solidFill>
                <a:effectLst/>
                <a:latin typeface="JetBrains Mono"/>
              </a:rPr>
              <a:t>, </a:t>
            </a:r>
            <a:r>
              <a:rPr kumimoji="0" lang="en-US" altLang="en-US" sz="1200" b="0" i="0" u="none" strike="noStrike" cap="none" normalizeH="0" baseline="0" dirty="0" smtClean="0">
                <a:ln>
                  <a:noFill/>
                </a:ln>
                <a:solidFill>
                  <a:srgbClr val="0000FF"/>
                </a:solidFill>
                <a:effectLst/>
                <a:latin typeface="JetBrains Mono"/>
              </a:rPr>
              <a:t>1</a:t>
            </a:r>
            <a:r>
              <a:rPr kumimoji="0" lang="en-US" altLang="en-US" sz="1200" b="0" i="0" u="none" strike="noStrike" cap="none" normalizeH="0" baseline="0" dirty="0" smtClean="0">
                <a:ln>
                  <a:noFill/>
                </a:ln>
                <a:solidFill>
                  <a:srgbClr val="000000"/>
                </a:solidFill>
                <a:effectLst/>
                <a:latin typeface="JetBrains Mono"/>
              </a:rPr>
              <a:t>], [</a:t>
            </a:r>
            <a:r>
              <a:rPr kumimoji="0" lang="en-US" altLang="en-US" sz="1200" b="0" i="0" u="none" strike="noStrike" cap="none" normalizeH="0" baseline="0" dirty="0" smtClean="0">
                <a:ln>
                  <a:noFill/>
                </a:ln>
                <a:solidFill>
                  <a:srgbClr val="0000FF"/>
                </a:solidFill>
                <a:effectLst/>
                <a:latin typeface="JetBrains Mono"/>
              </a:rPr>
              <a:t>0</a:t>
            </a:r>
            <a:r>
              <a:rPr kumimoji="0" lang="en-US" altLang="en-US" sz="1200" b="0" i="0" u="none" strike="noStrike" cap="none" normalizeH="0" baseline="0" dirty="0" smtClean="0">
                <a:ln>
                  <a:noFill/>
                </a:ln>
                <a:solidFill>
                  <a:srgbClr val="000000"/>
                </a:solidFill>
                <a:effectLst/>
                <a:latin typeface="JetBrains Mono"/>
              </a:rPr>
              <a:t>, -</a:t>
            </a:r>
            <a:r>
              <a:rPr kumimoji="0" lang="en-US" altLang="en-US" sz="1200" b="0" i="0" u="none" strike="noStrike" cap="none" normalizeH="0" baseline="0" dirty="0" smtClean="0">
                <a:ln>
                  <a:noFill/>
                </a:ln>
                <a:solidFill>
                  <a:srgbClr val="0000FF"/>
                </a:solidFill>
                <a:effectLst/>
                <a:latin typeface="JetBrains Mono"/>
              </a:rPr>
              <a:t>1</a:t>
            </a:r>
            <a:r>
              <a:rPr kumimoji="0" lang="en-US" altLang="en-US" sz="1200" b="0" i="0" u="none" strike="noStrike" cap="none" normalizeH="0" baseline="0" dirty="0" smtClean="0">
                <a:ln>
                  <a:noFill/>
                </a:ln>
                <a:solidFill>
                  <a:srgbClr val="000000"/>
                </a:solidFill>
                <a:effectLst/>
                <a:latin typeface="JetBrains Mono"/>
              </a:rPr>
              <a:t>], [</a:t>
            </a:r>
            <a:r>
              <a:rPr kumimoji="0" lang="en-US" altLang="en-US" sz="1200" b="0" i="0" u="none" strike="noStrike" cap="none" normalizeH="0" baseline="0" dirty="0" smtClean="0">
                <a:ln>
                  <a:noFill/>
                </a:ln>
                <a:solidFill>
                  <a:srgbClr val="0000FF"/>
                </a:solidFill>
                <a:effectLst/>
                <a:latin typeface="JetBrains Mono"/>
              </a:rPr>
              <a:t>1</a:t>
            </a:r>
            <a:r>
              <a:rPr kumimoji="0" lang="en-US" altLang="en-US" sz="1200" b="0" i="0" u="none" strike="noStrike" cap="none" normalizeH="0" baseline="0" dirty="0" smtClean="0">
                <a:ln>
                  <a:noFill/>
                </a:ln>
                <a:solidFill>
                  <a:srgbClr val="000000"/>
                </a:solidFill>
                <a:effectLst/>
                <a:latin typeface="JetBrains Mono"/>
              </a:rPr>
              <a:t>, </a:t>
            </a:r>
            <a:r>
              <a:rPr kumimoji="0" lang="en-US" altLang="en-US" sz="1200" b="0" i="0" u="none" strike="noStrike" cap="none" normalizeH="0" baseline="0" dirty="0" smtClean="0">
                <a:ln>
                  <a:noFill/>
                </a:ln>
                <a:solidFill>
                  <a:srgbClr val="0000FF"/>
                </a:solidFill>
                <a:effectLst/>
                <a:latin typeface="JetBrains Mono"/>
              </a:rPr>
              <a:t>0</a:t>
            </a:r>
            <a:r>
              <a:rPr kumimoji="0" lang="en-US" altLang="en-US" sz="1200" b="0" i="0" u="none" strike="noStrike" cap="none" normalizeH="0" baseline="0" dirty="0" smtClean="0">
                <a:ln>
                  <a:noFill/>
                </a:ln>
                <a:solidFill>
                  <a:srgbClr val="000000"/>
                </a:solidFill>
                <a:effectLst/>
                <a:latin typeface="JetBrains Mono"/>
              </a:rPr>
              <a:t>], [-</a:t>
            </a:r>
            <a:r>
              <a:rPr kumimoji="0" lang="en-US" altLang="en-US" sz="1200" b="0" i="0" u="none" strike="noStrike" cap="none" normalizeH="0" baseline="0" dirty="0" smtClean="0">
                <a:ln>
                  <a:noFill/>
                </a:ln>
                <a:solidFill>
                  <a:srgbClr val="0000FF"/>
                </a:solidFill>
                <a:effectLst/>
                <a:latin typeface="JetBrains Mono"/>
              </a:rPr>
              <a:t>1</a:t>
            </a:r>
            <a:r>
              <a:rPr kumimoji="0" lang="en-US" altLang="en-US" sz="1200" b="0" i="0" u="none" strike="noStrike" cap="none" normalizeH="0" baseline="0" dirty="0" smtClean="0">
                <a:ln>
                  <a:noFill/>
                </a:ln>
                <a:solidFill>
                  <a:srgbClr val="000000"/>
                </a:solidFill>
                <a:effectLst/>
                <a:latin typeface="JetBrains Mono"/>
              </a:rPr>
              <a:t>, </a:t>
            </a:r>
            <a:r>
              <a:rPr kumimoji="0" lang="en-US" altLang="en-US" sz="1200" b="0" i="0" u="none" strike="noStrike" cap="none" normalizeH="0" baseline="0" dirty="0" smtClean="0">
                <a:ln>
                  <a:noFill/>
                </a:ln>
                <a:solidFill>
                  <a:srgbClr val="0000FF"/>
                </a:solidFill>
                <a:effectLst/>
                <a:latin typeface="JetBrains Mono"/>
              </a:rPr>
              <a:t>0</a:t>
            </a:r>
            <a:r>
              <a:rPr kumimoji="0" lang="en-US" altLang="en-US" sz="1200" b="0" i="0" u="none" strike="noStrike" cap="none" normalizeH="0" baseline="0" dirty="0" smtClean="0">
                <a:ln>
                  <a:noFill/>
                </a:ln>
                <a:solidFill>
                  <a:srgbClr val="000000"/>
                </a:solidFill>
                <a:effectLst/>
                <a:latin typeface="JetBrains Mono"/>
              </a:rPr>
              <a: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a:t>
            </a:r>
            <a:r>
              <a:rPr kumimoji="0" lang="en-US" altLang="en-US" sz="1200" b="1" i="0" u="none" strike="noStrike" cap="none" normalizeH="0" baseline="0" dirty="0" smtClean="0">
                <a:ln>
                  <a:noFill/>
                </a:ln>
                <a:solidFill>
                  <a:srgbClr val="000080"/>
                </a:solidFill>
                <a:effectLst/>
                <a:latin typeface="JetBrains Mono"/>
              </a:rPr>
              <a:t>for </a:t>
            </a:r>
            <a:r>
              <a:rPr kumimoji="0" lang="en-US" altLang="en-US" sz="1200" b="0" i="0" u="none" strike="noStrike" cap="none" normalizeH="0" baseline="0" dirty="0" smtClean="0">
                <a:ln>
                  <a:noFill/>
                </a:ln>
                <a:solidFill>
                  <a:srgbClr val="000000"/>
                </a:solidFill>
                <a:effectLst/>
                <a:latin typeface="JetBrains Mono"/>
              </a:rPr>
              <a:t>x </a:t>
            </a:r>
            <a:r>
              <a:rPr kumimoji="0" lang="en-US" altLang="en-US" sz="1200" b="1" i="0" u="none" strike="noStrike" cap="none" normalizeH="0" baseline="0" dirty="0" smtClean="0">
                <a:ln>
                  <a:noFill/>
                </a:ln>
                <a:solidFill>
                  <a:srgbClr val="000080"/>
                </a:solidFill>
                <a:effectLst/>
                <a:latin typeface="JetBrains Mono"/>
              </a:rPr>
              <a:t>in </a:t>
            </a:r>
            <a:r>
              <a:rPr kumimoji="0" lang="en-US" altLang="en-US" sz="1200" b="0" i="0" u="none" strike="noStrike" cap="none" normalizeH="0" baseline="0" dirty="0" smtClean="0">
                <a:ln>
                  <a:noFill/>
                </a:ln>
                <a:solidFill>
                  <a:srgbClr val="000080"/>
                </a:solidFill>
                <a:effectLst/>
                <a:latin typeface="JetBrains Mono"/>
              </a:rPr>
              <a:t>range</a:t>
            </a:r>
            <a:r>
              <a:rPr kumimoji="0" lang="en-US" altLang="en-US" sz="1200" b="0" i="0" u="none" strike="noStrike" cap="none" normalizeH="0" baseline="0" dirty="0" smtClean="0">
                <a:ln>
                  <a:noFill/>
                </a:ln>
                <a:solidFill>
                  <a:srgbClr val="000000"/>
                </a:solidFill>
                <a:effectLst/>
                <a:latin typeface="JetBrains Mono"/>
              </a:rPr>
              <a:t>(</a:t>
            </a:r>
            <a:r>
              <a:rPr kumimoji="0" lang="en-US" altLang="en-US" sz="1200" b="0" i="0" u="none" strike="noStrike" cap="none" normalizeH="0" baseline="0" dirty="0" smtClean="0">
                <a:ln>
                  <a:noFill/>
                </a:ln>
                <a:solidFill>
                  <a:srgbClr val="0000FF"/>
                </a:solidFill>
                <a:effectLst/>
                <a:latin typeface="JetBrains Mono"/>
              </a:rPr>
              <a:t>5</a:t>
            </a:r>
            <a:r>
              <a:rPr kumimoji="0" lang="en-US" altLang="en-US" sz="1200" b="0" i="0" u="none" strike="noStrike" cap="none" normalizeH="0" baseline="0" dirty="0" smtClean="0">
                <a:ln>
                  <a:noFill/>
                </a:ln>
                <a:solidFill>
                  <a:srgbClr val="000000"/>
                </a:solidFill>
                <a:effectLst/>
                <a:latin typeface="JetBrains Mono"/>
              </a:rPr>
              <a:t>, </a:t>
            </a:r>
            <a:r>
              <a:rPr kumimoji="0" lang="en-US" altLang="en-US" sz="1200" b="0" i="0" u="none" strike="noStrike" cap="none" normalizeH="0" baseline="0" dirty="0" err="1" smtClean="0">
                <a:ln>
                  <a:noFill/>
                </a:ln>
                <a:solidFill>
                  <a:srgbClr val="94558D"/>
                </a:solidFill>
                <a:effectLst/>
                <a:latin typeface="JetBrains Mono"/>
              </a:rPr>
              <a:t>self</a:t>
            </a:r>
            <a:r>
              <a:rPr kumimoji="0" lang="en-US" altLang="en-US" sz="1200" b="0" i="0" u="none" strike="noStrike" cap="none" normalizeH="0" baseline="0" dirty="0" err="1" smtClean="0">
                <a:ln>
                  <a:noFill/>
                </a:ln>
                <a:solidFill>
                  <a:srgbClr val="000000"/>
                </a:solidFill>
                <a:effectLst/>
                <a:latin typeface="JetBrains Mono"/>
              </a:rPr>
              <a:t>.dim.x</a:t>
            </a:r>
            <a:r>
              <a:rPr kumimoji="0" lang="en-US" altLang="en-US" sz="1200" b="0" i="0" u="none" strike="noStrike" cap="none" normalizeH="0" baseline="0" dirty="0" smtClean="0">
                <a:ln>
                  <a:noFill/>
                </a:ln>
                <a:solidFill>
                  <a:srgbClr val="000000"/>
                </a:solidFill>
                <a:effectLst/>
                <a:latin typeface="JetBrains Mono"/>
              </a:rPr>
              <a:t> - </a:t>
            </a:r>
            <a:r>
              <a:rPr kumimoji="0" lang="en-US" altLang="en-US" sz="1200" b="0" i="0" u="none" strike="noStrike" cap="none" normalizeH="0" baseline="0" dirty="0" smtClean="0">
                <a:ln>
                  <a:noFill/>
                </a:ln>
                <a:solidFill>
                  <a:srgbClr val="0000FF"/>
                </a:solidFill>
                <a:effectLst/>
                <a:latin typeface="JetBrains Mono"/>
              </a:rPr>
              <a:t>5</a:t>
            </a:r>
            <a:r>
              <a:rPr kumimoji="0" lang="en-US" altLang="en-US" sz="1200" b="0" i="0" u="none" strike="noStrike" cap="none" normalizeH="0" baseline="0" dirty="0" smtClean="0">
                <a:ln>
                  <a:noFill/>
                </a:ln>
                <a:solidFill>
                  <a:srgbClr val="000000"/>
                </a:solidFill>
                <a:effectLst/>
                <a:latin typeface="JetBrains Mono"/>
              </a:rPr>
              <a:t>, </a:t>
            </a:r>
            <a:r>
              <a:rPr kumimoji="0" lang="en-US" altLang="en-US" sz="1200" b="0" i="0" u="none" strike="noStrike" cap="none" normalizeH="0" baseline="0" dirty="0" smtClean="0">
                <a:ln>
                  <a:noFill/>
                </a:ln>
                <a:solidFill>
                  <a:srgbClr val="0000FF"/>
                </a:solidFill>
                <a:effectLst/>
                <a:latin typeface="JetBrains Mono"/>
              </a:rPr>
              <a:t>1</a:t>
            </a:r>
            <a:r>
              <a:rPr kumimoji="0" lang="en-US" altLang="en-US" sz="1200" b="0" i="0" u="none" strike="noStrike" cap="none" normalizeH="0" baseline="0" dirty="0" smtClean="0">
                <a:ln>
                  <a:noFill/>
                </a:ln>
                <a:solidFill>
                  <a:srgbClr val="000000"/>
                </a:solidFill>
                <a:effectLst/>
                <a:latin typeface="JetBrains Mono"/>
              </a:rPr>
              <a: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a:t>
            </a:r>
            <a:r>
              <a:rPr kumimoji="0" lang="en-US" altLang="en-US" sz="1200" b="1" i="0" u="none" strike="noStrike" cap="none" normalizeH="0" baseline="0" dirty="0" smtClean="0">
                <a:ln>
                  <a:noFill/>
                </a:ln>
                <a:solidFill>
                  <a:srgbClr val="000080"/>
                </a:solidFill>
                <a:effectLst/>
                <a:latin typeface="JetBrains Mono"/>
              </a:rPr>
              <a:t>for </a:t>
            </a:r>
            <a:r>
              <a:rPr kumimoji="0" lang="en-US" altLang="en-US" sz="1200" b="0" i="0" u="none" strike="noStrike" cap="none" normalizeH="0" baseline="0" dirty="0" smtClean="0">
                <a:ln>
                  <a:noFill/>
                </a:ln>
                <a:solidFill>
                  <a:srgbClr val="000000"/>
                </a:solidFill>
                <a:effectLst/>
                <a:latin typeface="JetBrains Mono"/>
              </a:rPr>
              <a:t>y </a:t>
            </a:r>
            <a:r>
              <a:rPr kumimoji="0" lang="en-US" altLang="en-US" sz="1200" b="1" i="0" u="none" strike="noStrike" cap="none" normalizeH="0" baseline="0" dirty="0" smtClean="0">
                <a:ln>
                  <a:noFill/>
                </a:ln>
                <a:solidFill>
                  <a:srgbClr val="000080"/>
                </a:solidFill>
                <a:effectLst/>
                <a:latin typeface="JetBrains Mono"/>
              </a:rPr>
              <a:t>in </a:t>
            </a:r>
            <a:r>
              <a:rPr kumimoji="0" lang="en-US" altLang="en-US" sz="1200" b="0" i="0" u="none" strike="noStrike" cap="none" normalizeH="0" baseline="0" dirty="0" smtClean="0">
                <a:ln>
                  <a:noFill/>
                </a:ln>
                <a:solidFill>
                  <a:srgbClr val="000080"/>
                </a:solidFill>
                <a:effectLst/>
                <a:latin typeface="JetBrains Mono"/>
              </a:rPr>
              <a:t>range</a:t>
            </a:r>
            <a:r>
              <a:rPr kumimoji="0" lang="en-US" altLang="en-US" sz="1200" b="0" i="0" u="none" strike="noStrike" cap="none" normalizeH="0" baseline="0" dirty="0" smtClean="0">
                <a:ln>
                  <a:noFill/>
                </a:ln>
                <a:solidFill>
                  <a:srgbClr val="000000"/>
                </a:solidFill>
                <a:effectLst/>
                <a:latin typeface="JetBrains Mono"/>
              </a:rPr>
              <a:t>(</a:t>
            </a:r>
            <a:r>
              <a:rPr kumimoji="0" lang="en-US" altLang="en-US" sz="1200" b="0" i="0" u="none" strike="noStrike" cap="none" normalizeH="0" baseline="0" dirty="0" smtClean="0">
                <a:ln>
                  <a:noFill/>
                </a:ln>
                <a:solidFill>
                  <a:srgbClr val="0000FF"/>
                </a:solidFill>
                <a:effectLst/>
                <a:latin typeface="JetBrains Mono"/>
              </a:rPr>
              <a:t>5</a:t>
            </a:r>
            <a:r>
              <a:rPr kumimoji="0" lang="en-US" altLang="en-US" sz="1200" b="0" i="0" u="none" strike="noStrike" cap="none" normalizeH="0" baseline="0" dirty="0" smtClean="0">
                <a:ln>
                  <a:noFill/>
                </a:ln>
                <a:solidFill>
                  <a:srgbClr val="000000"/>
                </a:solidFill>
                <a:effectLst/>
                <a:latin typeface="JetBrains Mono"/>
              </a:rPr>
              <a:t>, </a:t>
            </a:r>
            <a:r>
              <a:rPr kumimoji="0" lang="en-US" altLang="en-US" sz="1200" b="0" i="0" u="none" strike="noStrike" cap="none" normalizeH="0" baseline="0" dirty="0" err="1" smtClean="0">
                <a:ln>
                  <a:noFill/>
                </a:ln>
                <a:solidFill>
                  <a:srgbClr val="94558D"/>
                </a:solidFill>
                <a:effectLst/>
                <a:latin typeface="JetBrains Mono"/>
              </a:rPr>
              <a:t>self</a:t>
            </a:r>
            <a:r>
              <a:rPr kumimoji="0" lang="en-US" altLang="en-US" sz="1200" b="0" i="0" u="none" strike="noStrike" cap="none" normalizeH="0" baseline="0" dirty="0" err="1" smtClean="0">
                <a:ln>
                  <a:noFill/>
                </a:ln>
                <a:solidFill>
                  <a:srgbClr val="000000"/>
                </a:solidFill>
                <a:effectLst/>
                <a:latin typeface="JetBrains Mono"/>
              </a:rPr>
              <a:t>.dim.x</a:t>
            </a:r>
            <a:r>
              <a:rPr kumimoji="0" lang="en-US" altLang="en-US" sz="1200" b="0" i="0" u="none" strike="noStrike" cap="none" normalizeH="0" baseline="0" dirty="0" smtClean="0">
                <a:ln>
                  <a:noFill/>
                </a:ln>
                <a:solidFill>
                  <a:srgbClr val="000000"/>
                </a:solidFill>
                <a:effectLst/>
                <a:latin typeface="JetBrains Mono"/>
              </a:rPr>
              <a:t> - </a:t>
            </a:r>
            <a:r>
              <a:rPr kumimoji="0" lang="en-US" altLang="en-US" sz="1200" b="0" i="0" u="none" strike="noStrike" cap="none" normalizeH="0" baseline="0" dirty="0" smtClean="0">
                <a:ln>
                  <a:noFill/>
                </a:ln>
                <a:solidFill>
                  <a:srgbClr val="0000FF"/>
                </a:solidFill>
                <a:effectLst/>
                <a:latin typeface="JetBrains Mono"/>
              </a:rPr>
              <a:t>5</a:t>
            </a:r>
            <a:r>
              <a:rPr kumimoji="0" lang="en-US" altLang="en-US" sz="1200" b="0" i="0" u="none" strike="noStrike" cap="none" normalizeH="0" baseline="0" dirty="0" smtClean="0">
                <a:ln>
                  <a:noFill/>
                </a:ln>
                <a:solidFill>
                  <a:srgbClr val="000000"/>
                </a:solidFill>
                <a:effectLst/>
                <a:latin typeface="JetBrains Mono"/>
              </a:rPr>
              <a:t>, </a:t>
            </a:r>
            <a:r>
              <a:rPr kumimoji="0" lang="en-US" altLang="en-US" sz="1200" b="0" i="0" u="none" strike="noStrike" cap="none" normalizeH="0" baseline="0" dirty="0" smtClean="0">
                <a:ln>
                  <a:noFill/>
                </a:ln>
                <a:solidFill>
                  <a:srgbClr val="0000FF"/>
                </a:solidFill>
                <a:effectLst/>
                <a:latin typeface="JetBrains Mono"/>
              </a:rPr>
              <a:t>1</a:t>
            </a:r>
            <a:r>
              <a:rPr kumimoji="0" lang="en-US" altLang="en-US" sz="1200" b="0" i="0" u="none" strike="noStrike" cap="none" normalizeH="0" baseline="0" dirty="0" smtClean="0">
                <a:ln>
                  <a:noFill/>
                </a:ln>
                <a:solidFill>
                  <a:srgbClr val="000000"/>
                </a:solidFill>
                <a:effectLst/>
                <a:latin typeface="JetBrains Mono"/>
              </a:rPr>
              <a: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cell = </a:t>
            </a:r>
            <a:r>
              <a:rPr kumimoji="0" lang="en-US" altLang="en-US" sz="1200" b="0" i="0" u="none" strike="noStrike" cap="none" normalizeH="0" baseline="0" dirty="0" err="1" smtClean="0">
                <a:ln>
                  <a:noFill/>
                </a:ln>
                <a:solidFill>
                  <a:srgbClr val="94558D"/>
                </a:solidFill>
                <a:effectLst/>
                <a:latin typeface="JetBrains Mono"/>
              </a:rPr>
              <a:t>self</a:t>
            </a:r>
            <a:r>
              <a:rPr kumimoji="0" lang="en-US" altLang="en-US" sz="1200" b="0" i="0" u="none" strike="noStrike" cap="none" normalizeH="0" baseline="0" dirty="0" err="1" smtClean="0">
                <a:ln>
                  <a:noFill/>
                </a:ln>
                <a:solidFill>
                  <a:srgbClr val="000000"/>
                </a:solidFill>
                <a:effectLst/>
                <a:latin typeface="JetBrains Mono"/>
              </a:rPr>
              <a:t>.cell_field</a:t>
            </a:r>
            <a:r>
              <a:rPr kumimoji="0" lang="en-US" altLang="en-US" sz="1200" b="0" i="0" u="none" strike="noStrike" cap="none" normalizeH="0" baseline="0" dirty="0" smtClean="0">
                <a:ln>
                  <a:noFill/>
                </a:ln>
                <a:solidFill>
                  <a:srgbClr val="000000"/>
                </a:solidFill>
                <a:effectLst/>
                <a:latin typeface="JetBrains Mono"/>
              </a:rPr>
              <a:t>[x, y, </a:t>
            </a:r>
            <a:r>
              <a:rPr kumimoji="0" lang="en-US" altLang="en-US" sz="1200" b="0" i="0" u="none" strike="noStrike" cap="none" normalizeH="0" baseline="0" dirty="0" smtClean="0">
                <a:ln>
                  <a:noFill/>
                </a:ln>
                <a:solidFill>
                  <a:srgbClr val="0000FF"/>
                </a:solidFill>
                <a:effectLst/>
                <a:latin typeface="JetBrains Mono"/>
              </a:rPr>
              <a:t>0</a:t>
            </a:r>
            <a:r>
              <a:rPr kumimoji="0" lang="en-US" altLang="en-US" sz="1200" b="0" i="0" u="none" strike="noStrike" cap="none" normalizeH="0" baseline="0" dirty="0" smtClean="0">
                <a:ln>
                  <a:noFill/>
                </a:ln>
                <a:solidFill>
                  <a:srgbClr val="000000"/>
                </a:solidFill>
                <a:effectLst/>
                <a:latin typeface="JetBrains Mono"/>
              </a:rPr>
              <a: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a:t>
            </a:r>
            <a:r>
              <a:rPr kumimoji="0" lang="en-US" altLang="en-US" sz="1200" b="1" i="0" u="none" strike="noStrike" cap="none" normalizeH="0" baseline="0" dirty="0" smtClean="0">
                <a:ln>
                  <a:noFill/>
                </a:ln>
                <a:solidFill>
                  <a:srgbClr val="000080"/>
                </a:solidFill>
                <a:effectLst/>
                <a:latin typeface="JetBrains Mono"/>
              </a:rPr>
              <a:t>if not </a:t>
            </a:r>
            <a:r>
              <a:rPr kumimoji="0" lang="en-US" altLang="en-US" sz="1200" b="0" i="0" u="none" strike="noStrike" cap="none" normalizeH="0" baseline="0" dirty="0" smtClean="0">
                <a:ln>
                  <a:noFill/>
                </a:ln>
                <a:solidFill>
                  <a:srgbClr val="000000"/>
                </a:solidFill>
                <a:effectLst/>
                <a:latin typeface="JetBrains Mono"/>
              </a:rPr>
              <a:t>cell:</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a:t>
            </a:r>
            <a:r>
              <a:rPr kumimoji="0" lang="en-US" altLang="en-US" sz="1200" b="0" i="0" u="none" strike="noStrike" cap="none" normalizeH="0" baseline="0" dirty="0" err="1" smtClean="0">
                <a:ln>
                  <a:noFill/>
                </a:ln>
                <a:solidFill>
                  <a:srgbClr val="000000"/>
                </a:solidFill>
                <a:effectLst/>
                <a:latin typeface="JetBrains Mono"/>
              </a:rPr>
              <a:t>cell_type</a:t>
            </a:r>
            <a:r>
              <a:rPr kumimoji="0" lang="en-US" altLang="en-US" sz="1200" b="0" i="0" u="none" strike="noStrike" cap="none" normalizeH="0" baseline="0" dirty="0" smtClean="0">
                <a:ln>
                  <a:noFill/>
                </a:ln>
                <a:solidFill>
                  <a:srgbClr val="000000"/>
                </a:solidFill>
                <a:effectLst/>
                <a:latin typeface="JetBrains Mono"/>
              </a:rPr>
              <a:t> = </a:t>
            </a:r>
            <a:r>
              <a:rPr kumimoji="0" lang="en-US" altLang="en-US" sz="1200" b="0" i="0" u="none" strike="noStrike" cap="none" normalizeH="0" baseline="0" dirty="0" smtClean="0">
                <a:ln>
                  <a:noFill/>
                </a:ln>
                <a:solidFill>
                  <a:srgbClr val="0000FF"/>
                </a:solidFill>
                <a:effectLst/>
                <a:latin typeface="JetBrains Mono"/>
              </a:rPr>
              <a:t>0</a:t>
            </a:r>
            <a:br>
              <a:rPr kumimoji="0" lang="en-US" altLang="en-US" sz="1200" b="0" i="0" u="none" strike="noStrike" cap="none" normalizeH="0" baseline="0" dirty="0" smtClean="0">
                <a:ln>
                  <a:noFill/>
                </a:ln>
                <a:solidFill>
                  <a:srgbClr val="0000FF"/>
                </a:solidFill>
                <a:effectLst/>
                <a:latin typeface="JetBrains Mono"/>
              </a:rPr>
            </a:br>
            <a:r>
              <a:rPr kumimoji="0" lang="en-US" altLang="en-US" sz="1200" b="0" i="0" u="none" strike="noStrike" cap="none" normalizeH="0" baseline="0" dirty="0" smtClean="0">
                <a:ln>
                  <a:noFill/>
                </a:ln>
                <a:solidFill>
                  <a:srgbClr val="0000FF"/>
                </a:solidFill>
                <a:effectLst/>
                <a:latin typeface="JetBrains Mono"/>
              </a:rPr>
              <a:t>            </a:t>
            </a:r>
            <a:r>
              <a:rPr kumimoji="0" lang="en-US" altLang="en-US" sz="1200" b="1" i="0" u="none" strike="noStrike" cap="none" normalizeH="0" baseline="0" dirty="0" smtClean="0">
                <a:ln>
                  <a:noFill/>
                </a:ln>
                <a:solidFill>
                  <a:srgbClr val="000080"/>
                </a:solidFill>
                <a:effectLst/>
                <a:latin typeface="JetBrains Mono"/>
              </a:rPr>
              <a:t>else</a:t>
            </a:r>
            <a:r>
              <a:rPr kumimoji="0" lang="en-US" altLang="en-US" sz="1200" b="0" i="0" u="none" strike="noStrike" cap="none" normalizeH="0" baseline="0" dirty="0" smtClean="0">
                <a:ln>
                  <a:noFill/>
                </a:ln>
                <a:solidFill>
                  <a:srgbClr val="000000"/>
                </a:solidFill>
                <a:effectLst/>
                <a:latin typeface="JetBrains Mono"/>
              </a:rPr>
              <a: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a:t>
            </a:r>
            <a:r>
              <a:rPr kumimoji="0" lang="en-US" altLang="en-US" sz="1200" b="0" i="0" u="none" strike="noStrike" cap="none" normalizeH="0" baseline="0" dirty="0" err="1" smtClean="0">
                <a:ln>
                  <a:noFill/>
                </a:ln>
                <a:solidFill>
                  <a:srgbClr val="000000"/>
                </a:solidFill>
                <a:effectLst/>
                <a:latin typeface="JetBrains Mono"/>
              </a:rPr>
              <a:t>cell_type</a:t>
            </a:r>
            <a:r>
              <a:rPr kumimoji="0" lang="en-US" altLang="en-US" sz="1200" b="0" i="0" u="none" strike="noStrike" cap="none" normalizeH="0" baseline="0" dirty="0" smtClean="0">
                <a:ln>
                  <a:noFill/>
                </a:ln>
                <a:solidFill>
                  <a:srgbClr val="000000"/>
                </a:solidFill>
                <a:effectLst/>
                <a:latin typeface="JetBrains Mono"/>
              </a:rPr>
              <a:t> = </a:t>
            </a:r>
            <a:r>
              <a:rPr kumimoji="0" lang="en-US" altLang="en-US" sz="1200" b="0" i="0" u="none" strike="noStrike" cap="none" normalizeH="0" baseline="0" dirty="0" err="1" smtClean="0">
                <a:ln>
                  <a:noFill/>
                </a:ln>
                <a:solidFill>
                  <a:srgbClr val="000000"/>
                </a:solidFill>
                <a:effectLst/>
                <a:latin typeface="JetBrains Mono"/>
              </a:rPr>
              <a:t>cell.type</a:t>
            </a:r>
            <a:endParaRPr kumimoji="0" lang="en-US" altLang="en-US" sz="1200" b="0" i="0" u="none" strike="noStrike" cap="none" normalizeH="0" baseline="0" dirty="0" smtClean="0">
              <a:ln>
                <a:noFill/>
              </a:ln>
              <a:solidFill>
                <a:srgbClr val="000000"/>
              </a:solidFill>
              <a:effectLst/>
              <a:latin typeface="JetBrains Mono"/>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000000"/>
                </a:solidFill>
                <a:effectLst/>
                <a:latin typeface="JetBrains Mono"/>
              </a:rPr>
              <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a:t>
            </a:r>
            <a:r>
              <a:rPr kumimoji="0" lang="en-US" altLang="en-US" sz="1200" b="1" i="0" u="none" strike="noStrike" cap="none" normalizeH="0" baseline="0" dirty="0" smtClean="0">
                <a:ln>
                  <a:noFill/>
                </a:ln>
                <a:solidFill>
                  <a:srgbClr val="000080"/>
                </a:solidFill>
                <a:effectLst/>
                <a:latin typeface="JetBrains Mono"/>
              </a:rPr>
              <a:t>for </a:t>
            </a:r>
            <a:r>
              <a:rPr kumimoji="0" lang="en-US" altLang="en-US" sz="1200" b="0" i="0" u="none" strike="noStrike" cap="none" normalizeH="0" baseline="0" dirty="0" smtClean="0">
                <a:ln>
                  <a:noFill/>
                </a:ln>
                <a:solidFill>
                  <a:srgbClr val="000000"/>
                </a:solidFill>
                <a:effectLst/>
                <a:latin typeface="JetBrains Mono"/>
              </a:rPr>
              <a:t>offset </a:t>
            </a:r>
            <a:r>
              <a:rPr kumimoji="0" lang="en-US" altLang="en-US" sz="1200" b="1" i="0" u="none" strike="noStrike" cap="none" normalizeH="0" baseline="0" dirty="0" smtClean="0">
                <a:ln>
                  <a:noFill/>
                </a:ln>
                <a:solidFill>
                  <a:srgbClr val="000080"/>
                </a:solidFill>
                <a:effectLst/>
                <a:latin typeface="JetBrains Mono"/>
              </a:rPr>
              <a:t>in </a:t>
            </a:r>
            <a:r>
              <a:rPr kumimoji="0" lang="en-US" altLang="en-US" sz="1200" b="0" i="0" u="none" strike="noStrike" cap="none" normalizeH="0" baseline="0" dirty="0" smtClean="0">
                <a:ln>
                  <a:noFill/>
                </a:ln>
                <a:solidFill>
                  <a:srgbClr val="000000"/>
                </a:solidFill>
                <a:effectLst/>
                <a:latin typeface="JetBrains Mono"/>
              </a:rPr>
              <a:t>offsets:</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a:t>
            </a:r>
            <a:r>
              <a:rPr kumimoji="0" lang="en-US" altLang="en-US" sz="1200" b="0" i="0" u="none" strike="noStrike" cap="none" normalizeH="0" baseline="0" dirty="0" err="1" smtClean="0">
                <a:ln>
                  <a:noFill/>
                </a:ln>
                <a:solidFill>
                  <a:srgbClr val="000000"/>
                </a:solidFill>
                <a:effectLst/>
                <a:latin typeface="JetBrains Mono"/>
              </a:rPr>
              <a:t>n_cell</a:t>
            </a:r>
            <a:r>
              <a:rPr kumimoji="0" lang="en-US" altLang="en-US" sz="1200" b="0" i="0" u="none" strike="noStrike" cap="none" normalizeH="0" baseline="0" dirty="0" smtClean="0">
                <a:ln>
                  <a:noFill/>
                </a:ln>
                <a:solidFill>
                  <a:srgbClr val="000000"/>
                </a:solidFill>
                <a:effectLst/>
                <a:latin typeface="JetBrains Mono"/>
              </a:rPr>
              <a:t> = </a:t>
            </a:r>
            <a:r>
              <a:rPr kumimoji="0" lang="en-US" altLang="en-US" sz="1200" b="0" i="0" u="none" strike="noStrike" cap="none" normalizeH="0" baseline="0" dirty="0" err="1" smtClean="0">
                <a:ln>
                  <a:noFill/>
                </a:ln>
                <a:solidFill>
                  <a:srgbClr val="94558D"/>
                </a:solidFill>
                <a:effectLst/>
                <a:latin typeface="JetBrains Mono"/>
              </a:rPr>
              <a:t>self</a:t>
            </a:r>
            <a:r>
              <a:rPr kumimoji="0" lang="en-US" altLang="en-US" sz="1200" b="0" i="0" u="none" strike="noStrike" cap="none" normalizeH="0" baseline="0" dirty="0" err="1" smtClean="0">
                <a:ln>
                  <a:noFill/>
                </a:ln>
                <a:solidFill>
                  <a:srgbClr val="000000"/>
                </a:solidFill>
                <a:effectLst/>
                <a:latin typeface="JetBrains Mono"/>
              </a:rPr>
              <a:t>.cell_field</a:t>
            </a:r>
            <a:r>
              <a:rPr kumimoji="0" lang="en-US" altLang="en-US" sz="1200" b="0" i="0" u="none" strike="noStrike" cap="none" normalizeH="0" baseline="0" dirty="0" smtClean="0">
                <a:ln>
                  <a:noFill/>
                </a:ln>
                <a:solidFill>
                  <a:srgbClr val="000000"/>
                </a:solidFill>
                <a:effectLst/>
                <a:latin typeface="JetBrains Mono"/>
              </a:rPr>
              <a:t>[x + offset[</a:t>
            </a:r>
            <a:r>
              <a:rPr kumimoji="0" lang="en-US" altLang="en-US" sz="1200" b="0" i="0" u="none" strike="noStrike" cap="none" normalizeH="0" baseline="0" dirty="0" smtClean="0">
                <a:ln>
                  <a:noFill/>
                </a:ln>
                <a:solidFill>
                  <a:srgbClr val="0000FF"/>
                </a:solidFill>
                <a:effectLst/>
                <a:latin typeface="JetBrains Mono"/>
              </a:rPr>
              <a:t>0</a:t>
            </a:r>
            <a:r>
              <a:rPr kumimoji="0" lang="en-US" altLang="en-US" sz="1200" b="0" i="0" u="none" strike="noStrike" cap="none" normalizeH="0" baseline="0" dirty="0" smtClean="0">
                <a:ln>
                  <a:noFill/>
                </a:ln>
                <a:solidFill>
                  <a:srgbClr val="000000"/>
                </a:solidFill>
                <a:effectLst/>
                <a:latin typeface="JetBrains Mono"/>
              </a:rPr>
              <a:t>], y + offset[</a:t>
            </a:r>
            <a:r>
              <a:rPr kumimoji="0" lang="en-US" altLang="en-US" sz="1200" b="0" i="0" u="none" strike="noStrike" cap="none" normalizeH="0" baseline="0" dirty="0" smtClean="0">
                <a:ln>
                  <a:noFill/>
                </a:ln>
                <a:solidFill>
                  <a:srgbClr val="0000FF"/>
                </a:solidFill>
                <a:effectLst/>
                <a:latin typeface="JetBrains Mono"/>
              </a:rPr>
              <a:t>1</a:t>
            </a:r>
            <a:r>
              <a:rPr kumimoji="0" lang="en-US" altLang="en-US" sz="1200" b="0" i="0" u="none" strike="noStrike" cap="none" normalizeH="0" baseline="0" dirty="0" smtClean="0">
                <a:ln>
                  <a:noFill/>
                </a:ln>
                <a:solidFill>
                  <a:srgbClr val="000000"/>
                </a:solidFill>
                <a:effectLst/>
                <a:latin typeface="JetBrains Mono"/>
              </a:rPr>
              <a:t>], </a:t>
            </a:r>
            <a:r>
              <a:rPr kumimoji="0" lang="en-US" altLang="en-US" sz="1200" b="0" i="0" u="none" strike="noStrike" cap="none" normalizeH="0" baseline="0" dirty="0" smtClean="0">
                <a:ln>
                  <a:noFill/>
                </a:ln>
                <a:solidFill>
                  <a:srgbClr val="0000FF"/>
                </a:solidFill>
                <a:effectLst/>
                <a:latin typeface="JetBrains Mono"/>
              </a:rPr>
              <a:t>0</a:t>
            </a:r>
            <a:r>
              <a:rPr kumimoji="0" lang="en-US" altLang="en-US" sz="1200" b="0" i="0" u="none" strike="noStrike" cap="none" normalizeH="0" baseline="0" dirty="0" smtClean="0">
                <a:ln>
                  <a:noFill/>
                </a:ln>
                <a:solidFill>
                  <a:srgbClr val="000000"/>
                </a:solidFill>
                <a:effectLst/>
                <a:latin typeface="JetBrains Mono"/>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000000"/>
                </a:solidFill>
                <a:effectLst/>
                <a:latin typeface="JetBrains Mono"/>
              </a:rPr>
              <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a:t>
            </a:r>
            <a:r>
              <a:rPr kumimoji="0" lang="en-US" altLang="en-US" sz="1200" b="1" i="0" u="none" strike="noStrike" cap="none" normalizeH="0" baseline="0" dirty="0" smtClean="0">
                <a:ln>
                  <a:noFill/>
                </a:ln>
                <a:solidFill>
                  <a:srgbClr val="000080"/>
                </a:solidFill>
                <a:effectLst/>
                <a:latin typeface="JetBrains Mono"/>
              </a:rPr>
              <a:t>if </a:t>
            </a:r>
            <a:r>
              <a:rPr kumimoji="0" lang="en-US" altLang="en-US" sz="1200" b="0" i="0" u="none" strike="noStrike" cap="none" normalizeH="0" baseline="0" dirty="0" err="1" smtClean="0">
                <a:ln>
                  <a:noFill/>
                </a:ln>
                <a:solidFill>
                  <a:srgbClr val="94558D"/>
                </a:solidFill>
                <a:effectLst/>
                <a:latin typeface="JetBrains Mono"/>
              </a:rPr>
              <a:t>self</a:t>
            </a:r>
            <a:r>
              <a:rPr kumimoji="0" lang="en-US" altLang="en-US" sz="1200" b="0" i="0" u="none" strike="noStrike" cap="none" normalizeH="0" baseline="0" dirty="0" err="1" smtClean="0">
                <a:ln>
                  <a:noFill/>
                </a:ln>
                <a:solidFill>
                  <a:srgbClr val="000000"/>
                </a:solidFill>
                <a:effectLst/>
                <a:latin typeface="JetBrains Mono"/>
              </a:rPr>
              <a:t>.are_cells_different</a:t>
            </a:r>
            <a:r>
              <a:rPr kumimoji="0" lang="en-US" altLang="en-US" sz="1200" b="0" i="0" u="none" strike="noStrike" cap="none" normalizeH="0" baseline="0" dirty="0" smtClean="0">
                <a:ln>
                  <a:noFill/>
                </a:ln>
                <a:solidFill>
                  <a:srgbClr val="000000"/>
                </a:solidFill>
                <a:effectLst/>
                <a:latin typeface="JetBrains Mono"/>
              </a:rPr>
              <a:t>(</a:t>
            </a:r>
            <a:r>
              <a:rPr kumimoji="0" lang="en-US" altLang="en-US" sz="1200" b="0" i="0" u="none" strike="noStrike" cap="none" normalizeH="0" baseline="0" dirty="0" err="1" smtClean="0">
                <a:ln>
                  <a:noFill/>
                </a:ln>
                <a:solidFill>
                  <a:srgbClr val="000000"/>
                </a:solidFill>
                <a:effectLst/>
                <a:latin typeface="JetBrains Mono"/>
              </a:rPr>
              <a:t>n_cell</a:t>
            </a:r>
            <a:r>
              <a:rPr kumimoji="0" lang="en-US" altLang="en-US" sz="1200" b="0" i="0" u="none" strike="noStrike" cap="none" normalizeH="0" baseline="0" dirty="0" smtClean="0">
                <a:ln>
                  <a:noFill/>
                </a:ln>
                <a:solidFill>
                  <a:srgbClr val="000000"/>
                </a:solidFill>
                <a:effectLst/>
                <a:latin typeface="JetBrains Mono"/>
              </a:rPr>
              <a:t>, cell):</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000000"/>
                </a:solidFill>
                <a:effectLst/>
                <a:latin typeface="JetBrains Mono"/>
              </a:rPr>
              <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a:t>
            </a:r>
            <a:r>
              <a:rPr kumimoji="0" lang="en-US" altLang="en-US" sz="1200" b="1" i="0" u="none" strike="noStrike" cap="none" normalizeH="0" baseline="0" dirty="0" smtClean="0">
                <a:ln>
                  <a:noFill/>
                </a:ln>
                <a:solidFill>
                  <a:srgbClr val="000080"/>
                </a:solidFill>
                <a:effectLst/>
                <a:latin typeface="JetBrains Mono"/>
              </a:rPr>
              <a:t>if not </a:t>
            </a:r>
            <a:r>
              <a:rPr kumimoji="0" lang="en-US" altLang="en-US" sz="1200" b="0" i="0" u="none" strike="noStrike" cap="none" normalizeH="0" baseline="0" dirty="0" err="1" smtClean="0">
                <a:ln>
                  <a:noFill/>
                </a:ln>
                <a:solidFill>
                  <a:srgbClr val="000000"/>
                </a:solidFill>
                <a:effectLst/>
                <a:latin typeface="JetBrains Mono"/>
              </a:rPr>
              <a:t>n_cell</a:t>
            </a:r>
            <a:r>
              <a:rPr kumimoji="0" lang="en-US" altLang="en-US" sz="1200" b="0" i="0" u="none" strike="noStrike" cap="none" normalizeH="0" baseline="0" dirty="0" smtClean="0">
                <a:ln>
                  <a:noFill/>
                </a:ln>
                <a:solidFill>
                  <a:srgbClr val="000000"/>
                </a:solidFill>
                <a:effectLst/>
                <a:latin typeface="JetBrains Mono"/>
              </a:rPr>
              <a: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a:t>
            </a:r>
            <a:r>
              <a:rPr kumimoji="0" lang="en-US" altLang="en-US" sz="1200" b="0" i="0" u="none" strike="noStrike" cap="none" normalizeH="0" baseline="0" dirty="0" err="1" smtClean="0">
                <a:ln>
                  <a:noFill/>
                </a:ln>
                <a:solidFill>
                  <a:srgbClr val="000000"/>
                </a:solidFill>
                <a:effectLst/>
                <a:latin typeface="JetBrains Mono"/>
              </a:rPr>
              <a:t>n_cell_type</a:t>
            </a:r>
            <a:r>
              <a:rPr kumimoji="0" lang="en-US" altLang="en-US" sz="1200" b="0" i="0" u="none" strike="noStrike" cap="none" normalizeH="0" baseline="0" dirty="0" smtClean="0">
                <a:ln>
                  <a:noFill/>
                </a:ln>
                <a:solidFill>
                  <a:srgbClr val="000000"/>
                </a:solidFill>
                <a:effectLst/>
                <a:latin typeface="JetBrains Mono"/>
              </a:rPr>
              <a:t> = </a:t>
            </a:r>
            <a:r>
              <a:rPr kumimoji="0" lang="en-US" altLang="en-US" sz="1200" b="0" i="0" u="none" strike="noStrike" cap="none" normalizeH="0" baseline="0" dirty="0" smtClean="0">
                <a:ln>
                  <a:noFill/>
                </a:ln>
                <a:solidFill>
                  <a:srgbClr val="0000FF"/>
                </a:solidFill>
                <a:effectLst/>
                <a:latin typeface="JetBrains Mono"/>
              </a:rPr>
              <a:t>0</a:t>
            </a:r>
            <a:br>
              <a:rPr kumimoji="0" lang="en-US" altLang="en-US" sz="1200" b="0" i="0" u="none" strike="noStrike" cap="none" normalizeH="0" baseline="0" dirty="0" smtClean="0">
                <a:ln>
                  <a:noFill/>
                </a:ln>
                <a:solidFill>
                  <a:srgbClr val="0000FF"/>
                </a:solidFill>
                <a:effectLst/>
                <a:latin typeface="JetBrains Mono"/>
              </a:rPr>
            </a:br>
            <a:r>
              <a:rPr kumimoji="0" lang="en-US" altLang="en-US" sz="1200" b="0" i="0" u="none" strike="noStrike" cap="none" normalizeH="0" baseline="0" dirty="0" smtClean="0">
                <a:ln>
                  <a:noFill/>
                </a:ln>
                <a:solidFill>
                  <a:srgbClr val="0000FF"/>
                </a:solidFill>
                <a:effectLst/>
                <a:latin typeface="JetBrains Mono"/>
              </a:rPr>
              <a:t>                    </a:t>
            </a:r>
            <a:r>
              <a:rPr kumimoji="0" lang="en-US" altLang="en-US" sz="1200" b="1" i="0" u="none" strike="noStrike" cap="none" normalizeH="0" baseline="0" dirty="0" smtClean="0">
                <a:ln>
                  <a:noFill/>
                </a:ln>
                <a:solidFill>
                  <a:srgbClr val="000080"/>
                </a:solidFill>
                <a:effectLst/>
                <a:latin typeface="JetBrains Mono"/>
              </a:rPr>
              <a:t>else</a:t>
            </a:r>
            <a:r>
              <a:rPr kumimoji="0" lang="en-US" altLang="en-US" sz="1200" b="0" i="0" u="none" strike="noStrike" cap="none" normalizeH="0" baseline="0" dirty="0" smtClean="0">
                <a:ln>
                  <a:noFill/>
                </a:ln>
                <a:solidFill>
                  <a:srgbClr val="000000"/>
                </a:solidFill>
                <a:effectLst/>
                <a:latin typeface="JetBrains Mono"/>
              </a:rPr>
              <a: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a:t>
            </a:r>
            <a:r>
              <a:rPr kumimoji="0" lang="en-US" altLang="en-US" sz="1200" b="0" i="0" u="none" strike="noStrike" cap="none" normalizeH="0" baseline="0" dirty="0" err="1" smtClean="0">
                <a:ln>
                  <a:noFill/>
                </a:ln>
                <a:solidFill>
                  <a:srgbClr val="000000"/>
                </a:solidFill>
                <a:effectLst/>
                <a:latin typeface="JetBrains Mono"/>
              </a:rPr>
              <a:t>n_cell_type</a:t>
            </a:r>
            <a:r>
              <a:rPr kumimoji="0" lang="en-US" altLang="en-US" sz="1200" b="0" i="0" u="none" strike="noStrike" cap="none" normalizeH="0" baseline="0" dirty="0" smtClean="0">
                <a:ln>
                  <a:noFill/>
                </a:ln>
                <a:solidFill>
                  <a:srgbClr val="000000"/>
                </a:solidFill>
                <a:effectLst/>
                <a:latin typeface="JetBrains Mono"/>
              </a:rPr>
              <a:t> = </a:t>
            </a:r>
            <a:r>
              <a:rPr kumimoji="0" lang="en-US" altLang="en-US" sz="1200" b="0" i="0" u="none" strike="noStrike" cap="none" normalizeH="0" baseline="0" dirty="0" err="1" smtClean="0">
                <a:ln>
                  <a:noFill/>
                </a:ln>
                <a:solidFill>
                  <a:srgbClr val="000000"/>
                </a:solidFill>
                <a:effectLst/>
                <a:latin typeface="JetBrains Mono"/>
              </a:rPr>
              <a:t>n_cell.type</a:t>
            </a:r>
            <a:r>
              <a:rPr kumimoji="0" lang="en-US" altLang="en-US" sz="1200" b="0" i="0" u="none" strike="noStrike" cap="none" normalizeH="0" baseline="0" dirty="0" smtClean="0">
                <a:ln>
                  <a:noFill/>
                </a:ln>
                <a:solidFill>
                  <a:srgbClr val="000000"/>
                </a:solidFill>
                <a:effectLst/>
                <a:latin typeface="JetBrains Mono"/>
              </a:rPr>
              <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a:t>
            </a:r>
            <a:r>
              <a:rPr kumimoji="0" lang="en-US" altLang="en-US" sz="1200" b="0" i="0" u="none" strike="noStrike" cap="none" normalizeH="0" baseline="0" dirty="0" err="1" smtClean="0">
                <a:ln>
                  <a:noFill/>
                </a:ln>
                <a:solidFill>
                  <a:srgbClr val="000000"/>
                </a:solidFill>
                <a:effectLst/>
                <a:latin typeface="JetBrains Mono"/>
              </a:rPr>
              <a:t>heterotypic_lengths</a:t>
            </a:r>
            <a:r>
              <a:rPr kumimoji="0" lang="en-US" altLang="en-US" sz="1200" b="0" i="0" u="none" strike="noStrike" cap="none" normalizeH="0" baseline="0" dirty="0" smtClean="0">
                <a:ln>
                  <a:noFill/>
                </a:ln>
                <a:solidFill>
                  <a:srgbClr val="000000"/>
                </a:solidFill>
                <a:effectLst/>
                <a:latin typeface="JetBrains Mono"/>
              </a:rPr>
              <a:t>[(</a:t>
            </a:r>
            <a:r>
              <a:rPr kumimoji="0" lang="en-US" altLang="en-US" sz="1200" b="0" i="0" u="none" strike="noStrike" cap="none" normalizeH="0" baseline="0" dirty="0" err="1" smtClean="0">
                <a:ln>
                  <a:noFill/>
                </a:ln>
                <a:solidFill>
                  <a:srgbClr val="000000"/>
                </a:solidFill>
                <a:effectLst/>
                <a:latin typeface="JetBrains Mono"/>
              </a:rPr>
              <a:t>cell_type</a:t>
            </a:r>
            <a:r>
              <a:rPr kumimoji="0" lang="en-US" altLang="en-US" sz="1200" b="0" i="0" u="none" strike="noStrike" cap="none" normalizeH="0" baseline="0" dirty="0" smtClean="0">
                <a:ln>
                  <a:noFill/>
                </a:ln>
                <a:solidFill>
                  <a:srgbClr val="000000"/>
                </a:solidFill>
                <a:effectLst/>
                <a:latin typeface="JetBrains Mono"/>
              </a:rPr>
              <a:t>, </a:t>
            </a:r>
            <a:r>
              <a:rPr kumimoji="0" lang="en-US" altLang="en-US" sz="1200" b="0" i="0" u="none" strike="noStrike" cap="none" normalizeH="0" baseline="0" dirty="0" err="1" smtClean="0">
                <a:ln>
                  <a:noFill/>
                </a:ln>
                <a:solidFill>
                  <a:srgbClr val="000000"/>
                </a:solidFill>
                <a:effectLst/>
                <a:latin typeface="JetBrains Mono"/>
              </a:rPr>
              <a:t>n_cell_type</a:t>
            </a:r>
            <a:r>
              <a:rPr kumimoji="0" lang="en-US" altLang="en-US" sz="1200" b="0" i="0" u="none" strike="noStrike" cap="none" normalizeH="0" baseline="0" dirty="0" smtClean="0">
                <a:ln>
                  <a:noFill/>
                </a:ln>
                <a:solidFill>
                  <a:srgbClr val="000000"/>
                </a:solidFill>
                <a:effectLst/>
                <a:latin typeface="JetBrains Mono"/>
              </a:rPr>
              <a:t>)] += </a:t>
            </a:r>
            <a:r>
              <a:rPr kumimoji="0" lang="en-US" altLang="en-US" sz="1200" b="0" i="0" u="none" strike="noStrike" cap="none" normalizeH="0" baseline="0" dirty="0" smtClean="0">
                <a:ln>
                  <a:noFill/>
                </a:ln>
                <a:solidFill>
                  <a:srgbClr val="0000FF"/>
                </a:solidFill>
                <a:effectLst/>
                <a:latin typeface="JetBrains Mono"/>
              </a:rPr>
              <a:t>1</a:t>
            </a:r>
            <a:br>
              <a:rPr kumimoji="0" lang="en-US" altLang="en-US" sz="1200" b="0" i="0" u="none" strike="noStrike" cap="none" normalizeH="0" baseline="0" dirty="0" smtClean="0">
                <a:ln>
                  <a:noFill/>
                </a:ln>
                <a:solidFill>
                  <a:srgbClr val="0000FF"/>
                </a:solidFill>
                <a:effectLst/>
                <a:latin typeface="JetBrains Mono"/>
              </a:rPr>
            </a:br>
            <a:r>
              <a:rPr kumimoji="0" lang="en-US" altLang="en-US" sz="1200" b="0" i="0" u="none" strike="noStrike" cap="none" normalizeH="0" baseline="0" dirty="0" smtClean="0">
                <a:ln>
                  <a:noFill/>
                </a:ln>
                <a:solidFill>
                  <a:srgbClr val="0000FF"/>
                </a:solidFill>
                <a:effectLst/>
                <a:latin typeface="JetBrains Mono"/>
              </a:rPr>
              <a:t/>
            </a:r>
            <a:br>
              <a:rPr kumimoji="0" lang="en-US" altLang="en-US" sz="1200" b="0" i="0" u="none" strike="noStrike" cap="none" normalizeH="0" baseline="0" dirty="0" smtClean="0">
                <a:ln>
                  <a:noFill/>
                </a:ln>
                <a:solidFill>
                  <a:srgbClr val="0000FF"/>
                </a:solidFill>
                <a:effectLst/>
                <a:latin typeface="JetBrains Mono"/>
              </a:rPr>
            </a:br>
            <a:r>
              <a:rPr kumimoji="0" lang="en-US" altLang="en-US" sz="1200" b="0" i="0" u="none" strike="noStrike" cap="none" normalizeH="0" baseline="0" dirty="0" smtClean="0">
                <a:ln>
                  <a:noFill/>
                </a:ln>
                <a:solidFill>
                  <a:srgbClr val="0000FF"/>
                </a:solidFill>
                <a:effectLst/>
                <a:latin typeface="JetBrains Mono"/>
              </a:rPr>
              <a:t>    </a:t>
            </a:r>
            <a:r>
              <a:rPr kumimoji="0" lang="en-US" altLang="en-US" sz="1200" b="1" i="0" u="none" strike="noStrike" cap="none" normalizeH="0" baseline="0" dirty="0" smtClean="0">
                <a:ln>
                  <a:noFill/>
                </a:ln>
                <a:solidFill>
                  <a:srgbClr val="000080"/>
                </a:solidFill>
                <a:effectLst/>
                <a:latin typeface="JetBrains Mono"/>
              </a:rPr>
              <a:t>return </a:t>
            </a:r>
            <a:r>
              <a:rPr kumimoji="0" lang="en-US" altLang="en-US" sz="1200" b="0" i="0" u="none" strike="noStrike" cap="none" normalizeH="0" baseline="0" dirty="0" err="1" smtClean="0">
                <a:ln>
                  <a:noFill/>
                </a:ln>
                <a:solidFill>
                  <a:srgbClr val="000000"/>
                </a:solidFill>
                <a:effectLst/>
                <a:latin typeface="JetBrains Mono"/>
              </a:rPr>
              <a:t>heterotypic_lengths</a:t>
            </a:r>
            <a:r>
              <a:rPr kumimoji="0" lang="en-US" altLang="en-US" sz="1200" b="0" i="0" u="none" strike="noStrike" cap="none" normalizeH="0" baseline="0" dirty="0" smtClean="0">
                <a:ln>
                  <a:noFill/>
                </a:ln>
                <a:solidFill>
                  <a:srgbClr val="000000"/>
                </a:solidFill>
                <a:effectLst/>
                <a:latin typeface="JetBrains Mono"/>
              </a:rPr>
              <a:t/>
            </a:r>
            <a:br>
              <a:rPr kumimoji="0" lang="en-US" altLang="en-US" sz="1200" b="0" i="0" u="none" strike="noStrike" cap="none" normalizeH="0" baseline="0" dirty="0" smtClean="0">
                <a:ln>
                  <a:noFill/>
                </a:ln>
                <a:solidFill>
                  <a:srgbClr val="000000"/>
                </a:solidFill>
                <a:effectLst/>
                <a:latin typeface="JetBrains Mono"/>
              </a:rPr>
            </a:br>
            <a:endParaRPr kumimoji="0" lang="en-US" altLang="en-US" sz="32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7589166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Write </a:t>
            </a:r>
            <a:r>
              <a:rPr lang="en-US" b="1" dirty="0" smtClean="0"/>
              <a:t>finish</a:t>
            </a:r>
            <a:r>
              <a:rPr lang="en-US" dirty="0" smtClean="0"/>
              <a:t> function of </a:t>
            </a:r>
            <a:r>
              <a:rPr lang="en-US" dirty="0" err="1" smtClean="0"/>
              <a:t>steppable</a:t>
            </a:r>
            <a:endParaRPr lang="en-US" dirty="0"/>
          </a:p>
        </p:txBody>
      </p:sp>
      <p:sp>
        <p:nvSpPr>
          <p:cNvPr id="4" name="Rectangle 1"/>
          <p:cNvSpPr>
            <a:spLocks noChangeArrowheads="1"/>
          </p:cNvSpPr>
          <p:nvPr/>
        </p:nvSpPr>
        <p:spPr bwMode="auto">
          <a:xfrm>
            <a:off x="990600" y="1400176"/>
            <a:ext cx="5548314" cy="483209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err="1" smtClean="0">
                <a:ln>
                  <a:noFill/>
                </a:ln>
                <a:solidFill>
                  <a:srgbClr val="000080"/>
                </a:solidFill>
                <a:effectLst/>
                <a:latin typeface="JetBrains Mono"/>
              </a:rPr>
              <a:t>def</a:t>
            </a:r>
            <a:r>
              <a:rPr kumimoji="0" lang="en-US" altLang="en-US" sz="1400" b="1" i="0" u="none" strike="noStrike" cap="none" normalizeH="0" baseline="0" dirty="0" smtClean="0">
                <a:ln>
                  <a:noFill/>
                </a:ln>
                <a:solidFill>
                  <a:srgbClr val="000080"/>
                </a:solidFill>
                <a:effectLst/>
                <a:latin typeface="JetBrains Mono"/>
              </a:rPr>
              <a:t> </a:t>
            </a:r>
            <a:r>
              <a:rPr kumimoji="0" lang="en-US" altLang="en-US" sz="1400" b="0" i="0" u="none" strike="noStrike" cap="none" normalizeH="0" baseline="0" dirty="0" smtClean="0">
                <a:ln>
                  <a:noFill/>
                </a:ln>
                <a:solidFill>
                  <a:srgbClr val="000000"/>
                </a:solidFill>
                <a:effectLst/>
                <a:latin typeface="JetBrains Mono"/>
              </a:rPr>
              <a:t>finish(</a:t>
            </a:r>
            <a:r>
              <a:rPr kumimoji="0" lang="en-US" altLang="en-US" sz="1400" b="0" i="0" u="none" strike="noStrike" cap="none" normalizeH="0" baseline="0" dirty="0" smtClean="0">
                <a:ln>
                  <a:noFill/>
                </a:ln>
                <a:solidFill>
                  <a:srgbClr val="94558D"/>
                </a:solidFill>
                <a:effectLst/>
                <a:latin typeface="JetBrains Mono"/>
              </a:rPr>
              <a:t>self</a:t>
            </a:r>
            <a:r>
              <a:rPr kumimoji="0" lang="en-US" altLang="en-US" sz="1400" b="0" i="0" u="none" strike="noStrike" cap="none" normalizeH="0" baseline="0" dirty="0" smtClean="0">
                <a:ln>
                  <a:noFill/>
                </a:ln>
                <a:solidFill>
                  <a:srgbClr val="000000"/>
                </a:solidFill>
                <a:effectLst/>
                <a:latin typeface="JetBrains Mono"/>
              </a:rPr>
              <a:t>):</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smtClean="0">
                <a:ln>
                  <a:noFill/>
                </a:ln>
                <a:solidFill>
                  <a:srgbClr val="000000"/>
                </a:solidFill>
                <a:effectLst/>
                <a:latin typeface="JetBrains Mono"/>
              </a:rPr>
              <a:t>    energy = </a:t>
            </a:r>
            <a:r>
              <a:rPr kumimoji="0" lang="en-US" altLang="en-US" sz="1400" b="0" i="0" u="none" strike="noStrike" cap="none" normalizeH="0" baseline="0" dirty="0" err="1" smtClean="0">
                <a:ln>
                  <a:noFill/>
                </a:ln>
                <a:solidFill>
                  <a:srgbClr val="94558D"/>
                </a:solidFill>
                <a:effectLst/>
                <a:latin typeface="JetBrains Mono"/>
              </a:rPr>
              <a:t>self</a:t>
            </a:r>
            <a:r>
              <a:rPr kumimoji="0" lang="en-US" altLang="en-US" sz="1400" b="0" i="0" u="none" strike="noStrike" cap="none" normalizeH="0" baseline="0" dirty="0" err="1" smtClean="0">
                <a:ln>
                  <a:noFill/>
                </a:ln>
                <a:solidFill>
                  <a:srgbClr val="000000"/>
                </a:solidFill>
                <a:effectLst/>
                <a:latin typeface="JetBrains Mono"/>
              </a:rPr>
              <a:t>.simulator.getPotts</a:t>
            </a:r>
            <a:r>
              <a:rPr kumimoji="0" lang="en-US" altLang="en-US" sz="1400" b="0" i="0" u="none" strike="noStrike" cap="none" normalizeH="0" baseline="0" dirty="0" smtClean="0">
                <a:ln>
                  <a:noFill/>
                </a:ln>
                <a:solidFill>
                  <a:srgbClr val="000000"/>
                </a:solidFill>
                <a:effectLst/>
                <a:latin typeface="JetBrains Mono"/>
              </a:rPr>
              <a:t>().</a:t>
            </a:r>
            <a:r>
              <a:rPr kumimoji="0" lang="en-US" altLang="en-US" sz="1400" b="0" i="0" u="none" strike="noStrike" cap="none" normalizeH="0" baseline="0" dirty="0" err="1" smtClean="0">
                <a:ln>
                  <a:noFill/>
                </a:ln>
                <a:solidFill>
                  <a:srgbClr val="000000"/>
                </a:solidFill>
                <a:effectLst/>
                <a:latin typeface="JetBrains Mono"/>
              </a:rPr>
              <a:t>getEnergy</a:t>
            </a:r>
            <a:r>
              <a:rPr kumimoji="0" lang="en-US" altLang="en-US" sz="1400" b="0" i="0" u="none" strike="noStrike" cap="none" normalizeH="0" baseline="0" dirty="0" smtClean="0">
                <a:ln>
                  <a:noFill/>
                </a:ln>
                <a:solidFill>
                  <a:srgbClr val="000000"/>
                </a:solidFill>
                <a:effectLst/>
                <a:latin typeface="JetBrains Mono"/>
              </a:rPr>
              <a:t>()</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smtClean="0">
                <a:ln>
                  <a:noFill/>
                </a:ln>
                <a:solidFill>
                  <a:srgbClr val="000000"/>
                </a:solidFill>
                <a:effectLst/>
                <a:latin typeface="JetBrains Mono"/>
              </a:rPr>
              <a:t>    </a:t>
            </a:r>
            <a:r>
              <a:rPr kumimoji="0" lang="en-US" altLang="en-US" sz="1400" b="0" i="0" u="none" strike="noStrike" cap="none" normalizeH="0" baseline="0" dirty="0" err="1" smtClean="0">
                <a:ln>
                  <a:noFill/>
                </a:ln>
                <a:solidFill>
                  <a:srgbClr val="000000"/>
                </a:solidFill>
                <a:effectLst/>
                <a:latin typeface="JetBrains Mono"/>
              </a:rPr>
              <a:t>c_ml</a:t>
            </a:r>
            <a:r>
              <a:rPr kumimoji="0" lang="en-US" altLang="en-US" sz="1400" b="0" i="0" u="none" strike="noStrike" cap="none" normalizeH="0" baseline="0" dirty="0" smtClean="0">
                <a:ln>
                  <a:noFill/>
                </a:ln>
                <a:solidFill>
                  <a:srgbClr val="000000"/>
                </a:solidFill>
                <a:effectLst/>
                <a:latin typeface="JetBrains Mono"/>
              </a:rPr>
              <a:t> = </a:t>
            </a:r>
            <a:r>
              <a:rPr kumimoji="0" lang="en-US" altLang="en-US" sz="1400" b="0" i="0" u="none" strike="noStrike" cap="none" normalizeH="0" baseline="0" dirty="0" smtClean="0">
                <a:ln>
                  <a:noFill/>
                </a:ln>
                <a:solidFill>
                  <a:srgbClr val="000080"/>
                </a:solidFill>
                <a:effectLst/>
                <a:latin typeface="JetBrains Mono"/>
              </a:rPr>
              <a:t>float</a:t>
            </a:r>
            <a:r>
              <a:rPr kumimoji="0" lang="en-US" altLang="en-US" sz="1400" b="0" i="0" u="none" strike="noStrike" cap="none" normalizeH="0" baseline="0" dirty="0" smtClean="0">
                <a:ln>
                  <a:noFill/>
                </a:ln>
                <a:solidFill>
                  <a:srgbClr val="000000"/>
                </a:solidFill>
                <a:effectLst/>
                <a:latin typeface="JetBrains Mono"/>
              </a:rPr>
              <a:t>(</a:t>
            </a:r>
            <a:r>
              <a:rPr kumimoji="0" lang="en-US" altLang="en-US" sz="1400" b="0" i="0" u="none" strike="noStrike" cap="none" normalizeH="0" baseline="0" dirty="0" err="1" smtClean="0">
                <a:ln>
                  <a:noFill/>
                </a:ln>
                <a:solidFill>
                  <a:srgbClr val="94558D"/>
                </a:solidFill>
                <a:effectLst/>
                <a:latin typeface="JetBrains Mono"/>
              </a:rPr>
              <a:t>self</a:t>
            </a:r>
            <a:r>
              <a:rPr kumimoji="0" lang="en-US" altLang="en-US" sz="1400" b="0" i="0" u="none" strike="noStrike" cap="none" normalizeH="0" baseline="0" dirty="0" err="1" smtClean="0">
                <a:ln>
                  <a:noFill/>
                </a:ln>
                <a:solidFill>
                  <a:srgbClr val="000000"/>
                </a:solidFill>
                <a:effectLst/>
                <a:latin typeface="JetBrains Mono"/>
              </a:rPr>
              <a:t>.get_xml_element</a:t>
            </a:r>
            <a:r>
              <a:rPr kumimoji="0" lang="en-US" altLang="en-US" sz="1400" b="0" i="0" u="none" strike="noStrike" cap="none" normalizeH="0" baseline="0" dirty="0" smtClean="0">
                <a:ln>
                  <a:noFill/>
                </a:ln>
                <a:solidFill>
                  <a:srgbClr val="000000"/>
                </a:solidFill>
                <a:effectLst/>
                <a:latin typeface="JetBrains Mono"/>
              </a:rPr>
              <a:t>(</a:t>
            </a:r>
            <a:r>
              <a:rPr kumimoji="0" lang="en-US" altLang="en-US" sz="1400" b="1" i="0" u="none" strike="noStrike" cap="none" normalizeH="0" baseline="0" dirty="0" smtClean="0">
                <a:ln>
                  <a:noFill/>
                </a:ln>
                <a:solidFill>
                  <a:srgbClr val="008080"/>
                </a:solidFill>
                <a:effectLst/>
                <a:latin typeface="JetBrains Mono"/>
              </a:rPr>
              <a:t>'C_ML'</a:t>
            </a:r>
            <a:r>
              <a:rPr kumimoji="0" lang="en-US" altLang="en-US" sz="1400" b="0" i="0" u="none" strike="noStrike" cap="none" normalizeH="0" baseline="0" dirty="0" smtClean="0">
                <a:ln>
                  <a:noFill/>
                </a:ln>
                <a:solidFill>
                  <a:srgbClr val="000000"/>
                </a:solidFill>
                <a:effectLst/>
                <a:latin typeface="JetBrains Mono"/>
              </a:rPr>
              <a:t>).</a:t>
            </a:r>
            <a:r>
              <a:rPr kumimoji="0" lang="en-US" altLang="en-US" sz="1400" b="0" i="0" u="none" strike="noStrike" cap="none" normalizeH="0" baseline="0" dirty="0" err="1" smtClean="0">
                <a:ln>
                  <a:noFill/>
                </a:ln>
                <a:solidFill>
                  <a:srgbClr val="000000"/>
                </a:solidFill>
                <a:effectLst/>
                <a:latin typeface="JetBrains Mono"/>
              </a:rPr>
              <a:t>cdata</a:t>
            </a:r>
            <a:r>
              <a:rPr kumimoji="0" lang="en-US" altLang="en-US" sz="1400" b="0" i="0" u="none" strike="noStrike" cap="none" normalizeH="0" baseline="0" dirty="0" smtClean="0">
                <a:ln>
                  <a:noFill/>
                </a:ln>
                <a:solidFill>
                  <a:srgbClr val="000000"/>
                </a:solidFill>
                <a:effectLst/>
                <a:latin typeface="JetBrains Mono"/>
              </a:rPr>
              <a:t>)</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smtClean="0">
                <a:ln>
                  <a:noFill/>
                </a:ln>
                <a:solidFill>
                  <a:srgbClr val="000000"/>
                </a:solidFill>
                <a:effectLst/>
                <a:latin typeface="JetBrains Mono"/>
              </a:rPr>
              <a:t>    </a:t>
            </a:r>
            <a:r>
              <a:rPr kumimoji="0" lang="en-US" altLang="en-US" sz="1400" b="0" i="0" u="none" strike="noStrike" cap="none" normalizeH="0" baseline="0" dirty="0" err="1" smtClean="0">
                <a:ln>
                  <a:noFill/>
                </a:ln>
                <a:solidFill>
                  <a:srgbClr val="000000"/>
                </a:solidFill>
                <a:effectLst/>
                <a:latin typeface="JetBrains Mono"/>
              </a:rPr>
              <a:t>c_md</a:t>
            </a:r>
            <a:r>
              <a:rPr kumimoji="0" lang="en-US" altLang="en-US" sz="1400" b="0" i="0" u="none" strike="noStrike" cap="none" normalizeH="0" baseline="0" dirty="0" smtClean="0">
                <a:ln>
                  <a:noFill/>
                </a:ln>
                <a:solidFill>
                  <a:srgbClr val="000000"/>
                </a:solidFill>
                <a:effectLst/>
                <a:latin typeface="JetBrains Mono"/>
              </a:rPr>
              <a:t> = </a:t>
            </a:r>
            <a:r>
              <a:rPr kumimoji="0" lang="en-US" altLang="en-US" sz="1400" b="0" i="0" u="none" strike="noStrike" cap="none" normalizeH="0" baseline="0" dirty="0" smtClean="0">
                <a:ln>
                  <a:noFill/>
                </a:ln>
                <a:solidFill>
                  <a:srgbClr val="000080"/>
                </a:solidFill>
                <a:effectLst/>
                <a:latin typeface="JetBrains Mono"/>
              </a:rPr>
              <a:t>float</a:t>
            </a:r>
            <a:r>
              <a:rPr kumimoji="0" lang="en-US" altLang="en-US" sz="1400" b="0" i="0" u="none" strike="noStrike" cap="none" normalizeH="0" baseline="0" dirty="0" smtClean="0">
                <a:ln>
                  <a:noFill/>
                </a:ln>
                <a:solidFill>
                  <a:srgbClr val="000000"/>
                </a:solidFill>
                <a:effectLst/>
                <a:latin typeface="JetBrains Mono"/>
              </a:rPr>
              <a:t>(</a:t>
            </a:r>
            <a:r>
              <a:rPr kumimoji="0" lang="en-US" altLang="en-US" sz="1400" b="0" i="0" u="none" strike="noStrike" cap="none" normalizeH="0" baseline="0" dirty="0" err="1" smtClean="0">
                <a:ln>
                  <a:noFill/>
                </a:ln>
                <a:solidFill>
                  <a:srgbClr val="94558D"/>
                </a:solidFill>
                <a:effectLst/>
                <a:latin typeface="JetBrains Mono"/>
              </a:rPr>
              <a:t>self</a:t>
            </a:r>
            <a:r>
              <a:rPr kumimoji="0" lang="en-US" altLang="en-US" sz="1400" b="0" i="0" u="none" strike="noStrike" cap="none" normalizeH="0" baseline="0" dirty="0" err="1" smtClean="0">
                <a:ln>
                  <a:noFill/>
                </a:ln>
                <a:solidFill>
                  <a:srgbClr val="000000"/>
                </a:solidFill>
                <a:effectLst/>
                <a:latin typeface="JetBrains Mono"/>
              </a:rPr>
              <a:t>.get_xml_element</a:t>
            </a:r>
            <a:r>
              <a:rPr kumimoji="0" lang="en-US" altLang="en-US" sz="1400" b="0" i="0" u="none" strike="noStrike" cap="none" normalizeH="0" baseline="0" dirty="0" smtClean="0">
                <a:ln>
                  <a:noFill/>
                </a:ln>
                <a:solidFill>
                  <a:srgbClr val="000000"/>
                </a:solidFill>
                <a:effectLst/>
                <a:latin typeface="JetBrains Mono"/>
              </a:rPr>
              <a:t>(</a:t>
            </a:r>
            <a:r>
              <a:rPr kumimoji="0" lang="en-US" altLang="en-US" sz="1400" b="1" i="0" u="none" strike="noStrike" cap="none" normalizeH="0" baseline="0" dirty="0" smtClean="0">
                <a:ln>
                  <a:noFill/>
                </a:ln>
                <a:solidFill>
                  <a:srgbClr val="008080"/>
                </a:solidFill>
                <a:effectLst/>
                <a:latin typeface="JetBrains Mono"/>
              </a:rPr>
              <a:t>'C_MD'</a:t>
            </a:r>
            <a:r>
              <a:rPr kumimoji="0" lang="en-US" altLang="en-US" sz="1400" b="0" i="0" u="none" strike="noStrike" cap="none" normalizeH="0" baseline="0" dirty="0" smtClean="0">
                <a:ln>
                  <a:noFill/>
                </a:ln>
                <a:solidFill>
                  <a:srgbClr val="000000"/>
                </a:solidFill>
                <a:effectLst/>
                <a:latin typeface="JetBrains Mono"/>
              </a:rPr>
              <a:t>).</a:t>
            </a:r>
            <a:r>
              <a:rPr kumimoji="0" lang="en-US" altLang="en-US" sz="1400" b="0" i="0" u="none" strike="noStrike" cap="none" normalizeH="0" baseline="0" dirty="0" err="1" smtClean="0">
                <a:ln>
                  <a:noFill/>
                </a:ln>
                <a:solidFill>
                  <a:srgbClr val="000000"/>
                </a:solidFill>
                <a:effectLst/>
                <a:latin typeface="JetBrains Mono"/>
              </a:rPr>
              <a:t>cdata</a:t>
            </a:r>
            <a:r>
              <a:rPr kumimoji="0" lang="en-US" altLang="en-US" sz="1400" b="0" i="0" u="none" strike="noStrike" cap="none" normalizeH="0" baseline="0" dirty="0" smtClean="0">
                <a:ln>
                  <a:noFill/>
                </a:ln>
                <a:solidFill>
                  <a:srgbClr val="000000"/>
                </a:solidFill>
                <a:effectLst/>
                <a:latin typeface="JetBrains Mono"/>
              </a:rPr>
              <a:t>)</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smtClean="0">
                <a:ln>
                  <a:noFill/>
                </a:ln>
                <a:solidFill>
                  <a:srgbClr val="000000"/>
                </a:solidFill>
                <a:effectLst/>
                <a:latin typeface="JetBrains Mono"/>
              </a:rPr>
              <a:t>    </a:t>
            </a:r>
            <a:r>
              <a:rPr kumimoji="0" lang="en-US" altLang="en-US" sz="1400" b="0" i="0" u="none" strike="noStrike" cap="none" normalizeH="0" baseline="0" dirty="0" err="1" smtClean="0">
                <a:ln>
                  <a:noFill/>
                </a:ln>
                <a:solidFill>
                  <a:srgbClr val="000000"/>
                </a:solidFill>
                <a:effectLst/>
                <a:latin typeface="JetBrains Mono"/>
              </a:rPr>
              <a:t>c_ll</a:t>
            </a:r>
            <a:r>
              <a:rPr kumimoji="0" lang="en-US" altLang="en-US" sz="1400" b="0" i="0" u="none" strike="noStrike" cap="none" normalizeH="0" baseline="0" dirty="0" smtClean="0">
                <a:ln>
                  <a:noFill/>
                </a:ln>
                <a:solidFill>
                  <a:srgbClr val="000000"/>
                </a:solidFill>
                <a:effectLst/>
                <a:latin typeface="JetBrains Mono"/>
              </a:rPr>
              <a:t> = </a:t>
            </a:r>
            <a:r>
              <a:rPr kumimoji="0" lang="en-US" altLang="en-US" sz="1400" b="0" i="0" u="none" strike="noStrike" cap="none" normalizeH="0" baseline="0" dirty="0" smtClean="0">
                <a:ln>
                  <a:noFill/>
                </a:ln>
                <a:solidFill>
                  <a:srgbClr val="000080"/>
                </a:solidFill>
                <a:effectLst/>
                <a:latin typeface="JetBrains Mono"/>
              </a:rPr>
              <a:t>float</a:t>
            </a:r>
            <a:r>
              <a:rPr kumimoji="0" lang="en-US" altLang="en-US" sz="1400" b="0" i="0" u="none" strike="noStrike" cap="none" normalizeH="0" baseline="0" dirty="0" smtClean="0">
                <a:ln>
                  <a:noFill/>
                </a:ln>
                <a:solidFill>
                  <a:srgbClr val="000000"/>
                </a:solidFill>
                <a:effectLst/>
                <a:latin typeface="JetBrains Mono"/>
              </a:rPr>
              <a:t>(</a:t>
            </a:r>
            <a:r>
              <a:rPr kumimoji="0" lang="en-US" altLang="en-US" sz="1400" b="0" i="0" u="none" strike="noStrike" cap="none" normalizeH="0" baseline="0" dirty="0" err="1" smtClean="0">
                <a:ln>
                  <a:noFill/>
                </a:ln>
                <a:solidFill>
                  <a:srgbClr val="94558D"/>
                </a:solidFill>
                <a:effectLst/>
                <a:latin typeface="JetBrains Mono"/>
              </a:rPr>
              <a:t>self</a:t>
            </a:r>
            <a:r>
              <a:rPr kumimoji="0" lang="en-US" altLang="en-US" sz="1400" b="0" i="0" u="none" strike="noStrike" cap="none" normalizeH="0" baseline="0" dirty="0" err="1" smtClean="0">
                <a:ln>
                  <a:noFill/>
                </a:ln>
                <a:solidFill>
                  <a:srgbClr val="000000"/>
                </a:solidFill>
                <a:effectLst/>
                <a:latin typeface="JetBrains Mono"/>
              </a:rPr>
              <a:t>.get_xml_element</a:t>
            </a:r>
            <a:r>
              <a:rPr kumimoji="0" lang="en-US" altLang="en-US" sz="1400" b="0" i="0" u="none" strike="noStrike" cap="none" normalizeH="0" baseline="0" dirty="0" smtClean="0">
                <a:ln>
                  <a:noFill/>
                </a:ln>
                <a:solidFill>
                  <a:srgbClr val="000000"/>
                </a:solidFill>
                <a:effectLst/>
                <a:latin typeface="JetBrains Mono"/>
              </a:rPr>
              <a:t>(</a:t>
            </a:r>
            <a:r>
              <a:rPr kumimoji="0" lang="en-US" altLang="en-US" sz="1400" b="1" i="0" u="none" strike="noStrike" cap="none" normalizeH="0" baseline="0" dirty="0" smtClean="0">
                <a:ln>
                  <a:noFill/>
                </a:ln>
                <a:solidFill>
                  <a:srgbClr val="008080"/>
                </a:solidFill>
                <a:effectLst/>
                <a:latin typeface="JetBrains Mono"/>
              </a:rPr>
              <a:t>'C_LL'</a:t>
            </a:r>
            <a:r>
              <a:rPr kumimoji="0" lang="en-US" altLang="en-US" sz="1400" b="0" i="0" u="none" strike="noStrike" cap="none" normalizeH="0" baseline="0" dirty="0" smtClean="0">
                <a:ln>
                  <a:noFill/>
                </a:ln>
                <a:solidFill>
                  <a:srgbClr val="000000"/>
                </a:solidFill>
                <a:effectLst/>
                <a:latin typeface="JetBrains Mono"/>
              </a:rPr>
              <a:t>).</a:t>
            </a:r>
            <a:r>
              <a:rPr kumimoji="0" lang="en-US" altLang="en-US" sz="1400" b="0" i="0" u="none" strike="noStrike" cap="none" normalizeH="0" baseline="0" dirty="0" err="1" smtClean="0">
                <a:ln>
                  <a:noFill/>
                </a:ln>
                <a:solidFill>
                  <a:srgbClr val="000000"/>
                </a:solidFill>
                <a:effectLst/>
                <a:latin typeface="JetBrains Mono"/>
              </a:rPr>
              <a:t>cdata</a:t>
            </a:r>
            <a:r>
              <a:rPr kumimoji="0" lang="en-US" altLang="en-US" sz="1400" b="0" i="0" u="none" strike="noStrike" cap="none" normalizeH="0" baseline="0" dirty="0" smtClean="0">
                <a:ln>
                  <a:noFill/>
                </a:ln>
                <a:solidFill>
                  <a:srgbClr val="000000"/>
                </a:solidFill>
                <a:effectLst/>
                <a:latin typeface="JetBrains Mono"/>
              </a:rPr>
              <a:t>)</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smtClean="0">
                <a:ln>
                  <a:noFill/>
                </a:ln>
                <a:solidFill>
                  <a:srgbClr val="000000"/>
                </a:solidFill>
                <a:effectLst/>
                <a:latin typeface="JetBrains Mono"/>
              </a:rPr>
              <a:t>    </a:t>
            </a:r>
            <a:r>
              <a:rPr kumimoji="0" lang="en-US" altLang="en-US" sz="1400" b="0" i="0" u="none" strike="noStrike" cap="none" normalizeH="0" baseline="0" dirty="0" err="1" smtClean="0">
                <a:ln>
                  <a:noFill/>
                </a:ln>
                <a:solidFill>
                  <a:srgbClr val="000000"/>
                </a:solidFill>
                <a:effectLst/>
                <a:latin typeface="JetBrains Mono"/>
              </a:rPr>
              <a:t>c_ld</a:t>
            </a:r>
            <a:r>
              <a:rPr kumimoji="0" lang="en-US" altLang="en-US" sz="1400" b="0" i="0" u="none" strike="noStrike" cap="none" normalizeH="0" baseline="0" dirty="0" smtClean="0">
                <a:ln>
                  <a:noFill/>
                </a:ln>
                <a:solidFill>
                  <a:srgbClr val="000000"/>
                </a:solidFill>
                <a:effectLst/>
                <a:latin typeface="JetBrains Mono"/>
              </a:rPr>
              <a:t> = </a:t>
            </a:r>
            <a:r>
              <a:rPr kumimoji="0" lang="en-US" altLang="en-US" sz="1400" b="0" i="0" u="none" strike="noStrike" cap="none" normalizeH="0" baseline="0" dirty="0" smtClean="0">
                <a:ln>
                  <a:noFill/>
                </a:ln>
                <a:solidFill>
                  <a:srgbClr val="000080"/>
                </a:solidFill>
                <a:effectLst/>
                <a:latin typeface="JetBrains Mono"/>
              </a:rPr>
              <a:t>float</a:t>
            </a:r>
            <a:r>
              <a:rPr kumimoji="0" lang="en-US" altLang="en-US" sz="1400" b="0" i="0" u="none" strike="noStrike" cap="none" normalizeH="0" baseline="0" dirty="0" smtClean="0">
                <a:ln>
                  <a:noFill/>
                </a:ln>
                <a:solidFill>
                  <a:srgbClr val="000000"/>
                </a:solidFill>
                <a:effectLst/>
                <a:latin typeface="JetBrains Mono"/>
              </a:rPr>
              <a:t>(</a:t>
            </a:r>
            <a:r>
              <a:rPr kumimoji="0" lang="en-US" altLang="en-US" sz="1400" b="0" i="0" u="none" strike="noStrike" cap="none" normalizeH="0" baseline="0" dirty="0" err="1" smtClean="0">
                <a:ln>
                  <a:noFill/>
                </a:ln>
                <a:solidFill>
                  <a:srgbClr val="94558D"/>
                </a:solidFill>
                <a:effectLst/>
                <a:latin typeface="JetBrains Mono"/>
              </a:rPr>
              <a:t>self</a:t>
            </a:r>
            <a:r>
              <a:rPr kumimoji="0" lang="en-US" altLang="en-US" sz="1400" b="0" i="0" u="none" strike="noStrike" cap="none" normalizeH="0" baseline="0" dirty="0" err="1" smtClean="0">
                <a:ln>
                  <a:noFill/>
                </a:ln>
                <a:solidFill>
                  <a:srgbClr val="000000"/>
                </a:solidFill>
                <a:effectLst/>
                <a:latin typeface="JetBrains Mono"/>
              </a:rPr>
              <a:t>.get_xml_element</a:t>
            </a:r>
            <a:r>
              <a:rPr kumimoji="0" lang="en-US" altLang="en-US" sz="1400" b="0" i="0" u="none" strike="noStrike" cap="none" normalizeH="0" baseline="0" dirty="0" smtClean="0">
                <a:ln>
                  <a:noFill/>
                </a:ln>
                <a:solidFill>
                  <a:srgbClr val="000000"/>
                </a:solidFill>
                <a:effectLst/>
                <a:latin typeface="JetBrains Mono"/>
              </a:rPr>
              <a:t>(</a:t>
            </a:r>
            <a:r>
              <a:rPr kumimoji="0" lang="en-US" altLang="en-US" sz="1400" b="1" i="0" u="none" strike="noStrike" cap="none" normalizeH="0" baseline="0" dirty="0" smtClean="0">
                <a:ln>
                  <a:noFill/>
                </a:ln>
                <a:solidFill>
                  <a:srgbClr val="008080"/>
                </a:solidFill>
                <a:effectLst/>
                <a:latin typeface="JetBrains Mono"/>
              </a:rPr>
              <a:t>'C_LD'</a:t>
            </a:r>
            <a:r>
              <a:rPr kumimoji="0" lang="en-US" altLang="en-US" sz="1400" b="0" i="0" u="none" strike="noStrike" cap="none" normalizeH="0" baseline="0" dirty="0" smtClean="0">
                <a:ln>
                  <a:noFill/>
                </a:ln>
                <a:solidFill>
                  <a:srgbClr val="000000"/>
                </a:solidFill>
                <a:effectLst/>
                <a:latin typeface="JetBrains Mono"/>
              </a:rPr>
              <a:t>).</a:t>
            </a:r>
            <a:r>
              <a:rPr kumimoji="0" lang="en-US" altLang="en-US" sz="1400" b="0" i="0" u="none" strike="noStrike" cap="none" normalizeH="0" baseline="0" dirty="0" err="1" smtClean="0">
                <a:ln>
                  <a:noFill/>
                </a:ln>
                <a:solidFill>
                  <a:srgbClr val="000000"/>
                </a:solidFill>
                <a:effectLst/>
                <a:latin typeface="JetBrains Mono"/>
              </a:rPr>
              <a:t>cdata</a:t>
            </a:r>
            <a:r>
              <a:rPr kumimoji="0" lang="en-US" altLang="en-US" sz="1400" b="0" i="0" u="none" strike="noStrike" cap="none" normalizeH="0" baseline="0" dirty="0" smtClean="0">
                <a:ln>
                  <a:noFill/>
                </a:ln>
                <a:solidFill>
                  <a:srgbClr val="000000"/>
                </a:solidFill>
                <a:effectLst/>
                <a:latin typeface="JetBrains Mono"/>
              </a:rPr>
              <a:t>)</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smtClean="0">
                <a:ln>
                  <a:noFill/>
                </a:ln>
                <a:solidFill>
                  <a:srgbClr val="000000"/>
                </a:solidFill>
                <a:effectLst/>
                <a:latin typeface="JetBrains Mono"/>
              </a:rPr>
              <a:t>    </a:t>
            </a:r>
            <a:r>
              <a:rPr kumimoji="0" lang="en-US" altLang="en-US" sz="1400" b="0" i="0" u="none" strike="noStrike" cap="none" normalizeH="0" baseline="0" dirty="0" err="1" smtClean="0">
                <a:ln>
                  <a:noFill/>
                </a:ln>
                <a:solidFill>
                  <a:srgbClr val="000000"/>
                </a:solidFill>
                <a:effectLst/>
                <a:latin typeface="JetBrains Mono"/>
              </a:rPr>
              <a:t>c_dd</a:t>
            </a:r>
            <a:r>
              <a:rPr kumimoji="0" lang="en-US" altLang="en-US" sz="1400" b="0" i="0" u="none" strike="noStrike" cap="none" normalizeH="0" baseline="0" dirty="0" smtClean="0">
                <a:ln>
                  <a:noFill/>
                </a:ln>
                <a:solidFill>
                  <a:srgbClr val="000000"/>
                </a:solidFill>
                <a:effectLst/>
                <a:latin typeface="JetBrains Mono"/>
              </a:rPr>
              <a:t> = </a:t>
            </a:r>
            <a:r>
              <a:rPr kumimoji="0" lang="en-US" altLang="en-US" sz="1400" b="0" i="0" u="none" strike="noStrike" cap="none" normalizeH="0" baseline="0" dirty="0" smtClean="0">
                <a:ln>
                  <a:noFill/>
                </a:ln>
                <a:solidFill>
                  <a:srgbClr val="000080"/>
                </a:solidFill>
                <a:effectLst/>
                <a:latin typeface="JetBrains Mono"/>
              </a:rPr>
              <a:t>float</a:t>
            </a:r>
            <a:r>
              <a:rPr kumimoji="0" lang="en-US" altLang="en-US" sz="1400" b="0" i="0" u="none" strike="noStrike" cap="none" normalizeH="0" baseline="0" dirty="0" smtClean="0">
                <a:ln>
                  <a:noFill/>
                </a:ln>
                <a:solidFill>
                  <a:srgbClr val="000000"/>
                </a:solidFill>
                <a:effectLst/>
                <a:latin typeface="JetBrains Mono"/>
              </a:rPr>
              <a:t>(</a:t>
            </a:r>
            <a:r>
              <a:rPr kumimoji="0" lang="en-US" altLang="en-US" sz="1400" b="0" i="0" u="none" strike="noStrike" cap="none" normalizeH="0" baseline="0" dirty="0" err="1" smtClean="0">
                <a:ln>
                  <a:noFill/>
                </a:ln>
                <a:solidFill>
                  <a:srgbClr val="94558D"/>
                </a:solidFill>
                <a:effectLst/>
                <a:latin typeface="JetBrains Mono"/>
              </a:rPr>
              <a:t>self</a:t>
            </a:r>
            <a:r>
              <a:rPr kumimoji="0" lang="en-US" altLang="en-US" sz="1400" b="0" i="0" u="none" strike="noStrike" cap="none" normalizeH="0" baseline="0" dirty="0" err="1" smtClean="0">
                <a:ln>
                  <a:noFill/>
                </a:ln>
                <a:solidFill>
                  <a:srgbClr val="000000"/>
                </a:solidFill>
                <a:effectLst/>
                <a:latin typeface="JetBrains Mono"/>
              </a:rPr>
              <a:t>.get_xml_element</a:t>
            </a:r>
            <a:r>
              <a:rPr kumimoji="0" lang="en-US" altLang="en-US" sz="1400" b="0" i="0" u="none" strike="noStrike" cap="none" normalizeH="0" baseline="0" dirty="0" smtClean="0">
                <a:ln>
                  <a:noFill/>
                </a:ln>
                <a:solidFill>
                  <a:srgbClr val="000000"/>
                </a:solidFill>
                <a:effectLst/>
                <a:latin typeface="JetBrains Mono"/>
              </a:rPr>
              <a:t>(</a:t>
            </a:r>
            <a:r>
              <a:rPr kumimoji="0" lang="en-US" altLang="en-US" sz="1400" b="1" i="0" u="none" strike="noStrike" cap="none" normalizeH="0" baseline="0" dirty="0" smtClean="0">
                <a:ln>
                  <a:noFill/>
                </a:ln>
                <a:solidFill>
                  <a:srgbClr val="008080"/>
                </a:solidFill>
                <a:effectLst/>
                <a:latin typeface="JetBrains Mono"/>
              </a:rPr>
              <a:t>'C_DD'</a:t>
            </a:r>
            <a:r>
              <a:rPr kumimoji="0" lang="en-US" altLang="en-US" sz="1400" b="0" i="0" u="none" strike="noStrike" cap="none" normalizeH="0" baseline="0" dirty="0" smtClean="0">
                <a:ln>
                  <a:noFill/>
                </a:ln>
                <a:solidFill>
                  <a:srgbClr val="000000"/>
                </a:solidFill>
                <a:effectLst/>
                <a:latin typeface="JetBrains Mono"/>
              </a:rPr>
              <a:t>).</a:t>
            </a:r>
            <a:r>
              <a:rPr kumimoji="0" lang="en-US" altLang="en-US" sz="1400" b="0" i="0" u="none" strike="noStrike" cap="none" normalizeH="0" baseline="0" dirty="0" err="1" smtClean="0">
                <a:ln>
                  <a:noFill/>
                </a:ln>
                <a:solidFill>
                  <a:srgbClr val="000000"/>
                </a:solidFill>
                <a:effectLst/>
                <a:latin typeface="JetBrains Mono"/>
              </a:rPr>
              <a:t>cdata</a:t>
            </a:r>
            <a:r>
              <a:rPr kumimoji="0" lang="en-US" altLang="en-US" sz="1400" b="0" i="0" u="none" strike="noStrike" cap="none" normalizeH="0" baseline="0" dirty="0" smtClean="0">
                <a:ln>
                  <a:noFill/>
                </a:ln>
                <a:solidFill>
                  <a:srgbClr val="000000"/>
                </a:solidFill>
                <a:effectLst/>
                <a:latin typeface="JetBrains Mono"/>
              </a:rPr>
              <a:t>)</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smtClean="0">
                <a:ln>
                  <a:noFill/>
                </a:ln>
                <a:solidFill>
                  <a:srgbClr val="000000"/>
                </a:solidFill>
                <a:effectLst/>
                <a:latin typeface="JetBrains Mono"/>
              </a:rPr>
              <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smtClean="0">
                <a:ln>
                  <a:noFill/>
                </a:ln>
                <a:solidFill>
                  <a:srgbClr val="000000"/>
                </a:solidFill>
                <a:effectLst/>
                <a:latin typeface="JetBrains Mono"/>
              </a:rPr>
              <a:t>    </a:t>
            </a:r>
            <a:r>
              <a:rPr kumimoji="0" lang="en-US" altLang="en-US" sz="1400" b="0" i="0" u="none" strike="noStrike" cap="none" normalizeH="0" baseline="0" dirty="0" err="1" smtClean="0">
                <a:ln>
                  <a:noFill/>
                </a:ln>
                <a:solidFill>
                  <a:srgbClr val="000000"/>
                </a:solidFill>
                <a:effectLst/>
                <a:latin typeface="JetBrains Mono"/>
              </a:rPr>
              <a:t>hl_len_dict</a:t>
            </a:r>
            <a:r>
              <a:rPr kumimoji="0" lang="en-US" altLang="en-US" sz="1400" b="0" i="0" u="none" strike="noStrike" cap="none" normalizeH="0" baseline="0" dirty="0" smtClean="0">
                <a:ln>
                  <a:noFill/>
                </a:ln>
                <a:solidFill>
                  <a:srgbClr val="000000"/>
                </a:solidFill>
                <a:effectLst/>
                <a:latin typeface="JetBrains Mono"/>
              </a:rPr>
              <a:t> = </a:t>
            </a:r>
            <a:r>
              <a:rPr kumimoji="0" lang="en-US" altLang="en-US" sz="1400" b="0" i="0" u="none" strike="noStrike" cap="none" normalizeH="0" baseline="0" dirty="0" err="1" smtClean="0">
                <a:ln>
                  <a:noFill/>
                </a:ln>
                <a:solidFill>
                  <a:srgbClr val="94558D"/>
                </a:solidFill>
                <a:effectLst/>
                <a:latin typeface="JetBrains Mono"/>
              </a:rPr>
              <a:t>self</a:t>
            </a:r>
            <a:r>
              <a:rPr kumimoji="0" lang="en-US" altLang="en-US" sz="1400" b="0" i="0" u="none" strike="noStrike" cap="none" normalizeH="0" baseline="0" dirty="0" err="1" smtClean="0">
                <a:ln>
                  <a:noFill/>
                </a:ln>
                <a:solidFill>
                  <a:srgbClr val="000000"/>
                </a:solidFill>
                <a:effectLst/>
                <a:latin typeface="JetBrains Mono"/>
              </a:rPr>
              <a:t>.heterotypic_boundary_length</a:t>
            </a:r>
            <a:r>
              <a:rPr kumimoji="0" lang="en-US" altLang="en-US" sz="1400" b="0" i="0" u="none" strike="noStrike" cap="none" normalizeH="0" baseline="0" dirty="0" smtClean="0">
                <a:ln>
                  <a:noFill/>
                </a:ln>
                <a:solidFill>
                  <a:srgbClr val="000000"/>
                </a:solidFill>
                <a:effectLst/>
                <a:latin typeface="JetBrains Mono"/>
              </a:rPr>
              <a:t>()</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smtClean="0">
                <a:ln>
                  <a:noFill/>
                </a:ln>
                <a:solidFill>
                  <a:srgbClr val="000000"/>
                </a:solidFill>
                <a:effectLst/>
                <a:latin typeface="JetBrains Mono"/>
              </a:rPr>
              <a:t>    </a:t>
            </a:r>
            <a:r>
              <a:rPr kumimoji="0" lang="en-US" altLang="en-US" sz="1400" b="0" i="0" u="none" strike="noStrike" cap="none" normalizeH="0" baseline="0" dirty="0" err="1" smtClean="0">
                <a:ln>
                  <a:noFill/>
                </a:ln>
                <a:solidFill>
                  <a:srgbClr val="000000"/>
                </a:solidFill>
                <a:effectLst/>
                <a:latin typeface="JetBrains Mono"/>
              </a:rPr>
              <a:t>tot_hl</a:t>
            </a:r>
            <a:r>
              <a:rPr kumimoji="0" lang="en-US" altLang="en-US" sz="1400" b="0" i="0" u="none" strike="noStrike" cap="none" normalizeH="0" baseline="0" dirty="0" smtClean="0">
                <a:ln>
                  <a:noFill/>
                </a:ln>
                <a:solidFill>
                  <a:srgbClr val="000000"/>
                </a:solidFill>
                <a:effectLst/>
                <a:latin typeface="JetBrains Mono"/>
              </a:rPr>
              <a:t> = </a:t>
            </a:r>
            <a:r>
              <a:rPr kumimoji="0" lang="en-US" altLang="en-US" sz="1400" b="0" i="0" u="none" strike="noStrike" cap="none" normalizeH="0" baseline="0" dirty="0" err="1" smtClean="0">
                <a:ln>
                  <a:noFill/>
                </a:ln>
                <a:solidFill>
                  <a:srgbClr val="000000"/>
                </a:solidFill>
                <a:effectLst/>
                <a:latin typeface="JetBrains Mono"/>
              </a:rPr>
              <a:t>hl_len_dict</a:t>
            </a:r>
            <a:r>
              <a:rPr kumimoji="0" lang="en-US" altLang="en-US" sz="1400" b="0" i="0" u="none" strike="noStrike" cap="none" normalizeH="0" baseline="0" dirty="0" smtClean="0">
                <a:ln>
                  <a:noFill/>
                </a:ln>
                <a:solidFill>
                  <a:srgbClr val="000000"/>
                </a:solidFill>
                <a:effectLst/>
                <a:latin typeface="JetBrains Mono"/>
              </a:rPr>
              <a:t>[(</a:t>
            </a:r>
            <a:r>
              <a:rPr kumimoji="0" lang="en-US" altLang="en-US" sz="1400" b="0" i="0" u="none" strike="noStrike" cap="none" normalizeH="0" baseline="0" dirty="0" smtClean="0">
                <a:ln>
                  <a:noFill/>
                </a:ln>
                <a:solidFill>
                  <a:srgbClr val="0000FF"/>
                </a:solidFill>
                <a:effectLst/>
                <a:latin typeface="JetBrains Mono"/>
              </a:rPr>
              <a:t>1</a:t>
            </a:r>
            <a:r>
              <a:rPr kumimoji="0" lang="en-US" altLang="en-US" sz="1400" b="0" i="0" u="none" strike="noStrike" cap="none" normalizeH="0" baseline="0" dirty="0" smtClean="0">
                <a:ln>
                  <a:noFill/>
                </a:ln>
                <a:solidFill>
                  <a:srgbClr val="000000"/>
                </a:solidFill>
                <a:effectLst/>
                <a:latin typeface="JetBrains Mono"/>
              </a:rPr>
              <a:t>, </a:t>
            </a:r>
            <a:r>
              <a:rPr kumimoji="0" lang="en-US" altLang="en-US" sz="1400" b="0" i="0" u="none" strike="noStrike" cap="none" normalizeH="0" baseline="0" dirty="0" smtClean="0">
                <a:ln>
                  <a:noFill/>
                </a:ln>
                <a:solidFill>
                  <a:srgbClr val="0000FF"/>
                </a:solidFill>
                <a:effectLst/>
                <a:latin typeface="JetBrains Mono"/>
              </a:rPr>
              <a:t>2</a:t>
            </a:r>
            <a:r>
              <a:rPr kumimoji="0" lang="en-US" altLang="en-US" sz="1400" b="0" i="0" u="none" strike="noStrike" cap="none" normalizeH="0" baseline="0" dirty="0" smtClean="0">
                <a:ln>
                  <a:noFill/>
                </a:ln>
                <a:solidFill>
                  <a:srgbClr val="000000"/>
                </a:solidFill>
                <a:effectLst/>
                <a:latin typeface="JetBrains Mono"/>
              </a:rPr>
              <a:t>)] + </a:t>
            </a:r>
            <a:r>
              <a:rPr kumimoji="0" lang="en-US" altLang="en-US" sz="1400" b="0" i="0" u="none" strike="noStrike" cap="none" normalizeH="0" baseline="0" dirty="0" err="1" smtClean="0">
                <a:ln>
                  <a:noFill/>
                </a:ln>
                <a:solidFill>
                  <a:srgbClr val="000000"/>
                </a:solidFill>
                <a:effectLst/>
                <a:latin typeface="JetBrains Mono"/>
              </a:rPr>
              <a:t>hl_len_dict</a:t>
            </a:r>
            <a:r>
              <a:rPr kumimoji="0" lang="en-US" altLang="en-US" sz="1400" b="0" i="0" u="none" strike="noStrike" cap="none" normalizeH="0" baseline="0" dirty="0" smtClean="0">
                <a:ln>
                  <a:noFill/>
                </a:ln>
                <a:solidFill>
                  <a:srgbClr val="000000"/>
                </a:solidFill>
                <a:effectLst/>
                <a:latin typeface="JetBrains Mono"/>
              </a:rPr>
              <a:t>[(</a:t>
            </a:r>
            <a:r>
              <a:rPr kumimoji="0" lang="en-US" altLang="en-US" sz="1400" b="0" i="0" u="none" strike="noStrike" cap="none" normalizeH="0" baseline="0" dirty="0" smtClean="0">
                <a:ln>
                  <a:noFill/>
                </a:ln>
                <a:solidFill>
                  <a:srgbClr val="0000FF"/>
                </a:solidFill>
                <a:effectLst/>
                <a:latin typeface="JetBrains Mono"/>
              </a:rPr>
              <a:t>0</a:t>
            </a:r>
            <a:r>
              <a:rPr kumimoji="0" lang="en-US" altLang="en-US" sz="1400" b="0" i="0" u="none" strike="noStrike" cap="none" normalizeH="0" baseline="0" dirty="0" smtClean="0">
                <a:ln>
                  <a:noFill/>
                </a:ln>
                <a:solidFill>
                  <a:srgbClr val="000000"/>
                </a:solidFill>
                <a:effectLst/>
                <a:latin typeface="JetBrains Mono"/>
              </a:rPr>
              <a:t>, </a:t>
            </a:r>
            <a:r>
              <a:rPr kumimoji="0" lang="en-US" altLang="en-US" sz="1400" b="0" i="0" u="none" strike="noStrike" cap="none" normalizeH="0" baseline="0" dirty="0" smtClean="0">
                <a:ln>
                  <a:noFill/>
                </a:ln>
                <a:solidFill>
                  <a:srgbClr val="0000FF"/>
                </a:solidFill>
                <a:effectLst/>
                <a:latin typeface="JetBrains Mono"/>
              </a:rPr>
              <a:t>1</a:t>
            </a:r>
            <a:r>
              <a:rPr kumimoji="0" lang="en-US" altLang="en-US" sz="1400" b="0" i="0" u="none" strike="noStrike" cap="none" normalizeH="0" baseline="0" dirty="0" smtClean="0">
                <a:ln>
                  <a:noFill/>
                </a:ln>
                <a:solidFill>
                  <a:srgbClr val="000000"/>
                </a:solidFill>
                <a:effectLst/>
                <a:latin typeface="JetBrains Mono"/>
              </a:rPr>
              <a:t>)] + </a:t>
            </a:r>
            <a:r>
              <a:rPr kumimoji="0" lang="en-US" altLang="en-US" sz="1400" b="0" i="0" u="none" strike="noStrike" cap="none" normalizeH="0" baseline="0" dirty="0" err="1" smtClean="0">
                <a:ln>
                  <a:noFill/>
                </a:ln>
                <a:solidFill>
                  <a:srgbClr val="000000"/>
                </a:solidFill>
                <a:effectLst/>
                <a:latin typeface="JetBrains Mono"/>
              </a:rPr>
              <a:t>hl_len_dict</a:t>
            </a:r>
            <a:r>
              <a:rPr kumimoji="0" lang="en-US" altLang="en-US" sz="1400" b="0" i="0" u="none" strike="noStrike" cap="none" normalizeH="0" baseline="0" dirty="0" smtClean="0">
                <a:ln>
                  <a:noFill/>
                </a:ln>
                <a:solidFill>
                  <a:srgbClr val="000000"/>
                </a:solidFill>
                <a:effectLst/>
                <a:latin typeface="JetBrains Mono"/>
              </a:rPr>
              <a:t>[(</a:t>
            </a:r>
            <a:r>
              <a:rPr kumimoji="0" lang="en-US" altLang="en-US" sz="1400" b="0" i="0" u="none" strike="noStrike" cap="none" normalizeH="0" baseline="0" dirty="0" smtClean="0">
                <a:ln>
                  <a:noFill/>
                </a:ln>
                <a:solidFill>
                  <a:srgbClr val="0000FF"/>
                </a:solidFill>
                <a:effectLst/>
                <a:latin typeface="JetBrains Mono"/>
              </a:rPr>
              <a:t>0</a:t>
            </a:r>
            <a:r>
              <a:rPr kumimoji="0" lang="en-US" altLang="en-US" sz="1400" b="0" i="0" u="none" strike="noStrike" cap="none" normalizeH="0" baseline="0" dirty="0" smtClean="0">
                <a:ln>
                  <a:noFill/>
                </a:ln>
                <a:solidFill>
                  <a:srgbClr val="000000"/>
                </a:solidFill>
                <a:effectLst/>
                <a:latin typeface="JetBrains Mono"/>
              </a:rPr>
              <a:t>, </a:t>
            </a:r>
            <a:r>
              <a:rPr kumimoji="0" lang="en-US" altLang="en-US" sz="1400" b="0" i="0" u="none" strike="noStrike" cap="none" normalizeH="0" baseline="0" dirty="0" smtClean="0">
                <a:ln>
                  <a:noFill/>
                </a:ln>
                <a:solidFill>
                  <a:srgbClr val="0000FF"/>
                </a:solidFill>
                <a:effectLst/>
                <a:latin typeface="JetBrains Mono"/>
              </a:rPr>
              <a:t>2</a:t>
            </a:r>
            <a:r>
              <a:rPr kumimoji="0" lang="en-US" altLang="en-US" sz="1400" b="0" i="0" u="none" strike="noStrike" cap="none" normalizeH="0" baseline="0" dirty="0" smtClean="0">
                <a:ln>
                  <a:noFill/>
                </a:ln>
                <a:solidFill>
                  <a:srgbClr val="000000"/>
                </a:solidFill>
                <a:effectLst/>
                <a:latin typeface="JetBrains Mono"/>
              </a:rPr>
              <a:t>)]</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smtClean="0">
                <a:ln>
                  <a:noFill/>
                </a:ln>
                <a:solidFill>
                  <a:srgbClr val="000000"/>
                </a:solidFill>
                <a:effectLst/>
                <a:latin typeface="JetBrains Mono"/>
              </a:rPr>
              <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smtClean="0">
                <a:ln>
                  <a:noFill/>
                </a:ln>
                <a:solidFill>
                  <a:srgbClr val="000000"/>
                </a:solidFill>
                <a:effectLst/>
                <a:latin typeface="JetBrains Mono"/>
              </a:rPr>
              <a:t>    </a:t>
            </a:r>
            <a:r>
              <a:rPr kumimoji="0" lang="en-US" altLang="en-US" sz="1400" b="0" i="0" u="none" strike="noStrike" cap="none" normalizeH="0" baseline="0" dirty="0" err="1" smtClean="0">
                <a:ln>
                  <a:noFill/>
                </a:ln>
                <a:solidFill>
                  <a:srgbClr val="000000"/>
                </a:solidFill>
                <a:effectLst/>
                <a:latin typeface="JetBrains Mono"/>
              </a:rPr>
              <a:t>num_cells</a:t>
            </a:r>
            <a:r>
              <a:rPr kumimoji="0" lang="en-US" altLang="en-US" sz="1400" b="0" i="0" u="none" strike="noStrike" cap="none" normalizeH="0" baseline="0" dirty="0" smtClean="0">
                <a:ln>
                  <a:noFill/>
                </a:ln>
                <a:solidFill>
                  <a:srgbClr val="000000"/>
                </a:solidFill>
                <a:effectLst/>
                <a:latin typeface="JetBrains Mono"/>
              </a:rPr>
              <a:t> = </a:t>
            </a:r>
            <a:r>
              <a:rPr kumimoji="0" lang="en-US" altLang="en-US" sz="1400" b="0" i="0" u="none" strike="noStrike" cap="none" normalizeH="0" baseline="0" dirty="0" err="1" smtClean="0">
                <a:ln>
                  <a:noFill/>
                </a:ln>
                <a:solidFill>
                  <a:srgbClr val="000080"/>
                </a:solidFill>
                <a:effectLst/>
                <a:latin typeface="JetBrains Mono"/>
              </a:rPr>
              <a:t>len</a:t>
            </a:r>
            <a:r>
              <a:rPr kumimoji="0" lang="en-US" altLang="en-US" sz="1400" b="0" i="0" u="none" strike="noStrike" cap="none" normalizeH="0" baseline="0" dirty="0" smtClean="0">
                <a:ln>
                  <a:noFill/>
                </a:ln>
                <a:solidFill>
                  <a:srgbClr val="000000"/>
                </a:solidFill>
                <a:effectLst/>
                <a:latin typeface="JetBrains Mono"/>
              </a:rPr>
              <a:t>(</a:t>
            </a:r>
            <a:r>
              <a:rPr kumimoji="0" lang="en-US" altLang="en-US" sz="1400" b="0" i="0" u="none" strike="noStrike" cap="none" normalizeH="0" baseline="0" dirty="0" err="1" smtClean="0">
                <a:ln>
                  <a:noFill/>
                </a:ln>
                <a:solidFill>
                  <a:srgbClr val="94558D"/>
                </a:solidFill>
                <a:effectLst/>
                <a:latin typeface="JetBrains Mono"/>
              </a:rPr>
              <a:t>self</a:t>
            </a:r>
            <a:r>
              <a:rPr kumimoji="0" lang="en-US" altLang="en-US" sz="1400" b="0" i="0" u="none" strike="noStrike" cap="none" normalizeH="0" baseline="0" dirty="0" err="1" smtClean="0">
                <a:ln>
                  <a:noFill/>
                </a:ln>
                <a:solidFill>
                  <a:srgbClr val="000000"/>
                </a:solidFill>
                <a:effectLst/>
                <a:latin typeface="JetBrains Mono"/>
              </a:rPr>
              <a:t>.cell_list</a:t>
            </a:r>
            <a:r>
              <a:rPr kumimoji="0" lang="en-US" altLang="en-US" sz="1400" b="0" i="0" u="none" strike="noStrike" cap="none" normalizeH="0" baseline="0" dirty="0" smtClean="0">
                <a:ln>
                  <a:noFill/>
                </a:ln>
                <a:solidFill>
                  <a:srgbClr val="000000"/>
                </a:solidFill>
                <a:effectLst/>
                <a:latin typeface="JetBrains Mono"/>
              </a:rPr>
              <a:t>)</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smtClean="0">
                <a:ln>
                  <a:noFill/>
                </a:ln>
                <a:solidFill>
                  <a:srgbClr val="000000"/>
                </a:solidFill>
                <a:effectLst/>
                <a:latin typeface="JetBrains Mono"/>
              </a:rPr>
              <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smtClean="0">
                <a:ln>
                  <a:noFill/>
                </a:ln>
                <a:solidFill>
                  <a:srgbClr val="000000"/>
                </a:solidFill>
                <a:effectLst/>
                <a:latin typeface="JetBrains Mono"/>
              </a:rPr>
              <a:t>    </a:t>
            </a:r>
            <a:r>
              <a:rPr kumimoji="0" lang="en-US" altLang="en-US" sz="1400" b="1" i="0" u="none" strike="noStrike" cap="none" normalizeH="0" baseline="0" dirty="0" smtClean="0">
                <a:ln>
                  <a:noFill/>
                </a:ln>
                <a:solidFill>
                  <a:srgbClr val="000080"/>
                </a:solidFill>
                <a:effectLst/>
                <a:latin typeface="JetBrains Mono"/>
              </a:rPr>
              <a:t>with </a:t>
            </a:r>
            <a:r>
              <a:rPr kumimoji="0" lang="en-US" altLang="en-US" sz="1400" b="0" i="0" u="none" strike="noStrike" cap="none" normalizeH="0" baseline="0" dirty="0" smtClean="0">
                <a:ln>
                  <a:noFill/>
                </a:ln>
                <a:solidFill>
                  <a:srgbClr val="000080"/>
                </a:solidFill>
                <a:effectLst/>
                <a:latin typeface="JetBrains Mono"/>
              </a:rPr>
              <a:t>open</a:t>
            </a:r>
            <a:r>
              <a:rPr kumimoji="0" lang="en-US" altLang="en-US" sz="1400" b="0" i="0" u="none" strike="noStrike" cap="none" normalizeH="0" baseline="0" dirty="0" smtClean="0">
                <a:ln>
                  <a:noFill/>
                </a:ln>
                <a:solidFill>
                  <a:srgbClr val="000000"/>
                </a:solidFill>
                <a:effectLst/>
                <a:latin typeface="JetBrains Mono"/>
              </a:rPr>
              <a:t>(</a:t>
            </a:r>
            <a:r>
              <a:rPr kumimoji="0" lang="en-US" altLang="en-US" sz="1400" b="0" i="0" u="none" strike="noStrike" cap="none" normalizeH="0" baseline="0" dirty="0" err="1" smtClean="0">
                <a:ln>
                  <a:noFill/>
                </a:ln>
                <a:solidFill>
                  <a:srgbClr val="94558D"/>
                </a:solidFill>
                <a:effectLst/>
                <a:latin typeface="JetBrains Mono"/>
              </a:rPr>
              <a:t>self</a:t>
            </a:r>
            <a:r>
              <a:rPr kumimoji="0" lang="en-US" altLang="en-US" sz="1400" b="0" i="0" u="none" strike="noStrike" cap="none" normalizeH="0" baseline="0" dirty="0" err="1" smtClean="0">
                <a:ln>
                  <a:noFill/>
                </a:ln>
                <a:solidFill>
                  <a:srgbClr val="000000"/>
                </a:solidFill>
                <a:effectLst/>
                <a:latin typeface="JetBrains Mono"/>
              </a:rPr>
              <a:t>.csv_output_path</a:t>
            </a:r>
            <a:r>
              <a:rPr kumimoji="0" lang="en-US" altLang="en-US" sz="1400" b="0" i="0" u="none" strike="noStrike" cap="none" normalizeH="0" baseline="0" dirty="0" smtClean="0">
                <a:ln>
                  <a:noFill/>
                </a:ln>
                <a:solidFill>
                  <a:srgbClr val="000000"/>
                </a:solidFill>
                <a:effectLst/>
                <a:latin typeface="JetBrains Mono"/>
              </a:rPr>
              <a:t>, </a:t>
            </a:r>
            <a:r>
              <a:rPr kumimoji="0" lang="en-US" altLang="en-US" sz="1400" b="1" i="0" u="none" strike="noStrike" cap="none" normalizeH="0" baseline="0" dirty="0" smtClean="0">
                <a:ln>
                  <a:noFill/>
                </a:ln>
                <a:solidFill>
                  <a:srgbClr val="008080"/>
                </a:solidFill>
                <a:effectLst/>
                <a:latin typeface="JetBrains Mono"/>
              </a:rPr>
              <a:t>'w'</a:t>
            </a:r>
            <a:r>
              <a:rPr kumimoji="0" lang="en-US" altLang="en-US" sz="1400" b="0" i="0" u="none" strike="noStrike" cap="none" normalizeH="0" baseline="0" dirty="0" smtClean="0">
                <a:ln>
                  <a:noFill/>
                </a:ln>
                <a:solidFill>
                  <a:srgbClr val="000000"/>
                </a:solidFill>
                <a:effectLst/>
                <a:latin typeface="JetBrains Mono"/>
              </a:rPr>
              <a:t>) </a:t>
            </a:r>
            <a:r>
              <a:rPr kumimoji="0" lang="en-US" altLang="en-US" sz="1400" b="1" i="0" u="none" strike="noStrike" cap="none" normalizeH="0" baseline="0" dirty="0" smtClean="0">
                <a:ln>
                  <a:noFill/>
                </a:ln>
                <a:solidFill>
                  <a:srgbClr val="000080"/>
                </a:solidFill>
                <a:effectLst/>
                <a:latin typeface="JetBrains Mono"/>
              </a:rPr>
              <a:t>as </a:t>
            </a:r>
            <a:r>
              <a:rPr kumimoji="0" lang="en-US" altLang="en-US" sz="1400" b="0" i="0" u="none" strike="noStrike" cap="none" normalizeH="0" baseline="0" dirty="0" err="1" smtClean="0">
                <a:ln>
                  <a:noFill/>
                </a:ln>
                <a:solidFill>
                  <a:srgbClr val="000000"/>
                </a:solidFill>
                <a:effectLst/>
                <a:latin typeface="JetBrains Mono"/>
              </a:rPr>
              <a:t>csv_out</a:t>
            </a:r>
            <a:r>
              <a:rPr kumimoji="0" lang="en-US" altLang="en-US" sz="1400" b="0" i="0" u="none" strike="noStrike" cap="none" normalizeH="0" baseline="0" dirty="0" smtClean="0">
                <a:ln>
                  <a:noFill/>
                </a:ln>
                <a:solidFill>
                  <a:srgbClr val="000000"/>
                </a:solidFill>
                <a:effectLst/>
                <a:latin typeface="JetBrains Mono"/>
              </a:rPr>
              <a:t>:</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smtClean="0">
                <a:ln>
                  <a:noFill/>
                </a:ln>
                <a:solidFill>
                  <a:srgbClr val="000000"/>
                </a:solidFill>
                <a:effectLst/>
                <a:latin typeface="JetBrains Mono"/>
              </a:rPr>
              <a:t>        </a:t>
            </a:r>
            <a:r>
              <a:rPr kumimoji="0" lang="en-US" altLang="en-US" sz="1400" b="0" i="0" u="none" strike="noStrike" cap="none" normalizeH="0" baseline="0" dirty="0" err="1" smtClean="0">
                <a:ln>
                  <a:noFill/>
                </a:ln>
                <a:solidFill>
                  <a:srgbClr val="000000"/>
                </a:solidFill>
                <a:effectLst/>
                <a:latin typeface="JetBrains Mono"/>
              </a:rPr>
              <a:t>csv_out.write</a:t>
            </a:r>
            <a:r>
              <a:rPr kumimoji="0" lang="en-US" altLang="en-US" sz="1400" b="0" i="0" u="none" strike="noStrike" cap="none" normalizeH="0" baseline="0" dirty="0" smtClean="0">
                <a:ln>
                  <a:noFill/>
                </a:ln>
                <a:solidFill>
                  <a:srgbClr val="000000"/>
                </a:solidFill>
                <a:effectLst/>
                <a:latin typeface="JetBrains Mono"/>
              </a:rPr>
              <a:t>(</a:t>
            </a:r>
            <a:r>
              <a:rPr kumimoji="0" lang="en-US" altLang="en-US" sz="1400" b="1" i="0" u="none" strike="noStrike" cap="none" normalizeH="0" baseline="0" dirty="0" smtClean="0">
                <a:ln>
                  <a:noFill/>
                </a:ln>
                <a:solidFill>
                  <a:srgbClr val="008080"/>
                </a:solidFill>
                <a:effectLst/>
                <a:latin typeface="JetBrains Mono"/>
              </a:rPr>
              <a:t>','</a:t>
            </a:r>
            <a:r>
              <a:rPr kumimoji="0" lang="en-US" altLang="en-US" sz="1400" b="0" i="0" u="none" strike="noStrike" cap="none" normalizeH="0" baseline="0" dirty="0" smtClean="0">
                <a:ln>
                  <a:noFill/>
                </a:ln>
                <a:solidFill>
                  <a:srgbClr val="000000"/>
                </a:solidFill>
                <a:effectLst/>
                <a:latin typeface="JetBrains Mono"/>
              </a:rPr>
              <a:t>.join([</a:t>
            </a:r>
            <a:r>
              <a:rPr kumimoji="0" lang="en-US" altLang="en-US" sz="1400" b="0" i="0" u="none" strike="noStrike" cap="none" normalizeH="0" baseline="0" dirty="0" err="1" smtClean="0">
                <a:ln>
                  <a:noFill/>
                </a:ln>
                <a:solidFill>
                  <a:srgbClr val="000080"/>
                </a:solidFill>
                <a:effectLst/>
                <a:latin typeface="JetBrains Mono"/>
              </a:rPr>
              <a:t>str</a:t>
            </a:r>
            <a:r>
              <a:rPr kumimoji="0" lang="en-US" altLang="en-US" sz="1400" b="0" i="0" u="none" strike="noStrike" cap="none" normalizeH="0" baseline="0" dirty="0" smtClean="0">
                <a:ln>
                  <a:noFill/>
                </a:ln>
                <a:solidFill>
                  <a:srgbClr val="000000"/>
                </a:solidFill>
                <a:effectLst/>
                <a:latin typeface="JetBrains Mono"/>
              </a:rPr>
              <a:t>(</a:t>
            </a:r>
            <a:r>
              <a:rPr kumimoji="0" lang="en-US" altLang="en-US" sz="1400" b="0" i="0" u="none" strike="noStrike" cap="none" normalizeH="0" baseline="0" dirty="0" err="1" smtClean="0">
                <a:ln>
                  <a:noFill/>
                </a:ln>
                <a:solidFill>
                  <a:srgbClr val="000000"/>
                </a:solidFill>
                <a:effectLst/>
                <a:latin typeface="JetBrains Mono"/>
              </a:rPr>
              <a:t>c_ml</a:t>
            </a:r>
            <a:r>
              <a:rPr kumimoji="0" lang="en-US" altLang="en-US" sz="1400" b="0" i="0" u="none" strike="noStrike" cap="none" normalizeH="0" baseline="0" dirty="0" smtClean="0">
                <a:ln>
                  <a:noFill/>
                </a:ln>
                <a:solidFill>
                  <a:srgbClr val="000000"/>
                </a:solidFill>
                <a:effectLst/>
                <a:latin typeface="JetBrains Mono"/>
              </a:rPr>
              <a:t>), </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smtClean="0">
                <a:ln>
                  <a:noFill/>
                </a:ln>
                <a:solidFill>
                  <a:srgbClr val="000000"/>
                </a:solidFill>
                <a:effectLst/>
                <a:latin typeface="JetBrains Mono"/>
              </a:rPr>
              <a:t>                                </a:t>
            </a:r>
            <a:r>
              <a:rPr kumimoji="0" lang="en-US" altLang="en-US" sz="1400" b="0" i="0" u="none" strike="noStrike" cap="none" normalizeH="0" baseline="0" dirty="0" err="1" smtClean="0">
                <a:ln>
                  <a:noFill/>
                </a:ln>
                <a:solidFill>
                  <a:srgbClr val="000080"/>
                </a:solidFill>
                <a:effectLst/>
                <a:latin typeface="JetBrains Mono"/>
              </a:rPr>
              <a:t>str</a:t>
            </a:r>
            <a:r>
              <a:rPr kumimoji="0" lang="en-US" altLang="en-US" sz="1400" b="0" i="0" u="none" strike="noStrike" cap="none" normalizeH="0" baseline="0" dirty="0" smtClean="0">
                <a:ln>
                  <a:noFill/>
                </a:ln>
                <a:solidFill>
                  <a:srgbClr val="000000"/>
                </a:solidFill>
                <a:effectLst/>
                <a:latin typeface="JetBrains Mono"/>
              </a:rPr>
              <a:t>(</a:t>
            </a:r>
            <a:r>
              <a:rPr kumimoji="0" lang="en-US" altLang="en-US" sz="1400" b="0" i="0" u="none" strike="noStrike" cap="none" normalizeH="0" baseline="0" dirty="0" err="1" smtClean="0">
                <a:ln>
                  <a:noFill/>
                </a:ln>
                <a:solidFill>
                  <a:srgbClr val="000000"/>
                </a:solidFill>
                <a:effectLst/>
                <a:latin typeface="JetBrains Mono"/>
              </a:rPr>
              <a:t>c_md</a:t>
            </a:r>
            <a:r>
              <a:rPr kumimoji="0" lang="en-US" altLang="en-US" sz="1400" b="0" i="0" u="none" strike="noStrike" cap="none" normalizeH="0" baseline="0" dirty="0" smtClean="0">
                <a:ln>
                  <a:noFill/>
                </a:ln>
                <a:solidFill>
                  <a:srgbClr val="000000"/>
                </a:solidFill>
                <a:effectLst/>
                <a:latin typeface="JetBrains Mono"/>
              </a:rPr>
              <a:t>), </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smtClean="0">
                <a:ln>
                  <a:noFill/>
                </a:ln>
                <a:solidFill>
                  <a:srgbClr val="000000"/>
                </a:solidFill>
                <a:effectLst/>
                <a:latin typeface="JetBrains Mono"/>
              </a:rPr>
              <a:t>                                </a:t>
            </a:r>
            <a:r>
              <a:rPr kumimoji="0" lang="en-US" altLang="en-US" sz="1400" b="0" i="0" u="none" strike="noStrike" cap="none" normalizeH="0" baseline="0" dirty="0" err="1" smtClean="0">
                <a:ln>
                  <a:noFill/>
                </a:ln>
                <a:solidFill>
                  <a:srgbClr val="000080"/>
                </a:solidFill>
                <a:effectLst/>
                <a:latin typeface="JetBrains Mono"/>
              </a:rPr>
              <a:t>str</a:t>
            </a:r>
            <a:r>
              <a:rPr kumimoji="0" lang="en-US" altLang="en-US" sz="1400" b="0" i="0" u="none" strike="noStrike" cap="none" normalizeH="0" baseline="0" dirty="0" smtClean="0">
                <a:ln>
                  <a:noFill/>
                </a:ln>
                <a:solidFill>
                  <a:srgbClr val="000000"/>
                </a:solidFill>
                <a:effectLst/>
                <a:latin typeface="JetBrains Mono"/>
              </a:rPr>
              <a:t>(</a:t>
            </a:r>
            <a:r>
              <a:rPr kumimoji="0" lang="en-US" altLang="en-US" sz="1400" b="0" i="0" u="none" strike="noStrike" cap="none" normalizeH="0" baseline="0" dirty="0" err="1" smtClean="0">
                <a:ln>
                  <a:noFill/>
                </a:ln>
                <a:solidFill>
                  <a:srgbClr val="000000"/>
                </a:solidFill>
                <a:effectLst/>
                <a:latin typeface="JetBrains Mono"/>
              </a:rPr>
              <a:t>c_ll</a:t>
            </a:r>
            <a:r>
              <a:rPr kumimoji="0" lang="en-US" altLang="en-US" sz="1400" b="0" i="0" u="none" strike="noStrike" cap="none" normalizeH="0" baseline="0" dirty="0" smtClean="0">
                <a:ln>
                  <a:noFill/>
                </a:ln>
                <a:solidFill>
                  <a:srgbClr val="000000"/>
                </a:solidFill>
                <a:effectLst/>
                <a:latin typeface="JetBrains Mono"/>
              </a:rPr>
              <a:t>), </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smtClean="0">
                <a:ln>
                  <a:noFill/>
                </a:ln>
                <a:solidFill>
                  <a:srgbClr val="000000"/>
                </a:solidFill>
                <a:effectLst/>
                <a:latin typeface="JetBrains Mono"/>
              </a:rPr>
              <a:t>                                </a:t>
            </a:r>
            <a:r>
              <a:rPr kumimoji="0" lang="en-US" altLang="en-US" sz="1400" b="0" i="0" u="none" strike="noStrike" cap="none" normalizeH="0" baseline="0" dirty="0" err="1" smtClean="0">
                <a:ln>
                  <a:noFill/>
                </a:ln>
                <a:solidFill>
                  <a:srgbClr val="000080"/>
                </a:solidFill>
                <a:effectLst/>
                <a:latin typeface="JetBrains Mono"/>
              </a:rPr>
              <a:t>str</a:t>
            </a:r>
            <a:r>
              <a:rPr kumimoji="0" lang="en-US" altLang="en-US" sz="1400" b="0" i="0" u="none" strike="noStrike" cap="none" normalizeH="0" baseline="0" dirty="0" smtClean="0">
                <a:ln>
                  <a:noFill/>
                </a:ln>
                <a:solidFill>
                  <a:srgbClr val="000000"/>
                </a:solidFill>
                <a:effectLst/>
                <a:latin typeface="JetBrains Mono"/>
              </a:rPr>
              <a:t>(</a:t>
            </a:r>
            <a:r>
              <a:rPr kumimoji="0" lang="en-US" altLang="en-US" sz="1400" b="0" i="0" u="none" strike="noStrike" cap="none" normalizeH="0" baseline="0" dirty="0" err="1" smtClean="0">
                <a:ln>
                  <a:noFill/>
                </a:ln>
                <a:solidFill>
                  <a:srgbClr val="000000"/>
                </a:solidFill>
                <a:effectLst/>
                <a:latin typeface="JetBrains Mono"/>
              </a:rPr>
              <a:t>c_ld</a:t>
            </a:r>
            <a:r>
              <a:rPr kumimoji="0" lang="en-US" altLang="en-US" sz="1400" b="0" i="0" u="none" strike="noStrike" cap="none" normalizeH="0" baseline="0" dirty="0" smtClean="0">
                <a:ln>
                  <a:noFill/>
                </a:ln>
                <a:solidFill>
                  <a:srgbClr val="000000"/>
                </a:solidFill>
                <a:effectLst/>
                <a:latin typeface="JetBrains Mono"/>
              </a:rPr>
              <a:t>), </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smtClean="0">
                <a:ln>
                  <a:noFill/>
                </a:ln>
                <a:solidFill>
                  <a:srgbClr val="000000"/>
                </a:solidFill>
                <a:effectLst/>
                <a:latin typeface="JetBrains Mono"/>
              </a:rPr>
              <a:t>                                </a:t>
            </a:r>
            <a:r>
              <a:rPr kumimoji="0" lang="en-US" altLang="en-US" sz="1400" b="0" i="0" u="none" strike="noStrike" cap="none" normalizeH="0" baseline="0" dirty="0" err="1" smtClean="0">
                <a:ln>
                  <a:noFill/>
                </a:ln>
                <a:solidFill>
                  <a:srgbClr val="000080"/>
                </a:solidFill>
                <a:effectLst/>
                <a:latin typeface="JetBrains Mono"/>
              </a:rPr>
              <a:t>str</a:t>
            </a:r>
            <a:r>
              <a:rPr kumimoji="0" lang="en-US" altLang="en-US" sz="1400" b="0" i="0" u="none" strike="noStrike" cap="none" normalizeH="0" baseline="0" dirty="0" smtClean="0">
                <a:ln>
                  <a:noFill/>
                </a:ln>
                <a:solidFill>
                  <a:srgbClr val="000000"/>
                </a:solidFill>
                <a:effectLst/>
                <a:latin typeface="JetBrains Mono"/>
              </a:rPr>
              <a:t>(</a:t>
            </a:r>
            <a:r>
              <a:rPr kumimoji="0" lang="en-US" altLang="en-US" sz="1400" b="0" i="0" u="none" strike="noStrike" cap="none" normalizeH="0" baseline="0" dirty="0" err="1" smtClean="0">
                <a:ln>
                  <a:noFill/>
                </a:ln>
                <a:solidFill>
                  <a:srgbClr val="000000"/>
                </a:solidFill>
                <a:effectLst/>
                <a:latin typeface="JetBrains Mono"/>
              </a:rPr>
              <a:t>c_dd</a:t>
            </a:r>
            <a:r>
              <a:rPr kumimoji="0" lang="en-US" altLang="en-US" sz="1400" b="0" i="0" u="none" strike="noStrike" cap="none" normalizeH="0" baseline="0" dirty="0" smtClean="0">
                <a:ln>
                  <a:noFill/>
                </a:ln>
                <a:solidFill>
                  <a:srgbClr val="000000"/>
                </a:solidFill>
                <a:effectLst/>
                <a:latin typeface="JetBrains Mono"/>
              </a:rPr>
              <a:t>), </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smtClean="0">
                <a:ln>
                  <a:noFill/>
                </a:ln>
                <a:solidFill>
                  <a:srgbClr val="000000"/>
                </a:solidFill>
                <a:effectLst/>
                <a:latin typeface="JetBrains Mono"/>
              </a:rPr>
              <a:t>                                </a:t>
            </a:r>
            <a:r>
              <a:rPr kumimoji="0" lang="en-US" altLang="en-US" sz="1400" b="0" i="0" u="none" strike="noStrike" cap="none" normalizeH="0" baseline="0" dirty="0" err="1" smtClean="0">
                <a:ln>
                  <a:noFill/>
                </a:ln>
                <a:solidFill>
                  <a:srgbClr val="000080"/>
                </a:solidFill>
                <a:effectLst/>
                <a:latin typeface="JetBrains Mono"/>
              </a:rPr>
              <a:t>str</a:t>
            </a:r>
            <a:r>
              <a:rPr kumimoji="0" lang="en-US" altLang="en-US" sz="1400" b="0" i="0" u="none" strike="noStrike" cap="none" normalizeH="0" baseline="0" dirty="0" smtClean="0">
                <a:ln>
                  <a:noFill/>
                </a:ln>
                <a:solidFill>
                  <a:srgbClr val="000000"/>
                </a:solidFill>
                <a:effectLst/>
                <a:latin typeface="JetBrains Mono"/>
              </a:rPr>
              <a:t>(energy), </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smtClean="0">
                <a:ln>
                  <a:noFill/>
                </a:ln>
                <a:solidFill>
                  <a:srgbClr val="000000"/>
                </a:solidFill>
                <a:effectLst/>
                <a:latin typeface="JetBrains Mono"/>
              </a:rPr>
              <a:t>                                </a:t>
            </a:r>
            <a:r>
              <a:rPr kumimoji="0" lang="en-US" altLang="en-US" sz="1400" b="0" i="0" u="none" strike="noStrike" cap="none" normalizeH="0" baseline="0" dirty="0" err="1" smtClean="0">
                <a:ln>
                  <a:noFill/>
                </a:ln>
                <a:solidFill>
                  <a:srgbClr val="000080"/>
                </a:solidFill>
                <a:effectLst/>
                <a:latin typeface="JetBrains Mono"/>
              </a:rPr>
              <a:t>str</a:t>
            </a:r>
            <a:r>
              <a:rPr kumimoji="0" lang="en-US" altLang="en-US" sz="1400" b="0" i="0" u="none" strike="noStrike" cap="none" normalizeH="0" baseline="0" dirty="0" smtClean="0">
                <a:ln>
                  <a:noFill/>
                </a:ln>
                <a:solidFill>
                  <a:srgbClr val="000000"/>
                </a:solidFill>
                <a:effectLst/>
                <a:latin typeface="JetBrains Mono"/>
              </a:rPr>
              <a:t>(</a:t>
            </a:r>
            <a:r>
              <a:rPr kumimoji="0" lang="en-US" altLang="en-US" sz="1400" b="0" i="0" u="none" strike="noStrike" cap="none" normalizeH="0" baseline="0" dirty="0" err="1" smtClean="0">
                <a:ln>
                  <a:noFill/>
                </a:ln>
                <a:solidFill>
                  <a:srgbClr val="000000"/>
                </a:solidFill>
                <a:effectLst/>
                <a:latin typeface="JetBrains Mono"/>
              </a:rPr>
              <a:t>tot_hl</a:t>
            </a:r>
            <a:r>
              <a:rPr kumimoji="0" lang="en-US" altLang="en-US" sz="1400" b="0" i="0" u="none" strike="noStrike" cap="none" normalizeH="0" baseline="0" dirty="0" smtClean="0">
                <a:ln>
                  <a:noFill/>
                </a:ln>
                <a:solidFill>
                  <a:srgbClr val="000000"/>
                </a:solidFill>
                <a:effectLst/>
                <a:latin typeface="JetBrains Mono"/>
              </a:rPr>
              <a:t>),</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smtClean="0">
                <a:ln>
                  <a:noFill/>
                </a:ln>
                <a:solidFill>
                  <a:srgbClr val="000000"/>
                </a:solidFill>
                <a:effectLst/>
                <a:latin typeface="JetBrains Mono"/>
              </a:rPr>
              <a:t>                                </a:t>
            </a:r>
            <a:r>
              <a:rPr kumimoji="0" lang="en-US" altLang="en-US" sz="1400" b="0" i="0" u="none" strike="noStrike" cap="none" normalizeH="0" baseline="0" dirty="0" err="1" smtClean="0">
                <a:ln>
                  <a:noFill/>
                </a:ln>
                <a:solidFill>
                  <a:srgbClr val="000080"/>
                </a:solidFill>
                <a:effectLst/>
                <a:latin typeface="JetBrains Mono"/>
              </a:rPr>
              <a:t>str</a:t>
            </a:r>
            <a:r>
              <a:rPr kumimoji="0" lang="en-US" altLang="en-US" sz="1400" b="0" i="0" u="none" strike="noStrike" cap="none" normalizeH="0" baseline="0" dirty="0" smtClean="0">
                <a:ln>
                  <a:noFill/>
                </a:ln>
                <a:solidFill>
                  <a:srgbClr val="000000"/>
                </a:solidFill>
                <a:effectLst/>
                <a:latin typeface="JetBrains Mono"/>
              </a:rPr>
              <a:t>(</a:t>
            </a:r>
            <a:r>
              <a:rPr kumimoji="0" lang="en-US" altLang="en-US" sz="1400" b="0" i="0" u="none" strike="noStrike" cap="none" normalizeH="0" baseline="0" dirty="0" err="1" smtClean="0">
                <a:ln>
                  <a:noFill/>
                </a:ln>
                <a:solidFill>
                  <a:srgbClr val="000000"/>
                </a:solidFill>
                <a:effectLst/>
                <a:latin typeface="JetBrains Mono"/>
              </a:rPr>
              <a:t>num_cells</a:t>
            </a:r>
            <a:r>
              <a:rPr kumimoji="0" lang="en-US" altLang="en-US" sz="1400" b="0" i="0" u="none" strike="noStrike" cap="none" normalizeH="0" baseline="0" dirty="0" smtClean="0">
                <a:ln>
                  <a:noFill/>
                </a:ln>
                <a:solidFill>
                  <a:srgbClr val="000000"/>
                </a:solidFill>
                <a:effectLst/>
                <a:latin typeface="JetBrains Mono"/>
              </a:rPr>
              <a:t>)]) + </a:t>
            </a:r>
            <a:r>
              <a:rPr kumimoji="0" lang="en-US" altLang="en-US" sz="1400" b="1" i="0" u="none" strike="noStrike" cap="none" normalizeH="0" baseline="0" dirty="0" smtClean="0">
                <a:ln>
                  <a:noFill/>
                </a:ln>
                <a:solidFill>
                  <a:srgbClr val="008080"/>
                </a:solidFill>
                <a:effectLst/>
                <a:latin typeface="JetBrains Mono"/>
              </a:rPr>
              <a:t>'</a:t>
            </a:r>
            <a:r>
              <a:rPr kumimoji="0" lang="en-US" altLang="en-US" sz="1400" b="1" i="0" u="none" strike="noStrike" cap="none" normalizeH="0" baseline="0" dirty="0" smtClean="0">
                <a:ln>
                  <a:noFill/>
                </a:ln>
                <a:solidFill>
                  <a:srgbClr val="000080"/>
                </a:solidFill>
                <a:effectLst/>
                <a:latin typeface="JetBrains Mono"/>
              </a:rPr>
              <a:t>\n</a:t>
            </a:r>
            <a:r>
              <a:rPr kumimoji="0" lang="en-US" altLang="en-US" sz="1400" b="1" i="0" u="none" strike="noStrike" cap="none" normalizeH="0" baseline="0" dirty="0" smtClean="0">
                <a:ln>
                  <a:noFill/>
                </a:ln>
                <a:solidFill>
                  <a:srgbClr val="008080"/>
                </a:solidFill>
                <a:effectLst/>
                <a:latin typeface="JetBrains Mono"/>
              </a:rPr>
              <a:t>'</a:t>
            </a:r>
            <a:r>
              <a:rPr kumimoji="0" lang="en-US" altLang="en-US" sz="1400" b="0" i="0" u="none" strike="noStrike" cap="none" normalizeH="0" baseline="0" dirty="0" smtClean="0">
                <a:ln>
                  <a:noFill/>
                </a:ln>
                <a:solidFill>
                  <a:srgbClr val="000000"/>
                </a:solidFill>
                <a:effectLst/>
                <a:latin typeface="JetBrains Mono"/>
              </a:rPr>
              <a:t>)</a:t>
            </a:r>
            <a:endParaRPr kumimoji="0" lang="en-US" altLang="en-US" sz="36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71431180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After Parameter Scan Finishes Aggregate all output files </a:t>
            </a:r>
            <a:endParaRPr lang="en-US" dirty="0"/>
          </a:p>
        </p:txBody>
      </p:sp>
      <p:sp>
        <p:nvSpPr>
          <p:cNvPr id="4" name="Rectangle 3"/>
          <p:cNvSpPr/>
          <p:nvPr/>
        </p:nvSpPr>
        <p:spPr>
          <a:xfrm>
            <a:off x="838200" y="2362200"/>
            <a:ext cx="2294346" cy="369332"/>
          </a:xfrm>
          <a:prstGeom prst="rect">
            <a:avLst/>
          </a:prstGeom>
        </p:spPr>
        <p:txBody>
          <a:bodyPr wrap="none">
            <a:spAutoFit/>
          </a:bodyPr>
          <a:lstStyle/>
          <a:p>
            <a:r>
              <a:rPr lang="en-US" dirty="0"/>
              <a:t>cat *.csv &gt; all_data.csv</a:t>
            </a:r>
          </a:p>
        </p:txBody>
      </p:sp>
      <p:sp>
        <p:nvSpPr>
          <p:cNvPr id="5" name="TextBox 4"/>
          <p:cNvSpPr txBox="1"/>
          <p:nvPr/>
        </p:nvSpPr>
        <p:spPr>
          <a:xfrm>
            <a:off x="609600" y="1752600"/>
            <a:ext cx="4038600" cy="381000"/>
          </a:xfrm>
          <a:prstGeom prst="rect">
            <a:avLst/>
          </a:prstGeom>
          <a:noFill/>
        </p:spPr>
        <p:txBody>
          <a:bodyPr wrap="square" rtlCol="0">
            <a:spAutoFit/>
          </a:bodyPr>
          <a:lstStyle/>
          <a:p>
            <a:r>
              <a:rPr lang="en-US" dirty="0" smtClean="0"/>
              <a:t>Linux/</a:t>
            </a:r>
            <a:r>
              <a:rPr lang="en-US" dirty="0" err="1" smtClean="0"/>
              <a:t>osx</a:t>
            </a:r>
            <a:endParaRPr lang="en-US" dirty="0"/>
          </a:p>
        </p:txBody>
      </p:sp>
      <p:sp>
        <p:nvSpPr>
          <p:cNvPr id="6" name="TextBox 5"/>
          <p:cNvSpPr txBox="1"/>
          <p:nvPr/>
        </p:nvSpPr>
        <p:spPr>
          <a:xfrm>
            <a:off x="533400" y="2807732"/>
            <a:ext cx="4038600" cy="381000"/>
          </a:xfrm>
          <a:prstGeom prst="rect">
            <a:avLst/>
          </a:prstGeom>
          <a:noFill/>
        </p:spPr>
        <p:txBody>
          <a:bodyPr wrap="square" rtlCol="0">
            <a:spAutoFit/>
          </a:bodyPr>
          <a:lstStyle/>
          <a:p>
            <a:r>
              <a:rPr lang="en-US" dirty="0" smtClean="0"/>
              <a:t>Windows</a:t>
            </a:r>
            <a:endParaRPr lang="en-US" dirty="0"/>
          </a:p>
        </p:txBody>
      </p:sp>
      <p:sp>
        <p:nvSpPr>
          <p:cNvPr id="7" name="Rectangle 6"/>
          <p:cNvSpPr/>
          <p:nvPr/>
        </p:nvSpPr>
        <p:spPr>
          <a:xfrm>
            <a:off x="701111" y="3339028"/>
            <a:ext cx="2431435" cy="369332"/>
          </a:xfrm>
          <a:prstGeom prst="rect">
            <a:avLst/>
          </a:prstGeom>
        </p:spPr>
        <p:txBody>
          <a:bodyPr wrap="none">
            <a:spAutoFit/>
          </a:bodyPr>
          <a:lstStyle/>
          <a:p>
            <a:r>
              <a:rPr lang="en-US" dirty="0" smtClean="0"/>
              <a:t>type </a:t>
            </a:r>
            <a:r>
              <a:rPr lang="en-US" dirty="0"/>
              <a:t>*.csv &gt; all_data.csv</a:t>
            </a:r>
          </a:p>
        </p:txBody>
      </p:sp>
      <p:sp>
        <p:nvSpPr>
          <p:cNvPr id="8" name="TextBox 7"/>
          <p:cNvSpPr txBox="1"/>
          <p:nvPr/>
        </p:nvSpPr>
        <p:spPr>
          <a:xfrm>
            <a:off x="304800" y="4351091"/>
            <a:ext cx="3139706" cy="369332"/>
          </a:xfrm>
          <a:prstGeom prst="rect">
            <a:avLst/>
          </a:prstGeom>
          <a:noFill/>
        </p:spPr>
        <p:txBody>
          <a:bodyPr wrap="none" rtlCol="0">
            <a:spAutoFit/>
          </a:bodyPr>
          <a:lstStyle/>
          <a:p>
            <a:r>
              <a:rPr lang="en-US" dirty="0" smtClean="0"/>
              <a:t>Manually add header to the csv</a:t>
            </a:r>
            <a:endParaRPr lang="en-US" dirty="0"/>
          </a:p>
        </p:txBody>
      </p:sp>
      <p:sp>
        <p:nvSpPr>
          <p:cNvPr id="9" name="Rectangle 1"/>
          <p:cNvSpPr>
            <a:spLocks noChangeArrowheads="1"/>
          </p:cNvSpPr>
          <p:nvPr/>
        </p:nvSpPr>
        <p:spPr bwMode="auto">
          <a:xfrm>
            <a:off x="304800" y="4439832"/>
            <a:ext cx="4111510" cy="181588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lang="en-US" altLang="en-US" sz="1400" dirty="0" err="1">
                <a:solidFill>
                  <a:srgbClr val="000000"/>
                </a:solidFill>
                <a:latin typeface="JetBrains Mono"/>
              </a:rPr>
              <a:t>c_ml,c_md,c_ll,c_ld,c_dd,energy,tot_hl,num_cells</a:t>
            </a:r>
            <a:endParaRPr lang="en-US" altLang="en-US" sz="1400" dirty="0">
              <a:solidFill>
                <a:srgbClr val="000000"/>
              </a:solidFill>
              <a:latin typeface="JetBrains Mono"/>
            </a:endParaRPr>
          </a:p>
          <a:p>
            <a:pPr lvl="0" eaLnBrk="0" fontAlgn="base" hangingPunct="0">
              <a:spcBef>
                <a:spcPct val="0"/>
              </a:spcBef>
              <a:spcAft>
                <a:spcPct val="0"/>
              </a:spcAft>
            </a:pPr>
            <a:r>
              <a:rPr lang="en-US" altLang="en-US" sz="1400" dirty="0">
                <a:solidFill>
                  <a:srgbClr val="000000"/>
                </a:solidFill>
                <a:latin typeface="JetBrains Mono"/>
              </a:rPr>
              <a:t>2.0,2.0,2.0,2.0,2.0,152.0,1454,144</a:t>
            </a:r>
          </a:p>
          <a:p>
            <a:pPr lvl="0" eaLnBrk="0" fontAlgn="base" hangingPunct="0">
              <a:spcBef>
                <a:spcPct val="0"/>
              </a:spcBef>
              <a:spcAft>
                <a:spcPct val="0"/>
              </a:spcAft>
            </a:pPr>
            <a:r>
              <a:rPr lang="en-US" altLang="en-US" sz="1400" dirty="0">
                <a:solidFill>
                  <a:srgbClr val="000000"/>
                </a:solidFill>
                <a:latin typeface="JetBrains Mono"/>
              </a:rPr>
              <a:t>9.0,2.0,2.0,2.0,2.0,-70.0,1244,144</a:t>
            </a:r>
          </a:p>
          <a:p>
            <a:pPr lvl="0" eaLnBrk="0" fontAlgn="base" hangingPunct="0">
              <a:spcBef>
                <a:spcPct val="0"/>
              </a:spcBef>
              <a:spcAft>
                <a:spcPct val="0"/>
              </a:spcAft>
            </a:pPr>
            <a:r>
              <a:rPr lang="en-US" altLang="en-US" sz="1400" dirty="0">
                <a:solidFill>
                  <a:srgbClr val="000000"/>
                </a:solidFill>
                <a:latin typeface="JetBrains Mono"/>
              </a:rPr>
              <a:t>9.0,2.0,9.0,2.0,2.0,350.0,2142,144</a:t>
            </a:r>
          </a:p>
          <a:p>
            <a:pPr lvl="0" eaLnBrk="0" fontAlgn="base" hangingPunct="0">
              <a:spcBef>
                <a:spcPct val="0"/>
              </a:spcBef>
              <a:spcAft>
                <a:spcPct val="0"/>
              </a:spcAft>
            </a:pPr>
            <a:r>
              <a:rPr lang="en-US" altLang="en-US" sz="1400" dirty="0">
                <a:solidFill>
                  <a:srgbClr val="000000"/>
                </a:solidFill>
                <a:latin typeface="JetBrains Mono"/>
              </a:rPr>
              <a:t>9.0,2.0,16.0,2.0,9.0,-423.0,2079,144</a:t>
            </a:r>
          </a:p>
          <a:p>
            <a:pPr lvl="0" eaLnBrk="0" fontAlgn="base" hangingPunct="0">
              <a:spcBef>
                <a:spcPct val="0"/>
              </a:spcBef>
              <a:spcAft>
                <a:spcPct val="0"/>
              </a:spcAft>
            </a:pPr>
            <a:r>
              <a:rPr lang="en-US" altLang="en-US" sz="1400" dirty="0">
                <a:solidFill>
                  <a:srgbClr val="000000"/>
                </a:solidFill>
                <a:latin typeface="JetBrains Mono"/>
              </a:rPr>
              <a:t>16.0,2.0,16.0,2.0,9.0,-353.0,2042,144</a:t>
            </a:r>
          </a:p>
          <a:p>
            <a:pPr lvl="0" eaLnBrk="0" fontAlgn="base" hangingPunct="0">
              <a:spcBef>
                <a:spcPct val="0"/>
              </a:spcBef>
              <a:spcAft>
                <a:spcPct val="0"/>
              </a:spcAft>
            </a:pPr>
            <a:r>
              <a:rPr lang="en-US" altLang="en-US" sz="1400" dirty="0">
                <a:solidFill>
                  <a:srgbClr val="000000"/>
                </a:solidFill>
                <a:latin typeface="JetBrains Mono"/>
              </a:rPr>
              <a:t>2.0,9.0,16.0,2.0,9.0,141.0,1965,144</a:t>
            </a:r>
          </a:p>
          <a:p>
            <a:pPr lvl="0" eaLnBrk="0" fontAlgn="base" hangingPunct="0">
              <a:spcBef>
                <a:spcPct val="0"/>
              </a:spcBef>
              <a:spcAft>
                <a:spcPct val="0"/>
              </a:spcAft>
            </a:pPr>
            <a:r>
              <a:rPr lang="en-US" altLang="en-US" sz="1400" dirty="0">
                <a:solidFill>
                  <a:srgbClr val="000000"/>
                </a:solidFill>
                <a:latin typeface="JetBrains Mono"/>
              </a:rPr>
              <a:t>9.0,9.0,16.0,2.0,9.0,-50.0,1989,144</a:t>
            </a:r>
            <a:endParaRPr kumimoji="0" lang="en-US" altLang="en-US" sz="36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1334586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Analyze results using  e.g. </a:t>
            </a:r>
            <a:r>
              <a:rPr lang="en-US" b="1" dirty="0" smtClean="0"/>
              <a:t>pandas</a:t>
            </a:r>
            <a:endParaRPr lang="en-US" b="1" dirty="0"/>
          </a:p>
        </p:txBody>
      </p:sp>
      <p:sp>
        <p:nvSpPr>
          <p:cNvPr id="4" name="Rectangle 1"/>
          <p:cNvSpPr>
            <a:spLocks noChangeArrowheads="1"/>
          </p:cNvSpPr>
          <p:nvPr/>
        </p:nvSpPr>
        <p:spPr bwMode="auto">
          <a:xfrm>
            <a:off x="152400" y="1288704"/>
            <a:ext cx="5899115" cy="138499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smtClean="0">
                <a:ln>
                  <a:noFill/>
                </a:ln>
                <a:solidFill>
                  <a:srgbClr val="000080"/>
                </a:solidFill>
                <a:effectLst/>
                <a:latin typeface="JetBrains Mono"/>
              </a:rPr>
              <a:t>import </a:t>
            </a:r>
            <a:r>
              <a:rPr kumimoji="0" lang="en-US" altLang="en-US" sz="1400" b="0" i="0" u="none" strike="noStrike" cap="none" normalizeH="0" baseline="0" dirty="0" smtClean="0">
                <a:ln>
                  <a:noFill/>
                </a:ln>
                <a:solidFill>
                  <a:srgbClr val="000000"/>
                </a:solidFill>
                <a:effectLst/>
                <a:latin typeface="JetBrains Mono"/>
              </a:rPr>
              <a:t>pandas </a:t>
            </a:r>
            <a:r>
              <a:rPr kumimoji="0" lang="en-US" altLang="en-US" sz="1400" b="1" i="0" u="none" strike="noStrike" cap="none" normalizeH="0" baseline="0" dirty="0" smtClean="0">
                <a:ln>
                  <a:noFill/>
                </a:ln>
                <a:solidFill>
                  <a:srgbClr val="000080"/>
                </a:solidFill>
                <a:effectLst/>
                <a:latin typeface="JetBrains Mono"/>
              </a:rPr>
              <a:t>as </a:t>
            </a:r>
            <a:r>
              <a:rPr kumimoji="0" lang="en-US" altLang="en-US" sz="1400" b="0" i="0" u="none" strike="noStrike" cap="none" normalizeH="0" baseline="0" dirty="0" err="1" smtClean="0">
                <a:ln>
                  <a:noFill/>
                </a:ln>
                <a:solidFill>
                  <a:srgbClr val="000000"/>
                </a:solidFill>
                <a:effectLst/>
                <a:latin typeface="JetBrains Mono"/>
              </a:rPr>
              <a:t>pd</a:t>
            </a:r>
            <a:r>
              <a:rPr kumimoji="0" lang="en-US" altLang="en-US" sz="1400" b="0" i="0" u="none" strike="noStrike" cap="none" normalizeH="0" baseline="0" dirty="0" smtClean="0">
                <a:ln>
                  <a:noFill/>
                </a:ln>
                <a:solidFill>
                  <a:srgbClr val="000000"/>
                </a:solidFill>
                <a:effectLst/>
                <a:latin typeface="JetBrains Mono"/>
              </a:rPr>
              <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smtClean="0">
                <a:ln>
                  <a:noFill/>
                </a:ln>
                <a:solidFill>
                  <a:srgbClr val="000000"/>
                </a:solidFill>
                <a:effectLst/>
                <a:latin typeface="JetBrains Mono"/>
              </a:rPr>
              <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err="1" smtClean="0">
                <a:ln>
                  <a:noFill/>
                </a:ln>
                <a:solidFill>
                  <a:srgbClr val="000000"/>
                </a:solidFill>
                <a:effectLst/>
                <a:latin typeface="JetBrains Mono"/>
              </a:rPr>
              <a:t>df</a:t>
            </a:r>
            <a:r>
              <a:rPr kumimoji="0" lang="en-US" altLang="en-US" sz="1400" b="0" i="0" u="none" strike="noStrike" cap="none" normalizeH="0" baseline="0" dirty="0" smtClean="0">
                <a:ln>
                  <a:noFill/>
                </a:ln>
                <a:solidFill>
                  <a:srgbClr val="000000"/>
                </a:solidFill>
                <a:effectLst/>
                <a:latin typeface="JetBrains Mono"/>
              </a:rPr>
              <a:t> = </a:t>
            </a:r>
            <a:r>
              <a:rPr kumimoji="0" lang="en-US" altLang="en-US" sz="1400" b="0" i="0" u="none" strike="noStrike" cap="none" normalizeH="0" baseline="0" dirty="0" err="1" smtClean="0">
                <a:ln>
                  <a:noFill/>
                </a:ln>
                <a:solidFill>
                  <a:srgbClr val="000000"/>
                </a:solidFill>
                <a:effectLst/>
                <a:latin typeface="JetBrains Mono"/>
              </a:rPr>
              <a:t>pd.read_csv</a:t>
            </a:r>
            <a:r>
              <a:rPr kumimoji="0" lang="en-US" altLang="en-US" sz="1400" b="0" i="0" u="none" strike="noStrike" cap="none" normalizeH="0" baseline="0" dirty="0" smtClean="0">
                <a:ln>
                  <a:noFill/>
                </a:ln>
                <a:solidFill>
                  <a:srgbClr val="000000"/>
                </a:solidFill>
                <a:effectLst/>
                <a:latin typeface="JetBrains Mono"/>
              </a:rPr>
              <a:t>(</a:t>
            </a:r>
            <a:r>
              <a:rPr kumimoji="0" lang="en-US" altLang="en-US" sz="1400" b="1" i="0" u="none" strike="noStrike" cap="none" normalizeH="0" baseline="0" dirty="0" smtClean="0">
                <a:ln>
                  <a:noFill/>
                </a:ln>
                <a:solidFill>
                  <a:srgbClr val="008080"/>
                </a:solidFill>
                <a:effectLst/>
                <a:latin typeface="JetBrains Mono"/>
              </a:rPr>
              <a:t>'all_data.csv'</a:t>
            </a:r>
            <a:r>
              <a:rPr kumimoji="0" lang="en-US" altLang="en-US" sz="1400" b="0" i="0" u="none" strike="noStrike" cap="none" normalizeH="0" baseline="0" dirty="0" smtClean="0">
                <a:ln>
                  <a:noFill/>
                </a:ln>
                <a:solidFill>
                  <a:srgbClr val="000000"/>
                </a:solidFill>
                <a:effectLst/>
                <a:latin typeface="JetBrains Mono"/>
              </a:rPr>
              <a:t>)</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err="1" smtClean="0">
                <a:ln>
                  <a:noFill/>
                </a:ln>
                <a:solidFill>
                  <a:srgbClr val="000000"/>
                </a:solidFill>
                <a:effectLst/>
                <a:latin typeface="JetBrains Mono"/>
              </a:rPr>
              <a:t>df</a:t>
            </a:r>
            <a:r>
              <a:rPr kumimoji="0" lang="en-US" altLang="en-US" sz="1400" b="0" i="0" u="none" strike="noStrike" cap="none" normalizeH="0" baseline="0" dirty="0" smtClean="0">
                <a:ln>
                  <a:noFill/>
                </a:ln>
                <a:solidFill>
                  <a:srgbClr val="000000"/>
                </a:solidFill>
                <a:effectLst/>
                <a:latin typeface="JetBrains Mono"/>
              </a:rPr>
              <a:t> = </a:t>
            </a:r>
            <a:r>
              <a:rPr kumimoji="0" lang="en-US" altLang="en-US" sz="1400" b="0" i="0" u="none" strike="noStrike" cap="none" normalizeH="0" baseline="0" dirty="0" err="1" smtClean="0">
                <a:ln>
                  <a:noFill/>
                </a:ln>
                <a:solidFill>
                  <a:srgbClr val="000000"/>
                </a:solidFill>
                <a:effectLst/>
                <a:latin typeface="JetBrains Mono"/>
              </a:rPr>
              <a:t>df.sort_values</a:t>
            </a:r>
            <a:r>
              <a:rPr kumimoji="0" lang="en-US" altLang="en-US" sz="1400" b="0" i="0" u="none" strike="noStrike" cap="none" normalizeH="0" baseline="0" dirty="0" smtClean="0">
                <a:ln>
                  <a:noFill/>
                </a:ln>
                <a:solidFill>
                  <a:srgbClr val="000000"/>
                </a:solidFill>
                <a:effectLst/>
                <a:latin typeface="JetBrains Mono"/>
              </a:rPr>
              <a:t>(</a:t>
            </a:r>
            <a:r>
              <a:rPr kumimoji="0" lang="en-US" altLang="en-US" sz="1400" b="0" i="0" u="none" strike="noStrike" cap="none" normalizeH="0" baseline="0" dirty="0" smtClean="0">
                <a:ln>
                  <a:noFill/>
                </a:ln>
                <a:solidFill>
                  <a:srgbClr val="660099"/>
                </a:solidFill>
                <a:effectLst/>
                <a:latin typeface="JetBrains Mono"/>
              </a:rPr>
              <a:t>by</a:t>
            </a:r>
            <a:r>
              <a:rPr kumimoji="0" lang="en-US" altLang="en-US" sz="1400" b="0" i="0" u="none" strike="noStrike" cap="none" normalizeH="0" baseline="0" dirty="0" smtClean="0">
                <a:ln>
                  <a:noFill/>
                </a:ln>
                <a:solidFill>
                  <a:srgbClr val="000000"/>
                </a:solidFill>
                <a:effectLst/>
                <a:latin typeface="JetBrains Mono"/>
              </a:rPr>
              <a:t>=[</a:t>
            </a:r>
            <a:r>
              <a:rPr kumimoji="0" lang="en-US" altLang="en-US" sz="1400" b="1" i="0" u="none" strike="noStrike" cap="none" normalizeH="0" baseline="0" dirty="0" smtClean="0">
                <a:ln>
                  <a:noFill/>
                </a:ln>
                <a:solidFill>
                  <a:srgbClr val="008080"/>
                </a:solidFill>
                <a:effectLst/>
                <a:latin typeface="JetBrains Mono"/>
              </a:rPr>
              <a:t>'</a:t>
            </a:r>
            <a:r>
              <a:rPr kumimoji="0" lang="en-US" altLang="en-US" sz="1400" b="1" i="0" u="none" strike="noStrike" cap="none" normalizeH="0" baseline="0" dirty="0" err="1" smtClean="0">
                <a:ln>
                  <a:noFill/>
                </a:ln>
                <a:solidFill>
                  <a:srgbClr val="008080"/>
                </a:solidFill>
                <a:effectLst/>
                <a:latin typeface="JetBrains Mono"/>
              </a:rPr>
              <a:t>num_cells</a:t>
            </a:r>
            <a:r>
              <a:rPr kumimoji="0" lang="en-US" altLang="en-US" sz="1400" b="1" i="0" u="none" strike="noStrike" cap="none" normalizeH="0" baseline="0" dirty="0" smtClean="0">
                <a:ln>
                  <a:noFill/>
                </a:ln>
                <a:solidFill>
                  <a:srgbClr val="008080"/>
                </a:solidFill>
                <a:effectLst/>
                <a:latin typeface="JetBrains Mono"/>
              </a:rPr>
              <a:t>'</a:t>
            </a:r>
            <a:r>
              <a:rPr kumimoji="0" lang="en-US" altLang="en-US" sz="1400" b="0" i="0" u="none" strike="noStrike" cap="none" normalizeH="0" baseline="0" dirty="0" smtClean="0">
                <a:ln>
                  <a:noFill/>
                </a:ln>
                <a:solidFill>
                  <a:srgbClr val="000000"/>
                </a:solidFill>
                <a:effectLst/>
                <a:latin typeface="JetBrains Mono"/>
              </a:rPr>
              <a:t>, </a:t>
            </a:r>
            <a:r>
              <a:rPr kumimoji="0" lang="en-US" altLang="en-US" sz="1400" b="1" i="0" u="none" strike="noStrike" cap="none" normalizeH="0" baseline="0" dirty="0" smtClean="0">
                <a:ln>
                  <a:noFill/>
                </a:ln>
                <a:solidFill>
                  <a:srgbClr val="008080"/>
                </a:solidFill>
                <a:effectLst/>
                <a:latin typeface="JetBrains Mono"/>
              </a:rPr>
              <a:t>'</a:t>
            </a:r>
            <a:r>
              <a:rPr kumimoji="0" lang="en-US" altLang="en-US" sz="1400" b="1" i="0" u="none" strike="noStrike" cap="none" normalizeH="0" baseline="0" dirty="0" err="1" smtClean="0">
                <a:ln>
                  <a:noFill/>
                </a:ln>
                <a:solidFill>
                  <a:srgbClr val="008080"/>
                </a:solidFill>
                <a:effectLst/>
                <a:latin typeface="JetBrains Mono"/>
              </a:rPr>
              <a:t>tot_hl</a:t>
            </a:r>
            <a:r>
              <a:rPr kumimoji="0" lang="en-US" altLang="en-US" sz="1400" b="1" i="0" u="none" strike="noStrike" cap="none" normalizeH="0" baseline="0" dirty="0" smtClean="0">
                <a:ln>
                  <a:noFill/>
                </a:ln>
                <a:solidFill>
                  <a:srgbClr val="008080"/>
                </a:solidFill>
                <a:effectLst/>
                <a:latin typeface="JetBrains Mono"/>
              </a:rPr>
              <a:t>' </a:t>
            </a:r>
            <a:r>
              <a:rPr kumimoji="0" lang="en-US" altLang="en-US" sz="1400" b="0" i="0" u="none" strike="noStrike" cap="none" normalizeH="0" baseline="0" dirty="0" smtClean="0">
                <a:ln>
                  <a:noFill/>
                </a:ln>
                <a:solidFill>
                  <a:srgbClr val="000000"/>
                </a:solidFill>
                <a:effectLst/>
                <a:latin typeface="JetBrains Mono"/>
              </a:rPr>
              <a:t>], </a:t>
            </a:r>
            <a:r>
              <a:rPr kumimoji="0" lang="en-US" altLang="en-US" sz="1400" b="0" i="0" u="none" strike="noStrike" cap="none" normalizeH="0" baseline="0" dirty="0" smtClean="0">
                <a:ln>
                  <a:noFill/>
                </a:ln>
                <a:solidFill>
                  <a:srgbClr val="660099"/>
                </a:solidFill>
                <a:effectLst/>
                <a:latin typeface="JetBrains Mono"/>
              </a:rPr>
              <a:t>ascending</a:t>
            </a:r>
            <a:r>
              <a:rPr kumimoji="0" lang="en-US" altLang="en-US" sz="1400" b="0" i="0" u="none" strike="noStrike" cap="none" normalizeH="0" baseline="0" dirty="0" smtClean="0">
                <a:ln>
                  <a:noFill/>
                </a:ln>
                <a:solidFill>
                  <a:srgbClr val="000000"/>
                </a:solidFill>
                <a:effectLst/>
                <a:latin typeface="JetBrains Mono"/>
              </a:rPr>
              <a:t>=[</a:t>
            </a:r>
            <a:r>
              <a:rPr kumimoji="0" lang="en-US" altLang="en-US" sz="1400" b="1" i="0" u="none" strike="noStrike" cap="none" normalizeH="0" baseline="0" dirty="0" smtClean="0">
                <a:ln>
                  <a:noFill/>
                </a:ln>
                <a:solidFill>
                  <a:srgbClr val="000080"/>
                </a:solidFill>
                <a:effectLst/>
                <a:latin typeface="JetBrains Mono"/>
              </a:rPr>
              <a:t>False</a:t>
            </a:r>
            <a:r>
              <a:rPr kumimoji="0" lang="en-US" altLang="en-US" sz="1400" b="0" i="0" u="none" strike="noStrike" cap="none" normalizeH="0" baseline="0" dirty="0" smtClean="0">
                <a:ln>
                  <a:noFill/>
                </a:ln>
                <a:solidFill>
                  <a:srgbClr val="000000"/>
                </a:solidFill>
                <a:effectLst/>
                <a:latin typeface="JetBrains Mono"/>
              </a:rPr>
              <a:t>, </a:t>
            </a:r>
            <a:r>
              <a:rPr kumimoji="0" lang="en-US" altLang="en-US" sz="1400" b="1" i="0" u="none" strike="noStrike" cap="none" normalizeH="0" baseline="0" dirty="0" smtClean="0">
                <a:ln>
                  <a:noFill/>
                </a:ln>
                <a:solidFill>
                  <a:srgbClr val="000080"/>
                </a:solidFill>
                <a:effectLst/>
                <a:latin typeface="JetBrains Mono"/>
              </a:rPr>
              <a:t>True</a:t>
            </a:r>
            <a:r>
              <a:rPr kumimoji="0" lang="en-US" altLang="en-US" sz="1400" b="0" i="0" u="none" strike="noStrike" cap="none" normalizeH="0" baseline="0" dirty="0" smtClean="0">
                <a:ln>
                  <a:noFill/>
                </a:ln>
                <a:solidFill>
                  <a:srgbClr val="000000"/>
                </a:solidFill>
                <a:effectLst/>
                <a:latin typeface="JetBrains Mono"/>
              </a:rPr>
              <a:t>])</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smtClean="0">
                <a:ln>
                  <a:noFill/>
                </a:ln>
                <a:solidFill>
                  <a:srgbClr val="000000"/>
                </a:solidFill>
                <a:effectLst/>
                <a:latin typeface="JetBrains Mono"/>
              </a:rPr>
              <a:t/>
            </a:r>
            <a:br>
              <a:rPr kumimoji="0" lang="en-US" altLang="en-US" sz="1400" b="0" i="0" u="none" strike="noStrike" cap="none" normalizeH="0" baseline="0" dirty="0" smtClean="0">
                <a:ln>
                  <a:noFill/>
                </a:ln>
                <a:solidFill>
                  <a:srgbClr val="000000"/>
                </a:solidFill>
                <a:effectLst/>
                <a:latin typeface="JetBrains Mono"/>
              </a:rPr>
            </a:br>
            <a:r>
              <a:rPr kumimoji="0" lang="en-US" altLang="en-US" sz="1400" b="0" i="0" u="none" strike="noStrike" cap="none" normalizeH="0" baseline="0" dirty="0" smtClean="0">
                <a:ln>
                  <a:noFill/>
                </a:ln>
                <a:solidFill>
                  <a:srgbClr val="000080"/>
                </a:solidFill>
                <a:effectLst/>
                <a:latin typeface="JetBrains Mono"/>
              </a:rPr>
              <a:t>print </a:t>
            </a:r>
            <a:r>
              <a:rPr kumimoji="0" lang="en-US" altLang="en-US" sz="1400" b="0" i="0" u="none" strike="noStrike" cap="none" normalizeH="0" baseline="0" dirty="0" smtClean="0">
                <a:ln>
                  <a:noFill/>
                </a:ln>
                <a:solidFill>
                  <a:srgbClr val="000000"/>
                </a:solidFill>
                <a:effectLst/>
                <a:latin typeface="JetBrains Mono"/>
              </a:rPr>
              <a:t>(</a:t>
            </a:r>
            <a:r>
              <a:rPr kumimoji="0" lang="en-US" altLang="en-US" sz="1400" b="0" i="0" u="none" strike="noStrike" cap="none" normalizeH="0" baseline="0" dirty="0" err="1" smtClean="0">
                <a:ln>
                  <a:noFill/>
                </a:ln>
                <a:solidFill>
                  <a:srgbClr val="000000"/>
                </a:solidFill>
                <a:effectLst/>
                <a:latin typeface="JetBrains Mono"/>
              </a:rPr>
              <a:t>df</a:t>
            </a:r>
            <a:r>
              <a:rPr kumimoji="0" lang="en-US" altLang="en-US" sz="1400" b="0" i="0" u="none" strike="noStrike" cap="none" normalizeH="0" baseline="0" dirty="0" smtClean="0">
                <a:ln>
                  <a:noFill/>
                </a:ln>
                <a:solidFill>
                  <a:srgbClr val="000000"/>
                </a:solidFill>
                <a:effectLst/>
                <a:latin typeface="JetBrains Mono"/>
              </a:rPr>
              <a:t>)</a:t>
            </a:r>
            <a:endParaRPr kumimoji="0" lang="en-US" altLang="en-US" sz="3600" b="0" i="0" u="none" strike="noStrike" cap="none" normalizeH="0" baseline="0" dirty="0" smtClean="0">
              <a:ln>
                <a:noFill/>
              </a:ln>
              <a:solidFill>
                <a:schemeClr val="tx1"/>
              </a:solidFill>
              <a:effectLst/>
              <a:latin typeface="Arial" panose="020B0604020202020204" pitchFamily="34" charset="0"/>
            </a:endParaRPr>
          </a:p>
        </p:txBody>
      </p:sp>
      <p:sp>
        <p:nvSpPr>
          <p:cNvPr id="5" name="Rectangle 4"/>
          <p:cNvSpPr/>
          <p:nvPr/>
        </p:nvSpPr>
        <p:spPr>
          <a:xfrm>
            <a:off x="0" y="3124200"/>
            <a:ext cx="8458200" cy="3139321"/>
          </a:xfrm>
          <a:prstGeom prst="rect">
            <a:avLst/>
          </a:prstGeom>
        </p:spPr>
        <p:txBody>
          <a:bodyPr wrap="square">
            <a:spAutoFit/>
          </a:bodyPr>
          <a:lstStyle/>
          <a:p>
            <a:r>
              <a:rPr lang="en-US" dirty="0"/>
              <a:t>C:\Miniconda3\envs\cc3d_2019\python.exe D:/CC3D_PY3_GIT/CompuCell3D/core/Demos_local/CellSortingWithNumpyParams_demo_single_param/Simulation/analysis_code.py</a:t>
            </a:r>
          </a:p>
          <a:p>
            <a:r>
              <a:rPr lang="en-US" dirty="0"/>
              <a:t>     </a:t>
            </a:r>
            <a:r>
              <a:rPr lang="en-US" dirty="0" err="1"/>
              <a:t>c_ml</a:t>
            </a:r>
            <a:r>
              <a:rPr lang="en-US" dirty="0"/>
              <a:t>  </a:t>
            </a:r>
            <a:r>
              <a:rPr lang="en-US" dirty="0" err="1"/>
              <a:t>c_md</a:t>
            </a:r>
            <a:r>
              <a:rPr lang="en-US" dirty="0"/>
              <a:t>  </a:t>
            </a:r>
            <a:r>
              <a:rPr lang="en-US" dirty="0" err="1"/>
              <a:t>c_ll</a:t>
            </a:r>
            <a:r>
              <a:rPr lang="en-US" dirty="0"/>
              <a:t>  </a:t>
            </a:r>
            <a:r>
              <a:rPr lang="en-US" dirty="0" err="1"/>
              <a:t>c_ld</a:t>
            </a:r>
            <a:r>
              <a:rPr lang="en-US" dirty="0"/>
              <a:t>  </a:t>
            </a:r>
            <a:r>
              <a:rPr lang="en-US" dirty="0" err="1"/>
              <a:t>c_dd</a:t>
            </a:r>
            <a:r>
              <a:rPr lang="en-US" dirty="0"/>
              <a:t>  energy  </a:t>
            </a:r>
            <a:r>
              <a:rPr lang="en-US" dirty="0" err="1"/>
              <a:t>tot_hl</a:t>
            </a:r>
            <a:r>
              <a:rPr lang="en-US" dirty="0"/>
              <a:t>  </a:t>
            </a:r>
            <a:r>
              <a:rPr lang="en-US" dirty="0" err="1"/>
              <a:t>num_cells</a:t>
            </a:r>
            <a:endParaRPr lang="en-US" dirty="0"/>
          </a:p>
          <a:p>
            <a:r>
              <a:rPr lang="en-US" dirty="0"/>
              <a:t>169  16.0   9.0   2.0   9.0   2.0    40.0     458        144</a:t>
            </a:r>
          </a:p>
          <a:p>
            <a:r>
              <a:rPr lang="en-US" dirty="0"/>
              <a:t>198  16.0   9.0   2.0  16.0   2.0  -105.0     468        144</a:t>
            </a:r>
          </a:p>
          <a:p>
            <a:r>
              <a:rPr lang="en-US" dirty="0"/>
              <a:t>168   9.0   9.0   2.0   9.0   2.0   253.0     474        144</a:t>
            </a:r>
          </a:p>
          <a:p>
            <a:r>
              <a:rPr lang="en-US" dirty="0"/>
              <a:t>182  16.0  16.0   9.0   9.0   2.0    49.0     486        144</a:t>
            </a:r>
          </a:p>
          <a:p>
            <a:r>
              <a:rPr lang="en-US" dirty="0"/>
              <a:t>181   9.0  16.0   9.0   9.0   2.0  -324.0     502        144</a:t>
            </a:r>
          </a:p>
          <a:p>
            <a:r>
              <a:rPr lang="en-US" dirty="0"/>
              <a:t>..    ...   ...   ...   ...   ...     ...     ...        ...</a:t>
            </a:r>
          </a:p>
          <a:p>
            <a:r>
              <a:rPr lang="en-US" dirty="0"/>
              <a:t>153  16.0   2.0  16.0  16.0  16.0  -210.0    1365         68</a:t>
            </a:r>
          </a:p>
        </p:txBody>
      </p:sp>
    </p:spTree>
    <p:extLst>
      <p:ext uri="{BB962C8B-B14F-4D97-AF65-F5344CB8AC3E}">
        <p14:creationId xmlns:p14="http://schemas.microsoft.com/office/powerpoint/2010/main" val="30226275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768" y="49452"/>
            <a:ext cx="8229600" cy="712548"/>
          </a:xfrm>
        </p:spPr>
        <p:txBody>
          <a:bodyPr>
            <a:normAutofit fontScale="90000"/>
          </a:bodyPr>
          <a:lstStyle/>
          <a:p>
            <a:r>
              <a:rPr lang="pl-PL" dirty="0" err="1" smtClean="0"/>
              <a:t>Documentation</a:t>
            </a:r>
            <a:endParaRPr lang="en-US" dirty="0"/>
          </a:p>
        </p:txBody>
      </p:sp>
      <p:sp>
        <p:nvSpPr>
          <p:cNvPr id="4" name="TextBox 3"/>
          <p:cNvSpPr txBox="1"/>
          <p:nvPr/>
        </p:nvSpPr>
        <p:spPr>
          <a:xfrm>
            <a:off x="0" y="813663"/>
            <a:ext cx="8839200" cy="369332"/>
          </a:xfrm>
          <a:prstGeom prst="rect">
            <a:avLst/>
          </a:prstGeom>
          <a:noFill/>
        </p:spPr>
        <p:txBody>
          <a:bodyPr wrap="square" rtlCol="0">
            <a:spAutoFit/>
          </a:bodyPr>
          <a:lstStyle/>
          <a:p>
            <a:r>
              <a:rPr lang="en-US" dirty="0" smtClean="0"/>
              <a:t>Most common CC3D tasks are described in detail in our manuals </a:t>
            </a:r>
            <a:endParaRPr lang="en-US" dirty="0"/>
          </a:p>
        </p:txBody>
      </p:sp>
      <p:pic>
        <p:nvPicPr>
          <p:cNvPr id="5" name="Picture 4"/>
          <p:cNvPicPr>
            <a:picLocks noChangeAspect="1"/>
          </p:cNvPicPr>
          <p:nvPr/>
        </p:nvPicPr>
        <p:blipFill>
          <a:blip r:embed="rId2"/>
          <a:stretch>
            <a:fillRect/>
          </a:stretch>
        </p:blipFill>
        <p:spPr>
          <a:xfrm>
            <a:off x="12700" y="1234658"/>
            <a:ext cx="7729538" cy="3355915"/>
          </a:xfrm>
          <a:prstGeom prst="rect">
            <a:avLst/>
          </a:prstGeom>
        </p:spPr>
      </p:pic>
    </p:spTree>
    <p:extLst>
      <p:ext uri="{BB962C8B-B14F-4D97-AF65-F5344CB8AC3E}">
        <p14:creationId xmlns:p14="http://schemas.microsoft.com/office/powerpoint/2010/main" val="31352164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0" y="990600"/>
            <a:ext cx="7981676" cy="5708025"/>
          </a:xfrm>
          <a:prstGeom prst="rect">
            <a:avLst/>
          </a:prstGeom>
        </p:spPr>
      </p:pic>
      <p:sp>
        <p:nvSpPr>
          <p:cNvPr id="6" name="Rectangle 5"/>
          <p:cNvSpPr/>
          <p:nvPr/>
        </p:nvSpPr>
        <p:spPr>
          <a:xfrm>
            <a:off x="0" y="459095"/>
            <a:ext cx="9144000" cy="369332"/>
          </a:xfrm>
          <a:prstGeom prst="rect">
            <a:avLst/>
          </a:prstGeom>
        </p:spPr>
        <p:txBody>
          <a:bodyPr wrap="square">
            <a:spAutoFit/>
          </a:bodyPr>
          <a:lstStyle/>
          <a:p>
            <a:r>
              <a:rPr lang="en-US" dirty="0"/>
              <a:t>https://pythonscriptingmanual.readthedocs.io/en/4.1.1/parameter_scans.html</a:t>
            </a:r>
          </a:p>
        </p:txBody>
      </p:sp>
      <p:sp>
        <p:nvSpPr>
          <p:cNvPr id="7" name="TextBox 6"/>
          <p:cNvSpPr txBox="1"/>
          <p:nvPr/>
        </p:nvSpPr>
        <p:spPr>
          <a:xfrm>
            <a:off x="0" y="0"/>
            <a:ext cx="8369300" cy="381000"/>
          </a:xfrm>
          <a:prstGeom prst="rect">
            <a:avLst/>
          </a:prstGeom>
          <a:noFill/>
        </p:spPr>
        <p:txBody>
          <a:bodyPr wrap="square" rtlCol="0">
            <a:spAutoFit/>
          </a:bodyPr>
          <a:lstStyle/>
          <a:p>
            <a:r>
              <a:rPr lang="en-US" b="1" dirty="0" smtClean="0"/>
              <a:t>Parameter Scans</a:t>
            </a:r>
            <a:endParaRPr lang="en-US" b="1" dirty="0"/>
          </a:p>
        </p:txBody>
      </p:sp>
    </p:spTree>
    <p:extLst>
      <p:ext uri="{BB962C8B-B14F-4D97-AF65-F5344CB8AC3E}">
        <p14:creationId xmlns:p14="http://schemas.microsoft.com/office/powerpoint/2010/main" val="31516727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Step 1</a:t>
            </a:r>
            <a:endParaRPr lang="en-US" dirty="0"/>
          </a:p>
        </p:txBody>
      </p:sp>
      <p:sp>
        <p:nvSpPr>
          <p:cNvPr id="4" name="Content Placeholder 3"/>
          <p:cNvSpPr>
            <a:spLocks noGrp="1"/>
          </p:cNvSpPr>
          <p:nvPr>
            <p:ph idx="1"/>
          </p:nvPr>
        </p:nvSpPr>
        <p:spPr>
          <a:xfrm>
            <a:off x="609600" y="1752601"/>
            <a:ext cx="8229600" cy="1752600"/>
          </a:xfrm>
        </p:spPr>
        <p:txBody>
          <a:bodyPr>
            <a:normAutofit fontScale="92500" lnSpcReduction="20000"/>
          </a:bodyPr>
          <a:lstStyle/>
          <a:p>
            <a:r>
              <a:rPr lang="en-US" dirty="0" smtClean="0"/>
              <a:t>Start with existing simulation</a:t>
            </a:r>
          </a:p>
          <a:p>
            <a:r>
              <a:rPr lang="en-US" dirty="0" smtClean="0"/>
              <a:t>Replace value in XML or Python script with placeholder {{xxx}}. For example we replace value 9 with a placeholder {{C_CML}}</a:t>
            </a:r>
          </a:p>
          <a:p>
            <a:endParaRPr lang="en-US" dirty="0"/>
          </a:p>
        </p:txBody>
      </p:sp>
      <p:sp>
        <p:nvSpPr>
          <p:cNvPr id="5" name="Rectangle 1"/>
          <p:cNvSpPr>
            <a:spLocks noChangeArrowheads="1"/>
          </p:cNvSpPr>
          <p:nvPr/>
        </p:nvSpPr>
        <p:spPr bwMode="auto">
          <a:xfrm>
            <a:off x="838200" y="3410637"/>
            <a:ext cx="5067028" cy="64633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000000"/>
                </a:solidFill>
                <a:effectLst/>
                <a:latin typeface="JetBrains Mono"/>
              </a:rPr>
              <a:t>&lt;</a:t>
            </a:r>
            <a:r>
              <a:rPr kumimoji="0" lang="en-US" altLang="en-US" sz="1200" b="1" i="0" u="none" strike="noStrike" cap="none" normalizeH="0" baseline="0" dirty="0" smtClean="0">
                <a:ln>
                  <a:noFill/>
                </a:ln>
                <a:solidFill>
                  <a:srgbClr val="000080"/>
                </a:solidFill>
                <a:effectLst/>
                <a:latin typeface="JetBrains Mono"/>
              </a:rPr>
              <a:t>Plugin </a:t>
            </a:r>
            <a:r>
              <a:rPr kumimoji="0" lang="en-US" altLang="en-US" sz="1200" b="1" i="0" u="none" strike="noStrike" cap="none" normalizeH="0" baseline="0" dirty="0" smtClean="0">
                <a:ln>
                  <a:noFill/>
                </a:ln>
                <a:solidFill>
                  <a:srgbClr val="0000FF"/>
                </a:solidFill>
                <a:effectLst/>
                <a:latin typeface="JetBrains Mono"/>
              </a:rPr>
              <a:t>Name</a:t>
            </a:r>
            <a:r>
              <a:rPr kumimoji="0" lang="en-US" altLang="en-US" sz="1200" b="1" i="0" u="none" strike="noStrike" cap="none" normalizeH="0" baseline="0" dirty="0" smtClean="0">
                <a:ln>
                  <a:noFill/>
                </a:ln>
                <a:solidFill>
                  <a:srgbClr val="008000"/>
                </a:solidFill>
                <a:effectLst/>
                <a:latin typeface="JetBrains Mono"/>
              </a:rPr>
              <a:t>="Contact"</a:t>
            </a:r>
            <a:r>
              <a:rPr kumimoji="0" lang="en-US" altLang="en-US" sz="1200" b="0" i="0" u="none" strike="noStrike" cap="none" normalizeH="0" baseline="0" dirty="0" smtClean="0">
                <a:ln>
                  <a:noFill/>
                </a:ln>
                <a:solidFill>
                  <a:srgbClr val="000000"/>
                </a:solidFill>
                <a:effectLst/>
                <a:latin typeface="JetBrains Mono"/>
              </a:rPr>
              <a:t>&gt;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&lt;</a:t>
            </a:r>
            <a:r>
              <a:rPr kumimoji="0" lang="en-US" altLang="en-US" sz="1200" b="1" i="0" u="none" strike="noStrike" cap="none" normalizeH="0" baseline="0" dirty="0" smtClean="0">
                <a:ln>
                  <a:noFill/>
                </a:ln>
                <a:solidFill>
                  <a:srgbClr val="000080"/>
                </a:solidFill>
                <a:effectLst/>
                <a:latin typeface="JetBrains Mono"/>
              </a:rPr>
              <a:t>Energy </a:t>
            </a:r>
            <a:r>
              <a:rPr kumimoji="0" lang="en-US" altLang="en-US" sz="1200" b="1" i="0" u="none" strike="noStrike" cap="none" normalizeH="0" baseline="0" dirty="0" smtClean="0">
                <a:ln>
                  <a:noFill/>
                </a:ln>
                <a:solidFill>
                  <a:srgbClr val="0000FF"/>
                </a:solidFill>
                <a:effectLst/>
                <a:latin typeface="JetBrains Mono"/>
              </a:rPr>
              <a:t>Type1</a:t>
            </a:r>
            <a:r>
              <a:rPr kumimoji="0" lang="en-US" altLang="en-US" sz="1200" b="1" i="0" u="none" strike="noStrike" cap="none" normalizeH="0" baseline="0" dirty="0" smtClean="0">
                <a:ln>
                  <a:noFill/>
                </a:ln>
                <a:solidFill>
                  <a:srgbClr val="008000"/>
                </a:solidFill>
                <a:effectLst/>
                <a:latin typeface="JetBrains Mono"/>
              </a:rPr>
              <a:t>="Medium" </a:t>
            </a:r>
            <a:r>
              <a:rPr kumimoji="0" lang="en-US" altLang="en-US" sz="1200" b="1" i="0" u="none" strike="noStrike" cap="none" normalizeH="0" baseline="0" dirty="0" smtClean="0">
                <a:ln>
                  <a:noFill/>
                </a:ln>
                <a:solidFill>
                  <a:srgbClr val="0000FF"/>
                </a:solidFill>
                <a:effectLst/>
                <a:latin typeface="JetBrains Mono"/>
              </a:rPr>
              <a:t>Type2</a:t>
            </a:r>
            <a:r>
              <a:rPr kumimoji="0" lang="en-US" altLang="en-US" sz="1200" b="1" i="0" u="none" strike="noStrike" cap="none" normalizeH="0" baseline="0" dirty="0" smtClean="0">
                <a:ln>
                  <a:noFill/>
                </a:ln>
                <a:solidFill>
                  <a:srgbClr val="008000"/>
                </a:solidFill>
                <a:effectLst/>
                <a:latin typeface="JetBrains Mono"/>
              </a:rPr>
              <a:t>="Medium"</a:t>
            </a:r>
            <a:r>
              <a:rPr kumimoji="0" lang="en-US" altLang="en-US" sz="1200" b="0" i="0" u="none" strike="noStrike" cap="none" normalizeH="0" baseline="0" dirty="0" smtClean="0">
                <a:ln>
                  <a:noFill/>
                </a:ln>
                <a:solidFill>
                  <a:srgbClr val="000000"/>
                </a:solidFill>
                <a:effectLst/>
                <a:latin typeface="JetBrains Mono"/>
              </a:rPr>
              <a:t>&gt;0.0&lt;/</a:t>
            </a:r>
            <a:r>
              <a:rPr kumimoji="0" lang="en-US" altLang="en-US" sz="1200" b="1" i="0" u="none" strike="noStrike" cap="none" normalizeH="0" baseline="0" dirty="0" smtClean="0">
                <a:ln>
                  <a:noFill/>
                </a:ln>
                <a:solidFill>
                  <a:srgbClr val="000080"/>
                </a:solidFill>
                <a:effectLst/>
                <a:latin typeface="JetBrains Mono"/>
              </a:rPr>
              <a:t>Energy</a:t>
            </a:r>
            <a:r>
              <a:rPr kumimoji="0" lang="en-US" altLang="en-US" sz="1200" b="0" i="0" u="none" strike="noStrike" cap="none" normalizeH="0" baseline="0" dirty="0" smtClean="0">
                <a:ln>
                  <a:noFill/>
                </a:ln>
                <a:solidFill>
                  <a:srgbClr val="000000"/>
                </a:solidFill>
                <a:effectLst/>
                <a:latin typeface="JetBrains Mono"/>
              </a:rPr>
              <a:t>&gt;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&lt;</a:t>
            </a:r>
            <a:r>
              <a:rPr kumimoji="0" lang="en-US" altLang="en-US" sz="1200" b="1" i="0" u="none" strike="noStrike" cap="none" normalizeH="0" baseline="0" dirty="0" smtClean="0">
                <a:ln>
                  <a:noFill/>
                </a:ln>
                <a:solidFill>
                  <a:srgbClr val="000080"/>
                </a:solidFill>
                <a:effectLst/>
                <a:latin typeface="JetBrains Mono"/>
              </a:rPr>
              <a:t>Energy </a:t>
            </a:r>
            <a:r>
              <a:rPr kumimoji="0" lang="en-US" altLang="en-US" sz="1200" b="1" i="0" u="none" strike="noStrike" cap="none" normalizeH="0" baseline="0" dirty="0" smtClean="0">
                <a:ln>
                  <a:noFill/>
                </a:ln>
                <a:solidFill>
                  <a:srgbClr val="0000FF"/>
                </a:solidFill>
                <a:effectLst/>
                <a:latin typeface="JetBrains Mono"/>
              </a:rPr>
              <a:t>Type1</a:t>
            </a:r>
            <a:r>
              <a:rPr kumimoji="0" lang="en-US" altLang="en-US" sz="1200" b="1" i="0" u="none" strike="noStrike" cap="none" normalizeH="0" baseline="0" dirty="0" smtClean="0">
                <a:ln>
                  <a:noFill/>
                </a:ln>
                <a:solidFill>
                  <a:srgbClr val="008000"/>
                </a:solidFill>
                <a:effectLst/>
                <a:latin typeface="JetBrains Mono"/>
              </a:rPr>
              <a:t>="Medium" </a:t>
            </a:r>
            <a:r>
              <a:rPr kumimoji="0" lang="en-US" altLang="en-US" sz="1200" b="1" i="0" u="none" strike="noStrike" cap="none" normalizeH="0" baseline="0" dirty="0" smtClean="0">
                <a:ln>
                  <a:noFill/>
                </a:ln>
                <a:solidFill>
                  <a:srgbClr val="0000FF"/>
                </a:solidFill>
                <a:effectLst/>
                <a:latin typeface="JetBrains Mono"/>
              </a:rPr>
              <a:t>Type2</a:t>
            </a:r>
            <a:r>
              <a:rPr kumimoji="0" lang="en-US" altLang="en-US" sz="1200" b="1" i="0" u="none" strike="noStrike" cap="none" normalizeH="0" baseline="0" dirty="0" smtClean="0">
                <a:ln>
                  <a:noFill/>
                </a:ln>
                <a:solidFill>
                  <a:srgbClr val="008000"/>
                </a:solidFill>
                <a:effectLst/>
                <a:latin typeface="JetBrains Mono"/>
              </a:rPr>
              <a:t>="Light" </a:t>
            </a:r>
            <a:r>
              <a:rPr kumimoji="0" lang="en-US" altLang="en-US" sz="1200" b="1" i="0" u="none" strike="noStrike" cap="none" normalizeH="0" baseline="0" dirty="0" smtClean="0">
                <a:ln>
                  <a:noFill/>
                </a:ln>
                <a:solidFill>
                  <a:srgbClr val="0000FF"/>
                </a:solidFill>
                <a:effectLst/>
                <a:latin typeface="JetBrains Mono"/>
              </a:rPr>
              <a:t>id</a:t>
            </a:r>
            <a:r>
              <a:rPr kumimoji="0" lang="en-US" altLang="en-US" sz="1200" b="1" i="0" u="none" strike="noStrike" cap="none" normalizeH="0" baseline="0" dirty="0" smtClean="0">
                <a:ln>
                  <a:noFill/>
                </a:ln>
                <a:solidFill>
                  <a:srgbClr val="008000"/>
                </a:solidFill>
                <a:effectLst/>
                <a:latin typeface="JetBrains Mono"/>
              </a:rPr>
              <a:t>="C_ML"</a:t>
            </a:r>
            <a:r>
              <a:rPr kumimoji="0" lang="en-US" altLang="en-US" sz="1200" b="0" i="0" u="none" strike="noStrike" cap="none" normalizeH="0" baseline="0" dirty="0" smtClean="0">
                <a:ln>
                  <a:noFill/>
                </a:ln>
                <a:solidFill>
                  <a:srgbClr val="000000"/>
                </a:solidFill>
                <a:effectLst/>
                <a:latin typeface="JetBrains Mono"/>
              </a:rPr>
              <a:t>&gt;9&lt;/</a:t>
            </a:r>
            <a:r>
              <a:rPr kumimoji="0" lang="en-US" altLang="en-US" sz="1200" b="1" i="0" u="none" strike="noStrike" cap="none" normalizeH="0" baseline="0" dirty="0" smtClean="0">
                <a:ln>
                  <a:noFill/>
                </a:ln>
                <a:solidFill>
                  <a:srgbClr val="000080"/>
                </a:solidFill>
                <a:effectLst/>
                <a:latin typeface="JetBrains Mono"/>
              </a:rPr>
              <a:t>Energy</a:t>
            </a:r>
            <a:r>
              <a:rPr kumimoji="0" lang="en-US" altLang="en-US" sz="1200" b="0" i="0" u="none" strike="noStrike" cap="none" normalizeH="0" baseline="0" dirty="0" smtClean="0">
                <a:ln>
                  <a:noFill/>
                </a:ln>
                <a:solidFill>
                  <a:srgbClr val="000000"/>
                </a:solidFill>
                <a:effectLst/>
                <a:latin typeface="JetBrains Mono"/>
              </a:rPr>
              <a:t>&gt;</a:t>
            </a:r>
            <a:endParaRPr kumimoji="0" lang="en-US" altLang="en-US" sz="3200" b="0" i="0" u="none" strike="noStrike" cap="none" normalizeH="0" baseline="0" dirty="0" smtClean="0">
              <a:ln>
                <a:noFill/>
              </a:ln>
              <a:solidFill>
                <a:schemeClr val="tx1"/>
              </a:solidFill>
              <a:effectLst/>
              <a:latin typeface="Arial" panose="020B0604020202020204" pitchFamily="34" charset="0"/>
            </a:endParaRPr>
          </a:p>
        </p:txBody>
      </p:sp>
      <p:sp>
        <p:nvSpPr>
          <p:cNvPr id="6" name="Rectangle 2"/>
          <p:cNvSpPr>
            <a:spLocks noChangeArrowheads="1"/>
          </p:cNvSpPr>
          <p:nvPr/>
        </p:nvSpPr>
        <p:spPr bwMode="auto">
          <a:xfrm>
            <a:off x="838200" y="4401236"/>
            <a:ext cx="5596019" cy="64633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000000"/>
                </a:solidFill>
                <a:effectLst/>
                <a:latin typeface="JetBrains Mono"/>
              </a:rPr>
              <a:t>&lt;</a:t>
            </a:r>
            <a:r>
              <a:rPr kumimoji="0" lang="en-US" altLang="en-US" sz="1200" b="1" i="0" u="none" strike="noStrike" cap="none" normalizeH="0" baseline="0" dirty="0" smtClean="0">
                <a:ln>
                  <a:noFill/>
                </a:ln>
                <a:solidFill>
                  <a:srgbClr val="000080"/>
                </a:solidFill>
                <a:effectLst/>
                <a:latin typeface="JetBrains Mono"/>
              </a:rPr>
              <a:t>Plugin </a:t>
            </a:r>
            <a:r>
              <a:rPr kumimoji="0" lang="en-US" altLang="en-US" sz="1200" b="1" i="0" u="none" strike="noStrike" cap="none" normalizeH="0" baseline="0" dirty="0" smtClean="0">
                <a:ln>
                  <a:noFill/>
                </a:ln>
                <a:solidFill>
                  <a:srgbClr val="0000FF"/>
                </a:solidFill>
                <a:effectLst/>
                <a:latin typeface="JetBrains Mono"/>
              </a:rPr>
              <a:t>Name</a:t>
            </a:r>
            <a:r>
              <a:rPr kumimoji="0" lang="en-US" altLang="en-US" sz="1200" b="1" i="0" u="none" strike="noStrike" cap="none" normalizeH="0" baseline="0" dirty="0" smtClean="0">
                <a:ln>
                  <a:noFill/>
                </a:ln>
                <a:solidFill>
                  <a:srgbClr val="008000"/>
                </a:solidFill>
                <a:effectLst/>
                <a:latin typeface="JetBrains Mono"/>
              </a:rPr>
              <a:t>="Contact"</a:t>
            </a:r>
            <a:r>
              <a:rPr kumimoji="0" lang="en-US" altLang="en-US" sz="1200" b="0" i="0" u="none" strike="noStrike" cap="none" normalizeH="0" baseline="0" dirty="0" smtClean="0">
                <a:ln>
                  <a:noFill/>
                </a:ln>
                <a:solidFill>
                  <a:srgbClr val="000000"/>
                </a:solidFill>
                <a:effectLst/>
                <a:latin typeface="JetBrains Mono"/>
              </a:rPr>
              <a:t>&gt;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&lt;</a:t>
            </a:r>
            <a:r>
              <a:rPr kumimoji="0" lang="en-US" altLang="en-US" sz="1200" b="1" i="0" u="none" strike="noStrike" cap="none" normalizeH="0" baseline="0" dirty="0" smtClean="0">
                <a:ln>
                  <a:noFill/>
                </a:ln>
                <a:solidFill>
                  <a:srgbClr val="000080"/>
                </a:solidFill>
                <a:effectLst/>
                <a:latin typeface="JetBrains Mono"/>
              </a:rPr>
              <a:t>Energy </a:t>
            </a:r>
            <a:r>
              <a:rPr kumimoji="0" lang="en-US" altLang="en-US" sz="1200" b="1" i="0" u="none" strike="noStrike" cap="none" normalizeH="0" baseline="0" dirty="0" smtClean="0">
                <a:ln>
                  <a:noFill/>
                </a:ln>
                <a:solidFill>
                  <a:srgbClr val="0000FF"/>
                </a:solidFill>
                <a:effectLst/>
                <a:latin typeface="JetBrains Mono"/>
              </a:rPr>
              <a:t>Type1</a:t>
            </a:r>
            <a:r>
              <a:rPr kumimoji="0" lang="en-US" altLang="en-US" sz="1200" b="1" i="0" u="none" strike="noStrike" cap="none" normalizeH="0" baseline="0" dirty="0" smtClean="0">
                <a:ln>
                  <a:noFill/>
                </a:ln>
                <a:solidFill>
                  <a:srgbClr val="008000"/>
                </a:solidFill>
                <a:effectLst/>
                <a:latin typeface="JetBrains Mono"/>
              </a:rPr>
              <a:t>="Medium" </a:t>
            </a:r>
            <a:r>
              <a:rPr kumimoji="0" lang="en-US" altLang="en-US" sz="1200" b="1" i="0" u="none" strike="noStrike" cap="none" normalizeH="0" baseline="0" dirty="0" smtClean="0">
                <a:ln>
                  <a:noFill/>
                </a:ln>
                <a:solidFill>
                  <a:srgbClr val="0000FF"/>
                </a:solidFill>
                <a:effectLst/>
                <a:latin typeface="JetBrains Mono"/>
              </a:rPr>
              <a:t>Type2</a:t>
            </a:r>
            <a:r>
              <a:rPr kumimoji="0" lang="en-US" altLang="en-US" sz="1200" b="1" i="0" u="none" strike="noStrike" cap="none" normalizeH="0" baseline="0" dirty="0" smtClean="0">
                <a:ln>
                  <a:noFill/>
                </a:ln>
                <a:solidFill>
                  <a:srgbClr val="008000"/>
                </a:solidFill>
                <a:effectLst/>
                <a:latin typeface="JetBrains Mono"/>
              </a:rPr>
              <a:t>="Medium"</a:t>
            </a:r>
            <a:r>
              <a:rPr kumimoji="0" lang="en-US" altLang="en-US" sz="1200" b="0" i="0" u="none" strike="noStrike" cap="none" normalizeH="0" baseline="0" dirty="0" smtClean="0">
                <a:ln>
                  <a:noFill/>
                </a:ln>
                <a:solidFill>
                  <a:srgbClr val="000000"/>
                </a:solidFill>
                <a:effectLst/>
                <a:latin typeface="JetBrains Mono"/>
              </a:rPr>
              <a:t>&gt;0.0&lt;/</a:t>
            </a:r>
            <a:r>
              <a:rPr kumimoji="0" lang="en-US" altLang="en-US" sz="1200" b="1" i="0" u="none" strike="noStrike" cap="none" normalizeH="0" baseline="0" dirty="0" smtClean="0">
                <a:ln>
                  <a:noFill/>
                </a:ln>
                <a:solidFill>
                  <a:srgbClr val="000080"/>
                </a:solidFill>
                <a:effectLst/>
                <a:latin typeface="JetBrains Mono"/>
              </a:rPr>
              <a:t>Energy</a:t>
            </a:r>
            <a:r>
              <a:rPr kumimoji="0" lang="en-US" altLang="en-US" sz="1200" b="0" i="0" u="none" strike="noStrike" cap="none" normalizeH="0" baseline="0" dirty="0" smtClean="0">
                <a:ln>
                  <a:noFill/>
                </a:ln>
                <a:solidFill>
                  <a:srgbClr val="000000"/>
                </a:solidFill>
                <a:effectLst/>
                <a:latin typeface="JetBrains Mono"/>
              </a:rPr>
              <a:t>&gt;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&lt;</a:t>
            </a:r>
            <a:r>
              <a:rPr kumimoji="0" lang="en-US" altLang="en-US" sz="1200" b="1" i="0" u="none" strike="noStrike" cap="none" normalizeH="0" baseline="0" dirty="0" smtClean="0">
                <a:ln>
                  <a:noFill/>
                </a:ln>
                <a:solidFill>
                  <a:srgbClr val="000080"/>
                </a:solidFill>
                <a:effectLst/>
                <a:latin typeface="JetBrains Mono"/>
              </a:rPr>
              <a:t>Energy </a:t>
            </a:r>
            <a:r>
              <a:rPr kumimoji="0" lang="en-US" altLang="en-US" sz="1200" b="1" i="0" u="none" strike="noStrike" cap="none" normalizeH="0" baseline="0" dirty="0" smtClean="0">
                <a:ln>
                  <a:noFill/>
                </a:ln>
                <a:solidFill>
                  <a:srgbClr val="0000FF"/>
                </a:solidFill>
                <a:effectLst/>
                <a:latin typeface="JetBrains Mono"/>
              </a:rPr>
              <a:t>Type1</a:t>
            </a:r>
            <a:r>
              <a:rPr kumimoji="0" lang="en-US" altLang="en-US" sz="1200" b="1" i="0" u="none" strike="noStrike" cap="none" normalizeH="0" baseline="0" dirty="0" smtClean="0">
                <a:ln>
                  <a:noFill/>
                </a:ln>
                <a:solidFill>
                  <a:srgbClr val="008000"/>
                </a:solidFill>
                <a:effectLst/>
                <a:latin typeface="JetBrains Mono"/>
              </a:rPr>
              <a:t>="Medium" </a:t>
            </a:r>
            <a:r>
              <a:rPr kumimoji="0" lang="en-US" altLang="en-US" sz="1200" b="1" i="0" u="none" strike="noStrike" cap="none" normalizeH="0" baseline="0" dirty="0" smtClean="0">
                <a:ln>
                  <a:noFill/>
                </a:ln>
                <a:solidFill>
                  <a:srgbClr val="0000FF"/>
                </a:solidFill>
                <a:effectLst/>
                <a:latin typeface="JetBrains Mono"/>
              </a:rPr>
              <a:t>Type2</a:t>
            </a:r>
            <a:r>
              <a:rPr kumimoji="0" lang="en-US" altLang="en-US" sz="1200" b="1" i="0" u="none" strike="noStrike" cap="none" normalizeH="0" baseline="0" dirty="0" smtClean="0">
                <a:ln>
                  <a:noFill/>
                </a:ln>
                <a:solidFill>
                  <a:srgbClr val="008000"/>
                </a:solidFill>
                <a:effectLst/>
                <a:latin typeface="JetBrains Mono"/>
              </a:rPr>
              <a:t>="Light" </a:t>
            </a:r>
            <a:r>
              <a:rPr kumimoji="0" lang="en-US" altLang="en-US" sz="1200" b="1" i="0" u="none" strike="noStrike" cap="none" normalizeH="0" baseline="0" dirty="0" smtClean="0">
                <a:ln>
                  <a:noFill/>
                </a:ln>
                <a:solidFill>
                  <a:srgbClr val="0000FF"/>
                </a:solidFill>
                <a:effectLst/>
                <a:latin typeface="JetBrains Mono"/>
              </a:rPr>
              <a:t>id</a:t>
            </a:r>
            <a:r>
              <a:rPr kumimoji="0" lang="en-US" altLang="en-US" sz="1200" b="1" i="0" u="none" strike="noStrike" cap="none" normalizeH="0" baseline="0" dirty="0" smtClean="0">
                <a:ln>
                  <a:noFill/>
                </a:ln>
                <a:solidFill>
                  <a:srgbClr val="008000"/>
                </a:solidFill>
                <a:effectLst/>
                <a:latin typeface="JetBrains Mono"/>
              </a:rPr>
              <a:t>="C_ML"</a:t>
            </a:r>
            <a:r>
              <a:rPr kumimoji="0" lang="en-US" altLang="en-US" sz="1200" b="0" i="0" u="none" strike="noStrike" cap="none" normalizeH="0" baseline="0" dirty="0" smtClean="0">
                <a:ln>
                  <a:noFill/>
                </a:ln>
                <a:solidFill>
                  <a:srgbClr val="000000"/>
                </a:solidFill>
                <a:effectLst/>
                <a:latin typeface="JetBrains Mono"/>
              </a:rPr>
              <a:t>&gt;{{C_ML}}&lt;/</a:t>
            </a:r>
            <a:r>
              <a:rPr kumimoji="0" lang="en-US" altLang="en-US" sz="1200" b="1" i="0" u="none" strike="noStrike" cap="none" normalizeH="0" baseline="0" dirty="0" smtClean="0">
                <a:ln>
                  <a:noFill/>
                </a:ln>
                <a:solidFill>
                  <a:srgbClr val="000080"/>
                </a:solidFill>
                <a:effectLst/>
                <a:latin typeface="JetBrains Mono"/>
              </a:rPr>
              <a:t>Energy</a:t>
            </a:r>
            <a:r>
              <a:rPr kumimoji="0" lang="en-US" altLang="en-US" sz="1200" b="0" i="0" u="none" strike="noStrike" cap="none" normalizeH="0" baseline="0" dirty="0" smtClean="0">
                <a:ln>
                  <a:noFill/>
                </a:ln>
                <a:solidFill>
                  <a:srgbClr val="000000"/>
                </a:solidFill>
                <a:effectLst/>
                <a:latin typeface="JetBrains Mono"/>
              </a:rPr>
              <a:t>&gt;</a:t>
            </a:r>
            <a:endParaRPr kumimoji="0" lang="en-US" altLang="en-US" sz="3200" b="0" i="0" u="none" strike="noStrike" cap="none" normalizeH="0" baseline="0" dirty="0" smtClean="0">
              <a:ln>
                <a:noFill/>
              </a:ln>
              <a:solidFill>
                <a:schemeClr val="tx1"/>
              </a:solidFill>
              <a:effectLst/>
              <a:latin typeface="Arial" panose="020B0604020202020204" pitchFamily="34" charset="0"/>
            </a:endParaRPr>
          </a:p>
        </p:txBody>
      </p:sp>
      <p:sp>
        <p:nvSpPr>
          <p:cNvPr id="7" name="Content Placeholder 3"/>
          <p:cNvSpPr txBox="1">
            <a:spLocks/>
          </p:cNvSpPr>
          <p:nvPr/>
        </p:nvSpPr>
        <p:spPr>
          <a:xfrm>
            <a:off x="228600" y="5105400"/>
            <a:ext cx="8229600" cy="1752600"/>
          </a:xfrm>
          <a:prstGeom prst="rect">
            <a:avLst/>
          </a:prstGeom>
        </p:spPr>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smtClean="0"/>
              <a:t>You can replace arbitrary part of the simulation code. Make sure you use unique identifier for different placeholders. If you repeat identifier more than once that during parameter scan preparation step this all placeholders that share same identifier will be replaced with the same value. Sometimes this is </a:t>
            </a:r>
            <a:r>
              <a:rPr lang="en-US" dirty="0" smtClean="0"/>
              <a:t>desirable.</a:t>
            </a:r>
            <a:endParaRPr lang="en-US" dirty="0"/>
          </a:p>
        </p:txBody>
      </p:sp>
      <p:cxnSp>
        <p:nvCxnSpPr>
          <p:cNvPr id="8" name="Straight Arrow Connector 7"/>
          <p:cNvCxnSpPr/>
          <p:nvPr/>
        </p:nvCxnSpPr>
        <p:spPr>
          <a:xfrm>
            <a:off x="3352800" y="4056968"/>
            <a:ext cx="0" cy="34426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685800" y="1232972"/>
            <a:ext cx="5334000" cy="369332"/>
          </a:xfrm>
          <a:prstGeom prst="rect">
            <a:avLst/>
          </a:prstGeom>
          <a:noFill/>
        </p:spPr>
        <p:txBody>
          <a:bodyPr wrap="square" rtlCol="0">
            <a:spAutoFit/>
          </a:bodyPr>
          <a:lstStyle/>
          <a:p>
            <a:r>
              <a:rPr lang="en-US" b="1" dirty="0" smtClean="0"/>
              <a:t>Simulation files in :</a:t>
            </a:r>
            <a:r>
              <a:rPr lang="en-US" b="1" dirty="0" err="1" smtClean="0"/>
              <a:t>ParameterScan</a:t>
            </a:r>
            <a:r>
              <a:rPr lang="en-US" b="1" dirty="0" smtClean="0"/>
              <a:t>/CellSorting.zip</a:t>
            </a:r>
            <a:endParaRPr lang="en-US" b="1" dirty="0"/>
          </a:p>
        </p:txBody>
      </p:sp>
      <p:sp>
        <p:nvSpPr>
          <p:cNvPr id="10" name="TextBox 9"/>
          <p:cNvSpPr txBox="1"/>
          <p:nvPr/>
        </p:nvSpPr>
        <p:spPr>
          <a:xfrm>
            <a:off x="7010400" y="3886200"/>
            <a:ext cx="1828800" cy="830997"/>
          </a:xfrm>
          <a:prstGeom prst="rect">
            <a:avLst/>
          </a:prstGeom>
          <a:noFill/>
        </p:spPr>
        <p:txBody>
          <a:bodyPr wrap="square" rtlCol="0">
            <a:spAutoFit/>
          </a:bodyPr>
          <a:lstStyle/>
          <a:p>
            <a:r>
              <a:rPr lang="en-US" sz="1200" dirty="0" smtClean="0"/>
              <a:t>Adding extra identifier to XML element facilitates programmatic access to this element</a:t>
            </a:r>
            <a:endParaRPr lang="en-US" sz="1200" dirty="0"/>
          </a:p>
        </p:txBody>
      </p:sp>
      <p:cxnSp>
        <p:nvCxnSpPr>
          <p:cNvPr id="12" name="Straight Arrow Connector 11"/>
          <p:cNvCxnSpPr>
            <a:stCxn id="10" idx="1"/>
          </p:cNvCxnSpPr>
          <p:nvPr/>
        </p:nvCxnSpPr>
        <p:spPr>
          <a:xfrm flipH="1">
            <a:off x="4648200" y="4301699"/>
            <a:ext cx="2362200" cy="57510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518583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7602"/>
            <a:ext cx="8229600" cy="654398"/>
          </a:xfrm>
        </p:spPr>
        <p:txBody>
          <a:bodyPr>
            <a:normAutofit fontScale="90000"/>
          </a:bodyPr>
          <a:lstStyle/>
          <a:p>
            <a:r>
              <a:rPr lang="en-US" dirty="0" smtClean="0"/>
              <a:t>Step 2</a:t>
            </a:r>
            <a:endParaRPr lang="en-US" dirty="0"/>
          </a:p>
        </p:txBody>
      </p:sp>
      <p:sp>
        <p:nvSpPr>
          <p:cNvPr id="3" name="Content Placeholder 2"/>
          <p:cNvSpPr>
            <a:spLocks noGrp="1"/>
          </p:cNvSpPr>
          <p:nvPr>
            <p:ph idx="1"/>
          </p:nvPr>
        </p:nvSpPr>
        <p:spPr>
          <a:xfrm>
            <a:off x="457200" y="998534"/>
            <a:ext cx="8229600" cy="990600"/>
          </a:xfrm>
        </p:spPr>
        <p:txBody>
          <a:bodyPr/>
          <a:lstStyle/>
          <a:p>
            <a:r>
              <a:rPr lang="en-US" dirty="0" smtClean="0"/>
              <a:t>Prepare </a:t>
            </a:r>
            <a:r>
              <a:rPr lang="en-US" b="1" dirty="0" err="1" smtClean="0"/>
              <a:t>ParameterScanSpecs.json</a:t>
            </a:r>
            <a:r>
              <a:rPr lang="en-US" dirty="0" smtClean="0"/>
              <a:t> file:</a:t>
            </a:r>
            <a:endParaRPr lang="en-US" dirty="0"/>
          </a:p>
        </p:txBody>
      </p:sp>
      <p:sp>
        <p:nvSpPr>
          <p:cNvPr id="5" name="Content Placeholder 2"/>
          <p:cNvSpPr txBox="1">
            <a:spLocks/>
          </p:cNvSpPr>
          <p:nvPr/>
        </p:nvSpPr>
        <p:spPr>
          <a:xfrm>
            <a:off x="152400" y="3124200"/>
            <a:ext cx="8229600" cy="990600"/>
          </a:xfrm>
          <a:prstGeom prst="rect">
            <a:avLst/>
          </a:prstGeom>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smtClean="0"/>
              <a:t>Place the file in the same folder as XML, Python scripts i.e. in </a:t>
            </a:r>
            <a:r>
              <a:rPr lang="en-US" b="1" dirty="0" smtClean="0"/>
              <a:t>&lt;path to cc3d project/&gt;Simulation/</a:t>
            </a:r>
            <a:endParaRPr lang="en-US" b="1" dirty="0"/>
          </a:p>
        </p:txBody>
      </p:sp>
      <p:pic>
        <p:nvPicPr>
          <p:cNvPr id="6" name="Picture 5"/>
          <p:cNvPicPr>
            <a:picLocks noChangeAspect="1"/>
          </p:cNvPicPr>
          <p:nvPr/>
        </p:nvPicPr>
        <p:blipFill>
          <a:blip r:embed="rId2"/>
          <a:stretch>
            <a:fillRect/>
          </a:stretch>
        </p:blipFill>
        <p:spPr>
          <a:xfrm>
            <a:off x="469900" y="4045299"/>
            <a:ext cx="6540500" cy="2548070"/>
          </a:xfrm>
          <a:prstGeom prst="rect">
            <a:avLst/>
          </a:prstGeom>
        </p:spPr>
      </p:pic>
      <p:cxnSp>
        <p:nvCxnSpPr>
          <p:cNvPr id="8" name="Straight Arrow Connector 7"/>
          <p:cNvCxnSpPr/>
          <p:nvPr/>
        </p:nvCxnSpPr>
        <p:spPr>
          <a:xfrm flipH="1">
            <a:off x="4648200" y="6019800"/>
            <a:ext cx="3429000" cy="762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Rectangle 3"/>
          <p:cNvSpPr>
            <a:spLocks noChangeArrowheads="1"/>
          </p:cNvSpPr>
          <p:nvPr/>
        </p:nvSpPr>
        <p:spPr bwMode="auto">
          <a:xfrm>
            <a:off x="609600" y="1440839"/>
            <a:ext cx="1972015" cy="156966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000000"/>
                </a:solidFill>
                <a:effectLst/>
                <a:latin typeface="JetBrains Mono"/>
              </a:rPr>
              <a: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a:t>
            </a:r>
            <a:r>
              <a:rPr kumimoji="0" lang="en-US" altLang="en-US" sz="1200" b="1" i="0" u="none" strike="noStrike" cap="none" normalizeH="0" baseline="0" dirty="0" smtClean="0">
                <a:ln>
                  <a:noFill/>
                </a:ln>
                <a:solidFill>
                  <a:srgbClr val="660E7A"/>
                </a:solidFill>
                <a:effectLst/>
                <a:latin typeface="JetBrains Mono"/>
              </a:rPr>
              <a:t>"version"</a:t>
            </a:r>
            <a:r>
              <a:rPr kumimoji="0" lang="en-US" altLang="en-US" sz="1200" b="0" i="0" u="none" strike="noStrike" cap="none" normalizeH="0" baseline="0" dirty="0" smtClean="0">
                <a:ln>
                  <a:noFill/>
                </a:ln>
                <a:solidFill>
                  <a:srgbClr val="000000"/>
                </a:solidFill>
                <a:effectLst/>
                <a:latin typeface="JetBrains Mono"/>
              </a:rPr>
              <a:t>:</a:t>
            </a:r>
            <a:r>
              <a:rPr kumimoji="0" lang="en-US" altLang="en-US" sz="1200" b="1" i="0" u="none" strike="noStrike" cap="none" normalizeH="0" baseline="0" dirty="0" smtClean="0">
                <a:ln>
                  <a:noFill/>
                </a:ln>
                <a:solidFill>
                  <a:srgbClr val="008000"/>
                </a:solidFill>
                <a:effectLst/>
                <a:latin typeface="JetBrains Mono"/>
              </a:rPr>
              <a:t>"4.0.0"</a:t>
            </a:r>
            <a:r>
              <a:rPr kumimoji="0" lang="en-US" altLang="en-US" sz="1200" b="0" i="0" u="none" strike="noStrike" cap="none" normalizeH="0" baseline="0" dirty="0" smtClean="0">
                <a:ln>
                  <a:noFill/>
                </a:ln>
                <a:solidFill>
                  <a:srgbClr val="000000"/>
                </a:solidFill>
                <a:effectLst/>
                <a:latin typeface="JetBrains Mono"/>
              </a:rPr>
              <a: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a:t>
            </a:r>
            <a:r>
              <a:rPr kumimoji="0" lang="en-US" altLang="en-US" sz="1200" b="1" i="0" u="none" strike="noStrike" cap="none" normalizeH="0" baseline="0" dirty="0" smtClean="0">
                <a:ln>
                  <a:noFill/>
                </a:ln>
                <a:solidFill>
                  <a:srgbClr val="660E7A"/>
                </a:solidFill>
                <a:effectLst/>
                <a:latin typeface="JetBrains Mono"/>
              </a:rPr>
              <a:t>"</a:t>
            </a:r>
            <a:r>
              <a:rPr kumimoji="0" lang="en-US" altLang="en-US" sz="1200" b="1" i="0" u="none" strike="noStrike" cap="none" normalizeH="0" baseline="0" dirty="0" err="1" smtClean="0">
                <a:ln>
                  <a:noFill/>
                </a:ln>
                <a:solidFill>
                  <a:srgbClr val="660E7A"/>
                </a:solidFill>
                <a:effectLst/>
                <a:latin typeface="JetBrains Mono"/>
              </a:rPr>
              <a:t>parameter_list</a:t>
            </a:r>
            <a:r>
              <a:rPr kumimoji="0" lang="en-US" altLang="en-US" sz="1200" b="1" i="0" u="none" strike="noStrike" cap="none" normalizeH="0" baseline="0" dirty="0" smtClean="0">
                <a:ln>
                  <a:noFill/>
                </a:ln>
                <a:solidFill>
                  <a:srgbClr val="660E7A"/>
                </a:solidFill>
                <a:effectLst/>
                <a:latin typeface="JetBrains Mono"/>
              </a:rPr>
              <a:t>"</a:t>
            </a:r>
            <a:r>
              <a:rPr kumimoji="0" lang="en-US" altLang="en-US" sz="1200" b="0" i="0" u="none" strike="noStrike" cap="none" normalizeH="0" baseline="0" dirty="0" smtClean="0">
                <a:ln>
                  <a:noFill/>
                </a:ln>
                <a:solidFill>
                  <a:srgbClr val="000000"/>
                </a:solidFill>
                <a:effectLst/>
                <a:latin typeface="JetBrains Mono"/>
              </a:rPr>
              <a: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a:t>
            </a:r>
            <a:r>
              <a:rPr kumimoji="0" lang="en-US" altLang="en-US" sz="1200" b="1" i="0" u="none" strike="noStrike" cap="none" normalizeH="0" baseline="0" dirty="0" smtClean="0">
                <a:ln>
                  <a:noFill/>
                </a:ln>
                <a:solidFill>
                  <a:srgbClr val="660E7A"/>
                </a:solidFill>
                <a:effectLst/>
                <a:latin typeface="JetBrains Mono"/>
              </a:rPr>
              <a:t>"C_ML"</a:t>
            </a:r>
            <a:r>
              <a:rPr kumimoji="0" lang="en-US" altLang="en-US" sz="1200" b="0" i="0" u="none" strike="noStrike" cap="none" normalizeH="0" baseline="0" dirty="0" smtClean="0">
                <a:ln>
                  <a:noFill/>
                </a:ln>
                <a:solidFill>
                  <a:srgbClr val="000000"/>
                </a:solidFill>
                <a:effectLst/>
                <a:latin typeface="JetBrains Mono"/>
              </a:rPr>
              <a: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a:t>
            </a:r>
            <a:r>
              <a:rPr kumimoji="0" lang="en-US" altLang="en-US" sz="1200" b="1" i="0" u="none" strike="noStrike" cap="none" normalizeH="0" baseline="0" dirty="0" smtClean="0">
                <a:ln>
                  <a:noFill/>
                </a:ln>
                <a:solidFill>
                  <a:srgbClr val="660E7A"/>
                </a:solidFill>
                <a:effectLst/>
                <a:latin typeface="JetBrains Mono"/>
              </a:rPr>
              <a:t>"values"</a:t>
            </a:r>
            <a:r>
              <a:rPr kumimoji="0" lang="en-US" altLang="en-US" sz="1200" b="0" i="0" u="none" strike="noStrike" cap="none" normalizeH="0" baseline="0" dirty="0" smtClean="0">
                <a:ln>
                  <a:noFill/>
                </a:ln>
                <a:solidFill>
                  <a:srgbClr val="000000"/>
                </a:solidFill>
                <a:effectLst/>
                <a:latin typeface="JetBrains Mono"/>
              </a:rPr>
              <a:t>:[</a:t>
            </a:r>
            <a:r>
              <a:rPr kumimoji="0" lang="en-US" altLang="en-US" sz="1200" b="0" i="0" u="none" strike="noStrike" cap="none" normalizeH="0" baseline="0" dirty="0" smtClean="0">
                <a:ln>
                  <a:noFill/>
                </a:ln>
                <a:solidFill>
                  <a:srgbClr val="0000FF"/>
                </a:solidFill>
                <a:effectLst/>
                <a:latin typeface="JetBrains Mono"/>
              </a:rPr>
              <a:t>2</a:t>
            </a:r>
            <a:r>
              <a:rPr kumimoji="0" lang="en-US" altLang="en-US" sz="1200" b="0" i="0" u="none" strike="noStrike" cap="none" normalizeH="0" baseline="0" dirty="0" smtClean="0">
                <a:ln>
                  <a:noFill/>
                </a:ln>
                <a:solidFill>
                  <a:srgbClr val="000000"/>
                </a:solidFill>
                <a:effectLst/>
                <a:latin typeface="JetBrains Mono"/>
              </a:rPr>
              <a:t>, </a:t>
            </a:r>
            <a:r>
              <a:rPr kumimoji="0" lang="en-US" altLang="en-US" sz="1200" b="0" i="0" u="none" strike="noStrike" cap="none" normalizeH="0" baseline="0" dirty="0" smtClean="0">
                <a:ln>
                  <a:noFill/>
                </a:ln>
                <a:solidFill>
                  <a:srgbClr val="0000FF"/>
                </a:solidFill>
                <a:effectLst/>
                <a:latin typeface="JetBrains Mono"/>
              </a:rPr>
              <a:t>9</a:t>
            </a:r>
            <a:r>
              <a:rPr kumimoji="0" lang="en-US" altLang="en-US" sz="1200" b="0" i="0" u="none" strike="noStrike" cap="none" normalizeH="0" baseline="0" dirty="0" smtClean="0">
                <a:ln>
                  <a:noFill/>
                </a:ln>
                <a:solidFill>
                  <a:srgbClr val="000000"/>
                </a:solidFill>
                <a:effectLst/>
                <a:latin typeface="JetBrains Mono"/>
              </a:rPr>
              <a:t>, </a:t>
            </a:r>
            <a:r>
              <a:rPr kumimoji="0" lang="en-US" altLang="en-US" sz="1200" b="0" i="0" u="none" strike="noStrike" cap="none" normalizeH="0" baseline="0" dirty="0" smtClean="0">
                <a:ln>
                  <a:noFill/>
                </a:ln>
                <a:solidFill>
                  <a:srgbClr val="0000FF"/>
                </a:solidFill>
                <a:effectLst/>
                <a:latin typeface="JetBrains Mono"/>
              </a:rPr>
              <a:t>16</a:t>
            </a:r>
            <a:r>
              <a:rPr kumimoji="0" lang="en-US" altLang="en-US" sz="1200" b="0" i="0" u="none" strike="noStrike" cap="none" normalizeH="0" baseline="0" dirty="0" smtClean="0">
                <a:ln>
                  <a:noFill/>
                </a:ln>
                <a:solidFill>
                  <a:srgbClr val="000000"/>
                </a:solidFill>
                <a:effectLst/>
                <a:latin typeface="JetBrains Mono"/>
              </a:rPr>
              <a: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a:t>
            </a:r>
            <a:endParaRPr kumimoji="0" lang="en-US" altLang="en-US" sz="32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09158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 3 </a:t>
            </a:r>
            <a:endParaRPr lang="en-US" dirty="0"/>
          </a:p>
        </p:txBody>
      </p:sp>
      <p:sp>
        <p:nvSpPr>
          <p:cNvPr id="3" name="Content Placeholder 2"/>
          <p:cNvSpPr>
            <a:spLocks noGrp="1"/>
          </p:cNvSpPr>
          <p:nvPr>
            <p:ph idx="1"/>
          </p:nvPr>
        </p:nvSpPr>
        <p:spPr>
          <a:xfrm>
            <a:off x="482600" y="1371601"/>
            <a:ext cx="8229600" cy="762000"/>
          </a:xfrm>
        </p:spPr>
        <p:txBody>
          <a:bodyPr>
            <a:normAutofit fontScale="85000" lnSpcReduction="20000"/>
          </a:bodyPr>
          <a:lstStyle/>
          <a:p>
            <a:r>
              <a:rPr lang="en-US" dirty="0" smtClean="0"/>
              <a:t>Modify content of .cc3d file by adding parameter scan stub </a:t>
            </a:r>
            <a:endParaRPr lang="en-US" dirty="0"/>
          </a:p>
        </p:txBody>
      </p:sp>
      <p:sp>
        <p:nvSpPr>
          <p:cNvPr id="4" name="Rectangle 1"/>
          <p:cNvSpPr>
            <a:spLocks noChangeArrowheads="1"/>
          </p:cNvSpPr>
          <p:nvPr/>
        </p:nvSpPr>
        <p:spPr bwMode="auto">
          <a:xfrm>
            <a:off x="685800" y="2223702"/>
            <a:ext cx="7136697" cy="27699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000000"/>
                </a:solidFill>
                <a:effectLst/>
                <a:latin typeface="JetBrains Mono"/>
              </a:rPr>
              <a:t>&lt;</a:t>
            </a:r>
            <a:r>
              <a:rPr kumimoji="0" lang="en-US" altLang="en-US" sz="1200" b="1" i="0" u="none" strike="noStrike" cap="none" normalizeH="0" baseline="0" dirty="0" err="1" smtClean="0">
                <a:ln>
                  <a:noFill/>
                </a:ln>
                <a:solidFill>
                  <a:srgbClr val="000080"/>
                </a:solidFill>
                <a:effectLst/>
                <a:latin typeface="JetBrains Mono"/>
              </a:rPr>
              <a:t>ParameterScan</a:t>
            </a:r>
            <a:r>
              <a:rPr kumimoji="0" lang="en-US" altLang="en-US" sz="1200" b="1" i="0" u="none" strike="noStrike" cap="none" normalizeH="0" baseline="0" dirty="0" smtClean="0">
                <a:ln>
                  <a:noFill/>
                </a:ln>
                <a:solidFill>
                  <a:srgbClr val="000080"/>
                </a:solidFill>
                <a:effectLst/>
                <a:latin typeface="JetBrains Mono"/>
              </a:rPr>
              <a:t> </a:t>
            </a:r>
            <a:r>
              <a:rPr kumimoji="0" lang="en-US" altLang="en-US" sz="1200" b="1" i="0" u="none" strike="noStrike" cap="none" normalizeH="0" baseline="0" dirty="0" smtClean="0">
                <a:ln>
                  <a:noFill/>
                </a:ln>
                <a:solidFill>
                  <a:srgbClr val="0000FF"/>
                </a:solidFill>
                <a:effectLst/>
                <a:latin typeface="JetBrains Mono"/>
              </a:rPr>
              <a:t>Type</a:t>
            </a:r>
            <a:r>
              <a:rPr kumimoji="0" lang="en-US" altLang="en-US" sz="1200" b="1" i="0" u="none" strike="noStrike" cap="none" normalizeH="0" baseline="0" dirty="0" smtClean="0">
                <a:ln>
                  <a:noFill/>
                </a:ln>
                <a:solidFill>
                  <a:srgbClr val="008000"/>
                </a:solidFill>
                <a:effectLst/>
                <a:latin typeface="JetBrains Mono"/>
              </a:rPr>
              <a:t>="</a:t>
            </a:r>
            <a:r>
              <a:rPr kumimoji="0" lang="en-US" altLang="en-US" sz="1200" b="1" i="0" u="none" strike="noStrike" cap="none" normalizeH="0" baseline="0" dirty="0" err="1" smtClean="0">
                <a:ln>
                  <a:noFill/>
                </a:ln>
                <a:solidFill>
                  <a:srgbClr val="008000"/>
                </a:solidFill>
                <a:effectLst/>
                <a:latin typeface="JetBrains Mono"/>
              </a:rPr>
              <a:t>ParameterScan</a:t>
            </a:r>
            <a:r>
              <a:rPr kumimoji="0" lang="en-US" altLang="en-US" sz="1200" b="1" i="0" u="none" strike="noStrike" cap="none" normalizeH="0" baseline="0" dirty="0" smtClean="0">
                <a:ln>
                  <a:noFill/>
                </a:ln>
                <a:solidFill>
                  <a:srgbClr val="008000"/>
                </a:solidFill>
                <a:effectLst/>
                <a:latin typeface="JetBrains Mono"/>
              </a:rPr>
              <a:t>"</a:t>
            </a:r>
            <a:r>
              <a:rPr kumimoji="0" lang="en-US" altLang="en-US" sz="1200" b="0" i="0" u="none" strike="noStrike" cap="none" normalizeH="0" baseline="0" dirty="0" smtClean="0">
                <a:ln>
                  <a:noFill/>
                </a:ln>
                <a:solidFill>
                  <a:srgbClr val="000000"/>
                </a:solidFill>
                <a:effectLst/>
                <a:latin typeface="JetBrains Mono"/>
              </a:rPr>
              <a:t>&gt;Simulation/</a:t>
            </a:r>
            <a:r>
              <a:rPr kumimoji="0" lang="en-US" altLang="en-US" sz="1200" b="0" i="0" u="none" strike="noStrike" cap="none" normalizeH="0" baseline="0" dirty="0" err="1" smtClean="0">
                <a:ln>
                  <a:noFill/>
                </a:ln>
                <a:solidFill>
                  <a:srgbClr val="000000"/>
                </a:solidFill>
                <a:effectLst/>
                <a:latin typeface="JetBrains Mono"/>
              </a:rPr>
              <a:t>ParameterScanSpecs.json</a:t>
            </a:r>
            <a:r>
              <a:rPr kumimoji="0" lang="en-US" altLang="en-US" sz="1200" b="0" i="0" u="none" strike="noStrike" cap="none" normalizeH="0" baseline="0" dirty="0" smtClean="0">
                <a:ln>
                  <a:noFill/>
                </a:ln>
                <a:solidFill>
                  <a:srgbClr val="000000"/>
                </a:solidFill>
                <a:effectLst/>
                <a:latin typeface="JetBrains Mono"/>
              </a:rPr>
              <a:t>&lt;/</a:t>
            </a:r>
            <a:r>
              <a:rPr kumimoji="0" lang="en-US" altLang="en-US" sz="1200" b="1" i="0" u="none" strike="noStrike" cap="none" normalizeH="0" baseline="0" dirty="0" err="1" smtClean="0">
                <a:ln>
                  <a:noFill/>
                </a:ln>
                <a:solidFill>
                  <a:srgbClr val="000080"/>
                </a:solidFill>
                <a:effectLst/>
                <a:latin typeface="JetBrains Mono"/>
              </a:rPr>
              <a:t>ParameterScan</a:t>
            </a:r>
            <a:r>
              <a:rPr kumimoji="0" lang="en-US" altLang="en-US" sz="1200" b="0" i="0" u="none" strike="noStrike" cap="none" normalizeH="0" baseline="0" dirty="0" smtClean="0">
                <a:ln>
                  <a:noFill/>
                </a:ln>
                <a:solidFill>
                  <a:srgbClr val="000000"/>
                </a:solidFill>
                <a:effectLst/>
                <a:latin typeface="JetBrains Mono"/>
              </a:rPr>
              <a:t>&gt;</a:t>
            </a:r>
            <a:endParaRPr kumimoji="0" lang="en-US" altLang="en-US" sz="3200" b="0" i="0" u="none" strike="noStrike" cap="none" normalizeH="0" baseline="0" dirty="0" smtClean="0">
              <a:ln>
                <a:noFill/>
              </a:ln>
              <a:solidFill>
                <a:schemeClr val="tx1"/>
              </a:solidFill>
              <a:effectLst/>
              <a:latin typeface="Arial" panose="020B0604020202020204" pitchFamily="34" charset="0"/>
            </a:endParaRPr>
          </a:p>
        </p:txBody>
      </p:sp>
      <p:sp>
        <p:nvSpPr>
          <p:cNvPr id="5" name="Rectangle 2"/>
          <p:cNvSpPr>
            <a:spLocks noChangeArrowheads="1"/>
          </p:cNvSpPr>
          <p:nvPr/>
        </p:nvSpPr>
        <p:spPr bwMode="auto">
          <a:xfrm>
            <a:off x="698500" y="3230564"/>
            <a:ext cx="5932843" cy="150810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000000"/>
                </a:solidFill>
                <a:effectLst/>
                <a:latin typeface="JetBrains Mono"/>
              </a:rPr>
              <a:t>&lt;</a:t>
            </a:r>
            <a:r>
              <a:rPr kumimoji="0" lang="en-US" altLang="en-US" sz="1200" b="1" i="0" u="none" strike="noStrike" cap="none" normalizeH="0" baseline="0" dirty="0" smtClean="0">
                <a:ln>
                  <a:noFill/>
                </a:ln>
                <a:solidFill>
                  <a:srgbClr val="000080"/>
                </a:solidFill>
                <a:effectLst/>
                <a:latin typeface="JetBrains Mono"/>
              </a:rPr>
              <a:t>Simulation </a:t>
            </a:r>
            <a:r>
              <a:rPr kumimoji="0" lang="en-US" altLang="en-US" sz="1200" b="1" i="0" u="none" strike="noStrike" cap="none" normalizeH="0" baseline="0" dirty="0" smtClean="0">
                <a:ln>
                  <a:noFill/>
                </a:ln>
                <a:solidFill>
                  <a:srgbClr val="0000FF"/>
                </a:solidFill>
                <a:effectLst/>
                <a:latin typeface="JetBrains Mono"/>
              </a:rPr>
              <a:t>version</a:t>
            </a:r>
            <a:r>
              <a:rPr kumimoji="0" lang="en-US" altLang="en-US" sz="1200" b="1" i="0" u="none" strike="noStrike" cap="none" normalizeH="0" baseline="0" dirty="0" smtClean="0">
                <a:ln>
                  <a:noFill/>
                </a:ln>
                <a:solidFill>
                  <a:srgbClr val="008000"/>
                </a:solidFill>
                <a:effectLst/>
                <a:latin typeface="JetBrains Mono"/>
              </a:rPr>
              <a:t>="4.0.0"</a:t>
            </a:r>
            <a:r>
              <a:rPr kumimoji="0" lang="en-US" altLang="en-US" sz="1200" b="0" i="0" u="none" strike="noStrike" cap="none" normalizeH="0" baseline="0" dirty="0" smtClean="0">
                <a:ln>
                  <a:noFill/>
                </a:ln>
                <a:solidFill>
                  <a:srgbClr val="000000"/>
                </a:solidFill>
                <a:effectLst/>
                <a:latin typeface="JetBrains Mono"/>
              </a:rPr>
              <a:t>&gt;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&lt;</a:t>
            </a:r>
            <a:r>
              <a:rPr kumimoji="0" lang="en-US" altLang="en-US" sz="1200" b="1" i="0" u="none" strike="noStrike" cap="none" normalizeH="0" baseline="0" dirty="0" err="1" smtClean="0">
                <a:ln>
                  <a:noFill/>
                </a:ln>
                <a:solidFill>
                  <a:srgbClr val="000080"/>
                </a:solidFill>
                <a:effectLst/>
                <a:latin typeface="JetBrains Mono"/>
              </a:rPr>
              <a:t>XMLScript</a:t>
            </a:r>
            <a:r>
              <a:rPr kumimoji="0" lang="en-US" altLang="en-US" sz="1200" b="1" i="0" u="none" strike="noStrike" cap="none" normalizeH="0" baseline="0" dirty="0" smtClean="0">
                <a:ln>
                  <a:noFill/>
                </a:ln>
                <a:solidFill>
                  <a:srgbClr val="000080"/>
                </a:solidFill>
                <a:effectLst/>
                <a:latin typeface="JetBrains Mono"/>
              </a:rPr>
              <a:t> </a:t>
            </a:r>
            <a:r>
              <a:rPr kumimoji="0" lang="en-US" altLang="en-US" sz="1200" b="1" i="0" u="none" strike="noStrike" cap="none" normalizeH="0" baseline="0" dirty="0" smtClean="0">
                <a:ln>
                  <a:noFill/>
                </a:ln>
                <a:solidFill>
                  <a:srgbClr val="0000FF"/>
                </a:solidFill>
                <a:effectLst/>
                <a:latin typeface="JetBrains Mono"/>
              </a:rPr>
              <a:t>Type</a:t>
            </a:r>
            <a:r>
              <a:rPr kumimoji="0" lang="en-US" altLang="en-US" sz="1200" b="1" i="0" u="none" strike="noStrike" cap="none" normalizeH="0" baseline="0" dirty="0" smtClean="0">
                <a:ln>
                  <a:noFill/>
                </a:ln>
                <a:solidFill>
                  <a:srgbClr val="008000"/>
                </a:solidFill>
                <a:effectLst/>
                <a:latin typeface="JetBrains Mono"/>
              </a:rPr>
              <a:t>="</a:t>
            </a:r>
            <a:r>
              <a:rPr kumimoji="0" lang="en-US" altLang="en-US" sz="1200" b="1" i="0" u="none" strike="noStrike" cap="none" normalizeH="0" baseline="0" dirty="0" err="1" smtClean="0">
                <a:ln>
                  <a:noFill/>
                </a:ln>
                <a:solidFill>
                  <a:srgbClr val="008000"/>
                </a:solidFill>
                <a:effectLst/>
                <a:latin typeface="JetBrains Mono"/>
              </a:rPr>
              <a:t>XMLScript</a:t>
            </a:r>
            <a:r>
              <a:rPr kumimoji="0" lang="en-US" altLang="en-US" sz="1200" b="1" i="0" u="none" strike="noStrike" cap="none" normalizeH="0" baseline="0" dirty="0" smtClean="0">
                <a:ln>
                  <a:noFill/>
                </a:ln>
                <a:solidFill>
                  <a:srgbClr val="008000"/>
                </a:solidFill>
                <a:effectLst/>
                <a:latin typeface="JetBrains Mono"/>
              </a:rPr>
              <a:t>"</a:t>
            </a:r>
            <a:r>
              <a:rPr kumimoji="0" lang="en-US" altLang="en-US" sz="1200" b="0" i="0" u="none" strike="noStrike" cap="none" normalizeH="0" baseline="0" dirty="0" smtClean="0">
                <a:ln>
                  <a:noFill/>
                </a:ln>
                <a:solidFill>
                  <a:srgbClr val="000000"/>
                </a:solidFill>
                <a:effectLst/>
                <a:latin typeface="JetBrains Mono"/>
              </a:rPr>
              <a:t>&gt;Simulation/CellSorting.xml&lt;/</a:t>
            </a:r>
            <a:r>
              <a:rPr kumimoji="0" lang="en-US" altLang="en-US" sz="1200" b="1" i="0" u="none" strike="noStrike" cap="none" normalizeH="0" baseline="0" dirty="0" err="1" smtClean="0">
                <a:ln>
                  <a:noFill/>
                </a:ln>
                <a:solidFill>
                  <a:srgbClr val="000080"/>
                </a:solidFill>
                <a:effectLst/>
                <a:latin typeface="JetBrains Mono"/>
              </a:rPr>
              <a:t>XMLScript</a:t>
            </a:r>
            <a:r>
              <a:rPr kumimoji="0" lang="en-US" altLang="en-US" sz="1200" b="0" i="0" u="none" strike="noStrike" cap="none" normalizeH="0" baseline="0" dirty="0" smtClean="0">
                <a:ln>
                  <a:noFill/>
                </a:ln>
                <a:solidFill>
                  <a:srgbClr val="000000"/>
                </a:solidFill>
                <a:effectLst/>
                <a:latin typeface="JetBrains Mono"/>
              </a:rPr>
              <a:t>&gt;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&lt;</a:t>
            </a:r>
            <a:r>
              <a:rPr kumimoji="0" lang="en-US" altLang="en-US" sz="1200" b="1" i="0" u="none" strike="noStrike" cap="none" normalizeH="0" baseline="0" dirty="0" err="1" smtClean="0">
                <a:ln>
                  <a:noFill/>
                </a:ln>
                <a:solidFill>
                  <a:srgbClr val="000080"/>
                </a:solidFill>
                <a:effectLst/>
                <a:latin typeface="JetBrains Mono"/>
              </a:rPr>
              <a:t>PythonScript</a:t>
            </a:r>
            <a:r>
              <a:rPr kumimoji="0" lang="en-US" altLang="en-US" sz="1200" b="1" i="0" u="none" strike="noStrike" cap="none" normalizeH="0" baseline="0" dirty="0" smtClean="0">
                <a:ln>
                  <a:noFill/>
                </a:ln>
                <a:solidFill>
                  <a:srgbClr val="000080"/>
                </a:solidFill>
                <a:effectLst/>
                <a:latin typeface="JetBrains Mono"/>
              </a:rPr>
              <a:t> </a:t>
            </a:r>
            <a:r>
              <a:rPr kumimoji="0" lang="en-US" altLang="en-US" sz="1200" b="1" i="0" u="none" strike="noStrike" cap="none" normalizeH="0" baseline="0" dirty="0" smtClean="0">
                <a:ln>
                  <a:noFill/>
                </a:ln>
                <a:solidFill>
                  <a:srgbClr val="0000FF"/>
                </a:solidFill>
                <a:effectLst/>
                <a:latin typeface="JetBrains Mono"/>
              </a:rPr>
              <a:t>Type</a:t>
            </a:r>
            <a:r>
              <a:rPr kumimoji="0" lang="en-US" altLang="en-US" sz="1200" b="1" i="0" u="none" strike="noStrike" cap="none" normalizeH="0" baseline="0" dirty="0" smtClean="0">
                <a:ln>
                  <a:noFill/>
                </a:ln>
                <a:solidFill>
                  <a:srgbClr val="008000"/>
                </a:solidFill>
                <a:effectLst/>
                <a:latin typeface="JetBrains Mono"/>
              </a:rPr>
              <a:t>="</a:t>
            </a:r>
            <a:r>
              <a:rPr kumimoji="0" lang="en-US" altLang="en-US" sz="1200" b="1" i="0" u="none" strike="noStrike" cap="none" normalizeH="0" baseline="0" dirty="0" err="1" smtClean="0">
                <a:ln>
                  <a:noFill/>
                </a:ln>
                <a:solidFill>
                  <a:srgbClr val="008000"/>
                </a:solidFill>
                <a:effectLst/>
                <a:latin typeface="JetBrains Mono"/>
              </a:rPr>
              <a:t>PythonScript</a:t>
            </a:r>
            <a:r>
              <a:rPr kumimoji="0" lang="en-US" altLang="en-US" sz="1200" b="1" i="0" u="none" strike="noStrike" cap="none" normalizeH="0" baseline="0" dirty="0" smtClean="0">
                <a:ln>
                  <a:noFill/>
                </a:ln>
                <a:solidFill>
                  <a:srgbClr val="008000"/>
                </a:solidFill>
                <a:effectLst/>
                <a:latin typeface="JetBrains Mono"/>
              </a:rPr>
              <a:t>"</a:t>
            </a:r>
            <a:r>
              <a:rPr kumimoji="0" lang="en-US" altLang="en-US" sz="1200" b="0" i="0" u="none" strike="noStrike" cap="none" normalizeH="0" baseline="0" dirty="0" smtClean="0">
                <a:ln>
                  <a:noFill/>
                </a:ln>
                <a:solidFill>
                  <a:srgbClr val="000000"/>
                </a:solidFill>
                <a:effectLst/>
                <a:latin typeface="JetBrains Mono"/>
              </a:rPr>
              <a:t>&gt;Simulation/CellSorting.py&lt;/</a:t>
            </a:r>
            <a:r>
              <a:rPr kumimoji="0" lang="en-US" altLang="en-US" sz="1200" b="1" i="0" u="none" strike="noStrike" cap="none" normalizeH="0" baseline="0" dirty="0" err="1" smtClean="0">
                <a:ln>
                  <a:noFill/>
                </a:ln>
                <a:solidFill>
                  <a:srgbClr val="000080"/>
                </a:solidFill>
                <a:effectLst/>
                <a:latin typeface="JetBrains Mono"/>
              </a:rPr>
              <a:t>PythonScript</a:t>
            </a:r>
            <a:r>
              <a:rPr kumimoji="0" lang="en-US" altLang="en-US" sz="1200" b="0" i="0" u="none" strike="noStrike" cap="none" normalizeH="0" baseline="0" dirty="0" smtClean="0">
                <a:ln>
                  <a:noFill/>
                </a:ln>
                <a:solidFill>
                  <a:srgbClr val="000000"/>
                </a:solidFill>
                <a:effectLst/>
                <a:latin typeface="JetBrains Mono"/>
              </a:rPr>
              <a:t>&gt;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&lt;</a:t>
            </a:r>
            <a:r>
              <a:rPr kumimoji="0" lang="en-US" altLang="en-US" sz="1200" b="1" i="0" u="none" strike="noStrike" cap="none" normalizeH="0" baseline="0" dirty="0" smtClean="0">
                <a:ln>
                  <a:noFill/>
                </a:ln>
                <a:solidFill>
                  <a:srgbClr val="000080"/>
                </a:solidFill>
                <a:effectLst/>
                <a:latin typeface="JetBrains Mono"/>
              </a:rPr>
              <a:t>Resource </a:t>
            </a:r>
            <a:r>
              <a:rPr kumimoji="0" lang="en-US" altLang="en-US" sz="1200" b="1" i="0" u="none" strike="noStrike" cap="none" normalizeH="0" baseline="0" dirty="0" smtClean="0">
                <a:ln>
                  <a:noFill/>
                </a:ln>
                <a:solidFill>
                  <a:srgbClr val="0000FF"/>
                </a:solidFill>
                <a:effectLst/>
                <a:latin typeface="JetBrains Mono"/>
              </a:rPr>
              <a:t>Type</a:t>
            </a:r>
            <a:r>
              <a:rPr kumimoji="0" lang="en-US" altLang="en-US" sz="1200" b="1" i="0" u="none" strike="noStrike" cap="none" normalizeH="0" baseline="0" dirty="0" smtClean="0">
                <a:ln>
                  <a:noFill/>
                </a:ln>
                <a:solidFill>
                  <a:srgbClr val="008000"/>
                </a:solidFill>
                <a:effectLst/>
                <a:latin typeface="JetBrains Mono"/>
              </a:rPr>
              <a:t>="Python"</a:t>
            </a:r>
            <a:r>
              <a:rPr kumimoji="0" lang="en-US" altLang="en-US" sz="1200" b="0" i="0" u="none" strike="noStrike" cap="none" normalizeH="0" baseline="0" dirty="0" smtClean="0">
                <a:ln>
                  <a:noFill/>
                </a:ln>
                <a:solidFill>
                  <a:srgbClr val="000000"/>
                </a:solidFill>
                <a:effectLst/>
                <a:latin typeface="JetBrains Mono"/>
              </a:rPr>
              <a:t>&gt;Simulation/CellSortingSteppables.py&lt;/</a:t>
            </a:r>
            <a:r>
              <a:rPr kumimoji="0" lang="en-US" altLang="en-US" sz="1200" b="1" i="0" u="none" strike="noStrike" cap="none" normalizeH="0" baseline="0" dirty="0" smtClean="0">
                <a:ln>
                  <a:noFill/>
                </a:ln>
                <a:solidFill>
                  <a:srgbClr val="000080"/>
                </a:solidFill>
                <a:effectLst/>
                <a:latin typeface="JetBrains Mono"/>
              </a:rPr>
              <a:t>Resource</a:t>
            </a:r>
            <a:r>
              <a:rPr kumimoji="0" lang="en-US" altLang="en-US" sz="1200" b="0" i="0" u="none" strike="noStrike" cap="none" normalizeH="0" baseline="0" dirty="0" smtClean="0">
                <a:ln>
                  <a:noFill/>
                </a:ln>
                <a:solidFill>
                  <a:srgbClr val="000000"/>
                </a:solidFill>
                <a:effectLst/>
                <a:latin typeface="JetBrains Mono"/>
              </a:rPr>
              <a:t>&gt;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&lt;/</a:t>
            </a:r>
            <a:r>
              <a:rPr kumimoji="0" lang="en-US" altLang="en-US" sz="1200" b="1" i="0" u="none" strike="noStrike" cap="none" normalizeH="0" baseline="0" dirty="0" smtClean="0">
                <a:ln>
                  <a:noFill/>
                </a:ln>
                <a:solidFill>
                  <a:srgbClr val="000080"/>
                </a:solidFill>
                <a:effectLst/>
                <a:latin typeface="JetBrains Mono"/>
              </a:rPr>
              <a:t>Simulation</a:t>
            </a:r>
            <a:r>
              <a:rPr kumimoji="0" lang="en-US" altLang="en-US" sz="1200" b="0" i="0" u="none" strike="noStrike" cap="none" normalizeH="0" baseline="0" dirty="0" smtClean="0">
                <a:ln>
                  <a:noFill/>
                </a:ln>
                <a:solidFill>
                  <a:srgbClr val="000000"/>
                </a:solidFill>
                <a:effectLst/>
                <a:latin typeface="JetBrains Mono"/>
              </a:rPr>
              <a:t>&gt;</a:t>
            </a:r>
            <a:br>
              <a:rPr kumimoji="0" lang="en-US" altLang="en-US" sz="1200" b="0" i="0" u="none" strike="noStrike" cap="none" normalizeH="0" baseline="0" dirty="0" smtClean="0">
                <a:ln>
                  <a:noFill/>
                </a:ln>
                <a:solidFill>
                  <a:srgbClr val="000000"/>
                </a:solidFill>
                <a:effectLst/>
                <a:latin typeface="JetBrains Mono"/>
              </a:rPr>
            </a:br>
            <a:endParaRPr kumimoji="0" lang="en-US" altLang="en-US" sz="3200" b="0" i="0" u="none" strike="noStrike" cap="none" normalizeH="0" baseline="0" dirty="0" smtClean="0">
              <a:ln>
                <a:noFill/>
              </a:ln>
              <a:solidFill>
                <a:schemeClr val="tx1"/>
              </a:solidFill>
              <a:effectLst/>
              <a:latin typeface="Arial" panose="020B0604020202020204" pitchFamily="34" charset="0"/>
            </a:endParaRPr>
          </a:p>
        </p:txBody>
      </p:sp>
      <p:sp>
        <p:nvSpPr>
          <p:cNvPr id="6" name="Rectangle 3"/>
          <p:cNvSpPr>
            <a:spLocks noChangeArrowheads="1"/>
          </p:cNvSpPr>
          <p:nvPr/>
        </p:nvSpPr>
        <p:spPr bwMode="auto">
          <a:xfrm>
            <a:off x="685800" y="4876800"/>
            <a:ext cx="7266541" cy="169277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000000"/>
                </a:solidFill>
                <a:effectLst/>
                <a:latin typeface="JetBrains Mono"/>
              </a:rPr>
              <a:t>&lt;</a:t>
            </a:r>
            <a:r>
              <a:rPr kumimoji="0" lang="en-US" altLang="en-US" sz="1200" b="1" i="0" u="none" strike="noStrike" cap="none" normalizeH="0" baseline="0" dirty="0" smtClean="0">
                <a:ln>
                  <a:noFill/>
                </a:ln>
                <a:solidFill>
                  <a:srgbClr val="000080"/>
                </a:solidFill>
                <a:effectLst/>
                <a:latin typeface="JetBrains Mono"/>
              </a:rPr>
              <a:t>Simulation </a:t>
            </a:r>
            <a:r>
              <a:rPr kumimoji="0" lang="en-US" altLang="en-US" sz="1200" b="1" i="0" u="none" strike="noStrike" cap="none" normalizeH="0" baseline="0" dirty="0" smtClean="0">
                <a:ln>
                  <a:noFill/>
                </a:ln>
                <a:solidFill>
                  <a:srgbClr val="0000FF"/>
                </a:solidFill>
                <a:effectLst/>
                <a:latin typeface="JetBrains Mono"/>
              </a:rPr>
              <a:t>version</a:t>
            </a:r>
            <a:r>
              <a:rPr kumimoji="0" lang="en-US" altLang="en-US" sz="1200" b="1" i="0" u="none" strike="noStrike" cap="none" normalizeH="0" baseline="0" dirty="0" smtClean="0">
                <a:ln>
                  <a:noFill/>
                </a:ln>
                <a:solidFill>
                  <a:srgbClr val="008000"/>
                </a:solidFill>
                <a:effectLst/>
                <a:latin typeface="JetBrains Mono"/>
              </a:rPr>
              <a:t>="4.0.0"</a:t>
            </a:r>
            <a:r>
              <a:rPr kumimoji="0" lang="en-US" altLang="en-US" sz="1200" b="0" i="0" u="none" strike="noStrike" cap="none" normalizeH="0" baseline="0" dirty="0" smtClean="0">
                <a:ln>
                  <a:noFill/>
                </a:ln>
                <a:solidFill>
                  <a:srgbClr val="000000"/>
                </a:solidFill>
                <a:effectLst/>
                <a:latin typeface="JetBrains Mono"/>
              </a:rPr>
              <a:t>&gt;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&lt;</a:t>
            </a:r>
            <a:r>
              <a:rPr kumimoji="0" lang="en-US" altLang="en-US" sz="1200" b="1" i="0" u="none" strike="noStrike" cap="none" normalizeH="0" baseline="0" dirty="0" err="1" smtClean="0">
                <a:ln>
                  <a:noFill/>
                </a:ln>
                <a:solidFill>
                  <a:srgbClr val="000080"/>
                </a:solidFill>
                <a:effectLst/>
                <a:latin typeface="JetBrains Mono"/>
              </a:rPr>
              <a:t>XMLScript</a:t>
            </a:r>
            <a:r>
              <a:rPr kumimoji="0" lang="en-US" altLang="en-US" sz="1200" b="1" i="0" u="none" strike="noStrike" cap="none" normalizeH="0" baseline="0" dirty="0" smtClean="0">
                <a:ln>
                  <a:noFill/>
                </a:ln>
                <a:solidFill>
                  <a:srgbClr val="000080"/>
                </a:solidFill>
                <a:effectLst/>
                <a:latin typeface="JetBrains Mono"/>
              </a:rPr>
              <a:t> </a:t>
            </a:r>
            <a:r>
              <a:rPr kumimoji="0" lang="en-US" altLang="en-US" sz="1200" b="1" i="0" u="none" strike="noStrike" cap="none" normalizeH="0" baseline="0" dirty="0" smtClean="0">
                <a:ln>
                  <a:noFill/>
                </a:ln>
                <a:solidFill>
                  <a:srgbClr val="0000FF"/>
                </a:solidFill>
                <a:effectLst/>
                <a:latin typeface="JetBrains Mono"/>
              </a:rPr>
              <a:t>Type</a:t>
            </a:r>
            <a:r>
              <a:rPr kumimoji="0" lang="en-US" altLang="en-US" sz="1200" b="1" i="0" u="none" strike="noStrike" cap="none" normalizeH="0" baseline="0" dirty="0" smtClean="0">
                <a:ln>
                  <a:noFill/>
                </a:ln>
                <a:solidFill>
                  <a:srgbClr val="008000"/>
                </a:solidFill>
                <a:effectLst/>
                <a:latin typeface="JetBrains Mono"/>
              </a:rPr>
              <a:t>="</a:t>
            </a:r>
            <a:r>
              <a:rPr kumimoji="0" lang="en-US" altLang="en-US" sz="1200" b="1" i="0" u="none" strike="noStrike" cap="none" normalizeH="0" baseline="0" dirty="0" err="1" smtClean="0">
                <a:ln>
                  <a:noFill/>
                </a:ln>
                <a:solidFill>
                  <a:srgbClr val="008000"/>
                </a:solidFill>
                <a:effectLst/>
                <a:latin typeface="JetBrains Mono"/>
              </a:rPr>
              <a:t>XMLScript</a:t>
            </a:r>
            <a:r>
              <a:rPr kumimoji="0" lang="en-US" altLang="en-US" sz="1200" b="1" i="0" u="none" strike="noStrike" cap="none" normalizeH="0" baseline="0" dirty="0" smtClean="0">
                <a:ln>
                  <a:noFill/>
                </a:ln>
                <a:solidFill>
                  <a:srgbClr val="008000"/>
                </a:solidFill>
                <a:effectLst/>
                <a:latin typeface="JetBrains Mono"/>
              </a:rPr>
              <a:t>"</a:t>
            </a:r>
            <a:r>
              <a:rPr kumimoji="0" lang="en-US" altLang="en-US" sz="1200" b="0" i="0" u="none" strike="noStrike" cap="none" normalizeH="0" baseline="0" dirty="0" smtClean="0">
                <a:ln>
                  <a:noFill/>
                </a:ln>
                <a:solidFill>
                  <a:srgbClr val="000000"/>
                </a:solidFill>
                <a:effectLst/>
                <a:latin typeface="JetBrains Mono"/>
              </a:rPr>
              <a:t>&gt;Simulation/CellSorting.xml&lt;/</a:t>
            </a:r>
            <a:r>
              <a:rPr kumimoji="0" lang="en-US" altLang="en-US" sz="1200" b="1" i="0" u="none" strike="noStrike" cap="none" normalizeH="0" baseline="0" dirty="0" err="1" smtClean="0">
                <a:ln>
                  <a:noFill/>
                </a:ln>
                <a:solidFill>
                  <a:srgbClr val="000080"/>
                </a:solidFill>
                <a:effectLst/>
                <a:latin typeface="JetBrains Mono"/>
              </a:rPr>
              <a:t>XMLScript</a:t>
            </a:r>
            <a:r>
              <a:rPr kumimoji="0" lang="en-US" altLang="en-US" sz="1200" b="0" i="0" u="none" strike="noStrike" cap="none" normalizeH="0" baseline="0" dirty="0" smtClean="0">
                <a:ln>
                  <a:noFill/>
                </a:ln>
                <a:solidFill>
                  <a:srgbClr val="000000"/>
                </a:solidFill>
                <a:effectLst/>
                <a:latin typeface="JetBrains Mono"/>
              </a:rPr>
              <a:t>&gt;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&lt;</a:t>
            </a:r>
            <a:r>
              <a:rPr kumimoji="0" lang="en-US" altLang="en-US" sz="1200" b="1" i="0" u="none" strike="noStrike" cap="none" normalizeH="0" baseline="0" dirty="0" err="1" smtClean="0">
                <a:ln>
                  <a:noFill/>
                </a:ln>
                <a:solidFill>
                  <a:srgbClr val="000080"/>
                </a:solidFill>
                <a:effectLst/>
                <a:latin typeface="JetBrains Mono"/>
              </a:rPr>
              <a:t>PythonScript</a:t>
            </a:r>
            <a:r>
              <a:rPr kumimoji="0" lang="en-US" altLang="en-US" sz="1200" b="1" i="0" u="none" strike="noStrike" cap="none" normalizeH="0" baseline="0" dirty="0" smtClean="0">
                <a:ln>
                  <a:noFill/>
                </a:ln>
                <a:solidFill>
                  <a:srgbClr val="000080"/>
                </a:solidFill>
                <a:effectLst/>
                <a:latin typeface="JetBrains Mono"/>
              </a:rPr>
              <a:t> </a:t>
            </a:r>
            <a:r>
              <a:rPr kumimoji="0" lang="en-US" altLang="en-US" sz="1200" b="1" i="0" u="none" strike="noStrike" cap="none" normalizeH="0" baseline="0" dirty="0" smtClean="0">
                <a:ln>
                  <a:noFill/>
                </a:ln>
                <a:solidFill>
                  <a:srgbClr val="0000FF"/>
                </a:solidFill>
                <a:effectLst/>
                <a:latin typeface="JetBrains Mono"/>
              </a:rPr>
              <a:t>Type</a:t>
            </a:r>
            <a:r>
              <a:rPr kumimoji="0" lang="en-US" altLang="en-US" sz="1200" b="1" i="0" u="none" strike="noStrike" cap="none" normalizeH="0" baseline="0" dirty="0" smtClean="0">
                <a:ln>
                  <a:noFill/>
                </a:ln>
                <a:solidFill>
                  <a:srgbClr val="008000"/>
                </a:solidFill>
                <a:effectLst/>
                <a:latin typeface="JetBrains Mono"/>
              </a:rPr>
              <a:t>="</a:t>
            </a:r>
            <a:r>
              <a:rPr kumimoji="0" lang="en-US" altLang="en-US" sz="1200" b="1" i="0" u="none" strike="noStrike" cap="none" normalizeH="0" baseline="0" dirty="0" err="1" smtClean="0">
                <a:ln>
                  <a:noFill/>
                </a:ln>
                <a:solidFill>
                  <a:srgbClr val="008000"/>
                </a:solidFill>
                <a:effectLst/>
                <a:latin typeface="JetBrains Mono"/>
              </a:rPr>
              <a:t>PythonScript</a:t>
            </a:r>
            <a:r>
              <a:rPr kumimoji="0" lang="en-US" altLang="en-US" sz="1200" b="1" i="0" u="none" strike="noStrike" cap="none" normalizeH="0" baseline="0" dirty="0" smtClean="0">
                <a:ln>
                  <a:noFill/>
                </a:ln>
                <a:solidFill>
                  <a:srgbClr val="008000"/>
                </a:solidFill>
                <a:effectLst/>
                <a:latin typeface="JetBrains Mono"/>
              </a:rPr>
              <a:t>"</a:t>
            </a:r>
            <a:r>
              <a:rPr kumimoji="0" lang="en-US" altLang="en-US" sz="1200" b="0" i="0" u="none" strike="noStrike" cap="none" normalizeH="0" baseline="0" dirty="0" smtClean="0">
                <a:ln>
                  <a:noFill/>
                </a:ln>
                <a:solidFill>
                  <a:srgbClr val="000000"/>
                </a:solidFill>
                <a:effectLst/>
                <a:latin typeface="JetBrains Mono"/>
              </a:rPr>
              <a:t>&gt;Simulation/CellSorting.py&lt;/</a:t>
            </a:r>
            <a:r>
              <a:rPr kumimoji="0" lang="en-US" altLang="en-US" sz="1200" b="1" i="0" u="none" strike="noStrike" cap="none" normalizeH="0" baseline="0" dirty="0" err="1" smtClean="0">
                <a:ln>
                  <a:noFill/>
                </a:ln>
                <a:solidFill>
                  <a:srgbClr val="000080"/>
                </a:solidFill>
                <a:effectLst/>
                <a:latin typeface="JetBrains Mono"/>
              </a:rPr>
              <a:t>PythonScript</a:t>
            </a:r>
            <a:r>
              <a:rPr kumimoji="0" lang="en-US" altLang="en-US" sz="1200" b="0" i="0" u="none" strike="noStrike" cap="none" normalizeH="0" baseline="0" dirty="0" smtClean="0">
                <a:ln>
                  <a:noFill/>
                </a:ln>
                <a:solidFill>
                  <a:srgbClr val="000000"/>
                </a:solidFill>
                <a:effectLst/>
                <a:latin typeface="JetBrains Mono"/>
              </a:rPr>
              <a:t>&gt;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&lt;</a:t>
            </a:r>
            <a:r>
              <a:rPr kumimoji="0" lang="en-US" altLang="en-US" sz="1200" b="1" i="0" u="none" strike="noStrike" cap="none" normalizeH="0" baseline="0" dirty="0" smtClean="0">
                <a:ln>
                  <a:noFill/>
                </a:ln>
                <a:solidFill>
                  <a:srgbClr val="000080"/>
                </a:solidFill>
                <a:effectLst/>
                <a:latin typeface="JetBrains Mono"/>
              </a:rPr>
              <a:t>Resource </a:t>
            </a:r>
            <a:r>
              <a:rPr kumimoji="0" lang="en-US" altLang="en-US" sz="1200" b="1" i="0" u="none" strike="noStrike" cap="none" normalizeH="0" baseline="0" dirty="0" smtClean="0">
                <a:ln>
                  <a:noFill/>
                </a:ln>
                <a:solidFill>
                  <a:srgbClr val="0000FF"/>
                </a:solidFill>
                <a:effectLst/>
                <a:latin typeface="JetBrains Mono"/>
              </a:rPr>
              <a:t>Type</a:t>
            </a:r>
            <a:r>
              <a:rPr kumimoji="0" lang="en-US" altLang="en-US" sz="1200" b="1" i="0" u="none" strike="noStrike" cap="none" normalizeH="0" baseline="0" dirty="0" smtClean="0">
                <a:ln>
                  <a:noFill/>
                </a:ln>
                <a:solidFill>
                  <a:srgbClr val="008000"/>
                </a:solidFill>
                <a:effectLst/>
                <a:latin typeface="JetBrains Mono"/>
              </a:rPr>
              <a:t>="Python"</a:t>
            </a:r>
            <a:r>
              <a:rPr kumimoji="0" lang="en-US" altLang="en-US" sz="1200" b="0" i="0" u="none" strike="noStrike" cap="none" normalizeH="0" baseline="0" dirty="0" smtClean="0">
                <a:ln>
                  <a:noFill/>
                </a:ln>
                <a:solidFill>
                  <a:srgbClr val="000000"/>
                </a:solidFill>
                <a:effectLst/>
                <a:latin typeface="JetBrains Mono"/>
              </a:rPr>
              <a:t>&gt;Simulation/CellSortingSteppables.py&lt;/</a:t>
            </a:r>
            <a:r>
              <a:rPr kumimoji="0" lang="en-US" altLang="en-US" sz="1200" b="1" i="0" u="none" strike="noStrike" cap="none" normalizeH="0" baseline="0" dirty="0" smtClean="0">
                <a:ln>
                  <a:noFill/>
                </a:ln>
                <a:solidFill>
                  <a:srgbClr val="000080"/>
                </a:solidFill>
                <a:effectLst/>
                <a:latin typeface="JetBrains Mono"/>
              </a:rPr>
              <a:t>Resource</a:t>
            </a:r>
            <a:r>
              <a:rPr kumimoji="0" lang="en-US" altLang="en-US" sz="1200" b="0" i="0" u="none" strike="noStrike" cap="none" normalizeH="0" baseline="0" dirty="0" smtClean="0">
                <a:ln>
                  <a:noFill/>
                </a:ln>
                <a:solidFill>
                  <a:srgbClr val="000000"/>
                </a:solidFill>
                <a:effectLst/>
                <a:latin typeface="JetBrains Mono"/>
              </a:rPr>
              <a:t>&gt;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   &lt;</a:t>
            </a:r>
            <a:r>
              <a:rPr kumimoji="0" lang="en-US" altLang="en-US" sz="1200" b="1" i="0" u="none" strike="noStrike" cap="none" normalizeH="0" baseline="0" dirty="0" err="1" smtClean="0">
                <a:ln>
                  <a:noFill/>
                </a:ln>
                <a:solidFill>
                  <a:srgbClr val="000080"/>
                </a:solidFill>
                <a:effectLst/>
                <a:latin typeface="JetBrains Mono"/>
              </a:rPr>
              <a:t>ParameterScan</a:t>
            </a:r>
            <a:r>
              <a:rPr kumimoji="0" lang="en-US" altLang="en-US" sz="1200" b="1" i="0" u="none" strike="noStrike" cap="none" normalizeH="0" baseline="0" dirty="0" smtClean="0">
                <a:ln>
                  <a:noFill/>
                </a:ln>
                <a:solidFill>
                  <a:srgbClr val="000080"/>
                </a:solidFill>
                <a:effectLst/>
                <a:latin typeface="JetBrains Mono"/>
              </a:rPr>
              <a:t> </a:t>
            </a:r>
            <a:r>
              <a:rPr kumimoji="0" lang="en-US" altLang="en-US" sz="1200" b="1" i="0" u="none" strike="noStrike" cap="none" normalizeH="0" baseline="0" dirty="0" smtClean="0">
                <a:ln>
                  <a:noFill/>
                </a:ln>
                <a:solidFill>
                  <a:srgbClr val="0000FF"/>
                </a:solidFill>
                <a:effectLst/>
                <a:latin typeface="JetBrains Mono"/>
              </a:rPr>
              <a:t>Type</a:t>
            </a:r>
            <a:r>
              <a:rPr kumimoji="0" lang="en-US" altLang="en-US" sz="1200" b="1" i="0" u="none" strike="noStrike" cap="none" normalizeH="0" baseline="0" dirty="0" smtClean="0">
                <a:ln>
                  <a:noFill/>
                </a:ln>
                <a:solidFill>
                  <a:srgbClr val="008000"/>
                </a:solidFill>
                <a:effectLst/>
                <a:latin typeface="JetBrains Mono"/>
              </a:rPr>
              <a:t>="</a:t>
            </a:r>
            <a:r>
              <a:rPr kumimoji="0" lang="en-US" altLang="en-US" sz="1200" b="1" i="0" u="none" strike="noStrike" cap="none" normalizeH="0" baseline="0" dirty="0" err="1" smtClean="0">
                <a:ln>
                  <a:noFill/>
                </a:ln>
                <a:solidFill>
                  <a:srgbClr val="008000"/>
                </a:solidFill>
                <a:effectLst/>
                <a:latin typeface="JetBrains Mono"/>
              </a:rPr>
              <a:t>ParameterScan</a:t>
            </a:r>
            <a:r>
              <a:rPr kumimoji="0" lang="en-US" altLang="en-US" sz="1200" b="1" i="0" u="none" strike="noStrike" cap="none" normalizeH="0" baseline="0" dirty="0" smtClean="0">
                <a:ln>
                  <a:noFill/>
                </a:ln>
                <a:solidFill>
                  <a:srgbClr val="008000"/>
                </a:solidFill>
                <a:effectLst/>
                <a:latin typeface="JetBrains Mono"/>
              </a:rPr>
              <a:t>"</a:t>
            </a:r>
            <a:r>
              <a:rPr kumimoji="0" lang="en-US" altLang="en-US" sz="1200" b="0" i="0" u="none" strike="noStrike" cap="none" normalizeH="0" baseline="0" dirty="0" smtClean="0">
                <a:ln>
                  <a:noFill/>
                </a:ln>
                <a:solidFill>
                  <a:srgbClr val="000000"/>
                </a:solidFill>
                <a:effectLst/>
                <a:latin typeface="JetBrains Mono"/>
              </a:rPr>
              <a:t>&gt;Simulation/</a:t>
            </a:r>
            <a:r>
              <a:rPr kumimoji="0" lang="en-US" altLang="en-US" sz="1200" b="0" i="0" u="none" strike="noStrike" cap="none" normalizeH="0" baseline="0" dirty="0" err="1" smtClean="0">
                <a:ln>
                  <a:noFill/>
                </a:ln>
                <a:solidFill>
                  <a:srgbClr val="000000"/>
                </a:solidFill>
                <a:effectLst/>
                <a:latin typeface="JetBrains Mono"/>
              </a:rPr>
              <a:t>ParameterScanSpecs.json</a:t>
            </a:r>
            <a:r>
              <a:rPr kumimoji="0" lang="en-US" altLang="en-US" sz="1200" b="0" i="0" u="none" strike="noStrike" cap="none" normalizeH="0" baseline="0" dirty="0" smtClean="0">
                <a:ln>
                  <a:noFill/>
                </a:ln>
                <a:solidFill>
                  <a:srgbClr val="000000"/>
                </a:solidFill>
                <a:effectLst/>
                <a:latin typeface="JetBrains Mono"/>
              </a:rPr>
              <a:t>&lt;/</a:t>
            </a:r>
            <a:r>
              <a:rPr kumimoji="0" lang="en-US" altLang="en-US" sz="1200" b="1" i="0" u="none" strike="noStrike" cap="none" normalizeH="0" baseline="0" dirty="0" err="1" smtClean="0">
                <a:ln>
                  <a:noFill/>
                </a:ln>
                <a:solidFill>
                  <a:srgbClr val="000080"/>
                </a:solidFill>
                <a:effectLst/>
                <a:latin typeface="JetBrains Mono"/>
              </a:rPr>
              <a:t>ParameterScan</a:t>
            </a:r>
            <a:r>
              <a:rPr kumimoji="0" lang="en-US" altLang="en-US" sz="1200" b="0" i="0" u="none" strike="noStrike" cap="none" normalizeH="0" baseline="0" dirty="0" smtClean="0">
                <a:ln>
                  <a:noFill/>
                </a:ln>
                <a:solidFill>
                  <a:srgbClr val="000000"/>
                </a:solidFill>
                <a:effectLst/>
                <a:latin typeface="JetBrains Mono"/>
              </a:rPr>
              <a:t>&gt;</a:t>
            </a:r>
            <a:br>
              <a:rPr kumimoji="0" lang="en-US" altLang="en-US" sz="1200" b="0" i="0" u="none" strike="noStrike" cap="none" normalizeH="0" baseline="0" dirty="0" smtClean="0">
                <a:ln>
                  <a:noFill/>
                </a:ln>
                <a:solidFill>
                  <a:srgbClr val="000000"/>
                </a:solidFill>
                <a:effectLst/>
                <a:latin typeface="JetBrains Mono"/>
              </a:rPr>
            </a:br>
            <a:r>
              <a:rPr kumimoji="0" lang="en-US" altLang="en-US" sz="1200" b="0" i="0" u="none" strike="noStrike" cap="none" normalizeH="0" baseline="0" dirty="0" smtClean="0">
                <a:ln>
                  <a:noFill/>
                </a:ln>
                <a:solidFill>
                  <a:srgbClr val="000000"/>
                </a:solidFill>
                <a:effectLst/>
                <a:latin typeface="JetBrains Mono"/>
              </a:rPr>
              <a:t>&lt;/</a:t>
            </a:r>
            <a:r>
              <a:rPr kumimoji="0" lang="en-US" altLang="en-US" sz="1200" b="1" i="0" u="none" strike="noStrike" cap="none" normalizeH="0" baseline="0" dirty="0" smtClean="0">
                <a:ln>
                  <a:noFill/>
                </a:ln>
                <a:solidFill>
                  <a:srgbClr val="000080"/>
                </a:solidFill>
                <a:effectLst/>
                <a:latin typeface="JetBrains Mono"/>
              </a:rPr>
              <a:t>Simulation</a:t>
            </a:r>
            <a:r>
              <a:rPr kumimoji="0" lang="en-US" altLang="en-US" sz="1200" b="0" i="0" u="none" strike="noStrike" cap="none" normalizeH="0" baseline="0" dirty="0" smtClean="0">
                <a:ln>
                  <a:noFill/>
                </a:ln>
                <a:solidFill>
                  <a:srgbClr val="000000"/>
                </a:solidFill>
                <a:effectLst/>
                <a:latin typeface="JetBrains Mono"/>
              </a:rPr>
              <a:t>&gt;</a:t>
            </a:r>
            <a:br>
              <a:rPr kumimoji="0" lang="en-US" altLang="en-US" sz="1200" b="0" i="0" u="none" strike="noStrike" cap="none" normalizeH="0" baseline="0" dirty="0" smtClean="0">
                <a:ln>
                  <a:noFill/>
                </a:ln>
                <a:solidFill>
                  <a:srgbClr val="000000"/>
                </a:solidFill>
                <a:effectLst/>
                <a:latin typeface="JetBrains Mono"/>
              </a:rPr>
            </a:br>
            <a:endParaRPr kumimoji="0" lang="en-US" altLang="en-US" sz="3200" b="0" i="0" u="none" strike="noStrike" cap="none" normalizeH="0" baseline="0" dirty="0" smtClean="0">
              <a:ln>
                <a:noFill/>
              </a:ln>
              <a:solidFill>
                <a:schemeClr val="tx1"/>
              </a:solidFill>
              <a:effectLst/>
              <a:latin typeface="Arial" panose="020B0604020202020204" pitchFamily="34" charset="0"/>
            </a:endParaRPr>
          </a:p>
        </p:txBody>
      </p:sp>
      <p:sp>
        <p:nvSpPr>
          <p:cNvPr id="7" name="TextBox 6"/>
          <p:cNvSpPr txBox="1"/>
          <p:nvPr/>
        </p:nvSpPr>
        <p:spPr>
          <a:xfrm>
            <a:off x="838200" y="2819400"/>
            <a:ext cx="3759200" cy="369332"/>
          </a:xfrm>
          <a:prstGeom prst="rect">
            <a:avLst/>
          </a:prstGeom>
          <a:noFill/>
        </p:spPr>
        <p:txBody>
          <a:bodyPr wrap="square" rtlCol="0">
            <a:spAutoFit/>
          </a:bodyPr>
          <a:lstStyle/>
          <a:p>
            <a:r>
              <a:rPr lang="en-US" dirty="0" smtClean="0"/>
              <a:t>Before</a:t>
            </a:r>
            <a:endParaRPr lang="en-US" dirty="0"/>
          </a:p>
        </p:txBody>
      </p:sp>
      <p:sp>
        <p:nvSpPr>
          <p:cNvPr id="8" name="TextBox 7"/>
          <p:cNvSpPr txBox="1"/>
          <p:nvPr/>
        </p:nvSpPr>
        <p:spPr>
          <a:xfrm>
            <a:off x="812800" y="4438403"/>
            <a:ext cx="3759200" cy="369332"/>
          </a:xfrm>
          <a:prstGeom prst="rect">
            <a:avLst/>
          </a:prstGeom>
          <a:noFill/>
        </p:spPr>
        <p:txBody>
          <a:bodyPr wrap="square" rtlCol="0">
            <a:spAutoFit/>
          </a:bodyPr>
          <a:lstStyle/>
          <a:p>
            <a:r>
              <a:rPr lang="en-US" dirty="0" smtClean="0"/>
              <a:t>Parameter Scan - ready</a:t>
            </a:r>
            <a:endParaRPr lang="en-US" dirty="0"/>
          </a:p>
        </p:txBody>
      </p:sp>
    </p:spTree>
    <p:extLst>
      <p:ext uri="{BB962C8B-B14F-4D97-AF65-F5344CB8AC3E}">
        <p14:creationId xmlns:p14="http://schemas.microsoft.com/office/powerpoint/2010/main" val="26966577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 4</a:t>
            </a:r>
            <a:endParaRPr lang="en-US" dirty="0"/>
          </a:p>
        </p:txBody>
      </p:sp>
      <p:sp>
        <p:nvSpPr>
          <p:cNvPr id="3" name="Content Placeholder 2"/>
          <p:cNvSpPr>
            <a:spLocks noGrp="1"/>
          </p:cNvSpPr>
          <p:nvPr>
            <p:ph idx="1"/>
          </p:nvPr>
        </p:nvSpPr>
        <p:spPr>
          <a:xfrm>
            <a:off x="444500" y="1143001"/>
            <a:ext cx="8229600" cy="1143000"/>
          </a:xfrm>
        </p:spPr>
        <p:txBody>
          <a:bodyPr>
            <a:normAutofit fontScale="62500" lnSpcReduction="20000"/>
          </a:bodyPr>
          <a:lstStyle/>
          <a:p>
            <a:r>
              <a:rPr lang="en-US" dirty="0" smtClean="0"/>
              <a:t>Open Parameter Scan project  in Player, press “Play” or “Step” and configure how you want to run parameter scan and, preferably, generate command line. Copy command line and run in separate terminal</a:t>
            </a:r>
            <a:endParaRPr lang="en-US" dirty="0"/>
          </a:p>
        </p:txBody>
      </p:sp>
      <p:pic>
        <p:nvPicPr>
          <p:cNvPr id="4" name="Picture 3"/>
          <p:cNvPicPr>
            <a:picLocks noChangeAspect="1"/>
          </p:cNvPicPr>
          <p:nvPr/>
        </p:nvPicPr>
        <p:blipFill>
          <a:blip r:embed="rId2"/>
          <a:stretch>
            <a:fillRect/>
          </a:stretch>
        </p:blipFill>
        <p:spPr>
          <a:xfrm>
            <a:off x="0" y="2731700"/>
            <a:ext cx="7714906" cy="4151700"/>
          </a:xfrm>
          <a:prstGeom prst="rect">
            <a:avLst/>
          </a:prstGeom>
        </p:spPr>
      </p:pic>
      <p:cxnSp>
        <p:nvCxnSpPr>
          <p:cNvPr id="6" name="Straight Arrow Connector 5"/>
          <p:cNvCxnSpPr/>
          <p:nvPr/>
        </p:nvCxnSpPr>
        <p:spPr>
          <a:xfrm flipH="1">
            <a:off x="7239000" y="4038600"/>
            <a:ext cx="838200" cy="762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H="1">
            <a:off x="7315200" y="4191000"/>
            <a:ext cx="838200" cy="762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a:off x="7010400" y="4343400"/>
            <a:ext cx="1066800" cy="1524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H="1" flipV="1">
            <a:off x="2133600" y="4953000"/>
            <a:ext cx="6019800" cy="762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8153400" y="3810000"/>
            <a:ext cx="914400" cy="523220"/>
          </a:xfrm>
          <a:prstGeom prst="rect">
            <a:avLst/>
          </a:prstGeom>
          <a:noFill/>
        </p:spPr>
        <p:txBody>
          <a:bodyPr wrap="square" rtlCol="0">
            <a:spAutoFit/>
          </a:bodyPr>
          <a:lstStyle/>
          <a:p>
            <a:r>
              <a:rPr lang="en-US" sz="1400" dirty="0" smtClean="0"/>
              <a:t>Settings to change</a:t>
            </a:r>
            <a:endParaRPr lang="en-US" sz="1400" dirty="0"/>
          </a:p>
        </p:txBody>
      </p:sp>
      <p:sp>
        <p:nvSpPr>
          <p:cNvPr id="7" name="TextBox 6"/>
          <p:cNvSpPr txBox="1"/>
          <p:nvPr/>
        </p:nvSpPr>
        <p:spPr>
          <a:xfrm>
            <a:off x="8153400" y="4953000"/>
            <a:ext cx="914400" cy="430887"/>
          </a:xfrm>
          <a:prstGeom prst="rect">
            <a:avLst/>
          </a:prstGeom>
          <a:noFill/>
        </p:spPr>
        <p:txBody>
          <a:bodyPr wrap="square" rtlCol="0">
            <a:spAutoFit/>
          </a:bodyPr>
          <a:lstStyle/>
          <a:p>
            <a:r>
              <a:rPr lang="en-US" sz="1100" dirty="0" smtClean="0"/>
              <a:t>Command line display</a:t>
            </a:r>
            <a:endParaRPr lang="en-US" sz="1100" dirty="0"/>
          </a:p>
        </p:txBody>
      </p:sp>
    </p:spTree>
    <p:extLst>
      <p:ext uri="{BB962C8B-B14F-4D97-AF65-F5344CB8AC3E}">
        <p14:creationId xmlns:p14="http://schemas.microsoft.com/office/powerpoint/2010/main" val="22070935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 5</a:t>
            </a:r>
            <a:endParaRPr lang="en-US" dirty="0"/>
          </a:p>
        </p:txBody>
      </p:sp>
      <p:sp>
        <p:nvSpPr>
          <p:cNvPr id="3" name="Content Placeholder 2"/>
          <p:cNvSpPr>
            <a:spLocks noGrp="1"/>
          </p:cNvSpPr>
          <p:nvPr>
            <p:ph idx="1"/>
          </p:nvPr>
        </p:nvSpPr>
        <p:spPr>
          <a:xfrm>
            <a:off x="457200" y="1600201"/>
            <a:ext cx="8229600" cy="1143000"/>
          </a:xfrm>
        </p:spPr>
        <p:txBody>
          <a:bodyPr>
            <a:normAutofit fontScale="62500" lnSpcReduction="20000"/>
          </a:bodyPr>
          <a:lstStyle/>
          <a:p>
            <a:r>
              <a:rPr lang="en-US" dirty="0" smtClean="0"/>
              <a:t>Open terminal(s), paste command line and run</a:t>
            </a:r>
          </a:p>
          <a:p>
            <a:r>
              <a:rPr lang="en-US" dirty="0" smtClean="0"/>
              <a:t>On Windows you need to use “better” terminal that allows long command lines &gt; 256 </a:t>
            </a:r>
            <a:r>
              <a:rPr lang="en-US" dirty="0" smtClean="0"/>
              <a:t>characters</a:t>
            </a:r>
            <a:r>
              <a:rPr lang="en-US" dirty="0" smtClean="0"/>
              <a:t>. If you install Anaconda their terminal does the trick </a:t>
            </a:r>
            <a:endParaRPr lang="en-US" dirty="0"/>
          </a:p>
        </p:txBody>
      </p:sp>
      <p:pic>
        <p:nvPicPr>
          <p:cNvPr id="4" name="Picture 3"/>
          <p:cNvPicPr>
            <a:picLocks noChangeAspect="1"/>
          </p:cNvPicPr>
          <p:nvPr/>
        </p:nvPicPr>
        <p:blipFill>
          <a:blip r:embed="rId2"/>
          <a:stretch>
            <a:fillRect/>
          </a:stretch>
        </p:blipFill>
        <p:spPr>
          <a:xfrm>
            <a:off x="228600" y="3276600"/>
            <a:ext cx="8915400" cy="2807713"/>
          </a:xfrm>
          <a:prstGeom prst="rect">
            <a:avLst/>
          </a:prstGeom>
        </p:spPr>
      </p:pic>
    </p:spTree>
    <p:extLst>
      <p:ext uri="{BB962C8B-B14F-4D97-AF65-F5344CB8AC3E}">
        <p14:creationId xmlns:p14="http://schemas.microsoft.com/office/powerpoint/2010/main" val="356802741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21550</TotalTime>
  <Words>907</Words>
  <Application>Microsoft Office PowerPoint</Application>
  <PresentationFormat>On-screen Show (4:3)</PresentationFormat>
  <Paragraphs>114</Paragraphs>
  <Slides>25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JetBrains Mono</vt:lpstr>
      <vt:lpstr>Office Theme</vt:lpstr>
      <vt:lpstr>CC3D Workshop 4.3: Parameter Scans and Cluster Execution</vt:lpstr>
      <vt:lpstr>Topics</vt:lpstr>
      <vt:lpstr>Documentation</vt:lpstr>
      <vt:lpstr>PowerPoint Presentation</vt:lpstr>
      <vt:lpstr>Step 1</vt:lpstr>
      <vt:lpstr>Step 2</vt:lpstr>
      <vt:lpstr>Step 3 </vt:lpstr>
      <vt:lpstr>Step 4</vt:lpstr>
      <vt:lpstr>Step 5</vt:lpstr>
      <vt:lpstr>In case you get an error…</vt:lpstr>
      <vt:lpstr>When parameter scan finishes the output folder will have param_scan_status.complete</vt:lpstr>
      <vt:lpstr>param_scan_status.json is a file that keeps track which combination of parameters should  be run </vt:lpstr>
      <vt:lpstr>You can run multiple parameter scan “workers”</vt:lpstr>
      <vt:lpstr>PowerPoint Presentation</vt:lpstr>
      <vt:lpstr>Exercise</vt:lpstr>
      <vt:lpstr>Contact Energy Plugin</vt:lpstr>
      <vt:lpstr>Add id to each XML element that has placeholders – to make sure you can access values of such element from Python</vt:lpstr>
      <vt:lpstr>Write ParameterScanSpecs.json</vt:lpstr>
      <vt:lpstr>You can use numpy one-liners instead of writing values</vt:lpstr>
      <vt:lpstr>Don’t forget to modify .cc3d file</vt:lpstr>
      <vt:lpstr>Write start function where we will construct output path for simulation summary file</vt:lpstr>
      <vt:lpstr>Write a function that computes pairwise total length between cells of different types</vt:lpstr>
      <vt:lpstr>Write finish function of steppable</vt:lpstr>
      <vt:lpstr>After Parameter Scan Finishes Aggregate all output files </vt:lpstr>
      <vt:lpstr>Analyze results using  e.g. pandas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Julio Monti Belmonte</dc:creator>
  <cp:lastModifiedBy>Maciek Swat</cp:lastModifiedBy>
  <cp:revision>786</cp:revision>
  <dcterms:created xsi:type="dcterms:W3CDTF">2011-11-02T17:09:23Z</dcterms:created>
  <dcterms:modified xsi:type="dcterms:W3CDTF">2020-08-06T03:36:44Z</dcterms:modified>
</cp:coreProperties>
</file>