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64" r:id="rId3"/>
    <p:sldId id="265" r:id="rId4"/>
    <p:sldId id="266" r:id="rId5"/>
    <p:sldId id="267" r:id="rId6"/>
    <p:sldId id="268" r:id="rId7"/>
    <p:sldId id="269" r:id="rId8"/>
    <p:sldId id="270" r:id="rId9"/>
    <p:sldId id="271" r:id="rId10"/>
    <p:sldId id="272" r:id="rId11"/>
    <p:sldId id="273" r:id="rId12"/>
    <p:sldId id="274" r:id="rId13"/>
    <p:sldId id="275" r:id="rId14"/>
    <p:sldId id="276" r:id="rId15"/>
    <p:sldId id="277" r:id="rId16"/>
    <p:sldId id="27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8" autoAdjust="0"/>
    <p:restoredTop sz="94660"/>
  </p:normalViewPr>
  <p:slideViewPr>
    <p:cSldViewPr snapToGrid="0">
      <p:cViewPr varScale="1">
        <p:scale>
          <a:sx n="52" d="100"/>
          <a:sy n="52" d="100"/>
        </p:scale>
        <p:origin x="93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421C67D-0D79-406B-A81B-F9E719720B53}" type="datetimeFigureOut">
              <a:rPr lang="en-US" smtClean="0"/>
              <a:t>06-Aug-20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60BF0AE-E881-4FB2-A0F1-1DD2A9BEC588}" type="slidenum">
              <a:rPr lang="en-US" smtClean="0"/>
              <a:t>‹#›</a:t>
            </a:fld>
            <a:endParaRPr lang="en-US"/>
          </a:p>
        </p:txBody>
      </p:sp>
    </p:spTree>
    <p:extLst>
      <p:ext uri="{BB962C8B-B14F-4D97-AF65-F5344CB8AC3E}">
        <p14:creationId xmlns:p14="http://schemas.microsoft.com/office/powerpoint/2010/main" val="40042463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343400"/>
            <a:ext cx="5486400" cy="41148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6" name="Google Shape;86;p1: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Google Shape;247;p2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48" name="Google Shape;248;p2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9"/>
        <p:cNvGrpSpPr/>
        <p:nvPr/>
      </p:nvGrpSpPr>
      <p:grpSpPr>
        <a:xfrm>
          <a:off x="0" y="0"/>
          <a:ext cx="0" cy="0"/>
          <a:chOff x="0" y="0"/>
          <a:chExt cx="0" cy="0"/>
        </a:xfrm>
      </p:grpSpPr>
      <p:sp>
        <p:nvSpPr>
          <p:cNvPr id="260" name="Google Shape;260;p2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1" name="Google Shape;261;p2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1"/>
        <p:cNvGrpSpPr/>
        <p:nvPr/>
      </p:nvGrpSpPr>
      <p:grpSpPr>
        <a:xfrm>
          <a:off x="0" y="0"/>
          <a:ext cx="0" cy="0"/>
          <a:chOff x="0" y="0"/>
          <a:chExt cx="0" cy="0"/>
        </a:xfrm>
      </p:grpSpPr>
      <p:sp>
        <p:nvSpPr>
          <p:cNvPr id="272" name="Google Shape;272;p2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73" name="Google Shape;273;p2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6"/>
        <p:cNvGrpSpPr/>
        <p:nvPr/>
      </p:nvGrpSpPr>
      <p:grpSpPr>
        <a:xfrm>
          <a:off x="0" y="0"/>
          <a:ext cx="0" cy="0"/>
          <a:chOff x="0" y="0"/>
          <a:chExt cx="0" cy="0"/>
        </a:xfrm>
      </p:grpSpPr>
      <p:sp>
        <p:nvSpPr>
          <p:cNvPr id="287" name="Google Shape;287;p2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88" name="Google Shape;288;p2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6"/>
        <p:cNvGrpSpPr/>
        <p:nvPr/>
      </p:nvGrpSpPr>
      <p:grpSpPr>
        <a:xfrm>
          <a:off x="0" y="0"/>
          <a:ext cx="0" cy="0"/>
          <a:chOff x="0" y="0"/>
          <a:chExt cx="0" cy="0"/>
        </a:xfrm>
      </p:grpSpPr>
      <p:sp>
        <p:nvSpPr>
          <p:cNvPr id="297" name="Google Shape;297;p2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98" name="Google Shape;298;p2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4"/>
        <p:cNvGrpSpPr/>
        <p:nvPr/>
      </p:nvGrpSpPr>
      <p:grpSpPr>
        <a:xfrm>
          <a:off x="0" y="0"/>
          <a:ext cx="0" cy="0"/>
          <a:chOff x="0" y="0"/>
          <a:chExt cx="0" cy="0"/>
        </a:xfrm>
      </p:grpSpPr>
      <p:sp>
        <p:nvSpPr>
          <p:cNvPr id="305" name="Google Shape;305;p2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06" name="Google Shape;306;p2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9"/>
        <p:cNvGrpSpPr/>
        <p:nvPr/>
      </p:nvGrpSpPr>
      <p:grpSpPr>
        <a:xfrm>
          <a:off x="0" y="0"/>
          <a:ext cx="0" cy="0"/>
          <a:chOff x="0" y="0"/>
          <a:chExt cx="0" cy="0"/>
        </a:xfrm>
      </p:grpSpPr>
      <p:sp>
        <p:nvSpPr>
          <p:cNvPr id="310" name="Google Shape;310;p29: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11" name="Google Shape;311;p29: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p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59" name="Google Shape;159;p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p3: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72" name="Google Shape;172;p3: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9"/>
        <p:cNvGrpSpPr/>
        <p:nvPr/>
      </p:nvGrpSpPr>
      <p:grpSpPr>
        <a:xfrm>
          <a:off x="0" y="0"/>
          <a:ext cx="0" cy="0"/>
          <a:chOff x="0" y="0"/>
          <a:chExt cx="0" cy="0"/>
        </a:xfrm>
      </p:grpSpPr>
      <p:sp>
        <p:nvSpPr>
          <p:cNvPr id="180" name="Google Shape;180;p4: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1" name="Google Shape;181;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p5: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6" name="Google Shape;196;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p6: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4" name="Google Shape;204;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2"/>
        <p:cNvGrpSpPr/>
        <p:nvPr/>
      </p:nvGrpSpPr>
      <p:grpSpPr>
        <a:xfrm>
          <a:off x="0" y="0"/>
          <a:ext cx="0" cy="0"/>
          <a:chOff x="0" y="0"/>
          <a:chExt cx="0" cy="0"/>
        </a:xfrm>
      </p:grpSpPr>
      <p:sp>
        <p:nvSpPr>
          <p:cNvPr id="213" name="Google Shape;213;p7: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4" name="Google Shape;214;p7: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p8: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1" name="Google Shape;231;p8: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9"/>
        <p:cNvGrpSpPr/>
        <p:nvPr/>
      </p:nvGrpSpPr>
      <p:grpSpPr>
        <a:xfrm>
          <a:off x="0" y="0"/>
          <a:ext cx="0" cy="0"/>
          <a:chOff x="0" y="0"/>
          <a:chExt cx="0" cy="0"/>
        </a:xfrm>
      </p:grpSpPr>
      <p:sp>
        <p:nvSpPr>
          <p:cNvPr id="240" name="Google Shape;240;p22:notes"/>
          <p:cNvSpPr txBox="1">
            <a:spLocks noGrp="1"/>
          </p:cNvSpPr>
          <p:nvPr>
            <p:ph type="body" idx="1"/>
          </p:nvPr>
        </p:nvSpPr>
        <p:spPr>
          <a:xfrm>
            <a:off x="685800" y="4343400"/>
            <a:ext cx="54864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41" name="Google Shape;241;p22: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A55C6E-859B-470D-A089-3EAB9C11AE7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9F77FE0-BA42-44C7-B5AB-DB472EC0F38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4A068FD-1CAE-4DA5-B4EB-F199C5BC076C}"/>
              </a:ext>
            </a:extLst>
          </p:cNvPr>
          <p:cNvSpPr>
            <a:spLocks noGrp="1"/>
          </p:cNvSpPr>
          <p:nvPr>
            <p:ph type="dt" sz="half" idx="10"/>
          </p:nvPr>
        </p:nvSpPr>
        <p:spPr/>
        <p:txBody>
          <a:bodyPr/>
          <a:lstStyle/>
          <a:p>
            <a:fld id="{B553AAD3-E3EE-4EF1-8690-5D46648AE98E}" type="datetimeFigureOut">
              <a:rPr lang="en-US" smtClean="0"/>
              <a:t>06-Aug-20</a:t>
            </a:fld>
            <a:endParaRPr lang="en-US"/>
          </a:p>
        </p:txBody>
      </p:sp>
      <p:sp>
        <p:nvSpPr>
          <p:cNvPr id="5" name="Footer Placeholder 4">
            <a:extLst>
              <a:ext uri="{FF2B5EF4-FFF2-40B4-BE49-F238E27FC236}">
                <a16:creationId xmlns:a16="http://schemas.microsoft.com/office/drawing/2014/main" id="{5AE5DF31-0308-4249-A84D-9D38E1B015C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ECD35DE-5060-4974-A105-5888EE7A16E8}"/>
              </a:ext>
            </a:extLst>
          </p:cNvPr>
          <p:cNvSpPr>
            <a:spLocks noGrp="1"/>
          </p:cNvSpPr>
          <p:nvPr>
            <p:ph type="sldNum" sz="quarter" idx="12"/>
          </p:nvPr>
        </p:nvSpPr>
        <p:spPr/>
        <p:txBody>
          <a:bodyPr/>
          <a:lstStyle/>
          <a:p>
            <a:fld id="{9E0FD808-8614-4625-9F44-E720400A82D7}" type="slidenum">
              <a:rPr lang="en-US" smtClean="0"/>
              <a:t>‹#›</a:t>
            </a:fld>
            <a:endParaRPr lang="en-US"/>
          </a:p>
        </p:txBody>
      </p:sp>
    </p:spTree>
    <p:extLst>
      <p:ext uri="{BB962C8B-B14F-4D97-AF65-F5344CB8AC3E}">
        <p14:creationId xmlns:p14="http://schemas.microsoft.com/office/powerpoint/2010/main" val="37189903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DEEE6C-F160-4FBA-B19B-420309EC3FB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898F26AA-21A8-4365-89F3-84B67638B6A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4B71E8-7516-48E1-8360-6A40866318FE}"/>
              </a:ext>
            </a:extLst>
          </p:cNvPr>
          <p:cNvSpPr>
            <a:spLocks noGrp="1"/>
          </p:cNvSpPr>
          <p:nvPr>
            <p:ph type="dt" sz="half" idx="10"/>
          </p:nvPr>
        </p:nvSpPr>
        <p:spPr/>
        <p:txBody>
          <a:bodyPr/>
          <a:lstStyle/>
          <a:p>
            <a:fld id="{B553AAD3-E3EE-4EF1-8690-5D46648AE98E}" type="datetimeFigureOut">
              <a:rPr lang="en-US" smtClean="0"/>
              <a:t>06-Aug-20</a:t>
            </a:fld>
            <a:endParaRPr lang="en-US"/>
          </a:p>
        </p:txBody>
      </p:sp>
      <p:sp>
        <p:nvSpPr>
          <p:cNvPr id="5" name="Footer Placeholder 4">
            <a:extLst>
              <a:ext uri="{FF2B5EF4-FFF2-40B4-BE49-F238E27FC236}">
                <a16:creationId xmlns:a16="http://schemas.microsoft.com/office/drawing/2014/main" id="{10ABF4C0-2E3F-4E0A-9089-9173F5B562A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3586D4-6A68-4626-81E9-A0AC099DA197}"/>
              </a:ext>
            </a:extLst>
          </p:cNvPr>
          <p:cNvSpPr>
            <a:spLocks noGrp="1"/>
          </p:cNvSpPr>
          <p:nvPr>
            <p:ph type="sldNum" sz="quarter" idx="12"/>
          </p:nvPr>
        </p:nvSpPr>
        <p:spPr/>
        <p:txBody>
          <a:bodyPr/>
          <a:lstStyle/>
          <a:p>
            <a:fld id="{9E0FD808-8614-4625-9F44-E720400A82D7}" type="slidenum">
              <a:rPr lang="en-US" smtClean="0"/>
              <a:t>‹#›</a:t>
            </a:fld>
            <a:endParaRPr lang="en-US"/>
          </a:p>
        </p:txBody>
      </p:sp>
    </p:spTree>
    <p:extLst>
      <p:ext uri="{BB962C8B-B14F-4D97-AF65-F5344CB8AC3E}">
        <p14:creationId xmlns:p14="http://schemas.microsoft.com/office/powerpoint/2010/main" val="7349368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CF10265-CC4C-41A4-818C-F7604CF0022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06D0E33-5898-4AF1-A864-B4B34674F4C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5E6723-F0B9-436C-9DE1-2657098FB095}"/>
              </a:ext>
            </a:extLst>
          </p:cNvPr>
          <p:cNvSpPr>
            <a:spLocks noGrp="1"/>
          </p:cNvSpPr>
          <p:nvPr>
            <p:ph type="dt" sz="half" idx="10"/>
          </p:nvPr>
        </p:nvSpPr>
        <p:spPr/>
        <p:txBody>
          <a:bodyPr/>
          <a:lstStyle/>
          <a:p>
            <a:fld id="{B553AAD3-E3EE-4EF1-8690-5D46648AE98E}" type="datetimeFigureOut">
              <a:rPr lang="en-US" smtClean="0"/>
              <a:t>06-Aug-20</a:t>
            </a:fld>
            <a:endParaRPr lang="en-US"/>
          </a:p>
        </p:txBody>
      </p:sp>
      <p:sp>
        <p:nvSpPr>
          <p:cNvPr id="5" name="Footer Placeholder 4">
            <a:extLst>
              <a:ext uri="{FF2B5EF4-FFF2-40B4-BE49-F238E27FC236}">
                <a16:creationId xmlns:a16="http://schemas.microsoft.com/office/drawing/2014/main" id="{04232A03-B4B8-45DA-9FDA-BE681D6ED57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852A782-BA11-4CCC-ABAE-5C202ABA8625}"/>
              </a:ext>
            </a:extLst>
          </p:cNvPr>
          <p:cNvSpPr>
            <a:spLocks noGrp="1"/>
          </p:cNvSpPr>
          <p:nvPr>
            <p:ph type="sldNum" sz="quarter" idx="12"/>
          </p:nvPr>
        </p:nvSpPr>
        <p:spPr/>
        <p:txBody>
          <a:bodyPr/>
          <a:lstStyle/>
          <a:p>
            <a:fld id="{9E0FD808-8614-4625-9F44-E720400A82D7}" type="slidenum">
              <a:rPr lang="en-US" smtClean="0"/>
              <a:t>‹#›</a:t>
            </a:fld>
            <a:endParaRPr lang="en-US"/>
          </a:p>
        </p:txBody>
      </p:sp>
    </p:spTree>
    <p:extLst>
      <p:ext uri="{BB962C8B-B14F-4D97-AF65-F5344CB8AC3E}">
        <p14:creationId xmlns:p14="http://schemas.microsoft.com/office/powerpoint/2010/main" val="38057294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CEB855-1E05-473E-85EB-AB07C0C3E0E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BC9B6AD-5D21-4CCB-B6DA-23BC1F0E011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8AF9B72-A43B-44CC-A9E7-DFA2344725F5}"/>
              </a:ext>
            </a:extLst>
          </p:cNvPr>
          <p:cNvSpPr>
            <a:spLocks noGrp="1"/>
          </p:cNvSpPr>
          <p:nvPr>
            <p:ph type="dt" sz="half" idx="10"/>
          </p:nvPr>
        </p:nvSpPr>
        <p:spPr/>
        <p:txBody>
          <a:bodyPr/>
          <a:lstStyle/>
          <a:p>
            <a:fld id="{B553AAD3-E3EE-4EF1-8690-5D46648AE98E}" type="datetimeFigureOut">
              <a:rPr lang="en-US" smtClean="0"/>
              <a:t>06-Aug-20</a:t>
            </a:fld>
            <a:endParaRPr lang="en-US"/>
          </a:p>
        </p:txBody>
      </p:sp>
      <p:sp>
        <p:nvSpPr>
          <p:cNvPr id="5" name="Footer Placeholder 4">
            <a:extLst>
              <a:ext uri="{FF2B5EF4-FFF2-40B4-BE49-F238E27FC236}">
                <a16:creationId xmlns:a16="http://schemas.microsoft.com/office/drawing/2014/main" id="{634F1B87-C965-4C68-B8DF-BC9861E43E9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3C0A6C4-F90E-4D0A-A5A9-0ECDFC479F9E}"/>
              </a:ext>
            </a:extLst>
          </p:cNvPr>
          <p:cNvSpPr>
            <a:spLocks noGrp="1"/>
          </p:cNvSpPr>
          <p:nvPr>
            <p:ph type="sldNum" sz="quarter" idx="12"/>
          </p:nvPr>
        </p:nvSpPr>
        <p:spPr/>
        <p:txBody>
          <a:bodyPr/>
          <a:lstStyle/>
          <a:p>
            <a:fld id="{9E0FD808-8614-4625-9F44-E720400A82D7}" type="slidenum">
              <a:rPr lang="en-US" smtClean="0"/>
              <a:t>‹#›</a:t>
            </a:fld>
            <a:endParaRPr lang="en-US"/>
          </a:p>
        </p:txBody>
      </p:sp>
    </p:spTree>
    <p:extLst>
      <p:ext uri="{BB962C8B-B14F-4D97-AF65-F5344CB8AC3E}">
        <p14:creationId xmlns:p14="http://schemas.microsoft.com/office/powerpoint/2010/main" val="23943193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7D51A9-A223-434B-A668-24318A99E63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7A7B77FA-E33B-40FF-BB8B-FB709D87D0B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7A98368-C4F3-490E-9CAE-1D1342EEE920}"/>
              </a:ext>
            </a:extLst>
          </p:cNvPr>
          <p:cNvSpPr>
            <a:spLocks noGrp="1"/>
          </p:cNvSpPr>
          <p:nvPr>
            <p:ph type="dt" sz="half" idx="10"/>
          </p:nvPr>
        </p:nvSpPr>
        <p:spPr/>
        <p:txBody>
          <a:bodyPr/>
          <a:lstStyle/>
          <a:p>
            <a:fld id="{B553AAD3-E3EE-4EF1-8690-5D46648AE98E}" type="datetimeFigureOut">
              <a:rPr lang="en-US" smtClean="0"/>
              <a:t>06-Aug-20</a:t>
            </a:fld>
            <a:endParaRPr lang="en-US"/>
          </a:p>
        </p:txBody>
      </p:sp>
      <p:sp>
        <p:nvSpPr>
          <p:cNvPr id="5" name="Footer Placeholder 4">
            <a:extLst>
              <a:ext uri="{FF2B5EF4-FFF2-40B4-BE49-F238E27FC236}">
                <a16:creationId xmlns:a16="http://schemas.microsoft.com/office/drawing/2014/main" id="{C43CD653-8C6A-4514-BAA5-4BCE5E5606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14EEBEF-6E7B-4E1D-AA10-8BB458927121}"/>
              </a:ext>
            </a:extLst>
          </p:cNvPr>
          <p:cNvSpPr>
            <a:spLocks noGrp="1"/>
          </p:cNvSpPr>
          <p:nvPr>
            <p:ph type="sldNum" sz="quarter" idx="12"/>
          </p:nvPr>
        </p:nvSpPr>
        <p:spPr/>
        <p:txBody>
          <a:bodyPr/>
          <a:lstStyle/>
          <a:p>
            <a:fld id="{9E0FD808-8614-4625-9F44-E720400A82D7}" type="slidenum">
              <a:rPr lang="en-US" smtClean="0"/>
              <a:t>‹#›</a:t>
            </a:fld>
            <a:endParaRPr lang="en-US"/>
          </a:p>
        </p:txBody>
      </p:sp>
    </p:spTree>
    <p:extLst>
      <p:ext uri="{BB962C8B-B14F-4D97-AF65-F5344CB8AC3E}">
        <p14:creationId xmlns:p14="http://schemas.microsoft.com/office/powerpoint/2010/main" val="2273687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D1639B-B7ED-4135-A65C-3F70AD95401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B5BCF4C-F079-4256-8F3A-A1310821CD6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4F63451-3628-434F-870D-55A5AB1F0FF7}"/>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99A118B-6C95-4AD8-A316-A3585B09E5F3}"/>
              </a:ext>
            </a:extLst>
          </p:cNvPr>
          <p:cNvSpPr>
            <a:spLocks noGrp="1"/>
          </p:cNvSpPr>
          <p:nvPr>
            <p:ph type="dt" sz="half" idx="10"/>
          </p:nvPr>
        </p:nvSpPr>
        <p:spPr/>
        <p:txBody>
          <a:bodyPr/>
          <a:lstStyle/>
          <a:p>
            <a:fld id="{B553AAD3-E3EE-4EF1-8690-5D46648AE98E}" type="datetimeFigureOut">
              <a:rPr lang="en-US" smtClean="0"/>
              <a:t>06-Aug-20</a:t>
            </a:fld>
            <a:endParaRPr lang="en-US"/>
          </a:p>
        </p:txBody>
      </p:sp>
      <p:sp>
        <p:nvSpPr>
          <p:cNvPr id="6" name="Footer Placeholder 5">
            <a:extLst>
              <a:ext uri="{FF2B5EF4-FFF2-40B4-BE49-F238E27FC236}">
                <a16:creationId xmlns:a16="http://schemas.microsoft.com/office/drawing/2014/main" id="{E1B4F2C0-8A74-40A8-AA3B-EB58D43B40E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0741D57-33EF-4370-AC68-11ADB7A054B2}"/>
              </a:ext>
            </a:extLst>
          </p:cNvPr>
          <p:cNvSpPr>
            <a:spLocks noGrp="1"/>
          </p:cNvSpPr>
          <p:nvPr>
            <p:ph type="sldNum" sz="quarter" idx="12"/>
          </p:nvPr>
        </p:nvSpPr>
        <p:spPr/>
        <p:txBody>
          <a:bodyPr/>
          <a:lstStyle/>
          <a:p>
            <a:fld id="{9E0FD808-8614-4625-9F44-E720400A82D7}" type="slidenum">
              <a:rPr lang="en-US" smtClean="0"/>
              <a:t>‹#›</a:t>
            </a:fld>
            <a:endParaRPr lang="en-US"/>
          </a:p>
        </p:txBody>
      </p:sp>
    </p:spTree>
    <p:extLst>
      <p:ext uri="{BB962C8B-B14F-4D97-AF65-F5344CB8AC3E}">
        <p14:creationId xmlns:p14="http://schemas.microsoft.com/office/powerpoint/2010/main" val="3934543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1C35FF-DE08-495A-84FC-FAD6DE9B385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BBB44B6-58C0-4449-9CF2-CDDFE22C381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67587FD-BABB-4C9D-8163-58EBD75FF37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846DDE2-3AB5-4AE2-AE4F-619B1F4F260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5D55314-03E4-4108-8860-169FC9935F3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EEAAAA1-4F82-4701-8F9C-1A1514E70B50}"/>
              </a:ext>
            </a:extLst>
          </p:cNvPr>
          <p:cNvSpPr>
            <a:spLocks noGrp="1"/>
          </p:cNvSpPr>
          <p:nvPr>
            <p:ph type="dt" sz="half" idx="10"/>
          </p:nvPr>
        </p:nvSpPr>
        <p:spPr/>
        <p:txBody>
          <a:bodyPr/>
          <a:lstStyle/>
          <a:p>
            <a:fld id="{B553AAD3-E3EE-4EF1-8690-5D46648AE98E}" type="datetimeFigureOut">
              <a:rPr lang="en-US" smtClean="0"/>
              <a:t>06-Aug-20</a:t>
            </a:fld>
            <a:endParaRPr lang="en-US"/>
          </a:p>
        </p:txBody>
      </p:sp>
      <p:sp>
        <p:nvSpPr>
          <p:cNvPr id="8" name="Footer Placeholder 7">
            <a:extLst>
              <a:ext uri="{FF2B5EF4-FFF2-40B4-BE49-F238E27FC236}">
                <a16:creationId xmlns:a16="http://schemas.microsoft.com/office/drawing/2014/main" id="{28EBB25E-DD3B-42DF-9F20-583624F5ADD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E4EFD9BD-DECE-4821-BD5A-1BE2B0618DDE}"/>
              </a:ext>
            </a:extLst>
          </p:cNvPr>
          <p:cNvSpPr>
            <a:spLocks noGrp="1"/>
          </p:cNvSpPr>
          <p:nvPr>
            <p:ph type="sldNum" sz="quarter" idx="12"/>
          </p:nvPr>
        </p:nvSpPr>
        <p:spPr/>
        <p:txBody>
          <a:bodyPr/>
          <a:lstStyle/>
          <a:p>
            <a:fld id="{9E0FD808-8614-4625-9F44-E720400A82D7}" type="slidenum">
              <a:rPr lang="en-US" smtClean="0"/>
              <a:t>‹#›</a:t>
            </a:fld>
            <a:endParaRPr lang="en-US"/>
          </a:p>
        </p:txBody>
      </p:sp>
    </p:spTree>
    <p:extLst>
      <p:ext uri="{BB962C8B-B14F-4D97-AF65-F5344CB8AC3E}">
        <p14:creationId xmlns:p14="http://schemas.microsoft.com/office/powerpoint/2010/main" val="29573564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8539E5-FB2B-4330-A55D-20518A29689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151114F-C538-44DF-83FF-7CAFCD881F35}"/>
              </a:ext>
            </a:extLst>
          </p:cNvPr>
          <p:cNvSpPr>
            <a:spLocks noGrp="1"/>
          </p:cNvSpPr>
          <p:nvPr>
            <p:ph type="dt" sz="half" idx="10"/>
          </p:nvPr>
        </p:nvSpPr>
        <p:spPr/>
        <p:txBody>
          <a:bodyPr/>
          <a:lstStyle/>
          <a:p>
            <a:fld id="{B553AAD3-E3EE-4EF1-8690-5D46648AE98E}" type="datetimeFigureOut">
              <a:rPr lang="en-US" smtClean="0"/>
              <a:t>06-Aug-20</a:t>
            </a:fld>
            <a:endParaRPr lang="en-US"/>
          </a:p>
        </p:txBody>
      </p:sp>
      <p:sp>
        <p:nvSpPr>
          <p:cNvPr id="4" name="Footer Placeholder 3">
            <a:extLst>
              <a:ext uri="{FF2B5EF4-FFF2-40B4-BE49-F238E27FC236}">
                <a16:creationId xmlns:a16="http://schemas.microsoft.com/office/drawing/2014/main" id="{6478210D-90D6-4028-BAE1-58165E5332C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3B5B861-2150-4289-BAD4-77A73DBC249E}"/>
              </a:ext>
            </a:extLst>
          </p:cNvPr>
          <p:cNvSpPr>
            <a:spLocks noGrp="1"/>
          </p:cNvSpPr>
          <p:nvPr>
            <p:ph type="sldNum" sz="quarter" idx="12"/>
          </p:nvPr>
        </p:nvSpPr>
        <p:spPr/>
        <p:txBody>
          <a:bodyPr/>
          <a:lstStyle/>
          <a:p>
            <a:fld id="{9E0FD808-8614-4625-9F44-E720400A82D7}" type="slidenum">
              <a:rPr lang="en-US" smtClean="0"/>
              <a:t>‹#›</a:t>
            </a:fld>
            <a:endParaRPr lang="en-US"/>
          </a:p>
        </p:txBody>
      </p:sp>
    </p:spTree>
    <p:extLst>
      <p:ext uri="{BB962C8B-B14F-4D97-AF65-F5344CB8AC3E}">
        <p14:creationId xmlns:p14="http://schemas.microsoft.com/office/powerpoint/2010/main" val="3782202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224BDAA-3697-4283-AD5B-C989CBE23B24}"/>
              </a:ext>
            </a:extLst>
          </p:cNvPr>
          <p:cNvSpPr>
            <a:spLocks noGrp="1"/>
          </p:cNvSpPr>
          <p:nvPr>
            <p:ph type="dt" sz="half" idx="10"/>
          </p:nvPr>
        </p:nvSpPr>
        <p:spPr/>
        <p:txBody>
          <a:bodyPr/>
          <a:lstStyle/>
          <a:p>
            <a:fld id="{B553AAD3-E3EE-4EF1-8690-5D46648AE98E}" type="datetimeFigureOut">
              <a:rPr lang="en-US" smtClean="0"/>
              <a:t>06-Aug-20</a:t>
            </a:fld>
            <a:endParaRPr lang="en-US"/>
          </a:p>
        </p:txBody>
      </p:sp>
      <p:sp>
        <p:nvSpPr>
          <p:cNvPr id="3" name="Footer Placeholder 2">
            <a:extLst>
              <a:ext uri="{FF2B5EF4-FFF2-40B4-BE49-F238E27FC236}">
                <a16:creationId xmlns:a16="http://schemas.microsoft.com/office/drawing/2014/main" id="{695D0E39-D8AE-46C3-8503-4D4CBB53C737}"/>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21AF526-1436-4FE8-A817-603537C94CD2}"/>
              </a:ext>
            </a:extLst>
          </p:cNvPr>
          <p:cNvSpPr>
            <a:spLocks noGrp="1"/>
          </p:cNvSpPr>
          <p:nvPr>
            <p:ph type="sldNum" sz="quarter" idx="12"/>
          </p:nvPr>
        </p:nvSpPr>
        <p:spPr/>
        <p:txBody>
          <a:bodyPr/>
          <a:lstStyle/>
          <a:p>
            <a:fld id="{9E0FD808-8614-4625-9F44-E720400A82D7}" type="slidenum">
              <a:rPr lang="en-US" smtClean="0"/>
              <a:t>‹#›</a:t>
            </a:fld>
            <a:endParaRPr lang="en-US"/>
          </a:p>
        </p:txBody>
      </p:sp>
    </p:spTree>
    <p:extLst>
      <p:ext uri="{BB962C8B-B14F-4D97-AF65-F5344CB8AC3E}">
        <p14:creationId xmlns:p14="http://schemas.microsoft.com/office/powerpoint/2010/main" val="37464612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92BE56-0B67-46F0-87B0-6F593F515E0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FA2BA48-4681-411A-83FA-209EA774C07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E279E78-B9D7-4462-B258-605DBEB0E52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C5F873D-4C4D-4398-8256-67F8C6A1C71D}"/>
              </a:ext>
            </a:extLst>
          </p:cNvPr>
          <p:cNvSpPr>
            <a:spLocks noGrp="1"/>
          </p:cNvSpPr>
          <p:nvPr>
            <p:ph type="dt" sz="half" idx="10"/>
          </p:nvPr>
        </p:nvSpPr>
        <p:spPr/>
        <p:txBody>
          <a:bodyPr/>
          <a:lstStyle/>
          <a:p>
            <a:fld id="{B553AAD3-E3EE-4EF1-8690-5D46648AE98E}" type="datetimeFigureOut">
              <a:rPr lang="en-US" smtClean="0"/>
              <a:t>06-Aug-20</a:t>
            </a:fld>
            <a:endParaRPr lang="en-US"/>
          </a:p>
        </p:txBody>
      </p:sp>
      <p:sp>
        <p:nvSpPr>
          <p:cNvPr id="6" name="Footer Placeholder 5">
            <a:extLst>
              <a:ext uri="{FF2B5EF4-FFF2-40B4-BE49-F238E27FC236}">
                <a16:creationId xmlns:a16="http://schemas.microsoft.com/office/drawing/2014/main" id="{82C47FC8-70C5-44EA-A1ED-FE165B4E02B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93E8108-2BB2-49A9-98EB-D8E393EBE2CC}"/>
              </a:ext>
            </a:extLst>
          </p:cNvPr>
          <p:cNvSpPr>
            <a:spLocks noGrp="1"/>
          </p:cNvSpPr>
          <p:nvPr>
            <p:ph type="sldNum" sz="quarter" idx="12"/>
          </p:nvPr>
        </p:nvSpPr>
        <p:spPr/>
        <p:txBody>
          <a:bodyPr/>
          <a:lstStyle/>
          <a:p>
            <a:fld id="{9E0FD808-8614-4625-9F44-E720400A82D7}" type="slidenum">
              <a:rPr lang="en-US" smtClean="0"/>
              <a:t>‹#›</a:t>
            </a:fld>
            <a:endParaRPr lang="en-US"/>
          </a:p>
        </p:txBody>
      </p:sp>
    </p:spTree>
    <p:extLst>
      <p:ext uri="{BB962C8B-B14F-4D97-AF65-F5344CB8AC3E}">
        <p14:creationId xmlns:p14="http://schemas.microsoft.com/office/powerpoint/2010/main" val="12690678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2E5B25-7B4A-4DAA-82D0-C18AB16E2CA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D7D2C4F-225F-49C8-8D20-69163E38AE7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05CDA53-BB5B-4A60-ACE9-97289615557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C419000-6542-4BF8-9EAD-9D80E63982BE}"/>
              </a:ext>
            </a:extLst>
          </p:cNvPr>
          <p:cNvSpPr>
            <a:spLocks noGrp="1"/>
          </p:cNvSpPr>
          <p:nvPr>
            <p:ph type="dt" sz="half" idx="10"/>
          </p:nvPr>
        </p:nvSpPr>
        <p:spPr/>
        <p:txBody>
          <a:bodyPr/>
          <a:lstStyle/>
          <a:p>
            <a:fld id="{B553AAD3-E3EE-4EF1-8690-5D46648AE98E}" type="datetimeFigureOut">
              <a:rPr lang="en-US" smtClean="0"/>
              <a:t>06-Aug-20</a:t>
            </a:fld>
            <a:endParaRPr lang="en-US"/>
          </a:p>
        </p:txBody>
      </p:sp>
      <p:sp>
        <p:nvSpPr>
          <p:cNvPr id="6" name="Footer Placeholder 5">
            <a:extLst>
              <a:ext uri="{FF2B5EF4-FFF2-40B4-BE49-F238E27FC236}">
                <a16:creationId xmlns:a16="http://schemas.microsoft.com/office/drawing/2014/main" id="{1D5A8317-2CFD-495D-B1F6-FD85A9E03F0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8125EB7-9965-4AC6-B025-2B1D55FE5FAE}"/>
              </a:ext>
            </a:extLst>
          </p:cNvPr>
          <p:cNvSpPr>
            <a:spLocks noGrp="1"/>
          </p:cNvSpPr>
          <p:nvPr>
            <p:ph type="sldNum" sz="quarter" idx="12"/>
          </p:nvPr>
        </p:nvSpPr>
        <p:spPr/>
        <p:txBody>
          <a:bodyPr/>
          <a:lstStyle/>
          <a:p>
            <a:fld id="{9E0FD808-8614-4625-9F44-E720400A82D7}" type="slidenum">
              <a:rPr lang="en-US" smtClean="0"/>
              <a:t>‹#›</a:t>
            </a:fld>
            <a:endParaRPr lang="en-US"/>
          </a:p>
        </p:txBody>
      </p:sp>
    </p:spTree>
    <p:extLst>
      <p:ext uri="{BB962C8B-B14F-4D97-AF65-F5344CB8AC3E}">
        <p14:creationId xmlns:p14="http://schemas.microsoft.com/office/powerpoint/2010/main" val="3625846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E9C48DA-A402-4457-AB46-2EC98BB81E4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8838D5E-560D-4B27-85D5-BFF1D915DB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4C25CBB-08AC-4C3E-B3A8-3B957B9C3CB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553AAD3-E3EE-4EF1-8690-5D46648AE98E}" type="datetimeFigureOut">
              <a:rPr lang="en-US" smtClean="0"/>
              <a:t>06-Aug-20</a:t>
            </a:fld>
            <a:endParaRPr lang="en-US"/>
          </a:p>
        </p:txBody>
      </p:sp>
      <p:sp>
        <p:nvSpPr>
          <p:cNvPr id="5" name="Footer Placeholder 4">
            <a:extLst>
              <a:ext uri="{FF2B5EF4-FFF2-40B4-BE49-F238E27FC236}">
                <a16:creationId xmlns:a16="http://schemas.microsoft.com/office/drawing/2014/main" id="{EE3DF36B-7005-42A3-A4C9-EFDCC3383E7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A69D967-523D-4095-9FD7-02DFAE19130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0FD808-8614-4625-9F44-E720400A82D7}" type="slidenum">
              <a:rPr lang="en-US" smtClean="0"/>
              <a:t>‹#›</a:t>
            </a:fld>
            <a:endParaRPr lang="en-US"/>
          </a:p>
        </p:txBody>
      </p:sp>
    </p:spTree>
    <p:extLst>
      <p:ext uri="{BB962C8B-B14F-4D97-AF65-F5344CB8AC3E}">
        <p14:creationId xmlns:p14="http://schemas.microsoft.com/office/powerpoint/2010/main" val="15098582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image" Target="../media/image15.png"/><Relationship Id="rId4" Type="http://schemas.openxmlformats.org/officeDocument/2006/relationships/image" Target="../media/image14.png"/></Relationships>
</file>

<file path=ppt/slides/_rels/slide1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18.png"/></Relationships>
</file>

<file path=ppt/slides/_rels/slide1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10.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sp>
        <p:nvSpPr>
          <p:cNvPr id="88" name="Google Shape;88;p1"/>
          <p:cNvSpPr txBox="1">
            <a:spLocks noGrp="1"/>
          </p:cNvSpPr>
          <p:nvPr>
            <p:ph type="title"/>
          </p:nvPr>
        </p:nvSpPr>
        <p:spPr>
          <a:xfrm>
            <a:off x="1524000" y="31750"/>
            <a:ext cx="9144000" cy="1143000"/>
          </a:xfrm>
          <a:prstGeom prst="rect">
            <a:avLst/>
          </a:prstGeom>
          <a:noFill/>
          <a:ln>
            <a:noFill/>
          </a:ln>
        </p:spPr>
        <p:txBody>
          <a:bodyPr spcFirstLastPara="1" vert="horz" wrap="square" lIns="91425" tIns="45700" rIns="91425" bIns="45700" rtlCol="0" anchor="ctr" anchorCtr="0">
            <a:noAutofit/>
          </a:bodyPr>
          <a:lstStyle/>
          <a:p>
            <a:pPr algn="ctr">
              <a:lnSpc>
                <a:spcPct val="100000"/>
              </a:lnSpc>
              <a:spcBef>
                <a:spcPts val="0"/>
              </a:spcBef>
              <a:buClr>
                <a:srgbClr val="0000FF"/>
              </a:buClr>
              <a:buSzPts val="2800"/>
            </a:pPr>
            <a:r>
              <a:rPr lang="en-US" sz="2800" b="1" dirty="0">
                <a:solidFill>
                  <a:srgbClr val="0000FF"/>
                </a:solidFill>
              </a:rPr>
              <a:t>Workshop on Multi-scale Multi-cell Virtual-Tissue Modeling using CompuCell3D 4.0: Day 4 Welcome and The Principles of CC3D</a:t>
            </a:r>
            <a:endParaRPr dirty="0"/>
          </a:p>
        </p:txBody>
      </p:sp>
      <p:sp>
        <p:nvSpPr>
          <p:cNvPr id="89" name="Google Shape;89;p1"/>
          <p:cNvSpPr txBox="1"/>
          <p:nvPr/>
        </p:nvSpPr>
        <p:spPr>
          <a:xfrm>
            <a:off x="2912594" y="1381300"/>
            <a:ext cx="6400800" cy="1634951"/>
          </a:xfrm>
          <a:prstGeom prst="rect">
            <a:avLst/>
          </a:prstGeom>
          <a:noFill/>
          <a:ln>
            <a:noFill/>
          </a:ln>
        </p:spPr>
        <p:txBody>
          <a:bodyPr spcFirstLastPara="1" wrap="square" lIns="91425" tIns="45700" rIns="91425" bIns="45700" anchor="t" anchorCtr="0">
            <a:normAutofit/>
          </a:bodyPr>
          <a:lstStyle/>
          <a:p>
            <a:pPr algn="ctr">
              <a:buClr>
                <a:srgbClr val="000099"/>
              </a:buClr>
              <a:buSzPts val="2000"/>
            </a:pPr>
            <a:r>
              <a:rPr lang="en-US" sz="2000">
                <a:solidFill>
                  <a:srgbClr val="000099"/>
                </a:solidFill>
                <a:latin typeface="Calibri"/>
                <a:ea typeface="Calibri"/>
                <a:cs typeface="Calibri"/>
                <a:sym typeface="Calibri"/>
              </a:rPr>
              <a:t>Maciek Swat</a:t>
            </a:r>
            <a:endParaRPr sz="1400">
              <a:solidFill>
                <a:srgbClr val="000000"/>
              </a:solidFill>
              <a:latin typeface="Arial"/>
              <a:ea typeface="Arial"/>
              <a:cs typeface="Arial"/>
              <a:sym typeface="Arial"/>
            </a:endParaRPr>
          </a:p>
          <a:p>
            <a:pPr algn="ctr">
              <a:buClr>
                <a:srgbClr val="000099"/>
              </a:buClr>
              <a:buSzPts val="2000"/>
            </a:pPr>
            <a:r>
              <a:rPr lang="en-US" sz="2000" b="1">
                <a:solidFill>
                  <a:srgbClr val="000099"/>
                </a:solidFill>
                <a:latin typeface="Calibri"/>
                <a:ea typeface="Calibri"/>
                <a:cs typeface="Calibri"/>
                <a:sym typeface="Calibri"/>
              </a:rPr>
              <a:t>USA</a:t>
            </a:r>
            <a:endParaRPr sz="1400">
              <a:solidFill>
                <a:srgbClr val="000000"/>
              </a:solidFill>
              <a:latin typeface="Arial"/>
              <a:ea typeface="Arial"/>
              <a:cs typeface="Arial"/>
              <a:sym typeface="Arial"/>
            </a:endParaRPr>
          </a:p>
        </p:txBody>
      </p:sp>
      <p:pic>
        <p:nvPicPr>
          <p:cNvPr id="90" name="Google Shape;90;p1" descr="IU seal, red on white, large"/>
          <p:cNvPicPr preferRelativeResize="0"/>
          <p:nvPr/>
        </p:nvPicPr>
        <p:blipFill rotWithShape="1">
          <a:blip r:embed="rId3">
            <a:alphaModFix/>
          </a:blip>
          <a:srcRect/>
          <a:stretch/>
        </p:blipFill>
        <p:spPr>
          <a:xfrm>
            <a:off x="8153400" y="1143000"/>
            <a:ext cx="1944688" cy="1873250"/>
          </a:xfrm>
          <a:prstGeom prst="rect">
            <a:avLst/>
          </a:prstGeom>
          <a:noFill/>
          <a:ln>
            <a:noFill/>
          </a:ln>
        </p:spPr>
      </p:pic>
      <p:pic>
        <p:nvPicPr>
          <p:cNvPr id="91" name="Google Shape;91;p1" descr="logo"/>
          <p:cNvPicPr preferRelativeResize="0"/>
          <p:nvPr/>
        </p:nvPicPr>
        <p:blipFill rotWithShape="1">
          <a:blip r:embed="rId4">
            <a:alphaModFix/>
          </a:blip>
          <a:srcRect/>
          <a:stretch/>
        </p:blipFill>
        <p:spPr>
          <a:xfrm>
            <a:off x="2514600" y="1524000"/>
            <a:ext cx="1143000" cy="1143000"/>
          </a:xfrm>
          <a:prstGeom prst="rect">
            <a:avLst/>
          </a:prstGeom>
          <a:noFill/>
          <a:ln>
            <a:noFill/>
          </a:ln>
        </p:spPr>
      </p:pic>
      <p:sp>
        <p:nvSpPr>
          <p:cNvPr id="92" name="Google Shape;92;p1"/>
          <p:cNvSpPr txBox="1"/>
          <p:nvPr/>
        </p:nvSpPr>
        <p:spPr>
          <a:xfrm>
            <a:off x="1714500" y="2904174"/>
            <a:ext cx="8763000" cy="3970318"/>
          </a:xfrm>
          <a:prstGeom prst="rect">
            <a:avLst/>
          </a:prstGeom>
          <a:noFill/>
          <a:ln>
            <a:noFill/>
          </a:ln>
        </p:spPr>
        <p:txBody>
          <a:bodyPr spcFirstLastPara="1" wrap="square" lIns="91425" tIns="45700" rIns="91425" bIns="45700" anchor="t" anchorCtr="0">
            <a:spAutoFit/>
          </a:bodyPr>
          <a:lstStyle/>
          <a:p>
            <a:pPr marL="285750" indent="-285750">
              <a:buClr>
                <a:schemeClr val="dk1"/>
              </a:buClr>
              <a:buSzPts val="1800"/>
              <a:buFont typeface="Arial"/>
              <a:buChar char="•"/>
            </a:pPr>
            <a:r>
              <a:rPr lang="en-US">
                <a:solidFill>
                  <a:schemeClr val="dk1"/>
                </a:solidFill>
                <a:latin typeface="Calibri"/>
                <a:ea typeface="Calibri"/>
                <a:cs typeface="Calibri"/>
                <a:sym typeface="Calibri"/>
              </a:rPr>
              <a:t>The workshop will begin at 11:00AM EDT</a:t>
            </a:r>
            <a:endParaRPr sz="1400">
              <a:solidFill>
                <a:srgbClr val="000000"/>
              </a:solidFill>
              <a:latin typeface="Arial"/>
              <a:ea typeface="Arial"/>
              <a:cs typeface="Arial"/>
              <a:sym typeface="Arial"/>
            </a:endParaRPr>
          </a:p>
          <a:p>
            <a:pPr marL="285750" indent="-285750">
              <a:buClr>
                <a:schemeClr val="dk1"/>
              </a:buClr>
              <a:buSzPts val="1800"/>
              <a:buFont typeface="Arial"/>
              <a:buChar char="•"/>
            </a:pPr>
            <a:r>
              <a:rPr lang="en-US">
                <a:solidFill>
                  <a:schemeClr val="dk1"/>
                </a:solidFill>
                <a:latin typeface="Calibri"/>
                <a:ea typeface="Calibri"/>
                <a:cs typeface="Calibri"/>
                <a:sym typeface="Calibri"/>
              </a:rPr>
              <a:t>Screensharing and microphones have been disabled for participants in the main session—they are available in breakout rooms</a:t>
            </a:r>
            <a:endParaRPr sz="1400">
              <a:solidFill>
                <a:srgbClr val="000000"/>
              </a:solidFill>
              <a:latin typeface="Arial"/>
              <a:ea typeface="Arial"/>
              <a:cs typeface="Arial"/>
              <a:sym typeface="Arial"/>
            </a:endParaRPr>
          </a:p>
          <a:p>
            <a:pPr marL="285750" indent="-285750">
              <a:buClr>
                <a:schemeClr val="dk1"/>
              </a:buClr>
              <a:buSzPts val="1800"/>
              <a:buFont typeface="Arial"/>
              <a:buChar char="•"/>
            </a:pPr>
            <a:r>
              <a:rPr lang="en-US">
                <a:solidFill>
                  <a:schemeClr val="dk1"/>
                </a:solidFill>
                <a:latin typeface="Calibri"/>
                <a:ea typeface="Calibri"/>
                <a:cs typeface="Calibri"/>
                <a:sym typeface="Calibri"/>
              </a:rPr>
              <a:t>Please submit questions/concerns/suggestions via zoom chat</a:t>
            </a:r>
            <a:endParaRPr sz="1400">
              <a:solidFill>
                <a:srgbClr val="000000"/>
              </a:solidFill>
              <a:latin typeface="Arial"/>
              <a:ea typeface="Arial"/>
              <a:cs typeface="Arial"/>
              <a:sym typeface="Arial"/>
            </a:endParaRPr>
          </a:p>
          <a:p>
            <a:pPr marL="285750" indent="-285750">
              <a:buClr>
                <a:schemeClr val="dk1"/>
              </a:buClr>
              <a:buSzPts val="1800"/>
              <a:buFont typeface="Arial"/>
              <a:buChar char="•"/>
            </a:pPr>
            <a:r>
              <a:rPr lang="en-US">
                <a:solidFill>
                  <a:schemeClr val="dk1"/>
                </a:solidFill>
                <a:latin typeface="Calibri"/>
                <a:ea typeface="Calibri"/>
                <a:cs typeface="Calibri"/>
                <a:sym typeface="Calibri"/>
              </a:rPr>
              <a:t>User support will be available in zoom breakout rooms</a:t>
            </a:r>
            <a:endParaRPr sz="1400">
              <a:solidFill>
                <a:srgbClr val="000000"/>
              </a:solidFill>
              <a:latin typeface="Arial"/>
              <a:ea typeface="Arial"/>
              <a:cs typeface="Arial"/>
              <a:sym typeface="Arial"/>
            </a:endParaRPr>
          </a:p>
          <a:p>
            <a:pPr marL="285750" indent="-285750">
              <a:buClr>
                <a:schemeClr val="dk1"/>
              </a:buClr>
              <a:buSzPts val="1800"/>
              <a:buFont typeface="Arial"/>
              <a:buChar char="•"/>
            </a:pPr>
            <a:r>
              <a:rPr lang="en-US">
                <a:solidFill>
                  <a:schemeClr val="dk1"/>
                </a:solidFill>
                <a:latin typeface="Calibri"/>
                <a:ea typeface="Calibri"/>
                <a:cs typeface="Calibri"/>
                <a:sym typeface="Calibri"/>
              </a:rPr>
              <a:t>Workshop will be live-streamed, recorded and distributed</a:t>
            </a:r>
            <a:endParaRPr sz="1400">
              <a:solidFill>
                <a:srgbClr val="000000"/>
              </a:solidFill>
              <a:latin typeface="Arial"/>
              <a:ea typeface="Arial"/>
              <a:cs typeface="Arial"/>
              <a:sym typeface="Arial"/>
            </a:endParaRPr>
          </a:p>
          <a:p>
            <a:pPr marL="285750" indent="-285750">
              <a:buClr>
                <a:schemeClr val="dk1"/>
              </a:buClr>
              <a:buSzPts val="1800"/>
              <a:buFont typeface="Arial"/>
              <a:buChar char="•"/>
            </a:pPr>
            <a:r>
              <a:rPr lang="en-US">
                <a:solidFill>
                  <a:schemeClr val="dk1"/>
                </a:solidFill>
                <a:latin typeface="Calibri"/>
                <a:ea typeface="Calibri"/>
                <a:cs typeface="Calibri"/>
                <a:sym typeface="Calibri"/>
              </a:rPr>
              <a:t>Make sure you save the zoom link after registering so you do not have to re-register</a:t>
            </a:r>
            <a:endParaRPr sz="1400">
              <a:solidFill>
                <a:srgbClr val="000000"/>
              </a:solidFill>
              <a:latin typeface="Arial"/>
              <a:ea typeface="Arial"/>
              <a:cs typeface="Arial"/>
              <a:sym typeface="Arial"/>
            </a:endParaRPr>
          </a:p>
          <a:p>
            <a:pPr marL="285750" indent="-285750">
              <a:buClr>
                <a:schemeClr val="dk1"/>
              </a:buClr>
              <a:buSzPts val="1800"/>
              <a:buFont typeface="Arial"/>
              <a:buChar char="•"/>
            </a:pPr>
            <a:r>
              <a:rPr lang="en-US">
                <a:solidFill>
                  <a:schemeClr val="dk1"/>
                </a:solidFill>
                <a:latin typeface="Calibri"/>
                <a:ea typeface="Calibri"/>
                <a:cs typeface="Calibri"/>
                <a:sym typeface="Calibri"/>
              </a:rPr>
              <a:t>Please take the time now to be sure you have a working nanoHUB account and to download and install CompuCell3D to your desktop if you are planning to run it locally</a:t>
            </a:r>
            <a:endParaRPr sz="1400">
              <a:solidFill>
                <a:srgbClr val="000000"/>
              </a:solidFill>
              <a:latin typeface="Arial"/>
              <a:ea typeface="Arial"/>
              <a:cs typeface="Arial"/>
              <a:sym typeface="Arial"/>
            </a:endParaRPr>
          </a:p>
          <a:p>
            <a:pPr marL="285750" indent="-285750">
              <a:buClr>
                <a:schemeClr val="dk1"/>
              </a:buClr>
              <a:buSzPts val="1800"/>
              <a:buFont typeface="Arial"/>
              <a:buChar char="•"/>
            </a:pPr>
            <a:r>
              <a:rPr lang="en-US">
                <a:solidFill>
                  <a:schemeClr val="dk1"/>
                </a:solidFill>
                <a:latin typeface="Calibri"/>
                <a:ea typeface="Calibri"/>
                <a:cs typeface="Calibri"/>
                <a:sym typeface="Calibri"/>
              </a:rPr>
              <a:t>Please also join the workshop slack channel at  https://join.slack.com/t/multiscalemod-ags3330/shared_invite/zt-g0up1lz7-z5XGFC73UZk1j3BPeW7RVA</a:t>
            </a:r>
            <a:endParaRPr sz="1400">
              <a:solidFill>
                <a:srgbClr val="000000"/>
              </a:solidFill>
              <a:latin typeface="Arial"/>
              <a:ea typeface="Arial"/>
              <a:cs typeface="Arial"/>
              <a:sym typeface="Arial"/>
            </a:endParaRPr>
          </a:p>
          <a:p>
            <a:pPr marL="285750" indent="-171450">
              <a:buClr>
                <a:schemeClr val="dk1"/>
              </a:buClr>
              <a:buSzPts val="1800"/>
            </a:pPr>
            <a:endParaRPr>
              <a:solidFill>
                <a:schemeClr val="dk1"/>
              </a:solidFill>
              <a:latin typeface="Calibri"/>
              <a:ea typeface="Calibri"/>
              <a:cs typeface="Calibri"/>
              <a:sym typeface="Calibri"/>
            </a:endParaRPr>
          </a:p>
          <a:p>
            <a:pPr>
              <a:buClr>
                <a:srgbClr val="000000"/>
              </a:buClr>
              <a:buSzPts val="1800"/>
            </a:pPr>
            <a:r>
              <a:rPr lang="en-US">
                <a:solidFill>
                  <a:schemeClr val="dk1"/>
                </a:solidFill>
                <a:latin typeface="Calibri"/>
                <a:ea typeface="Calibri"/>
                <a:cs typeface="Calibri"/>
                <a:sym typeface="Calibri"/>
              </a:rPr>
              <a:t>Funding Sources: NIH U24 EB028887, NIH R01 GM122424, NIH R01 GM123032, NIH P41 GM109824, NSF 1720625 and nanoHUB</a:t>
            </a:r>
            <a:endParaRPr>
              <a:solidFill>
                <a:schemeClr val="dk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49"/>
        <p:cNvGrpSpPr/>
        <p:nvPr/>
      </p:nvGrpSpPr>
      <p:grpSpPr>
        <a:xfrm>
          <a:off x="0" y="0"/>
          <a:ext cx="0" cy="0"/>
          <a:chOff x="0" y="0"/>
          <a:chExt cx="0" cy="0"/>
        </a:xfrm>
      </p:grpSpPr>
      <p:pic>
        <p:nvPicPr>
          <p:cNvPr id="250" name="Google Shape;250;p23"/>
          <p:cNvPicPr preferRelativeResize="0"/>
          <p:nvPr/>
        </p:nvPicPr>
        <p:blipFill rotWithShape="1">
          <a:blip r:embed="rId3">
            <a:alphaModFix/>
          </a:blip>
          <a:srcRect/>
          <a:stretch/>
        </p:blipFill>
        <p:spPr>
          <a:xfrm>
            <a:off x="1650370" y="887848"/>
            <a:ext cx="6010275" cy="2276475"/>
          </a:xfrm>
          <a:prstGeom prst="rect">
            <a:avLst/>
          </a:prstGeom>
          <a:noFill/>
          <a:ln>
            <a:noFill/>
          </a:ln>
        </p:spPr>
      </p:pic>
      <p:pic>
        <p:nvPicPr>
          <p:cNvPr id="251" name="Google Shape;251;p23"/>
          <p:cNvPicPr preferRelativeResize="0"/>
          <p:nvPr/>
        </p:nvPicPr>
        <p:blipFill rotWithShape="1">
          <a:blip r:embed="rId4">
            <a:alphaModFix/>
          </a:blip>
          <a:srcRect/>
          <a:stretch/>
        </p:blipFill>
        <p:spPr>
          <a:xfrm>
            <a:off x="1524001" y="3551129"/>
            <a:ext cx="6501723" cy="3273077"/>
          </a:xfrm>
          <a:prstGeom prst="rect">
            <a:avLst/>
          </a:prstGeom>
          <a:noFill/>
          <a:ln>
            <a:noFill/>
          </a:ln>
        </p:spPr>
      </p:pic>
      <p:pic>
        <p:nvPicPr>
          <p:cNvPr id="252" name="Google Shape;252;p23"/>
          <p:cNvPicPr preferRelativeResize="0"/>
          <p:nvPr/>
        </p:nvPicPr>
        <p:blipFill rotWithShape="1">
          <a:blip r:embed="rId5">
            <a:alphaModFix/>
          </a:blip>
          <a:srcRect/>
          <a:stretch/>
        </p:blipFill>
        <p:spPr>
          <a:xfrm>
            <a:off x="7337348" y="769990"/>
            <a:ext cx="3427371" cy="3035411"/>
          </a:xfrm>
          <a:prstGeom prst="rect">
            <a:avLst/>
          </a:prstGeom>
          <a:noFill/>
          <a:ln>
            <a:noFill/>
          </a:ln>
        </p:spPr>
      </p:pic>
      <p:sp>
        <p:nvSpPr>
          <p:cNvPr id="253" name="Google Shape;253;p23"/>
          <p:cNvSpPr txBox="1"/>
          <p:nvPr/>
        </p:nvSpPr>
        <p:spPr>
          <a:xfrm>
            <a:off x="8513524" y="4096011"/>
            <a:ext cx="2004165" cy="738664"/>
          </a:xfrm>
          <a:prstGeom prst="rect">
            <a:avLst/>
          </a:prstGeom>
          <a:noFill/>
          <a:ln>
            <a:noFill/>
          </a:ln>
        </p:spPr>
        <p:txBody>
          <a:bodyPr spcFirstLastPara="1" wrap="square" lIns="91425" tIns="45700" rIns="91425" bIns="45700" anchor="t" anchorCtr="0">
            <a:spAutoFit/>
          </a:bodyPr>
          <a:lstStyle/>
          <a:p>
            <a:r>
              <a:rPr lang="en-US" sz="1400">
                <a:solidFill>
                  <a:srgbClr val="000000"/>
                </a:solidFill>
                <a:latin typeface="Arial"/>
                <a:ea typeface="Arial"/>
                <a:cs typeface="Arial"/>
                <a:sym typeface="Arial"/>
              </a:rPr>
              <a:t>Set fixed value of 100 for </a:t>
            </a:r>
            <a:r>
              <a:rPr lang="en-US" sz="1400" b="1">
                <a:solidFill>
                  <a:srgbClr val="000000"/>
                </a:solidFill>
                <a:latin typeface="Arial"/>
                <a:ea typeface="Arial"/>
                <a:cs typeface="Arial"/>
                <a:sym typeface="Arial"/>
              </a:rPr>
              <a:t>MitosisReadyCell</a:t>
            </a:r>
            <a:r>
              <a:rPr lang="en-US" sz="1400">
                <a:solidFill>
                  <a:srgbClr val="000000"/>
                </a:solidFill>
                <a:latin typeface="Arial"/>
                <a:ea typeface="Arial"/>
                <a:cs typeface="Arial"/>
                <a:sym typeface="Arial"/>
              </a:rPr>
              <a:t> field</a:t>
            </a:r>
            <a:endParaRPr sz="1400">
              <a:solidFill>
                <a:srgbClr val="000000"/>
              </a:solidFill>
              <a:latin typeface="Arial"/>
              <a:ea typeface="Arial"/>
              <a:cs typeface="Arial"/>
              <a:sym typeface="Arial"/>
            </a:endParaRPr>
          </a:p>
        </p:txBody>
      </p:sp>
      <p:cxnSp>
        <p:nvCxnSpPr>
          <p:cNvPr id="254" name="Google Shape;254;p23"/>
          <p:cNvCxnSpPr/>
          <p:nvPr/>
        </p:nvCxnSpPr>
        <p:spPr>
          <a:xfrm rot="10800000" flipH="1">
            <a:off x="9039617" y="3551129"/>
            <a:ext cx="275573" cy="507305"/>
          </a:xfrm>
          <a:prstGeom prst="straightConnector1">
            <a:avLst/>
          </a:prstGeom>
          <a:noFill/>
          <a:ln w="9525" cap="flat" cmpd="sng">
            <a:solidFill>
              <a:srgbClr val="4A7DBA"/>
            </a:solidFill>
            <a:prstDash val="solid"/>
            <a:round/>
            <a:headEnd type="none" w="sm" len="sm"/>
            <a:tailEnd type="triangle" w="med" len="med"/>
          </a:ln>
        </p:spPr>
      </p:cxnSp>
      <p:sp>
        <p:nvSpPr>
          <p:cNvPr id="255" name="Google Shape;255;p23"/>
          <p:cNvSpPr txBox="1"/>
          <p:nvPr/>
        </p:nvSpPr>
        <p:spPr>
          <a:xfrm>
            <a:off x="8413316" y="5386193"/>
            <a:ext cx="2104373" cy="307777"/>
          </a:xfrm>
          <a:prstGeom prst="rect">
            <a:avLst/>
          </a:prstGeom>
          <a:noFill/>
          <a:ln>
            <a:noFill/>
          </a:ln>
        </p:spPr>
        <p:txBody>
          <a:bodyPr spcFirstLastPara="1" wrap="square" lIns="91425" tIns="45700" rIns="91425" bIns="45700" anchor="t" anchorCtr="0">
            <a:spAutoFit/>
          </a:bodyPr>
          <a:lstStyle/>
          <a:p>
            <a:r>
              <a:rPr lang="en-US" sz="1400">
                <a:solidFill>
                  <a:srgbClr val="000000"/>
                </a:solidFill>
                <a:latin typeface="Arial"/>
                <a:ea typeface="Arial"/>
                <a:cs typeface="Arial"/>
                <a:sym typeface="Arial"/>
              </a:rPr>
              <a:t>Cell about to divide</a:t>
            </a:r>
            <a:endParaRPr sz="1400">
              <a:solidFill>
                <a:srgbClr val="000000"/>
              </a:solidFill>
              <a:latin typeface="Arial"/>
              <a:ea typeface="Arial"/>
              <a:cs typeface="Arial"/>
              <a:sym typeface="Arial"/>
            </a:endParaRPr>
          </a:p>
        </p:txBody>
      </p:sp>
      <p:cxnSp>
        <p:nvCxnSpPr>
          <p:cNvPr id="256" name="Google Shape;256;p23"/>
          <p:cNvCxnSpPr>
            <a:stCxn id="255" idx="1"/>
          </p:cNvCxnSpPr>
          <p:nvPr/>
        </p:nvCxnSpPr>
        <p:spPr>
          <a:xfrm rot="10800000">
            <a:off x="5720215" y="5473781"/>
            <a:ext cx="2693100" cy="66300"/>
          </a:xfrm>
          <a:prstGeom prst="straightConnector1">
            <a:avLst/>
          </a:prstGeom>
          <a:noFill/>
          <a:ln w="9525" cap="flat" cmpd="sng">
            <a:solidFill>
              <a:schemeClr val="dk1"/>
            </a:solidFill>
            <a:prstDash val="solid"/>
            <a:round/>
            <a:headEnd type="none" w="sm" len="sm"/>
            <a:tailEnd type="triangle" w="med" len="med"/>
          </a:ln>
        </p:spPr>
      </p:cxnSp>
      <p:sp>
        <p:nvSpPr>
          <p:cNvPr id="257" name="Google Shape;257;p23"/>
          <p:cNvSpPr txBox="1"/>
          <p:nvPr/>
        </p:nvSpPr>
        <p:spPr>
          <a:xfrm>
            <a:off x="1524000" y="432834"/>
            <a:ext cx="9144000" cy="523220"/>
          </a:xfrm>
          <a:prstGeom prst="rect">
            <a:avLst/>
          </a:prstGeom>
          <a:noFill/>
          <a:ln>
            <a:noFill/>
          </a:ln>
        </p:spPr>
        <p:txBody>
          <a:bodyPr spcFirstLastPara="1" wrap="square" lIns="91425" tIns="45700" rIns="91425" bIns="45700" anchor="t" anchorCtr="0">
            <a:spAutoFit/>
          </a:bodyPr>
          <a:lstStyle/>
          <a:p>
            <a:r>
              <a:rPr lang="en-US" sz="1400">
                <a:solidFill>
                  <a:srgbClr val="000000"/>
                </a:solidFill>
                <a:latin typeface="Arial"/>
                <a:ea typeface="Arial"/>
                <a:cs typeface="Arial"/>
                <a:sym typeface="Arial"/>
              </a:rPr>
              <a:t>To observe mitosis ready plotter output set </a:t>
            </a:r>
            <a:r>
              <a:rPr lang="en-US" sz="1400" b="1">
                <a:solidFill>
                  <a:srgbClr val="000000"/>
                </a:solidFill>
                <a:latin typeface="Arial"/>
                <a:ea typeface="Arial"/>
                <a:cs typeface="Arial"/>
                <a:sym typeface="Arial"/>
              </a:rPr>
              <a:t>screen update frequency to 1 </a:t>
            </a:r>
            <a:r>
              <a:rPr lang="en-US" sz="1400">
                <a:solidFill>
                  <a:srgbClr val="000000"/>
                </a:solidFill>
                <a:latin typeface="Arial"/>
                <a:ea typeface="Arial"/>
                <a:cs typeface="Arial"/>
                <a:sym typeface="Arial"/>
              </a:rPr>
              <a:t>once there is enough cells to see the effect</a:t>
            </a:r>
            <a:endParaRPr sz="1400">
              <a:solidFill>
                <a:srgbClr val="000000"/>
              </a:solidFill>
              <a:latin typeface="Arial"/>
              <a:ea typeface="Arial"/>
              <a:cs typeface="Arial"/>
              <a:sym typeface="Arial"/>
            </a:endParaRPr>
          </a:p>
        </p:txBody>
      </p:sp>
      <p:sp>
        <p:nvSpPr>
          <p:cNvPr id="258" name="Google Shape;258;p23"/>
          <p:cNvSpPr txBox="1"/>
          <p:nvPr/>
        </p:nvSpPr>
        <p:spPr>
          <a:xfrm>
            <a:off x="1524000" y="0"/>
            <a:ext cx="9144000" cy="400110"/>
          </a:xfrm>
          <a:prstGeom prst="rect">
            <a:avLst/>
          </a:prstGeom>
          <a:solidFill>
            <a:schemeClr val="accent2"/>
          </a:solidFill>
          <a:ln>
            <a:noFill/>
          </a:ln>
        </p:spPr>
        <p:txBody>
          <a:bodyPr spcFirstLastPara="1" wrap="square" lIns="91425" tIns="45700" rIns="91425" bIns="45700" anchor="t" anchorCtr="0">
            <a:spAutoFit/>
          </a:bodyPr>
          <a:lstStyle/>
          <a:p>
            <a:pPr>
              <a:buClr>
                <a:srgbClr val="000000"/>
              </a:buClr>
              <a:buSzPts val="2000"/>
            </a:pPr>
            <a:r>
              <a:rPr lang="en-US" sz="2000" b="1">
                <a:solidFill>
                  <a:schemeClr val="lt1"/>
                </a:solidFill>
                <a:latin typeface="Arial"/>
                <a:ea typeface="Arial"/>
                <a:cs typeface="Arial"/>
                <a:sym typeface="Arial"/>
              </a:rPr>
              <a:t>MitosisReadyPlotter – Player Settings</a:t>
            </a:r>
            <a:endParaRPr sz="2000" b="1">
              <a:solidFill>
                <a:schemeClr val="lt1"/>
              </a:solidFill>
              <a:latin typeface="Arial"/>
              <a:ea typeface="Arial"/>
              <a:cs typeface="Arial"/>
              <a:sym typeface="Aria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62"/>
        <p:cNvGrpSpPr/>
        <p:nvPr/>
      </p:nvGrpSpPr>
      <p:grpSpPr>
        <a:xfrm>
          <a:off x="0" y="0"/>
          <a:ext cx="0" cy="0"/>
          <a:chOff x="0" y="0"/>
          <a:chExt cx="0" cy="0"/>
        </a:xfrm>
      </p:grpSpPr>
      <p:sp>
        <p:nvSpPr>
          <p:cNvPr id="263" name="Google Shape;263;p24"/>
          <p:cNvSpPr txBox="1"/>
          <p:nvPr/>
        </p:nvSpPr>
        <p:spPr>
          <a:xfrm>
            <a:off x="1524000" y="0"/>
            <a:ext cx="9144000" cy="400110"/>
          </a:xfrm>
          <a:prstGeom prst="rect">
            <a:avLst/>
          </a:prstGeom>
          <a:solidFill>
            <a:schemeClr val="accent2"/>
          </a:solidFill>
          <a:ln>
            <a:noFill/>
          </a:ln>
        </p:spPr>
        <p:txBody>
          <a:bodyPr spcFirstLastPara="1" wrap="square" lIns="91425" tIns="45700" rIns="91425" bIns="45700" anchor="t" anchorCtr="0">
            <a:spAutoFit/>
          </a:bodyPr>
          <a:lstStyle/>
          <a:p>
            <a:pPr>
              <a:buClr>
                <a:srgbClr val="000000"/>
              </a:buClr>
              <a:buSzPts val="2000"/>
            </a:pPr>
            <a:r>
              <a:rPr lang="en-US" sz="2000" b="1">
                <a:solidFill>
                  <a:schemeClr val="lt1"/>
                </a:solidFill>
                <a:latin typeface="Arial"/>
                <a:ea typeface="Arial"/>
                <a:cs typeface="Arial"/>
                <a:sym typeface="Arial"/>
              </a:rPr>
              <a:t>Putting it all together – Avascular Tumor Simulation</a:t>
            </a:r>
            <a:endParaRPr sz="2000" b="1">
              <a:solidFill>
                <a:schemeClr val="lt1"/>
              </a:solidFill>
              <a:latin typeface="Arial"/>
              <a:ea typeface="Arial"/>
              <a:cs typeface="Arial"/>
              <a:sym typeface="Arial"/>
            </a:endParaRPr>
          </a:p>
        </p:txBody>
      </p:sp>
      <p:sp>
        <p:nvSpPr>
          <p:cNvPr id="264" name="Google Shape;264;p24"/>
          <p:cNvSpPr txBox="1"/>
          <p:nvPr/>
        </p:nvSpPr>
        <p:spPr>
          <a:xfrm>
            <a:off x="1624208" y="663880"/>
            <a:ext cx="8830850" cy="3323987"/>
          </a:xfrm>
          <a:prstGeom prst="rect">
            <a:avLst/>
          </a:prstGeom>
          <a:noFill/>
          <a:ln>
            <a:noFill/>
          </a:ln>
        </p:spPr>
        <p:txBody>
          <a:bodyPr spcFirstLastPara="1" wrap="square" lIns="91425" tIns="45700" rIns="91425" bIns="45700" anchor="t" anchorCtr="0">
            <a:spAutoFit/>
          </a:bodyPr>
          <a:lstStyle/>
          <a:p>
            <a:r>
              <a:rPr lang="en-US" sz="1400">
                <a:solidFill>
                  <a:srgbClr val="000000"/>
                </a:solidFill>
                <a:latin typeface="Arial"/>
                <a:ea typeface="Arial"/>
                <a:cs typeface="Arial"/>
                <a:sym typeface="Arial"/>
              </a:rPr>
              <a:t>So far we have learned the following CC3D concepts and techniques:</a:t>
            </a:r>
            <a:endParaRPr/>
          </a:p>
          <a:p>
            <a:endParaRPr sz="1400">
              <a:solidFill>
                <a:srgbClr val="000000"/>
              </a:solidFill>
              <a:latin typeface="Arial"/>
              <a:ea typeface="Arial"/>
              <a:cs typeface="Arial"/>
              <a:sym typeface="Arial"/>
            </a:endParaRPr>
          </a:p>
          <a:p>
            <a:pPr marL="285750" indent="-285750">
              <a:buClr>
                <a:srgbClr val="000000"/>
              </a:buClr>
              <a:buSzPts val="1400"/>
              <a:buFont typeface="Arial"/>
              <a:buChar char="•"/>
            </a:pPr>
            <a:r>
              <a:rPr lang="en-US" sz="1400">
                <a:solidFill>
                  <a:srgbClr val="000000"/>
                </a:solidFill>
                <a:latin typeface="Arial"/>
                <a:ea typeface="Arial"/>
                <a:cs typeface="Arial"/>
                <a:sym typeface="Arial"/>
              </a:rPr>
              <a:t>How to use contact energy and volume constraint to control cell shape</a:t>
            </a:r>
            <a:endParaRPr/>
          </a:p>
          <a:p>
            <a:pPr marL="285750" indent="-285750">
              <a:buClr>
                <a:srgbClr val="000000"/>
              </a:buClr>
              <a:buSzPts val="1400"/>
              <a:buFont typeface="Arial"/>
              <a:buChar char="•"/>
            </a:pPr>
            <a:r>
              <a:rPr lang="en-US" sz="1400">
                <a:solidFill>
                  <a:srgbClr val="000000"/>
                </a:solidFill>
                <a:latin typeface="Arial"/>
                <a:ea typeface="Arial"/>
                <a:cs typeface="Arial"/>
                <a:sym typeface="Arial"/>
              </a:rPr>
              <a:t>How to grow cells</a:t>
            </a:r>
            <a:endParaRPr/>
          </a:p>
          <a:p>
            <a:pPr marL="285750" indent="-285750">
              <a:buClr>
                <a:srgbClr val="000000"/>
              </a:buClr>
              <a:buSzPts val="1400"/>
              <a:buFont typeface="Arial"/>
              <a:buChar char="•"/>
            </a:pPr>
            <a:r>
              <a:rPr lang="en-US" sz="1400">
                <a:solidFill>
                  <a:srgbClr val="000000"/>
                </a:solidFill>
                <a:latin typeface="Arial"/>
                <a:ea typeface="Arial"/>
                <a:cs typeface="Arial"/>
                <a:sym typeface="Arial"/>
              </a:rPr>
              <a:t>How to divide cells</a:t>
            </a:r>
            <a:endParaRPr/>
          </a:p>
          <a:p>
            <a:pPr marL="285750" indent="-285750">
              <a:buClr>
                <a:srgbClr val="000000"/>
              </a:buClr>
              <a:buSzPts val="1400"/>
              <a:buFont typeface="Arial"/>
              <a:buChar char="•"/>
            </a:pPr>
            <a:r>
              <a:rPr lang="en-US" sz="1400">
                <a:solidFill>
                  <a:srgbClr val="000000"/>
                </a:solidFill>
                <a:latin typeface="Arial"/>
                <a:ea typeface="Arial"/>
                <a:cs typeface="Arial"/>
                <a:sym typeface="Arial"/>
              </a:rPr>
              <a:t>How to add diffusive field </a:t>
            </a:r>
            <a:endParaRPr/>
          </a:p>
          <a:p>
            <a:pPr marL="285750" indent="-285750">
              <a:buClr>
                <a:srgbClr val="000000"/>
              </a:buClr>
              <a:buSzPts val="1400"/>
              <a:buFont typeface="Arial"/>
              <a:buChar char="•"/>
            </a:pPr>
            <a:r>
              <a:rPr lang="en-US" sz="1400">
                <a:solidFill>
                  <a:srgbClr val="000000"/>
                </a:solidFill>
                <a:latin typeface="Arial"/>
                <a:ea typeface="Arial"/>
                <a:cs typeface="Arial"/>
                <a:sym typeface="Arial"/>
              </a:rPr>
              <a:t>How to change cell type</a:t>
            </a:r>
            <a:endParaRPr/>
          </a:p>
          <a:p>
            <a:endParaRPr sz="1400">
              <a:solidFill>
                <a:srgbClr val="000000"/>
              </a:solidFill>
              <a:latin typeface="Arial"/>
              <a:ea typeface="Arial"/>
              <a:cs typeface="Arial"/>
              <a:sym typeface="Arial"/>
            </a:endParaRPr>
          </a:p>
          <a:p>
            <a:r>
              <a:rPr lang="en-US" sz="1400">
                <a:solidFill>
                  <a:srgbClr val="000000"/>
                </a:solidFill>
                <a:latin typeface="Arial"/>
                <a:ea typeface="Arial"/>
                <a:cs typeface="Arial"/>
                <a:sym typeface="Arial"/>
              </a:rPr>
              <a:t>Let’s combine those techniques together and build a simplified simulation of avascular tumor. </a:t>
            </a:r>
            <a:endParaRPr/>
          </a:p>
          <a:p>
            <a:endParaRPr sz="1400">
              <a:solidFill>
                <a:srgbClr val="000000"/>
              </a:solidFill>
              <a:latin typeface="Arial"/>
              <a:ea typeface="Arial"/>
              <a:cs typeface="Arial"/>
              <a:sym typeface="Arial"/>
            </a:endParaRPr>
          </a:p>
          <a:p>
            <a:pPr marL="285750" indent="-285750">
              <a:buClr>
                <a:srgbClr val="000000"/>
              </a:buClr>
              <a:buSzPts val="1400"/>
              <a:buFont typeface="Arial"/>
              <a:buChar char="•"/>
            </a:pPr>
            <a:r>
              <a:rPr lang="en-US" sz="1400">
                <a:solidFill>
                  <a:srgbClr val="000000"/>
                </a:solidFill>
                <a:latin typeface="Arial"/>
                <a:ea typeface="Arial"/>
                <a:cs typeface="Arial"/>
                <a:sym typeface="Arial"/>
              </a:rPr>
              <a:t>We will use 3 cell types ,Tumor, TumorProliferating and Necrotic</a:t>
            </a:r>
            <a:endParaRPr/>
          </a:p>
          <a:p>
            <a:pPr marL="285750" indent="-285750">
              <a:buClr>
                <a:srgbClr val="000000"/>
              </a:buClr>
              <a:buSzPts val="1400"/>
              <a:buFont typeface="Arial"/>
              <a:buChar char="•"/>
            </a:pPr>
            <a:r>
              <a:rPr lang="en-US" sz="1400">
                <a:solidFill>
                  <a:srgbClr val="000000"/>
                </a:solidFill>
                <a:latin typeface="Arial"/>
                <a:ea typeface="Arial"/>
                <a:cs typeface="Arial"/>
                <a:sym typeface="Arial"/>
              </a:rPr>
              <a:t>We will make cell growth depend on level of nutrients and on cell pressure (contact inhibition of proliferation)</a:t>
            </a:r>
            <a:endParaRPr/>
          </a:p>
          <a:p>
            <a:pPr marL="285750" indent="-285750">
              <a:buClr>
                <a:srgbClr val="000000"/>
              </a:buClr>
              <a:buSzPts val="1400"/>
              <a:buFont typeface="Arial"/>
              <a:buChar char="•"/>
            </a:pPr>
            <a:r>
              <a:rPr lang="en-US" sz="1400">
                <a:solidFill>
                  <a:srgbClr val="000000"/>
                </a:solidFill>
                <a:latin typeface="Arial"/>
                <a:ea typeface="Arial"/>
                <a:cs typeface="Arial"/>
                <a:sym typeface="Arial"/>
              </a:rPr>
              <a:t>Cells turn necrotic once the level of nutrients falls below critical threshold. Necrotic cells do not grow or divide  </a:t>
            </a:r>
            <a:endParaRPr sz="1400">
              <a:solidFill>
                <a:srgbClr val="000000"/>
              </a:solidFill>
              <a:latin typeface="Arial"/>
              <a:ea typeface="Arial"/>
              <a:cs typeface="Arial"/>
              <a:sym typeface="Arial"/>
            </a:endParaRPr>
          </a:p>
        </p:txBody>
      </p:sp>
      <p:pic>
        <p:nvPicPr>
          <p:cNvPr id="265" name="Google Shape;265;p24"/>
          <p:cNvPicPr preferRelativeResize="0"/>
          <p:nvPr/>
        </p:nvPicPr>
        <p:blipFill rotWithShape="1">
          <a:blip r:embed="rId3">
            <a:alphaModFix/>
          </a:blip>
          <a:srcRect/>
          <a:stretch/>
        </p:blipFill>
        <p:spPr>
          <a:xfrm>
            <a:off x="4084725" y="3772423"/>
            <a:ext cx="6057183" cy="3017305"/>
          </a:xfrm>
          <a:prstGeom prst="rect">
            <a:avLst/>
          </a:prstGeom>
          <a:noFill/>
          <a:ln>
            <a:noFill/>
          </a:ln>
        </p:spPr>
      </p:pic>
      <p:sp>
        <p:nvSpPr>
          <p:cNvPr id="266" name="Google Shape;266;p24"/>
          <p:cNvSpPr txBox="1"/>
          <p:nvPr/>
        </p:nvSpPr>
        <p:spPr>
          <a:xfrm>
            <a:off x="1624208" y="4809996"/>
            <a:ext cx="1678488" cy="307777"/>
          </a:xfrm>
          <a:prstGeom prst="rect">
            <a:avLst/>
          </a:prstGeom>
          <a:noFill/>
          <a:ln>
            <a:noFill/>
          </a:ln>
        </p:spPr>
        <p:txBody>
          <a:bodyPr spcFirstLastPara="1" wrap="square" lIns="91425" tIns="45700" rIns="91425" bIns="45700" anchor="t" anchorCtr="0">
            <a:spAutoFit/>
          </a:bodyPr>
          <a:lstStyle/>
          <a:p>
            <a:r>
              <a:rPr lang="en-US" sz="1400">
                <a:solidFill>
                  <a:srgbClr val="000000"/>
                </a:solidFill>
                <a:latin typeface="Arial"/>
                <a:ea typeface="Arial"/>
                <a:cs typeface="Arial"/>
                <a:sym typeface="Arial"/>
              </a:rPr>
              <a:t>Necrotic cells</a:t>
            </a:r>
            <a:endParaRPr sz="1400">
              <a:solidFill>
                <a:srgbClr val="000000"/>
              </a:solidFill>
              <a:latin typeface="Arial"/>
              <a:ea typeface="Arial"/>
              <a:cs typeface="Arial"/>
              <a:sym typeface="Arial"/>
            </a:endParaRPr>
          </a:p>
        </p:txBody>
      </p:sp>
      <p:cxnSp>
        <p:nvCxnSpPr>
          <p:cNvPr id="267" name="Google Shape;267;p24"/>
          <p:cNvCxnSpPr/>
          <p:nvPr/>
        </p:nvCxnSpPr>
        <p:spPr>
          <a:xfrm>
            <a:off x="2901864" y="4963884"/>
            <a:ext cx="2417523" cy="747985"/>
          </a:xfrm>
          <a:prstGeom prst="straightConnector1">
            <a:avLst/>
          </a:prstGeom>
          <a:noFill/>
          <a:ln w="9525" cap="flat" cmpd="sng">
            <a:solidFill>
              <a:srgbClr val="4A7DBA"/>
            </a:solidFill>
            <a:prstDash val="solid"/>
            <a:round/>
            <a:headEnd type="none" w="sm" len="sm"/>
            <a:tailEnd type="triangle" w="med" len="med"/>
          </a:ln>
        </p:spPr>
      </p:cxnSp>
      <p:sp>
        <p:nvSpPr>
          <p:cNvPr id="268" name="Google Shape;268;p24"/>
          <p:cNvSpPr txBox="1"/>
          <p:nvPr/>
        </p:nvSpPr>
        <p:spPr>
          <a:xfrm>
            <a:off x="1645705" y="4036191"/>
            <a:ext cx="2125868" cy="523220"/>
          </a:xfrm>
          <a:prstGeom prst="rect">
            <a:avLst/>
          </a:prstGeom>
          <a:noFill/>
          <a:ln>
            <a:noFill/>
          </a:ln>
        </p:spPr>
        <p:txBody>
          <a:bodyPr spcFirstLastPara="1" wrap="square" lIns="91425" tIns="45700" rIns="91425" bIns="45700" anchor="t" anchorCtr="0">
            <a:spAutoFit/>
          </a:bodyPr>
          <a:lstStyle/>
          <a:p>
            <a:r>
              <a:rPr lang="en-US" sz="1400">
                <a:solidFill>
                  <a:srgbClr val="000000"/>
                </a:solidFill>
                <a:latin typeface="Arial"/>
                <a:ea typeface="Arial"/>
                <a:cs typeface="Arial"/>
                <a:sym typeface="Arial"/>
              </a:rPr>
              <a:t>Tumor or TumorProliferating cells</a:t>
            </a:r>
            <a:endParaRPr sz="1400">
              <a:solidFill>
                <a:srgbClr val="000000"/>
              </a:solidFill>
              <a:latin typeface="Arial"/>
              <a:ea typeface="Arial"/>
              <a:cs typeface="Arial"/>
              <a:sym typeface="Arial"/>
            </a:endParaRPr>
          </a:p>
        </p:txBody>
      </p:sp>
      <p:cxnSp>
        <p:nvCxnSpPr>
          <p:cNvPr id="269" name="Google Shape;269;p24"/>
          <p:cNvCxnSpPr>
            <a:stCxn id="268" idx="3"/>
          </p:cNvCxnSpPr>
          <p:nvPr/>
        </p:nvCxnSpPr>
        <p:spPr>
          <a:xfrm>
            <a:off x="3771573" y="4297801"/>
            <a:ext cx="1435200" cy="1040100"/>
          </a:xfrm>
          <a:prstGeom prst="straightConnector1">
            <a:avLst/>
          </a:prstGeom>
          <a:noFill/>
          <a:ln w="9525" cap="flat" cmpd="sng">
            <a:solidFill>
              <a:srgbClr val="4A7DBA"/>
            </a:solidFill>
            <a:prstDash val="solid"/>
            <a:round/>
            <a:headEnd type="none" w="sm" len="sm"/>
            <a:tailEnd type="triangle" w="med" len="med"/>
          </a:ln>
        </p:spPr>
      </p:cxnSp>
      <p:sp>
        <p:nvSpPr>
          <p:cNvPr id="270" name="Google Shape;270;p24"/>
          <p:cNvSpPr txBox="1"/>
          <p:nvPr/>
        </p:nvSpPr>
        <p:spPr>
          <a:xfrm>
            <a:off x="1638593" y="426454"/>
            <a:ext cx="4938810" cy="307777"/>
          </a:xfrm>
          <a:prstGeom prst="rect">
            <a:avLst/>
          </a:prstGeom>
          <a:noFill/>
          <a:ln>
            <a:noFill/>
          </a:ln>
        </p:spPr>
        <p:txBody>
          <a:bodyPr spcFirstLastPara="1" wrap="square" lIns="91425" tIns="45700" rIns="91425" bIns="45700" anchor="t" anchorCtr="0">
            <a:spAutoFit/>
          </a:bodyPr>
          <a:lstStyle/>
          <a:p>
            <a:r>
              <a:rPr lang="en-US" sz="1400" b="1">
                <a:solidFill>
                  <a:srgbClr val="000000"/>
                </a:solidFill>
                <a:latin typeface="Arial"/>
                <a:ea typeface="Arial"/>
                <a:cs typeface="Arial"/>
                <a:sym typeface="Arial"/>
              </a:rPr>
              <a:t>AvascularTumor.cc3d</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74"/>
        <p:cNvGrpSpPr/>
        <p:nvPr/>
      </p:nvGrpSpPr>
      <p:grpSpPr>
        <a:xfrm>
          <a:off x="0" y="0"/>
          <a:ext cx="0" cy="0"/>
          <a:chOff x="0" y="0"/>
          <a:chExt cx="0" cy="0"/>
        </a:xfrm>
      </p:grpSpPr>
      <p:sp>
        <p:nvSpPr>
          <p:cNvPr id="275" name="Google Shape;275;p25"/>
          <p:cNvSpPr txBox="1"/>
          <p:nvPr/>
        </p:nvSpPr>
        <p:spPr>
          <a:xfrm>
            <a:off x="1524000" y="0"/>
            <a:ext cx="9144000" cy="400110"/>
          </a:xfrm>
          <a:prstGeom prst="rect">
            <a:avLst/>
          </a:prstGeom>
          <a:solidFill>
            <a:schemeClr val="accent2"/>
          </a:solidFill>
          <a:ln>
            <a:noFill/>
          </a:ln>
        </p:spPr>
        <p:txBody>
          <a:bodyPr spcFirstLastPara="1" wrap="square" lIns="91425" tIns="45700" rIns="91425" bIns="45700" anchor="t" anchorCtr="0">
            <a:spAutoFit/>
          </a:bodyPr>
          <a:lstStyle/>
          <a:p>
            <a:pPr>
              <a:buClr>
                <a:srgbClr val="000000"/>
              </a:buClr>
              <a:buSzPts val="2000"/>
            </a:pPr>
            <a:r>
              <a:rPr lang="en-US" sz="2000" b="1">
                <a:solidFill>
                  <a:schemeClr val="lt1"/>
                </a:solidFill>
                <a:latin typeface="Arial"/>
                <a:ea typeface="Arial"/>
                <a:cs typeface="Arial"/>
                <a:sym typeface="Arial"/>
              </a:rPr>
              <a:t>Code highlights - AvascularTumor.cc3d</a:t>
            </a:r>
            <a:endParaRPr/>
          </a:p>
        </p:txBody>
      </p:sp>
      <p:sp>
        <p:nvSpPr>
          <p:cNvPr id="276" name="Google Shape;276;p25"/>
          <p:cNvSpPr/>
          <p:nvPr/>
        </p:nvSpPr>
        <p:spPr>
          <a:xfrm>
            <a:off x="1524001" y="339700"/>
            <a:ext cx="6381875" cy="6717223"/>
          </a:xfrm>
          <a:prstGeom prst="rect">
            <a:avLst/>
          </a:prstGeom>
          <a:solidFill>
            <a:srgbClr val="FFFFFF"/>
          </a:solidFill>
          <a:ln>
            <a:noFill/>
          </a:ln>
        </p:spPr>
        <p:txBody>
          <a:bodyPr spcFirstLastPara="1" wrap="square" lIns="91425" tIns="45700" rIns="91425" bIns="45700" anchor="ctr" anchorCtr="0">
            <a:spAutoFit/>
          </a:bodyPr>
          <a:lstStyle/>
          <a:p>
            <a:pPr>
              <a:buClr>
                <a:srgbClr val="000080"/>
              </a:buClr>
              <a:buSzPts val="1050"/>
            </a:pPr>
            <a:r>
              <a:rPr lang="en-US" sz="1050" b="1">
                <a:solidFill>
                  <a:srgbClr val="000080"/>
                </a:solidFill>
                <a:latin typeface="Arial"/>
                <a:ea typeface="Arial"/>
                <a:cs typeface="Arial"/>
                <a:sym typeface="Arial"/>
              </a:rPr>
              <a:t>from </a:t>
            </a:r>
            <a:r>
              <a:rPr lang="en-US" sz="1050">
                <a:solidFill>
                  <a:srgbClr val="000000"/>
                </a:solidFill>
                <a:latin typeface="Arial"/>
                <a:ea typeface="Arial"/>
                <a:cs typeface="Arial"/>
                <a:sym typeface="Arial"/>
              </a:rPr>
              <a:t>cc3d.core.PySteppables </a:t>
            </a:r>
            <a:r>
              <a:rPr lang="en-US" sz="1050" b="1">
                <a:solidFill>
                  <a:srgbClr val="000080"/>
                </a:solidFill>
                <a:latin typeface="Arial"/>
                <a:ea typeface="Arial"/>
                <a:cs typeface="Arial"/>
                <a:sym typeface="Arial"/>
              </a:rPr>
              <a:t>import </a:t>
            </a:r>
            <a:r>
              <a:rPr lang="en-US" sz="1050">
                <a:solidFill>
                  <a:srgbClr val="000000"/>
                </a:solidFill>
                <a:latin typeface="Arial"/>
                <a:ea typeface="Arial"/>
                <a:cs typeface="Arial"/>
                <a:sym typeface="Arial"/>
              </a:rPr>
              <a:t>*</a:t>
            </a:r>
            <a:br>
              <a:rPr lang="en-US" sz="1050">
                <a:solidFill>
                  <a:srgbClr val="000000"/>
                </a:solidFill>
                <a:latin typeface="Arial"/>
                <a:ea typeface="Arial"/>
                <a:cs typeface="Arial"/>
                <a:sym typeface="Arial"/>
              </a:rPr>
            </a:br>
            <a:br>
              <a:rPr lang="en-US" sz="1050">
                <a:solidFill>
                  <a:srgbClr val="000000"/>
                </a:solidFill>
                <a:latin typeface="Arial"/>
                <a:ea typeface="Arial"/>
                <a:cs typeface="Arial"/>
                <a:sym typeface="Arial"/>
              </a:rPr>
            </a:br>
            <a:br>
              <a:rPr lang="en-US" sz="1050">
                <a:solidFill>
                  <a:srgbClr val="000000"/>
                </a:solidFill>
                <a:latin typeface="Arial"/>
                <a:ea typeface="Arial"/>
                <a:cs typeface="Arial"/>
                <a:sym typeface="Arial"/>
              </a:rPr>
            </a:br>
            <a:r>
              <a:rPr lang="en-US" sz="1050" b="1">
                <a:solidFill>
                  <a:srgbClr val="000080"/>
                </a:solidFill>
                <a:latin typeface="Arial"/>
                <a:ea typeface="Arial"/>
                <a:cs typeface="Arial"/>
                <a:sym typeface="Arial"/>
              </a:rPr>
              <a:t>def </a:t>
            </a:r>
            <a:r>
              <a:rPr lang="en-US" sz="1050">
                <a:solidFill>
                  <a:srgbClr val="000000"/>
                </a:solidFill>
                <a:latin typeface="Arial"/>
                <a:ea typeface="Arial"/>
                <a:cs typeface="Arial"/>
                <a:sym typeface="Arial"/>
              </a:rPr>
              <a:t>ir(x):</a:t>
            </a: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a:t>
            </a:r>
            <a:r>
              <a:rPr lang="en-US" sz="1050" b="1">
                <a:solidFill>
                  <a:srgbClr val="000080"/>
                </a:solidFill>
                <a:latin typeface="Arial"/>
                <a:ea typeface="Arial"/>
                <a:cs typeface="Arial"/>
                <a:sym typeface="Arial"/>
              </a:rPr>
              <a:t>return </a:t>
            </a:r>
            <a:r>
              <a:rPr lang="en-US" sz="1050">
                <a:solidFill>
                  <a:srgbClr val="000080"/>
                </a:solidFill>
                <a:latin typeface="Arial"/>
                <a:ea typeface="Arial"/>
                <a:cs typeface="Arial"/>
                <a:sym typeface="Arial"/>
              </a:rPr>
              <a:t>int</a:t>
            </a:r>
            <a:r>
              <a:rPr lang="en-US" sz="1050">
                <a:solidFill>
                  <a:srgbClr val="000000"/>
                </a:solidFill>
                <a:latin typeface="Arial"/>
                <a:ea typeface="Arial"/>
                <a:cs typeface="Arial"/>
                <a:sym typeface="Arial"/>
              </a:rPr>
              <a:t>(</a:t>
            </a:r>
            <a:r>
              <a:rPr lang="en-US" sz="1050">
                <a:solidFill>
                  <a:srgbClr val="000080"/>
                </a:solidFill>
                <a:latin typeface="Arial"/>
                <a:ea typeface="Arial"/>
                <a:cs typeface="Arial"/>
                <a:sym typeface="Arial"/>
              </a:rPr>
              <a:t>round</a:t>
            </a:r>
            <a:r>
              <a:rPr lang="en-US" sz="1050">
                <a:solidFill>
                  <a:srgbClr val="000000"/>
                </a:solidFill>
                <a:latin typeface="Arial"/>
                <a:ea typeface="Arial"/>
                <a:cs typeface="Arial"/>
                <a:sym typeface="Arial"/>
              </a:rPr>
              <a:t>(x))</a:t>
            </a:r>
            <a:br>
              <a:rPr lang="en-US" sz="1050">
                <a:solidFill>
                  <a:srgbClr val="000000"/>
                </a:solidFill>
                <a:latin typeface="Arial"/>
                <a:ea typeface="Arial"/>
                <a:cs typeface="Arial"/>
                <a:sym typeface="Arial"/>
              </a:rPr>
            </a:br>
            <a:br>
              <a:rPr lang="en-US" sz="1050">
                <a:solidFill>
                  <a:srgbClr val="000000"/>
                </a:solidFill>
                <a:latin typeface="Arial"/>
                <a:ea typeface="Arial"/>
                <a:cs typeface="Arial"/>
                <a:sym typeface="Arial"/>
              </a:rPr>
            </a:br>
            <a:br>
              <a:rPr lang="en-US" sz="1050">
                <a:solidFill>
                  <a:srgbClr val="000000"/>
                </a:solidFill>
                <a:latin typeface="Arial"/>
                <a:ea typeface="Arial"/>
                <a:cs typeface="Arial"/>
                <a:sym typeface="Arial"/>
              </a:rPr>
            </a:br>
            <a:r>
              <a:rPr lang="en-US" sz="1050" b="1">
                <a:solidFill>
                  <a:srgbClr val="000080"/>
                </a:solidFill>
                <a:latin typeface="Arial"/>
                <a:ea typeface="Arial"/>
                <a:cs typeface="Arial"/>
                <a:sym typeface="Arial"/>
              </a:rPr>
              <a:t>class </a:t>
            </a:r>
            <a:r>
              <a:rPr lang="en-US" sz="1050">
                <a:solidFill>
                  <a:srgbClr val="000000"/>
                </a:solidFill>
                <a:latin typeface="Arial"/>
                <a:ea typeface="Arial"/>
                <a:cs typeface="Arial"/>
                <a:sym typeface="Arial"/>
              </a:rPr>
              <a:t>AvascularTumorSteppable(SteppableBasePy):</a:t>
            </a:r>
            <a:br>
              <a:rPr lang="en-US" sz="1050">
                <a:solidFill>
                  <a:srgbClr val="000000"/>
                </a:solidFill>
                <a:latin typeface="Arial"/>
                <a:ea typeface="Arial"/>
                <a:cs typeface="Arial"/>
                <a:sym typeface="Arial"/>
              </a:rPr>
            </a:b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a:t>
            </a:r>
            <a:r>
              <a:rPr lang="en-US" sz="1050" b="1">
                <a:solidFill>
                  <a:srgbClr val="000080"/>
                </a:solidFill>
                <a:latin typeface="Arial"/>
                <a:ea typeface="Arial"/>
                <a:cs typeface="Arial"/>
                <a:sym typeface="Arial"/>
              </a:rPr>
              <a:t>def </a:t>
            </a:r>
            <a:r>
              <a:rPr lang="en-US" sz="1050">
                <a:solidFill>
                  <a:srgbClr val="000000"/>
                </a:solidFill>
                <a:latin typeface="Arial"/>
                <a:ea typeface="Arial"/>
                <a:cs typeface="Arial"/>
                <a:sym typeface="Arial"/>
              </a:rPr>
              <a:t>start(</a:t>
            </a:r>
            <a:r>
              <a:rPr lang="en-US" sz="1050">
                <a:solidFill>
                  <a:srgbClr val="94558D"/>
                </a:solidFill>
                <a:latin typeface="Arial"/>
                <a:ea typeface="Arial"/>
                <a:cs typeface="Arial"/>
                <a:sym typeface="Arial"/>
              </a:rPr>
              <a:t>self</a:t>
            </a:r>
            <a:r>
              <a:rPr lang="en-US" sz="1050">
                <a:solidFill>
                  <a:srgbClr val="000000"/>
                </a:solidFill>
                <a:latin typeface="Arial"/>
                <a:ea typeface="Arial"/>
                <a:cs typeface="Arial"/>
                <a:sym typeface="Arial"/>
              </a:rPr>
              <a:t>):</a:t>
            </a: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cell = </a:t>
            </a:r>
            <a:r>
              <a:rPr lang="en-US" sz="1050">
                <a:solidFill>
                  <a:srgbClr val="94558D"/>
                </a:solidFill>
                <a:latin typeface="Arial"/>
                <a:ea typeface="Arial"/>
                <a:cs typeface="Arial"/>
                <a:sym typeface="Arial"/>
              </a:rPr>
              <a:t>self</a:t>
            </a:r>
            <a:r>
              <a:rPr lang="en-US" sz="1050">
                <a:solidFill>
                  <a:srgbClr val="000000"/>
                </a:solidFill>
                <a:latin typeface="Arial"/>
                <a:ea typeface="Arial"/>
                <a:cs typeface="Arial"/>
                <a:sym typeface="Arial"/>
              </a:rPr>
              <a:t>.new_cell(</a:t>
            </a:r>
            <a:r>
              <a:rPr lang="en-US" sz="1050">
                <a:solidFill>
                  <a:srgbClr val="94558D"/>
                </a:solidFill>
                <a:latin typeface="Arial"/>
                <a:ea typeface="Arial"/>
                <a:cs typeface="Arial"/>
                <a:sym typeface="Arial"/>
              </a:rPr>
              <a:t>self</a:t>
            </a:r>
            <a:r>
              <a:rPr lang="en-US" sz="1050">
                <a:solidFill>
                  <a:srgbClr val="000000"/>
                </a:solidFill>
                <a:latin typeface="Arial"/>
                <a:ea typeface="Arial"/>
                <a:cs typeface="Arial"/>
                <a:sym typeface="Arial"/>
              </a:rPr>
              <a:t>.TUMORPROLIFERATING)</a:t>
            </a: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a:t>
            </a:r>
            <a:r>
              <a:rPr lang="en-US" sz="1050">
                <a:solidFill>
                  <a:srgbClr val="94558D"/>
                </a:solidFill>
                <a:latin typeface="Arial"/>
                <a:ea typeface="Arial"/>
                <a:cs typeface="Arial"/>
                <a:sym typeface="Arial"/>
              </a:rPr>
              <a:t>self</a:t>
            </a:r>
            <a:r>
              <a:rPr lang="en-US" sz="1050">
                <a:solidFill>
                  <a:srgbClr val="000000"/>
                </a:solidFill>
                <a:latin typeface="Arial"/>
                <a:ea typeface="Arial"/>
                <a:cs typeface="Arial"/>
                <a:sym typeface="Arial"/>
              </a:rPr>
              <a:t>.cell_field[</a:t>
            </a:r>
            <a:r>
              <a:rPr lang="en-US" sz="1050">
                <a:solidFill>
                  <a:srgbClr val="0000FF"/>
                </a:solidFill>
                <a:latin typeface="Arial"/>
                <a:ea typeface="Arial"/>
                <a:cs typeface="Arial"/>
                <a:sym typeface="Arial"/>
              </a:rPr>
              <a:t>100</a:t>
            </a:r>
            <a:r>
              <a:rPr lang="en-US" sz="1050">
                <a:solidFill>
                  <a:srgbClr val="000000"/>
                </a:solidFill>
                <a:latin typeface="Arial"/>
                <a:ea typeface="Arial"/>
                <a:cs typeface="Arial"/>
                <a:sym typeface="Arial"/>
              </a:rPr>
              <a:t>:</a:t>
            </a:r>
            <a:r>
              <a:rPr lang="en-US" sz="1050">
                <a:solidFill>
                  <a:srgbClr val="0000FF"/>
                </a:solidFill>
                <a:latin typeface="Arial"/>
                <a:ea typeface="Arial"/>
                <a:cs typeface="Arial"/>
                <a:sym typeface="Arial"/>
              </a:rPr>
              <a:t>102</a:t>
            </a:r>
            <a:r>
              <a:rPr lang="en-US" sz="1050">
                <a:solidFill>
                  <a:srgbClr val="000000"/>
                </a:solidFill>
                <a:latin typeface="Arial"/>
                <a:ea typeface="Arial"/>
                <a:cs typeface="Arial"/>
                <a:sym typeface="Arial"/>
              </a:rPr>
              <a:t>, </a:t>
            </a:r>
            <a:r>
              <a:rPr lang="en-US" sz="1050">
                <a:solidFill>
                  <a:srgbClr val="0000FF"/>
                </a:solidFill>
                <a:latin typeface="Arial"/>
                <a:ea typeface="Arial"/>
                <a:cs typeface="Arial"/>
                <a:sym typeface="Arial"/>
              </a:rPr>
              <a:t>100</a:t>
            </a:r>
            <a:r>
              <a:rPr lang="en-US" sz="1050">
                <a:solidFill>
                  <a:srgbClr val="000000"/>
                </a:solidFill>
                <a:latin typeface="Arial"/>
                <a:ea typeface="Arial"/>
                <a:cs typeface="Arial"/>
                <a:sym typeface="Arial"/>
              </a:rPr>
              <a:t>:</a:t>
            </a:r>
            <a:r>
              <a:rPr lang="en-US" sz="1050">
                <a:solidFill>
                  <a:srgbClr val="0000FF"/>
                </a:solidFill>
                <a:latin typeface="Arial"/>
                <a:ea typeface="Arial"/>
                <a:cs typeface="Arial"/>
                <a:sym typeface="Arial"/>
              </a:rPr>
              <a:t>102</a:t>
            </a:r>
            <a:r>
              <a:rPr lang="en-US" sz="1050">
                <a:solidFill>
                  <a:srgbClr val="000000"/>
                </a:solidFill>
                <a:latin typeface="Arial"/>
                <a:ea typeface="Arial"/>
                <a:cs typeface="Arial"/>
                <a:sym typeface="Arial"/>
              </a:rPr>
              <a:t>, </a:t>
            </a:r>
            <a:r>
              <a:rPr lang="en-US" sz="1050">
                <a:solidFill>
                  <a:srgbClr val="0000FF"/>
                </a:solidFill>
                <a:latin typeface="Arial"/>
                <a:ea typeface="Arial"/>
                <a:cs typeface="Arial"/>
                <a:sym typeface="Arial"/>
              </a:rPr>
              <a:t>0</a:t>
            </a:r>
            <a:r>
              <a:rPr lang="en-US" sz="1050">
                <a:solidFill>
                  <a:srgbClr val="000000"/>
                </a:solidFill>
                <a:latin typeface="Arial"/>
                <a:ea typeface="Arial"/>
                <a:cs typeface="Arial"/>
                <a:sym typeface="Arial"/>
              </a:rPr>
              <a:t>] = cell</a:t>
            </a:r>
            <a:br>
              <a:rPr lang="en-US" sz="1050">
                <a:solidFill>
                  <a:srgbClr val="000000"/>
                </a:solidFill>
                <a:latin typeface="Arial"/>
                <a:ea typeface="Arial"/>
                <a:cs typeface="Arial"/>
                <a:sym typeface="Arial"/>
              </a:rPr>
            </a:b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cell.targetVolume = </a:t>
            </a:r>
            <a:r>
              <a:rPr lang="en-US" sz="1050">
                <a:solidFill>
                  <a:srgbClr val="0000FF"/>
                </a:solidFill>
                <a:latin typeface="Arial"/>
                <a:ea typeface="Arial"/>
                <a:cs typeface="Arial"/>
                <a:sym typeface="Arial"/>
              </a:rPr>
              <a:t>25</a:t>
            </a:r>
            <a:br>
              <a:rPr lang="en-US" sz="1050">
                <a:solidFill>
                  <a:srgbClr val="0000FF"/>
                </a:solidFill>
                <a:latin typeface="Arial"/>
                <a:ea typeface="Arial"/>
                <a:cs typeface="Arial"/>
                <a:sym typeface="Arial"/>
              </a:rPr>
            </a:br>
            <a:r>
              <a:rPr lang="en-US" sz="1050">
                <a:solidFill>
                  <a:srgbClr val="0000FF"/>
                </a:solidFill>
                <a:latin typeface="Arial"/>
                <a:ea typeface="Arial"/>
                <a:cs typeface="Arial"/>
                <a:sym typeface="Arial"/>
              </a:rPr>
              <a:t>        </a:t>
            </a:r>
            <a:r>
              <a:rPr lang="en-US" sz="1050">
                <a:solidFill>
                  <a:srgbClr val="000000"/>
                </a:solidFill>
                <a:latin typeface="Arial"/>
                <a:ea typeface="Arial"/>
                <a:cs typeface="Arial"/>
                <a:sym typeface="Arial"/>
              </a:rPr>
              <a:t>cell.lambdaVolume = </a:t>
            </a:r>
            <a:r>
              <a:rPr lang="en-US" sz="1050">
                <a:solidFill>
                  <a:srgbClr val="0000FF"/>
                </a:solidFill>
                <a:latin typeface="Arial"/>
                <a:ea typeface="Arial"/>
                <a:cs typeface="Arial"/>
                <a:sym typeface="Arial"/>
              </a:rPr>
              <a:t>5.0</a:t>
            </a:r>
            <a:br>
              <a:rPr lang="en-US" sz="1050">
                <a:solidFill>
                  <a:srgbClr val="0000FF"/>
                </a:solidFill>
                <a:latin typeface="Arial"/>
                <a:ea typeface="Arial"/>
                <a:cs typeface="Arial"/>
                <a:sym typeface="Arial"/>
              </a:rPr>
            </a:br>
            <a:br>
              <a:rPr lang="en-US" sz="1050">
                <a:solidFill>
                  <a:srgbClr val="0000FF"/>
                </a:solidFill>
                <a:latin typeface="Arial"/>
                <a:ea typeface="Arial"/>
                <a:cs typeface="Arial"/>
                <a:sym typeface="Arial"/>
              </a:rPr>
            </a:br>
            <a:r>
              <a:rPr lang="en-US" sz="1050">
                <a:solidFill>
                  <a:srgbClr val="0000FF"/>
                </a:solidFill>
                <a:latin typeface="Arial"/>
                <a:ea typeface="Arial"/>
                <a:cs typeface="Arial"/>
                <a:sym typeface="Arial"/>
              </a:rPr>
              <a:t>    </a:t>
            </a:r>
            <a:r>
              <a:rPr lang="en-US" sz="1050" b="1">
                <a:solidFill>
                  <a:srgbClr val="000080"/>
                </a:solidFill>
                <a:latin typeface="Arial"/>
                <a:ea typeface="Arial"/>
                <a:cs typeface="Arial"/>
                <a:sym typeface="Arial"/>
              </a:rPr>
              <a:t>def </a:t>
            </a:r>
            <a:r>
              <a:rPr lang="en-US" sz="1050">
                <a:solidFill>
                  <a:srgbClr val="000000"/>
                </a:solidFill>
                <a:latin typeface="Arial"/>
                <a:ea typeface="Arial"/>
                <a:cs typeface="Arial"/>
                <a:sym typeface="Arial"/>
              </a:rPr>
              <a:t>step(</a:t>
            </a:r>
            <a:r>
              <a:rPr lang="en-US" sz="1050">
                <a:solidFill>
                  <a:srgbClr val="94558D"/>
                </a:solidFill>
                <a:latin typeface="Arial"/>
                <a:ea typeface="Arial"/>
                <a:cs typeface="Arial"/>
                <a:sym typeface="Arial"/>
              </a:rPr>
              <a:t>self</a:t>
            </a:r>
            <a:r>
              <a:rPr lang="en-US" sz="1050">
                <a:solidFill>
                  <a:srgbClr val="000000"/>
                </a:solidFill>
                <a:latin typeface="Arial"/>
                <a:ea typeface="Arial"/>
                <a:cs typeface="Arial"/>
                <a:sym typeface="Arial"/>
              </a:rPr>
              <a:t>, mcs):</a:t>
            </a: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nutrient_field = </a:t>
            </a:r>
            <a:r>
              <a:rPr lang="en-US" sz="1050">
                <a:solidFill>
                  <a:srgbClr val="94558D"/>
                </a:solidFill>
                <a:latin typeface="Arial"/>
                <a:ea typeface="Arial"/>
                <a:cs typeface="Arial"/>
                <a:sym typeface="Arial"/>
              </a:rPr>
              <a:t>self</a:t>
            </a:r>
            <a:r>
              <a:rPr lang="en-US" sz="1050">
                <a:solidFill>
                  <a:srgbClr val="000000"/>
                </a:solidFill>
                <a:latin typeface="Arial"/>
                <a:ea typeface="Arial"/>
                <a:cs typeface="Arial"/>
                <a:sym typeface="Arial"/>
              </a:rPr>
              <a:t>.field.Nutrient</a:t>
            </a:r>
            <a:br>
              <a:rPr lang="en-US" sz="1050">
                <a:solidFill>
                  <a:srgbClr val="000000"/>
                </a:solidFill>
                <a:latin typeface="Arial"/>
                <a:ea typeface="Arial"/>
                <a:cs typeface="Arial"/>
                <a:sym typeface="Arial"/>
              </a:rPr>
            </a:b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a:t>
            </a:r>
            <a:r>
              <a:rPr lang="en-US" sz="1050" b="1">
                <a:solidFill>
                  <a:srgbClr val="000080"/>
                </a:solidFill>
                <a:latin typeface="Arial"/>
                <a:ea typeface="Arial"/>
                <a:cs typeface="Arial"/>
                <a:sym typeface="Arial"/>
              </a:rPr>
              <a:t>for </a:t>
            </a:r>
            <a:r>
              <a:rPr lang="en-US" sz="1050">
                <a:solidFill>
                  <a:srgbClr val="000000"/>
                </a:solidFill>
                <a:latin typeface="Arial"/>
                <a:ea typeface="Arial"/>
                <a:cs typeface="Arial"/>
                <a:sym typeface="Arial"/>
              </a:rPr>
              <a:t>cell </a:t>
            </a:r>
            <a:r>
              <a:rPr lang="en-US" sz="1050" b="1">
                <a:solidFill>
                  <a:srgbClr val="000080"/>
                </a:solidFill>
                <a:latin typeface="Arial"/>
                <a:ea typeface="Arial"/>
                <a:cs typeface="Arial"/>
                <a:sym typeface="Arial"/>
              </a:rPr>
              <a:t>in </a:t>
            </a:r>
            <a:r>
              <a:rPr lang="en-US" sz="1050">
                <a:solidFill>
                  <a:srgbClr val="94558D"/>
                </a:solidFill>
                <a:latin typeface="Arial"/>
                <a:ea typeface="Arial"/>
                <a:cs typeface="Arial"/>
                <a:sym typeface="Arial"/>
              </a:rPr>
              <a:t>self</a:t>
            </a:r>
            <a:r>
              <a:rPr lang="en-US" sz="1050">
                <a:solidFill>
                  <a:srgbClr val="000000"/>
                </a:solidFill>
                <a:latin typeface="Arial"/>
                <a:ea typeface="Arial"/>
                <a:cs typeface="Arial"/>
                <a:sym typeface="Arial"/>
              </a:rPr>
              <a:t>.cell_list:</a:t>
            </a: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x_com = ir(cell.xCOM)</a:t>
            </a: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y_com = ir(cell.yCOM)</a:t>
            </a: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z_com = ir(cell.zCOM)</a:t>
            </a:r>
            <a:br>
              <a:rPr lang="en-US" sz="1050">
                <a:solidFill>
                  <a:srgbClr val="000000"/>
                </a:solidFill>
                <a:latin typeface="Arial"/>
                <a:ea typeface="Arial"/>
                <a:cs typeface="Arial"/>
                <a:sym typeface="Arial"/>
              </a:rPr>
            </a:b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nutrient_level = nutrient_field[x_com, y_com, z_com]</a:t>
            </a:r>
            <a:br>
              <a:rPr lang="en-US" sz="1050">
                <a:solidFill>
                  <a:srgbClr val="000000"/>
                </a:solidFill>
                <a:latin typeface="Arial"/>
                <a:ea typeface="Arial"/>
                <a:cs typeface="Arial"/>
                <a:sym typeface="Arial"/>
              </a:rPr>
            </a:b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a:t>
            </a:r>
            <a:r>
              <a:rPr lang="en-US" sz="1050" b="1">
                <a:solidFill>
                  <a:srgbClr val="000080"/>
                </a:solidFill>
                <a:latin typeface="Arial"/>
                <a:ea typeface="Arial"/>
                <a:cs typeface="Arial"/>
                <a:sym typeface="Arial"/>
              </a:rPr>
              <a:t>if </a:t>
            </a:r>
            <a:r>
              <a:rPr lang="en-US" sz="1050">
                <a:solidFill>
                  <a:srgbClr val="000000"/>
                </a:solidFill>
                <a:latin typeface="Arial"/>
                <a:ea typeface="Arial"/>
                <a:cs typeface="Arial"/>
                <a:sym typeface="Arial"/>
              </a:rPr>
              <a:t>cell.type </a:t>
            </a:r>
            <a:r>
              <a:rPr lang="en-US" sz="1050" b="1">
                <a:solidFill>
                  <a:srgbClr val="000080"/>
                </a:solidFill>
                <a:latin typeface="Arial"/>
                <a:ea typeface="Arial"/>
                <a:cs typeface="Arial"/>
                <a:sym typeface="Arial"/>
              </a:rPr>
              <a:t>in </a:t>
            </a:r>
            <a:r>
              <a:rPr lang="en-US" sz="1050">
                <a:solidFill>
                  <a:srgbClr val="000000"/>
                </a:solidFill>
                <a:latin typeface="Arial"/>
                <a:ea typeface="Arial"/>
                <a:cs typeface="Arial"/>
                <a:sym typeface="Arial"/>
              </a:rPr>
              <a:t>[</a:t>
            </a:r>
            <a:r>
              <a:rPr lang="en-US" sz="1050">
                <a:solidFill>
                  <a:srgbClr val="94558D"/>
                </a:solidFill>
                <a:latin typeface="Arial"/>
                <a:ea typeface="Arial"/>
                <a:cs typeface="Arial"/>
                <a:sym typeface="Arial"/>
              </a:rPr>
              <a:t>self</a:t>
            </a:r>
            <a:r>
              <a:rPr lang="en-US" sz="1050">
                <a:solidFill>
                  <a:srgbClr val="000000"/>
                </a:solidFill>
                <a:latin typeface="Arial"/>
                <a:ea typeface="Arial"/>
                <a:cs typeface="Arial"/>
                <a:sym typeface="Arial"/>
              </a:rPr>
              <a:t>.TUMORPROLIFERATING, </a:t>
            </a:r>
            <a:r>
              <a:rPr lang="en-US" sz="1050">
                <a:solidFill>
                  <a:srgbClr val="94558D"/>
                </a:solidFill>
                <a:latin typeface="Arial"/>
                <a:ea typeface="Arial"/>
                <a:cs typeface="Arial"/>
                <a:sym typeface="Arial"/>
              </a:rPr>
              <a:t>self</a:t>
            </a:r>
            <a:r>
              <a:rPr lang="en-US" sz="1050">
                <a:solidFill>
                  <a:srgbClr val="000000"/>
                </a:solidFill>
                <a:latin typeface="Arial"/>
                <a:ea typeface="Arial"/>
                <a:cs typeface="Arial"/>
                <a:sym typeface="Arial"/>
              </a:rPr>
              <a:t>.TUMOR]:</a:t>
            </a: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nutrient_based_growth_component = </a:t>
            </a:r>
            <a:r>
              <a:rPr lang="en-US" sz="1050">
                <a:solidFill>
                  <a:srgbClr val="000080"/>
                </a:solidFill>
                <a:latin typeface="Arial"/>
                <a:ea typeface="Arial"/>
                <a:cs typeface="Arial"/>
                <a:sym typeface="Arial"/>
              </a:rPr>
              <a:t>min</a:t>
            </a:r>
            <a:r>
              <a:rPr lang="en-US" sz="1050">
                <a:solidFill>
                  <a:srgbClr val="000000"/>
                </a:solidFill>
                <a:latin typeface="Arial"/>
                <a:ea typeface="Arial"/>
                <a:cs typeface="Arial"/>
                <a:sym typeface="Arial"/>
              </a:rPr>
              <a:t>(</a:t>
            </a:r>
            <a:r>
              <a:rPr lang="en-US" sz="1050">
                <a:solidFill>
                  <a:srgbClr val="0000FF"/>
                </a:solidFill>
                <a:latin typeface="Arial"/>
                <a:ea typeface="Arial"/>
                <a:cs typeface="Arial"/>
                <a:sym typeface="Arial"/>
              </a:rPr>
              <a:t>0.2</a:t>
            </a:r>
            <a:r>
              <a:rPr lang="en-US" sz="1050">
                <a:solidFill>
                  <a:srgbClr val="000000"/>
                </a:solidFill>
                <a:latin typeface="Arial"/>
                <a:ea typeface="Arial"/>
                <a:cs typeface="Arial"/>
                <a:sym typeface="Arial"/>
              </a:rPr>
              <a:t>, </a:t>
            </a:r>
            <a:r>
              <a:rPr lang="en-US" sz="1050">
                <a:solidFill>
                  <a:srgbClr val="0000FF"/>
                </a:solidFill>
                <a:latin typeface="Arial"/>
                <a:ea typeface="Arial"/>
                <a:cs typeface="Arial"/>
                <a:sym typeface="Arial"/>
              </a:rPr>
              <a:t>0.01 </a:t>
            </a:r>
            <a:r>
              <a:rPr lang="en-US" sz="1050">
                <a:solidFill>
                  <a:srgbClr val="000000"/>
                </a:solidFill>
                <a:latin typeface="Arial"/>
                <a:ea typeface="Arial"/>
                <a:cs typeface="Arial"/>
                <a:sym typeface="Arial"/>
              </a:rPr>
              <a:t>* nutrient_level)</a:t>
            </a:r>
            <a:br>
              <a:rPr lang="en-US" sz="1050">
                <a:solidFill>
                  <a:srgbClr val="000000"/>
                </a:solidFill>
                <a:latin typeface="Arial"/>
                <a:ea typeface="Arial"/>
                <a:cs typeface="Arial"/>
                <a:sym typeface="Arial"/>
              </a:rPr>
            </a:b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delta = </a:t>
            </a:r>
            <a:r>
              <a:rPr lang="en-US" sz="1050">
                <a:solidFill>
                  <a:srgbClr val="000080"/>
                </a:solidFill>
                <a:latin typeface="Arial"/>
                <a:ea typeface="Arial"/>
                <a:cs typeface="Arial"/>
                <a:sym typeface="Arial"/>
              </a:rPr>
              <a:t>max</a:t>
            </a:r>
            <a:r>
              <a:rPr lang="en-US" sz="1050">
                <a:solidFill>
                  <a:srgbClr val="000000"/>
                </a:solidFill>
                <a:latin typeface="Arial"/>
                <a:ea typeface="Arial"/>
                <a:cs typeface="Arial"/>
                <a:sym typeface="Arial"/>
              </a:rPr>
              <a:t>(</a:t>
            </a:r>
            <a:r>
              <a:rPr lang="en-US" sz="1050">
                <a:solidFill>
                  <a:srgbClr val="0000FF"/>
                </a:solidFill>
                <a:latin typeface="Arial"/>
                <a:ea typeface="Arial"/>
                <a:cs typeface="Arial"/>
                <a:sym typeface="Arial"/>
              </a:rPr>
              <a:t>0.0</a:t>
            </a:r>
            <a:r>
              <a:rPr lang="en-US" sz="1050">
                <a:solidFill>
                  <a:srgbClr val="000000"/>
                </a:solidFill>
                <a:latin typeface="Arial"/>
                <a:ea typeface="Arial"/>
                <a:cs typeface="Arial"/>
                <a:sym typeface="Arial"/>
              </a:rPr>
              <a:t>, nutrient_based_growth_component - </a:t>
            </a:r>
            <a:r>
              <a:rPr lang="en-US" sz="1050">
                <a:solidFill>
                  <a:srgbClr val="0000FF"/>
                </a:solidFill>
                <a:latin typeface="Arial"/>
                <a:ea typeface="Arial"/>
                <a:cs typeface="Arial"/>
                <a:sym typeface="Arial"/>
              </a:rPr>
              <a:t>0.05 </a:t>
            </a:r>
            <a:r>
              <a:rPr lang="en-US" sz="1050">
                <a:solidFill>
                  <a:srgbClr val="000000"/>
                </a:solidFill>
                <a:latin typeface="Arial"/>
                <a:ea typeface="Arial"/>
                <a:cs typeface="Arial"/>
                <a:sym typeface="Arial"/>
              </a:rPr>
              <a:t>* (cell.targetVolume - cell.volume))</a:t>
            </a:r>
            <a:br>
              <a:rPr lang="en-US" sz="1050" i="1">
                <a:solidFill>
                  <a:srgbClr val="808080"/>
                </a:solidFill>
                <a:latin typeface="Arial"/>
                <a:ea typeface="Arial"/>
                <a:cs typeface="Arial"/>
                <a:sym typeface="Arial"/>
              </a:rPr>
            </a:br>
            <a:r>
              <a:rPr lang="en-US" sz="1050" i="1">
                <a:solidFill>
                  <a:srgbClr val="808080"/>
                </a:solidFill>
                <a:latin typeface="Arial"/>
                <a:ea typeface="Arial"/>
                <a:cs typeface="Arial"/>
                <a:sym typeface="Arial"/>
              </a:rPr>
              <a:t>                </a:t>
            </a:r>
            <a:r>
              <a:rPr lang="en-US" sz="1050">
                <a:solidFill>
                  <a:srgbClr val="000000"/>
                </a:solidFill>
                <a:latin typeface="Arial"/>
                <a:ea typeface="Arial"/>
                <a:cs typeface="Arial"/>
                <a:sym typeface="Arial"/>
              </a:rPr>
              <a:t>cell.targetVolume += delta</a:t>
            </a:r>
            <a:br>
              <a:rPr lang="en-US" sz="1050">
                <a:solidFill>
                  <a:srgbClr val="000000"/>
                </a:solidFill>
                <a:latin typeface="Arial"/>
                <a:ea typeface="Arial"/>
                <a:cs typeface="Arial"/>
                <a:sym typeface="Arial"/>
              </a:rPr>
            </a:b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a:t>
            </a:r>
            <a:r>
              <a:rPr lang="en-US" sz="1050" b="1">
                <a:solidFill>
                  <a:srgbClr val="000080"/>
                </a:solidFill>
                <a:latin typeface="Arial"/>
                <a:ea typeface="Arial"/>
                <a:cs typeface="Arial"/>
                <a:sym typeface="Arial"/>
              </a:rPr>
              <a:t>if </a:t>
            </a:r>
            <a:r>
              <a:rPr lang="en-US" sz="1050">
                <a:solidFill>
                  <a:srgbClr val="000080"/>
                </a:solidFill>
                <a:latin typeface="Arial"/>
                <a:ea typeface="Arial"/>
                <a:cs typeface="Arial"/>
                <a:sym typeface="Arial"/>
              </a:rPr>
              <a:t>len</a:t>
            </a:r>
            <a:r>
              <a:rPr lang="en-US" sz="1050">
                <a:solidFill>
                  <a:srgbClr val="000000"/>
                </a:solidFill>
                <a:latin typeface="Arial"/>
                <a:ea typeface="Arial"/>
                <a:cs typeface="Arial"/>
                <a:sym typeface="Arial"/>
              </a:rPr>
              <a:t>(</a:t>
            </a:r>
            <a:r>
              <a:rPr lang="en-US" sz="1050">
                <a:solidFill>
                  <a:srgbClr val="94558D"/>
                </a:solidFill>
                <a:latin typeface="Arial"/>
                <a:ea typeface="Arial"/>
                <a:cs typeface="Arial"/>
                <a:sym typeface="Arial"/>
              </a:rPr>
              <a:t>self</a:t>
            </a:r>
            <a:r>
              <a:rPr lang="en-US" sz="1050">
                <a:solidFill>
                  <a:srgbClr val="000000"/>
                </a:solidFill>
                <a:latin typeface="Arial"/>
                <a:ea typeface="Arial"/>
                <a:cs typeface="Arial"/>
                <a:sym typeface="Arial"/>
              </a:rPr>
              <a:t>.cell_list) &gt; </a:t>
            </a:r>
            <a:r>
              <a:rPr lang="en-US" sz="1050">
                <a:solidFill>
                  <a:srgbClr val="0000FF"/>
                </a:solidFill>
                <a:latin typeface="Arial"/>
                <a:ea typeface="Arial"/>
                <a:cs typeface="Arial"/>
                <a:sym typeface="Arial"/>
              </a:rPr>
              <a:t>200</a:t>
            </a:r>
            <a:r>
              <a:rPr lang="en-US" sz="1050">
                <a:solidFill>
                  <a:srgbClr val="000000"/>
                </a:solidFill>
                <a:latin typeface="Arial"/>
                <a:ea typeface="Arial"/>
                <a:cs typeface="Arial"/>
                <a:sym typeface="Arial"/>
              </a:rPr>
              <a:t>:</a:t>
            </a:r>
            <a:endParaRPr/>
          </a:p>
          <a:p>
            <a:pPr>
              <a:buClr>
                <a:srgbClr val="000000"/>
              </a:buClr>
              <a:buSzPts val="1050"/>
            </a:pP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a:t>
            </a:r>
            <a:r>
              <a:rPr lang="en-US" sz="1050" b="1">
                <a:solidFill>
                  <a:srgbClr val="000080"/>
                </a:solidFill>
                <a:latin typeface="Arial"/>
                <a:ea typeface="Arial"/>
                <a:cs typeface="Arial"/>
                <a:sym typeface="Arial"/>
              </a:rPr>
              <a:t>for </a:t>
            </a:r>
            <a:r>
              <a:rPr lang="en-US" sz="1050">
                <a:solidFill>
                  <a:srgbClr val="000000"/>
                </a:solidFill>
                <a:latin typeface="Arial"/>
                <a:ea typeface="Arial"/>
                <a:cs typeface="Arial"/>
                <a:sym typeface="Arial"/>
              </a:rPr>
              <a:t>cell </a:t>
            </a:r>
            <a:r>
              <a:rPr lang="en-US" sz="1050" b="1">
                <a:solidFill>
                  <a:srgbClr val="000080"/>
                </a:solidFill>
                <a:latin typeface="Arial"/>
                <a:ea typeface="Arial"/>
                <a:cs typeface="Arial"/>
                <a:sym typeface="Arial"/>
              </a:rPr>
              <a:t>in </a:t>
            </a:r>
            <a:r>
              <a:rPr lang="en-US" sz="1050">
                <a:solidFill>
                  <a:srgbClr val="94558D"/>
                </a:solidFill>
                <a:latin typeface="Arial"/>
                <a:ea typeface="Arial"/>
                <a:cs typeface="Arial"/>
                <a:sym typeface="Arial"/>
              </a:rPr>
              <a:t>self</a:t>
            </a:r>
            <a:r>
              <a:rPr lang="en-US" sz="1050">
                <a:solidFill>
                  <a:srgbClr val="000000"/>
                </a:solidFill>
                <a:latin typeface="Arial"/>
                <a:ea typeface="Arial"/>
                <a:cs typeface="Arial"/>
                <a:sym typeface="Arial"/>
              </a:rPr>
              <a:t>.cell_list:</a:t>
            </a: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x_com = ir(cell.xCOM)</a:t>
            </a: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y_com = ir(cell.yCOM)</a:t>
            </a: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z_com = ir(cell.zCOM)</a:t>
            </a: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nutrient_level = nutrient_field[x_com, y_com, z_com]</a:t>
            </a: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a:t>
            </a:r>
            <a:r>
              <a:rPr lang="en-US" sz="1050" b="1">
                <a:solidFill>
                  <a:srgbClr val="000080"/>
                </a:solidFill>
                <a:latin typeface="Arial"/>
                <a:ea typeface="Arial"/>
                <a:cs typeface="Arial"/>
                <a:sym typeface="Arial"/>
              </a:rPr>
              <a:t>if </a:t>
            </a:r>
            <a:r>
              <a:rPr lang="en-US" sz="1050">
                <a:solidFill>
                  <a:srgbClr val="000000"/>
                </a:solidFill>
                <a:latin typeface="Arial"/>
                <a:ea typeface="Arial"/>
                <a:cs typeface="Arial"/>
                <a:sym typeface="Arial"/>
              </a:rPr>
              <a:t>nutrient_level &lt; </a:t>
            </a:r>
            <a:r>
              <a:rPr lang="en-US" sz="1050">
                <a:solidFill>
                  <a:srgbClr val="0000FF"/>
                </a:solidFill>
                <a:latin typeface="Arial"/>
                <a:ea typeface="Arial"/>
                <a:cs typeface="Arial"/>
                <a:sym typeface="Arial"/>
              </a:rPr>
              <a:t>20</a:t>
            </a:r>
            <a:r>
              <a:rPr lang="en-US" sz="1050">
                <a:solidFill>
                  <a:srgbClr val="000000"/>
                </a:solidFill>
                <a:latin typeface="Arial"/>
                <a:ea typeface="Arial"/>
                <a:cs typeface="Arial"/>
                <a:sym typeface="Arial"/>
              </a:rPr>
              <a:t>:</a:t>
            </a: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cell.type = </a:t>
            </a:r>
            <a:r>
              <a:rPr lang="en-US" sz="1050">
                <a:solidFill>
                  <a:srgbClr val="94558D"/>
                </a:solidFill>
                <a:latin typeface="Arial"/>
                <a:ea typeface="Arial"/>
                <a:cs typeface="Arial"/>
                <a:sym typeface="Arial"/>
              </a:rPr>
              <a:t>self</a:t>
            </a:r>
            <a:r>
              <a:rPr lang="en-US" sz="1050">
                <a:solidFill>
                  <a:srgbClr val="000000"/>
                </a:solidFill>
                <a:latin typeface="Arial"/>
                <a:ea typeface="Arial"/>
                <a:cs typeface="Arial"/>
                <a:sym typeface="Arial"/>
              </a:rPr>
              <a:t>.NECROTIC</a:t>
            </a:r>
            <a:endParaRPr sz="2400">
              <a:solidFill>
                <a:schemeClr val="dk1"/>
              </a:solidFill>
              <a:latin typeface="Arial"/>
              <a:ea typeface="Arial"/>
              <a:cs typeface="Arial"/>
              <a:sym typeface="Arial"/>
            </a:endParaRPr>
          </a:p>
        </p:txBody>
      </p:sp>
      <p:cxnSp>
        <p:nvCxnSpPr>
          <p:cNvPr id="277" name="Google Shape;277;p25"/>
          <p:cNvCxnSpPr/>
          <p:nvPr/>
        </p:nvCxnSpPr>
        <p:spPr>
          <a:xfrm flipH="1">
            <a:off x="2576187" y="964504"/>
            <a:ext cx="4568800" cy="50878"/>
          </a:xfrm>
          <a:prstGeom prst="straightConnector1">
            <a:avLst/>
          </a:prstGeom>
          <a:noFill/>
          <a:ln w="9525" cap="flat" cmpd="sng">
            <a:solidFill>
              <a:srgbClr val="4A7DBA"/>
            </a:solidFill>
            <a:prstDash val="solid"/>
            <a:round/>
            <a:headEnd type="none" w="sm" len="sm"/>
            <a:tailEnd type="triangle" w="med" len="med"/>
          </a:ln>
        </p:spPr>
      </p:cxnSp>
      <p:sp>
        <p:nvSpPr>
          <p:cNvPr id="278" name="Google Shape;278;p25"/>
          <p:cNvSpPr txBox="1"/>
          <p:nvPr/>
        </p:nvSpPr>
        <p:spPr>
          <a:xfrm>
            <a:off x="7248396" y="964505"/>
            <a:ext cx="1716065" cy="954107"/>
          </a:xfrm>
          <a:prstGeom prst="rect">
            <a:avLst/>
          </a:prstGeom>
          <a:noFill/>
          <a:ln>
            <a:noFill/>
          </a:ln>
        </p:spPr>
        <p:txBody>
          <a:bodyPr spcFirstLastPara="1" wrap="square" lIns="91425" tIns="45700" rIns="91425" bIns="45700" anchor="t" anchorCtr="0">
            <a:spAutoFit/>
          </a:bodyPr>
          <a:lstStyle/>
          <a:p>
            <a:r>
              <a:rPr lang="en-US" sz="1400">
                <a:solidFill>
                  <a:srgbClr val="000000"/>
                </a:solidFill>
                <a:latin typeface="Arial"/>
                <a:ea typeface="Arial"/>
                <a:cs typeface="Arial"/>
                <a:sym typeface="Arial"/>
              </a:rPr>
              <a:t>Convenience function to round COM coordinate to nearest integer</a:t>
            </a:r>
            <a:endParaRPr sz="1400">
              <a:solidFill>
                <a:srgbClr val="000000"/>
              </a:solidFill>
              <a:latin typeface="Arial"/>
              <a:ea typeface="Arial"/>
              <a:cs typeface="Arial"/>
              <a:sym typeface="Arial"/>
            </a:endParaRPr>
          </a:p>
        </p:txBody>
      </p:sp>
      <p:sp>
        <p:nvSpPr>
          <p:cNvPr id="279" name="Google Shape;279;p25"/>
          <p:cNvSpPr txBox="1"/>
          <p:nvPr/>
        </p:nvSpPr>
        <p:spPr>
          <a:xfrm>
            <a:off x="8106428" y="3315157"/>
            <a:ext cx="1872641" cy="738664"/>
          </a:xfrm>
          <a:prstGeom prst="rect">
            <a:avLst/>
          </a:prstGeom>
          <a:noFill/>
          <a:ln>
            <a:noFill/>
          </a:ln>
        </p:spPr>
        <p:txBody>
          <a:bodyPr spcFirstLastPara="1" wrap="square" lIns="91425" tIns="45700" rIns="91425" bIns="45700" anchor="t" anchorCtr="0">
            <a:spAutoFit/>
          </a:bodyPr>
          <a:lstStyle/>
          <a:p>
            <a:r>
              <a:rPr lang="en-US" sz="1400">
                <a:solidFill>
                  <a:srgbClr val="000000"/>
                </a:solidFill>
                <a:latin typeface="Arial"/>
                <a:ea typeface="Arial"/>
                <a:cs typeface="Arial"/>
                <a:sym typeface="Arial"/>
              </a:rPr>
              <a:t>Nutrient-based contribution to growth rate</a:t>
            </a:r>
            <a:endParaRPr sz="1400">
              <a:solidFill>
                <a:srgbClr val="000000"/>
              </a:solidFill>
              <a:latin typeface="Arial"/>
              <a:ea typeface="Arial"/>
              <a:cs typeface="Arial"/>
              <a:sym typeface="Arial"/>
            </a:endParaRPr>
          </a:p>
        </p:txBody>
      </p:sp>
      <p:cxnSp>
        <p:nvCxnSpPr>
          <p:cNvPr id="280" name="Google Shape;280;p25"/>
          <p:cNvCxnSpPr/>
          <p:nvPr/>
        </p:nvCxnSpPr>
        <p:spPr>
          <a:xfrm flipH="1">
            <a:off x="5382017" y="3698311"/>
            <a:ext cx="2523859" cy="522961"/>
          </a:xfrm>
          <a:prstGeom prst="straightConnector1">
            <a:avLst/>
          </a:prstGeom>
          <a:noFill/>
          <a:ln w="9525" cap="flat" cmpd="sng">
            <a:solidFill>
              <a:srgbClr val="4A7DBA"/>
            </a:solidFill>
            <a:prstDash val="solid"/>
            <a:round/>
            <a:headEnd type="none" w="sm" len="sm"/>
            <a:tailEnd type="triangle" w="med" len="med"/>
          </a:ln>
        </p:spPr>
      </p:cxnSp>
      <p:cxnSp>
        <p:nvCxnSpPr>
          <p:cNvPr id="281" name="Google Shape;281;p25"/>
          <p:cNvCxnSpPr>
            <a:stCxn id="276" idx="3"/>
          </p:cNvCxnSpPr>
          <p:nvPr/>
        </p:nvCxnSpPr>
        <p:spPr>
          <a:xfrm flipH="1">
            <a:off x="6095975" y="3698310"/>
            <a:ext cx="1809900" cy="986400"/>
          </a:xfrm>
          <a:prstGeom prst="straightConnector1">
            <a:avLst/>
          </a:prstGeom>
          <a:noFill/>
          <a:ln w="9525" cap="flat" cmpd="sng">
            <a:solidFill>
              <a:srgbClr val="4A7DBA"/>
            </a:solidFill>
            <a:prstDash val="solid"/>
            <a:round/>
            <a:headEnd type="none" w="sm" len="sm"/>
            <a:tailEnd type="triangle" w="med" len="med"/>
          </a:ln>
        </p:spPr>
      </p:cxnSp>
      <p:sp>
        <p:nvSpPr>
          <p:cNvPr id="282" name="Google Shape;282;p25"/>
          <p:cNvSpPr txBox="1"/>
          <p:nvPr/>
        </p:nvSpPr>
        <p:spPr>
          <a:xfrm>
            <a:off x="8313107" y="4371584"/>
            <a:ext cx="1766170" cy="738664"/>
          </a:xfrm>
          <a:prstGeom prst="rect">
            <a:avLst/>
          </a:prstGeom>
          <a:noFill/>
          <a:ln>
            <a:noFill/>
          </a:ln>
        </p:spPr>
        <p:txBody>
          <a:bodyPr spcFirstLastPara="1" wrap="square" lIns="91425" tIns="45700" rIns="91425" bIns="45700" anchor="t" anchorCtr="0">
            <a:spAutoFit/>
          </a:bodyPr>
          <a:lstStyle/>
          <a:p>
            <a:r>
              <a:rPr lang="en-US" sz="1400">
                <a:solidFill>
                  <a:srgbClr val="000000"/>
                </a:solidFill>
                <a:latin typeface="Arial"/>
                <a:ea typeface="Arial"/>
                <a:cs typeface="Arial"/>
                <a:sym typeface="Arial"/>
              </a:rPr>
              <a:t>Pressure dependent growth rate</a:t>
            </a:r>
            <a:endParaRPr sz="1400">
              <a:solidFill>
                <a:srgbClr val="000000"/>
              </a:solidFill>
              <a:latin typeface="Arial"/>
              <a:ea typeface="Arial"/>
              <a:cs typeface="Arial"/>
              <a:sym typeface="Arial"/>
            </a:endParaRPr>
          </a:p>
        </p:txBody>
      </p:sp>
      <p:cxnSp>
        <p:nvCxnSpPr>
          <p:cNvPr id="283" name="Google Shape;283;p25"/>
          <p:cNvCxnSpPr/>
          <p:nvPr/>
        </p:nvCxnSpPr>
        <p:spPr>
          <a:xfrm flipH="1">
            <a:off x="7724385" y="4833659"/>
            <a:ext cx="382043" cy="176753"/>
          </a:xfrm>
          <a:prstGeom prst="straightConnector1">
            <a:avLst/>
          </a:prstGeom>
          <a:noFill/>
          <a:ln w="9525" cap="flat" cmpd="sng">
            <a:solidFill>
              <a:srgbClr val="4A7DBA"/>
            </a:solidFill>
            <a:prstDash val="solid"/>
            <a:round/>
            <a:headEnd type="none" w="sm" len="sm"/>
            <a:tailEnd type="triangle" w="med" len="med"/>
          </a:ln>
        </p:spPr>
      </p:cxnSp>
      <p:sp>
        <p:nvSpPr>
          <p:cNvPr id="284" name="Google Shape;284;p25"/>
          <p:cNvSpPr txBox="1"/>
          <p:nvPr/>
        </p:nvSpPr>
        <p:spPr>
          <a:xfrm>
            <a:off x="8313107" y="6025019"/>
            <a:ext cx="2173402" cy="523220"/>
          </a:xfrm>
          <a:prstGeom prst="rect">
            <a:avLst/>
          </a:prstGeom>
          <a:noFill/>
          <a:ln>
            <a:noFill/>
          </a:ln>
        </p:spPr>
        <p:txBody>
          <a:bodyPr spcFirstLastPara="1" wrap="square" lIns="91425" tIns="45700" rIns="91425" bIns="45700" anchor="t" anchorCtr="0">
            <a:spAutoFit/>
          </a:bodyPr>
          <a:lstStyle/>
          <a:p>
            <a:r>
              <a:rPr lang="en-US" sz="1400">
                <a:solidFill>
                  <a:srgbClr val="000000"/>
                </a:solidFill>
                <a:latin typeface="Arial"/>
                <a:ea typeface="Arial"/>
                <a:cs typeface="Arial"/>
                <a:sym typeface="Arial"/>
              </a:rPr>
              <a:t>Tumor-&gt; necrotic transition</a:t>
            </a:r>
            <a:endParaRPr sz="1400">
              <a:solidFill>
                <a:srgbClr val="000000"/>
              </a:solidFill>
              <a:latin typeface="Arial"/>
              <a:ea typeface="Arial"/>
              <a:cs typeface="Arial"/>
              <a:sym typeface="Arial"/>
            </a:endParaRPr>
          </a:p>
        </p:txBody>
      </p:sp>
      <p:cxnSp>
        <p:nvCxnSpPr>
          <p:cNvPr id="285" name="Google Shape;285;p25"/>
          <p:cNvCxnSpPr>
            <a:stCxn id="284" idx="1"/>
          </p:cNvCxnSpPr>
          <p:nvPr/>
        </p:nvCxnSpPr>
        <p:spPr>
          <a:xfrm flipH="1">
            <a:off x="4154507" y="6286629"/>
            <a:ext cx="4158600" cy="1500"/>
          </a:xfrm>
          <a:prstGeom prst="straightConnector1">
            <a:avLst/>
          </a:prstGeom>
          <a:noFill/>
          <a:ln w="9525" cap="flat" cmpd="sng">
            <a:solidFill>
              <a:srgbClr val="4A7DBA"/>
            </a:solidFill>
            <a:prstDash val="solid"/>
            <a:round/>
            <a:headEnd type="none" w="sm" len="sm"/>
            <a:tailEnd type="triangle" w="med" len="med"/>
          </a:ln>
        </p:spPr>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89"/>
        <p:cNvGrpSpPr/>
        <p:nvPr/>
      </p:nvGrpSpPr>
      <p:grpSpPr>
        <a:xfrm>
          <a:off x="0" y="0"/>
          <a:ext cx="0" cy="0"/>
          <a:chOff x="0" y="0"/>
          <a:chExt cx="0" cy="0"/>
        </a:xfrm>
      </p:grpSpPr>
      <p:pic>
        <p:nvPicPr>
          <p:cNvPr id="290" name="Google Shape;290;p26"/>
          <p:cNvPicPr preferRelativeResize="0"/>
          <p:nvPr/>
        </p:nvPicPr>
        <p:blipFill rotWithShape="1">
          <a:blip r:embed="rId3">
            <a:alphaModFix/>
          </a:blip>
          <a:srcRect/>
          <a:stretch/>
        </p:blipFill>
        <p:spPr>
          <a:xfrm>
            <a:off x="1725201" y="3605932"/>
            <a:ext cx="2252663" cy="2105025"/>
          </a:xfrm>
          <a:prstGeom prst="rect">
            <a:avLst/>
          </a:prstGeom>
          <a:noFill/>
          <a:ln>
            <a:noFill/>
          </a:ln>
        </p:spPr>
      </p:pic>
      <p:sp>
        <p:nvSpPr>
          <p:cNvPr id="291" name="Google Shape;291;p26"/>
          <p:cNvSpPr txBox="1"/>
          <p:nvPr/>
        </p:nvSpPr>
        <p:spPr>
          <a:xfrm>
            <a:off x="1524000" y="0"/>
            <a:ext cx="9144000" cy="400110"/>
          </a:xfrm>
          <a:prstGeom prst="rect">
            <a:avLst/>
          </a:prstGeom>
          <a:solidFill>
            <a:schemeClr val="accent2"/>
          </a:solidFill>
          <a:ln>
            <a:noFill/>
          </a:ln>
        </p:spPr>
        <p:txBody>
          <a:bodyPr spcFirstLastPara="1" wrap="square" lIns="91425" tIns="45700" rIns="91425" bIns="45700" anchor="t" anchorCtr="0">
            <a:spAutoFit/>
          </a:bodyPr>
          <a:lstStyle/>
          <a:p>
            <a:pPr>
              <a:buClr>
                <a:srgbClr val="000000"/>
              </a:buClr>
              <a:buSzPts val="2000"/>
            </a:pPr>
            <a:r>
              <a:rPr lang="en-US" sz="2000" b="1">
                <a:solidFill>
                  <a:schemeClr val="lt1"/>
                </a:solidFill>
                <a:latin typeface="Arial"/>
                <a:ea typeface="Arial"/>
                <a:cs typeface="Arial"/>
                <a:sym typeface="Arial"/>
              </a:rPr>
              <a:t>Building 3D Vascular Tumor simulation</a:t>
            </a:r>
            <a:endParaRPr sz="2000" b="1">
              <a:solidFill>
                <a:schemeClr val="lt1"/>
              </a:solidFill>
              <a:latin typeface="Arial"/>
              <a:ea typeface="Arial"/>
              <a:cs typeface="Arial"/>
              <a:sym typeface="Arial"/>
            </a:endParaRPr>
          </a:p>
        </p:txBody>
      </p:sp>
      <p:sp>
        <p:nvSpPr>
          <p:cNvPr id="292" name="Google Shape;292;p26"/>
          <p:cNvSpPr txBox="1"/>
          <p:nvPr/>
        </p:nvSpPr>
        <p:spPr>
          <a:xfrm>
            <a:off x="1524000" y="601249"/>
            <a:ext cx="9144000" cy="523220"/>
          </a:xfrm>
          <a:prstGeom prst="rect">
            <a:avLst/>
          </a:prstGeom>
          <a:noFill/>
          <a:ln>
            <a:noFill/>
          </a:ln>
        </p:spPr>
        <p:txBody>
          <a:bodyPr spcFirstLastPara="1" wrap="square" lIns="91425" tIns="45700" rIns="91425" bIns="45700" anchor="t" anchorCtr="0">
            <a:spAutoFit/>
          </a:bodyPr>
          <a:lstStyle/>
          <a:p>
            <a:r>
              <a:rPr lang="en-US" sz="1400">
                <a:solidFill>
                  <a:srgbClr val="000000"/>
                </a:solidFill>
                <a:latin typeface="Arial"/>
                <a:ea typeface="Arial"/>
                <a:cs typeface="Arial"/>
                <a:sym typeface="Arial"/>
              </a:rPr>
              <a:t>While we are not going to go through this exercise in this introductory session it is worth mentioning that building</a:t>
            </a:r>
            <a:endParaRPr/>
          </a:p>
          <a:p>
            <a:r>
              <a:rPr lang="en-US" sz="1400">
                <a:solidFill>
                  <a:srgbClr val="000000"/>
                </a:solidFill>
                <a:latin typeface="Arial"/>
                <a:ea typeface="Arial"/>
                <a:cs typeface="Arial"/>
                <a:sym typeface="Arial"/>
              </a:rPr>
              <a:t>The simulation presented below does not take that much more coding that we have already done so far. </a:t>
            </a:r>
            <a:endParaRPr sz="1400">
              <a:solidFill>
                <a:srgbClr val="000000"/>
              </a:solidFill>
              <a:latin typeface="Arial"/>
              <a:ea typeface="Arial"/>
              <a:cs typeface="Arial"/>
              <a:sym typeface="Arial"/>
            </a:endParaRPr>
          </a:p>
        </p:txBody>
      </p:sp>
      <p:sp>
        <p:nvSpPr>
          <p:cNvPr id="293" name="Google Shape;293;p26"/>
          <p:cNvSpPr/>
          <p:nvPr/>
        </p:nvSpPr>
        <p:spPr>
          <a:xfrm>
            <a:off x="6497528" y="3640412"/>
            <a:ext cx="9144000" cy="2446783"/>
          </a:xfrm>
          <a:prstGeom prst="rect">
            <a:avLst/>
          </a:prstGeom>
          <a:solidFill>
            <a:srgbClr val="FFFFFF"/>
          </a:solidFill>
          <a:ln>
            <a:noFill/>
          </a:ln>
        </p:spPr>
        <p:txBody>
          <a:bodyPr spcFirstLastPara="1" wrap="square" lIns="91425" tIns="45700" rIns="91425" bIns="45700" anchor="ctr" anchorCtr="0">
            <a:spAutoFit/>
          </a:bodyPr>
          <a:lstStyle/>
          <a:p>
            <a:pPr>
              <a:buClr>
                <a:srgbClr val="000080"/>
              </a:buClr>
              <a:buSzPts val="900"/>
            </a:pPr>
            <a:r>
              <a:rPr lang="en-US" sz="900" b="1">
                <a:solidFill>
                  <a:srgbClr val="000080"/>
                </a:solidFill>
                <a:latin typeface="Arial"/>
                <a:ea typeface="Arial"/>
                <a:cs typeface="Arial"/>
                <a:sym typeface="Arial"/>
              </a:rPr>
              <a:t>from </a:t>
            </a:r>
            <a:r>
              <a:rPr lang="en-US" sz="900">
                <a:solidFill>
                  <a:srgbClr val="000000"/>
                </a:solidFill>
                <a:latin typeface="Arial"/>
                <a:ea typeface="Arial"/>
                <a:cs typeface="Arial"/>
                <a:sym typeface="Arial"/>
              </a:rPr>
              <a:t>.TumorVasc3DSteppables </a:t>
            </a:r>
            <a:r>
              <a:rPr lang="en-US" sz="900" b="1">
                <a:solidFill>
                  <a:srgbClr val="000080"/>
                </a:solidFill>
                <a:latin typeface="Arial"/>
                <a:ea typeface="Arial"/>
                <a:cs typeface="Arial"/>
                <a:sym typeface="Arial"/>
              </a:rPr>
              <a:t>import </a:t>
            </a:r>
            <a:r>
              <a:rPr lang="en-US" sz="900">
                <a:solidFill>
                  <a:srgbClr val="000000"/>
                </a:solidFill>
                <a:latin typeface="Arial"/>
                <a:ea typeface="Arial"/>
                <a:cs typeface="Arial"/>
                <a:sym typeface="Arial"/>
              </a:rPr>
              <a:t>VolumeParamSteppable</a:t>
            </a:r>
            <a:br>
              <a:rPr lang="en-US" sz="900">
                <a:solidFill>
                  <a:srgbClr val="000000"/>
                </a:solidFill>
                <a:latin typeface="Arial"/>
                <a:ea typeface="Arial"/>
                <a:cs typeface="Arial"/>
                <a:sym typeface="Arial"/>
              </a:rPr>
            </a:br>
            <a:r>
              <a:rPr lang="en-US" sz="900" b="1">
                <a:solidFill>
                  <a:srgbClr val="000080"/>
                </a:solidFill>
                <a:latin typeface="Arial"/>
                <a:ea typeface="Arial"/>
                <a:cs typeface="Arial"/>
                <a:sym typeface="Arial"/>
              </a:rPr>
              <a:t>from </a:t>
            </a:r>
            <a:r>
              <a:rPr lang="en-US" sz="900">
                <a:solidFill>
                  <a:srgbClr val="000000"/>
                </a:solidFill>
                <a:latin typeface="Arial"/>
                <a:ea typeface="Arial"/>
                <a:cs typeface="Arial"/>
                <a:sym typeface="Arial"/>
              </a:rPr>
              <a:t>.TumorVasc3DSteppables </a:t>
            </a:r>
            <a:r>
              <a:rPr lang="en-US" sz="900" b="1">
                <a:solidFill>
                  <a:srgbClr val="000080"/>
                </a:solidFill>
                <a:latin typeface="Arial"/>
                <a:ea typeface="Arial"/>
                <a:cs typeface="Arial"/>
                <a:sym typeface="Arial"/>
              </a:rPr>
              <a:t>import </a:t>
            </a:r>
            <a:r>
              <a:rPr lang="en-US" sz="900">
                <a:solidFill>
                  <a:srgbClr val="000000"/>
                </a:solidFill>
                <a:latin typeface="Arial"/>
                <a:ea typeface="Arial"/>
                <a:cs typeface="Arial"/>
                <a:sym typeface="Arial"/>
              </a:rPr>
              <a:t>MitosisSteppable</a:t>
            </a:r>
            <a:br>
              <a:rPr lang="en-US" sz="900">
                <a:solidFill>
                  <a:srgbClr val="000000"/>
                </a:solidFill>
                <a:latin typeface="Arial"/>
                <a:ea typeface="Arial"/>
                <a:cs typeface="Arial"/>
                <a:sym typeface="Arial"/>
              </a:rPr>
            </a:br>
            <a:r>
              <a:rPr lang="en-US" sz="900" b="1">
                <a:solidFill>
                  <a:srgbClr val="000080"/>
                </a:solidFill>
                <a:latin typeface="Arial"/>
                <a:ea typeface="Arial"/>
                <a:cs typeface="Arial"/>
                <a:sym typeface="Arial"/>
              </a:rPr>
              <a:t>import </a:t>
            </a:r>
            <a:r>
              <a:rPr lang="en-US" sz="900">
                <a:solidFill>
                  <a:srgbClr val="000000"/>
                </a:solidFill>
                <a:latin typeface="Arial"/>
                <a:ea typeface="Arial"/>
                <a:cs typeface="Arial"/>
                <a:sym typeface="Arial"/>
              </a:rPr>
              <a:t>cc3d.CompuCellSetup </a:t>
            </a:r>
            <a:r>
              <a:rPr lang="en-US" sz="900" b="1">
                <a:solidFill>
                  <a:srgbClr val="000080"/>
                </a:solidFill>
                <a:latin typeface="Arial"/>
                <a:ea typeface="Arial"/>
                <a:cs typeface="Arial"/>
                <a:sym typeface="Arial"/>
              </a:rPr>
              <a:t>as </a:t>
            </a:r>
            <a:r>
              <a:rPr lang="en-US" sz="900">
                <a:solidFill>
                  <a:srgbClr val="000000"/>
                </a:solidFill>
                <a:latin typeface="Arial"/>
                <a:ea typeface="Arial"/>
                <a:cs typeface="Arial"/>
                <a:sym typeface="Arial"/>
              </a:rPr>
              <a:t>CompuCellSetup</a:t>
            </a:r>
            <a:br>
              <a:rPr lang="en-US" sz="900">
                <a:solidFill>
                  <a:srgbClr val="000000"/>
                </a:solidFill>
                <a:latin typeface="Arial"/>
                <a:ea typeface="Arial"/>
                <a:cs typeface="Arial"/>
                <a:sym typeface="Arial"/>
              </a:rPr>
            </a:b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vol_steppable = VolumeParamSteppable(</a:t>
            </a:r>
            <a:r>
              <a:rPr lang="en-US" sz="900">
                <a:solidFill>
                  <a:srgbClr val="660099"/>
                </a:solidFill>
                <a:latin typeface="Arial"/>
                <a:ea typeface="Arial"/>
                <a:cs typeface="Arial"/>
                <a:sym typeface="Arial"/>
              </a:rPr>
              <a:t>frequency</a:t>
            </a:r>
            <a:r>
              <a:rPr lang="en-US" sz="900">
                <a:solidFill>
                  <a:srgbClr val="000000"/>
                </a:solidFill>
                <a:latin typeface="Arial"/>
                <a:ea typeface="Arial"/>
                <a:cs typeface="Arial"/>
                <a:sym typeface="Arial"/>
              </a:rPr>
              <a:t>=</a:t>
            </a:r>
            <a:r>
              <a:rPr lang="en-US" sz="900">
                <a:solidFill>
                  <a:srgbClr val="0000FF"/>
                </a:solidFill>
                <a:latin typeface="Arial"/>
                <a:ea typeface="Arial"/>
                <a:cs typeface="Arial"/>
                <a:sym typeface="Arial"/>
              </a:rPr>
              <a:t>1</a:t>
            </a:r>
            <a:r>
              <a:rPr lang="en-US" sz="900">
                <a:solidFill>
                  <a:srgbClr val="000000"/>
                </a:solidFill>
                <a:latin typeface="Arial"/>
                <a:ea typeface="Arial"/>
                <a:cs typeface="Arial"/>
                <a:sym typeface="Arial"/>
              </a:rPr>
              <a: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vol_steppable.set_params(</a:t>
            </a:r>
            <a:r>
              <a:rPr lang="en-US" sz="900">
                <a:solidFill>
                  <a:srgbClr val="0000FF"/>
                </a:solidFill>
                <a:latin typeface="Arial"/>
                <a:ea typeface="Arial"/>
                <a:cs typeface="Arial"/>
                <a:sym typeface="Arial"/>
              </a:rPr>
              <a:t>1</a:t>
            </a:r>
            <a:r>
              <a:rPr lang="en-US" sz="900">
                <a:solidFill>
                  <a:srgbClr val="000000"/>
                </a:solidFill>
                <a:latin typeface="Arial"/>
                <a:ea typeface="Arial"/>
                <a:cs typeface="Arial"/>
                <a:sym typeface="Arial"/>
              </a:rPr>
              <a:t>, </a:t>
            </a:r>
            <a:r>
              <a:rPr lang="en-US" sz="900">
                <a:solidFill>
                  <a:srgbClr val="0000FF"/>
                </a:solidFill>
                <a:latin typeface="Arial"/>
                <a:ea typeface="Arial"/>
                <a:cs typeface="Arial"/>
                <a:sym typeface="Arial"/>
              </a:rPr>
              <a:t>5</a:t>
            </a:r>
            <a:r>
              <a:rPr lang="en-US" sz="900">
                <a:solidFill>
                  <a:srgbClr val="000000"/>
                </a:solidFill>
                <a:latin typeface="Arial"/>
                <a:ea typeface="Arial"/>
                <a:cs typeface="Arial"/>
                <a:sym typeface="Arial"/>
              </a:rPr>
              <a:t>, </a:t>
            </a:r>
            <a:r>
              <a:rPr lang="en-US" sz="900">
                <a:solidFill>
                  <a:srgbClr val="0000FF"/>
                </a:solidFill>
                <a:latin typeface="Arial"/>
                <a:ea typeface="Arial"/>
                <a:cs typeface="Arial"/>
                <a:sym typeface="Arial"/>
              </a:rPr>
              <a:t>1</a:t>
            </a:r>
            <a:r>
              <a:rPr lang="en-US" sz="900">
                <a:solidFill>
                  <a:srgbClr val="000000"/>
                </a:solidFill>
                <a:latin typeface="Arial"/>
                <a:ea typeface="Arial"/>
                <a:cs typeface="Arial"/>
                <a:sym typeface="Arial"/>
              </a:rPr>
              <a: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CompuCellSetup.register_steppable(</a:t>
            </a:r>
            <a:r>
              <a:rPr lang="en-US" sz="900">
                <a:solidFill>
                  <a:srgbClr val="660099"/>
                </a:solidFill>
                <a:latin typeface="Arial"/>
                <a:ea typeface="Arial"/>
                <a:cs typeface="Arial"/>
                <a:sym typeface="Arial"/>
              </a:rPr>
              <a:t>steppable</a:t>
            </a:r>
            <a:r>
              <a:rPr lang="en-US" sz="900">
                <a:solidFill>
                  <a:srgbClr val="000000"/>
                </a:solidFill>
                <a:latin typeface="Arial"/>
                <a:ea typeface="Arial"/>
                <a:cs typeface="Arial"/>
                <a:sym typeface="Arial"/>
              </a:rPr>
              <a:t>=vol_steppable)</a:t>
            </a:r>
            <a:br>
              <a:rPr lang="en-US" sz="900">
                <a:solidFill>
                  <a:srgbClr val="000000"/>
                </a:solidFill>
                <a:latin typeface="Arial"/>
                <a:ea typeface="Arial"/>
                <a:cs typeface="Arial"/>
                <a:sym typeface="Arial"/>
              </a:rPr>
            </a:b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doublingVolumeDict = {</a:t>
            </a:r>
            <a:r>
              <a:rPr lang="en-US" sz="900">
                <a:solidFill>
                  <a:srgbClr val="0000FF"/>
                </a:solidFill>
                <a:latin typeface="Arial"/>
                <a:ea typeface="Arial"/>
                <a:cs typeface="Arial"/>
                <a:sym typeface="Arial"/>
              </a:rPr>
              <a:t>1</a:t>
            </a:r>
            <a:r>
              <a:rPr lang="en-US" sz="900">
                <a:solidFill>
                  <a:srgbClr val="000000"/>
                </a:solidFill>
                <a:latin typeface="Arial"/>
                <a:ea typeface="Arial"/>
                <a:cs typeface="Arial"/>
                <a:sym typeface="Arial"/>
              </a:rPr>
              <a:t>: </a:t>
            </a:r>
            <a:r>
              <a:rPr lang="en-US" sz="900">
                <a:solidFill>
                  <a:srgbClr val="0000FF"/>
                </a:solidFill>
                <a:latin typeface="Arial"/>
                <a:ea typeface="Arial"/>
                <a:cs typeface="Arial"/>
                <a:sym typeface="Arial"/>
              </a:rPr>
              <a:t>54</a:t>
            </a:r>
            <a:r>
              <a:rPr lang="en-US" sz="900">
                <a:solidFill>
                  <a:srgbClr val="000000"/>
                </a:solidFill>
                <a:latin typeface="Arial"/>
                <a:ea typeface="Arial"/>
                <a:cs typeface="Arial"/>
                <a:sym typeface="Arial"/>
              </a:rPr>
              <a:t>, </a:t>
            </a:r>
            <a:r>
              <a:rPr lang="en-US" sz="900">
                <a:solidFill>
                  <a:srgbClr val="0000FF"/>
                </a:solidFill>
                <a:latin typeface="Arial"/>
                <a:ea typeface="Arial"/>
                <a:cs typeface="Arial"/>
                <a:sym typeface="Arial"/>
              </a:rPr>
              <a:t>2</a:t>
            </a:r>
            <a:r>
              <a:rPr lang="en-US" sz="900">
                <a:solidFill>
                  <a:srgbClr val="000000"/>
                </a:solidFill>
                <a:latin typeface="Arial"/>
                <a:ea typeface="Arial"/>
                <a:cs typeface="Arial"/>
                <a:sym typeface="Arial"/>
              </a:rPr>
              <a:t>: </a:t>
            </a:r>
            <a:r>
              <a:rPr lang="en-US" sz="900">
                <a:solidFill>
                  <a:srgbClr val="0000FF"/>
                </a:solidFill>
                <a:latin typeface="Arial"/>
                <a:ea typeface="Arial"/>
                <a:cs typeface="Arial"/>
                <a:sym typeface="Arial"/>
              </a:rPr>
              <a:t>54</a:t>
            </a:r>
            <a:r>
              <a:rPr lang="en-US" sz="900">
                <a:solidFill>
                  <a:srgbClr val="000000"/>
                </a:solidFill>
                <a:latin typeface="Arial"/>
                <a:ea typeface="Arial"/>
                <a:cs typeface="Arial"/>
                <a:sym typeface="Arial"/>
              </a:rPr>
              <a:t>, </a:t>
            </a:r>
            <a:r>
              <a:rPr lang="en-US" sz="900">
                <a:solidFill>
                  <a:srgbClr val="0000FF"/>
                </a:solidFill>
                <a:latin typeface="Arial"/>
                <a:ea typeface="Arial"/>
                <a:cs typeface="Arial"/>
                <a:sym typeface="Arial"/>
              </a:rPr>
              <a:t>4</a:t>
            </a:r>
            <a:r>
              <a:rPr lang="en-US" sz="900">
                <a:solidFill>
                  <a:srgbClr val="000000"/>
                </a:solidFill>
                <a:latin typeface="Arial"/>
                <a:ea typeface="Arial"/>
                <a:cs typeface="Arial"/>
                <a:sym typeface="Arial"/>
              </a:rPr>
              <a:t>: </a:t>
            </a:r>
            <a:r>
              <a:rPr lang="en-US" sz="900">
                <a:solidFill>
                  <a:srgbClr val="0000FF"/>
                </a:solidFill>
                <a:latin typeface="Arial"/>
                <a:ea typeface="Arial"/>
                <a:cs typeface="Arial"/>
                <a:sym typeface="Arial"/>
              </a:rPr>
              <a:t>80</a:t>
            </a:r>
            <a:r>
              <a:rPr lang="en-US" sz="900">
                <a:solidFill>
                  <a:srgbClr val="000000"/>
                </a:solidFill>
                <a:latin typeface="Arial"/>
                <a:ea typeface="Arial"/>
                <a:cs typeface="Arial"/>
                <a:sym typeface="Arial"/>
              </a:rPr>
              <a:t>, </a:t>
            </a:r>
            <a:r>
              <a:rPr lang="en-US" sz="900">
                <a:solidFill>
                  <a:srgbClr val="0000FF"/>
                </a:solidFill>
                <a:latin typeface="Arial"/>
                <a:ea typeface="Arial"/>
                <a:cs typeface="Arial"/>
                <a:sym typeface="Arial"/>
              </a:rPr>
              <a:t>6</a:t>
            </a:r>
            <a:r>
              <a:rPr lang="en-US" sz="900">
                <a:solidFill>
                  <a:srgbClr val="000000"/>
                </a:solidFill>
                <a:latin typeface="Arial"/>
                <a:ea typeface="Arial"/>
                <a:cs typeface="Arial"/>
                <a:sym typeface="Arial"/>
              </a:rPr>
              <a:t>: </a:t>
            </a:r>
            <a:r>
              <a:rPr lang="en-US" sz="900">
                <a:solidFill>
                  <a:srgbClr val="0000FF"/>
                </a:solidFill>
                <a:latin typeface="Arial"/>
                <a:ea typeface="Arial"/>
                <a:cs typeface="Arial"/>
                <a:sym typeface="Arial"/>
              </a:rPr>
              <a:t>80</a:t>
            </a:r>
            <a:r>
              <a:rPr lang="en-US" sz="900">
                <a:solidFill>
                  <a:srgbClr val="000000"/>
                </a:solidFill>
                <a:latin typeface="Arial"/>
                <a:ea typeface="Arial"/>
                <a:cs typeface="Arial"/>
                <a:sym typeface="Arial"/>
              </a:rPr>
              <a: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mitosis_steppable = MitosisSteppable(</a:t>
            </a:r>
            <a:r>
              <a:rPr lang="en-US" sz="900">
                <a:solidFill>
                  <a:srgbClr val="660099"/>
                </a:solidFill>
                <a:latin typeface="Arial"/>
                <a:ea typeface="Arial"/>
                <a:cs typeface="Arial"/>
                <a:sym typeface="Arial"/>
              </a:rPr>
              <a:t>frequency</a:t>
            </a:r>
            <a:r>
              <a:rPr lang="en-US" sz="900">
                <a:solidFill>
                  <a:srgbClr val="000000"/>
                </a:solidFill>
                <a:latin typeface="Arial"/>
                <a:ea typeface="Arial"/>
                <a:cs typeface="Arial"/>
                <a:sym typeface="Arial"/>
              </a:rPr>
              <a:t>=</a:t>
            </a:r>
            <a:r>
              <a:rPr lang="en-US" sz="900">
                <a:solidFill>
                  <a:srgbClr val="0000FF"/>
                </a:solidFill>
                <a:latin typeface="Arial"/>
                <a:ea typeface="Arial"/>
                <a:cs typeface="Arial"/>
                <a:sym typeface="Arial"/>
              </a:rPr>
              <a:t>1</a:t>
            </a:r>
            <a:r>
              <a:rPr lang="en-US" sz="900">
                <a:solidFill>
                  <a:srgbClr val="000000"/>
                </a:solidFill>
                <a:latin typeface="Arial"/>
                <a:ea typeface="Arial"/>
                <a:cs typeface="Arial"/>
                <a:sym typeface="Arial"/>
              </a:rPr>
              <a:t>)</a:t>
            </a:r>
            <a:br>
              <a:rPr lang="en-US" sz="900">
                <a:solidFill>
                  <a:srgbClr val="000000"/>
                </a:solidFill>
                <a:latin typeface="Arial"/>
                <a:ea typeface="Arial"/>
                <a:cs typeface="Arial"/>
                <a:sym typeface="Arial"/>
              </a:rPr>
            </a:b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mitosis_steppable.set_params(</a:t>
            </a:r>
            <a:r>
              <a:rPr lang="en-US" sz="900">
                <a:solidFill>
                  <a:srgbClr val="660099"/>
                </a:solidFill>
                <a:latin typeface="Arial"/>
                <a:ea typeface="Arial"/>
                <a:cs typeface="Arial"/>
                <a:sym typeface="Arial"/>
              </a:rPr>
              <a:t>doublingVolumeDict</a:t>
            </a:r>
            <a:r>
              <a:rPr lang="en-US" sz="900">
                <a:solidFill>
                  <a:srgbClr val="000000"/>
                </a:solidFill>
                <a:latin typeface="Arial"/>
                <a:ea typeface="Arial"/>
                <a:cs typeface="Arial"/>
                <a:sym typeface="Arial"/>
              </a:rPr>
              <a:t>=doublingVolumeDict)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CompuCellSetup.register_steppable(</a:t>
            </a:r>
            <a:r>
              <a:rPr lang="en-US" sz="900">
                <a:solidFill>
                  <a:srgbClr val="660099"/>
                </a:solidFill>
                <a:latin typeface="Arial"/>
                <a:ea typeface="Arial"/>
                <a:cs typeface="Arial"/>
                <a:sym typeface="Arial"/>
              </a:rPr>
              <a:t>steppable</a:t>
            </a:r>
            <a:r>
              <a:rPr lang="en-US" sz="900">
                <a:solidFill>
                  <a:srgbClr val="000000"/>
                </a:solidFill>
                <a:latin typeface="Arial"/>
                <a:ea typeface="Arial"/>
                <a:cs typeface="Arial"/>
                <a:sym typeface="Arial"/>
              </a:rPr>
              <a:t>=mitosis_steppable)</a:t>
            </a:r>
            <a:br>
              <a:rPr lang="en-US" sz="900">
                <a:solidFill>
                  <a:srgbClr val="000000"/>
                </a:solidFill>
                <a:latin typeface="Arial"/>
                <a:ea typeface="Arial"/>
                <a:cs typeface="Arial"/>
                <a:sym typeface="Arial"/>
              </a:rPr>
            </a:b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CompuCellSetup.run()</a:t>
            </a:r>
            <a:br>
              <a:rPr lang="en-US" sz="900">
                <a:solidFill>
                  <a:srgbClr val="000000"/>
                </a:solidFill>
                <a:latin typeface="Arial"/>
                <a:ea typeface="Arial"/>
                <a:cs typeface="Arial"/>
                <a:sym typeface="Arial"/>
              </a:rPr>
            </a:br>
            <a:endParaRPr>
              <a:solidFill>
                <a:schemeClr val="dk1"/>
              </a:solidFill>
              <a:latin typeface="Arial"/>
              <a:ea typeface="Arial"/>
              <a:cs typeface="Arial"/>
              <a:sym typeface="Arial"/>
            </a:endParaRPr>
          </a:p>
        </p:txBody>
      </p:sp>
      <p:sp>
        <p:nvSpPr>
          <p:cNvPr id="294" name="Google Shape;294;p26"/>
          <p:cNvSpPr txBox="1"/>
          <p:nvPr/>
        </p:nvSpPr>
        <p:spPr>
          <a:xfrm>
            <a:off x="1725200" y="6286501"/>
            <a:ext cx="8752300" cy="307777"/>
          </a:xfrm>
          <a:prstGeom prst="rect">
            <a:avLst/>
          </a:prstGeom>
          <a:noFill/>
          <a:ln>
            <a:noFill/>
          </a:ln>
        </p:spPr>
        <p:txBody>
          <a:bodyPr spcFirstLastPara="1" wrap="square" lIns="91425" tIns="45700" rIns="91425" bIns="45700" anchor="t" anchorCtr="0">
            <a:spAutoFit/>
          </a:bodyPr>
          <a:lstStyle/>
          <a:p>
            <a:r>
              <a:rPr lang="en-US" sz="1400">
                <a:solidFill>
                  <a:srgbClr val="000000"/>
                </a:solidFill>
                <a:latin typeface="Arial"/>
                <a:ea typeface="Arial"/>
                <a:cs typeface="Arial"/>
                <a:sym typeface="Arial"/>
              </a:rPr>
              <a:t>The simulation uses the same mechanisms that we have covered so far</a:t>
            </a:r>
            <a:endParaRPr sz="1400">
              <a:solidFill>
                <a:srgbClr val="000000"/>
              </a:solidFill>
              <a:latin typeface="Arial"/>
              <a:ea typeface="Arial"/>
              <a:cs typeface="Arial"/>
              <a:sym typeface="Arial"/>
            </a:endParaRPr>
          </a:p>
        </p:txBody>
      </p:sp>
      <p:pic>
        <p:nvPicPr>
          <p:cNvPr id="295" name="Google Shape;295;p26"/>
          <p:cNvPicPr preferRelativeResize="0"/>
          <p:nvPr/>
        </p:nvPicPr>
        <p:blipFill rotWithShape="1">
          <a:blip r:embed="rId4">
            <a:alphaModFix/>
          </a:blip>
          <a:srcRect/>
          <a:stretch/>
        </p:blipFill>
        <p:spPr>
          <a:xfrm>
            <a:off x="3352800" y="1271377"/>
            <a:ext cx="5100638" cy="2187646"/>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99"/>
        <p:cNvGrpSpPr/>
        <p:nvPr/>
      </p:nvGrpSpPr>
      <p:grpSpPr>
        <a:xfrm>
          <a:off x="0" y="0"/>
          <a:ext cx="0" cy="0"/>
          <a:chOff x="0" y="0"/>
          <a:chExt cx="0" cy="0"/>
        </a:xfrm>
      </p:grpSpPr>
      <p:sp>
        <p:nvSpPr>
          <p:cNvPr id="300" name="Google Shape;300;p27"/>
          <p:cNvSpPr/>
          <p:nvPr/>
        </p:nvSpPr>
        <p:spPr>
          <a:xfrm>
            <a:off x="1498948" y="3877200"/>
            <a:ext cx="9144000" cy="1477287"/>
          </a:xfrm>
          <a:prstGeom prst="rect">
            <a:avLst/>
          </a:prstGeom>
          <a:solidFill>
            <a:srgbClr val="FFFFFF"/>
          </a:solidFill>
          <a:ln>
            <a:noFill/>
          </a:ln>
        </p:spPr>
        <p:txBody>
          <a:bodyPr spcFirstLastPara="1" wrap="square" lIns="91425" tIns="45700" rIns="91425" bIns="45700" anchor="ctr" anchorCtr="0">
            <a:spAutoFit/>
          </a:bodyPr>
          <a:lstStyle/>
          <a:p>
            <a:pPr>
              <a:buClr>
                <a:srgbClr val="000000"/>
              </a:buClr>
              <a:buSzPts val="900"/>
            </a:pPr>
            <a:r>
              <a:rPr lang="en-US" sz="900">
                <a:solidFill>
                  <a:srgbClr val="000000"/>
                </a:solidFill>
                <a:latin typeface="Arial"/>
                <a:ea typeface="Arial"/>
                <a:cs typeface="Arial"/>
                <a:sym typeface="Arial"/>
              </a:rPr>
              <a:t>&lt;</a:t>
            </a:r>
            <a:r>
              <a:rPr lang="en-US" sz="900" b="1">
                <a:solidFill>
                  <a:srgbClr val="000080"/>
                </a:solidFill>
                <a:latin typeface="Arial"/>
                <a:ea typeface="Arial"/>
                <a:cs typeface="Arial"/>
                <a:sym typeface="Arial"/>
              </a:rPr>
              <a:t>Plugin </a:t>
            </a:r>
            <a:r>
              <a:rPr lang="en-US" sz="900" b="1">
                <a:solidFill>
                  <a:srgbClr val="0000FF"/>
                </a:solidFill>
                <a:latin typeface="Arial"/>
                <a:ea typeface="Arial"/>
                <a:cs typeface="Arial"/>
                <a:sym typeface="Arial"/>
              </a:rPr>
              <a:t>Name</a:t>
            </a:r>
            <a:r>
              <a:rPr lang="en-US" sz="900" b="1">
                <a:solidFill>
                  <a:srgbClr val="008000"/>
                </a:solidFill>
                <a:latin typeface="Arial"/>
                <a:ea typeface="Arial"/>
                <a:cs typeface="Arial"/>
                <a:sym typeface="Arial"/>
              </a:rPr>
              <a:t>="CellType"</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CellType </a:t>
            </a:r>
            <a:r>
              <a:rPr lang="en-US" sz="900" b="1">
                <a:solidFill>
                  <a:srgbClr val="0000FF"/>
                </a:solidFill>
                <a:latin typeface="Arial"/>
                <a:ea typeface="Arial"/>
                <a:cs typeface="Arial"/>
                <a:sym typeface="Arial"/>
              </a:rPr>
              <a:t>TypeName</a:t>
            </a:r>
            <a:r>
              <a:rPr lang="en-US" sz="900" b="1">
                <a:solidFill>
                  <a:srgbClr val="008000"/>
                </a:solidFill>
                <a:latin typeface="Arial"/>
                <a:ea typeface="Arial"/>
                <a:cs typeface="Arial"/>
                <a:sym typeface="Arial"/>
              </a:rPr>
              <a:t>="Medium" </a:t>
            </a:r>
            <a:r>
              <a:rPr lang="en-US" sz="900" b="1">
                <a:solidFill>
                  <a:srgbClr val="0000FF"/>
                </a:solidFill>
                <a:latin typeface="Arial"/>
                <a:ea typeface="Arial"/>
                <a:cs typeface="Arial"/>
                <a:sym typeface="Arial"/>
              </a:rPr>
              <a:t>TypeId</a:t>
            </a:r>
            <a:r>
              <a:rPr lang="en-US" sz="900" b="1">
                <a:solidFill>
                  <a:srgbClr val="008000"/>
                </a:solidFill>
                <a:latin typeface="Arial"/>
                <a:ea typeface="Arial"/>
                <a:cs typeface="Arial"/>
                <a:sym typeface="Arial"/>
              </a:rPr>
              <a:t>="0"</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CellType </a:t>
            </a:r>
            <a:r>
              <a:rPr lang="en-US" sz="900" b="1">
                <a:solidFill>
                  <a:srgbClr val="0000FF"/>
                </a:solidFill>
                <a:latin typeface="Arial"/>
                <a:ea typeface="Arial"/>
                <a:cs typeface="Arial"/>
                <a:sym typeface="Arial"/>
              </a:rPr>
              <a:t>TypeName</a:t>
            </a:r>
            <a:r>
              <a:rPr lang="en-US" sz="900" b="1">
                <a:solidFill>
                  <a:srgbClr val="008000"/>
                </a:solidFill>
                <a:latin typeface="Arial"/>
                <a:ea typeface="Arial"/>
                <a:cs typeface="Arial"/>
                <a:sym typeface="Arial"/>
              </a:rPr>
              <a:t>="Normal" </a:t>
            </a:r>
            <a:r>
              <a:rPr lang="en-US" sz="900" b="1">
                <a:solidFill>
                  <a:srgbClr val="0000FF"/>
                </a:solidFill>
                <a:latin typeface="Arial"/>
                <a:ea typeface="Arial"/>
                <a:cs typeface="Arial"/>
                <a:sym typeface="Arial"/>
              </a:rPr>
              <a:t>TypeId</a:t>
            </a:r>
            <a:r>
              <a:rPr lang="en-US" sz="900" b="1">
                <a:solidFill>
                  <a:srgbClr val="008000"/>
                </a:solidFill>
                <a:latin typeface="Arial"/>
                <a:ea typeface="Arial"/>
                <a:cs typeface="Arial"/>
                <a:sym typeface="Arial"/>
              </a:rPr>
              <a:t>="1"</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CellType </a:t>
            </a:r>
            <a:r>
              <a:rPr lang="en-US" sz="900" b="1">
                <a:solidFill>
                  <a:srgbClr val="0000FF"/>
                </a:solidFill>
                <a:latin typeface="Arial"/>
                <a:ea typeface="Arial"/>
                <a:cs typeface="Arial"/>
                <a:sym typeface="Arial"/>
              </a:rPr>
              <a:t>TypeName</a:t>
            </a:r>
            <a:r>
              <a:rPr lang="en-US" sz="900" b="1">
                <a:solidFill>
                  <a:srgbClr val="008000"/>
                </a:solidFill>
                <a:latin typeface="Arial"/>
                <a:ea typeface="Arial"/>
                <a:cs typeface="Arial"/>
                <a:sym typeface="Arial"/>
              </a:rPr>
              <a:t>="Hypoxic" </a:t>
            </a:r>
            <a:r>
              <a:rPr lang="en-US" sz="900" b="1">
                <a:solidFill>
                  <a:srgbClr val="0000FF"/>
                </a:solidFill>
                <a:latin typeface="Arial"/>
                <a:ea typeface="Arial"/>
                <a:cs typeface="Arial"/>
                <a:sym typeface="Arial"/>
              </a:rPr>
              <a:t>TypeId</a:t>
            </a:r>
            <a:r>
              <a:rPr lang="en-US" sz="900" b="1">
                <a:solidFill>
                  <a:srgbClr val="008000"/>
                </a:solidFill>
                <a:latin typeface="Arial"/>
                <a:ea typeface="Arial"/>
                <a:cs typeface="Arial"/>
                <a:sym typeface="Arial"/>
              </a:rPr>
              <a:t>="2"</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CellType </a:t>
            </a:r>
            <a:r>
              <a:rPr lang="en-US" sz="900" b="1">
                <a:solidFill>
                  <a:srgbClr val="0000FF"/>
                </a:solidFill>
                <a:latin typeface="Arial"/>
                <a:ea typeface="Arial"/>
                <a:cs typeface="Arial"/>
                <a:sym typeface="Arial"/>
              </a:rPr>
              <a:t>TypeName</a:t>
            </a:r>
            <a:r>
              <a:rPr lang="en-US" sz="900" b="1">
                <a:solidFill>
                  <a:srgbClr val="008000"/>
                </a:solidFill>
                <a:latin typeface="Arial"/>
                <a:ea typeface="Arial"/>
                <a:cs typeface="Arial"/>
                <a:sym typeface="Arial"/>
              </a:rPr>
              <a:t>="Necrotic" </a:t>
            </a:r>
            <a:r>
              <a:rPr lang="en-US" sz="900" b="1">
                <a:solidFill>
                  <a:srgbClr val="0000FF"/>
                </a:solidFill>
                <a:latin typeface="Arial"/>
                <a:ea typeface="Arial"/>
                <a:cs typeface="Arial"/>
                <a:sym typeface="Arial"/>
              </a:rPr>
              <a:t>TypeId</a:t>
            </a:r>
            <a:r>
              <a:rPr lang="en-US" sz="900" b="1">
                <a:solidFill>
                  <a:srgbClr val="008000"/>
                </a:solidFill>
                <a:latin typeface="Arial"/>
                <a:ea typeface="Arial"/>
                <a:cs typeface="Arial"/>
                <a:sym typeface="Arial"/>
              </a:rPr>
              <a:t>="3"</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CellType </a:t>
            </a:r>
            <a:r>
              <a:rPr lang="en-US" sz="900" b="1">
                <a:solidFill>
                  <a:srgbClr val="0000FF"/>
                </a:solidFill>
                <a:latin typeface="Arial"/>
                <a:ea typeface="Arial"/>
                <a:cs typeface="Arial"/>
                <a:sym typeface="Arial"/>
              </a:rPr>
              <a:t>TypeName</a:t>
            </a:r>
            <a:r>
              <a:rPr lang="en-US" sz="900" b="1">
                <a:solidFill>
                  <a:srgbClr val="008000"/>
                </a:solidFill>
                <a:latin typeface="Arial"/>
                <a:ea typeface="Arial"/>
                <a:cs typeface="Arial"/>
                <a:sym typeface="Arial"/>
              </a:rPr>
              <a:t>="ActiveNeovascular" </a:t>
            </a:r>
            <a:r>
              <a:rPr lang="en-US" sz="900" b="1">
                <a:solidFill>
                  <a:srgbClr val="0000FF"/>
                </a:solidFill>
                <a:latin typeface="Arial"/>
                <a:ea typeface="Arial"/>
                <a:cs typeface="Arial"/>
                <a:sym typeface="Arial"/>
              </a:rPr>
              <a:t>TypeId</a:t>
            </a:r>
            <a:r>
              <a:rPr lang="en-US" sz="900" b="1">
                <a:solidFill>
                  <a:srgbClr val="008000"/>
                </a:solidFill>
                <a:latin typeface="Arial"/>
                <a:ea typeface="Arial"/>
                <a:cs typeface="Arial"/>
                <a:sym typeface="Arial"/>
              </a:rPr>
              <a:t>="4"</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CellType </a:t>
            </a:r>
            <a:r>
              <a:rPr lang="en-US" sz="900" b="1">
                <a:solidFill>
                  <a:srgbClr val="0000FF"/>
                </a:solidFill>
                <a:latin typeface="Arial"/>
                <a:ea typeface="Arial"/>
                <a:cs typeface="Arial"/>
                <a:sym typeface="Arial"/>
              </a:rPr>
              <a:t>TypeName</a:t>
            </a:r>
            <a:r>
              <a:rPr lang="en-US" sz="900" b="1">
                <a:solidFill>
                  <a:srgbClr val="008000"/>
                </a:solidFill>
                <a:latin typeface="Arial"/>
                <a:ea typeface="Arial"/>
                <a:cs typeface="Arial"/>
                <a:sym typeface="Arial"/>
              </a:rPr>
              <a:t>="Vascular" </a:t>
            </a:r>
            <a:r>
              <a:rPr lang="en-US" sz="900" b="1">
                <a:solidFill>
                  <a:srgbClr val="0000FF"/>
                </a:solidFill>
                <a:latin typeface="Arial"/>
                <a:ea typeface="Arial"/>
                <a:cs typeface="Arial"/>
                <a:sym typeface="Arial"/>
              </a:rPr>
              <a:t>TypeId</a:t>
            </a:r>
            <a:r>
              <a:rPr lang="en-US" sz="900" b="1">
                <a:solidFill>
                  <a:srgbClr val="008000"/>
                </a:solidFill>
                <a:latin typeface="Arial"/>
                <a:ea typeface="Arial"/>
                <a:cs typeface="Arial"/>
                <a:sym typeface="Arial"/>
              </a:rPr>
              <a:t>="5"</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CellType </a:t>
            </a:r>
            <a:r>
              <a:rPr lang="en-US" sz="900" b="1">
                <a:solidFill>
                  <a:srgbClr val="0000FF"/>
                </a:solidFill>
                <a:latin typeface="Arial"/>
                <a:ea typeface="Arial"/>
                <a:cs typeface="Arial"/>
                <a:sym typeface="Arial"/>
              </a:rPr>
              <a:t>TypeName</a:t>
            </a:r>
            <a:r>
              <a:rPr lang="en-US" sz="900" b="1">
                <a:solidFill>
                  <a:srgbClr val="008000"/>
                </a:solidFill>
                <a:latin typeface="Arial"/>
                <a:ea typeface="Arial"/>
                <a:cs typeface="Arial"/>
                <a:sym typeface="Arial"/>
              </a:rPr>
              <a:t>="InactiveNeovascular" </a:t>
            </a:r>
            <a:r>
              <a:rPr lang="en-US" sz="900" b="1">
                <a:solidFill>
                  <a:srgbClr val="0000FF"/>
                </a:solidFill>
                <a:latin typeface="Arial"/>
                <a:ea typeface="Arial"/>
                <a:cs typeface="Arial"/>
                <a:sym typeface="Arial"/>
              </a:rPr>
              <a:t>TypeId</a:t>
            </a:r>
            <a:r>
              <a:rPr lang="en-US" sz="900" b="1">
                <a:solidFill>
                  <a:srgbClr val="008000"/>
                </a:solidFill>
                <a:latin typeface="Arial"/>
                <a:ea typeface="Arial"/>
                <a:cs typeface="Arial"/>
                <a:sym typeface="Arial"/>
              </a:rPr>
              <a:t>="6"</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&lt;/</a:t>
            </a:r>
            <a:r>
              <a:rPr lang="en-US" sz="900" b="1">
                <a:solidFill>
                  <a:srgbClr val="000080"/>
                </a:solidFill>
                <a:latin typeface="Arial"/>
                <a:ea typeface="Arial"/>
                <a:cs typeface="Arial"/>
                <a:sym typeface="Arial"/>
              </a:rPr>
              <a:t>Plugin</a:t>
            </a:r>
            <a:r>
              <a:rPr lang="en-US" sz="900">
                <a:solidFill>
                  <a:srgbClr val="000000"/>
                </a:solidFill>
                <a:latin typeface="Arial"/>
                <a:ea typeface="Arial"/>
                <a:cs typeface="Arial"/>
                <a:sym typeface="Arial"/>
              </a:rPr>
              <a:t>&gt;</a:t>
            </a:r>
            <a:endParaRPr>
              <a:solidFill>
                <a:schemeClr val="dk1"/>
              </a:solidFill>
              <a:latin typeface="Arial"/>
              <a:ea typeface="Arial"/>
              <a:cs typeface="Arial"/>
              <a:sym typeface="Arial"/>
            </a:endParaRPr>
          </a:p>
        </p:txBody>
      </p:sp>
      <p:pic>
        <p:nvPicPr>
          <p:cNvPr id="301" name="Google Shape;301;p27"/>
          <p:cNvPicPr preferRelativeResize="0"/>
          <p:nvPr/>
        </p:nvPicPr>
        <p:blipFill rotWithShape="1">
          <a:blip r:embed="rId3">
            <a:alphaModFix/>
          </a:blip>
          <a:srcRect/>
          <a:stretch/>
        </p:blipFill>
        <p:spPr>
          <a:xfrm>
            <a:off x="7335290" y="0"/>
            <a:ext cx="3307659" cy="6858000"/>
          </a:xfrm>
          <a:prstGeom prst="rect">
            <a:avLst/>
          </a:prstGeom>
          <a:noFill/>
          <a:ln>
            <a:noFill/>
          </a:ln>
        </p:spPr>
      </p:pic>
      <p:sp>
        <p:nvSpPr>
          <p:cNvPr id="302" name="Google Shape;302;p27"/>
          <p:cNvSpPr txBox="1"/>
          <p:nvPr/>
        </p:nvSpPr>
        <p:spPr>
          <a:xfrm>
            <a:off x="1649260" y="162839"/>
            <a:ext cx="5549030" cy="307777"/>
          </a:xfrm>
          <a:prstGeom prst="rect">
            <a:avLst/>
          </a:prstGeom>
          <a:noFill/>
          <a:ln>
            <a:noFill/>
          </a:ln>
        </p:spPr>
        <p:txBody>
          <a:bodyPr spcFirstLastPara="1" wrap="square" lIns="91425" tIns="45700" rIns="91425" bIns="45700" anchor="t" anchorCtr="0">
            <a:spAutoFit/>
          </a:bodyPr>
          <a:lstStyle/>
          <a:p>
            <a:r>
              <a:rPr lang="en-US" sz="1400">
                <a:solidFill>
                  <a:srgbClr val="000000"/>
                </a:solidFill>
                <a:latin typeface="Arial"/>
                <a:ea typeface="Arial"/>
                <a:cs typeface="Arial"/>
                <a:sym typeface="Arial"/>
              </a:rPr>
              <a:t>Key concepts of the simulation</a:t>
            </a:r>
            <a:endParaRPr sz="1400">
              <a:solidFill>
                <a:srgbClr val="000000"/>
              </a:solidFill>
              <a:latin typeface="Arial"/>
              <a:ea typeface="Arial"/>
              <a:cs typeface="Arial"/>
              <a:sym typeface="Arial"/>
            </a:endParaRPr>
          </a:p>
        </p:txBody>
      </p:sp>
      <p:sp>
        <p:nvSpPr>
          <p:cNvPr id="303" name="Google Shape;303;p27"/>
          <p:cNvSpPr/>
          <p:nvPr/>
        </p:nvSpPr>
        <p:spPr>
          <a:xfrm>
            <a:off x="1524000" y="599783"/>
            <a:ext cx="9144000" cy="3416279"/>
          </a:xfrm>
          <a:prstGeom prst="rect">
            <a:avLst/>
          </a:prstGeom>
          <a:solidFill>
            <a:srgbClr val="FFFFFF"/>
          </a:solidFill>
          <a:ln>
            <a:noFill/>
          </a:ln>
        </p:spPr>
        <p:txBody>
          <a:bodyPr spcFirstLastPara="1" wrap="square" lIns="91425" tIns="45700" rIns="91425" bIns="45700" anchor="ctr" anchorCtr="0">
            <a:spAutoFit/>
          </a:bodyPr>
          <a:lstStyle/>
          <a:p>
            <a:pPr>
              <a:buClr>
                <a:srgbClr val="000000"/>
              </a:buClr>
              <a:buSzPts val="900"/>
            </a:pPr>
            <a:r>
              <a:rPr lang="en-US" sz="900">
                <a:solidFill>
                  <a:srgbClr val="000000"/>
                </a:solidFill>
                <a:latin typeface="Arial"/>
                <a:ea typeface="Arial"/>
                <a:cs typeface="Arial"/>
                <a:sym typeface="Arial"/>
              </a:rPr>
              <a:t>&lt;</a:t>
            </a:r>
            <a:r>
              <a:rPr lang="en-US" sz="900" b="1">
                <a:solidFill>
                  <a:srgbClr val="000080"/>
                </a:solidFill>
                <a:latin typeface="Arial"/>
                <a:ea typeface="Arial"/>
                <a:cs typeface="Arial"/>
                <a:sym typeface="Arial"/>
              </a:rPr>
              <a:t>CompuCell3D</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Potts</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Dimensions </a:t>
            </a:r>
            <a:r>
              <a:rPr lang="en-US" sz="900" b="1">
                <a:solidFill>
                  <a:srgbClr val="0000FF"/>
                </a:solidFill>
                <a:latin typeface="Arial"/>
                <a:ea typeface="Arial"/>
                <a:cs typeface="Arial"/>
                <a:sym typeface="Arial"/>
              </a:rPr>
              <a:t>x</a:t>
            </a:r>
            <a:r>
              <a:rPr lang="en-US" sz="900" b="1">
                <a:solidFill>
                  <a:srgbClr val="008000"/>
                </a:solidFill>
                <a:latin typeface="Arial"/>
                <a:ea typeface="Arial"/>
                <a:cs typeface="Arial"/>
                <a:sym typeface="Arial"/>
              </a:rPr>
              <a:t>="180" </a:t>
            </a:r>
            <a:r>
              <a:rPr lang="en-US" sz="900" b="1">
                <a:solidFill>
                  <a:srgbClr val="0000FF"/>
                </a:solidFill>
                <a:latin typeface="Arial"/>
                <a:ea typeface="Arial"/>
                <a:cs typeface="Arial"/>
                <a:sym typeface="Arial"/>
              </a:rPr>
              <a:t>y</a:t>
            </a:r>
            <a:r>
              <a:rPr lang="en-US" sz="900" b="1">
                <a:solidFill>
                  <a:srgbClr val="008000"/>
                </a:solidFill>
                <a:latin typeface="Arial"/>
                <a:ea typeface="Arial"/>
                <a:cs typeface="Arial"/>
                <a:sym typeface="Arial"/>
              </a:rPr>
              <a:t>="180" </a:t>
            </a:r>
            <a:r>
              <a:rPr lang="en-US" sz="900" b="1">
                <a:solidFill>
                  <a:srgbClr val="0000FF"/>
                </a:solidFill>
                <a:latin typeface="Arial"/>
                <a:ea typeface="Arial"/>
                <a:cs typeface="Arial"/>
                <a:sym typeface="Arial"/>
              </a:rPr>
              <a:t>z</a:t>
            </a:r>
            <a:r>
              <a:rPr lang="en-US" sz="900" b="1">
                <a:solidFill>
                  <a:srgbClr val="008000"/>
                </a:solidFill>
                <a:latin typeface="Arial"/>
                <a:ea typeface="Arial"/>
                <a:cs typeface="Arial"/>
                <a:sym typeface="Arial"/>
              </a:rPr>
              <a:t>="180"</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Steps</a:t>
            </a:r>
            <a:r>
              <a:rPr lang="en-US" sz="900">
                <a:solidFill>
                  <a:srgbClr val="000000"/>
                </a:solidFill>
                <a:latin typeface="Arial"/>
                <a:ea typeface="Arial"/>
                <a:cs typeface="Arial"/>
                <a:sym typeface="Arial"/>
              </a:rPr>
              <a:t>&gt;100000&lt;/</a:t>
            </a:r>
            <a:r>
              <a:rPr lang="en-US" sz="900" b="1">
                <a:solidFill>
                  <a:srgbClr val="000080"/>
                </a:solidFill>
                <a:latin typeface="Arial"/>
                <a:ea typeface="Arial"/>
                <a:cs typeface="Arial"/>
                <a:sym typeface="Arial"/>
              </a:rPr>
              <a:t>Steps</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Flip2DimRatio</a:t>
            </a:r>
            <a:r>
              <a:rPr lang="en-US" sz="900">
                <a:solidFill>
                  <a:srgbClr val="000000"/>
                </a:solidFill>
                <a:latin typeface="Arial"/>
                <a:ea typeface="Arial"/>
                <a:cs typeface="Arial"/>
                <a:sym typeface="Arial"/>
              </a:rPr>
              <a:t>&gt;1&lt;/</a:t>
            </a:r>
            <a:r>
              <a:rPr lang="en-US" sz="900" b="1">
                <a:solidFill>
                  <a:srgbClr val="000080"/>
                </a:solidFill>
                <a:latin typeface="Arial"/>
                <a:ea typeface="Arial"/>
                <a:cs typeface="Arial"/>
                <a:sym typeface="Arial"/>
              </a:rPr>
              <a:t>Flip2DimRatio</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Boundary_x</a:t>
            </a:r>
            <a:r>
              <a:rPr lang="en-US" sz="900">
                <a:solidFill>
                  <a:srgbClr val="000000"/>
                </a:solidFill>
                <a:latin typeface="Arial"/>
                <a:ea typeface="Arial"/>
                <a:cs typeface="Arial"/>
                <a:sym typeface="Arial"/>
              </a:rPr>
              <a:t>&gt;Periodic&lt;/</a:t>
            </a:r>
            <a:r>
              <a:rPr lang="en-US" sz="900" b="1">
                <a:solidFill>
                  <a:srgbClr val="000080"/>
                </a:solidFill>
                <a:latin typeface="Arial"/>
                <a:ea typeface="Arial"/>
                <a:cs typeface="Arial"/>
                <a:sym typeface="Arial"/>
              </a:rPr>
              <a:t>Boundary_x</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Boundary_y</a:t>
            </a:r>
            <a:r>
              <a:rPr lang="en-US" sz="900">
                <a:solidFill>
                  <a:srgbClr val="000000"/>
                </a:solidFill>
                <a:latin typeface="Arial"/>
                <a:ea typeface="Arial"/>
                <a:cs typeface="Arial"/>
                <a:sym typeface="Arial"/>
              </a:rPr>
              <a:t>&gt;Periodic&lt;/</a:t>
            </a:r>
            <a:r>
              <a:rPr lang="en-US" sz="900" b="1">
                <a:solidFill>
                  <a:srgbClr val="000080"/>
                </a:solidFill>
                <a:latin typeface="Arial"/>
                <a:ea typeface="Arial"/>
                <a:cs typeface="Arial"/>
                <a:sym typeface="Arial"/>
              </a:rPr>
              <a:t>Boundary_y</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Boundary_z</a:t>
            </a:r>
            <a:r>
              <a:rPr lang="en-US" sz="900">
                <a:solidFill>
                  <a:srgbClr val="000000"/>
                </a:solidFill>
                <a:latin typeface="Arial"/>
                <a:ea typeface="Arial"/>
                <a:cs typeface="Arial"/>
                <a:sym typeface="Arial"/>
              </a:rPr>
              <a:t>&gt;Periodic&lt;/</a:t>
            </a:r>
            <a:r>
              <a:rPr lang="en-US" sz="900" b="1">
                <a:solidFill>
                  <a:srgbClr val="000080"/>
                </a:solidFill>
                <a:latin typeface="Arial"/>
                <a:ea typeface="Arial"/>
                <a:cs typeface="Arial"/>
                <a:sym typeface="Arial"/>
              </a:rPr>
              <a:t>Boundary_z</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CellMotility</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MotilityParameters </a:t>
            </a:r>
            <a:r>
              <a:rPr lang="en-US" sz="900" b="1">
                <a:solidFill>
                  <a:srgbClr val="0000FF"/>
                </a:solidFill>
                <a:latin typeface="Arial"/>
                <a:ea typeface="Arial"/>
                <a:cs typeface="Arial"/>
                <a:sym typeface="Arial"/>
              </a:rPr>
              <a:t>CellType</a:t>
            </a:r>
            <a:r>
              <a:rPr lang="en-US" sz="900" b="1">
                <a:solidFill>
                  <a:srgbClr val="008000"/>
                </a:solidFill>
                <a:latin typeface="Arial"/>
                <a:ea typeface="Arial"/>
                <a:cs typeface="Arial"/>
                <a:sym typeface="Arial"/>
              </a:rPr>
              <a:t>="InactiveNeovascular" </a:t>
            </a:r>
            <a:r>
              <a:rPr lang="en-US" sz="900" b="1">
                <a:solidFill>
                  <a:srgbClr val="0000FF"/>
                </a:solidFill>
                <a:latin typeface="Arial"/>
                <a:ea typeface="Arial"/>
                <a:cs typeface="Arial"/>
                <a:sym typeface="Arial"/>
              </a:rPr>
              <a:t>Motility</a:t>
            </a:r>
            <a:r>
              <a:rPr lang="en-US" sz="900" b="1">
                <a:solidFill>
                  <a:srgbClr val="008000"/>
                </a:solidFill>
                <a:latin typeface="Arial"/>
                <a:ea typeface="Arial"/>
                <a:cs typeface="Arial"/>
                <a:sym typeface="Arial"/>
              </a:rPr>
              <a:t>="0"</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MotilityParameters </a:t>
            </a:r>
            <a:r>
              <a:rPr lang="en-US" sz="900" b="1">
                <a:solidFill>
                  <a:srgbClr val="0000FF"/>
                </a:solidFill>
                <a:latin typeface="Arial"/>
                <a:ea typeface="Arial"/>
                <a:cs typeface="Arial"/>
                <a:sym typeface="Arial"/>
              </a:rPr>
              <a:t>CellType</a:t>
            </a:r>
            <a:r>
              <a:rPr lang="en-US" sz="900" b="1">
                <a:solidFill>
                  <a:srgbClr val="008000"/>
                </a:solidFill>
                <a:latin typeface="Arial"/>
                <a:ea typeface="Arial"/>
                <a:cs typeface="Arial"/>
                <a:sym typeface="Arial"/>
              </a:rPr>
              <a:t>="Vascular" </a:t>
            </a:r>
            <a:r>
              <a:rPr lang="en-US" sz="900" b="1">
                <a:solidFill>
                  <a:srgbClr val="0000FF"/>
                </a:solidFill>
                <a:latin typeface="Arial"/>
                <a:ea typeface="Arial"/>
                <a:cs typeface="Arial"/>
                <a:sym typeface="Arial"/>
              </a:rPr>
              <a:t>Motility</a:t>
            </a:r>
            <a:r>
              <a:rPr lang="en-US" sz="900" b="1">
                <a:solidFill>
                  <a:srgbClr val="008000"/>
                </a:solidFill>
                <a:latin typeface="Arial"/>
                <a:ea typeface="Arial"/>
                <a:cs typeface="Arial"/>
                <a:sym typeface="Arial"/>
              </a:rPr>
              <a:t>="0"</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MotilityParameters </a:t>
            </a:r>
            <a:r>
              <a:rPr lang="en-US" sz="900" b="1">
                <a:solidFill>
                  <a:srgbClr val="0000FF"/>
                </a:solidFill>
                <a:latin typeface="Arial"/>
                <a:ea typeface="Arial"/>
                <a:cs typeface="Arial"/>
                <a:sym typeface="Arial"/>
              </a:rPr>
              <a:t>CellType</a:t>
            </a:r>
            <a:r>
              <a:rPr lang="en-US" sz="900" b="1">
                <a:solidFill>
                  <a:srgbClr val="008000"/>
                </a:solidFill>
                <a:latin typeface="Arial"/>
                <a:ea typeface="Arial"/>
                <a:cs typeface="Arial"/>
                <a:sym typeface="Arial"/>
              </a:rPr>
              <a:t>="ActiveNeovascular" </a:t>
            </a:r>
            <a:r>
              <a:rPr lang="en-US" sz="900" b="1">
                <a:solidFill>
                  <a:srgbClr val="0000FF"/>
                </a:solidFill>
                <a:latin typeface="Arial"/>
                <a:ea typeface="Arial"/>
                <a:cs typeface="Arial"/>
                <a:sym typeface="Arial"/>
              </a:rPr>
              <a:t>Motility</a:t>
            </a:r>
            <a:r>
              <a:rPr lang="en-US" sz="900" b="1">
                <a:solidFill>
                  <a:srgbClr val="008000"/>
                </a:solidFill>
                <a:latin typeface="Arial"/>
                <a:ea typeface="Arial"/>
                <a:cs typeface="Arial"/>
                <a:sym typeface="Arial"/>
              </a:rPr>
              <a:t>="0"</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MotilityParameters </a:t>
            </a:r>
            <a:r>
              <a:rPr lang="en-US" sz="900" b="1">
                <a:solidFill>
                  <a:srgbClr val="0000FF"/>
                </a:solidFill>
                <a:latin typeface="Arial"/>
                <a:ea typeface="Arial"/>
                <a:cs typeface="Arial"/>
                <a:sym typeface="Arial"/>
              </a:rPr>
              <a:t>CellType</a:t>
            </a:r>
            <a:r>
              <a:rPr lang="en-US" sz="900" b="1">
                <a:solidFill>
                  <a:srgbClr val="008000"/>
                </a:solidFill>
                <a:latin typeface="Arial"/>
                <a:ea typeface="Arial"/>
                <a:cs typeface="Arial"/>
                <a:sym typeface="Arial"/>
              </a:rPr>
              <a:t>="Vascular" </a:t>
            </a:r>
            <a:r>
              <a:rPr lang="en-US" sz="900" b="1">
                <a:solidFill>
                  <a:srgbClr val="0000FF"/>
                </a:solidFill>
                <a:latin typeface="Arial"/>
                <a:ea typeface="Arial"/>
                <a:cs typeface="Arial"/>
                <a:sym typeface="Arial"/>
              </a:rPr>
              <a:t>Motility</a:t>
            </a:r>
            <a:r>
              <a:rPr lang="en-US" sz="900" b="1">
                <a:solidFill>
                  <a:srgbClr val="008000"/>
                </a:solidFill>
                <a:latin typeface="Arial"/>
                <a:ea typeface="Arial"/>
                <a:cs typeface="Arial"/>
                <a:sym typeface="Arial"/>
              </a:rPr>
              <a:t>="0"</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MotilityParameters </a:t>
            </a:r>
            <a:r>
              <a:rPr lang="en-US" sz="900" b="1">
                <a:solidFill>
                  <a:srgbClr val="0000FF"/>
                </a:solidFill>
                <a:latin typeface="Arial"/>
                <a:ea typeface="Arial"/>
                <a:cs typeface="Arial"/>
                <a:sym typeface="Arial"/>
              </a:rPr>
              <a:t>CellType</a:t>
            </a:r>
            <a:r>
              <a:rPr lang="en-US" sz="900" b="1">
                <a:solidFill>
                  <a:srgbClr val="008000"/>
                </a:solidFill>
                <a:latin typeface="Arial"/>
                <a:ea typeface="Arial"/>
                <a:cs typeface="Arial"/>
                <a:sym typeface="Arial"/>
              </a:rPr>
              <a:t>="Normal" </a:t>
            </a:r>
            <a:r>
              <a:rPr lang="en-US" sz="900" b="1">
                <a:solidFill>
                  <a:srgbClr val="0000FF"/>
                </a:solidFill>
                <a:latin typeface="Arial"/>
                <a:ea typeface="Arial"/>
                <a:cs typeface="Arial"/>
                <a:sym typeface="Arial"/>
              </a:rPr>
              <a:t>Motility</a:t>
            </a:r>
            <a:r>
              <a:rPr lang="en-US" sz="900" b="1">
                <a:solidFill>
                  <a:srgbClr val="008000"/>
                </a:solidFill>
                <a:latin typeface="Arial"/>
                <a:ea typeface="Arial"/>
                <a:cs typeface="Arial"/>
                <a:sym typeface="Arial"/>
              </a:rPr>
              <a:t>="100"</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MotilityParameters </a:t>
            </a:r>
            <a:r>
              <a:rPr lang="en-US" sz="900" b="1">
                <a:solidFill>
                  <a:srgbClr val="0000FF"/>
                </a:solidFill>
                <a:latin typeface="Arial"/>
                <a:ea typeface="Arial"/>
                <a:cs typeface="Arial"/>
                <a:sym typeface="Arial"/>
              </a:rPr>
              <a:t>CellType</a:t>
            </a:r>
            <a:r>
              <a:rPr lang="en-US" sz="900" b="1">
                <a:solidFill>
                  <a:srgbClr val="008000"/>
                </a:solidFill>
                <a:latin typeface="Arial"/>
                <a:ea typeface="Arial"/>
                <a:cs typeface="Arial"/>
                <a:sym typeface="Arial"/>
              </a:rPr>
              <a:t>="Hypoxic" </a:t>
            </a:r>
            <a:r>
              <a:rPr lang="en-US" sz="900" b="1">
                <a:solidFill>
                  <a:srgbClr val="0000FF"/>
                </a:solidFill>
                <a:latin typeface="Arial"/>
                <a:ea typeface="Arial"/>
                <a:cs typeface="Arial"/>
                <a:sym typeface="Arial"/>
              </a:rPr>
              <a:t>Motility</a:t>
            </a:r>
            <a:r>
              <a:rPr lang="en-US" sz="900" b="1">
                <a:solidFill>
                  <a:srgbClr val="008000"/>
                </a:solidFill>
                <a:latin typeface="Arial"/>
                <a:ea typeface="Arial"/>
                <a:cs typeface="Arial"/>
                <a:sym typeface="Arial"/>
              </a:rPr>
              <a:t>="100"</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MotilityParameters </a:t>
            </a:r>
            <a:r>
              <a:rPr lang="en-US" sz="900" b="1">
                <a:solidFill>
                  <a:srgbClr val="0000FF"/>
                </a:solidFill>
                <a:latin typeface="Arial"/>
                <a:ea typeface="Arial"/>
                <a:cs typeface="Arial"/>
                <a:sym typeface="Arial"/>
              </a:rPr>
              <a:t>CellType</a:t>
            </a:r>
            <a:r>
              <a:rPr lang="en-US" sz="900" b="1">
                <a:solidFill>
                  <a:srgbClr val="008000"/>
                </a:solidFill>
                <a:latin typeface="Arial"/>
                <a:ea typeface="Arial"/>
                <a:cs typeface="Arial"/>
                <a:sym typeface="Arial"/>
              </a:rPr>
              <a:t>="Necrotic" </a:t>
            </a:r>
            <a:r>
              <a:rPr lang="en-US" sz="900" b="1">
                <a:solidFill>
                  <a:srgbClr val="0000FF"/>
                </a:solidFill>
                <a:latin typeface="Arial"/>
                <a:ea typeface="Arial"/>
                <a:cs typeface="Arial"/>
                <a:sym typeface="Arial"/>
              </a:rPr>
              <a:t>Motility</a:t>
            </a:r>
            <a:r>
              <a:rPr lang="en-US" sz="900" b="1">
                <a:solidFill>
                  <a:srgbClr val="008000"/>
                </a:solidFill>
                <a:latin typeface="Arial"/>
                <a:ea typeface="Arial"/>
                <a:cs typeface="Arial"/>
                <a:sym typeface="Arial"/>
              </a:rPr>
              <a:t>="`100"</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CellMotility</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NeighborOrder</a:t>
            </a:r>
            <a:r>
              <a:rPr lang="en-US" sz="900">
                <a:solidFill>
                  <a:srgbClr val="000000"/>
                </a:solidFill>
                <a:latin typeface="Arial"/>
                <a:ea typeface="Arial"/>
                <a:cs typeface="Arial"/>
                <a:sym typeface="Arial"/>
              </a:rPr>
              <a:t>&gt;3&lt;/</a:t>
            </a:r>
            <a:r>
              <a:rPr lang="en-US" sz="900" b="1">
                <a:solidFill>
                  <a:srgbClr val="000080"/>
                </a:solidFill>
                <a:latin typeface="Arial"/>
                <a:ea typeface="Arial"/>
                <a:cs typeface="Arial"/>
                <a:sym typeface="Arial"/>
              </a:rPr>
              <a:t>NeighborOrder</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Potts</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br>
              <a:rPr lang="en-US" sz="900">
                <a:solidFill>
                  <a:srgbClr val="000000"/>
                </a:solidFill>
                <a:latin typeface="Arial"/>
                <a:ea typeface="Arial"/>
                <a:cs typeface="Arial"/>
                <a:sym typeface="Arial"/>
              </a:rPr>
            </a:br>
            <a:endParaRPr>
              <a:solidFill>
                <a:schemeClr val="dk1"/>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07"/>
        <p:cNvGrpSpPr/>
        <p:nvPr/>
      </p:nvGrpSpPr>
      <p:grpSpPr>
        <a:xfrm>
          <a:off x="0" y="0"/>
          <a:ext cx="0" cy="0"/>
          <a:chOff x="0" y="0"/>
          <a:chExt cx="0" cy="0"/>
        </a:xfrm>
      </p:grpSpPr>
      <p:sp>
        <p:nvSpPr>
          <p:cNvPr id="308" name="Google Shape;308;p28"/>
          <p:cNvSpPr/>
          <p:nvPr/>
        </p:nvSpPr>
        <p:spPr>
          <a:xfrm>
            <a:off x="1812098" y="284673"/>
            <a:ext cx="6593472" cy="6601807"/>
          </a:xfrm>
          <a:prstGeom prst="rect">
            <a:avLst/>
          </a:prstGeom>
          <a:solidFill>
            <a:srgbClr val="FFFFFF"/>
          </a:solidFill>
          <a:ln>
            <a:noFill/>
          </a:ln>
        </p:spPr>
        <p:txBody>
          <a:bodyPr spcFirstLastPara="1" wrap="square" lIns="91425" tIns="45700" rIns="91425" bIns="45700" anchor="ctr" anchorCtr="0">
            <a:spAutoFit/>
          </a:bodyPr>
          <a:lstStyle/>
          <a:p>
            <a:pPr>
              <a:buClr>
                <a:srgbClr val="000000"/>
              </a:buClr>
              <a:buSzPts val="900"/>
            </a:pPr>
            <a:r>
              <a:rPr lang="en-US" sz="900">
                <a:solidFill>
                  <a:srgbClr val="000000"/>
                </a:solidFill>
                <a:latin typeface="Arial"/>
                <a:ea typeface="Arial"/>
                <a:cs typeface="Arial"/>
                <a:sym typeface="Arial"/>
              </a:rPr>
              <a:t>&lt;</a:t>
            </a:r>
            <a:r>
              <a:rPr lang="en-US" sz="900" b="1">
                <a:solidFill>
                  <a:srgbClr val="000080"/>
                </a:solidFill>
                <a:latin typeface="Arial"/>
                <a:ea typeface="Arial"/>
                <a:cs typeface="Arial"/>
                <a:sym typeface="Arial"/>
              </a:rPr>
              <a:t>Plugin </a:t>
            </a:r>
            <a:r>
              <a:rPr lang="en-US" sz="900" b="1">
                <a:solidFill>
                  <a:srgbClr val="0000FF"/>
                </a:solidFill>
                <a:latin typeface="Arial"/>
                <a:ea typeface="Arial"/>
                <a:cs typeface="Arial"/>
                <a:sym typeface="Arial"/>
              </a:rPr>
              <a:t>Name</a:t>
            </a:r>
            <a:r>
              <a:rPr lang="en-US" sz="900" b="1">
                <a:solidFill>
                  <a:srgbClr val="008000"/>
                </a:solidFill>
                <a:latin typeface="Arial"/>
                <a:ea typeface="Arial"/>
                <a:cs typeface="Arial"/>
                <a:sym typeface="Arial"/>
              </a:rPr>
              <a:t>="NeighborTracker"</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&lt;</a:t>
            </a:r>
            <a:r>
              <a:rPr lang="en-US" sz="900" b="1">
                <a:solidFill>
                  <a:srgbClr val="000080"/>
                </a:solidFill>
                <a:latin typeface="Arial"/>
                <a:ea typeface="Arial"/>
                <a:cs typeface="Arial"/>
                <a:sym typeface="Arial"/>
              </a:rPr>
              <a:t>Plugin </a:t>
            </a:r>
            <a:r>
              <a:rPr lang="en-US" sz="900" b="1">
                <a:solidFill>
                  <a:srgbClr val="0000FF"/>
                </a:solidFill>
                <a:latin typeface="Arial"/>
                <a:ea typeface="Arial"/>
                <a:cs typeface="Arial"/>
                <a:sym typeface="Arial"/>
              </a:rPr>
              <a:t>Name</a:t>
            </a:r>
            <a:r>
              <a:rPr lang="en-US" sz="900" b="1">
                <a:solidFill>
                  <a:srgbClr val="008000"/>
                </a:solidFill>
                <a:latin typeface="Arial"/>
                <a:ea typeface="Arial"/>
                <a:cs typeface="Arial"/>
                <a:sym typeface="Arial"/>
              </a:rPr>
              <a:t>="Chemotaxis"</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Algorithm</a:t>
            </a:r>
            <a:r>
              <a:rPr lang="en-US" sz="900">
                <a:solidFill>
                  <a:srgbClr val="000000"/>
                </a:solidFill>
                <a:latin typeface="Arial"/>
                <a:ea typeface="Arial"/>
                <a:cs typeface="Arial"/>
                <a:sym typeface="Arial"/>
              </a:rPr>
              <a:t>&gt;merks&lt;/</a:t>
            </a:r>
            <a:r>
              <a:rPr lang="en-US" sz="900" b="1">
                <a:solidFill>
                  <a:srgbClr val="000080"/>
                </a:solidFill>
                <a:latin typeface="Arial"/>
                <a:ea typeface="Arial"/>
                <a:cs typeface="Arial"/>
                <a:sym typeface="Arial"/>
              </a:rPr>
              <a:t>Algorithm</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ChemicalField </a:t>
            </a:r>
            <a:r>
              <a:rPr lang="en-US" sz="900" b="1">
                <a:solidFill>
                  <a:srgbClr val="0000FF"/>
                </a:solidFill>
                <a:latin typeface="Arial"/>
                <a:ea typeface="Arial"/>
                <a:cs typeface="Arial"/>
                <a:sym typeface="Arial"/>
              </a:rPr>
              <a:t>Source</a:t>
            </a:r>
            <a:r>
              <a:rPr lang="en-US" sz="900" b="1">
                <a:solidFill>
                  <a:srgbClr val="008000"/>
                </a:solidFill>
                <a:latin typeface="Arial"/>
                <a:ea typeface="Arial"/>
                <a:cs typeface="Arial"/>
                <a:sym typeface="Arial"/>
              </a:rPr>
              <a:t>="FlexibleDiffusionSolverFE" </a:t>
            </a:r>
            <a:r>
              <a:rPr lang="en-US" sz="900" b="1">
                <a:solidFill>
                  <a:srgbClr val="0000FF"/>
                </a:solidFill>
                <a:latin typeface="Arial"/>
                <a:ea typeface="Arial"/>
                <a:cs typeface="Arial"/>
                <a:sym typeface="Arial"/>
              </a:rPr>
              <a:t>Name</a:t>
            </a:r>
            <a:r>
              <a:rPr lang="en-US" sz="900" b="1">
                <a:solidFill>
                  <a:srgbClr val="008000"/>
                </a:solidFill>
                <a:latin typeface="Arial"/>
                <a:ea typeface="Arial"/>
                <a:cs typeface="Arial"/>
                <a:sym typeface="Arial"/>
              </a:rPr>
              <a:t>="VEGF1"</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ChemotaxisByType </a:t>
            </a:r>
            <a:r>
              <a:rPr lang="en-US" sz="900" b="1">
                <a:solidFill>
                  <a:srgbClr val="0000FF"/>
                </a:solidFill>
                <a:latin typeface="Arial"/>
                <a:ea typeface="Arial"/>
                <a:cs typeface="Arial"/>
                <a:sym typeface="Arial"/>
              </a:rPr>
              <a:t>Type</a:t>
            </a:r>
            <a:r>
              <a:rPr lang="en-US" sz="900" b="1">
                <a:solidFill>
                  <a:srgbClr val="008000"/>
                </a:solidFill>
                <a:latin typeface="Arial"/>
                <a:ea typeface="Arial"/>
                <a:cs typeface="Arial"/>
                <a:sym typeface="Arial"/>
              </a:rPr>
              <a:t>="ActiveNeovascular" </a:t>
            </a:r>
            <a:r>
              <a:rPr lang="en-US" sz="900" b="1">
                <a:solidFill>
                  <a:srgbClr val="0000FF"/>
                </a:solidFill>
                <a:latin typeface="Arial"/>
                <a:ea typeface="Arial"/>
                <a:cs typeface="Arial"/>
                <a:sym typeface="Arial"/>
              </a:rPr>
              <a:t>Lambda</a:t>
            </a:r>
            <a:r>
              <a:rPr lang="en-US" sz="900" b="1">
                <a:solidFill>
                  <a:srgbClr val="008000"/>
                </a:solidFill>
                <a:latin typeface="Arial"/>
                <a:ea typeface="Arial"/>
                <a:cs typeface="Arial"/>
                <a:sym typeface="Arial"/>
              </a:rPr>
              <a:t>="85" </a:t>
            </a:r>
            <a:r>
              <a:rPr lang="en-US" sz="900" b="1">
                <a:solidFill>
                  <a:srgbClr val="0000FF"/>
                </a:solidFill>
                <a:latin typeface="Arial"/>
                <a:ea typeface="Arial"/>
                <a:cs typeface="Arial"/>
                <a:sym typeface="Arial"/>
              </a:rPr>
              <a:t>ChemotactTowards</a:t>
            </a:r>
            <a:r>
              <a:rPr lang="en-US" sz="900" b="1">
                <a:solidFill>
                  <a:srgbClr val="008000"/>
                </a:solidFill>
                <a:latin typeface="Arial"/>
                <a:ea typeface="Arial"/>
                <a:cs typeface="Arial"/>
                <a:sym typeface="Arial"/>
              </a:rPr>
              <a:t>="Medium,Normal,Hypoxic"</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ChemicalField</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a:t>
            </a:r>
            <a:br>
              <a:rPr lang="en-US" sz="900">
                <a:solidFill>
                  <a:srgbClr val="000000"/>
                </a:solidFill>
                <a:latin typeface="Arial"/>
                <a:ea typeface="Arial"/>
                <a:cs typeface="Arial"/>
                <a:sym typeface="Arial"/>
              </a:rPr>
            </a:b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&lt;</a:t>
            </a:r>
            <a:r>
              <a:rPr lang="en-US" sz="900" b="1">
                <a:solidFill>
                  <a:srgbClr val="000080"/>
                </a:solidFill>
                <a:latin typeface="Arial"/>
                <a:ea typeface="Arial"/>
                <a:cs typeface="Arial"/>
                <a:sym typeface="Arial"/>
              </a:rPr>
              <a:t>Plugin </a:t>
            </a:r>
            <a:r>
              <a:rPr lang="en-US" sz="900" b="1">
                <a:solidFill>
                  <a:srgbClr val="0000FF"/>
                </a:solidFill>
                <a:latin typeface="Arial"/>
                <a:ea typeface="Arial"/>
                <a:cs typeface="Arial"/>
                <a:sym typeface="Arial"/>
              </a:rPr>
              <a:t>Name</a:t>
            </a:r>
            <a:r>
              <a:rPr lang="en-US" sz="900" b="1">
                <a:solidFill>
                  <a:srgbClr val="008000"/>
                </a:solidFill>
                <a:latin typeface="Arial"/>
                <a:ea typeface="Arial"/>
                <a:cs typeface="Arial"/>
                <a:sym typeface="Arial"/>
              </a:rPr>
              <a:t>="CenterOfMass"</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&lt;</a:t>
            </a:r>
            <a:r>
              <a:rPr lang="en-US" sz="900" b="1">
                <a:solidFill>
                  <a:srgbClr val="000080"/>
                </a:solidFill>
                <a:latin typeface="Arial"/>
                <a:ea typeface="Arial"/>
                <a:cs typeface="Arial"/>
                <a:sym typeface="Arial"/>
              </a:rPr>
              <a:t>Plugin </a:t>
            </a:r>
            <a:r>
              <a:rPr lang="en-US" sz="900" b="1">
                <a:solidFill>
                  <a:srgbClr val="0000FF"/>
                </a:solidFill>
                <a:latin typeface="Arial"/>
                <a:ea typeface="Arial"/>
                <a:cs typeface="Arial"/>
                <a:sym typeface="Arial"/>
              </a:rPr>
              <a:t>Name</a:t>
            </a:r>
            <a:r>
              <a:rPr lang="en-US" sz="900" b="1">
                <a:solidFill>
                  <a:srgbClr val="008000"/>
                </a:solidFill>
                <a:latin typeface="Arial"/>
                <a:ea typeface="Arial"/>
                <a:cs typeface="Arial"/>
                <a:sym typeface="Arial"/>
              </a:rPr>
              <a:t>="Contact"</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Energy </a:t>
            </a:r>
            <a:r>
              <a:rPr lang="en-US" sz="900" b="1">
                <a:solidFill>
                  <a:srgbClr val="0000FF"/>
                </a:solidFill>
                <a:latin typeface="Arial"/>
                <a:ea typeface="Arial"/>
                <a:cs typeface="Arial"/>
                <a:sym typeface="Arial"/>
              </a:rPr>
              <a:t>Type1</a:t>
            </a:r>
            <a:r>
              <a:rPr lang="en-US" sz="900" b="1">
                <a:solidFill>
                  <a:srgbClr val="008000"/>
                </a:solidFill>
                <a:latin typeface="Arial"/>
                <a:ea typeface="Arial"/>
                <a:cs typeface="Arial"/>
                <a:sym typeface="Arial"/>
              </a:rPr>
              <a:t>="Medium" </a:t>
            </a:r>
            <a:r>
              <a:rPr lang="en-US" sz="900" b="1">
                <a:solidFill>
                  <a:srgbClr val="0000FF"/>
                </a:solidFill>
                <a:latin typeface="Arial"/>
                <a:ea typeface="Arial"/>
                <a:cs typeface="Arial"/>
                <a:sym typeface="Arial"/>
              </a:rPr>
              <a:t>Type2</a:t>
            </a:r>
            <a:r>
              <a:rPr lang="en-US" sz="900" b="1">
                <a:solidFill>
                  <a:srgbClr val="008000"/>
                </a:solidFill>
                <a:latin typeface="Arial"/>
                <a:ea typeface="Arial"/>
                <a:cs typeface="Arial"/>
                <a:sym typeface="Arial"/>
              </a:rPr>
              <a:t>="Medium"</a:t>
            </a:r>
            <a:r>
              <a:rPr lang="en-US" sz="900">
                <a:solidFill>
                  <a:srgbClr val="000000"/>
                </a:solidFill>
                <a:latin typeface="Arial"/>
                <a:ea typeface="Arial"/>
                <a:cs typeface="Arial"/>
                <a:sym typeface="Arial"/>
              </a:rPr>
              <a:t>&gt;0&lt;/</a:t>
            </a:r>
            <a:r>
              <a:rPr lang="en-US" sz="900" b="1">
                <a:solidFill>
                  <a:srgbClr val="000080"/>
                </a:solidFill>
                <a:latin typeface="Arial"/>
                <a:ea typeface="Arial"/>
                <a:cs typeface="Arial"/>
                <a:sym typeface="Arial"/>
              </a:rPr>
              <a:t>Energy</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Energy </a:t>
            </a:r>
            <a:r>
              <a:rPr lang="en-US" sz="900" b="1">
                <a:solidFill>
                  <a:srgbClr val="0000FF"/>
                </a:solidFill>
                <a:latin typeface="Arial"/>
                <a:ea typeface="Arial"/>
                <a:cs typeface="Arial"/>
                <a:sym typeface="Arial"/>
              </a:rPr>
              <a:t>Type1</a:t>
            </a:r>
            <a:r>
              <a:rPr lang="en-US" sz="900" b="1">
                <a:solidFill>
                  <a:srgbClr val="008000"/>
                </a:solidFill>
                <a:latin typeface="Arial"/>
                <a:ea typeface="Arial"/>
                <a:cs typeface="Arial"/>
                <a:sym typeface="Arial"/>
              </a:rPr>
              <a:t>="Normal" </a:t>
            </a:r>
            <a:r>
              <a:rPr lang="en-US" sz="900" b="1">
                <a:solidFill>
                  <a:srgbClr val="0000FF"/>
                </a:solidFill>
                <a:latin typeface="Arial"/>
                <a:ea typeface="Arial"/>
                <a:cs typeface="Arial"/>
                <a:sym typeface="Arial"/>
              </a:rPr>
              <a:t>Type2</a:t>
            </a:r>
            <a:r>
              <a:rPr lang="en-US" sz="900" b="1">
                <a:solidFill>
                  <a:srgbClr val="008000"/>
                </a:solidFill>
                <a:latin typeface="Arial"/>
                <a:ea typeface="Arial"/>
                <a:cs typeface="Arial"/>
                <a:sym typeface="Arial"/>
              </a:rPr>
              <a:t>="Medium"</a:t>
            </a:r>
            <a:r>
              <a:rPr lang="en-US" sz="900">
                <a:solidFill>
                  <a:srgbClr val="000000"/>
                </a:solidFill>
                <a:latin typeface="Arial"/>
                <a:ea typeface="Arial"/>
                <a:cs typeface="Arial"/>
                <a:sym typeface="Arial"/>
              </a:rPr>
              <a:t>&gt;8&lt;/</a:t>
            </a:r>
            <a:r>
              <a:rPr lang="en-US" sz="900" b="1">
                <a:solidFill>
                  <a:srgbClr val="000080"/>
                </a:solidFill>
                <a:latin typeface="Arial"/>
                <a:ea typeface="Arial"/>
                <a:cs typeface="Arial"/>
                <a:sym typeface="Arial"/>
              </a:rPr>
              <a:t>Energy</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Energy </a:t>
            </a:r>
            <a:r>
              <a:rPr lang="en-US" sz="900" b="1">
                <a:solidFill>
                  <a:srgbClr val="0000FF"/>
                </a:solidFill>
                <a:latin typeface="Arial"/>
                <a:ea typeface="Arial"/>
                <a:cs typeface="Arial"/>
                <a:sym typeface="Arial"/>
              </a:rPr>
              <a:t>Type1</a:t>
            </a:r>
            <a:r>
              <a:rPr lang="en-US" sz="900" b="1">
                <a:solidFill>
                  <a:srgbClr val="008000"/>
                </a:solidFill>
                <a:latin typeface="Arial"/>
                <a:ea typeface="Arial"/>
                <a:cs typeface="Arial"/>
                <a:sym typeface="Arial"/>
              </a:rPr>
              <a:t>="Normal" </a:t>
            </a:r>
            <a:r>
              <a:rPr lang="en-US" sz="900" b="1">
                <a:solidFill>
                  <a:srgbClr val="0000FF"/>
                </a:solidFill>
                <a:latin typeface="Arial"/>
                <a:ea typeface="Arial"/>
                <a:cs typeface="Arial"/>
                <a:sym typeface="Arial"/>
              </a:rPr>
              <a:t>Type2</a:t>
            </a:r>
            <a:r>
              <a:rPr lang="en-US" sz="900" b="1">
                <a:solidFill>
                  <a:srgbClr val="008000"/>
                </a:solidFill>
                <a:latin typeface="Arial"/>
                <a:ea typeface="Arial"/>
                <a:cs typeface="Arial"/>
                <a:sym typeface="Arial"/>
              </a:rPr>
              <a:t>="Normal"</a:t>
            </a:r>
            <a:r>
              <a:rPr lang="en-US" sz="900">
                <a:solidFill>
                  <a:srgbClr val="000000"/>
                </a:solidFill>
                <a:latin typeface="Arial"/>
                <a:ea typeface="Arial"/>
                <a:cs typeface="Arial"/>
                <a:sym typeface="Arial"/>
              </a:rPr>
              <a:t>&gt;6&lt;/</a:t>
            </a:r>
            <a:r>
              <a:rPr lang="en-US" sz="900" b="1">
                <a:solidFill>
                  <a:srgbClr val="000080"/>
                </a:solidFill>
                <a:latin typeface="Arial"/>
                <a:ea typeface="Arial"/>
                <a:cs typeface="Arial"/>
                <a:sym typeface="Arial"/>
              </a:rPr>
              <a:t>Energy</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&lt;</a:t>
            </a:r>
            <a:r>
              <a:rPr lang="en-US" sz="900" b="1">
                <a:solidFill>
                  <a:srgbClr val="000080"/>
                </a:solidFill>
                <a:latin typeface="Arial"/>
                <a:ea typeface="Arial"/>
                <a:cs typeface="Arial"/>
                <a:sym typeface="Arial"/>
              </a:rPr>
              <a:t>Plugin </a:t>
            </a:r>
            <a:r>
              <a:rPr lang="en-US" sz="900" b="1">
                <a:solidFill>
                  <a:srgbClr val="0000FF"/>
                </a:solidFill>
                <a:latin typeface="Arial"/>
                <a:ea typeface="Arial"/>
                <a:cs typeface="Arial"/>
                <a:sym typeface="Arial"/>
              </a:rPr>
              <a:t>Name</a:t>
            </a:r>
            <a:r>
              <a:rPr lang="en-US" sz="900" b="1">
                <a:solidFill>
                  <a:srgbClr val="008000"/>
                </a:solidFill>
                <a:latin typeface="Arial"/>
                <a:ea typeface="Arial"/>
                <a:cs typeface="Arial"/>
                <a:sym typeface="Arial"/>
              </a:rPr>
              <a:t>="Volume"</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&lt;</a:t>
            </a:r>
            <a:r>
              <a:rPr lang="en-US" sz="900" b="1">
                <a:solidFill>
                  <a:srgbClr val="000080"/>
                </a:solidFill>
                <a:latin typeface="Arial"/>
                <a:ea typeface="Arial"/>
                <a:cs typeface="Arial"/>
                <a:sym typeface="Arial"/>
              </a:rPr>
              <a:t>Plugin </a:t>
            </a:r>
            <a:r>
              <a:rPr lang="en-US" sz="900" b="1">
                <a:solidFill>
                  <a:srgbClr val="0000FF"/>
                </a:solidFill>
                <a:latin typeface="Arial"/>
                <a:ea typeface="Arial"/>
                <a:cs typeface="Arial"/>
                <a:sym typeface="Arial"/>
              </a:rPr>
              <a:t>Name</a:t>
            </a:r>
            <a:r>
              <a:rPr lang="en-US" sz="900" b="1">
                <a:solidFill>
                  <a:srgbClr val="008000"/>
                </a:solidFill>
                <a:latin typeface="Arial"/>
                <a:ea typeface="Arial"/>
                <a:cs typeface="Arial"/>
                <a:sym typeface="Arial"/>
              </a:rPr>
              <a:t>="Surface"</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br>
              <a:rPr lang="en-US" sz="900">
                <a:solidFill>
                  <a:srgbClr val="000000"/>
                </a:solidFill>
                <a:latin typeface="Arial"/>
                <a:ea typeface="Arial"/>
                <a:cs typeface="Arial"/>
                <a:sym typeface="Arial"/>
              </a:rPr>
            </a:b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&lt;</a:t>
            </a:r>
            <a:r>
              <a:rPr lang="en-US" sz="900" b="1">
                <a:solidFill>
                  <a:srgbClr val="000080"/>
                </a:solidFill>
                <a:latin typeface="Arial"/>
                <a:ea typeface="Arial"/>
                <a:cs typeface="Arial"/>
                <a:sym typeface="Arial"/>
              </a:rPr>
              <a:t>Plugin </a:t>
            </a:r>
            <a:r>
              <a:rPr lang="en-US" sz="900" b="1">
                <a:solidFill>
                  <a:srgbClr val="0000FF"/>
                </a:solidFill>
                <a:latin typeface="Arial"/>
                <a:ea typeface="Arial"/>
                <a:cs typeface="Arial"/>
                <a:sym typeface="Arial"/>
              </a:rPr>
              <a:t>Name</a:t>
            </a:r>
            <a:r>
              <a:rPr lang="en-US" sz="900" b="1">
                <a:solidFill>
                  <a:srgbClr val="008000"/>
                </a:solidFill>
                <a:latin typeface="Arial"/>
                <a:ea typeface="Arial"/>
                <a:cs typeface="Arial"/>
                <a:sym typeface="Arial"/>
              </a:rPr>
              <a:t>="FocalPointPlasticity"</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Parameters </a:t>
            </a:r>
            <a:r>
              <a:rPr lang="en-US" sz="900" b="1">
                <a:solidFill>
                  <a:srgbClr val="0000FF"/>
                </a:solidFill>
                <a:latin typeface="Arial"/>
                <a:ea typeface="Arial"/>
                <a:cs typeface="Arial"/>
                <a:sym typeface="Arial"/>
              </a:rPr>
              <a:t>Type1</a:t>
            </a:r>
            <a:r>
              <a:rPr lang="en-US" sz="900" b="1">
                <a:solidFill>
                  <a:srgbClr val="008000"/>
                </a:solidFill>
                <a:latin typeface="Arial"/>
                <a:ea typeface="Arial"/>
                <a:cs typeface="Arial"/>
                <a:sym typeface="Arial"/>
              </a:rPr>
              <a:t>="ActiveNeovascular" </a:t>
            </a:r>
            <a:r>
              <a:rPr lang="en-US" sz="900" b="1">
                <a:solidFill>
                  <a:srgbClr val="0000FF"/>
                </a:solidFill>
                <a:latin typeface="Arial"/>
                <a:ea typeface="Arial"/>
                <a:cs typeface="Arial"/>
                <a:sym typeface="Arial"/>
              </a:rPr>
              <a:t>Type2</a:t>
            </a:r>
            <a:r>
              <a:rPr lang="en-US" sz="900" b="1">
                <a:solidFill>
                  <a:srgbClr val="008000"/>
                </a:solidFill>
                <a:latin typeface="Arial"/>
                <a:ea typeface="Arial"/>
                <a:cs typeface="Arial"/>
                <a:sym typeface="Arial"/>
              </a:rPr>
              <a:t>="ActiveNeovascular"</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Lambda</a:t>
            </a:r>
            <a:r>
              <a:rPr lang="en-US" sz="900">
                <a:solidFill>
                  <a:srgbClr val="000000"/>
                </a:solidFill>
                <a:latin typeface="Arial"/>
                <a:ea typeface="Arial"/>
                <a:cs typeface="Arial"/>
                <a:sym typeface="Arial"/>
              </a:rPr>
              <a:t>&gt;10&lt;/</a:t>
            </a:r>
            <a:r>
              <a:rPr lang="en-US" sz="900" b="1">
                <a:solidFill>
                  <a:srgbClr val="000080"/>
                </a:solidFill>
                <a:latin typeface="Arial"/>
                <a:ea typeface="Arial"/>
                <a:cs typeface="Arial"/>
                <a:sym typeface="Arial"/>
              </a:rPr>
              <a:t>Lambda</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ActivationEnergy</a:t>
            </a:r>
            <a:r>
              <a:rPr lang="en-US" sz="900">
                <a:solidFill>
                  <a:srgbClr val="000000"/>
                </a:solidFill>
                <a:latin typeface="Arial"/>
                <a:ea typeface="Arial"/>
                <a:cs typeface="Arial"/>
                <a:sym typeface="Arial"/>
              </a:rPr>
              <a:t>&gt;-100&lt;/</a:t>
            </a:r>
            <a:r>
              <a:rPr lang="en-US" sz="900" b="1">
                <a:solidFill>
                  <a:srgbClr val="000080"/>
                </a:solidFill>
                <a:latin typeface="Arial"/>
                <a:ea typeface="Arial"/>
                <a:cs typeface="Arial"/>
                <a:sym typeface="Arial"/>
              </a:rPr>
              <a:t>ActivationEnergy</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TargetDistance</a:t>
            </a:r>
            <a:r>
              <a:rPr lang="en-US" sz="900">
                <a:solidFill>
                  <a:srgbClr val="000000"/>
                </a:solidFill>
                <a:latin typeface="Arial"/>
                <a:ea typeface="Arial"/>
                <a:cs typeface="Arial"/>
                <a:sym typeface="Arial"/>
              </a:rPr>
              <a:t>&gt;3&lt;/</a:t>
            </a:r>
            <a:r>
              <a:rPr lang="en-US" sz="900" b="1">
                <a:solidFill>
                  <a:srgbClr val="000080"/>
                </a:solidFill>
                <a:latin typeface="Arial"/>
                <a:ea typeface="Arial"/>
                <a:cs typeface="Arial"/>
                <a:sym typeface="Arial"/>
              </a:rPr>
              <a:t>TargetDistance</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MaxDistance</a:t>
            </a:r>
            <a:r>
              <a:rPr lang="en-US" sz="900">
                <a:solidFill>
                  <a:srgbClr val="000000"/>
                </a:solidFill>
                <a:latin typeface="Arial"/>
                <a:ea typeface="Arial"/>
                <a:cs typeface="Arial"/>
                <a:sym typeface="Arial"/>
              </a:rPr>
              <a:t>&gt;20&lt;/</a:t>
            </a:r>
            <a:r>
              <a:rPr lang="en-US" sz="900" b="1">
                <a:solidFill>
                  <a:srgbClr val="000080"/>
                </a:solidFill>
                <a:latin typeface="Arial"/>
                <a:ea typeface="Arial"/>
                <a:cs typeface="Arial"/>
                <a:sym typeface="Arial"/>
              </a:rPr>
              <a:t>MaxDistance</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MaxNumberOfJunctions </a:t>
            </a:r>
            <a:r>
              <a:rPr lang="en-US" sz="900" b="1">
                <a:solidFill>
                  <a:srgbClr val="0000FF"/>
                </a:solidFill>
                <a:latin typeface="Arial"/>
                <a:ea typeface="Arial"/>
                <a:cs typeface="Arial"/>
                <a:sym typeface="Arial"/>
              </a:rPr>
              <a:t>NeighborOrder</a:t>
            </a:r>
            <a:r>
              <a:rPr lang="en-US" sz="900" b="1">
                <a:solidFill>
                  <a:srgbClr val="008000"/>
                </a:solidFill>
                <a:latin typeface="Arial"/>
                <a:ea typeface="Arial"/>
                <a:cs typeface="Arial"/>
                <a:sym typeface="Arial"/>
              </a:rPr>
              <a:t>="1"</a:t>
            </a:r>
            <a:r>
              <a:rPr lang="en-US" sz="900">
                <a:solidFill>
                  <a:srgbClr val="000000"/>
                </a:solidFill>
                <a:latin typeface="Arial"/>
                <a:ea typeface="Arial"/>
                <a:cs typeface="Arial"/>
                <a:sym typeface="Arial"/>
              </a:rPr>
              <a:t>&gt;2&lt;/</a:t>
            </a:r>
            <a:r>
              <a:rPr lang="en-US" sz="900" b="1">
                <a:solidFill>
                  <a:srgbClr val="000080"/>
                </a:solidFill>
                <a:latin typeface="Arial"/>
                <a:ea typeface="Arial"/>
                <a:cs typeface="Arial"/>
                <a:sym typeface="Arial"/>
              </a:rPr>
              <a:t>MaxNumberOfJunctions</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Parameters</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a:t>
            </a:r>
            <a:br>
              <a:rPr lang="en-US" sz="900">
                <a:solidFill>
                  <a:srgbClr val="000000"/>
                </a:solidFill>
                <a:latin typeface="Arial"/>
                <a:ea typeface="Arial"/>
                <a:cs typeface="Arial"/>
                <a:sym typeface="Arial"/>
              </a:rPr>
            </a:b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&lt;</a:t>
            </a:r>
            <a:r>
              <a:rPr lang="en-US" sz="900" b="1">
                <a:solidFill>
                  <a:srgbClr val="000080"/>
                </a:solidFill>
                <a:latin typeface="Arial"/>
                <a:ea typeface="Arial"/>
                <a:cs typeface="Arial"/>
                <a:sym typeface="Arial"/>
              </a:rPr>
              <a:t>Steppable </a:t>
            </a:r>
            <a:r>
              <a:rPr lang="en-US" sz="900" b="1">
                <a:solidFill>
                  <a:srgbClr val="0000FF"/>
                </a:solidFill>
                <a:latin typeface="Arial"/>
                <a:ea typeface="Arial"/>
                <a:cs typeface="Arial"/>
                <a:sym typeface="Arial"/>
              </a:rPr>
              <a:t>Type</a:t>
            </a:r>
            <a:r>
              <a:rPr lang="en-US" sz="900" b="1">
                <a:solidFill>
                  <a:srgbClr val="008000"/>
                </a:solidFill>
                <a:latin typeface="Arial"/>
                <a:ea typeface="Arial"/>
                <a:cs typeface="Arial"/>
                <a:sym typeface="Arial"/>
              </a:rPr>
              <a:t>="PIFInitializer"</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PIFName</a:t>
            </a:r>
            <a:r>
              <a:rPr lang="en-US" sz="900">
                <a:solidFill>
                  <a:srgbClr val="000000"/>
                </a:solidFill>
                <a:latin typeface="Arial"/>
                <a:ea typeface="Arial"/>
                <a:cs typeface="Arial"/>
                <a:sym typeface="Arial"/>
              </a:rPr>
              <a:t>&gt;Simulation/TumorVasc3D.txt&lt;/</a:t>
            </a:r>
            <a:r>
              <a:rPr lang="en-US" sz="900" b="1">
                <a:solidFill>
                  <a:srgbClr val="000080"/>
                </a:solidFill>
                <a:latin typeface="Arial"/>
                <a:ea typeface="Arial"/>
                <a:cs typeface="Arial"/>
                <a:sym typeface="Arial"/>
              </a:rPr>
              <a:t>PIFName</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&lt;/</a:t>
            </a:r>
            <a:r>
              <a:rPr lang="en-US" sz="900" b="1">
                <a:solidFill>
                  <a:srgbClr val="000080"/>
                </a:solidFill>
                <a:latin typeface="Arial"/>
                <a:ea typeface="Arial"/>
                <a:cs typeface="Arial"/>
                <a:sym typeface="Arial"/>
              </a:rPr>
              <a:t>Steppable</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br>
              <a:rPr lang="en-US" sz="900">
                <a:solidFill>
                  <a:srgbClr val="000000"/>
                </a:solidFill>
                <a:latin typeface="Arial"/>
                <a:ea typeface="Arial"/>
                <a:cs typeface="Arial"/>
                <a:sym typeface="Arial"/>
              </a:rPr>
            </a:b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&lt;</a:t>
            </a:r>
            <a:r>
              <a:rPr lang="en-US" sz="900" b="1">
                <a:solidFill>
                  <a:srgbClr val="000080"/>
                </a:solidFill>
                <a:latin typeface="Arial"/>
                <a:ea typeface="Arial"/>
                <a:cs typeface="Arial"/>
                <a:sym typeface="Arial"/>
              </a:rPr>
              <a:t>Steppable </a:t>
            </a:r>
            <a:r>
              <a:rPr lang="en-US" sz="900" b="1">
                <a:solidFill>
                  <a:srgbClr val="0000FF"/>
                </a:solidFill>
                <a:latin typeface="Arial"/>
                <a:ea typeface="Arial"/>
                <a:cs typeface="Arial"/>
                <a:sym typeface="Arial"/>
              </a:rPr>
              <a:t>Type</a:t>
            </a:r>
            <a:r>
              <a:rPr lang="en-US" sz="900" b="1">
                <a:solidFill>
                  <a:srgbClr val="008000"/>
                </a:solidFill>
                <a:latin typeface="Arial"/>
                <a:ea typeface="Arial"/>
                <a:cs typeface="Arial"/>
                <a:sym typeface="Arial"/>
              </a:rPr>
              <a:t>="FlexibleDiffusionSolverFE"</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a:t>
            </a:r>
            <a:br>
              <a:rPr lang="en-US" sz="900">
                <a:solidFill>
                  <a:srgbClr val="000000"/>
                </a:solidFill>
                <a:latin typeface="Arial"/>
                <a:ea typeface="Arial"/>
                <a:cs typeface="Arial"/>
                <a:sym typeface="Arial"/>
              </a:rPr>
            </a:b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&lt;</a:t>
            </a:r>
            <a:r>
              <a:rPr lang="en-US" sz="900" b="1">
                <a:solidFill>
                  <a:srgbClr val="000080"/>
                </a:solidFill>
                <a:latin typeface="Arial"/>
                <a:ea typeface="Arial"/>
                <a:cs typeface="Arial"/>
                <a:sym typeface="Arial"/>
              </a:rPr>
              <a:t>Steppable </a:t>
            </a:r>
            <a:r>
              <a:rPr lang="en-US" sz="900" b="1">
                <a:solidFill>
                  <a:srgbClr val="0000FF"/>
                </a:solidFill>
                <a:latin typeface="Arial"/>
                <a:ea typeface="Arial"/>
                <a:cs typeface="Arial"/>
                <a:sym typeface="Arial"/>
              </a:rPr>
              <a:t>Type</a:t>
            </a:r>
            <a:r>
              <a:rPr lang="en-US" sz="900" b="1">
                <a:solidFill>
                  <a:srgbClr val="008000"/>
                </a:solidFill>
                <a:latin typeface="Arial"/>
                <a:ea typeface="Arial"/>
                <a:cs typeface="Arial"/>
                <a:sym typeface="Arial"/>
              </a:rPr>
              <a:t>="KernelDiffusionSolver"</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a:t>
            </a:r>
            <a:br>
              <a:rPr lang="en-US" sz="900">
                <a:solidFill>
                  <a:srgbClr val="000000"/>
                </a:solidFill>
                <a:latin typeface="Arial"/>
                <a:ea typeface="Arial"/>
                <a:cs typeface="Arial"/>
                <a:sym typeface="Arial"/>
              </a:rPr>
            </a:br>
            <a:endParaRPr>
              <a:solidFill>
                <a:schemeClr val="dk1"/>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12"/>
        <p:cNvGrpSpPr/>
        <p:nvPr/>
      </p:nvGrpSpPr>
      <p:grpSpPr>
        <a:xfrm>
          <a:off x="0" y="0"/>
          <a:ext cx="0" cy="0"/>
          <a:chOff x="0" y="0"/>
          <a:chExt cx="0" cy="0"/>
        </a:xfrm>
      </p:grpSpPr>
      <p:sp>
        <p:nvSpPr>
          <p:cNvPr id="313" name="Google Shape;313;p29"/>
          <p:cNvSpPr/>
          <p:nvPr/>
        </p:nvSpPr>
        <p:spPr>
          <a:xfrm>
            <a:off x="1524000" y="-99135"/>
            <a:ext cx="9144000" cy="7294264"/>
          </a:xfrm>
          <a:prstGeom prst="rect">
            <a:avLst/>
          </a:prstGeom>
          <a:solidFill>
            <a:srgbClr val="FFFFFF"/>
          </a:solidFill>
          <a:ln>
            <a:noFill/>
          </a:ln>
        </p:spPr>
        <p:txBody>
          <a:bodyPr spcFirstLastPara="1" wrap="square" lIns="91425" tIns="45700" rIns="91425" bIns="45700" anchor="ctr" anchorCtr="0">
            <a:spAutoFit/>
          </a:bodyPr>
          <a:lstStyle/>
          <a:p>
            <a:pPr>
              <a:buClr>
                <a:srgbClr val="000080"/>
              </a:buClr>
              <a:buSzPts val="900"/>
            </a:pPr>
            <a:r>
              <a:rPr lang="en-US" sz="900" b="1">
                <a:solidFill>
                  <a:srgbClr val="000080"/>
                </a:solidFill>
                <a:latin typeface="Arial"/>
                <a:ea typeface="Arial"/>
                <a:cs typeface="Arial"/>
                <a:sym typeface="Arial"/>
              </a:rPr>
              <a:t>def </a:t>
            </a:r>
            <a:r>
              <a:rPr lang="en-US" sz="900">
                <a:solidFill>
                  <a:srgbClr val="000000"/>
                </a:solidFill>
                <a:latin typeface="Arial"/>
                <a:ea typeface="Arial"/>
                <a:cs typeface="Arial"/>
                <a:sym typeface="Arial"/>
              </a:rPr>
              <a:t>step(</a:t>
            </a:r>
            <a:r>
              <a:rPr lang="en-US" sz="900">
                <a:solidFill>
                  <a:srgbClr val="94558D"/>
                </a:solidFill>
                <a:latin typeface="Arial"/>
                <a:ea typeface="Arial"/>
                <a:cs typeface="Arial"/>
                <a:sym typeface="Arial"/>
              </a:rPr>
              <a:t>self</a:t>
            </a:r>
            <a:r>
              <a:rPr lang="en-US" sz="900">
                <a:solidFill>
                  <a:srgbClr val="000000"/>
                </a:solidFill>
                <a:latin typeface="Arial"/>
                <a:ea typeface="Arial"/>
                <a:cs typeface="Arial"/>
                <a:sym typeface="Arial"/>
              </a:rPr>
              <a:t>, mcs):</a:t>
            </a:r>
            <a:br>
              <a:rPr lang="en-US" sz="900">
                <a:solidFill>
                  <a:srgbClr val="000000"/>
                </a:solidFill>
                <a:latin typeface="Arial"/>
                <a:ea typeface="Arial"/>
                <a:cs typeface="Arial"/>
                <a:sym typeface="Arial"/>
              </a:rPr>
            </a:b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field_neo_vasc = </a:t>
            </a:r>
            <a:r>
              <a:rPr lang="en-US" sz="900">
                <a:solidFill>
                  <a:srgbClr val="94558D"/>
                </a:solidFill>
                <a:latin typeface="Arial"/>
                <a:ea typeface="Arial"/>
                <a:cs typeface="Arial"/>
                <a:sym typeface="Arial"/>
              </a:rPr>
              <a:t>self</a:t>
            </a:r>
            <a:r>
              <a:rPr lang="en-US" sz="900">
                <a:solidFill>
                  <a:srgbClr val="000000"/>
                </a:solidFill>
                <a:latin typeface="Arial"/>
                <a:ea typeface="Arial"/>
                <a:cs typeface="Arial"/>
                <a:sym typeface="Arial"/>
              </a:rPr>
              <a:t>.field.VEGF2</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field_malig = </a:t>
            </a:r>
            <a:r>
              <a:rPr lang="en-US" sz="900">
                <a:solidFill>
                  <a:srgbClr val="94558D"/>
                </a:solidFill>
                <a:latin typeface="Arial"/>
                <a:ea typeface="Arial"/>
                <a:cs typeface="Arial"/>
                <a:sym typeface="Arial"/>
              </a:rPr>
              <a:t>self</a:t>
            </a:r>
            <a:r>
              <a:rPr lang="en-US" sz="900">
                <a:solidFill>
                  <a:srgbClr val="000000"/>
                </a:solidFill>
                <a:latin typeface="Arial"/>
                <a:ea typeface="Arial"/>
                <a:cs typeface="Arial"/>
                <a:sym typeface="Arial"/>
              </a:rPr>
              <a:t>.field.Oxygen</a:t>
            </a:r>
            <a:br>
              <a:rPr lang="en-US" sz="900">
                <a:solidFill>
                  <a:srgbClr val="000000"/>
                </a:solidFill>
                <a:latin typeface="Arial"/>
                <a:ea typeface="Arial"/>
                <a:cs typeface="Arial"/>
                <a:sym typeface="Arial"/>
              </a:rPr>
            </a:b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a:t>
            </a:r>
            <a:r>
              <a:rPr lang="en-US" sz="900" b="1">
                <a:solidFill>
                  <a:srgbClr val="000080"/>
                </a:solidFill>
                <a:latin typeface="Arial"/>
                <a:ea typeface="Arial"/>
                <a:cs typeface="Arial"/>
                <a:sym typeface="Arial"/>
              </a:rPr>
              <a:t>for </a:t>
            </a:r>
            <a:r>
              <a:rPr lang="en-US" sz="900">
                <a:solidFill>
                  <a:srgbClr val="000000"/>
                </a:solidFill>
                <a:latin typeface="Arial"/>
                <a:ea typeface="Arial"/>
                <a:cs typeface="Arial"/>
                <a:sym typeface="Arial"/>
              </a:rPr>
              <a:t>cell </a:t>
            </a:r>
            <a:r>
              <a:rPr lang="en-US" sz="900" b="1">
                <a:solidFill>
                  <a:srgbClr val="000080"/>
                </a:solidFill>
                <a:latin typeface="Arial"/>
                <a:ea typeface="Arial"/>
                <a:cs typeface="Arial"/>
                <a:sym typeface="Arial"/>
              </a:rPr>
              <a:t>in </a:t>
            </a:r>
            <a:r>
              <a:rPr lang="en-US" sz="900">
                <a:solidFill>
                  <a:srgbClr val="94558D"/>
                </a:solidFill>
                <a:latin typeface="Arial"/>
                <a:ea typeface="Arial"/>
                <a:cs typeface="Arial"/>
                <a:sym typeface="Arial"/>
              </a:rPr>
              <a:t>self</a:t>
            </a:r>
            <a:r>
              <a:rPr lang="en-US" sz="900">
                <a:solidFill>
                  <a:srgbClr val="000000"/>
                </a:solidFill>
                <a:latin typeface="Arial"/>
                <a:ea typeface="Arial"/>
                <a:cs typeface="Arial"/>
                <a:sym typeface="Arial"/>
              </a:rPr>
              <a:t>.cellList:</a:t>
            </a:r>
            <a:br>
              <a:rPr lang="en-US" sz="900">
                <a:solidFill>
                  <a:srgbClr val="000000"/>
                </a:solidFill>
                <a:latin typeface="Arial"/>
                <a:ea typeface="Arial"/>
                <a:cs typeface="Arial"/>
                <a:sym typeface="Arial"/>
              </a:rPr>
            </a:b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a:t>
            </a:r>
            <a:r>
              <a:rPr lang="en-US" sz="900" i="1">
                <a:solidFill>
                  <a:srgbClr val="808080"/>
                </a:solidFill>
                <a:latin typeface="Arial"/>
                <a:ea typeface="Arial"/>
                <a:cs typeface="Arial"/>
                <a:sym typeface="Arial"/>
              </a:rPr>
              <a:t># Inactive neovascular differentiation</a:t>
            </a:r>
            <a:br>
              <a:rPr lang="en-US" sz="900" i="1">
                <a:solidFill>
                  <a:srgbClr val="808080"/>
                </a:solidFill>
                <a:latin typeface="Arial"/>
                <a:ea typeface="Arial"/>
                <a:cs typeface="Arial"/>
                <a:sym typeface="Arial"/>
              </a:rPr>
            </a:br>
            <a:r>
              <a:rPr lang="en-US" sz="900" i="1">
                <a:solidFill>
                  <a:srgbClr val="808080"/>
                </a:solidFill>
                <a:latin typeface="Arial"/>
                <a:ea typeface="Arial"/>
                <a:cs typeface="Arial"/>
                <a:sym typeface="Arial"/>
              </a:rPr>
              <a:t>        </a:t>
            </a:r>
            <a:r>
              <a:rPr lang="en-US" sz="900" b="1">
                <a:solidFill>
                  <a:srgbClr val="000080"/>
                </a:solidFill>
                <a:latin typeface="Arial"/>
                <a:ea typeface="Arial"/>
                <a:cs typeface="Arial"/>
                <a:sym typeface="Arial"/>
              </a:rPr>
              <a:t>if </a:t>
            </a:r>
            <a:r>
              <a:rPr lang="en-US" sz="900">
                <a:solidFill>
                  <a:srgbClr val="000000"/>
                </a:solidFill>
                <a:latin typeface="Arial"/>
                <a:ea typeface="Arial"/>
                <a:cs typeface="Arial"/>
                <a:sym typeface="Arial"/>
              </a:rPr>
              <a:t>cell.type == </a:t>
            </a:r>
            <a:r>
              <a:rPr lang="en-US" sz="900">
                <a:solidFill>
                  <a:srgbClr val="0000FF"/>
                </a:solidFill>
                <a:latin typeface="Arial"/>
                <a:ea typeface="Arial"/>
                <a:cs typeface="Arial"/>
                <a:sym typeface="Arial"/>
              </a:rPr>
              <a:t>6</a:t>
            </a:r>
            <a:r>
              <a:rPr lang="en-US" sz="900">
                <a:solidFill>
                  <a:srgbClr val="000000"/>
                </a:solidFill>
                <a:latin typeface="Arial"/>
                <a:ea typeface="Arial"/>
                <a:cs typeface="Arial"/>
                <a:sym typeface="Arial"/>
              </a:rPr>
              <a: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total_area = </a:t>
            </a:r>
            <a:r>
              <a:rPr lang="en-US" sz="900">
                <a:solidFill>
                  <a:srgbClr val="0000FF"/>
                </a:solidFill>
                <a:latin typeface="Arial"/>
                <a:ea typeface="Arial"/>
                <a:cs typeface="Arial"/>
                <a:sym typeface="Arial"/>
              </a:rPr>
              <a:t>0</a:t>
            </a:r>
            <a:br>
              <a:rPr lang="en-US" sz="900">
                <a:solidFill>
                  <a:srgbClr val="0000FF"/>
                </a:solidFill>
                <a:latin typeface="Arial"/>
                <a:ea typeface="Arial"/>
                <a:cs typeface="Arial"/>
                <a:sym typeface="Arial"/>
              </a:rPr>
            </a:br>
            <a:r>
              <a:rPr lang="en-US" sz="900">
                <a:solidFill>
                  <a:srgbClr val="0000FF"/>
                </a:solidFill>
                <a:latin typeface="Arial"/>
                <a:ea typeface="Arial"/>
                <a:cs typeface="Arial"/>
                <a:sym typeface="Arial"/>
              </a:rPr>
              <a:t>            </a:t>
            </a:r>
            <a:r>
              <a:rPr lang="en-US" sz="900">
                <a:solidFill>
                  <a:srgbClr val="000000"/>
                </a:solidFill>
                <a:latin typeface="Arial"/>
                <a:ea typeface="Arial"/>
                <a:cs typeface="Arial"/>
                <a:sym typeface="Arial"/>
              </a:rPr>
              <a:t>x = </a:t>
            </a:r>
            <a:r>
              <a:rPr lang="en-US" sz="900">
                <a:solidFill>
                  <a:srgbClr val="000080"/>
                </a:solidFill>
                <a:latin typeface="Arial"/>
                <a:ea typeface="Arial"/>
                <a:cs typeface="Arial"/>
                <a:sym typeface="Arial"/>
              </a:rPr>
              <a:t>int</a:t>
            </a:r>
            <a:r>
              <a:rPr lang="en-US" sz="900">
                <a:solidFill>
                  <a:srgbClr val="000000"/>
                </a:solidFill>
                <a:latin typeface="Arial"/>
                <a:ea typeface="Arial"/>
                <a:cs typeface="Arial"/>
                <a:sym typeface="Arial"/>
              </a:rPr>
              <a:t>(</a:t>
            </a:r>
            <a:r>
              <a:rPr lang="en-US" sz="900">
                <a:solidFill>
                  <a:srgbClr val="000080"/>
                </a:solidFill>
                <a:latin typeface="Arial"/>
                <a:ea typeface="Arial"/>
                <a:cs typeface="Arial"/>
                <a:sym typeface="Arial"/>
              </a:rPr>
              <a:t>round</a:t>
            </a:r>
            <a:r>
              <a:rPr lang="en-US" sz="900">
                <a:solidFill>
                  <a:srgbClr val="000000"/>
                </a:solidFill>
                <a:latin typeface="Arial"/>
                <a:ea typeface="Arial"/>
                <a:cs typeface="Arial"/>
                <a:sym typeface="Arial"/>
              </a:rPr>
              <a:t>(cell.xCM / </a:t>
            </a:r>
            <a:r>
              <a:rPr lang="en-US" sz="900">
                <a:solidFill>
                  <a:srgbClr val="000080"/>
                </a:solidFill>
                <a:latin typeface="Arial"/>
                <a:ea typeface="Arial"/>
                <a:cs typeface="Arial"/>
                <a:sym typeface="Arial"/>
              </a:rPr>
              <a:t>max</a:t>
            </a:r>
            <a:r>
              <a:rPr lang="en-US" sz="900">
                <a:solidFill>
                  <a:srgbClr val="000000"/>
                </a:solidFill>
                <a:latin typeface="Arial"/>
                <a:ea typeface="Arial"/>
                <a:cs typeface="Arial"/>
                <a:sym typeface="Arial"/>
              </a:rPr>
              <a:t>(</a:t>
            </a:r>
            <a:r>
              <a:rPr lang="en-US" sz="900">
                <a:solidFill>
                  <a:srgbClr val="000080"/>
                </a:solidFill>
                <a:latin typeface="Arial"/>
                <a:ea typeface="Arial"/>
                <a:cs typeface="Arial"/>
                <a:sym typeface="Arial"/>
              </a:rPr>
              <a:t>float</a:t>
            </a:r>
            <a:r>
              <a:rPr lang="en-US" sz="900">
                <a:solidFill>
                  <a:srgbClr val="000000"/>
                </a:solidFill>
                <a:latin typeface="Arial"/>
                <a:ea typeface="Arial"/>
                <a:cs typeface="Arial"/>
                <a:sym typeface="Arial"/>
              </a:rPr>
              <a:t>(cell.volume), </a:t>
            </a:r>
            <a:r>
              <a:rPr lang="en-US" sz="900">
                <a:solidFill>
                  <a:srgbClr val="0000FF"/>
                </a:solidFill>
                <a:latin typeface="Arial"/>
                <a:ea typeface="Arial"/>
                <a:cs typeface="Arial"/>
                <a:sym typeface="Arial"/>
              </a:rPr>
              <a:t>0.001</a:t>
            </a:r>
            <a:r>
              <a:rPr lang="en-US" sz="900">
                <a:solidFill>
                  <a:srgbClr val="000000"/>
                </a:solidFill>
                <a:latin typeface="Arial"/>
                <a:ea typeface="Arial"/>
                <a:cs typeface="Arial"/>
                <a:sym typeface="Arial"/>
              </a:rPr>
              <a: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y = </a:t>
            </a:r>
            <a:r>
              <a:rPr lang="en-US" sz="900">
                <a:solidFill>
                  <a:srgbClr val="000080"/>
                </a:solidFill>
                <a:latin typeface="Arial"/>
                <a:ea typeface="Arial"/>
                <a:cs typeface="Arial"/>
                <a:sym typeface="Arial"/>
              </a:rPr>
              <a:t>int</a:t>
            </a:r>
            <a:r>
              <a:rPr lang="en-US" sz="900">
                <a:solidFill>
                  <a:srgbClr val="000000"/>
                </a:solidFill>
                <a:latin typeface="Arial"/>
                <a:ea typeface="Arial"/>
                <a:cs typeface="Arial"/>
                <a:sym typeface="Arial"/>
              </a:rPr>
              <a:t>(</a:t>
            </a:r>
            <a:r>
              <a:rPr lang="en-US" sz="900">
                <a:solidFill>
                  <a:srgbClr val="000080"/>
                </a:solidFill>
                <a:latin typeface="Arial"/>
                <a:ea typeface="Arial"/>
                <a:cs typeface="Arial"/>
                <a:sym typeface="Arial"/>
              </a:rPr>
              <a:t>round</a:t>
            </a:r>
            <a:r>
              <a:rPr lang="en-US" sz="900">
                <a:solidFill>
                  <a:srgbClr val="000000"/>
                </a:solidFill>
                <a:latin typeface="Arial"/>
                <a:ea typeface="Arial"/>
                <a:cs typeface="Arial"/>
                <a:sym typeface="Arial"/>
              </a:rPr>
              <a:t>(cell.yCM / </a:t>
            </a:r>
            <a:r>
              <a:rPr lang="en-US" sz="900">
                <a:solidFill>
                  <a:srgbClr val="000080"/>
                </a:solidFill>
                <a:latin typeface="Arial"/>
                <a:ea typeface="Arial"/>
                <a:cs typeface="Arial"/>
                <a:sym typeface="Arial"/>
              </a:rPr>
              <a:t>max</a:t>
            </a:r>
            <a:r>
              <a:rPr lang="en-US" sz="900">
                <a:solidFill>
                  <a:srgbClr val="000000"/>
                </a:solidFill>
                <a:latin typeface="Arial"/>
                <a:ea typeface="Arial"/>
                <a:cs typeface="Arial"/>
                <a:sym typeface="Arial"/>
              </a:rPr>
              <a:t>(</a:t>
            </a:r>
            <a:r>
              <a:rPr lang="en-US" sz="900">
                <a:solidFill>
                  <a:srgbClr val="000080"/>
                </a:solidFill>
                <a:latin typeface="Arial"/>
                <a:ea typeface="Arial"/>
                <a:cs typeface="Arial"/>
                <a:sym typeface="Arial"/>
              </a:rPr>
              <a:t>float</a:t>
            </a:r>
            <a:r>
              <a:rPr lang="en-US" sz="900">
                <a:solidFill>
                  <a:srgbClr val="000000"/>
                </a:solidFill>
                <a:latin typeface="Arial"/>
                <a:ea typeface="Arial"/>
                <a:cs typeface="Arial"/>
                <a:sym typeface="Arial"/>
              </a:rPr>
              <a:t>(cell.volume), </a:t>
            </a:r>
            <a:r>
              <a:rPr lang="en-US" sz="900">
                <a:solidFill>
                  <a:srgbClr val="0000FF"/>
                </a:solidFill>
                <a:latin typeface="Arial"/>
                <a:ea typeface="Arial"/>
                <a:cs typeface="Arial"/>
                <a:sym typeface="Arial"/>
              </a:rPr>
              <a:t>0.001</a:t>
            </a:r>
            <a:r>
              <a:rPr lang="en-US" sz="900">
                <a:solidFill>
                  <a:srgbClr val="000000"/>
                </a:solidFill>
                <a:latin typeface="Arial"/>
                <a:ea typeface="Arial"/>
                <a:cs typeface="Arial"/>
                <a:sym typeface="Arial"/>
              </a:rPr>
              <a: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z = </a:t>
            </a:r>
            <a:r>
              <a:rPr lang="en-US" sz="900">
                <a:solidFill>
                  <a:srgbClr val="000080"/>
                </a:solidFill>
                <a:latin typeface="Arial"/>
                <a:ea typeface="Arial"/>
                <a:cs typeface="Arial"/>
                <a:sym typeface="Arial"/>
              </a:rPr>
              <a:t>int</a:t>
            </a:r>
            <a:r>
              <a:rPr lang="en-US" sz="900">
                <a:solidFill>
                  <a:srgbClr val="000000"/>
                </a:solidFill>
                <a:latin typeface="Arial"/>
                <a:ea typeface="Arial"/>
                <a:cs typeface="Arial"/>
                <a:sym typeface="Arial"/>
              </a:rPr>
              <a:t>(</a:t>
            </a:r>
            <a:r>
              <a:rPr lang="en-US" sz="900">
                <a:solidFill>
                  <a:srgbClr val="000080"/>
                </a:solidFill>
                <a:latin typeface="Arial"/>
                <a:ea typeface="Arial"/>
                <a:cs typeface="Arial"/>
                <a:sym typeface="Arial"/>
              </a:rPr>
              <a:t>round</a:t>
            </a:r>
            <a:r>
              <a:rPr lang="en-US" sz="900">
                <a:solidFill>
                  <a:srgbClr val="000000"/>
                </a:solidFill>
                <a:latin typeface="Arial"/>
                <a:ea typeface="Arial"/>
                <a:cs typeface="Arial"/>
                <a:sym typeface="Arial"/>
              </a:rPr>
              <a:t>(cell.zCM / </a:t>
            </a:r>
            <a:r>
              <a:rPr lang="en-US" sz="900">
                <a:solidFill>
                  <a:srgbClr val="000080"/>
                </a:solidFill>
                <a:latin typeface="Arial"/>
                <a:ea typeface="Arial"/>
                <a:cs typeface="Arial"/>
                <a:sym typeface="Arial"/>
              </a:rPr>
              <a:t>max</a:t>
            </a:r>
            <a:r>
              <a:rPr lang="en-US" sz="900">
                <a:solidFill>
                  <a:srgbClr val="000000"/>
                </a:solidFill>
                <a:latin typeface="Arial"/>
                <a:ea typeface="Arial"/>
                <a:cs typeface="Arial"/>
                <a:sym typeface="Arial"/>
              </a:rPr>
              <a:t>(</a:t>
            </a:r>
            <a:r>
              <a:rPr lang="en-US" sz="900">
                <a:solidFill>
                  <a:srgbClr val="000080"/>
                </a:solidFill>
                <a:latin typeface="Arial"/>
                <a:ea typeface="Arial"/>
                <a:cs typeface="Arial"/>
                <a:sym typeface="Arial"/>
              </a:rPr>
              <a:t>float</a:t>
            </a:r>
            <a:r>
              <a:rPr lang="en-US" sz="900">
                <a:solidFill>
                  <a:srgbClr val="000000"/>
                </a:solidFill>
                <a:latin typeface="Arial"/>
                <a:ea typeface="Arial"/>
                <a:cs typeface="Arial"/>
                <a:sym typeface="Arial"/>
              </a:rPr>
              <a:t>(cell.volume), </a:t>
            </a:r>
            <a:r>
              <a:rPr lang="en-US" sz="900">
                <a:solidFill>
                  <a:srgbClr val="0000FF"/>
                </a:solidFill>
                <a:latin typeface="Arial"/>
                <a:ea typeface="Arial"/>
                <a:cs typeface="Arial"/>
                <a:sym typeface="Arial"/>
              </a:rPr>
              <a:t>0.001</a:t>
            </a:r>
            <a:r>
              <a:rPr lang="en-US" sz="900">
                <a:solidFill>
                  <a:srgbClr val="000000"/>
                </a:solidFill>
                <a:latin typeface="Arial"/>
                <a:ea typeface="Arial"/>
                <a:cs typeface="Arial"/>
                <a:sym typeface="Arial"/>
              </a:rPr>
              <a:t>)))</a:t>
            </a:r>
            <a:br>
              <a:rPr lang="en-US" sz="900">
                <a:solidFill>
                  <a:srgbClr val="000000"/>
                </a:solidFill>
                <a:latin typeface="Arial"/>
                <a:ea typeface="Arial"/>
                <a:cs typeface="Arial"/>
                <a:sym typeface="Arial"/>
              </a:rPr>
            </a:b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concentration = field_neo_vasc[x, y, z]</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a:t>
            </a:r>
            <a:r>
              <a:rPr lang="en-US" sz="900" b="1">
                <a:solidFill>
                  <a:srgbClr val="000080"/>
                </a:solidFill>
                <a:latin typeface="Arial"/>
                <a:ea typeface="Arial"/>
                <a:cs typeface="Arial"/>
                <a:sym typeface="Arial"/>
              </a:rPr>
              <a:t>if </a:t>
            </a:r>
            <a:r>
              <a:rPr lang="en-US" sz="900">
                <a:solidFill>
                  <a:srgbClr val="000000"/>
                </a:solidFill>
                <a:latin typeface="Arial"/>
                <a:ea typeface="Arial"/>
                <a:cs typeface="Arial"/>
                <a:sym typeface="Arial"/>
              </a:rPr>
              <a:t>concentration &gt; </a:t>
            </a:r>
            <a:r>
              <a:rPr lang="en-US" sz="900">
                <a:solidFill>
                  <a:srgbClr val="0000FF"/>
                </a:solidFill>
                <a:latin typeface="Arial"/>
                <a:ea typeface="Arial"/>
                <a:cs typeface="Arial"/>
                <a:sym typeface="Arial"/>
              </a:rPr>
              <a:t>0.5</a:t>
            </a:r>
            <a:r>
              <a:rPr lang="en-US" sz="900">
                <a:solidFill>
                  <a:srgbClr val="000000"/>
                </a:solidFill>
                <a:latin typeface="Arial"/>
                <a:ea typeface="Arial"/>
                <a:cs typeface="Arial"/>
                <a:sym typeface="Arial"/>
              </a:rPr>
              <a:t>:</a:t>
            </a:r>
            <a:br>
              <a:rPr lang="en-US" sz="900">
                <a:solidFill>
                  <a:srgbClr val="000000"/>
                </a:solidFill>
                <a:latin typeface="Arial"/>
                <a:ea typeface="Arial"/>
                <a:cs typeface="Arial"/>
                <a:sym typeface="Arial"/>
              </a:rPr>
            </a:b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neighbor_list = </a:t>
            </a:r>
            <a:r>
              <a:rPr lang="en-US" sz="900">
                <a:solidFill>
                  <a:srgbClr val="94558D"/>
                </a:solidFill>
                <a:latin typeface="Arial"/>
                <a:ea typeface="Arial"/>
                <a:cs typeface="Arial"/>
                <a:sym typeface="Arial"/>
              </a:rPr>
              <a:t>self</a:t>
            </a:r>
            <a:r>
              <a:rPr lang="en-US" sz="900">
                <a:solidFill>
                  <a:srgbClr val="000000"/>
                </a:solidFill>
                <a:latin typeface="Arial"/>
                <a:ea typeface="Arial"/>
                <a:cs typeface="Arial"/>
                <a:sym typeface="Arial"/>
              </a:rPr>
              <a:t>.get_cell_neighbor_data_list(cell)</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a:t>
            </a:r>
            <a:r>
              <a:rPr lang="en-US" sz="900" b="1">
                <a:solidFill>
                  <a:srgbClr val="000080"/>
                </a:solidFill>
                <a:latin typeface="Arial"/>
                <a:ea typeface="Arial"/>
                <a:cs typeface="Arial"/>
                <a:sym typeface="Arial"/>
              </a:rPr>
              <a:t>for </a:t>
            </a:r>
            <a:r>
              <a:rPr lang="en-US" sz="900">
                <a:solidFill>
                  <a:srgbClr val="000000"/>
                </a:solidFill>
                <a:latin typeface="Arial"/>
                <a:ea typeface="Arial"/>
                <a:cs typeface="Arial"/>
                <a:sym typeface="Arial"/>
              </a:rPr>
              <a:t>neighbor, common_surface_area </a:t>
            </a:r>
            <a:r>
              <a:rPr lang="en-US" sz="900" b="1">
                <a:solidFill>
                  <a:srgbClr val="000080"/>
                </a:solidFill>
                <a:latin typeface="Arial"/>
                <a:ea typeface="Arial"/>
                <a:cs typeface="Arial"/>
                <a:sym typeface="Arial"/>
              </a:rPr>
              <a:t>in </a:t>
            </a:r>
            <a:r>
              <a:rPr lang="en-US" sz="900">
                <a:solidFill>
                  <a:srgbClr val="000000"/>
                </a:solidFill>
                <a:latin typeface="Arial"/>
                <a:ea typeface="Arial"/>
                <a:cs typeface="Arial"/>
                <a:sym typeface="Arial"/>
              </a:rPr>
              <a:t>neighbor_list: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a:t>
            </a:r>
            <a:r>
              <a:rPr lang="en-US" sz="900" b="1">
                <a:solidFill>
                  <a:srgbClr val="000080"/>
                </a:solidFill>
                <a:latin typeface="Arial"/>
                <a:ea typeface="Arial"/>
                <a:cs typeface="Arial"/>
                <a:sym typeface="Arial"/>
              </a:rPr>
              <a:t>if </a:t>
            </a:r>
            <a:r>
              <a:rPr lang="en-US" sz="900">
                <a:solidFill>
                  <a:srgbClr val="000000"/>
                </a:solidFill>
                <a:latin typeface="Arial"/>
                <a:ea typeface="Arial"/>
                <a:cs typeface="Arial"/>
                <a:sym typeface="Arial"/>
              </a:rPr>
              <a:t>neighbor:</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a:t>
            </a:r>
            <a:r>
              <a:rPr lang="en-US" sz="900" b="1">
                <a:solidFill>
                  <a:srgbClr val="000080"/>
                </a:solidFill>
                <a:latin typeface="Arial"/>
                <a:ea typeface="Arial"/>
                <a:cs typeface="Arial"/>
                <a:sym typeface="Arial"/>
              </a:rPr>
              <a:t>if </a:t>
            </a:r>
            <a:r>
              <a:rPr lang="en-US" sz="900">
                <a:solidFill>
                  <a:srgbClr val="000000"/>
                </a:solidFill>
                <a:latin typeface="Arial"/>
                <a:ea typeface="Arial"/>
                <a:cs typeface="Arial"/>
                <a:sym typeface="Arial"/>
              </a:rPr>
              <a:t>neighbor.type </a:t>
            </a:r>
            <a:r>
              <a:rPr lang="en-US" sz="900" b="1">
                <a:solidFill>
                  <a:srgbClr val="000080"/>
                </a:solidFill>
                <a:latin typeface="Arial"/>
                <a:ea typeface="Arial"/>
                <a:cs typeface="Arial"/>
                <a:sym typeface="Arial"/>
              </a:rPr>
              <a:t>in </a:t>
            </a:r>
            <a:r>
              <a:rPr lang="en-US" sz="900">
                <a:solidFill>
                  <a:srgbClr val="000000"/>
                </a:solidFill>
                <a:latin typeface="Arial"/>
                <a:ea typeface="Arial"/>
                <a:cs typeface="Arial"/>
                <a:sym typeface="Arial"/>
              </a:rPr>
              <a:t>[</a:t>
            </a:r>
            <a:r>
              <a:rPr lang="en-US" sz="900">
                <a:solidFill>
                  <a:srgbClr val="0000FF"/>
                </a:solidFill>
                <a:latin typeface="Arial"/>
                <a:ea typeface="Arial"/>
                <a:cs typeface="Arial"/>
                <a:sym typeface="Arial"/>
              </a:rPr>
              <a:t>5</a:t>
            </a:r>
            <a:r>
              <a:rPr lang="en-US" sz="900">
                <a:solidFill>
                  <a:srgbClr val="000000"/>
                </a:solidFill>
                <a:latin typeface="Arial"/>
                <a:ea typeface="Arial"/>
                <a:cs typeface="Arial"/>
                <a:sym typeface="Arial"/>
              </a:rPr>
              <a:t>, </a:t>
            </a:r>
            <a:r>
              <a:rPr lang="en-US" sz="900">
                <a:solidFill>
                  <a:srgbClr val="0000FF"/>
                </a:solidFill>
                <a:latin typeface="Arial"/>
                <a:ea typeface="Arial"/>
                <a:cs typeface="Arial"/>
                <a:sym typeface="Arial"/>
              </a:rPr>
              <a:t>6</a:t>
            </a:r>
            <a:r>
              <a:rPr lang="en-US" sz="900">
                <a:solidFill>
                  <a:srgbClr val="000000"/>
                </a:solidFill>
                <a:latin typeface="Arial"/>
                <a:ea typeface="Arial"/>
                <a:cs typeface="Arial"/>
                <a:sym typeface="Arial"/>
              </a:rPr>
              <a:t>, </a:t>
            </a:r>
            <a:r>
              <a:rPr lang="en-US" sz="900">
                <a:solidFill>
                  <a:srgbClr val="0000FF"/>
                </a:solidFill>
                <a:latin typeface="Arial"/>
                <a:ea typeface="Arial"/>
                <a:cs typeface="Arial"/>
                <a:sym typeface="Arial"/>
              </a:rPr>
              <a:t>7</a:t>
            </a:r>
            <a:r>
              <a:rPr lang="en-US" sz="900">
                <a:solidFill>
                  <a:srgbClr val="000000"/>
                </a:solidFill>
                <a:latin typeface="Arial"/>
                <a:ea typeface="Arial"/>
                <a:cs typeface="Arial"/>
                <a:sym typeface="Arial"/>
              </a:rPr>
              <a: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total_area += common_surface_area</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a:t>
            </a:r>
            <a:r>
              <a:rPr lang="en-US" sz="900">
                <a:solidFill>
                  <a:srgbClr val="000080"/>
                </a:solidFill>
                <a:latin typeface="Arial"/>
                <a:ea typeface="Arial"/>
                <a:cs typeface="Arial"/>
                <a:sym typeface="Arial"/>
              </a:rPr>
              <a:t>print</a:t>
            </a:r>
            <a:r>
              <a:rPr lang="en-US" sz="900">
                <a:solidFill>
                  <a:srgbClr val="000000"/>
                </a:solidFill>
                <a:latin typeface="Arial"/>
                <a:ea typeface="Arial"/>
                <a:cs typeface="Arial"/>
                <a:sym typeface="Arial"/>
              </a:rPr>
              <a:t>(cell.type, total_area)</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a:t>
            </a:r>
            <a:r>
              <a:rPr lang="en-US" sz="900" b="1">
                <a:solidFill>
                  <a:srgbClr val="000080"/>
                </a:solidFill>
                <a:latin typeface="Arial"/>
                <a:ea typeface="Arial"/>
                <a:cs typeface="Arial"/>
                <a:sym typeface="Arial"/>
              </a:rPr>
              <a:t>if </a:t>
            </a:r>
            <a:r>
              <a:rPr lang="en-US" sz="900">
                <a:solidFill>
                  <a:srgbClr val="000000"/>
                </a:solidFill>
                <a:latin typeface="Arial"/>
                <a:ea typeface="Arial"/>
                <a:cs typeface="Arial"/>
                <a:sym typeface="Arial"/>
              </a:rPr>
              <a:t>total_area &lt; </a:t>
            </a:r>
            <a:r>
              <a:rPr lang="en-US" sz="900">
                <a:solidFill>
                  <a:srgbClr val="0000FF"/>
                </a:solidFill>
                <a:latin typeface="Arial"/>
                <a:ea typeface="Arial"/>
                <a:cs typeface="Arial"/>
                <a:sym typeface="Arial"/>
              </a:rPr>
              <a:t>70</a:t>
            </a:r>
            <a:r>
              <a:rPr lang="en-US" sz="900">
                <a:solidFill>
                  <a:srgbClr val="000000"/>
                </a:solidFill>
                <a:latin typeface="Arial"/>
                <a:ea typeface="Arial"/>
                <a:cs typeface="Arial"/>
                <a:sym typeface="Arial"/>
              </a:rPr>
              <a: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a:t>
            </a:r>
            <a:r>
              <a:rPr lang="en-US" sz="900" i="1">
                <a:solidFill>
                  <a:srgbClr val="808080"/>
                </a:solidFill>
                <a:latin typeface="Arial"/>
                <a:ea typeface="Arial"/>
                <a:cs typeface="Arial"/>
                <a:sym typeface="Arial"/>
              </a:rPr>
              <a:t># Growth rate equation</a:t>
            </a:r>
            <a:br>
              <a:rPr lang="en-US" sz="900" i="1">
                <a:solidFill>
                  <a:srgbClr val="808080"/>
                </a:solidFill>
                <a:latin typeface="Arial"/>
                <a:ea typeface="Arial"/>
                <a:cs typeface="Arial"/>
                <a:sym typeface="Arial"/>
              </a:rPr>
            </a:br>
            <a:r>
              <a:rPr lang="en-US" sz="900" i="1">
                <a:solidFill>
                  <a:srgbClr val="808080"/>
                </a:solidFill>
                <a:latin typeface="Arial"/>
                <a:ea typeface="Arial"/>
                <a:cs typeface="Arial"/>
                <a:sym typeface="Arial"/>
              </a:rPr>
              <a:t>                    </a:t>
            </a:r>
            <a:r>
              <a:rPr lang="en-US" sz="900">
                <a:solidFill>
                  <a:srgbClr val="000000"/>
                </a:solidFill>
                <a:latin typeface="Arial"/>
                <a:ea typeface="Arial"/>
                <a:cs typeface="Arial"/>
                <a:sym typeface="Arial"/>
              </a:rPr>
              <a:t>cell.targetVolume += </a:t>
            </a:r>
            <a:r>
              <a:rPr lang="en-US" sz="900">
                <a:solidFill>
                  <a:srgbClr val="0000FF"/>
                </a:solidFill>
                <a:latin typeface="Arial"/>
                <a:ea typeface="Arial"/>
                <a:cs typeface="Arial"/>
                <a:sym typeface="Arial"/>
              </a:rPr>
              <a:t>0.06 </a:t>
            </a:r>
            <a:r>
              <a:rPr lang="en-US" sz="900">
                <a:solidFill>
                  <a:srgbClr val="000000"/>
                </a:solidFill>
                <a:latin typeface="Arial"/>
                <a:ea typeface="Arial"/>
                <a:cs typeface="Arial"/>
                <a:sym typeface="Arial"/>
              </a:rPr>
              <a:t>* concentration / (</a:t>
            </a:r>
            <a:r>
              <a:rPr lang="en-US" sz="900">
                <a:solidFill>
                  <a:srgbClr val="0000FF"/>
                </a:solidFill>
                <a:latin typeface="Arial"/>
                <a:ea typeface="Arial"/>
                <a:cs typeface="Arial"/>
                <a:sym typeface="Arial"/>
              </a:rPr>
              <a:t>0.5 </a:t>
            </a:r>
            <a:r>
              <a:rPr lang="en-US" sz="900">
                <a:solidFill>
                  <a:srgbClr val="000000"/>
                </a:solidFill>
                <a:latin typeface="Arial"/>
                <a:ea typeface="Arial"/>
                <a:cs typeface="Arial"/>
                <a:sym typeface="Arial"/>
              </a:rPr>
              <a:t>+ concentration)</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cell.targetSurface += </a:t>
            </a:r>
            <a:r>
              <a:rPr lang="en-US" sz="900">
                <a:solidFill>
                  <a:srgbClr val="0000FF"/>
                </a:solidFill>
                <a:latin typeface="Arial"/>
                <a:ea typeface="Arial"/>
                <a:cs typeface="Arial"/>
                <a:sym typeface="Arial"/>
              </a:rPr>
              <a:t>0.15 </a:t>
            </a:r>
            <a:r>
              <a:rPr lang="en-US" sz="900">
                <a:solidFill>
                  <a:srgbClr val="000000"/>
                </a:solidFill>
                <a:latin typeface="Arial"/>
                <a:ea typeface="Arial"/>
                <a:cs typeface="Arial"/>
                <a:sym typeface="Arial"/>
              </a:rPr>
              <a:t>* concentration / (</a:t>
            </a:r>
            <a:r>
              <a:rPr lang="en-US" sz="900">
                <a:solidFill>
                  <a:srgbClr val="0000FF"/>
                </a:solidFill>
                <a:latin typeface="Arial"/>
                <a:ea typeface="Arial"/>
                <a:cs typeface="Arial"/>
                <a:sym typeface="Arial"/>
              </a:rPr>
              <a:t>0.5 </a:t>
            </a:r>
            <a:r>
              <a:rPr lang="en-US" sz="900">
                <a:solidFill>
                  <a:srgbClr val="000000"/>
                </a:solidFill>
                <a:latin typeface="Arial"/>
                <a:ea typeface="Arial"/>
                <a:cs typeface="Arial"/>
                <a:sym typeface="Arial"/>
              </a:rPr>
              <a:t>+ concentration)</a:t>
            </a:r>
            <a:br>
              <a:rPr lang="en-US" sz="900">
                <a:solidFill>
                  <a:srgbClr val="000000"/>
                </a:solidFill>
                <a:latin typeface="Arial"/>
                <a:ea typeface="Arial"/>
                <a:cs typeface="Arial"/>
                <a:sym typeface="Arial"/>
              </a:rPr>
            </a:b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a:t>
            </a:r>
            <a:r>
              <a:rPr lang="en-US" sz="900" i="1">
                <a:solidFill>
                  <a:srgbClr val="808080"/>
                </a:solidFill>
                <a:latin typeface="Arial"/>
                <a:ea typeface="Arial"/>
                <a:cs typeface="Arial"/>
                <a:sym typeface="Arial"/>
              </a:rPr>
              <a:t>## Active neovascular growth</a:t>
            </a:r>
            <a:br>
              <a:rPr lang="en-US" sz="900" i="1">
                <a:solidFill>
                  <a:srgbClr val="808080"/>
                </a:solidFill>
                <a:latin typeface="Arial"/>
                <a:ea typeface="Arial"/>
                <a:cs typeface="Arial"/>
                <a:sym typeface="Arial"/>
              </a:rPr>
            </a:br>
            <a:r>
              <a:rPr lang="en-US" sz="900" i="1">
                <a:solidFill>
                  <a:srgbClr val="808080"/>
                </a:solidFill>
                <a:latin typeface="Arial"/>
                <a:ea typeface="Arial"/>
                <a:cs typeface="Arial"/>
                <a:sym typeface="Arial"/>
              </a:rPr>
              <a:t>        </a:t>
            </a:r>
            <a:r>
              <a:rPr lang="en-US" sz="900" b="1">
                <a:solidFill>
                  <a:srgbClr val="000080"/>
                </a:solidFill>
                <a:latin typeface="Arial"/>
                <a:ea typeface="Arial"/>
                <a:cs typeface="Arial"/>
                <a:sym typeface="Arial"/>
              </a:rPr>
              <a:t>if </a:t>
            </a:r>
            <a:r>
              <a:rPr lang="en-US" sz="900">
                <a:solidFill>
                  <a:srgbClr val="000000"/>
                </a:solidFill>
                <a:latin typeface="Arial"/>
                <a:ea typeface="Arial"/>
                <a:cs typeface="Arial"/>
                <a:sym typeface="Arial"/>
              </a:rPr>
              <a:t>cell.type == </a:t>
            </a:r>
            <a:r>
              <a:rPr lang="en-US" sz="900">
                <a:solidFill>
                  <a:srgbClr val="0000FF"/>
                </a:solidFill>
                <a:latin typeface="Arial"/>
                <a:ea typeface="Arial"/>
                <a:cs typeface="Arial"/>
                <a:sym typeface="Arial"/>
              </a:rPr>
              <a:t>4</a:t>
            </a:r>
            <a:r>
              <a:rPr lang="en-US" sz="900">
                <a:solidFill>
                  <a:srgbClr val="000000"/>
                </a:solidFill>
                <a:latin typeface="Arial"/>
                <a:ea typeface="Arial"/>
                <a:cs typeface="Arial"/>
                <a:sym typeface="Arial"/>
              </a:rPr>
              <a: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total_area = </a:t>
            </a:r>
            <a:r>
              <a:rPr lang="en-US" sz="900">
                <a:solidFill>
                  <a:srgbClr val="0000FF"/>
                </a:solidFill>
                <a:latin typeface="Arial"/>
                <a:ea typeface="Arial"/>
                <a:cs typeface="Arial"/>
                <a:sym typeface="Arial"/>
              </a:rPr>
              <a:t>0</a:t>
            </a:r>
            <a:br>
              <a:rPr lang="en-US" sz="900">
                <a:solidFill>
                  <a:srgbClr val="0000FF"/>
                </a:solidFill>
                <a:latin typeface="Arial"/>
                <a:ea typeface="Arial"/>
                <a:cs typeface="Arial"/>
                <a:sym typeface="Arial"/>
              </a:rPr>
            </a:br>
            <a:br>
              <a:rPr lang="en-US" sz="900">
                <a:solidFill>
                  <a:srgbClr val="0000FF"/>
                </a:solidFill>
                <a:latin typeface="Arial"/>
                <a:ea typeface="Arial"/>
                <a:cs typeface="Arial"/>
                <a:sym typeface="Arial"/>
              </a:rPr>
            </a:br>
            <a:r>
              <a:rPr lang="en-US" sz="900">
                <a:solidFill>
                  <a:srgbClr val="0000FF"/>
                </a:solidFill>
                <a:latin typeface="Arial"/>
                <a:ea typeface="Arial"/>
                <a:cs typeface="Arial"/>
                <a:sym typeface="Arial"/>
              </a:rPr>
              <a:t>            </a:t>
            </a:r>
            <a:r>
              <a:rPr lang="en-US" sz="900">
                <a:solidFill>
                  <a:srgbClr val="000000"/>
                </a:solidFill>
                <a:latin typeface="Arial"/>
                <a:ea typeface="Arial"/>
                <a:cs typeface="Arial"/>
                <a:sym typeface="Arial"/>
              </a:rPr>
              <a:t>x = </a:t>
            </a:r>
            <a:r>
              <a:rPr lang="en-US" sz="900">
                <a:solidFill>
                  <a:srgbClr val="000080"/>
                </a:solidFill>
                <a:latin typeface="Arial"/>
                <a:ea typeface="Arial"/>
                <a:cs typeface="Arial"/>
                <a:sym typeface="Arial"/>
              </a:rPr>
              <a:t>int</a:t>
            </a:r>
            <a:r>
              <a:rPr lang="en-US" sz="900">
                <a:solidFill>
                  <a:srgbClr val="000000"/>
                </a:solidFill>
                <a:latin typeface="Arial"/>
                <a:ea typeface="Arial"/>
                <a:cs typeface="Arial"/>
                <a:sym typeface="Arial"/>
              </a:rPr>
              <a:t>(</a:t>
            </a:r>
            <a:r>
              <a:rPr lang="en-US" sz="900">
                <a:solidFill>
                  <a:srgbClr val="000080"/>
                </a:solidFill>
                <a:latin typeface="Arial"/>
                <a:ea typeface="Arial"/>
                <a:cs typeface="Arial"/>
                <a:sym typeface="Arial"/>
              </a:rPr>
              <a:t>round</a:t>
            </a:r>
            <a:r>
              <a:rPr lang="en-US" sz="900">
                <a:solidFill>
                  <a:srgbClr val="000000"/>
                </a:solidFill>
                <a:latin typeface="Arial"/>
                <a:ea typeface="Arial"/>
                <a:cs typeface="Arial"/>
                <a:sym typeface="Arial"/>
              </a:rPr>
              <a:t>(cell.xCM / </a:t>
            </a:r>
            <a:r>
              <a:rPr lang="en-US" sz="900">
                <a:solidFill>
                  <a:srgbClr val="000080"/>
                </a:solidFill>
                <a:latin typeface="Arial"/>
                <a:ea typeface="Arial"/>
                <a:cs typeface="Arial"/>
                <a:sym typeface="Arial"/>
              </a:rPr>
              <a:t>max</a:t>
            </a:r>
            <a:r>
              <a:rPr lang="en-US" sz="900">
                <a:solidFill>
                  <a:srgbClr val="000000"/>
                </a:solidFill>
                <a:latin typeface="Arial"/>
                <a:ea typeface="Arial"/>
                <a:cs typeface="Arial"/>
                <a:sym typeface="Arial"/>
              </a:rPr>
              <a:t>(</a:t>
            </a:r>
            <a:r>
              <a:rPr lang="en-US" sz="900">
                <a:solidFill>
                  <a:srgbClr val="000080"/>
                </a:solidFill>
                <a:latin typeface="Arial"/>
                <a:ea typeface="Arial"/>
                <a:cs typeface="Arial"/>
                <a:sym typeface="Arial"/>
              </a:rPr>
              <a:t>float</a:t>
            </a:r>
            <a:r>
              <a:rPr lang="en-US" sz="900">
                <a:solidFill>
                  <a:srgbClr val="000000"/>
                </a:solidFill>
                <a:latin typeface="Arial"/>
                <a:ea typeface="Arial"/>
                <a:cs typeface="Arial"/>
                <a:sym typeface="Arial"/>
              </a:rPr>
              <a:t>(cell.volume), </a:t>
            </a:r>
            <a:r>
              <a:rPr lang="en-US" sz="900">
                <a:solidFill>
                  <a:srgbClr val="0000FF"/>
                </a:solidFill>
                <a:latin typeface="Arial"/>
                <a:ea typeface="Arial"/>
                <a:cs typeface="Arial"/>
                <a:sym typeface="Arial"/>
              </a:rPr>
              <a:t>0.00000001</a:t>
            </a:r>
            <a:r>
              <a:rPr lang="en-US" sz="900">
                <a:solidFill>
                  <a:srgbClr val="000000"/>
                </a:solidFill>
                <a:latin typeface="Arial"/>
                <a:ea typeface="Arial"/>
                <a:cs typeface="Arial"/>
                <a:sym typeface="Arial"/>
              </a:rPr>
              <a: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y = </a:t>
            </a:r>
            <a:r>
              <a:rPr lang="en-US" sz="900">
                <a:solidFill>
                  <a:srgbClr val="000080"/>
                </a:solidFill>
                <a:latin typeface="Arial"/>
                <a:ea typeface="Arial"/>
                <a:cs typeface="Arial"/>
                <a:sym typeface="Arial"/>
              </a:rPr>
              <a:t>int</a:t>
            </a:r>
            <a:r>
              <a:rPr lang="en-US" sz="900">
                <a:solidFill>
                  <a:srgbClr val="000000"/>
                </a:solidFill>
                <a:latin typeface="Arial"/>
                <a:ea typeface="Arial"/>
                <a:cs typeface="Arial"/>
                <a:sym typeface="Arial"/>
              </a:rPr>
              <a:t>(</a:t>
            </a:r>
            <a:r>
              <a:rPr lang="en-US" sz="900">
                <a:solidFill>
                  <a:srgbClr val="000080"/>
                </a:solidFill>
                <a:latin typeface="Arial"/>
                <a:ea typeface="Arial"/>
                <a:cs typeface="Arial"/>
                <a:sym typeface="Arial"/>
              </a:rPr>
              <a:t>round</a:t>
            </a:r>
            <a:r>
              <a:rPr lang="en-US" sz="900">
                <a:solidFill>
                  <a:srgbClr val="000000"/>
                </a:solidFill>
                <a:latin typeface="Arial"/>
                <a:ea typeface="Arial"/>
                <a:cs typeface="Arial"/>
                <a:sym typeface="Arial"/>
              </a:rPr>
              <a:t>(cell.yCM / </a:t>
            </a:r>
            <a:r>
              <a:rPr lang="en-US" sz="900">
                <a:solidFill>
                  <a:srgbClr val="000080"/>
                </a:solidFill>
                <a:latin typeface="Arial"/>
                <a:ea typeface="Arial"/>
                <a:cs typeface="Arial"/>
                <a:sym typeface="Arial"/>
              </a:rPr>
              <a:t>max</a:t>
            </a:r>
            <a:r>
              <a:rPr lang="en-US" sz="900">
                <a:solidFill>
                  <a:srgbClr val="000000"/>
                </a:solidFill>
                <a:latin typeface="Arial"/>
                <a:ea typeface="Arial"/>
                <a:cs typeface="Arial"/>
                <a:sym typeface="Arial"/>
              </a:rPr>
              <a:t>(</a:t>
            </a:r>
            <a:r>
              <a:rPr lang="en-US" sz="900">
                <a:solidFill>
                  <a:srgbClr val="000080"/>
                </a:solidFill>
                <a:latin typeface="Arial"/>
                <a:ea typeface="Arial"/>
                <a:cs typeface="Arial"/>
                <a:sym typeface="Arial"/>
              </a:rPr>
              <a:t>float</a:t>
            </a:r>
            <a:r>
              <a:rPr lang="en-US" sz="900">
                <a:solidFill>
                  <a:srgbClr val="000000"/>
                </a:solidFill>
                <a:latin typeface="Arial"/>
                <a:ea typeface="Arial"/>
                <a:cs typeface="Arial"/>
                <a:sym typeface="Arial"/>
              </a:rPr>
              <a:t>(cell.volume), </a:t>
            </a:r>
            <a:r>
              <a:rPr lang="en-US" sz="900">
                <a:solidFill>
                  <a:srgbClr val="0000FF"/>
                </a:solidFill>
                <a:latin typeface="Arial"/>
                <a:ea typeface="Arial"/>
                <a:cs typeface="Arial"/>
                <a:sym typeface="Arial"/>
              </a:rPr>
              <a:t>0.00000001</a:t>
            </a:r>
            <a:r>
              <a:rPr lang="en-US" sz="900">
                <a:solidFill>
                  <a:srgbClr val="000000"/>
                </a:solidFill>
                <a:latin typeface="Arial"/>
                <a:ea typeface="Arial"/>
                <a:cs typeface="Arial"/>
                <a:sym typeface="Arial"/>
              </a:rPr>
              <a: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z = </a:t>
            </a:r>
            <a:r>
              <a:rPr lang="en-US" sz="900">
                <a:solidFill>
                  <a:srgbClr val="000080"/>
                </a:solidFill>
                <a:latin typeface="Arial"/>
                <a:ea typeface="Arial"/>
                <a:cs typeface="Arial"/>
                <a:sym typeface="Arial"/>
              </a:rPr>
              <a:t>int</a:t>
            </a:r>
            <a:r>
              <a:rPr lang="en-US" sz="900">
                <a:solidFill>
                  <a:srgbClr val="000000"/>
                </a:solidFill>
                <a:latin typeface="Arial"/>
                <a:ea typeface="Arial"/>
                <a:cs typeface="Arial"/>
                <a:sym typeface="Arial"/>
              </a:rPr>
              <a:t>(</a:t>
            </a:r>
            <a:r>
              <a:rPr lang="en-US" sz="900">
                <a:solidFill>
                  <a:srgbClr val="000080"/>
                </a:solidFill>
                <a:latin typeface="Arial"/>
                <a:ea typeface="Arial"/>
                <a:cs typeface="Arial"/>
                <a:sym typeface="Arial"/>
              </a:rPr>
              <a:t>round</a:t>
            </a:r>
            <a:r>
              <a:rPr lang="en-US" sz="900">
                <a:solidFill>
                  <a:srgbClr val="000000"/>
                </a:solidFill>
                <a:latin typeface="Arial"/>
                <a:ea typeface="Arial"/>
                <a:cs typeface="Arial"/>
                <a:sym typeface="Arial"/>
              </a:rPr>
              <a:t>(cell.zCM / </a:t>
            </a:r>
            <a:r>
              <a:rPr lang="en-US" sz="900">
                <a:solidFill>
                  <a:srgbClr val="000080"/>
                </a:solidFill>
                <a:latin typeface="Arial"/>
                <a:ea typeface="Arial"/>
                <a:cs typeface="Arial"/>
                <a:sym typeface="Arial"/>
              </a:rPr>
              <a:t>max</a:t>
            </a:r>
            <a:r>
              <a:rPr lang="en-US" sz="900">
                <a:solidFill>
                  <a:srgbClr val="000000"/>
                </a:solidFill>
                <a:latin typeface="Arial"/>
                <a:ea typeface="Arial"/>
                <a:cs typeface="Arial"/>
                <a:sym typeface="Arial"/>
              </a:rPr>
              <a:t>(</a:t>
            </a:r>
            <a:r>
              <a:rPr lang="en-US" sz="900">
                <a:solidFill>
                  <a:srgbClr val="000080"/>
                </a:solidFill>
                <a:latin typeface="Arial"/>
                <a:ea typeface="Arial"/>
                <a:cs typeface="Arial"/>
                <a:sym typeface="Arial"/>
              </a:rPr>
              <a:t>float</a:t>
            </a:r>
            <a:r>
              <a:rPr lang="en-US" sz="900">
                <a:solidFill>
                  <a:srgbClr val="000000"/>
                </a:solidFill>
                <a:latin typeface="Arial"/>
                <a:ea typeface="Arial"/>
                <a:cs typeface="Arial"/>
                <a:sym typeface="Arial"/>
              </a:rPr>
              <a:t>(cell.volume), </a:t>
            </a:r>
            <a:r>
              <a:rPr lang="en-US" sz="900">
                <a:solidFill>
                  <a:srgbClr val="0000FF"/>
                </a:solidFill>
                <a:latin typeface="Arial"/>
                <a:ea typeface="Arial"/>
                <a:cs typeface="Arial"/>
                <a:sym typeface="Arial"/>
              </a:rPr>
              <a:t>0.00000001</a:t>
            </a:r>
            <a:r>
              <a:rPr lang="en-US" sz="900">
                <a:solidFill>
                  <a:srgbClr val="000000"/>
                </a:solidFill>
                <a:latin typeface="Arial"/>
                <a:ea typeface="Arial"/>
                <a:cs typeface="Arial"/>
                <a:sym typeface="Arial"/>
              </a:rPr>
              <a:t>)))</a:t>
            </a:r>
            <a:br>
              <a:rPr lang="en-US" sz="900">
                <a:solidFill>
                  <a:srgbClr val="000000"/>
                </a:solidFill>
                <a:latin typeface="Arial"/>
                <a:ea typeface="Arial"/>
                <a:cs typeface="Arial"/>
                <a:sym typeface="Arial"/>
              </a:rPr>
            </a:b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concentration = field_neo_vasc[x, y, z]</a:t>
            </a:r>
            <a:br>
              <a:rPr lang="en-US" sz="900">
                <a:solidFill>
                  <a:srgbClr val="000000"/>
                </a:solidFill>
                <a:latin typeface="Arial"/>
                <a:ea typeface="Arial"/>
                <a:cs typeface="Arial"/>
                <a:sym typeface="Arial"/>
              </a:rPr>
            </a:b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a:t>
            </a:r>
            <a:r>
              <a:rPr lang="en-US" sz="900" b="1">
                <a:solidFill>
                  <a:srgbClr val="000080"/>
                </a:solidFill>
                <a:latin typeface="Arial"/>
                <a:ea typeface="Arial"/>
                <a:cs typeface="Arial"/>
                <a:sym typeface="Arial"/>
              </a:rPr>
              <a:t>if </a:t>
            </a:r>
            <a:r>
              <a:rPr lang="en-US" sz="900">
                <a:solidFill>
                  <a:srgbClr val="000000"/>
                </a:solidFill>
                <a:latin typeface="Arial"/>
                <a:ea typeface="Arial"/>
                <a:cs typeface="Arial"/>
                <a:sym typeface="Arial"/>
              </a:rPr>
              <a:t>concentration &gt; </a:t>
            </a:r>
            <a:r>
              <a:rPr lang="en-US" sz="900">
                <a:solidFill>
                  <a:srgbClr val="0000FF"/>
                </a:solidFill>
                <a:latin typeface="Arial"/>
                <a:ea typeface="Arial"/>
                <a:cs typeface="Arial"/>
                <a:sym typeface="Arial"/>
              </a:rPr>
              <a:t>0.5</a:t>
            </a:r>
            <a:r>
              <a:rPr lang="en-US" sz="900">
                <a:solidFill>
                  <a:srgbClr val="000000"/>
                </a:solidFill>
                <a:latin typeface="Arial"/>
                <a:ea typeface="Arial"/>
                <a:cs typeface="Arial"/>
                <a:sym typeface="Arial"/>
              </a:rPr>
              <a: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neighbor_list = </a:t>
            </a:r>
            <a:r>
              <a:rPr lang="en-US" sz="900">
                <a:solidFill>
                  <a:srgbClr val="94558D"/>
                </a:solidFill>
                <a:latin typeface="Arial"/>
                <a:ea typeface="Arial"/>
                <a:cs typeface="Arial"/>
                <a:sym typeface="Arial"/>
              </a:rPr>
              <a:t>self</a:t>
            </a:r>
            <a:r>
              <a:rPr lang="en-US" sz="900">
                <a:solidFill>
                  <a:srgbClr val="000000"/>
                </a:solidFill>
                <a:latin typeface="Arial"/>
                <a:ea typeface="Arial"/>
                <a:cs typeface="Arial"/>
                <a:sym typeface="Arial"/>
              </a:rPr>
              <a:t>.get_cell_neighbor_data_list(cell)</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a:t>
            </a:r>
            <a:r>
              <a:rPr lang="en-US" sz="900" b="1">
                <a:solidFill>
                  <a:srgbClr val="000080"/>
                </a:solidFill>
                <a:latin typeface="Arial"/>
                <a:ea typeface="Arial"/>
                <a:cs typeface="Arial"/>
                <a:sym typeface="Arial"/>
              </a:rPr>
              <a:t>for </a:t>
            </a:r>
            <a:r>
              <a:rPr lang="en-US" sz="900">
                <a:solidFill>
                  <a:srgbClr val="000000"/>
                </a:solidFill>
                <a:latin typeface="Arial"/>
                <a:ea typeface="Arial"/>
                <a:cs typeface="Arial"/>
                <a:sym typeface="Arial"/>
              </a:rPr>
              <a:t>neighbor, common_surface_area </a:t>
            </a:r>
            <a:r>
              <a:rPr lang="en-US" sz="900" b="1">
                <a:solidFill>
                  <a:srgbClr val="000080"/>
                </a:solidFill>
                <a:latin typeface="Arial"/>
                <a:ea typeface="Arial"/>
                <a:cs typeface="Arial"/>
                <a:sym typeface="Arial"/>
              </a:rPr>
              <a:t>in </a:t>
            </a:r>
            <a:r>
              <a:rPr lang="en-US" sz="900">
                <a:solidFill>
                  <a:srgbClr val="000000"/>
                </a:solidFill>
                <a:latin typeface="Arial"/>
                <a:ea typeface="Arial"/>
                <a:cs typeface="Arial"/>
                <a:sym typeface="Arial"/>
              </a:rPr>
              <a:t>neighbor_list: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a:t>
            </a:r>
            <a:r>
              <a:rPr lang="en-US" sz="900" b="1">
                <a:solidFill>
                  <a:srgbClr val="000080"/>
                </a:solidFill>
                <a:latin typeface="Arial"/>
                <a:ea typeface="Arial"/>
                <a:cs typeface="Arial"/>
                <a:sym typeface="Arial"/>
              </a:rPr>
              <a:t>if </a:t>
            </a:r>
            <a:r>
              <a:rPr lang="en-US" sz="900">
                <a:solidFill>
                  <a:srgbClr val="000000"/>
                </a:solidFill>
                <a:latin typeface="Arial"/>
                <a:ea typeface="Arial"/>
                <a:cs typeface="Arial"/>
                <a:sym typeface="Arial"/>
              </a:rPr>
              <a:t>neighbor:</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a:t>
            </a:r>
            <a:r>
              <a:rPr lang="en-US" sz="900" b="1">
                <a:solidFill>
                  <a:srgbClr val="000080"/>
                </a:solidFill>
                <a:latin typeface="Arial"/>
                <a:ea typeface="Arial"/>
                <a:cs typeface="Arial"/>
                <a:sym typeface="Arial"/>
              </a:rPr>
              <a:t>if </a:t>
            </a:r>
            <a:r>
              <a:rPr lang="en-US" sz="900">
                <a:solidFill>
                  <a:srgbClr val="000000"/>
                </a:solidFill>
                <a:latin typeface="Arial"/>
                <a:ea typeface="Arial"/>
                <a:cs typeface="Arial"/>
                <a:sym typeface="Arial"/>
              </a:rPr>
              <a:t>neighbor.type </a:t>
            </a:r>
            <a:r>
              <a:rPr lang="en-US" sz="900" b="1">
                <a:solidFill>
                  <a:srgbClr val="000080"/>
                </a:solidFill>
                <a:latin typeface="Arial"/>
                <a:ea typeface="Arial"/>
                <a:cs typeface="Arial"/>
                <a:sym typeface="Arial"/>
              </a:rPr>
              <a:t>in </a:t>
            </a:r>
            <a:r>
              <a:rPr lang="en-US" sz="900">
                <a:solidFill>
                  <a:srgbClr val="000000"/>
                </a:solidFill>
                <a:latin typeface="Arial"/>
                <a:ea typeface="Arial"/>
                <a:cs typeface="Arial"/>
                <a:sym typeface="Arial"/>
              </a:rPr>
              <a:t>[</a:t>
            </a:r>
            <a:r>
              <a:rPr lang="en-US" sz="900">
                <a:solidFill>
                  <a:srgbClr val="0000FF"/>
                </a:solidFill>
                <a:latin typeface="Arial"/>
                <a:ea typeface="Arial"/>
                <a:cs typeface="Arial"/>
                <a:sym typeface="Arial"/>
              </a:rPr>
              <a:t>5</a:t>
            </a:r>
            <a:r>
              <a:rPr lang="en-US" sz="900">
                <a:solidFill>
                  <a:srgbClr val="000000"/>
                </a:solidFill>
                <a:latin typeface="Arial"/>
                <a:ea typeface="Arial"/>
                <a:cs typeface="Arial"/>
                <a:sym typeface="Arial"/>
              </a:rPr>
              <a:t>, </a:t>
            </a:r>
            <a:r>
              <a:rPr lang="en-US" sz="900">
                <a:solidFill>
                  <a:srgbClr val="0000FF"/>
                </a:solidFill>
                <a:latin typeface="Arial"/>
                <a:ea typeface="Arial"/>
                <a:cs typeface="Arial"/>
                <a:sym typeface="Arial"/>
              </a:rPr>
              <a:t>6</a:t>
            </a:r>
            <a:r>
              <a:rPr lang="en-US" sz="900">
                <a:solidFill>
                  <a:srgbClr val="000000"/>
                </a:solidFill>
                <a:latin typeface="Arial"/>
                <a:ea typeface="Arial"/>
                <a:cs typeface="Arial"/>
                <a:sym typeface="Arial"/>
              </a:rPr>
              <a:t>, </a:t>
            </a:r>
            <a:r>
              <a:rPr lang="en-US" sz="900">
                <a:solidFill>
                  <a:srgbClr val="0000FF"/>
                </a:solidFill>
                <a:latin typeface="Arial"/>
                <a:ea typeface="Arial"/>
                <a:cs typeface="Arial"/>
                <a:sym typeface="Arial"/>
              </a:rPr>
              <a:t>7</a:t>
            </a:r>
            <a:r>
              <a:rPr lang="en-US" sz="900">
                <a:solidFill>
                  <a:srgbClr val="000000"/>
                </a:solidFill>
                <a:latin typeface="Arial"/>
                <a:ea typeface="Arial"/>
                <a:cs typeface="Arial"/>
                <a:sym typeface="Arial"/>
              </a:rPr>
              <a: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total_area += common_surface_area</a:t>
            </a:r>
            <a:br>
              <a:rPr lang="en-US" sz="900">
                <a:solidFill>
                  <a:srgbClr val="000000"/>
                </a:solidFill>
                <a:latin typeface="Arial"/>
                <a:ea typeface="Arial"/>
                <a:cs typeface="Arial"/>
                <a:sym typeface="Arial"/>
              </a:rPr>
            </a:b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a:t>
            </a:r>
            <a:r>
              <a:rPr lang="en-US" sz="900" b="1">
                <a:solidFill>
                  <a:srgbClr val="000080"/>
                </a:solidFill>
                <a:latin typeface="Arial"/>
                <a:ea typeface="Arial"/>
                <a:cs typeface="Arial"/>
                <a:sym typeface="Arial"/>
              </a:rPr>
              <a:t>if </a:t>
            </a:r>
            <a:r>
              <a:rPr lang="en-US" sz="900">
                <a:solidFill>
                  <a:srgbClr val="000000"/>
                </a:solidFill>
                <a:latin typeface="Arial"/>
                <a:ea typeface="Arial"/>
                <a:cs typeface="Arial"/>
                <a:sym typeface="Arial"/>
              </a:rPr>
              <a:t>total_area &lt; </a:t>
            </a:r>
            <a:r>
              <a:rPr lang="en-US" sz="900">
                <a:solidFill>
                  <a:srgbClr val="0000FF"/>
                </a:solidFill>
                <a:latin typeface="Arial"/>
                <a:ea typeface="Arial"/>
                <a:cs typeface="Arial"/>
                <a:sym typeface="Arial"/>
              </a:rPr>
              <a:t>50</a:t>
            </a:r>
            <a:r>
              <a:rPr lang="en-US" sz="900">
                <a:solidFill>
                  <a:srgbClr val="000000"/>
                </a:solidFill>
                <a:latin typeface="Arial"/>
                <a:ea typeface="Arial"/>
                <a:cs typeface="Arial"/>
                <a:sym typeface="Arial"/>
              </a:rPr>
              <a: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a:t>
            </a:r>
            <a:r>
              <a:rPr lang="en-US" sz="900" i="1">
                <a:solidFill>
                  <a:srgbClr val="808080"/>
                </a:solidFill>
                <a:latin typeface="Arial"/>
                <a:ea typeface="Arial"/>
                <a:cs typeface="Arial"/>
                <a:sym typeface="Arial"/>
              </a:rPr>
              <a:t># Growth rate equation</a:t>
            </a:r>
            <a:br>
              <a:rPr lang="en-US" sz="900" i="1">
                <a:solidFill>
                  <a:srgbClr val="808080"/>
                </a:solidFill>
                <a:latin typeface="Arial"/>
                <a:ea typeface="Arial"/>
                <a:cs typeface="Arial"/>
                <a:sym typeface="Arial"/>
              </a:rPr>
            </a:br>
            <a:br>
              <a:rPr lang="en-US" sz="900" i="1">
                <a:solidFill>
                  <a:srgbClr val="808080"/>
                </a:solidFill>
                <a:latin typeface="Arial"/>
                <a:ea typeface="Arial"/>
                <a:cs typeface="Arial"/>
                <a:sym typeface="Arial"/>
              </a:rPr>
            </a:br>
            <a:r>
              <a:rPr lang="en-US" sz="900" i="1">
                <a:solidFill>
                  <a:srgbClr val="808080"/>
                </a:solidFill>
                <a:latin typeface="Arial"/>
                <a:ea typeface="Arial"/>
                <a:cs typeface="Arial"/>
                <a:sym typeface="Arial"/>
              </a:rPr>
              <a:t>                    </a:t>
            </a:r>
            <a:r>
              <a:rPr lang="en-US" sz="900">
                <a:solidFill>
                  <a:srgbClr val="000000"/>
                </a:solidFill>
                <a:latin typeface="Arial"/>
                <a:ea typeface="Arial"/>
                <a:cs typeface="Arial"/>
                <a:sym typeface="Arial"/>
              </a:rPr>
              <a:t>cell.targetVolume += </a:t>
            </a:r>
            <a:r>
              <a:rPr lang="en-US" sz="900">
                <a:solidFill>
                  <a:srgbClr val="0000FF"/>
                </a:solidFill>
                <a:latin typeface="Arial"/>
                <a:ea typeface="Arial"/>
                <a:cs typeface="Arial"/>
                <a:sym typeface="Arial"/>
              </a:rPr>
              <a:t>0.06 </a:t>
            </a:r>
            <a:r>
              <a:rPr lang="en-US" sz="900">
                <a:solidFill>
                  <a:srgbClr val="000000"/>
                </a:solidFill>
                <a:latin typeface="Arial"/>
                <a:ea typeface="Arial"/>
                <a:cs typeface="Arial"/>
                <a:sym typeface="Arial"/>
              </a:rPr>
              <a:t>* concentration / (</a:t>
            </a:r>
            <a:r>
              <a:rPr lang="en-US" sz="900">
                <a:solidFill>
                  <a:srgbClr val="0000FF"/>
                </a:solidFill>
                <a:latin typeface="Arial"/>
                <a:ea typeface="Arial"/>
                <a:cs typeface="Arial"/>
                <a:sym typeface="Arial"/>
              </a:rPr>
              <a:t>0.5 </a:t>
            </a:r>
            <a:r>
              <a:rPr lang="en-US" sz="900">
                <a:solidFill>
                  <a:srgbClr val="000000"/>
                </a:solidFill>
                <a:latin typeface="Arial"/>
                <a:ea typeface="Arial"/>
                <a:cs typeface="Arial"/>
                <a:sym typeface="Arial"/>
              </a:rPr>
              <a:t>+ concentration)</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cell.targetSurface += </a:t>
            </a:r>
            <a:r>
              <a:rPr lang="en-US" sz="900">
                <a:solidFill>
                  <a:srgbClr val="0000FF"/>
                </a:solidFill>
                <a:latin typeface="Arial"/>
                <a:ea typeface="Arial"/>
                <a:cs typeface="Arial"/>
                <a:sym typeface="Arial"/>
              </a:rPr>
              <a:t>0.15 </a:t>
            </a:r>
            <a:r>
              <a:rPr lang="en-US" sz="900">
                <a:solidFill>
                  <a:srgbClr val="000000"/>
                </a:solidFill>
                <a:latin typeface="Arial"/>
                <a:ea typeface="Arial"/>
                <a:cs typeface="Arial"/>
                <a:sym typeface="Arial"/>
              </a:rPr>
              <a:t>* concentration / (</a:t>
            </a:r>
            <a:r>
              <a:rPr lang="en-US" sz="900">
                <a:solidFill>
                  <a:srgbClr val="0000FF"/>
                </a:solidFill>
                <a:latin typeface="Arial"/>
                <a:ea typeface="Arial"/>
                <a:cs typeface="Arial"/>
                <a:sym typeface="Arial"/>
              </a:rPr>
              <a:t>0.5 </a:t>
            </a:r>
            <a:r>
              <a:rPr lang="en-US" sz="900">
                <a:solidFill>
                  <a:srgbClr val="000000"/>
                </a:solidFill>
                <a:latin typeface="Arial"/>
                <a:ea typeface="Arial"/>
                <a:cs typeface="Arial"/>
                <a:sym typeface="Arial"/>
              </a:rPr>
              <a:t>+ concentration)</a:t>
            </a:r>
            <a:br>
              <a:rPr lang="en-US" sz="900">
                <a:solidFill>
                  <a:srgbClr val="000000"/>
                </a:solidFill>
                <a:latin typeface="Arial"/>
                <a:ea typeface="Arial"/>
                <a:cs typeface="Arial"/>
                <a:sym typeface="Arial"/>
              </a:rPr>
            </a:br>
            <a:endParaRPr>
              <a:solidFill>
                <a:schemeClr val="dk1"/>
              </a:solidFill>
              <a:latin typeface="Arial"/>
              <a:ea typeface="Arial"/>
              <a:cs typeface="Arial"/>
              <a:sym typeface="Arial"/>
            </a:endParaRPr>
          </a:p>
        </p:txBody>
      </p:sp>
      <p:sp>
        <p:nvSpPr>
          <p:cNvPr id="314" name="Google Shape;314;p29"/>
          <p:cNvSpPr/>
          <p:nvPr/>
        </p:nvSpPr>
        <p:spPr>
          <a:xfrm>
            <a:off x="6484307" y="912064"/>
            <a:ext cx="9144000" cy="6186269"/>
          </a:xfrm>
          <a:prstGeom prst="rect">
            <a:avLst/>
          </a:prstGeom>
          <a:solidFill>
            <a:srgbClr val="FFFFFF"/>
          </a:solidFill>
          <a:ln>
            <a:noFill/>
          </a:ln>
        </p:spPr>
        <p:txBody>
          <a:bodyPr spcFirstLastPara="1" wrap="square" lIns="91425" tIns="45700" rIns="91425" bIns="45700" anchor="ctr" anchorCtr="0">
            <a:spAutoFit/>
          </a:bodyPr>
          <a:lstStyle/>
          <a:p>
            <a:pPr>
              <a:buClr>
                <a:srgbClr val="808080"/>
              </a:buClr>
              <a:buSzPts val="900"/>
            </a:pPr>
            <a:r>
              <a:rPr lang="en-US" sz="900" i="1">
                <a:solidFill>
                  <a:srgbClr val="808080"/>
                </a:solidFill>
                <a:latin typeface="Arial"/>
                <a:ea typeface="Arial"/>
                <a:cs typeface="Arial"/>
                <a:sym typeface="Arial"/>
              </a:rPr>
              <a:t># Malignat and Hypoxic Cells growth</a:t>
            </a:r>
            <a:br>
              <a:rPr lang="en-US" sz="900" i="1">
                <a:solidFill>
                  <a:srgbClr val="808080"/>
                </a:solidFill>
                <a:latin typeface="Arial"/>
                <a:ea typeface="Arial"/>
                <a:cs typeface="Arial"/>
                <a:sym typeface="Arial"/>
              </a:rPr>
            </a:br>
            <a:r>
              <a:rPr lang="en-US" sz="900" b="1">
                <a:solidFill>
                  <a:srgbClr val="000080"/>
                </a:solidFill>
                <a:latin typeface="Arial"/>
                <a:ea typeface="Arial"/>
                <a:cs typeface="Arial"/>
                <a:sym typeface="Arial"/>
              </a:rPr>
              <a:t>if </a:t>
            </a:r>
            <a:r>
              <a:rPr lang="en-US" sz="900">
                <a:solidFill>
                  <a:srgbClr val="000000"/>
                </a:solidFill>
                <a:latin typeface="Arial"/>
                <a:ea typeface="Arial"/>
                <a:cs typeface="Arial"/>
                <a:sym typeface="Arial"/>
              </a:rPr>
              <a:t>cell.type == </a:t>
            </a:r>
            <a:r>
              <a:rPr lang="en-US" sz="900">
                <a:solidFill>
                  <a:srgbClr val="0000FF"/>
                </a:solidFill>
                <a:latin typeface="Arial"/>
                <a:ea typeface="Arial"/>
                <a:cs typeface="Arial"/>
                <a:sym typeface="Arial"/>
              </a:rPr>
              <a:t>1 </a:t>
            </a:r>
            <a:r>
              <a:rPr lang="en-US" sz="900" b="1">
                <a:solidFill>
                  <a:srgbClr val="000080"/>
                </a:solidFill>
                <a:latin typeface="Arial"/>
                <a:ea typeface="Arial"/>
                <a:cs typeface="Arial"/>
                <a:sym typeface="Arial"/>
              </a:rPr>
              <a:t>or </a:t>
            </a:r>
            <a:r>
              <a:rPr lang="en-US" sz="900">
                <a:solidFill>
                  <a:srgbClr val="000000"/>
                </a:solidFill>
                <a:latin typeface="Arial"/>
                <a:ea typeface="Arial"/>
                <a:cs typeface="Arial"/>
                <a:sym typeface="Arial"/>
              </a:rPr>
              <a:t>cell.type == </a:t>
            </a:r>
            <a:r>
              <a:rPr lang="en-US" sz="900">
                <a:solidFill>
                  <a:srgbClr val="0000FF"/>
                </a:solidFill>
                <a:latin typeface="Arial"/>
                <a:ea typeface="Arial"/>
                <a:cs typeface="Arial"/>
                <a:sym typeface="Arial"/>
              </a:rPr>
              <a:t>2</a:t>
            </a:r>
            <a:r>
              <a:rPr lang="en-US" sz="900">
                <a:solidFill>
                  <a:srgbClr val="000000"/>
                </a:solidFill>
                <a:latin typeface="Arial"/>
                <a:ea typeface="Arial"/>
                <a:cs typeface="Arial"/>
                <a:sym typeface="Arial"/>
              </a:rPr>
              <a:t>:</a:t>
            </a:r>
            <a:br>
              <a:rPr lang="en-US" sz="900">
                <a:solidFill>
                  <a:srgbClr val="000000"/>
                </a:solidFill>
                <a:latin typeface="Arial"/>
                <a:ea typeface="Arial"/>
                <a:cs typeface="Arial"/>
                <a:sym typeface="Arial"/>
              </a:rPr>
            </a:b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x = </a:t>
            </a:r>
            <a:r>
              <a:rPr lang="en-US" sz="900">
                <a:solidFill>
                  <a:srgbClr val="000080"/>
                </a:solidFill>
                <a:latin typeface="Arial"/>
                <a:ea typeface="Arial"/>
                <a:cs typeface="Arial"/>
                <a:sym typeface="Arial"/>
              </a:rPr>
              <a:t>int</a:t>
            </a:r>
            <a:r>
              <a:rPr lang="en-US" sz="900">
                <a:solidFill>
                  <a:srgbClr val="000000"/>
                </a:solidFill>
                <a:latin typeface="Arial"/>
                <a:ea typeface="Arial"/>
                <a:cs typeface="Arial"/>
                <a:sym typeface="Arial"/>
              </a:rPr>
              <a:t>(</a:t>
            </a:r>
            <a:r>
              <a:rPr lang="en-US" sz="900">
                <a:solidFill>
                  <a:srgbClr val="000080"/>
                </a:solidFill>
                <a:latin typeface="Arial"/>
                <a:ea typeface="Arial"/>
                <a:cs typeface="Arial"/>
                <a:sym typeface="Arial"/>
              </a:rPr>
              <a:t>round</a:t>
            </a:r>
            <a:r>
              <a:rPr lang="en-US" sz="900">
                <a:solidFill>
                  <a:srgbClr val="000000"/>
                </a:solidFill>
                <a:latin typeface="Arial"/>
                <a:ea typeface="Arial"/>
                <a:cs typeface="Arial"/>
                <a:sym typeface="Arial"/>
              </a:rPr>
              <a:t>(cell.xCM / </a:t>
            </a:r>
            <a:r>
              <a:rPr lang="en-US" sz="900">
                <a:solidFill>
                  <a:srgbClr val="000080"/>
                </a:solidFill>
                <a:latin typeface="Arial"/>
                <a:ea typeface="Arial"/>
                <a:cs typeface="Arial"/>
                <a:sym typeface="Arial"/>
              </a:rPr>
              <a:t>max</a:t>
            </a:r>
            <a:r>
              <a:rPr lang="en-US" sz="900">
                <a:solidFill>
                  <a:srgbClr val="000000"/>
                </a:solidFill>
                <a:latin typeface="Arial"/>
                <a:ea typeface="Arial"/>
                <a:cs typeface="Arial"/>
                <a:sym typeface="Arial"/>
              </a:rPr>
              <a:t>(</a:t>
            </a:r>
            <a:r>
              <a:rPr lang="en-US" sz="900">
                <a:solidFill>
                  <a:srgbClr val="000080"/>
                </a:solidFill>
                <a:latin typeface="Arial"/>
                <a:ea typeface="Arial"/>
                <a:cs typeface="Arial"/>
                <a:sym typeface="Arial"/>
              </a:rPr>
              <a:t>float</a:t>
            </a:r>
            <a:r>
              <a:rPr lang="en-US" sz="900">
                <a:solidFill>
                  <a:srgbClr val="000000"/>
                </a:solidFill>
                <a:latin typeface="Arial"/>
                <a:ea typeface="Arial"/>
                <a:cs typeface="Arial"/>
                <a:sym typeface="Arial"/>
              </a:rPr>
              <a:t>(cell.volume), </a:t>
            </a:r>
            <a:r>
              <a:rPr lang="en-US" sz="900">
                <a:solidFill>
                  <a:srgbClr val="0000FF"/>
                </a:solidFill>
                <a:latin typeface="Arial"/>
                <a:ea typeface="Arial"/>
                <a:cs typeface="Arial"/>
                <a:sym typeface="Arial"/>
              </a:rPr>
              <a:t>0.001</a:t>
            </a:r>
            <a:r>
              <a:rPr lang="en-US" sz="900">
                <a:solidFill>
                  <a:srgbClr val="000000"/>
                </a:solidFill>
                <a:latin typeface="Arial"/>
                <a:ea typeface="Arial"/>
                <a:cs typeface="Arial"/>
                <a:sym typeface="Arial"/>
              </a:rPr>
              <a: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y = </a:t>
            </a:r>
            <a:r>
              <a:rPr lang="en-US" sz="900">
                <a:solidFill>
                  <a:srgbClr val="000080"/>
                </a:solidFill>
                <a:latin typeface="Arial"/>
                <a:ea typeface="Arial"/>
                <a:cs typeface="Arial"/>
                <a:sym typeface="Arial"/>
              </a:rPr>
              <a:t>int</a:t>
            </a:r>
            <a:r>
              <a:rPr lang="en-US" sz="900">
                <a:solidFill>
                  <a:srgbClr val="000000"/>
                </a:solidFill>
                <a:latin typeface="Arial"/>
                <a:ea typeface="Arial"/>
                <a:cs typeface="Arial"/>
                <a:sym typeface="Arial"/>
              </a:rPr>
              <a:t>(</a:t>
            </a:r>
            <a:r>
              <a:rPr lang="en-US" sz="900">
                <a:solidFill>
                  <a:srgbClr val="000080"/>
                </a:solidFill>
                <a:latin typeface="Arial"/>
                <a:ea typeface="Arial"/>
                <a:cs typeface="Arial"/>
                <a:sym typeface="Arial"/>
              </a:rPr>
              <a:t>round</a:t>
            </a:r>
            <a:r>
              <a:rPr lang="en-US" sz="900">
                <a:solidFill>
                  <a:srgbClr val="000000"/>
                </a:solidFill>
                <a:latin typeface="Arial"/>
                <a:ea typeface="Arial"/>
                <a:cs typeface="Arial"/>
                <a:sym typeface="Arial"/>
              </a:rPr>
              <a:t>(cell.yCM / </a:t>
            </a:r>
            <a:r>
              <a:rPr lang="en-US" sz="900">
                <a:solidFill>
                  <a:srgbClr val="000080"/>
                </a:solidFill>
                <a:latin typeface="Arial"/>
                <a:ea typeface="Arial"/>
                <a:cs typeface="Arial"/>
                <a:sym typeface="Arial"/>
              </a:rPr>
              <a:t>max</a:t>
            </a:r>
            <a:r>
              <a:rPr lang="en-US" sz="900">
                <a:solidFill>
                  <a:srgbClr val="000000"/>
                </a:solidFill>
                <a:latin typeface="Arial"/>
                <a:ea typeface="Arial"/>
                <a:cs typeface="Arial"/>
                <a:sym typeface="Arial"/>
              </a:rPr>
              <a:t>(</a:t>
            </a:r>
            <a:r>
              <a:rPr lang="en-US" sz="900">
                <a:solidFill>
                  <a:srgbClr val="000080"/>
                </a:solidFill>
                <a:latin typeface="Arial"/>
                <a:ea typeface="Arial"/>
                <a:cs typeface="Arial"/>
                <a:sym typeface="Arial"/>
              </a:rPr>
              <a:t>float</a:t>
            </a:r>
            <a:r>
              <a:rPr lang="en-US" sz="900">
                <a:solidFill>
                  <a:srgbClr val="000000"/>
                </a:solidFill>
                <a:latin typeface="Arial"/>
                <a:ea typeface="Arial"/>
                <a:cs typeface="Arial"/>
                <a:sym typeface="Arial"/>
              </a:rPr>
              <a:t>(cell.volume), </a:t>
            </a:r>
            <a:r>
              <a:rPr lang="en-US" sz="900">
                <a:solidFill>
                  <a:srgbClr val="0000FF"/>
                </a:solidFill>
                <a:latin typeface="Arial"/>
                <a:ea typeface="Arial"/>
                <a:cs typeface="Arial"/>
                <a:sym typeface="Arial"/>
              </a:rPr>
              <a:t>0.001</a:t>
            </a:r>
            <a:r>
              <a:rPr lang="en-US" sz="900">
                <a:solidFill>
                  <a:srgbClr val="000000"/>
                </a:solidFill>
                <a:latin typeface="Arial"/>
                <a:ea typeface="Arial"/>
                <a:cs typeface="Arial"/>
                <a:sym typeface="Arial"/>
              </a:rPr>
              <a: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z = </a:t>
            </a:r>
            <a:r>
              <a:rPr lang="en-US" sz="900">
                <a:solidFill>
                  <a:srgbClr val="000080"/>
                </a:solidFill>
                <a:latin typeface="Arial"/>
                <a:ea typeface="Arial"/>
                <a:cs typeface="Arial"/>
                <a:sym typeface="Arial"/>
              </a:rPr>
              <a:t>int</a:t>
            </a:r>
            <a:r>
              <a:rPr lang="en-US" sz="900">
                <a:solidFill>
                  <a:srgbClr val="000000"/>
                </a:solidFill>
                <a:latin typeface="Arial"/>
                <a:ea typeface="Arial"/>
                <a:cs typeface="Arial"/>
                <a:sym typeface="Arial"/>
              </a:rPr>
              <a:t>(</a:t>
            </a:r>
            <a:r>
              <a:rPr lang="en-US" sz="900">
                <a:solidFill>
                  <a:srgbClr val="000080"/>
                </a:solidFill>
                <a:latin typeface="Arial"/>
                <a:ea typeface="Arial"/>
                <a:cs typeface="Arial"/>
                <a:sym typeface="Arial"/>
              </a:rPr>
              <a:t>round</a:t>
            </a:r>
            <a:r>
              <a:rPr lang="en-US" sz="900">
                <a:solidFill>
                  <a:srgbClr val="000000"/>
                </a:solidFill>
                <a:latin typeface="Arial"/>
                <a:ea typeface="Arial"/>
                <a:cs typeface="Arial"/>
                <a:sym typeface="Arial"/>
              </a:rPr>
              <a:t>(cell.zCM / </a:t>
            </a:r>
            <a:r>
              <a:rPr lang="en-US" sz="900">
                <a:solidFill>
                  <a:srgbClr val="000080"/>
                </a:solidFill>
                <a:latin typeface="Arial"/>
                <a:ea typeface="Arial"/>
                <a:cs typeface="Arial"/>
                <a:sym typeface="Arial"/>
              </a:rPr>
              <a:t>max</a:t>
            </a:r>
            <a:r>
              <a:rPr lang="en-US" sz="900">
                <a:solidFill>
                  <a:srgbClr val="000000"/>
                </a:solidFill>
                <a:latin typeface="Arial"/>
                <a:ea typeface="Arial"/>
                <a:cs typeface="Arial"/>
                <a:sym typeface="Arial"/>
              </a:rPr>
              <a:t>(</a:t>
            </a:r>
            <a:r>
              <a:rPr lang="en-US" sz="900">
                <a:solidFill>
                  <a:srgbClr val="000080"/>
                </a:solidFill>
                <a:latin typeface="Arial"/>
                <a:ea typeface="Arial"/>
                <a:cs typeface="Arial"/>
                <a:sym typeface="Arial"/>
              </a:rPr>
              <a:t>float</a:t>
            </a:r>
            <a:r>
              <a:rPr lang="en-US" sz="900">
                <a:solidFill>
                  <a:srgbClr val="000000"/>
                </a:solidFill>
                <a:latin typeface="Arial"/>
                <a:ea typeface="Arial"/>
                <a:cs typeface="Arial"/>
                <a:sym typeface="Arial"/>
              </a:rPr>
              <a:t>(cell.volume), </a:t>
            </a:r>
            <a:r>
              <a:rPr lang="en-US" sz="900">
                <a:solidFill>
                  <a:srgbClr val="0000FF"/>
                </a:solidFill>
                <a:latin typeface="Arial"/>
                <a:ea typeface="Arial"/>
                <a:cs typeface="Arial"/>
                <a:sym typeface="Arial"/>
              </a:rPr>
              <a:t>0.001</a:t>
            </a:r>
            <a:r>
              <a:rPr lang="en-US" sz="900">
                <a:solidFill>
                  <a:srgbClr val="000000"/>
                </a:solidFill>
                <a:latin typeface="Arial"/>
                <a:ea typeface="Arial"/>
                <a:cs typeface="Arial"/>
                <a:sym typeface="Arial"/>
              </a:rPr>
              <a:t>)))</a:t>
            </a:r>
            <a:br>
              <a:rPr lang="en-US" sz="900">
                <a:solidFill>
                  <a:srgbClr val="000000"/>
                </a:solidFill>
                <a:latin typeface="Arial"/>
                <a:ea typeface="Arial"/>
                <a:cs typeface="Arial"/>
                <a:sym typeface="Arial"/>
              </a:rPr>
            </a:b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concentration2 = field_malig[x, y, z]</a:t>
            </a:r>
            <a:br>
              <a:rPr lang="en-US" sz="900">
                <a:solidFill>
                  <a:srgbClr val="000000"/>
                </a:solidFill>
                <a:latin typeface="Arial"/>
                <a:ea typeface="Arial"/>
                <a:cs typeface="Arial"/>
                <a:sym typeface="Arial"/>
              </a:rPr>
            </a:b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a:t>
            </a:r>
            <a:r>
              <a:rPr lang="en-US" sz="900" i="1">
                <a:solidFill>
                  <a:srgbClr val="808080"/>
                </a:solidFill>
                <a:latin typeface="Arial"/>
                <a:ea typeface="Arial"/>
                <a:cs typeface="Arial"/>
                <a:sym typeface="Arial"/>
              </a:rPr>
              <a:t># switch to Hypoxic cell type</a:t>
            </a:r>
            <a:br>
              <a:rPr lang="en-US" sz="900" i="1">
                <a:solidFill>
                  <a:srgbClr val="808080"/>
                </a:solidFill>
                <a:latin typeface="Arial"/>
                <a:ea typeface="Arial"/>
                <a:cs typeface="Arial"/>
                <a:sym typeface="Arial"/>
              </a:rPr>
            </a:br>
            <a:r>
              <a:rPr lang="en-US" sz="900" i="1">
                <a:solidFill>
                  <a:srgbClr val="808080"/>
                </a:solidFill>
                <a:latin typeface="Arial"/>
                <a:ea typeface="Arial"/>
                <a:cs typeface="Arial"/>
                <a:sym typeface="Arial"/>
              </a:rPr>
              <a:t>    </a:t>
            </a:r>
            <a:r>
              <a:rPr lang="en-US" sz="900" b="1">
                <a:solidFill>
                  <a:srgbClr val="000080"/>
                </a:solidFill>
                <a:latin typeface="Arial"/>
                <a:ea typeface="Arial"/>
                <a:cs typeface="Arial"/>
                <a:sym typeface="Arial"/>
              </a:rPr>
              <a:t>if </a:t>
            </a:r>
            <a:r>
              <a:rPr lang="en-US" sz="900">
                <a:solidFill>
                  <a:srgbClr val="000000"/>
                </a:solidFill>
                <a:latin typeface="Arial"/>
                <a:ea typeface="Arial"/>
                <a:cs typeface="Arial"/>
                <a:sym typeface="Arial"/>
              </a:rPr>
              <a:t>concentration2 &lt; </a:t>
            </a:r>
            <a:r>
              <a:rPr lang="en-US" sz="900">
                <a:solidFill>
                  <a:srgbClr val="94558D"/>
                </a:solidFill>
                <a:latin typeface="Arial"/>
                <a:ea typeface="Arial"/>
                <a:cs typeface="Arial"/>
                <a:sym typeface="Arial"/>
              </a:rPr>
              <a:t>self</a:t>
            </a:r>
            <a:r>
              <a:rPr lang="en-US" sz="900">
                <a:solidFill>
                  <a:srgbClr val="000000"/>
                </a:solidFill>
                <a:latin typeface="Arial"/>
                <a:ea typeface="Arial"/>
                <a:cs typeface="Arial"/>
                <a:sym typeface="Arial"/>
              </a:rPr>
              <a:t>.nutrient_thresh </a:t>
            </a:r>
            <a:r>
              <a:rPr lang="en-US" sz="900" b="1">
                <a:solidFill>
                  <a:srgbClr val="000080"/>
                </a:solidFill>
                <a:latin typeface="Arial"/>
                <a:ea typeface="Arial"/>
                <a:cs typeface="Arial"/>
                <a:sym typeface="Arial"/>
              </a:rPr>
              <a:t>and </a:t>
            </a:r>
            <a:r>
              <a:rPr lang="en-US" sz="900">
                <a:solidFill>
                  <a:srgbClr val="000000"/>
                </a:solidFill>
                <a:latin typeface="Arial"/>
                <a:ea typeface="Arial"/>
                <a:cs typeface="Arial"/>
                <a:sym typeface="Arial"/>
              </a:rPr>
              <a:t>mcs &gt; </a:t>
            </a:r>
            <a:r>
              <a:rPr lang="en-US" sz="900">
                <a:solidFill>
                  <a:srgbClr val="0000FF"/>
                </a:solidFill>
                <a:latin typeface="Arial"/>
                <a:ea typeface="Arial"/>
                <a:cs typeface="Arial"/>
                <a:sym typeface="Arial"/>
              </a:rPr>
              <a:t>100</a:t>
            </a:r>
            <a:r>
              <a:rPr lang="en-US" sz="900">
                <a:solidFill>
                  <a:srgbClr val="000000"/>
                </a:solidFill>
                <a:latin typeface="Arial"/>
                <a:ea typeface="Arial"/>
                <a:cs typeface="Arial"/>
                <a:sym typeface="Arial"/>
              </a:rPr>
              <a: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cell.type = </a:t>
            </a:r>
            <a:r>
              <a:rPr lang="en-US" sz="900">
                <a:solidFill>
                  <a:srgbClr val="0000FF"/>
                </a:solidFill>
                <a:latin typeface="Arial"/>
                <a:ea typeface="Arial"/>
                <a:cs typeface="Arial"/>
                <a:sym typeface="Arial"/>
              </a:rPr>
              <a:t>2</a:t>
            </a:r>
            <a:br>
              <a:rPr lang="en-US" sz="900">
                <a:solidFill>
                  <a:srgbClr val="0000FF"/>
                </a:solidFill>
                <a:latin typeface="Arial"/>
                <a:ea typeface="Arial"/>
                <a:cs typeface="Arial"/>
                <a:sym typeface="Arial"/>
              </a:rPr>
            </a:br>
            <a:br>
              <a:rPr lang="en-US" sz="900">
                <a:solidFill>
                  <a:srgbClr val="0000FF"/>
                </a:solidFill>
                <a:latin typeface="Arial"/>
                <a:ea typeface="Arial"/>
                <a:cs typeface="Arial"/>
                <a:sym typeface="Arial"/>
              </a:rPr>
            </a:br>
            <a:r>
              <a:rPr lang="en-US" sz="900">
                <a:solidFill>
                  <a:srgbClr val="0000FF"/>
                </a:solidFill>
                <a:latin typeface="Arial"/>
                <a:ea typeface="Arial"/>
                <a:cs typeface="Arial"/>
                <a:sym typeface="Arial"/>
              </a:rPr>
              <a:t>    </a:t>
            </a:r>
            <a:r>
              <a:rPr lang="en-US" sz="900" i="1">
                <a:solidFill>
                  <a:srgbClr val="808080"/>
                </a:solidFill>
                <a:latin typeface="Arial"/>
                <a:ea typeface="Arial"/>
                <a:cs typeface="Arial"/>
                <a:sym typeface="Arial"/>
              </a:rPr>
              <a:t># switch to Necrotic cell type</a:t>
            </a:r>
            <a:br>
              <a:rPr lang="en-US" sz="900" i="1">
                <a:solidFill>
                  <a:srgbClr val="808080"/>
                </a:solidFill>
                <a:latin typeface="Arial"/>
                <a:ea typeface="Arial"/>
                <a:cs typeface="Arial"/>
                <a:sym typeface="Arial"/>
              </a:rPr>
            </a:br>
            <a:r>
              <a:rPr lang="en-US" sz="900" i="1">
                <a:solidFill>
                  <a:srgbClr val="808080"/>
                </a:solidFill>
                <a:latin typeface="Arial"/>
                <a:ea typeface="Arial"/>
                <a:cs typeface="Arial"/>
                <a:sym typeface="Arial"/>
              </a:rPr>
              <a:t>    </a:t>
            </a:r>
            <a:r>
              <a:rPr lang="en-US" sz="900" b="1">
                <a:solidFill>
                  <a:srgbClr val="000080"/>
                </a:solidFill>
                <a:latin typeface="Arial"/>
                <a:ea typeface="Arial"/>
                <a:cs typeface="Arial"/>
                <a:sym typeface="Arial"/>
              </a:rPr>
              <a:t>if </a:t>
            </a:r>
            <a:r>
              <a:rPr lang="en-US" sz="900">
                <a:solidFill>
                  <a:srgbClr val="000000"/>
                </a:solidFill>
                <a:latin typeface="Arial"/>
                <a:ea typeface="Arial"/>
                <a:cs typeface="Arial"/>
                <a:sym typeface="Arial"/>
              </a:rPr>
              <a:t>concentration2 &lt; </a:t>
            </a:r>
            <a:r>
              <a:rPr lang="en-US" sz="900">
                <a:solidFill>
                  <a:srgbClr val="94558D"/>
                </a:solidFill>
                <a:latin typeface="Arial"/>
                <a:ea typeface="Arial"/>
                <a:cs typeface="Arial"/>
                <a:sym typeface="Arial"/>
              </a:rPr>
              <a:t>self</a:t>
            </a:r>
            <a:r>
              <a:rPr lang="en-US" sz="900">
                <a:solidFill>
                  <a:srgbClr val="000000"/>
                </a:solidFill>
                <a:latin typeface="Arial"/>
                <a:ea typeface="Arial"/>
                <a:cs typeface="Arial"/>
                <a:sym typeface="Arial"/>
              </a:rPr>
              <a:t>.necrotic_thresh </a:t>
            </a:r>
            <a:r>
              <a:rPr lang="en-US" sz="900" b="1">
                <a:solidFill>
                  <a:srgbClr val="000080"/>
                </a:solidFill>
                <a:latin typeface="Arial"/>
                <a:ea typeface="Arial"/>
                <a:cs typeface="Arial"/>
                <a:sym typeface="Arial"/>
              </a:rPr>
              <a:t>and </a:t>
            </a:r>
            <a:r>
              <a:rPr lang="en-US" sz="900">
                <a:solidFill>
                  <a:srgbClr val="000000"/>
                </a:solidFill>
                <a:latin typeface="Arial"/>
                <a:ea typeface="Arial"/>
                <a:cs typeface="Arial"/>
                <a:sym typeface="Arial"/>
              </a:rPr>
              <a:t>mcs &gt; </a:t>
            </a:r>
            <a:r>
              <a:rPr lang="en-US" sz="900">
                <a:solidFill>
                  <a:srgbClr val="0000FF"/>
                </a:solidFill>
                <a:latin typeface="Arial"/>
                <a:ea typeface="Arial"/>
                <a:cs typeface="Arial"/>
                <a:sym typeface="Arial"/>
              </a:rPr>
              <a:t>100</a:t>
            </a:r>
            <a:r>
              <a:rPr lang="en-US" sz="900">
                <a:solidFill>
                  <a:srgbClr val="000000"/>
                </a:solidFill>
                <a:latin typeface="Arial"/>
                <a:ea typeface="Arial"/>
                <a:cs typeface="Arial"/>
                <a:sym typeface="Arial"/>
              </a:rPr>
              <a: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cell.type = </a:t>
            </a:r>
            <a:r>
              <a:rPr lang="en-US" sz="900">
                <a:solidFill>
                  <a:srgbClr val="0000FF"/>
                </a:solidFill>
                <a:latin typeface="Arial"/>
                <a:ea typeface="Arial"/>
                <a:cs typeface="Arial"/>
                <a:sym typeface="Arial"/>
              </a:rPr>
              <a:t>3</a:t>
            </a:r>
            <a:br>
              <a:rPr lang="en-US" sz="900">
                <a:solidFill>
                  <a:srgbClr val="0000FF"/>
                </a:solidFill>
                <a:latin typeface="Arial"/>
                <a:ea typeface="Arial"/>
                <a:cs typeface="Arial"/>
                <a:sym typeface="Arial"/>
              </a:rPr>
            </a:br>
            <a:br>
              <a:rPr lang="en-US" sz="900">
                <a:solidFill>
                  <a:srgbClr val="0000FF"/>
                </a:solidFill>
                <a:latin typeface="Arial"/>
                <a:ea typeface="Arial"/>
                <a:cs typeface="Arial"/>
                <a:sym typeface="Arial"/>
              </a:rPr>
            </a:br>
            <a:r>
              <a:rPr lang="en-US" sz="900">
                <a:solidFill>
                  <a:srgbClr val="0000FF"/>
                </a:solidFill>
                <a:latin typeface="Arial"/>
                <a:ea typeface="Arial"/>
                <a:cs typeface="Arial"/>
                <a:sym typeface="Arial"/>
              </a:rPr>
              <a:t>    </a:t>
            </a:r>
            <a:r>
              <a:rPr lang="en-US" sz="900" i="1">
                <a:solidFill>
                  <a:srgbClr val="808080"/>
                </a:solidFill>
                <a:latin typeface="Arial"/>
                <a:ea typeface="Arial"/>
                <a:cs typeface="Arial"/>
                <a:sym typeface="Arial"/>
              </a:rPr>
              <a:t># set growth rate equation</a:t>
            </a:r>
            <a:br>
              <a:rPr lang="en-US" sz="900" i="1">
                <a:solidFill>
                  <a:srgbClr val="808080"/>
                </a:solidFill>
                <a:latin typeface="Arial"/>
                <a:ea typeface="Arial"/>
                <a:cs typeface="Arial"/>
                <a:sym typeface="Arial"/>
              </a:rPr>
            </a:br>
            <a:r>
              <a:rPr lang="en-US" sz="900" i="1">
                <a:solidFill>
                  <a:srgbClr val="808080"/>
                </a:solidFill>
                <a:latin typeface="Arial"/>
                <a:ea typeface="Arial"/>
                <a:cs typeface="Arial"/>
                <a:sym typeface="Arial"/>
              </a:rPr>
              <a:t>    </a:t>
            </a:r>
            <a:r>
              <a:rPr lang="en-US" sz="900" b="1">
                <a:solidFill>
                  <a:srgbClr val="000080"/>
                </a:solidFill>
                <a:latin typeface="Arial"/>
                <a:ea typeface="Arial"/>
                <a:cs typeface="Arial"/>
                <a:sym typeface="Arial"/>
              </a:rPr>
              <a:t>if </a:t>
            </a:r>
            <a:r>
              <a:rPr lang="en-US" sz="900">
                <a:solidFill>
                  <a:srgbClr val="000000"/>
                </a:solidFill>
                <a:latin typeface="Arial"/>
                <a:ea typeface="Arial"/>
                <a:cs typeface="Arial"/>
                <a:sym typeface="Arial"/>
              </a:rPr>
              <a:t>mcs &gt; </a:t>
            </a:r>
            <a:r>
              <a:rPr lang="en-US" sz="900">
                <a:solidFill>
                  <a:srgbClr val="0000FF"/>
                </a:solidFill>
                <a:latin typeface="Arial"/>
                <a:ea typeface="Arial"/>
                <a:cs typeface="Arial"/>
                <a:sym typeface="Arial"/>
              </a:rPr>
              <a:t>100</a:t>
            </a:r>
            <a:r>
              <a:rPr lang="en-US" sz="900">
                <a:solidFill>
                  <a:srgbClr val="000000"/>
                </a:solidFill>
                <a:latin typeface="Arial"/>
                <a:ea typeface="Arial"/>
                <a:cs typeface="Arial"/>
                <a:sym typeface="Arial"/>
              </a:rPr>
              <a: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cell.targetVolume += </a:t>
            </a:r>
            <a:r>
              <a:rPr lang="en-US" sz="900">
                <a:solidFill>
                  <a:srgbClr val="0000FF"/>
                </a:solidFill>
                <a:latin typeface="Arial"/>
                <a:ea typeface="Arial"/>
                <a:cs typeface="Arial"/>
                <a:sym typeface="Arial"/>
              </a:rPr>
              <a:t>0.04 </a:t>
            </a:r>
            <a:r>
              <a:rPr lang="en-US" sz="900">
                <a:solidFill>
                  <a:srgbClr val="000000"/>
                </a:solidFill>
                <a:latin typeface="Arial"/>
                <a:ea typeface="Arial"/>
                <a:cs typeface="Arial"/>
                <a:sym typeface="Arial"/>
              </a:rPr>
              <a:t>* concentration2 / (</a:t>
            </a:r>
            <a:r>
              <a:rPr lang="en-US" sz="900">
                <a:solidFill>
                  <a:srgbClr val="0000FF"/>
                </a:solidFill>
                <a:latin typeface="Arial"/>
                <a:ea typeface="Arial"/>
                <a:cs typeface="Arial"/>
                <a:sym typeface="Arial"/>
              </a:rPr>
              <a:t>10 </a:t>
            </a:r>
            <a:r>
              <a:rPr lang="en-US" sz="900">
                <a:solidFill>
                  <a:srgbClr val="000000"/>
                </a:solidFill>
                <a:latin typeface="Arial"/>
                <a:ea typeface="Arial"/>
                <a:cs typeface="Arial"/>
                <a:sym typeface="Arial"/>
              </a:rPr>
              <a:t>+ concentration2)</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cell.targetSurface += </a:t>
            </a:r>
            <a:r>
              <a:rPr lang="en-US" sz="900">
                <a:solidFill>
                  <a:srgbClr val="0000FF"/>
                </a:solidFill>
                <a:latin typeface="Arial"/>
                <a:ea typeface="Arial"/>
                <a:cs typeface="Arial"/>
                <a:sym typeface="Arial"/>
              </a:rPr>
              <a:t>0.12 </a:t>
            </a:r>
            <a:r>
              <a:rPr lang="en-US" sz="900">
                <a:solidFill>
                  <a:srgbClr val="000000"/>
                </a:solidFill>
                <a:latin typeface="Arial"/>
                <a:ea typeface="Arial"/>
                <a:cs typeface="Arial"/>
                <a:sym typeface="Arial"/>
              </a:rPr>
              <a:t>* concentration2 / (</a:t>
            </a:r>
            <a:r>
              <a:rPr lang="en-US" sz="900">
                <a:solidFill>
                  <a:srgbClr val="0000FF"/>
                </a:solidFill>
                <a:latin typeface="Arial"/>
                <a:ea typeface="Arial"/>
                <a:cs typeface="Arial"/>
                <a:sym typeface="Arial"/>
              </a:rPr>
              <a:t>10 </a:t>
            </a:r>
            <a:r>
              <a:rPr lang="en-US" sz="900">
                <a:solidFill>
                  <a:srgbClr val="000000"/>
                </a:solidFill>
                <a:latin typeface="Arial"/>
                <a:ea typeface="Arial"/>
                <a:cs typeface="Arial"/>
                <a:sym typeface="Arial"/>
              </a:rPr>
              <a:t>+ concentration2)</a:t>
            </a:r>
            <a:br>
              <a:rPr lang="en-US" sz="900">
                <a:solidFill>
                  <a:srgbClr val="000000"/>
                </a:solidFill>
                <a:latin typeface="Arial"/>
                <a:ea typeface="Arial"/>
                <a:cs typeface="Arial"/>
                <a:sym typeface="Arial"/>
              </a:rPr>
            </a:br>
            <a:br>
              <a:rPr lang="en-US" sz="900">
                <a:solidFill>
                  <a:srgbClr val="000000"/>
                </a:solidFill>
                <a:latin typeface="Arial"/>
                <a:ea typeface="Arial"/>
                <a:cs typeface="Arial"/>
                <a:sym typeface="Arial"/>
              </a:rPr>
            </a:br>
            <a:r>
              <a:rPr lang="en-US" sz="900" i="1">
                <a:solidFill>
                  <a:srgbClr val="808080"/>
                </a:solidFill>
                <a:latin typeface="Arial"/>
                <a:ea typeface="Arial"/>
                <a:cs typeface="Arial"/>
                <a:sym typeface="Arial"/>
              </a:rPr>
              <a:t># Hypoxic Cells</a:t>
            </a:r>
            <a:br>
              <a:rPr lang="en-US" sz="900" i="1">
                <a:solidFill>
                  <a:srgbClr val="808080"/>
                </a:solidFill>
                <a:latin typeface="Arial"/>
                <a:ea typeface="Arial"/>
                <a:cs typeface="Arial"/>
                <a:sym typeface="Arial"/>
              </a:rPr>
            </a:br>
            <a:r>
              <a:rPr lang="en-US" sz="900" b="1">
                <a:solidFill>
                  <a:srgbClr val="000080"/>
                </a:solidFill>
                <a:latin typeface="Arial"/>
                <a:ea typeface="Arial"/>
                <a:cs typeface="Arial"/>
                <a:sym typeface="Arial"/>
              </a:rPr>
              <a:t>if </a:t>
            </a:r>
            <a:r>
              <a:rPr lang="en-US" sz="900">
                <a:solidFill>
                  <a:srgbClr val="000000"/>
                </a:solidFill>
                <a:latin typeface="Arial"/>
                <a:ea typeface="Arial"/>
                <a:cs typeface="Arial"/>
                <a:sym typeface="Arial"/>
              </a:rPr>
              <a:t>cell.type == </a:t>
            </a:r>
            <a:r>
              <a:rPr lang="en-US" sz="900">
                <a:solidFill>
                  <a:srgbClr val="0000FF"/>
                </a:solidFill>
                <a:latin typeface="Arial"/>
                <a:ea typeface="Arial"/>
                <a:cs typeface="Arial"/>
                <a:sym typeface="Arial"/>
              </a:rPr>
              <a:t>2</a:t>
            </a:r>
            <a:r>
              <a:rPr lang="en-US" sz="900">
                <a:solidFill>
                  <a:srgbClr val="000000"/>
                </a:solidFill>
                <a:latin typeface="Arial"/>
                <a:ea typeface="Arial"/>
                <a:cs typeface="Arial"/>
                <a:sym typeface="Arial"/>
              </a:rPr>
              <a: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x = </a:t>
            </a:r>
            <a:r>
              <a:rPr lang="en-US" sz="900">
                <a:solidFill>
                  <a:srgbClr val="000080"/>
                </a:solidFill>
                <a:latin typeface="Arial"/>
                <a:ea typeface="Arial"/>
                <a:cs typeface="Arial"/>
                <a:sym typeface="Arial"/>
              </a:rPr>
              <a:t>int</a:t>
            </a:r>
            <a:r>
              <a:rPr lang="en-US" sz="900">
                <a:solidFill>
                  <a:srgbClr val="000000"/>
                </a:solidFill>
                <a:latin typeface="Arial"/>
                <a:ea typeface="Arial"/>
                <a:cs typeface="Arial"/>
                <a:sym typeface="Arial"/>
              </a:rPr>
              <a:t>(</a:t>
            </a:r>
            <a:r>
              <a:rPr lang="en-US" sz="900">
                <a:solidFill>
                  <a:srgbClr val="000080"/>
                </a:solidFill>
                <a:latin typeface="Arial"/>
                <a:ea typeface="Arial"/>
                <a:cs typeface="Arial"/>
                <a:sym typeface="Arial"/>
              </a:rPr>
              <a:t>round</a:t>
            </a:r>
            <a:r>
              <a:rPr lang="en-US" sz="900">
                <a:solidFill>
                  <a:srgbClr val="000000"/>
                </a:solidFill>
                <a:latin typeface="Arial"/>
                <a:ea typeface="Arial"/>
                <a:cs typeface="Arial"/>
                <a:sym typeface="Arial"/>
              </a:rPr>
              <a:t>(cell.xCM / </a:t>
            </a:r>
            <a:r>
              <a:rPr lang="en-US" sz="900">
                <a:solidFill>
                  <a:srgbClr val="000080"/>
                </a:solidFill>
                <a:latin typeface="Arial"/>
                <a:ea typeface="Arial"/>
                <a:cs typeface="Arial"/>
                <a:sym typeface="Arial"/>
              </a:rPr>
              <a:t>max</a:t>
            </a:r>
            <a:r>
              <a:rPr lang="en-US" sz="900">
                <a:solidFill>
                  <a:srgbClr val="000000"/>
                </a:solidFill>
                <a:latin typeface="Arial"/>
                <a:ea typeface="Arial"/>
                <a:cs typeface="Arial"/>
                <a:sym typeface="Arial"/>
              </a:rPr>
              <a:t>(</a:t>
            </a:r>
            <a:r>
              <a:rPr lang="en-US" sz="900">
                <a:solidFill>
                  <a:srgbClr val="000080"/>
                </a:solidFill>
                <a:latin typeface="Arial"/>
                <a:ea typeface="Arial"/>
                <a:cs typeface="Arial"/>
                <a:sym typeface="Arial"/>
              </a:rPr>
              <a:t>float</a:t>
            </a:r>
            <a:r>
              <a:rPr lang="en-US" sz="900">
                <a:solidFill>
                  <a:srgbClr val="000000"/>
                </a:solidFill>
                <a:latin typeface="Arial"/>
                <a:ea typeface="Arial"/>
                <a:cs typeface="Arial"/>
                <a:sym typeface="Arial"/>
              </a:rPr>
              <a:t>(cell.volume), </a:t>
            </a:r>
            <a:r>
              <a:rPr lang="en-US" sz="900">
                <a:solidFill>
                  <a:srgbClr val="0000FF"/>
                </a:solidFill>
                <a:latin typeface="Arial"/>
                <a:ea typeface="Arial"/>
                <a:cs typeface="Arial"/>
                <a:sym typeface="Arial"/>
              </a:rPr>
              <a:t>0.001</a:t>
            </a:r>
            <a:r>
              <a:rPr lang="en-US" sz="900">
                <a:solidFill>
                  <a:srgbClr val="000000"/>
                </a:solidFill>
                <a:latin typeface="Arial"/>
                <a:ea typeface="Arial"/>
                <a:cs typeface="Arial"/>
                <a:sym typeface="Arial"/>
              </a:rPr>
              <a: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y = </a:t>
            </a:r>
            <a:r>
              <a:rPr lang="en-US" sz="900">
                <a:solidFill>
                  <a:srgbClr val="000080"/>
                </a:solidFill>
                <a:latin typeface="Arial"/>
                <a:ea typeface="Arial"/>
                <a:cs typeface="Arial"/>
                <a:sym typeface="Arial"/>
              </a:rPr>
              <a:t>int</a:t>
            </a:r>
            <a:r>
              <a:rPr lang="en-US" sz="900">
                <a:solidFill>
                  <a:srgbClr val="000000"/>
                </a:solidFill>
                <a:latin typeface="Arial"/>
                <a:ea typeface="Arial"/>
                <a:cs typeface="Arial"/>
                <a:sym typeface="Arial"/>
              </a:rPr>
              <a:t>(</a:t>
            </a:r>
            <a:r>
              <a:rPr lang="en-US" sz="900">
                <a:solidFill>
                  <a:srgbClr val="000080"/>
                </a:solidFill>
                <a:latin typeface="Arial"/>
                <a:ea typeface="Arial"/>
                <a:cs typeface="Arial"/>
                <a:sym typeface="Arial"/>
              </a:rPr>
              <a:t>round</a:t>
            </a:r>
            <a:r>
              <a:rPr lang="en-US" sz="900">
                <a:solidFill>
                  <a:srgbClr val="000000"/>
                </a:solidFill>
                <a:latin typeface="Arial"/>
                <a:ea typeface="Arial"/>
                <a:cs typeface="Arial"/>
                <a:sym typeface="Arial"/>
              </a:rPr>
              <a:t>(cell.yCM / </a:t>
            </a:r>
            <a:r>
              <a:rPr lang="en-US" sz="900">
                <a:solidFill>
                  <a:srgbClr val="000080"/>
                </a:solidFill>
                <a:latin typeface="Arial"/>
                <a:ea typeface="Arial"/>
                <a:cs typeface="Arial"/>
                <a:sym typeface="Arial"/>
              </a:rPr>
              <a:t>max</a:t>
            </a:r>
            <a:r>
              <a:rPr lang="en-US" sz="900">
                <a:solidFill>
                  <a:srgbClr val="000000"/>
                </a:solidFill>
                <a:latin typeface="Arial"/>
                <a:ea typeface="Arial"/>
                <a:cs typeface="Arial"/>
                <a:sym typeface="Arial"/>
              </a:rPr>
              <a:t>(</a:t>
            </a:r>
            <a:r>
              <a:rPr lang="en-US" sz="900">
                <a:solidFill>
                  <a:srgbClr val="000080"/>
                </a:solidFill>
                <a:latin typeface="Arial"/>
                <a:ea typeface="Arial"/>
                <a:cs typeface="Arial"/>
                <a:sym typeface="Arial"/>
              </a:rPr>
              <a:t>float</a:t>
            </a:r>
            <a:r>
              <a:rPr lang="en-US" sz="900">
                <a:solidFill>
                  <a:srgbClr val="000000"/>
                </a:solidFill>
                <a:latin typeface="Arial"/>
                <a:ea typeface="Arial"/>
                <a:cs typeface="Arial"/>
                <a:sym typeface="Arial"/>
              </a:rPr>
              <a:t>(cell.volume), </a:t>
            </a:r>
            <a:r>
              <a:rPr lang="en-US" sz="900">
                <a:solidFill>
                  <a:srgbClr val="0000FF"/>
                </a:solidFill>
                <a:latin typeface="Arial"/>
                <a:ea typeface="Arial"/>
                <a:cs typeface="Arial"/>
                <a:sym typeface="Arial"/>
              </a:rPr>
              <a:t>0.001</a:t>
            </a:r>
            <a:r>
              <a:rPr lang="en-US" sz="900">
                <a:solidFill>
                  <a:srgbClr val="000000"/>
                </a:solidFill>
                <a:latin typeface="Arial"/>
                <a:ea typeface="Arial"/>
                <a:cs typeface="Arial"/>
                <a:sym typeface="Arial"/>
              </a:rPr>
              <a: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z = </a:t>
            </a:r>
            <a:r>
              <a:rPr lang="en-US" sz="900">
                <a:solidFill>
                  <a:srgbClr val="000080"/>
                </a:solidFill>
                <a:latin typeface="Arial"/>
                <a:ea typeface="Arial"/>
                <a:cs typeface="Arial"/>
                <a:sym typeface="Arial"/>
              </a:rPr>
              <a:t>int</a:t>
            </a:r>
            <a:r>
              <a:rPr lang="en-US" sz="900">
                <a:solidFill>
                  <a:srgbClr val="000000"/>
                </a:solidFill>
                <a:latin typeface="Arial"/>
                <a:ea typeface="Arial"/>
                <a:cs typeface="Arial"/>
                <a:sym typeface="Arial"/>
              </a:rPr>
              <a:t>(</a:t>
            </a:r>
            <a:r>
              <a:rPr lang="en-US" sz="900">
                <a:solidFill>
                  <a:srgbClr val="000080"/>
                </a:solidFill>
                <a:latin typeface="Arial"/>
                <a:ea typeface="Arial"/>
                <a:cs typeface="Arial"/>
                <a:sym typeface="Arial"/>
              </a:rPr>
              <a:t>round</a:t>
            </a:r>
            <a:r>
              <a:rPr lang="en-US" sz="900">
                <a:solidFill>
                  <a:srgbClr val="000000"/>
                </a:solidFill>
                <a:latin typeface="Arial"/>
                <a:ea typeface="Arial"/>
                <a:cs typeface="Arial"/>
                <a:sym typeface="Arial"/>
              </a:rPr>
              <a:t>(cell.zCM / </a:t>
            </a:r>
            <a:r>
              <a:rPr lang="en-US" sz="900">
                <a:solidFill>
                  <a:srgbClr val="000080"/>
                </a:solidFill>
                <a:latin typeface="Arial"/>
                <a:ea typeface="Arial"/>
                <a:cs typeface="Arial"/>
                <a:sym typeface="Arial"/>
              </a:rPr>
              <a:t>max</a:t>
            </a:r>
            <a:r>
              <a:rPr lang="en-US" sz="900">
                <a:solidFill>
                  <a:srgbClr val="000000"/>
                </a:solidFill>
                <a:latin typeface="Arial"/>
                <a:ea typeface="Arial"/>
                <a:cs typeface="Arial"/>
                <a:sym typeface="Arial"/>
              </a:rPr>
              <a:t>(</a:t>
            </a:r>
            <a:r>
              <a:rPr lang="en-US" sz="900">
                <a:solidFill>
                  <a:srgbClr val="000080"/>
                </a:solidFill>
                <a:latin typeface="Arial"/>
                <a:ea typeface="Arial"/>
                <a:cs typeface="Arial"/>
                <a:sym typeface="Arial"/>
              </a:rPr>
              <a:t>float</a:t>
            </a:r>
            <a:r>
              <a:rPr lang="en-US" sz="900">
                <a:solidFill>
                  <a:srgbClr val="000000"/>
                </a:solidFill>
                <a:latin typeface="Arial"/>
                <a:ea typeface="Arial"/>
                <a:cs typeface="Arial"/>
                <a:sym typeface="Arial"/>
              </a:rPr>
              <a:t>(cell.volume), </a:t>
            </a:r>
            <a:r>
              <a:rPr lang="en-US" sz="900">
                <a:solidFill>
                  <a:srgbClr val="0000FF"/>
                </a:solidFill>
                <a:latin typeface="Arial"/>
                <a:ea typeface="Arial"/>
                <a:cs typeface="Arial"/>
                <a:sym typeface="Arial"/>
              </a:rPr>
              <a:t>0.001</a:t>
            </a:r>
            <a:r>
              <a:rPr lang="en-US" sz="900">
                <a:solidFill>
                  <a:srgbClr val="000000"/>
                </a:solidFill>
                <a:latin typeface="Arial"/>
                <a:ea typeface="Arial"/>
                <a:cs typeface="Arial"/>
                <a:sym typeface="Arial"/>
              </a:rPr>
              <a:t>)))</a:t>
            </a:r>
            <a:br>
              <a:rPr lang="en-US" sz="900">
                <a:solidFill>
                  <a:srgbClr val="000000"/>
                </a:solidFill>
                <a:latin typeface="Arial"/>
                <a:ea typeface="Arial"/>
                <a:cs typeface="Arial"/>
                <a:sym typeface="Arial"/>
              </a:rPr>
            </a:b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concentration3 = field_malig[x, y, z]</a:t>
            </a:r>
            <a:br>
              <a:rPr lang="en-US" sz="900">
                <a:solidFill>
                  <a:srgbClr val="000000"/>
                </a:solidFill>
                <a:latin typeface="Arial"/>
                <a:ea typeface="Arial"/>
                <a:cs typeface="Arial"/>
                <a:sym typeface="Arial"/>
              </a:rPr>
            </a:b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a:t>
            </a:r>
            <a:r>
              <a:rPr lang="en-US" sz="900" i="1">
                <a:solidFill>
                  <a:srgbClr val="808080"/>
                </a:solidFill>
                <a:latin typeface="Arial"/>
                <a:ea typeface="Arial"/>
                <a:cs typeface="Arial"/>
                <a:sym typeface="Arial"/>
              </a:rPr>
              <a:t># switch to Necrotic cell type</a:t>
            </a:r>
            <a:br>
              <a:rPr lang="en-US" sz="900" i="1">
                <a:solidFill>
                  <a:srgbClr val="808080"/>
                </a:solidFill>
                <a:latin typeface="Arial"/>
                <a:ea typeface="Arial"/>
                <a:cs typeface="Arial"/>
                <a:sym typeface="Arial"/>
              </a:rPr>
            </a:br>
            <a:r>
              <a:rPr lang="en-US" sz="900" i="1">
                <a:solidFill>
                  <a:srgbClr val="808080"/>
                </a:solidFill>
                <a:latin typeface="Arial"/>
                <a:ea typeface="Arial"/>
                <a:cs typeface="Arial"/>
                <a:sym typeface="Arial"/>
              </a:rPr>
              <a:t>    </a:t>
            </a:r>
            <a:r>
              <a:rPr lang="en-US" sz="900" b="1">
                <a:solidFill>
                  <a:srgbClr val="000080"/>
                </a:solidFill>
                <a:latin typeface="Arial"/>
                <a:ea typeface="Arial"/>
                <a:cs typeface="Arial"/>
                <a:sym typeface="Arial"/>
              </a:rPr>
              <a:t>if </a:t>
            </a:r>
            <a:r>
              <a:rPr lang="en-US" sz="900">
                <a:solidFill>
                  <a:srgbClr val="000000"/>
                </a:solidFill>
                <a:latin typeface="Arial"/>
                <a:ea typeface="Arial"/>
                <a:cs typeface="Arial"/>
                <a:sym typeface="Arial"/>
              </a:rPr>
              <a:t>concentration3 &lt; </a:t>
            </a:r>
            <a:r>
              <a:rPr lang="en-US" sz="900">
                <a:solidFill>
                  <a:srgbClr val="94558D"/>
                </a:solidFill>
                <a:latin typeface="Arial"/>
                <a:ea typeface="Arial"/>
                <a:cs typeface="Arial"/>
                <a:sym typeface="Arial"/>
              </a:rPr>
              <a:t>self</a:t>
            </a:r>
            <a:r>
              <a:rPr lang="en-US" sz="900">
                <a:solidFill>
                  <a:srgbClr val="000000"/>
                </a:solidFill>
                <a:latin typeface="Arial"/>
                <a:ea typeface="Arial"/>
                <a:cs typeface="Arial"/>
                <a:sym typeface="Arial"/>
              </a:rPr>
              <a:t>.necrotic_thresh </a:t>
            </a:r>
            <a:r>
              <a:rPr lang="en-US" sz="900" b="1">
                <a:solidFill>
                  <a:srgbClr val="000080"/>
                </a:solidFill>
                <a:latin typeface="Arial"/>
                <a:ea typeface="Arial"/>
                <a:cs typeface="Arial"/>
                <a:sym typeface="Arial"/>
              </a:rPr>
              <a:t>and </a:t>
            </a:r>
            <a:r>
              <a:rPr lang="en-US" sz="900">
                <a:solidFill>
                  <a:srgbClr val="000000"/>
                </a:solidFill>
                <a:latin typeface="Arial"/>
                <a:ea typeface="Arial"/>
                <a:cs typeface="Arial"/>
                <a:sym typeface="Arial"/>
              </a:rPr>
              <a:t>mcs &gt; </a:t>
            </a:r>
            <a:r>
              <a:rPr lang="en-US" sz="900">
                <a:solidFill>
                  <a:srgbClr val="0000FF"/>
                </a:solidFill>
                <a:latin typeface="Arial"/>
                <a:ea typeface="Arial"/>
                <a:cs typeface="Arial"/>
                <a:sym typeface="Arial"/>
              </a:rPr>
              <a:t>100</a:t>
            </a:r>
            <a:r>
              <a:rPr lang="en-US" sz="900">
                <a:solidFill>
                  <a:srgbClr val="000000"/>
                </a:solidFill>
                <a:latin typeface="Arial"/>
                <a:ea typeface="Arial"/>
                <a:cs typeface="Arial"/>
                <a:sym typeface="Arial"/>
              </a:rPr>
              <a: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cell.type = </a:t>
            </a:r>
            <a:r>
              <a:rPr lang="en-US" sz="900">
                <a:solidFill>
                  <a:srgbClr val="0000FF"/>
                </a:solidFill>
                <a:latin typeface="Arial"/>
                <a:ea typeface="Arial"/>
                <a:cs typeface="Arial"/>
                <a:sym typeface="Arial"/>
              </a:rPr>
              <a:t>3</a:t>
            </a:r>
            <a:br>
              <a:rPr lang="en-US" sz="900">
                <a:solidFill>
                  <a:srgbClr val="0000FF"/>
                </a:solidFill>
                <a:latin typeface="Arial"/>
                <a:ea typeface="Arial"/>
                <a:cs typeface="Arial"/>
                <a:sym typeface="Arial"/>
              </a:rPr>
            </a:br>
            <a:r>
              <a:rPr lang="en-US" sz="900">
                <a:solidFill>
                  <a:srgbClr val="0000FF"/>
                </a:solidFill>
                <a:latin typeface="Arial"/>
                <a:ea typeface="Arial"/>
                <a:cs typeface="Arial"/>
                <a:sym typeface="Arial"/>
              </a:rPr>
              <a:t>    </a:t>
            </a:r>
            <a:r>
              <a:rPr lang="en-US" sz="900" i="1">
                <a:solidFill>
                  <a:srgbClr val="808080"/>
                </a:solidFill>
                <a:latin typeface="Arial"/>
                <a:ea typeface="Arial"/>
                <a:cs typeface="Arial"/>
                <a:sym typeface="Arial"/>
              </a:rPr>
              <a:t># switch to Normal cell type</a:t>
            </a:r>
            <a:br>
              <a:rPr lang="en-US" sz="900" i="1">
                <a:solidFill>
                  <a:srgbClr val="808080"/>
                </a:solidFill>
                <a:latin typeface="Arial"/>
                <a:ea typeface="Arial"/>
                <a:cs typeface="Arial"/>
                <a:sym typeface="Arial"/>
              </a:rPr>
            </a:br>
            <a:r>
              <a:rPr lang="en-US" sz="900" i="1">
                <a:solidFill>
                  <a:srgbClr val="808080"/>
                </a:solidFill>
                <a:latin typeface="Arial"/>
                <a:ea typeface="Arial"/>
                <a:cs typeface="Arial"/>
                <a:sym typeface="Arial"/>
              </a:rPr>
              <a:t>    </a:t>
            </a:r>
            <a:r>
              <a:rPr lang="en-US" sz="900" b="1">
                <a:solidFill>
                  <a:srgbClr val="000080"/>
                </a:solidFill>
                <a:latin typeface="Arial"/>
                <a:ea typeface="Arial"/>
                <a:cs typeface="Arial"/>
                <a:sym typeface="Arial"/>
              </a:rPr>
              <a:t>if </a:t>
            </a:r>
            <a:r>
              <a:rPr lang="en-US" sz="900">
                <a:solidFill>
                  <a:srgbClr val="000000"/>
                </a:solidFill>
                <a:latin typeface="Arial"/>
                <a:ea typeface="Arial"/>
                <a:cs typeface="Arial"/>
                <a:sym typeface="Arial"/>
              </a:rPr>
              <a:t>concentration3 &gt; </a:t>
            </a:r>
            <a:r>
              <a:rPr lang="en-US" sz="900">
                <a:solidFill>
                  <a:srgbClr val="94558D"/>
                </a:solidFill>
                <a:latin typeface="Arial"/>
                <a:ea typeface="Arial"/>
                <a:cs typeface="Arial"/>
                <a:sym typeface="Arial"/>
              </a:rPr>
              <a:t>self</a:t>
            </a:r>
            <a:r>
              <a:rPr lang="en-US" sz="900">
                <a:solidFill>
                  <a:srgbClr val="000000"/>
                </a:solidFill>
                <a:latin typeface="Arial"/>
                <a:ea typeface="Arial"/>
                <a:cs typeface="Arial"/>
                <a:sym typeface="Arial"/>
              </a:rPr>
              <a:t>.nutrient_thresh:</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cell.type = </a:t>
            </a:r>
            <a:r>
              <a:rPr lang="en-US" sz="900">
                <a:solidFill>
                  <a:srgbClr val="0000FF"/>
                </a:solidFill>
                <a:latin typeface="Arial"/>
                <a:ea typeface="Arial"/>
                <a:cs typeface="Arial"/>
                <a:sym typeface="Arial"/>
              </a:rPr>
              <a:t>1</a:t>
            </a:r>
            <a:br>
              <a:rPr lang="en-US" sz="900">
                <a:solidFill>
                  <a:srgbClr val="0000FF"/>
                </a:solidFill>
                <a:latin typeface="Arial"/>
                <a:ea typeface="Arial"/>
                <a:cs typeface="Arial"/>
                <a:sym typeface="Arial"/>
              </a:rPr>
            </a:br>
            <a:br>
              <a:rPr lang="en-US" sz="900">
                <a:solidFill>
                  <a:srgbClr val="0000FF"/>
                </a:solidFill>
                <a:latin typeface="Arial"/>
                <a:ea typeface="Arial"/>
                <a:cs typeface="Arial"/>
                <a:sym typeface="Arial"/>
              </a:rPr>
            </a:br>
            <a:r>
              <a:rPr lang="en-US" sz="900" i="1">
                <a:solidFill>
                  <a:srgbClr val="808080"/>
                </a:solidFill>
                <a:latin typeface="Arial"/>
                <a:ea typeface="Arial"/>
                <a:cs typeface="Arial"/>
                <a:sym typeface="Arial"/>
              </a:rPr>
              <a:t># Necrotic Cells</a:t>
            </a:r>
            <a:br>
              <a:rPr lang="en-US" sz="900" i="1">
                <a:solidFill>
                  <a:srgbClr val="808080"/>
                </a:solidFill>
                <a:latin typeface="Arial"/>
                <a:ea typeface="Arial"/>
                <a:cs typeface="Arial"/>
                <a:sym typeface="Arial"/>
              </a:rPr>
            </a:br>
            <a:r>
              <a:rPr lang="en-US" sz="900" b="1">
                <a:solidFill>
                  <a:srgbClr val="000080"/>
                </a:solidFill>
                <a:latin typeface="Arial"/>
                <a:ea typeface="Arial"/>
                <a:cs typeface="Arial"/>
                <a:sym typeface="Arial"/>
              </a:rPr>
              <a:t>if </a:t>
            </a:r>
            <a:r>
              <a:rPr lang="en-US" sz="900">
                <a:solidFill>
                  <a:srgbClr val="000000"/>
                </a:solidFill>
                <a:latin typeface="Arial"/>
                <a:ea typeface="Arial"/>
                <a:cs typeface="Arial"/>
                <a:sym typeface="Arial"/>
              </a:rPr>
              <a:t>cell.type == </a:t>
            </a:r>
            <a:r>
              <a:rPr lang="en-US" sz="900">
                <a:solidFill>
                  <a:srgbClr val="0000FF"/>
                </a:solidFill>
                <a:latin typeface="Arial"/>
                <a:ea typeface="Arial"/>
                <a:cs typeface="Arial"/>
                <a:sym typeface="Arial"/>
              </a:rPr>
              <a:t>3</a:t>
            </a:r>
            <a:r>
              <a:rPr lang="en-US" sz="900">
                <a:solidFill>
                  <a:srgbClr val="000000"/>
                </a:solidFill>
                <a:latin typeface="Arial"/>
                <a:ea typeface="Arial"/>
                <a:cs typeface="Arial"/>
                <a:sym typeface="Arial"/>
              </a:rPr>
              <a: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a:t>
            </a:r>
            <a:r>
              <a:rPr lang="en-US" sz="900" i="1">
                <a:solidFill>
                  <a:srgbClr val="808080"/>
                </a:solidFill>
                <a:latin typeface="Arial"/>
                <a:ea typeface="Arial"/>
                <a:cs typeface="Arial"/>
                <a:sym typeface="Arial"/>
              </a:rPr>
              <a:t># set growth rate equation</a:t>
            </a:r>
            <a:br>
              <a:rPr lang="en-US" sz="900" i="1">
                <a:solidFill>
                  <a:srgbClr val="808080"/>
                </a:solidFill>
                <a:latin typeface="Arial"/>
                <a:ea typeface="Arial"/>
                <a:cs typeface="Arial"/>
                <a:sym typeface="Arial"/>
              </a:rPr>
            </a:br>
            <a:r>
              <a:rPr lang="en-US" sz="900" i="1">
                <a:solidFill>
                  <a:srgbClr val="808080"/>
                </a:solidFill>
                <a:latin typeface="Arial"/>
                <a:ea typeface="Arial"/>
                <a:cs typeface="Arial"/>
                <a:sym typeface="Arial"/>
              </a:rPr>
              <a:t>    </a:t>
            </a:r>
            <a:r>
              <a:rPr lang="en-US" sz="900">
                <a:solidFill>
                  <a:srgbClr val="000000"/>
                </a:solidFill>
                <a:latin typeface="Arial"/>
                <a:ea typeface="Arial"/>
                <a:cs typeface="Arial"/>
                <a:sym typeface="Arial"/>
              </a:rPr>
              <a:t>cell.targetVolume -= </a:t>
            </a:r>
            <a:r>
              <a:rPr lang="en-US" sz="900">
                <a:solidFill>
                  <a:srgbClr val="0000FF"/>
                </a:solidFill>
                <a:latin typeface="Arial"/>
                <a:ea typeface="Arial"/>
                <a:cs typeface="Arial"/>
                <a:sym typeface="Arial"/>
              </a:rPr>
              <a:t>0.5</a:t>
            </a:r>
            <a:br>
              <a:rPr lang="en-US" sz="900">
                <a:solidFill>
                  <a:srgbClr val="0000FF"/>
                </a:solidFill>
                <a:latin typeface="Arial"/>
                <a:ea typeface="Arial"/>
                <a:cs typeface="Arial"/>
                <a:sym typeface="Arial"/>
              </a:rPr>
            </a:br>
            <a:r>
              <a:rPr lang="en-US" sz="900">
                <a:solidFill>
                  <a:srgbClr val="0000FF"/>
                </a:solidFill>
                <a:latin typeface="Arial"/>
                <a:ea typeface="Arial"/>
                <a:cs typeface="Arial"/>
                <a:sym typeface="Arial"/>
              </a:rPr>
              <a:t>    </a:t>
            </a:r>
            <a:r>
              <a:rPr lang="en-US" sz="900">
                <a:solidFill>
                  <a:srgbClr val="000000"/>
                </a:solidFill>
                <a:latin typeface="Arial"/>
                <a:ea typeface="Arial"/>
                <a:cs typeface="Arial"/>
                <a:sym typeface="Arial"/>
              </a:rPr>
              <a:t>cell.lambdaSurface = </a:t>
            </a:r>
            <a:r>
              <a:rPr lang="en-US" sz="900">
                <a:solidFill>
                  <a:srgbClr val="0000FF"/>
                </a:solidFill>
                <a:latin typeface="Arial"/>
                <a:ea typeface="Arial"/>
                <a:cs typeface="Arial"/>
                <a:sym typeface="Arial"/>
              </a:rPr>
              <a:t>0</a:t>
            </a:r>
            <a:br>
              <a:rPr lang="en-US" sz="900">
                <a:solidFill>
                  <a:srgbClr val="0000FF"/>
                </a:solidFill>
                <a:latin typeface="Arial"/>
                <a:ea typeface="Arial"/>
                <a:cs typeface="Arial"/>
                <a:sym typeface="Arial"/>
              </a:rPr>
            </a:br>
            <a:endParaRPr>
              <a:solidFill>
                <a:schemeClr val="dk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2"/>
          <p:cNvSpPr txBox="1"/>
          <p:nvPr/>
        </p:nvSpPr>
        <p:spPr>
          <a:xfrm>
            <a:off x="1524000" y="0"/>
            <a:ext cx="9144000" cy="400050"/>
          </a:xfrm>
          <a:prstGeom prst="rect">
            <a:avLst/>
          </a:prstGeom>
          <a:solidFill>
            <a:schemeClr val="accent2"/>
          </a:solidFill>
          <a:ln>
            <a:noFill/>
          </a:ln>
        </p:spPr>
        <p:txBody>
          <a:bodyPr spcFirstLastPara="1" wrap="square" lIns="91425" tIns="45700" rIns="91425" bIns="45700" anchor="t" anchorCtr="0">
            <a:spAutoFit/>
          </a:bodyPr>
          <a:lstStyle/>
          <a:p>
            <a:pPr>
              <a:buClr>
                <a:srgbClr val="000000"/>
              </a:buClr>
              <a:buSzPts val="2000"/>
            </a:pPr>
            <a:r>
              <a:rPr lang="en-US" sz="2000" b="1">
                <a:solidFill>
                  <a:schemeClr val="lt1"/>
                </a:solidFill>
                <a:latin typeface="Arial"/>
                <a:ea typeface="Arial"/>
                <a:cs typeface="Arial"/>
                <a:sym typeface="Arial"/>
              </a:rPr>
              <a:t>Implementing Cell Growth</a:t>
            </a:r>
            <a:endParaRPr sz="2000" b="1">
              <a:solidFill>
                <a:schemeClr val="lt1"/>
              </a:solidFill>
              <a:latin typeface="Arial"/>
              <a:ea typeface="Arial"/>
              <a:cs typeface="Arial"/>
              <a:sym typeface="Arial"/>
            </a:endParaRPr>
          </a:p>
        </p:txBody>
      </p:sp>
      <p:sp>
        <p:nvSpPr>
          <p:cNvPr id="162" name="Google Shape;162;p2"/>
          <p:cNvSpPr txBox="1"/>
          <p:nvPr/>
        </p:nvSpPr>
        <p:spPr>
          <a:xfrm>
            <a:off x="1611683" y="653786"/>
            <a:ext cx="8718115" cy="523220"/>
          </a:xfrm>
          <a:prstGeom prst="rect">
            <a:avLst/>
          </a:prstGeom>
          <a:noFill/>
          <a:ln>
            <a:noFill/>
          </a:ln>
        </p:spPr>
        <p:txBody>
          <a:bodyPr spcFirstLastPara="1" wrap="square" lIns="91425" tIns="45700" rIns="91425" bIns="45700" anchor="t" anchorCtr="0">
            <a:spAutoFit/>
          </a:bodyPr>
          <a:lstStyle/>
          <a:p>
            <a:r>
              <a:rPr lang="en-US" sz="1400">
                <a:solidFill>
                  <a:srgbClr val="000000"/>
                </a:solidFill>
                <a:latin typeface="Arial"/>
                <a:ea typeface="Arial"/>
                <a:cs typeface="Arial"/>
                <a:sym typeface="Arial"/>
              </a:rPr>
              <a:t>Start with a single cell, positive contact energy and a volume constraint that varies over time. Keep increasing target volume</a:t>
            </a:r>
            <a:endParaRPr sz="1400" b="1">
              <a:solidFill>
                <a:srgbClr val="000000"/>
              </a:solidFill>
              <a:latin typeface="Arial"/>
              <a:ea typeface="Arial"/>
              <a:cs typeface="Arial"/>
              <a:sym typeface="Arial"/>
            </a:endParaRPr>
          </a:p>
        </p:txBody>
      </p:sp>
      <p:pic>
        <p:nvPicPr>
          <p:cNvPr id="163" name="Google Shape;163;p2"/>
          <p:cNvPicPr preferRelativeResize="0"/>
          <p:nvPr/>
        </p:nvPicPr>
        <p:blipFill rotWithShape="1">
          <a:blip r:embed="rId3">
            <a:alphaModFix/>
          </a:blip>
          <a:srcRect/>
          <a:stretch/>
        </p:blipFill>
        <p:spPr>
          <a:xfrm>
            <a:off x="1886994" y="1202238"/>
            <a:ext cx="476250" cy="495300"/>
          </a:xfrm>
          <a:prstGeom prst="rect">
            <a:avLst/>
          </a:prstGeom>
          <a:noFill/>
          <a:ln>
            <a:noFill/>
          </a:ln>
        </p:spPr>
      </p:pic>
      <p:grpSp>
        <p:nvGrpSpPr>
          <p:cNvPr id="164" name="Google Shape;164;p2"/>
          <p:cNvGrpSpPr/>
          <p:nvPr/>
        </p:nvGrpSpPr>
        <p:grpSpPr>
          <a:xfrm>
            <a:off x="2694139" y="1178391"/>
            <a:ext cx="6553200" cy="634041"/>
            <a:chOff x="228529" y="5782476"/>
            <a:chExt cx="6553200" cy="634041"/>
          </a:xfrm>
        </p:grpSpPr>
        <p:pic>
          <p:nvPicPr>
            <p:cNvPr id="165" name="Google Shape;165;p2"/>
            <p:cNvPicPr preferRelativeResize="0"/>
            <p:nvPr/>
          </p:nvPicPr>
          <p:blipFill rotWithShape="1">
            <a:blip r:embed="rId4">
              <a:alphaModFix/>
            </a:blip>
            <a:srcRect/>
            <a:stretch/>
          </p:blipFill>
          <p:spPr>
            <a:xfrm>
              <a:off x="228529" y="5787867"/>
              <a:ext cx="4257675" cy="628650"/>
            </a:xfrm>
            <a:prstGeom prst="rect">
              <a:avLst/>
            </a:prstGeom>
            <a:noFill/>
            <a:ln>
              <a:noFill/>
            </a:ln>
          </p:spPr>
        </p:pic>
        <p:pic>
          <p:nvPicPr>
            <p:cNvPr id="166" name="Google Shape;166;p2"/>
            <p:cNvPicPr preferRelativeResize="0"/>
            <p:nvPr/>
          </p:nvPicPr>
          <p:blipFill rotWithShape="1">
            <a:blip r:embed="rId5">
              <a:alphaModFix/>
            </a:blip>
            <a:srcRect/>
            <a:stretch/>
          </p:blipFill>
          <p:spPr>
            <a:xfrm>
              <a:off x="4486204" y="5782476"/>
              <a:ext cx="2295525" cy="495300"/>
            </a:xfrm>
            <a:prstGeom prst="rect">
              <a:avLst/>
            </a:prstGeom>
            <a:noFill/>
            <a:ln>
              <a:noFill/>
            </a:ln>
          </p:spPr>
        </p:pic>
      </p:grpSp>
      <p:sp>
        <p:nvSpPr>
          <p:cNvPr id="167" name="Google Shape;167;p2"/>
          <p:cNvSpPr txBox="1"/>
          <p:nvPr/>
        </p:nvSpPr>
        <p:spPr>
          <a:xfrm>
            <a:off x="1611683" y="387983"/>
            <a:ext cx="4196219" cy="319054"/>
          </a:xfrm>
          <a:prstGeom prst="rect">
            <a:avLst/>
          </a:prstGeom>
          <a:noFill/>
          <a:ln>
            <a:noFill/>
          </a:ln>
        </p:spPr>
        <p:txBody>
          <a:bodyPr spcFirstLastPara="1" wrap="square" lIns="91425" tIns="45700" rIns="91425" bIns="45700" anchor="t" anchorCtr="0">
            <a:spAutoFit/>
          </a:bodyPr>
          <a:lstStyle/>
          <a:p>
            <a:r>
              <a:rPr lang="en-US" sz="1400" b="1">
                <a:solidFill>
                  <a:srgbClr val="000000"/>
                </a:solidFill>
                <a:latin typeface="Arial"/>
                <a:ea typeface="Arial"/>
                <a:cs typeface="Arial"/>
                <a:sym typeface="Arial"/>
              </a:rPr>
              <a:t>CellGrowth1.cc3d</a:t>
            </a:r>
            <a:endParaRPr/>
          </a:p>
        </p:txBody>
      </p:sp>
      <p:sp>
        <p:nvSpPr>
          <p:cNvPr id="168" name="Google Shape;168;p2"/>
          <p:cNvSpPr/>
          <p:nvPr/>
        </p:nvSpPr>
        <p:spPr>
          <a:xfrm>
            <a:off x="1611683" y="1837664"/>
            <a:ext cx="4910319" cy="5216813"/>
          </a:xfrm>
          <a:prstGeom prst="rect">
            <a:avLst/>
          </a:prstGeom>
          <a:solidFill>
            <a:srgbClr val="FFFFFF"/>
          </a:solidFill>
          <a:ln>
            <a:noFill/>
          </a:ln>
        </p:spPr>
        <p:txBody>
          <a:bodyPr spcFirstLastPara="1" wrap="square" lIns="91425" tIns="45700" rIns="91425" bIns="45700" anchor="ctr" anchorCtr="0">
            <a:spAutoFit/>
          </a:bodyPr>
          <a:lstStyle/>
          <a:p>
            <a:pPr>
              <a:buClr>
                <a:srgbClr val="000000"/>
              </a:buClr>
              <a:buSzPts val="900"/>
            </a:pPr>
            <a:r>
              <a:rPr lang="en-US" sz="900">
                <a:solidFill>
                  <a:srgbClr val="000000"/>
                </a:solidFill>
                <a:latin typeface="Arial"/>
                <a:ea typeface="Arial"/>
                <a:cs typeface="Arial"/>
                <a:sym typeface="Arial"/>
              </a:rPr>
              <a:t>&lt;</a:t>
            </a:r>
            <a:r>
              <a:rPr lang="en-US" sz="900" b="1">
                <a:solidFill>
                  <a:srgbClr val="000080"/>
                </a:solidFill>
                <a:latin typeface="Arial"/>
                <a:ea typeface="Arial"/>
                <a:cs typeface="Arial"/>
                <a:sym typeface="Arial"/>
              </a:rPr>
              <a:t>CompuCell3D </a:t>
            </a:r>
            <a:r>
              <a:rPr lang="en-US" sz="900" b="1">
                <a:solidFill>
                  <a:srgbClr val="0000FF"/>
                </a:solidFill>
                <a:latin typeface="Arial"/>
                <a:ea typeface="Arial"/>
                <a:cs typeface="Arial"/>
                <a:sym typeface="Arial"/>
              </a:rPr>
              <a:t>Revision</a:t>
            </a:r>
            <a:r>
              <a:rPr lang="en-US" sz="900" b="1">
                <a:solidFill>
                  <a:srgbClr val="008000"/>
                </a:solidFill>
                <a:latin typeface="Arial"/>
                <a:ea typeface="Arial"/>
                <a:cs typeface="Arial"/>
                <a:sym typeface="Arial"/>
              </a:rPr>
              <a:t>="20200731" </a:t>
            </a:r>
            <a:r>
              <a:rPr lang="en-US" sz="900" b="1">
                <a:solidFill>
                  <a:srgbClr val="0000FF"/>
                </a:solidFill>
                <a:latin typeface="Arial"/>
                <a:ea typeface="Arial"/>
                <a:cs typeface="Arial"/>
                <a:sym typeface="Arial"/>
              </a:rPr>
              <a:t>Version</a:t>
            </a:r>
            <a:r>
              <a:rPr lang="en-US" sz="900" b="1">
                <a:solidFill>
                  <a:srgbClr val="008000"/>
                </a:solidFill>
                <a:latin typeface="Arial"/>
                <a:ea typeface="Arial"/>
                <a:cs typeface="Arial"/>
                <a:sym typeface="Arial"/>
              </a:rPr>
              <a:t>="4.2.3"</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Potts</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Dimensions </a:t>
            </a:r>
            <a:r>
              <a:rPr lang="en-US" sz="900" b="1">
                <a:solidFill>
                  <a:srgbClr val="0000FF"/>
                </a:solidFill>
                <a:latin typeface="Arial"/>
                <a:ea typeface="Arial"/>
                <a:cs typeface="Arial"/>
                <a:sym typeface="Arial"/>
              </a:rPr>
              <a:t>x</a:t>
            </a:r>
            <a:r>
              <a:rPr lang="en-US" sz="900" b="1">
                <a:solidFill>
                  <a:srgbClr val="008000"/>
                </a:solidFill>
                <a:latin typeface="Arial"/>
                <a:ea typeface="Arial"/>
                <a:cs typeface="Arial"/>
                <a:sym typeface="Arial"/>
              </a:rPr>
              <a:t>="256" </a:t>
            </a:r>
            <a:r>
              <a:rPr lang="en-US" sz="900" b="1">
                <a:solidFill>
                  <a:srgbClr val="0000FF"/>
                </a:solidFill>
                <a:latin typeface="Arial"/>
                <a:ea typeface="Arial"/>
                <a:cs typeface="Arial"/>
                <a:sym typeface="Arial"/>
              </a:rPr>
              <a:t>y</a:t>
            </a:r>
            <a:r>
              <a:rPr lang="en-US" sz="900" b="1">
                <a:solidFill>
                  <a:srgbClr val="008000"/>
                </a:solidFill>
                <a:latin typeface="Arial"/>
                <a:ea typeface="Arial"/>
                <a:cs typeface="Arial"/>
                <a:sym typeface="Arial"/>
              </a:rPr>
              <a:t>="256" </a:t>
            </a:r>
            <a:r>
              <a:rPr lang="en-US" sz="900" b="1">
                <a:solidFill>
                  <a:srgbClr val="0000FF"/>
                </a:solidFill>
                <a:latin typeface="Arial"/>
                <a:ea typeface="Arial"/>
                <a:cs typeface="Arial"/>
                <a:sym typeface="Arial"/>
              </a:rPr>
              <a:t>z</a:t>
            </a:r>
            <a:r>
              <a:rPr lang="en-US" sz="900" b="1">
                <a:solidFill>
                  <a:srgbClr val="008000"/>
                </a:solidFill>
                <a:latin typeface="Arial"/>
                <a:ea typeface="Arial"/>
                <a:cs typeface="Arial"/>
                <a:sym typeface="Arial"/>
              </a:rPr>
              <a:t>="1"</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Steps</a:t>
            </a:r>
            <a:r>
              <a:rPr lang="en-US" sz="900">
                <a:solidFill>
                  <a:srgbClr val="000000"/>
                </a:solidFill>
                <a:latin typeface="Arial"/>
                <a:ea typeface="Arial"/>
                <a:cs typeface="Arial"/>
                <a:sym typeface="Arial"/>
              </a:rPr>
              <a:t>&gt;100000&lt;/</a:t>
            </a:r>
            <a:r>
              <a:rPr lang="en-US" sz="900" b="1">
                <a:solidFill>
                  <a:srgbClr val="000080"/>
                </a:solidFill>
                <a:latin typeface="Arial"/>
                <a:ea typeface="Arial"/>
                <a:cs typeface="Arial"/>
                <a:sym typeface="Arial"/>
              </a:rPr>
              <a:t>Steps</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Temperature</a:t>
            </a:r>
            <a:r>
              <a:rPr lang="en-US" sz="900">
                <a:solidFill>
                  <a:srgbClr val="000000"/>
                </a:solidFill>
                <a:latin typeface="Arial"/>
                <a:ea typeface="Arial"/>
                <a:cs typeface="Arial"/>
                <a:sym typeface="Arial"/>
              </a:rPr>
              <a:t>&gt;10.0&lt;/</a:t>
            </a:r>
            <a:r>
              <a:rPr lang="en-US" sz="900" b="1">
                <a:solidFill>
                  <a:srgbClr val="000080"/>
                </a:solidFill>
                <a:latin typeface="Arial"/>
                <a:ea typeface="Arial"/>
                <a:cs typeface="Arial"/>
                <a:sym typeface="Arial"/>
              </a:rPr>
              <a:t>Temperature</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NeighborOrder</a:t>
            </a:r>
            <a:r>
              <a:rPr lang="en-US" sz="900">
                <a:solidFill>
                  <a:srgbClr val="000000"/>
                </a:solidFill>
                <a:latin typeface="Arial"/>
                <a:ea typeface="Arial"/>
                <a:cs typeface="Arial"/>
                <a:sym typeface="Arial"/>
              </a:rPr>
              <a:t>&gt;1&lt;/</a:t>
            </a:r>
            <a:r>
              <a:rPr lang="en-US" sz="900" b="1">
                <a:solidFill>
                  <a:srgbClr val="000080"/>
                </a:solidFill>
                <a:latin typeface="Arial"/>
                <a:ea typeface="Arial"/>
                <a:cs typeface="Arial"/>
                <a:sym typeface="Arial"/>
              </a:rPr>
              <a:t>NeighborOrder</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Potts</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Plugin </a:t>
            </a:r>
            <a:r>
              <a:rPr lang="en-US" sz="900" b="1">
                <a:solidFill>
                  <a:srgbClr val="0000FF"/>
                </a:solidFill>
                <a:latin typeface="Arial"/>
                <a:ea typeface="Arial"/>
                <a:cs typeface="Arial"/>
                <a:sym typeface="Arial"/>
              </a:rPr>
              <a:t>Name</a:t>
            </a:r>
            <a:r>
              <a:rPr lang="en-US" sz="900" b="1">
                <a:solidFill>
                  <a:srgbClr val="008000"/>
                </a:solidFill>
                <a:latin typeface="Arial"/>
                <a:ea typeface="Arial"/>
                <a:cs typeface="Arial"/>
                <a:sym typeface="Arial"/>
              </a:rPr>
              <a:t>="CellType"</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CellType </a:t>
            </a:r>
            <a:r>
              <a:rPr lang="en-US" sz="900" b="1">
                <a:solidFill>
                  <a:srgbClr val="0000FF"/>
                </a:solidFill>
                <a:latin typeface="Arial"/>
                <a:ea typeface="Arial"/>
                <a:cs typeface="Arial"/>
                <a:sym typeface="Arial"/>
              </a:rPr>
              <a:t>TypeId</a:t>
            </a:r>
            <a:r>
              <a:rPr lang="en-US" sz="900" b="1">
                <a:solidFill>
                  <a:srgbClr val="008000"/>
                </a:solidFill>
                <a:latin typeface="Arial"/>
                <a:ea typeface="Arial"/>
                <a:cs typeface="Arial"/>
                <a:sym typeface="Arial"/>
              </a:rPr>
              <a:t>="0" </a:t>
            </a:r>
            <a:r>
              <a:rPr lang="en-US" sz="900" b="1">
                <a:solidFill>
                  <a:srgbClr val="0000FF"/>
                </a:solidFill>
                <a:latin typeface="Arial"/>
                <a:ea typeface="Arial"/>
                <a:cs typeface="Arial"/>
                <a:sym typeface="Arial"/>
              </a:rPr>
              <a:t>TypeName</a:t>
            </a:r>
            <a:r>
              <a:rPr lang="en-US" sz="900" b="1">
                <a:solidFill>
                  <a:srgbClr val="008000"/>
                </a:solidFill>
                <a:latin typeface="Arial"/>
                <a:ea typeface="Arial"/>
                <a:cs typeface="Arial"/>
                <a:sym typeface="Arial"/>
              </a:rPr>
              <a:t>="Medium"</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CellType </a:t>
            </a:r>
            <a:r>
              <a:rPr lang="en-US" sz="900" b="1">
                <a:solidFill>
                  <a:srgbClr val="0000FF"/>
                </a:solidFill>
                <a:latin typeface="Arial"/>
                <a:ea typeface="Arial"/>
                <a:cs typeface="Arial"/>
                <a:sym typeface="Arial"/>
              </a:rPr>
              <a:t>TypeId</a:t>
            </a:r>
            <a:r>
              <a:rPr lang="en-US" sz="900" b="1">
                <a:solidFill>
                  <a:srgbClr val="008000"/>
                </a:solidFill>
                <a:latin typeface="Arial"/>
                <a:ea typeface="Arial"/>
                <a:cs typeface="Arial"/>
                <a:sym typeface="Arial"/>
              </a:rPr>
              <a:t>="1" </a:t>
            </a:r>
            <a:r>
              <a:rPr lang="en-US" sz="900" b="1">
                <a:solidFill>
                  <a:srgbClr val="0000FF"/>
                </a:solidFill>
                <a:latin typeface="Arial"/>
                <a:ea typeface="Arial"/>
                <a:cs typeface="Arial"/>
                <a:sym typeface="Arial"/>
              </a:rPr>
              <a:t>TypeName</a:t>
            </a:r>
            <a:r>
              <a:rPr lang="en-US" sz="900" b="1">
                <a:solidFill>
                  <a:srgbClr val="008000"/>
                </a:solidFill>
                <a:latin typeface="Arial"/>
                <a:ea typeface="Arial"/>
                <a:cs typeface="Arial"/>
                <a:sym typeface="Arial"/>
              </a:rPr>
              <a:t>="Tumor"</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CellType </a:t>
            </a:r>
            <a:r>
              <a:rPr lang="en-US" sz="900" b="1">
                <a:solidFill>
                  <a:srgbClr val="0000FF"/>
                </a:solidFill>
                <a:latin typeface="Arial"/>
                <a:ea typeface="Arial"/>
                <a:cs typeface="Arial"/>
                <a:sym typeface="Arial"/>
              </a:rPr>
              <a:t>TypeId</a:t>
            </a:r>
            <a:r>
              <a:rPr lang="en-US" sz="900" b="1">
                <a:solidFill>
                  <a:srgbClr val="008000"/>
                </a:solidFill>
                <a:latin typeface="Arial"/>
                <a:ea typeface="Arial"/>
                <a:cs typeface="Arial"/>
                <a:sym typeface="Arial"/>
              </a:rPr>
              <a:t>="2" </a:t>
            </a:r>
            <a:r>
              <a:rPr lang="en-US" sz="900" b="1">
                <a:solidFill>
                  <a:srgbClr val="0000FF"/>
                </a:solidFill>
                <a:latin typeface="Arial"/>
                <a:ea typeface="Arial"/>
                <a:cs typeface="Arial"/>
                <a:sym typeface="Arial"/>
              </a:rPr>
              <a:t>TypeName</a:t>
            </a:r>
            <a:r>
              <a:rPr lang="en-US" sz="900" b="1">
                <a:solidFill>
                  <a:srgbClr val="008000"/>
                </a:solidFill>
                <a:latin typeface="Arial"/>
                <a:ea typeface="Arial"/>
                <a:cs typeface="Arial"/>
                <a:sym typeface="Arial"/>
              </a:rPr>
              <a:t>="TumorProliferating"</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CellType </a:t>
            </a:r>
            <a:r>
              <a:rPr lang="en-US" sz="900" b="1">
                <a:solidFill>
                  <a:srgbClr val="0000FF"/>
                </a:solidFill>
                <a:latin typeface="Arial"/>
                <a:ea typeface="Arial"/>
                <a:cs typeface="Arial"/>
                <a:sym typeface="Arial"/>
              </a:rPr>
              <a:t>TypeId</a:t>
            </a:r>
            <a:r>
              <a:rPr lang="en-US" sz="900" b="1">
                <a:solidFill>
                  <a:srgbClr val="008000"/>
                </a:solidFill>
                <a:latin typeface="Arial"/>
                <a:ea typeface="Arial"/>
                <a:cs typeface="Arial"/>
                <a:sym typeface="Arial"/>
              </a:rPr>
              <a:t>="3" </a:t>
            </a:r>
            <a:r>
              <a:rPr lang="en-US" sz="900" b="1">
                <a:solidFill>
                  <a:srgbClr val="0000FF"/>
                </a:solidFill>
                <a:latin typeface="Arial"/>
                <a:ea typeface="Arial"/>
                <a:cs typeface="Arial"/>
                <a:sym typeface="Arial"/>
              </a:rPr>
              <a:t>TypeName</a:t>
            </a:r>
            <a:r>
              <a:rPr lang="en-US" sz="900" b="1">
                <a:solidFill>
                  <a:srgbClr val="008000"/>
                </a:solidFill>
                <a:latin typeface="Arial"/>
                <a:ea typeface="Arial"/>
                <a:cs typeface="Arial"/>
                <a:sym typeface="Arial"/>
              </a:rPr>
              <a:t>="Necrotic"</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Plugin</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Plugin </a:t>
            </a:r>
            <a:r>
              <a:rPr lang="en-US" sz="900" b="1">
                <a:solidFill>
                  <a:srgbClr val="0000FF"/>
                </a:solidFill>
                <a:latin typeface="Arial"/>
                <a:ea typeface="Arial"/>
                <a:cs typeface="Arial"/>
                <a:sym typeface="Arial"/>
              </a:rPr>
              <a:t>Name</a:t>
            </a:r>
            <a:r>
              <a:rPr lang="en-US" sz="900" b="1">
                <a:solidFill>
                  <a:srgbClr val="008000"/>
                </a:solidFill>
                <a:latin typeface="Arial"/>
                <a:ea typeface="Arial"/>
                <a:cs typeface="Arial"/>
                <a:sym typeface="Arial"/>
              </a:rPr>
              <a:t>="Volume"</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Plugin </a:t>
            </a:r>
            <a:r>
              <a:rPr lang="en-US" sz="900" b="1">
                <a:solidFill>
                  <a:srgbClr val="0000FF"/>
                </a:solidFill>
                <a:latin typeface="Arial"/>
                <a:ea typeface="Arial"/>
                <a:cs typeface="Arial"/>
                <a:sym typeface="Arial"/>
              </a:rPr>
              <a:t>Name</a:t>
            </a:r>
            <a:r>
              <a:rPr lang="en-US" sz="900" b="1">
                <a:solidFill>
                  <a:srgbClr val="008000"/>
                </a:solidFill>
                <a:latin typeface="Arial"/>
                <a:ea typeface="Arial"/>
                <a:cs typeface="Arial"/>
                <a:sym typeface="Arial"/>
              </a:rPr>
              <a:t>="CenterOfMass"</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Plugin </a:t>
            </a:r>
            <a:r>
              <a:rPr lang="en-US" sz="900" b="1">
                <a:solidFill>
                  <a:srgbClr val="0000FF"/>
                </a:solidFill>
                <a:latin typeface="Arial"/>
                <a:ea typeface="Arial"/>
                <a:cs typeface="Arial"/>
                <a:sym typeface="Arial"/>
              </a:rPr>
              <a:t>Name</a:t>
            </a:r>
            <a:r>
              <a:rPr lang="en-US" sz="900" b="1">
                <a:solidFill>
                  <a:srgbClr val="008000"/>
                </a:solidFill>
                <a:latin typeface="Arial"/>
                <a:ea typeface="Arial"/>
                <a:cs typeface="Arial"/>
                <a:sym typeface="Arial"/>
              </a:rPr>
              <a:t>="Contact"</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Energy </a:t>
            </a:r>
            <a:r>
              <a:rPr lang="en-US" sz="900" b="1">
                <a:solidFill>
                  <a:srgbClr val="0000FF"/>
                </a:solidFill>
                <a:latin typeface="Arial"/>
                <a:ea typeface="Arial"/>
                <a:cs typeface="Arial"/>
                <a:sym typeface="Arial"/>
              </a:rPr>
              <a:t>Type1</a:t>
            </a:r>
            <a:r>
              <a:rPr lang="en-US" sz="900" b="1">
                <a:solidFill>
                  <a:srgbClr val="008000"/>
                </a:solidFill>
                <a:latin typeface="Arial"/>
                <a:ea typeface="Arial"/>
                <a:cs typeface="Arial"/>
                <a:sym typeface="Arial"/>
              </a:rPr>
              <a:t>="Medium" </a:t>
            </a:r>
            <a:r>
              <a:rPr lang="en-US" sz="900" b="1">
                <a:solidFill>
                  <a:srgbClr val="0000FF"/>
                </a:solidFill>
                <a:latin typeface="Arial"/>
                <a:ea typeface="Arial"/>
                <a:cs typeface="Arial"/>
                <a:sym typeface="Arial"/>
              </a:rPr>
              <a:t>Type2</a:t>
            </a:r>
            <a:r>
              <a:rPr lang="en-US" sz="900" b="1">
                <a:solidFill>
                  <a:srgbClr val="008000"/>
                </a:solidFill>
                <a:latin typeface="Arial"/>
                <a:ea typeface="Arial"/>
                <a:cs typeface="Arial"/>
                <a:sym typeface="Arial"/>
              </a:rPr>
              <a:t>="Medium"</a:t>
            </a:r>
            <a:r>
              <a:rPr lang="en-US" sz="900">
                <a:solidFill>
                  <a:srgbClr val="000000"/>
                </a:solidFill>
                <a:latin typeface="Arial"/>
                <a:ea typeface="Arial"/>
                <a:cs typeface="Arial"/>
                <a:sym typeface="Arial"/>
              </a:rPr>
              <a:t>&gt;10.0&lt;/</a:t>
            </a:r>
            <a:r>
              <a:rPr lang="en-US" sz="900" b="1">
                <a:solidFill>
                  <a:srgbClr val="000080"/>
                </a:solidFill>
                <a:latin typeface="Arial"/>
                <a:ea typeface="Arial"/>
                <a:cs typeface="Arial"/>
                <a:sym typeface="Arial"/>
              </a:rPr>
              <a:t>Energy</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Energy </a:t>
            </a:r>
            <a:r>
              <a:rPr lang="en-US" sz="900" b="1">
                <a:solidFill>
                  <a:srgbClr val="0000FF"/>
                </a:solidFill>
                <a:latin typeface="Arial"/>
                <a:ea typeface="Arial"/>
                <a:cs typeface="Arial"/>
                <a:sym typeface="Arial"/>
              </a:rPr>
              <a:t>Type1</a:t>
            </a:r>
            <a:r>
              <a:rPr lang="en-US" sz="900" b="1">
                <a:solidFill>
                  <a:srgbClr val="008000"/>
                </a:solidFill>
                <a:latin typeface="Arial"/>
                <a:ea typeface="Arial"/>
                <a:cs typeface="Arial"/>
                <a:sym typeface="Arial"/>
              </a:rPr>
              <a:t>="Medium" </a:t>
            </a:r>
            <a:r>
              <a:rPr lang="en-US" sz="900" b="1">
                <a:solidFill>
                  <a:srgbClr val="0000FF"/>
                </a:solidFill>
                <a:latin typeface="Arial"/>
                <a:ea typeface="Arial"/>
                <a:cs typeface="Arial"/>
                <a:sym typeface="Arial"/>
              </a:rPr>
              <a:t>Type2</a:t>
            </a:r>
            <a:r>
              <a:rPr lang="en-US" sz="900" b="1">
                <a:solidFill>
                  <a:srgbClr val="008000"/>
                </a:solidFill>
                <a:latin typeface="Arial"/>
                <a:ea typeface="Arial"/>
                <a:cs typeface="Arial"/>
                <a:sym typeface="Arial"/>
              </a:rPr>
              <a:t>="Tumor"</a:t>
            </a:r>
            <a:r>
              <a:rPr lang="en-US" sz="900">
                <a:solidFill>
                  <a:srgbClr val="000000"/>
                </a:solidFill>
                <a:latin typeface="Arial"/>
                <a:ea typeface="Arial"/>
                <a:cs typeface="Arial"/>
                <a:sym typeface="Arial"/>
              </a:rPr>
              <a:t>&gt;10.0&lt;/</a:t>
            </a:r>
            <a:r>
              <a:rPr lang="en-US" sz="900" b="1">
                <a:solidFill>
                  <a:srgbClr val="000080"/>
                </a:solidFill>
                <a:latin typeface="Arial"/>
                <a:ea typeface="Arial"/>
                <a:cs typeface="Arial"/>
                <a:sym typeface="Arial"/>
              </a:rPr>
              <a:t>Energy</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Energy </a:t>
            </a:r>
            <a:r>
              <a:rPr lang="en-US" sz="900" b="1">
                <a:solidFill>
                  <a:srgbClr val="0000FF"/>
                </a:solidFill>
                <a:latin typeface="Arial"/>
                <a:ea typeface="Arial"/>
                <a:cs typeface="Arial"/>
                <a:sym typeface="Arial"/>
              </a:rPr>
              <a:t>Type1</a:t>
            </a:r>
            <a:r>
              <a:rPr lang="en-US" sz="900" b="1">
                <a:solidFill>
                  <a:srgbClr val="008000"/>
                </a:solidFill>
                <a:latin typeface="Arial"/>
                <a:ea typeface="Arial"/>
                <a:cs typeface="Arial"/>
                <a:sym typeface="Arial"/>
              </a:rPr>
              <a:t>="Medium" </a:t>
            </a:r>
            <a:r>
              <a:rPr lang="en-US" sz="900" b="1">
                <a:solidFill>
                  <a:srgbClr val="0000FF"/>
                </a:solidFill>
                <a:latin typeface="Arial"/>
                <a:ea typeface="Arial"/>
                <a:cs typeface="Arial"/>
                <a:sym typeface="Arial"/>
              </a:rPr>
              <a:t>Type2</a:t>
            </a:r>
            <a:r>
              <a:rPr lang="en-US" sz="900" b="1">
                <a:solidFill>
                  <a:srgbClr val="008000"/>
                </a:solidFill>
                <a:latin typeface="Arial"/>
                <a:ea typeface="Arial"/>
                <a:cs typeface="Arial"/>
                <a:sym typeface="Arial"/>
              </a:rPr>
              <a:t>="TumorProliferating"</a:t>
            </a:r>
            <a:r>
              <a:rPr lang="en-US" sz="900">
                <a:solidFill>
                  <a:srgbClr val="000000"/>
                </a:solidFill>
                <a:latin typeface="Arial"/>
                <a:ea typeface="Arial"/>
                <a:cs typeface="Arial"/>
                <a:sym typeface="Arial"/>
              </a:rPr>
              <a:t>&gt;10.0&lt;/</a:t>
            </a:r>
            <a:r>
              <a:rPr lang="en-US" sz="900" b="1">
                <a:solidFill>
                  <a:srgbClr val="000080"/>
                </a:solidFill>
                <a:latin typeface="Arial"/>
                <a:ea typeface="Arial"/>
                <a:cs typeface="Arial"/>
                <a:sym typeface="Arial"/>
              </a:rPr>
              <a:t>Energy</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Energy </a:t>
            </a:r>
            <a:r>
              <a:rPr lang="en-US" sz="900" b="1">
                <a:solidFill>
                  <a:srgbClr val="0000FF"/>
                </a:solidFill>
                <a:latin typeface="Arial"/>
                <a:ea typeface="Arial"/>
                <a:cs typeface="Arial"/>
                <a:sym typeface="Arial"/>
              </a:rPr>
              <a:t>Type1</a:t>
            </a:r>
            <a:r>
              <a:rPr lang="en-US" sz="900" b="1">
                <a:solidFill>
                  <a:srgbClr val="008000"/>
                </a:solidFill>
                <a:latin typeface="Arial"/>
                <a:ea typeface="Arial"/>
                <a:cs typeface="Arial"/>
                <a:sym typeface="Arial"/>
              </a:rPr>
              <a:t>="Medium" </a:t>
            </a:r>
            <a:r>
              <a:rPr lang="en-US" sz="900" b="1">
                <a:solidFill>
                  <a:srgbClr val="0000FF"/>
                </a:solidFill>
                <a:latin typeface="Arial"/>
                <a:ea typeface="Arial"/>
                <a:cs typeface="Arial"/>
                <a:sym typeface="Arial"/>
              </a:rPr>
              <a:t>Type2</a:t>
            </a:r>
            <a:r>
              <a:rPr lang="en-US" sz="900" b="1">
                <a:solidFill>
                  <a:srgbClr val="008000"/>
                </a:solidFill>
                <a:latin typeface="Arial"/>
                <a:ea typeface="Arial"/>
                <a:cs typeface="Arial"/>
                <a:sym typeface="Arial"/>
              </a:rPr>
              <a:t>="Necrotic"</a:t>
            </a:r>
            <a:r>
              <a:rPr lang="en-US" sz="900">
                <a:solidFill>
                  <a:srgbClr val="000000"/>
                </a:solidFill>
                <a:latin typeface="Arial"/>
                <a:ea typeface="Arial"/>
                <a:cs typeface="Arial"/>
                <a:sym typeface="Arial"/>
              </a:rPr>
              <a:t>&gt;10.0&lt;/</a:t>
            </a:r>
            <a:r>
              <a:rPr lang="en-US" sz="900" b="1">
                <a:solidFill>
                  <a:srgbClr val="000080"/>
                </a:solidFill>
                <a:latin typeface="Arial"/>
                <a:ea typeface="Arial"/>
                <a:cs typeface="Arial"/>
                <a:sym typeface="Arial"/>
              </a:rPr>
              <a:t>Energy</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Energy </a:t>
            </a:r>
            <a:r>
              <a:rPr lang="en-US" sz="900" b="1">
                <a:solidFill>
                  <a:srgbClr val="0000FF"/>
                </a:solidFill>
                <a:latin typeface="Arial"/>
                <a:ea typeface="Arial"/>
                <a:cs typeface="Arial"/>
                <a:sym typeface="Arial"/>
              </a:rPr>
              <a:t>Type1</a:t>
            </a:r>
            <a:r>
              <a:rPr lang="en-US" sz="900" b="1">
                <a:solidFill>
                  <a:srgbClr val="008000"/>
                </a:solidFill>
                <a:latin typeface="Arial"/>
                <a:ea typeface="Arial"/>
                <a:cs typeface="Arial"/>
                <a:sym typeface="Arial"/>
              </a:rPr>
              <a:t>="Tumor" </a:t>
            </a:r>
            <a:r>
              <a:rPr lang="en-US" sz="900" b="1">
                <a:solidFill>
                  <a:srgbClr val="0000FF"/>
                </a:solidFill>
                <a:latin typeface="Arial"/>
                <a:ea typeface="Arial"/>
                <a:cs typeface="Arial"/>
                <a:sym typeface="Arial"/>
              </a:rPr>
              <a:t>Type2</a:t>
            </a:r>
            <a:r>
              <a:rPr lang="en-US" sz="900" b="1">
                <a:solidFill>
                  <a:srgbClr val="008000"/>
                </a:solidFill>
                <a:latin typeface="Arial"/>
                <a:ea typeface="Arial"/>
                <a:cs typeface="Arial"/>
                <a:sym typeface="Arial"/>
              </a:rPr>
              <a:t>="Tumor"</a:t>
            </a:r>
            <a:r>
              <a:rPr lang="en-US" sz="900">
                <a:solidFill>
                  <a:srgbClr val="000000"/>
                </a:solidFill>
                <a:latin typeface="Arial"/>
                <a:ea typeface="Arial"/>
                <a:cs typeface="Arial"/>
                <a:sym typeface="Arial"/>
              </a:rPr>
              <a:t>&gt;10.0&lt;/</a:t>
            </a:r>
            <a:r>
              <a:rPr lang="en-US" sz="900" b="1">
                <a:solidFill>
                  <a:srgbClr val="000080"/>
                </a:solidFill>
                <a:latin typeface="Arial"/>
                <a:ea typeface="Arial"/>
                <a:cs typeface="Arial"/>
                <a:sym typeface="Arial"/>
              </a:rPr>
              <a:t>Energy</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Energy </a:t>
            </a:r>
            <a:r>
              <a:rPr lang="en-US" sz="900" b="1">
                <a:solidFill>
                  <a:srgbClr val="0000FF"/>
                </a:solidFill>
                <a:latin typeface="Arial"/>
                <a:ea typeface="Arial"/>
                <a:cs typeface="Arial"/>
                <a:sym typeface="Arial"/>
              </a:rPr>
              <a:t>Type1</a:t>
            </a:r>
            <a:r>
              <a:rPr lang="en-US" sz="900" b="1">
                <a:solidFill>
                  <a:srgbClr val="008000"/>
                </a:solidFill>
                <a:latin typeface="Arial"/>
                <a:ea typeface="Arial"/>
                <a:cs typeface="Arial"/>
                <a:sym typeface="Arial"/>
              </a:rPr>
              <a:t>="Tumor" </a:t>
            </a:r>
            <a:r>
              <a:rPr lang="en-US" sz="900" b="1">
                <a:solidFill>
                  <a:srgbClr val="0000FF"/>
                </a:solidFill>
                <a:latin typeface="Arial"/>
                <a:ea typeface="Arial"/>
                <a:cs typeface="Arial"/>
                <a:sym typeface="Arial"/>
              </a:rPr>
              <a:t>Type2</a:t>
            </a:r>
            <a:r>
              <a:rPr lang="en-US" sz="900" b="1">
                <a:solidFill>
                  <a:srgbClr val="008000"/>
                </a:solidFill>
                <a:latin typeface="Arial"/>
                <a:ea typeface="Arial"/>
                <a:cs typeface="Arial"/>
                <a:sym typeface="Arial"/>
              </a:rPr>
              <a:t>="TumorProliferating"</a:t>
            </a:r>
            <a:r>
              <a:rPr lang="en-US" sz="900">
                <a:solidFill>
                  <a:srgbClr val="000000"/>
                </a:solidFill>
                <a:latin typeface="Arial"/>
                <a:ea typeface="Arial"/>
                <a:cs typeface="Arial"/>
                <a:sym typeface="Arial"/>
              </a:rPr>
              <a:t>&gt;10.0&lt;/</a:t>
            </a:r>
            <a:r>
              <a:rPr lang="en-US" sz="900" b="1">
                <a:solidFill>
                  <a:srgbClr val="000080"/>
                </a:solidFill>
                <a:latin typeface="Arial"/>
                <a:ea typeface="Arial"/>
                <a:cs typeface="Arial"/>
                <a:sym typeface="Arial"/>
              </a:rPr>
              <a:t>Energy</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Energy </a:t>
            </a:r>
            <a:r>
              <a:rPr lang="en-US" sz="900" b="1">
                <a:solidFill>
                  <a:srgbClr val="0000FF"/>
                </a:solidFill>
                <a:latin typeface="Arial"/>
                <a:ea typeface="Arial"/>
                <a:cs typeface="Arial"/>
                <a:sym typeface="Arial"/>
              </a:rPr>
              <a:t>Type1</a:t>
            </a:r>
            <a:r>
              <a:rPr lang="en-US" sz="900" b="1">
                <a:solidFill>
                  <a:srgbClr val="008000"/>
                </a:solidFill>
                <a:latin typeface="Arial"/>
                <a:ea typeface="Arial"/>
                <a:cs typeface="Arial"/>
                <a:sym typeface="Arial"/>
              </a:rPr>
              <a:t>="Tumor" </a:t>
            </a:r>
            <a:r>
              <a:rPr lang="en-US" sz="900" b="1">
                <a:solidFill>
                  <a:srgbClr val="0000FF"/>
                </a:solidFill>
                <a:latin typeface="Arial"/>
                <a:ea typeface="Arial"/>
                <a:cs typeface="Arial"/>
                <a:sym typeface="Arial"/>
              </a:rPr>
              <a:t>Type2</a:t>
            </a:r>
            <a:r>
              <a:rPr lang="en-US" sz="900" b="1">
                <a:solidFill>
                  <a:srgbClr val="008000"/>
                </a:solidFill>
                <a:latin typeface="Arial"/>
                <a:ea typeface="Arial"/>
                <a:cs typeface="Arial"/>
                <a:sym typeface="Arial"/>
              </a:rPr>
              <a:t>="Necrotic"</a:t>
            </a:r>
            <a:r>
              <a:rPr lang="en-US" sz="900">
                <a:solidFill>
                  <a:srgbClr val="000000"/>
                </a:solidFill>
                <a:latin typeface="Arial"/>
                <a:ea typeface="Arial"/>
                <a:cs typeface="Arial"/>
                <a:sym typeface="Arial"/>
              </a:rPr>
              <a:t>&gt;10.0&lt;/</a:t>
            </a:r>
            <a:r>
              <a:rPr lang="en-US" sz="900" b="1">
                <a:solidFill>
                  <a:srgbClr val="000080"/>
                </a:solidFill>
                <a:latin typeface="Arial"/>
                <a:ea typeface="Arial"/>
                <a:cs typeface="Arial"/>
                <a:sym typeface="Arial"/>
              </a:rPr>
              <a:t>Energy</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Energy </a:t>
            </a:r>
            <a:r>
              <a:rPr lang="en-US" sz="900" b="1">
                <a:solidFill>
                  <a:srgbClr val="0000FF"/>
                </a:solidFill>
                <a:latin typeface="Arial"/>
                <a:ea typeface="Arial"/>
                <a:cs typeface="Arial"/>
                <a:sym typeface="Arial"/>
              </a:rPr>
              <a:t>Type1</a:t>
            </a:r>
            <a:r>
              <a:rPr lang="en-US" sz="900" b="1">
                <a:solidFill>
                  <a:srgbClr val="008000"/>
                </a:solidFill>
                <a:latin typeface="Arial"/>
                <a:ea typeface="Arial"/>
                <a:cs typeface="Arial"/>
                <a:sym typeface="Arial"/>
              </a:rPr>
              <a:t>="TumorProliferating" </a:t>
            </a:r>
            <a:r>
              <a:rPr lang="en-US" sz="900" b="1">
                <a:solidFill>
                  <a:srgbClr val="0000FF"/>
                </a:solidFill>
                <a:latin typeface="Arial"/>
                <a:ea typeface="Arial"/>
                <a:cs typeface="Arial"/>
                <a:sym typeface="Arial"/>
              </a:rPr>
              <a:t>Type2</a:t>
            </a:r>
            <a:r>
              <a:rPr lang="en-US" sz="900" b="1">
                <a:solidFill>
                  <a:srgbClr val="008000"/>
                </a:solidFill>
                <a:latin typeface="Arial"/>
                <a:ea typeface="Arial"/>
                <a:cs typeface="Arial"/>
                <a:sym typeface="Arial"/>
              </a:rPr>
              <a:t>="TumorProliferating"</a:t>
            </a:r>
            <a:r>
              <a:rPr lang="en-US" sz="900">
                <a:solidFill>
                  <a:srgbClr val="000000"/>
                </a:solidFill>
                <a:latin typeface="Arial"/>
                <a:ea typeface="Arial"/>
                <a:cs typeface="Arial"/>
                <a:sym typeface="Arial"/>
              </a:rPr>
              <a:t>&gt;10.0&lt;/</a:t>
            </a:r>
            <a:r>
              <a:rPr lang="en-US" sz="900" b="1">
                <a:solidFill>
                  <a:srgbClr val="000080"/>
                </a:solidFill>
                <a:latin typeface="Arial"/>
                <a:ea typeface="Arial"/>
                <a:cs typeface="Arial"/>
                <a:sym typeface="Arial"/>
              </a:rPr>
              <a:t>Energy</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Energy </a:t>
            </a:r>
            <a:r>
              <a:rPr lang="en-US" sz="900" b="1">
                <a:solidFill>
                  <a:srgbClr val="0000FF"/>
                </a:solidFill>
                <a:latin typeface="Arial"/>
                <a:ea typeface="Arial"/>
                <a:cs typeface="Arial"/>
                <a:sym typeface="Arial"/>
              </a:rPr>
              <a:t>Type1</a:t>
            </a:r>
            <a:r>
              <a:rPr lang="en-US" sz="900" b="1">
                <a:solidFill>
                  <a:srgbClr val="008000"/>
                </a:solidFill>
                <a:latin typeface="Arial"/>
                <a:ea typeface="Arial"/>
                <a:cs typeface="Arial"/>
                <a:sym typeface="Arial"/>
              </a:rPr>
              <a:t>="TumorProliferating" </a:t>
            </a:r>
            <a:r>
              <a:rPr lang="en-US" sz="900" b="1">
                <a:solidFill>
                  <a:srgbClr val="0000FF"/>
                </a:solidFill>
                <a:latin typeface="Arial"/>
                <a:ea typeface="Arial"/>
                <a:cs typeface="Arial"/>
                <a:sym typeface="Arial"/>
              </a:rPr>
              <a:t>Type2</a:t>
            </a:r>
            <a:r>
              <a:rPr lang="en-US" sz="900" b="1">
                <a:solidFill>
                  <a:srgbClr val="008000"/>
                </a:solidFill>
                <a:latin typeface="Arial"/>
                <a:ea typeface="Arial"/>
                <a:cs typeface="Arial"/>
                <a:sym typeface="Arial"/>
              </a:rPr>
              <a:t>="Necrotic"</a:t>
            </a:r>
            <a:r>
              <a:rPr lang="en-US" sz="900">
                <a:solidFill>
                  <a:srgbClr val="000000"/>
                </a:solidFill>
                <a:latin typeface="Arial"/>
                <a:ea typeface="Arial"/>
                <a:cs typeface="Arial"/>
                <a:sym typeface="Arial"/>
              </a:rPr>
              <a:t>&gt;10.0&lt;/</a:t>
            </a:r>
            <a:r>
              <a:rPr lang="en-US" sz="900" b="1">
                <a:solidFill>
                  <a:srgbClr val="000080"/>
                </a:solidFill>
                <a:latin typeface="Arial"/>
                <a:ea typeface="Arial"/>
                <a:cs typeface="Arial"/>
                <a:sym typeface="Arial"/>
              </a:rPr>
              <a:t>Energy</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Energy </a:t>
            </a:r>
            <a:r>
              <a:rPr lang="en-US" sz="900" b="1">
                <a:solidFill>
                  <a:srgbClr val="0000FF"/>
                </a:solidFill>
                <a:latin typeface="Arial"/>
                <a:ea typeface="Arial"/>
                <a:cs typeface="Arial"/>
                <a:sym typeface="Arial"/>
              </a:rPr>
              <a:t>Type1</a:t>
            </a:r>
            <a:r>
              <a:rPr lang="en-US" sz="900" b="1">
                <a:solidFill>
                  <a:srgbClr val="008000"/>
                </a:solidFill>
                <a:latin typeface="Arial"/>
                <a:ea typeface="Arial"/>
                <a:cs typeface="Arial"/>
                <a:sym typeface="Arial"/>
              </a:rPr>
              <a:t>="Necrotic" </a:t>
            </a:r>
            <a:r>
              <a:rPr lang="en-US" sz="900" b="1">
                <a:solidFill>
                  <a:srgbClr val="0000FF"/>
                </a:solidFill>
                <a:latin typeface="Arial"/>
                <a:ea typeface="Arial"/>
                <a:cs typeface="Arial"/>
                <a:sym typeface="Arial"/>
              </a:rPr>
              <a:t>Type2</a:t>
            </a:r>
            <a:r>
              <a:rPr lang="en-US" sz="900" b="1">
                <a:solidFill>
                  <a:srgbClr val="008000"/>
                </a:solidFill>
                <a:latin typeface="Arial"/>
                <a:ea typeface="Arial"/>
                <a:cs typeface="Arial"/>
                <a:sym typeface="Arial"/>
              </a:rPr>
              <a:t>="Necrotic"</a:t>
            </a:r>
            <a:r>
              <a:rPr lang="en-US" sz="900">
                <a:solidFill>
                  <a:srgbClr val="000000"/>
                </a:solidFill>
                <a:latin typeface="Arial"/>
                <a:ea typeface="Arial"/>
                <a:cs typeface="Arial"/>
                <a:sym typeface="Arial"/>
              </a:rPr>
              <a:t>&gt;10.0&lt;/</a:t>
            </a:r>
            <a:r>
              <a:rPr lang="en-US" sz="900" b="1">
                <a:solidFill>
                  <a:srgbClr val="000080"/>
                </a:solidFill>
                <a:latin typeface="Arial"/>
                <a:ea typeface="Arial"/>
                <a:cs typeface="Arial"/>
                <a:sym typeface="Arial"/>
              </a:rPr>
              <a:t>Energy</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NeighborOrder</a:t>
            </a:r>
            <a:r>
              <a:rPr lang="en-US" sz="900">
                <a:solidFill>
                  <a:srgbClr val="000000"/>
                </a:solidFill>
                <a:latin typeface="Arial"/>
                <a:ea typeface="Arial"/>
                <a:cs typeface="Arial"/>
                <a:sym typeface="Arial"/>
              </a:rPr>
              <a:t>&gt;4&lt;/</a:t>
            </a:r>
            <a:r>
              <a:rPr lang="en-US" sz="900" b="1">
                <a:solidFill>
                  <a:srgbClr val="000080"/>
                </a:solidFill>
                <a:latin typeface="Arial"/>
                <a:ea typeface="Arial"/>
                <a:cs typeface="Arial"/>
                <a:sym typeface="Arial"/>
              </a:rPr>
              <a:t>NeighborOrder</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    &lt;/</a:t>
            </a:r>
            <a:r>
              <a:rPr lang="en-US" sz="900" b="1">
                <a:solidFill>
                  <a:srgbClr val="000080"/>
                </a:solidFill>
                <a:latin typeface="Arial"/>
                <a:ea typeface="Arial"/>
                <a:cs typeface="Arial"/>
                <a:sym typeface="Arial"/>
              </a:rPr>
              <a:t>Plugin</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br>
              <a:rPr lang="en-US" sz="900">
                <a:solidFill>
                  <a:srgbClr val="000000"/>
                </a:solidFill>
                <a:latin typeface="Arial"/>
                <a:ea typeface="Arial"/>
                <a:cs typeface="Arial"/>
                <a:sym typeface="Arial"/>
              </a:rPr>
            </a:br>
            <a:r>
              <a:rPr lang="en-US" sz="900">
                <a:solidFill>
                  <a:srgbClr val="000000"/>
                </a:solidFill>
                <a:latin typeface="Arial"/>
                <a:ea typeface="Arial"/>
                <a:cs typeface="Arial"/>
                <a:sym typeface="Arial"/>
              </a:rPr>
              <a:t>&lt;/</a:t>
            </a:r>
            <a:r>
              <a:rPr lang="en-US" sz="900" b="1">
                <a:solidFill>
                  <a:srgbClr val="000080"/>
                </a:solidFill>
                <a:latin typeface="Arial"/>
                <a:ea typeface="Arial"/>
                <a:cs typeface="Arial"/>
                <a:sym typeface="Arial"/>
              </a:rPr>
              <a:t>CompuCell3D</a:t>
            </a:r>
            <a:r>
              <a:rPr lang="en-US" sz="900">
                <a:solidFill>
                  <a:srgbClr val="000000"/>
                </a:solidFill>
                <a:latin typeface="Arial"/>
                <a:ea typeface="Arial"/>
                <a:cs typeface="Arial"/>
                <a:sym typeface="Arial"/>
              </a:rPr>
              <a:t>&gt;</a:t>
            </a:r>
            <a:br>
              <a:rPr lang="en-US" sz="900">
                <a:solidFill>
                  <a:srgbClr val="000000"/>
                </a:solidFill>
                <a:latin typeface="Arial"/>
                <a:ea typeface="Arial"/>
                <a:cs typeface="Arial"/>
                <a:sym typeface="Arial"/>
              </a:rPr>
            </a:br>
            <a:endParaRPr>
              <a:solidFill>
                <a:schemeClr val="dk1"/>
              </a:solidFill>
              <a:latin typeface="Arial"/>
              <a:ea typeface="Arial"/>
              <a:cs typeface="Arial"/>
              <a:sym typeface="Arial"/>
            </a:endParaRPr>
          </a:p>
        </p:txBody>
      </p:sp>
      <p:sp>
        <p:nvSpPr>
          <p:cNvPr id="169" name="Google Shape;169;p2"/>
          <p:cNvSpPr/>
          <p:nvPr/>
        </p:nvSpPr>
        <p:spPr>
          <a:xfrm>
            <a:off x="6522001" y="2377970"/>
            <a:ext cx="3523722" cy="4016484"/>
          </a:xfrm>
          <a:prstGeom prst="rect">
            <a:avLst/>
          </a:prstGeom>
          <a:solidFill>
            <a:srgbClr val="FFFFFF"/>
          </a:solidFill>
          <a:ln>
            <a:noFill/>
          </a:ln>
        </p:spPr>
        <p:txBody>
          <a:bodyPr spcFirstLastPara="1" wrap="square" lIns="91425" tIns="45700" rIns="91425" bIns="45700" anchor="ctr" anchorCtr="0">
            <a:spAutoFit/>
          </a:bodyPr>
          <a:lstStyle/>
          <a:p>
            <a:pPr>
              <a:buClr>
                <a:srgbClr val="000080"/>
              </a:buClr>
              <a:buSzPts val="1050"/>
            </a:pPr>
            <a:r>
              <a:rPr lang="en-US" sz="1050" b="1">
                <a:solidFill>
                  <a:srgbClr val="000080"/>
                </a:solidFill>
                <a:latin typeface="Arial"/>
                <a:ea typeface="Arial"/>
                <a:cs typeface="Arial"/>
                <a:sym typeface="Arial"/>
              </a:rPr>
              <a:t>from </a:t>
            </a:r>
            <a:r>
              <a:rPr lang="en-US" sz="1050">
                <a:solidFill>
                  <a:srgbClr val="000000"/>
                </a:solidFill>
                <a:latin typeface="Arial"/>
                <a:ea typeface="Arial"/>
                <a:cs typeface="Arial"/>
                <a:sym typeface="Arial"/>
              </a:rPr>
              <a:t>cc3d.core.PySteppables </a:t>
            </a:r>
            <a:r>
              <a:rPr lang="en-US" sz="1050" b="1">
                <a:solidFill>
                  <a:srgbClr val="000080"/>
                </a:solidFill>
                <a:latin typeface="Arial"/>
                <a:ea typeface="Arial"/>
                <a:cs typeface="Arial"/>
                <a:sym typeface="Arial"/>
              </a:rPr>
              <a:t>import </a:t>
            </a:r>
            <a:r>
              <a:rPr lang="en-US" sz="1050">
                <a:solidFill>
                  <a:srgbClr val="000000"/>
                </a:solidFill>
                <a:latin typeface="Arial"/>
                <a:ea typeface="Arial"/>
                <a:cs typeface="Arial"/>
                <a:sym typeface="Arial"/>
              </a:rPr>
              <a:t>*</a:t>
            </a:r>
            <a:br>
              <a:rPr lang="en-US" sz="1050">
                <a:solidFill>
                  <a:srgbClr val="000000"/>
                </a:solidFill>
                <a:latin typeface="Arial"/>
                <a:ea typeface="Arial"/>
                <a:cs typeface="Arial"/>
                <a:sym typeface="Arial"/>
              </a:rPr>
            </a:br>
            <a:br>
              <a:rPr lang="en-US" sz="1050">
                <a:solidFill>
                  <a:srgbClr val="000000"/>
                </a:solidFill>
                <a:latin typeface="Arial"/>
                <a:ea typeface="Arial"/>
                <a:cs typeface="Arial"/>
                <a:sym typeface="Arial"/>
              </a:rPr>
            </a:br>
            <a:br>
              <a:rPr lang="en-US" sz="1050">
                <a:solidFill>
                  <a:srgbClr val="000000"/>
                </a:solidFill>
                <a:latin typeface="Arial"/>
                <a:ea typeface="Arial"/>
                <a:cs typeface="Arial"/>
                <a:sym typeface="Arial"/>
              </a:rPr>
            </a:br>
            <a:r>
              <a:rPr lang="en-US" sz="1050" b="1">
                <a:solidFill>
                  <a:srgbClr val="000080"/>
                </a:solidFill>
                <a:latin typeface="Arial"/>
                <a:ea typeface="Arial"/>
                <a:cs typeface="Arial"/>
                <a:sym typeface="Arial"/>
              </a:rPr>
              <a:t>class </a:t>
            </a:r>
            <a:r>
              <a:rPr lang="en-US" sz="1050">
                <a:solidFill>
                  <a:srgbClr val="000000"/>
                </a:solidFill>
                <a:latin typeface="Arial"/>
                <a:ea typeface="Arial"/>
                <a:cs typeface="Arial"/>
                <a:sym typeface="Arial"/>
              </a:rPr>
              <a:t>CellGrowth1Steppable(SteppableBasePy):</a:t>
            </a:r>
            <a:br>
              <a:rPr lang="en-US" sz="1050">
                <a:solidFill>
                  <a:srgbClr val="000000"/>
                </a:solidFill>
                <a:latin typeface="Arial"/>
                <a:ea typeface="Arial"/>
                <a:cs typeface="Arial"/>
                <a:sym typeface="Arial"/>
              </a:rPr>
            </a:b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a:t>
            </a:r>
            <a:r>
              <a:rPr lang="en-US" sz="1050" b="1">
                <a:solidFill>
                  <a:srgbClr val="000080"/>
                </a:solidFill>
                <a:latin typeface="Arial"/>
                <a:ea typeface="Arial"/>
                <a:cs typeface="Arial"/>
                <a:sym typeface="Arial"/>
              </a:rPr>
              <a:t>def </a:t>
            </a:r>
            <a:r>
              <a:rPr lang="en-US" sz="1050">
                <a:solidFill>
                  <a:srgbClr val="B200B2"/>
                </a:solidFill>
                <a:latin typeface="Arial"/>
                <a:ea typeface="Arial"/>
                <a:cs typeface="Arial"/>
                <a:sym typeface="Arial"/>
              </a:rPr>
              <a:t>__init__</a:t>
            </a:r>
            <a:r>
              <a:rPr lang="en-US" sz="1050">
                <a:solidFill>
                  <a:srgbClr val="000000"/>
                </a:solidFill>
                <a:latin typeface="Arial"/>
                <a:ea typeface="Arial"/>
                <a:cs typeface="Arial"/>
                <a:sym typeface="Arial"/>
              </a:rPr>
              <a:t>(</a:t>
            </a:r>
            <a:r>
              <a:rPr lang="en-US" sz="1050">
                <a:solidFill>
                  <a:srgbClr val="94558D"/>
                </a:solidFill>
                <a:latin typeface="Arial"/>
                <a:ea typeface="Arial"/>
                <a:cs typeface="Arial"/>
                <a:sym typeface="Arial"/>
              </a:rPr>
              <a:t>self</a:t>
            </a:r>
            <a:r>
              <a:rPr lang="en-US" sz="1050">
                <a:solidFill>
                  <a:srgbClr val="000000"/>
                </a:solidFill>
                <a:latin typeface="Arial"/>
                <a:ea typeface="Arial"/>
                <a:cs typeface="Arial"/>
                <a:sym typeface="Arial"/>
              </a:rPr>
              <a:t>, frequency=</a:t>
            </a:r>
            <a:r>
              <a:rPr lang="en-US" sz="1050">
                <a:solidFill>
                  <a:srgbClr val="0000FF"/>
                </a:solidFill>
                <a:latin typeface="Arial"/>
                <a:ea typeface="Arial"/>
                <a:cs typeface="Arial"/>
                <a:sym typeface="Arial"/>
              </a:rPr>
              <a:t>1</a:t>
            </a:r>
            <a:r>
              <a:rPr lang="en-US" sz="1050">
                <a:solidFill>
                  <a:srgbClr val="000000"/>
                </a:solidFill>
                <a:latin typeface="Arial"/>
                <a:ea typeface="Arial"/>
                <a:cs typeface="Arial"/>
                <a:sym typeface="Arial"/>
              </a:rPr>
              <a:t>):</a:t>
            </a:r>
            <a:br>
              <a:rPr lang="en-US" sz="1050">
                <a:solidFill>
                  <a:srgbClr val="000000"/>
                </a:solidFill>
                <a:latin typeface="Arial"/>
                <a:ea typeface="Arial"/>
                <a:cs typeface="Arial"/>
                <a:sym typeface="Arial"/>
              </a:rPr>
            </a:b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SteppableBasePy.</a:t>
            </a:r>
            <a:r>
              <a:rPr lang="en-US" sz="1050">
                <a:solidFill>
                  <a:srgbClr val="B200B2"/>
                </a:solidFill>
                <a:latin typeface="Arial"/>
                <a:ea typeface="Arial"/>
                <a:cs typeface="Arial"/>
                <a:sym typeface="Arial"/>
              </a:rPr>
              <a:t>__init__</a:t>
            </a:r>
            <a:r>
              <a:rPr lang="en-US" sz="1050">
                <a:solidFill>
                  <a:srgbClr val="000000"/>
                </a:solidFill>
                <a:latin typeface="Arial"/>
                <a:ea typeface="Arial"/>
                <a:cs typeface="Arial"/>
                <a:sym typeface="Arial"/>
              </a:rPr>
              <a:t>(</a:t>
            </a:r>
            <a:r>
              <a:rPr lang="en-US" sz="1050">
                <a:solidFill>
                  <a:srgbClr val="94558D"/>
                </a:solidFill>
                <a:latin typeface="Arial"/>
                <a:ea typeface="Arial"/>
                <a:cs typeface="Arial"/>
                <a:sym typeface="Arial"/>
              </a:rPr>
              <a:t>self</a:t>
            </a:r>
            <a:r>
              <a:rPr lang="en-US" sz="1050">
                <a:solidFill>
                  <a:srgbClr val="000000"/>
                </a:solidFill>
                <a:latin typeface="Arial"/>
                <a:ea typeface="Arial"/>
                <a:cs typeface="Arial"/>
                <a:sym typeface="Arial"/>
              </a:rPr>
              <a:t>, frequency)</a:t>
            </a:r>
            <a:br>
              <a:rPr lang="en-US" sz="1050">
                <a:solidFill>
                  <a:srgbClr val="000000"/>
                </a:solidFill>
                <a:latin typeface="Arial"/>
                <a:ea typeface="Arial"/>
                <a:cs typeface="Arial"/>
                <a:sym typeface="Arial"/>
              </a:rPr>
            </a:b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a:t>
            </a:r>
            <a:r>
              <a:rPr lang="en-US" sz="1050" b="1">
                <a:solidFill>
                  <a:srgbClr val="000080"/>
                </a:solidFill>
                <a:latin typeface="Arial"/>
                <a:ea typeface="Arial"/>
                <a:cs typeface="Arial"/>
                <a:sym typeface="Arial"/>
              </a:rPr>
              <a:t>def </a:t>
            </a:r>
            <a:r>
              <a:rPr lang="en-US" sz="1050">
                <a:solidFill>
                  <a:srgbClr val="000000"/>
                </a:solidFill>
                <a:latin typeface="Arial"/>
                <a:ea typeface="Arial"/>
                <a:cs typeface="Arial"/>
                <a:sym typeface="Arial"/>
              </a:rPr>
              <a:t>start(</a:t>
            </a:r>
            <a:r>
              <a:rPr lang="en-US" sz="1050">
                <a:solidFill>
                  <a:srgbClr val="94558D"/>
                </a:solidFill>
                <a:latin typeface="Arial"/>
                <a:ea typeface="Arial"/>
                <a:cs typeface="Arial"/>
                <a:sym typeface="Arial"/>
              </a:rPr>
              <a:t>self</a:t>
            </a:r>
            <a:r>
              <a:rPr lang="en-US" sz="1050">
                <a:solidFill>
                  <a:srgbClr val="000000"/>
                </a:solidFill>
                <a:latin typeface="Arial"/>
                <a:ea typeface="Arial"/>
                <a:cs typeface="Arial"/>
                <a:sym typeface="Arial"/>
              </a:rPr>
              <a:t>):</a:t>
            </a:r>
            <a:br>
              <a:rPr lang="en-US" sz="1050" i="1">
                <a:solidFill>
                  <a:srgbClr val="808080"/>
                </a:solidFill>
                <a:latin typeface="Arial"/>
                <a:ea typeface="Arial"/>
                <a:cs typeface="Arial"/>
                <a:sym typeface="Arial"/>
              </a:rPr>
            </a:br>
            <a:r>
              <a:rPr lang="en-US" sz="1050" i="1">
                <a:solidFill>
                  <a:srgbClr val="808080"/>
                </a:solidFill>
                <a:latin typeface="Arial"/>
                <a:ea typeface="Arial"/>
                <a:cs typeface="Arial"/>
                <a:sym typeface="Arial"/>
              </a:rPr>
              <a:t>        </a:t>
            </a:r>
            <a:r>
              <a:rPr lang="en-US" sz="1050">
                <a:solidFill>
                  <a:srgbClr val="000000"/>
                </a:solidFill>
                <a:latin typeface="Arial"/>
                <a:ea typeface="Arial"/>
                <a:cs typeface="Arial"/>
                <a:sym typeface="Arial"/>
              </a:rPr>
              <a:t>cell = </a:t>
            </a:r>
            <a:r>
              <a:rPr lang="en-US" sz="1050">
                <a:solidFill>
                  <a:srgbClr val="94558D"/>
                </a:solidFill>
                <a:latin typeface="Arial"/>
                <a:ea typeface="Arial"/>
                <a:cs typeface="Arial"/>
                <a:sym typeface="Arial"/>
              </a:rPr>
              <a:t>self</a:t>
            </a:r>
            <a:r>
              <a:rPr lang="en-US" sz="1050">
                <a:solidFill>
                  <a:srgbClr val="000000"/>
                </a:solidFill>
                <a:latin typeface="Arial"/>
                <a:ea typeface="Arial"/>
                <a:cs typeface="Arial"/>
                <a:sym typeface="Arial"/>
              </a:rPr>
              <a:t>.new_cell(</a:t>
            </a:r>
            <a:r>
              <a:rPr lang="en-US" sz="1050">
                <a:solidFill>
                  <a:srgbClr val="94558D"/>
                </a:solidFill>
                <a:latin typeface="Arial"/>
                <a:ea typeface="Arial"/>
                <a:cs typeface="Arial"/>
                <a:sym typeface="Arial"/>
              </a:rPr>
              <a:t>self</a:t>
            </a:r>
            <a:r>
              <a:rPr lang="en-US" sz="1050">
                <a:solidFill>
                  <a:srgbClr val="000000"/>
                </a:solidFill>
                <a:latin typeface="Arial"/>
                <a:ea typeface="Arial"/>
                <a:cs typeface="Arial"/>
                <a:sym typeface="Arial"/>
              </a:rPr>
              <a:t>.TUMORPROLIFERATING)</a:t>
            </a: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a:t>
            </a:r>
            <a:r>
              <a:rPr lang="en-US" sz="1050">
                <a:solidFill>
                  <a:srgbClr val="94558D"/>
                </a:solidFill>
                <a:latin typeface="Arial"/>
                <a:ea typeface="Arial"/>
                <a:cs typeface="Arial"/>
                <a:sym typeface="Arial"/>
              </a:rPr>
              <a:t>self</a:t>
            </a:r>
            <a:r>
              <a:rPr lang="en-US" sz="1050">
                <a:solidFill>
                  <a:srgbClr val="000000"/>
                </a:solidFill>
                <a:latin typeface="Arial"/>
                <a:ea typeface="Arial"/>
                <a:cs typeface="Arial"/>
                <a:sym typeface="Arial"/>
              </a:rPr>
              <a:t>.cell_field[</a:t>
            </a:r>
            <a:r>
              <a:rPr lang="en-US" sz="1050">
                <a:solidFill>
                  <a:srgbClr val="0000FF"/>
                </a:solidFill>
                <a:latin typeface="Arial"/>
                <a:ea typeface="Arial"/>
                <a:cs typeface="Arial"/>
                <a:sym typeface="Arial"/>
              </a:rPr>
              <a:t>100</a:t>
            </a:r>
            <a:r>
              <a:rPr lang="en-US" sz="1050">
                <a:solidFill>
                  <a:srgbClr val="000000"/>
                </a:solidFill>
                <a:latin typeface="Arial"/>
                <a:ea typeface="Arial"/>
                <a:cs typeface="Arial"/>
                <a:sym typeface="Arial"/>
              </a:rPr>
              <a:t>:</a:t>
            </a:r>
            <a:r>
              <a:rPr lang="en-US" sz="1050">
                <a:solidFill>
                  <a:srgbClr val="0000FF"/>
                </a:solidFill>
                <a:latin typeface="Arial"/>
                <a:ea typeface="Arial"/>
                <a:cs typeface="Arial"/>
                <a:sym typeface="Arial"/>
              </a:rPr>
              <a:t>102</a:t>
            </a:r>
            <a:r>
              <a:rPr lang="en-US" sz="1050">
                <a:solidFill>
                  <a:srgbClr val="000000"/>
                </a:solidFill>
                <a:latin typeface="Arial"/>
                <a:ea typeface="Arial"/>
                <a:cs typeface="Arial"/>
                <a:sym typeface="Arial"/>
              </a:rPr>
              <a:t>, </a:t>
            </a:r>
            <a:r>
              <a:rPr lang="en-US" sz="1050">
                <a:solidFill>
                  <a:srgbClr val="0000FF"/>
                </a:solidFill>
                <a:latin typeface="Arial"/>
                <a:ea typeface="Arial"/>
                <a:cs typeface="Arial"/>
                <a:sym typeface="Arial"/>
              </a:rPr>
              <a:t>100</a:t>
            </a:r>
            <a:r>
              <a:rPr lang="en-US" sz="1050">
                <a:solidFill>
                  <a:srgbClr val="000000"/>
                </a:solidFill>
                <a:latin typeface="Arial"/>
                <a:ea typeface="Arial"/>
                <a:cs typeface="Arial"/>
                <a:sym typeface="Arial"/>
              </a:rPr>
              <a:t>:</a:t>
            </a:r>
            <a:r>
              <a:rPr lang="en-US" sz="1050">
                <a:solidFill>
                  <a:srgbClr val="0000FF"/>
                </a:solidFill>
                <a:latin typeface="Arial"/>
                <a:ea typeface="Arial"/>
                <a:cs typeface="Arial"/>
                <a:sym typeface="Arial"/>
              </a:rPr>
              <a:t>102</a:t>
            </a:r>
            <a:r>
              <a:rPr lang="en-US" sz="1050">
                <a:solidFill>
                  <a:srgbClr val="000000"/>
                </a:solidFill>
                <a:latin typeface="Arial"/>
                <a:ea typeface="Arial"/>
                <a:cs typeface="Arial"/>
                <a:sym typeface="Arial"/>
              </a:rPr>
              <a:t>, </a:t>
            </a:r>
            <a:r>
              <a:rPr lang="en-US" sz="1050">
                <a:solidFill>
                  <a:srgbClr val="0000FF"/>
                </a:solidFill>
                <a:latin typeface="Arial"/>
                <a:ea typeface="Arial"/>
                <a:cs typeface="Arial"/>
                <a:sym typeface="Arial"/>
              </a:rPr>
              <a:t>0</a:t>
            </a:r>
            <a:r>
              <a:rPr lang="en-US" sz="1050">
                <a:solidFill>
                  <a:srgbClr val="000000"/>
                </a:solidFill>
                <a:latin typeface="Arial"/>
                <a:ea typeface="Arial"/>
                <a:cs typeface="Arial"/>
                <a:sym typeface="Arial"/>
              </a:rPr>
              <a:t>] = cell</a:t>
            </a:r>
            <a:br>
              <a:rPr lang="en-US" sz="1050">
                <a:solidFill>
                  <a:srgbClr val="000000"/>
                </a:solidFill>
                <a:latin typeface="Arial"/>
                <a:ea typeface="Arial"/>
                <a:cs typeface="Arial"/>
                <a:sym typeface="Arial"/>
              </a:rPr>
            </a:b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cell.targetVolume = </a:t>
            </a:r>
            <a:r>
              <a:rPr lang="en-US" sz="1050">
                <a:solidFill>
                  <a:srgbClr val="0000FF"/>
                </a:solidFill>
                <a:latin typeface="Arial"/>
                <a:ea typeface="Arial"/>
                <a:cs typeface="Arial"/>
                <a:sym typeface="Arial"/>
              </a:rPr>
              <a:t>25</a:t>
            </a:r>
            <a:br>
              <a:rPr lang="en-US" sz="1050">
                <a:solidFill>
                  <a:srgbClr val="0000FF"/>
                </a:solidFill>
                <a:latin typeface="Arial"/>
                <a:ea typeface="Arial"/>
                <a:cs typeface="Arial"/>
                <a:sym typeface="Arial"/>
              </a:rPr>
            </a:br>
            <a:r>
              <a:rPr lang="en-US" sz="1050">
                <a:solidFill>
                  <a:srgbClr val="0000FF"/>
                </a:solidFill>
                <a:latin typeface="Arial"/>
                <a:ea typeface="Arial"/>
                <a:cs typeface="Arial"/>
                <a:sym typeface="Arial"/>
              </a:rPr>
              <a:t>        </a:t>
            </a:r>
            <a:r>
              <a:rPr lang="en-US" sz="1050">
                <a:solidFill>
                  <a:srgbClr val="000000"/>
                </a:solidFill>
                <a:latin typeface="Arial"/>
                <a:ea typeface="Arial"/>
                <a:cs typeface="Arial"/>
                <a:sym typeface="Arial"/>
              </a:rPr>
              <a:t>cell.lambdaVolume = </a:t>
            </a:r>
            <a:r>
              <a:rPr lang="en-US" sz="1050">
                <a:solidFill>
                  <a:srgbClr val="0000FF"/>
                </a:solidFill>
                <a:latin typeface="Arial"/>
                <a:ea typeface="Arial"/>
                <a:cs typeface="Arial"/>
                <a:sym typeface="Arial"/>
              </a:rPr>
              <a:t>5.0</a:t>
            </a:r>
            <a:br>
              <a:rPr lang="en-US" sz="1050">
                <a:solidFill>
                  <a:srgbClr val="0000FF"/>
                </a:solidFill>
                <a:latin typeface="Arial"/>
                <a:ea typeface="Arial"/>
                <a:cs typeface="Arial"/>
                <a:sym typeface="Arial"/>
              </a:rPr>
            </a:br>
            <a:br>
              <a:rPr lang="en-US" sz="1050">
                <a:solidFill>
                  <a:srgbClr val="0000FF"/>
                </a:solidFill>
                <a:latin typeface="Arial"/>
                <a:ea typeface="Arial"/>
                <a:cs typeface="Arial"/>
                <a:sym typeface="Arial"/>
              </a:rPr>
            </a:br>
            <a:r>
              <a:rPr lang="en-US" sz="1050">
                <a:solidFill>
                  <a:srgbClr val="0000FF"/>
                </a:solidFill>
                <a:latin typeface="Arial"/>
                <a:ea typeface="Arial"/>
                <a:cs typeface="Arial"/>
                <a:sym typeface="Arial"/>
              </a:rPr>
              <a:t>    </a:t>
            </a:r>
            <a:r>
              <a:rPr lang="en-US" sz="1050" b="1">
                <a:solidFill>
                  <a:srgbClr val="000080"/>
                </a:solidFill>
                <a:latin typeface="Arial"/>
                <a:ea typeface="Arial"/>
                <a:cs typeface="Arial"/>
                <a:sym typeface="Arial"/>
              </a:rPr>
              <a:t>def </a:t>
            </a:r>
            <a:r>
              <a:rPr lang="en-US" sz="1050">
                <a:solidFill>
                  <a:srgbClr val="000000"/>
                </a:solidFill>
                <a:latin typeface="Arial"/>
                <a:ea typeface="Arial"/>
                <a:cs typeface="Arial"/>
                <a:sym typeface="Arial"/>
              </a:rPr>
              <a:t>step(</a:t>
            </a:r>
            <a:r>
              <a:rPr lang="en-US" sz="1050">
                <a:solidFill>
                  <a:srgbClr val="94558D"/>
                </a:solidFill>
                <a:latin typeface="Arial"/>
                <a:ea typeface="Arial"/>
                <a:cs typeface="Arial"/>
                <a:sym typeface="Arial"/>
              </a:rPr>
              <a:t>self</a:t>
            </a:r>
            <a:r>
              <a:rPr lang="en-US" sz="1050">
                <a:solidFill>
                  <a:srgbClr val="000000"/>
                </a:solidFill>
                <a:latin typeface="Arial"/>
                <a:ea typeface="Arial"/>
                <a:cs typeface="Arial"/>
                <a:sym typeface="Arial"/>
              </a:rPr>
              <a:t>, mcs):</a:t>
            </a:r>
            <a:br>
              <a:rPr lang="en-US" sz="1050">
                <a:solidFill>
                  <a:srgbClr val="000000"/>
                </a:solidFill>
                <a:latin typeface="Arial"/>
                <a:ea typeface="Arial"/>
                <a:cs typeface="Arial"/>
                <a:sym typeface="Arial"/>
              </a:rPr>
            </a:br>
            <a:br>
              <a:rPr lang="en-US" sz="1050" i="1">
                <a:solidFill>
                  <a:srgbClr val="808080"/>
                </a:solidFill>
                <a:latin typeface="Arial"/>
                <a:ea typeface="Arial"/>
                <a:cs typeface="Arial"/>
                <a:sym typeface="Arial"/>
              </a:rPr>
            </a:br>
            <a:r>
              <a:rPr lang="en-US" sz="1050" i="1">
                <a:solidFill>
                  <a:srgbClr val="808080"/>
                </a:solidFill>
                <a:latin typeface="Arial"/>
                <a:ea typeface="Arial"/>
                <a:cs typeface="Arial"/>
                <a:sym typeface="Arial"/>
              </a:rPr>
              <a:t>        </a:t>
            </a:r>
            <a:r>
              <a:rPr lang="en-US" sz="1050" b="1">
                <a:solidFill>
                  <a:srgbClr val="000080"/>
                </a:solidFill>
                <a:latin typeface="Arial"/>
                <a:ea typeface="Arial"/>
                <a:cs typeface="Arial"/>
                <a:sym typeface="Arial"/>
              </a:rPr>
              <a:t>for </a:t>
            </a:r>
            <a:r>
              <a:rPr lang="en-US" sz="1050">
                <a:solidFill>
                  <a:srgbClr val="000000"/>
                </a:solidFill>
                <a:latin typeface="Arial"/>
                <a:ea typeface="Arial"/>
                <a:cs typeface="Arial"/>
                <a:sym typeface="Arial"/>
              </a:rPr>
              <a:t>cell </a:t>
            </a:r>
            <a:r>
              <a:rPr lang="en-US" sz="1050" b="1">
                <a:solidFill>
                  <a:srgbClr val="000080"/>
                </a:solidFill>
                <a:latin typeface="Arial"/>
                <a:ea typeface="Arial"/>
                <a:cs typeface="Arial"/>
                <a:sym typeface="Arial"/>
              </a:rPr>
              <a:t>in </a:t>
            </a:r>
            <a:r>
              <a:rPr lang="en-US" sz="1050">
                <a:solidFill>
                  <a:srgbClr val="94558D"/>
                </a:solidFill>
                <a:latin typeface="Arial"/>
                <a:ea typeface="Arial"/>
                <a:cs typeface="Arial"/>
                <a:sym typeface="Arial"/>
              </a:rPr>
              <a:t>self</a:t>
            </a:r>
            <a:r>
              <a:rPr lang="en-US" sz="1050">
                <a:solidFill>
                  <a:srgbClr val="000000"/>
                </a:solidFill>
                <a:latin typeface="Arial"/>
                <a:ea typeface="Arial"/>
                <a:cs typeface="Arial"/>
                <a:sym typeface="Arial"/>
              </a:rPr>
              <a:t>.cell_list:</a:t>
            </a:r>
            <a:br>
              <a:rPr lang="en-US" sz="1050">
                <a:solidFill>
                  <a:srgbClr val="000000"/>
                </a:solidFill>
                <a:latin typeface="Arial"/>
                <a:ea typeface="Arial"/>
                <a:cs typeface="Arial"/>
                <a:sym typeface="Arial"/>
              </a:rPr>
            </a:b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a:t>
            </a:r>
            <a:r>
              <a:rPr lang="en-US" sz="1050" b="1">
                <a:solidFill>
                  <a:srgbClr val="000080"/>
                </a:solidFill>
                <a:latin typeface="Arial"/>
                <a:ea typeface="Arial"/>
                <a:cs typeface="Arial"/>
                <a:sym typeface="Arial"/>
              </a:rPr>
              <a:t>if </a:t>
            </a:r>
            <a:r>
              <a:rPr lang="en-US" sz="1050">
                <a:solidFill>
                  <a:srgbClr val="000000"/>
                </a:solidFill>
                <a:latin typeface="Arial"/>
                <a:ea typeface="Arial"/>
                <a:cs typeface="Arial"/>
                <a:sym typeface="Arial"/>
              </a:rPr>
              <a:t>cell.type </a:t>
            </a:r>
            <a:r>
              <a:rPr lang="en-US" sz="1050" b="1">
                <a:solidFill>
                  <a:srgbClr val="000080"/>
                </a:solidFill>
                <a:latin typeface="Arial"/>
                <a:ea typeface="Arial"/>
                <a:cs typeface="Arial"/>
                <a:sym typeface="Arial"/>
              </a:rPr>
              <a:t>in </a:t>
            </a:r>
            <a:r>
              <a:rPr lang="en-US" sz="1050">
                <a:solidFill>
                  <a:srgbClr val="000000"/>
                </a:solidFill>
                <a:latin typeface="Arial"/>
                <a:ea typeface="Arial"/>
                <a:cs typeface="Arial"/>
                <a:sym typeface="Arial"/>
              </a:rPr>
              <a:t>[</a:t>
            </a:r>
            <a:r>
              <a:rPr lang="en-US" sz="1050">
                <a:solidFill>
                  <a:srgbClr val="94558D"/>
                </a:solidFill>
                <a:latin typeface="Arial"/>
                <a:ea typeface="Arial"/>
                <a:cs typeface="Arial"/>
                <a:sym typeface="Arial"/>
              </a:rPr>
              <a:t>self</a:t>
            </a:r>
            <a:r>
              <a:rPr lang="en-US" sz="1050">
                <a:solidFill>
                  <a:srgbClr val="000000"/>
                </a:solidFill>
                <a:latin typeface="Arial"/>
                <a:ea typeface="Arial"/>
                <a:cs typeface="Arial"/>
                <a:sym typeface="Arial"/>
              </a:rPr>
              <a:t>.TUMORPROLIFERATING]:</a:t>
            </a: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cell.targetVolume += </a:t>
            </a:r>
            <a:r>
              <a:rPr lang="en-US" sz="1050">
                <a:solidFill>
                  <a:srgbClr val="0000FF"/>
                </a:solidFill>
                <a:latin typeface="Arial"/>
                <a:ea typeface="Arial"/>
                <a:cs typeface="Arial"/>
                <a:sym typeface="Arial"/>
              </a:rPr>
              <a:t>0.2</a:t>
            </a:r>
            <a:br>
              <a:rPr lang="en-US" sz="1050">
                <a:solidFill>
                  <a:srgbClr val="0000FF"/>
                </a:solidFill>
                <a:latin typeface="Arial"/>
                <a:ea typeface="Arial"/>
                <a:cs typeface="Arial"/>
                <a:sym typeface="Arial"/>
              </a:rPr>
            </a:br>
            <a:endParaRPr sz="2400">
              <a:solidFill>
                <a:schemeClr val="dk1"/>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pic>
        <p:nvPicPr>
          <p:cNvPr id="174" name="Google Shape;174;p3"/>
          <p:cNvPicPr preferRelativeResize="0"/>
          <p:nvPr/>
        </p:nvPicPr>
        <p:blipFill rotWithShape="1">
          <a:blip r:embed="rId3">
            <a:alphaModFix/>
          </a:blip>
          <a:srcRect/>
          <a:stretch/>
        </p:blipFill>
        <p:spPr>
          <a:xfrm>
            <a:off x="1667594" y="1653434"/>
            <a:ext cx="2666504" cy="2245095"/>
          </a:xfrm>
          <a:prstGeom prst="rect">
            <a:avLst/>
          </a:prstGeom>
          <a:noFill/>
          <a:ln>
            <a:noFill/>
          </a:ln>
        </p:spPr>
      </p:pic>
      <p:pic>
        <p:nvPicPr>
          <p:cNvPr id="175" name="Google Shape;175;p3"/>
          <p:cNvPicPr preferRelativeResize="0"/>
          <p:nvPr/>
        </p:nvPicPr>
        <p:blipFill rotWithShape="1">
          <a:blip r:embed="rId4">
            <a:alphaModFix/>
          </a:blip>
          <a:srcRect/>
          <a:stretch/>
        </p:blipFill>
        <p:spPr>
          <a:xfrm>
            <a:off x="4632554" y="1653434"/>
            <a:ext cx="2688206" cy="2245095"/>
          </a:xfrm>
          <a:prstGeom prst="rect">
            <a:avLst/>
          </a:prstGeom>
          <a:noFill/>
          <a:ln>
            <a:noFill/>
          </a:ln>
        </p:spPr>
      </p:pic>
      <p:pic>
        <p:nvPicPr>
          <p:cNvPr id="176" name="Google Shape;176;p3"/>
          <p:cNvPicPr preferRelativeResize="0"/>
          <p:nvPr/>
        </p:nvPicPr>
        <p:blipFill rotWithShape="1">
          <a:blip r:embed="rId5">
            <a:alphaModFix/>
          </a:blip>
          <a:srcRect/>
          <a:stretch/>
        </p:blipFill>
        <p:spPr>
          <a:xfrm>
            <a:off x="7819634" y="1653434"/>
            <a:ext cx="2697078" cy="2245095"/>
          </a:xfrm>
          <a:prstGeom prst="rect">
            <a:avLst/>
          </a:prstGeom>
          <a:noFill/>
          <a:ln>
            <a:noFill/>
          </a:ln>
        </p:spPr>
      </p:pic>
      <p:sp>
        <p:nvSpPr>
          <p:cNvPr id="177" name="Google Shape;177;p3"/>
          <p:cNvSpPr txBox="1"/>
          <p:nvPr/>
        </p:nvSpPr>
        <p:spPr>
          <a:xfrm>
            <a:off x="1667595" y="851771"/>
            <a:ext cx="8587047" cy="307777"/>
          </a:xfrm>
          <a:prstGeom prst="rect">
            <a:avLst/>
          </a:prstGeom>
          <a:noFill/>
          <a:ln>
            <a:noFill/>
          </a:ln>
        </p:spPr>
        <p:txBody>
          <a:bodyPr spcFirstLastPara="1" wrap="square" lIns="91425" tIns="45700" rIns="91425" bIns="45700" anchor="t" anchorCtr="0">
            <a:spAutoFit/>
          </a:bodyPr>
          <a:lstStyle/>
          <a:p>
            <a:r>
              <a:rPr lang="en-US" sz="1400">
                <a:solidFill>
                  <a:srgbClr val="000000"/>
                </a:solidFill>
                <a:latin typeface="Arial"/>
                <a:ea typeface="Arial"/>
                <a:cs typeface="Arial"/>
                <a:sym typeface="Arial"/>
              </a:rPr>
              <a:t>Cell is gradually adjusting its volume in such a way that it is always close to target volume</a:t>
            </a:r>
            <a:endParaRPr sz="1400">
              <a:solidFill>
                <a:srgbClr val="000000"/>
              </a:solidFill>
              <a:latin typeface="Arial"/>
              <a:ea typeface="Arial"/>
              <a:cs typeface="Arial"/>
              <a:sym typeface="Arial"/>
            </a:endParaRPr>
          </a:p>
        </p:txBody>
      </p:sp>
      <p:sp>
        <p:nvSpPr>
          <p:cNvPr id="178" name="Google Shape;178;p3"/>
          <p:cNvSpPr txBox="1"/>
          <p:nvPr/>
        </p:nvSpPr>
        <p:spPr>
          <a:xfrm>
            <a:off x="1524000" y="0"/>
            <a:ext cx="9144000" cy="400050"/>
          </a:xfrm>
          <a:prstGeom prst="rect">
            <a:avLst/>
          </a:prstGeom>
          <a:solidFill>
            <a:schemeClr val="accent2"/>
          </a:solidFill>
          <a:ln>
            <a:noFill/>
          </a:ln>
        </p:spPr>
        <p:txBody>
          <a:bodyPr spcFirstLastPara="1" wrap="square" lIns="91425" tIns="45700" rIns="91425" bIns="45700" anchor="t" anchorCtr="0">
            <a:spAutoFit/>
          </a:bodyPr>
          <a:lstStyle/>
          <a:p>
            <a:pPr>
              <a:buClr>
                <a:srgbClr val="000000"/>
              </a:buClr>
              <a:buSzPts val="2000"/>
            </a:pPr>
            <a:r>
              <a:rPr lang="en-US" sz="2000" b="1">
                <a:solidFill>
                  <a:schemeClr val="lt1"/>
                </a:solidFill>
                <a:latin typeface="Arial"/>
                <a:ea typeface="Arial"/>
                <a:cs typeface="Arial"/>
                <a:sym typeface="Arial"/>
              </a:rPr>
              <a:t>Implementing Cell Growth</a:t>
            </a:r>
            <a:endParaRPr sz="2000" b="1">
              <a:solidFill>
                <a:schemeClr val="lt1"/>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82"/>
        <p:cNvGrpSpPr/>
        <p:nvPr/>
      </p:nvGrpSpPr>
      <p:grpSpPr>
        <a:xfrm>
          <a:off x="0" y="0"/>
          <a:ext cx="0" cy="0"/>
          <a:chOff x="0" y="0"/>
          <a:chExt cx="0" cy="0"/>
        </a:xfrm>
      </p:grpSpPr>
      <p:sp>
        <p:nvSpPr>
          <p:cNvPr id="183" name="Google Shape;183;p4"/>
          <p:cNvSpPr txBox="1"/>
          <p:nvPr/>
        </p:nvSpPr>
        <p:spPr>
          <a:xfrm>
            <a:off x="1524000" y="0"/>
            <a:ext cx="9144000" cy="400050"/>
          </a:xfrm>
          <a:prstGeom prst="rect">
            <a:avLst/>
          </a:prstGeom>
          <a:solidFill>
            <a:schemeClr val="accent2"/>
          </a:solidFill>
          <a:ln>
            <a:noFill/>
          </a:ln>
        </p:spPr>
        <p:txBody>
          <a:bodyPr spcFirstLastPara="1" wrap="square" lIns="91425" tIns="45700" rIns="91425" bIns="45700" anchor="t" anchorCtr="0">
            <a:spAutoFit/>
          </a:bodyPr>
          <a:lstStyle/>
          <a:p>
            <a:pPr>
              <a:buClr>
                <a:srgbClr val="000000"/>
              </a:buClr>
              <a:buSzPts val="2000"/>
            </a:pPr>
            <a:r>
              <a:rPr lang="en-US" sz="2000" b="1">
                <a:solidFill>
                  <a:schemeClr val="lt1"/>
                </a:solidFill>
                <a:latin typeface="Arial"/>
                <a:ea typeface="Arial"/>
                <a:cs typeface="Arial"/>
                <a:sym typeface="Arial"/>
              </a:rPr>
              <a:t>Mitosis</a:t>
            </a:r>
            <a:endParaRPr sz="2000" b="1">
              <a:solidFill>
                <a:schemeClr val="lt1"/>
              </a:solidFill>
              <a:latin typeface="Arial"/>
              <a:ea typeface="Arial"/>
              <a:cs typeface="Arial"/>
              <a:sym typeface="Arial"/>
            </a:endParaRPr>
          </a:p>
        </p:txBody>
      </p:sp>
      <p:sp>
        <p:nvSpPr>
          <p:cNvPr id="184" name="Google Shape;184;p4"/>
          <p:cNvSpPr txBox="1"/>
          <p:nvPr/>
        </p:nvSpPr>
        <p:spPr>
          <a:xfrm>
            <a:off x="1611683" y="895252"/>
            <a:ext cx="8718115" cy="307777"/>
          </a:xfrm>
          <a:prstGeom prst="rect">
            <a:avLst/>
          </a:prstGeom>
          <a:noFill/>
          <a:ln>
            <a:noFill/>
          </a:ln>
        </p:spPr>
        <p:txBody>
          <a:bodyPr spcFirstLastPara="1" wrap="square" lIns="91425" tIns="45700" rIns="91425" bIns="45700" anchor="t" anchorCtr="0">
            <a:spAutoFit/>
          </a:bodyPr>
          <a:lstStyle/>
          <a:p>
            <a:r>
              <a:rPr lang="en-US" sz="1400">
                <a:solidFill>
                  <a:srgbClr val="000000"/>
                </a:solidFill>
                <a:latin typeface="Arial"/>
                <a:ea typeface="Arial"/>
                <a:cs typeface="Arial"/>
                <a:sym typeface="Arial"/>
              </a:rPr>
              <a:t>Once cell starts growing it makes sense to divide the cell once it reaches doubling volume</a:t>
            </a:r>
            <a:endParaRPr sz="1400" b="1">
              <a:solidFill>
                <a:srgbClr val="000000"/>
              </a:solidFill>
              <a:latin typeface="Arial"/>
              <a:ea typeface="Arial"/>
              <a:cs typeface="Arial"/>
              <a:sym typeface="Arial"/>
            </a:endParaRPr>
          </a:p>
        </p:txBody>
      </p:sp>
      <p:sp>
        <p:nvSpPr>
          <p:cNvPr id="185" name="Google Shape;185;p4"/>
          <p:cNvSpPr txBox="1"/>
          <p:nvPr/>
        </p:nvSpPr>
        <p:spPr>
          <a:xfrm>
            <a:off x="1611683" y="387983"/>
            <a:ext cx="4196219" cy="319054"/>
          </a:xfrm>
          <a:prstGeom prst="rect">
            <a:avLst/>
          </a:prstGeom>
          <a:noFill/>
          <a:ln>
            <a:noFill/>
          </a:ln>
        </p:spPr>
        <p:txBody>
          <a:bodyPr spcFirstLastPara="1" wrap="square" lIns="91425" tIns="45700" rIns="91425" bIns="45700" anchor="t" anchorCtr="0">
            <a:spAutoFit/>
          </a:bodyPr>
          <a:lstStyle/>
          <a:p>
            <a:r>
              <a:rPr lang="en-US" sz="1400" b="1">
                <a:solidFill>
                  <a:srgbClr val="000000"/>
                </a:solidFill>
                <a:latin typeface="Arial"/>
                <a:ea typeface="Arial"/>
                <a:cs typeface="Arial"/>
                <a:sym typeface="Arial"/>
              </a:rPr>
              <a:t>CellGrowth2.cc3d</a:t>
            </a:r>
            <a:endParaRPr sz="1400" b="1">
              <a:solidFill>
                <a:srgbClr val="000000"/>
              </a:solidFill>
              <a:latin typeface="Arial"/>
              <a:ea typeface="Arial"/>
              <a:cs typeface="Arial"/>
              <a:sym typeface="Arial"/>
            </a:endParaRPr>
          </a:p>
        </p:txBody>
      </p:sp>
      <p:pic>
        <p:nvPicPr>
          <p:cNvPr id="186" name="Google Shape;186;p4"/>
          <p:cNvPicPr preferRelativeResize="0"/>
          <p:nvPr/>
        </p:nvPicPr>
        <p:blipFill rotWithShape="1">
          <a:blip r:embed="rId3">
            <a:alphaModFix/>
          </a:blip>
          <a:srcRect/>
          <a:stretch/>
        </p:blipFill>
        <p:spPr>
          <a:xfrm>
            <a:off x="2670981" y="2153694"/>
            <a:ext cx="561975" cy="571500"/>
          </a:xfrm>
          <a:prstGeom prst="rect">
            <a:avLst/>
          </a:prstGeom>
          <a:noFill/>
          <a:ln>
            <a:noFill/>
          </a:ln>
        </p:spPr>
      </p:pic>
      <p:pic>
        <p:nvPicPr>
          <p:cNvPr id="187" name="Google Shape;187;p4"/>
          <p:cNvPicPr preferRelativeResize="0"/>
          <p:nvPr/>
        </p:nvPicPr>
        <p:blipFill rotWithShape="1">
          <a:blip r:embed="rId4">
            <a:alphaModFix/>
          </a:blip>
          <a:srcRect/>
          <a:stretch/>
        </p:blipFill>
        <p:spPr>
          <a:xfrm>
            <a:off x="4405247" y="2067969"/>
            <a:ext cx="1269204" cy="1076064"/>
          </a:xfrm>
          <a:prstGeom prst="rect">
            <a:avLst/>
          </a:prstGeom>
          <a:noFill/>
          <a:ln>
            <a:noFill/>
          </a:ln>
        </p:spPr>
      </p:pic>
      <p:sp>
        <p:nvSpPr>
          <p:cNvPr id="188" name="Google Shape;188;p4"/>
          <p:cNvSpPr txBox="1"/>
          <p:nvPr/>
        </p:nvSpPr>
        <p:spPr>
          <a:xfrm>
            <a:off x="2475978" y="2968669"/>
            <a:ext cx="1507720" cy="954107"/>
          </a:xfrm>
          <a:prstGeom prst="rect">
            <a:avLst/>
          </a:prstGeom>
          <a:noFill/>
          <a:ln>
            <a:noFill/>
          </a:ln>
        </p:spPr>
        <p:txBody>
          <a:bodyPr spcFirstLastPara="1" wrap="square" lIns="91425" tIns="45700" rIns="91425" bIns="45700" anchor="t" anchorCtr="0">
            <a:spAutoFit/>
          </a:bodyPr>
          <a:lstStyle/>
          <a:p>
            <a:r>
              <a:rPr lang="en-US" sz="1400">
                <a:solidFill>
                  <a:srgbClr val="000000"/>
                </a:solidFill>
                <a:latin typeface="Arial"/>
                <a:ea typeface="Arial"/>
                <a:cs typeface="Arial"/>
                <a:sym typeface="Arial"/>
              </a:rPr>
              <a:t>Before mitosis we have single object that represents cell</a:t>
            </a:r>
            <a:endParaRPr sz="1400">
              <a:solidFill>
                <a:srgbClr val="000000"/>
              </a:solidFill>
              <a:latin typeface="Arial"/>
              <a:ea typeface="Arial"/>
              <a:cs typeface="Arial"/>
              <a:sym typeface="Arial"/>
            </a:endParaRPr>
          </a:p>
        </p:txBody>
      </p:sp>
      <p:sp>
        <p:nvSpPr>
          <p:cNvPr id="189" name="Google Shape;189;p4"/>
          <p:cNvSpPr txBox="1"/>
          <p:nvPr/>
        </p:nvSpPr>
        <p:spPr>
          <a:xfrm>
            <a:off x="5807902" y="1845918"/>
            <a:ext cx="1731723" cy="307777"/>
          </a:xfrm>
          <a:prstGeom prst="rect">
            <a:avLst/>
          </a:prstGeom>
          <a:noFill/>
          <a:ln>
            <a:noFill/>
          </a:ln>
        </p:spPr>
        <p:txBody>
          <a:bodyPr spcFirstLastPara="1" wrap="square" lIns="91425" tIns="45700" rIns="91425" bIns="45700" anchor="t" anchorCtr="0">
            <a:spAutoFit/>
          </a:bodyPr>
          <a:lstStyle/>
          <a:p>
            <a:r>
              <a:rPr lang="en-US" sz="1400" b="1">
                <a:solidFill>
                  <a:srgbClr val="000000"/>
                </a:solidFill>
                <a:latin typeface="Arial"/>
                <a:ea typeface="Arial"/>
                <a:cs typeface="Arial"/>
                <a:sym typeface="Arial"/>
              </a:rPr>
              <a:t>self.parent_cell</a:t>
            </a:r>
            <a:endParaRPr sz="1400" b="1">
              <a:solidFill>
                <a:srgbClr val="000000"/>
              </a:solidFill>
              <a:latin typeface="Arial"/>
              <a:ea typeface="Arial"/>
              <a:cs typeface="Arial"/>
              <a:sym typeface="Arial"/>
            </a:endParaRPr>
          </a:p>
        </p:txBody>
      </p:sp>
      <p:sp>
        <p:nvSpPr>
          <p:cNvPr id="190" name="Google Shape;190;p4"/>
          <p:cNvSpPr txBox="1"/>
          <p:nvPr/>
        </p:nvSpPr>
        <p:spPr>
          <a:xfrm>
            <a:off x="6096001" y="2947554"/>
            <a:ext cx="1651349" cy="307777"/>
          </a:xfrm>
          <a:prstGeom prst="rect">
            <a:avLst/>
          </a:prstGeom>
          <a:noFill/>
          <a:ln>
            <a:noFill/>
          </a:ln>
        </p:spPr>
        <p:txBody>
          <a:bodyPr spcFirstLastPara="1" wrap="square" lIns="91425" tIns="45700" rIns="91425" bIns="45700" anchor="t" anchorCtr="0">
            <a:spAutoFit/>
          </a:bodyPr>
          <a:lstStyle/>
          <a:p>
            <a:r>
              <a:rPr lang="en-US" sz="1400" b="1">
                <a:solidFill>
                  <a:srgbClr val="000000"/>
                </a:solidFill>
                <a:latin typeface="Arial"/>
                <a:ea typeface="Arial"/>
                <a:cs typeface="Arial"/>
                <a:sym typeface="Arial"/>
              </a:rPr>
              <a:t>self.child_cell</a:t>
            </a:r>
            <a:endParaRPr sz="1400" b="1">
              <a:solidFill>
                <a:srgbClr val="000000"/>
              </a:solidFill>
              <a:latin typeface="Arial"/>
              <a:ea typeface="Arial"/>
              <a:cs typeface="Arial"/>
              <a:sym typeface="Arial"/>
            </a:endParaRPr>
          </a:p>
        </p:txBody>
      </p:sp>
      <p:cxnSp>
        <p:nvCxnSpPr>
          <p:cNvPr id="191" name="Google Shape;191;p4"/>
          <p:cNvCxnSpPr/>
          <p:nvPr/>
        </p:nvCxnSpPr>
        <p:spPr>
          <a:xfrm flipH="1">
            <a:off x="5039850" y="2067970"/>
            <a:ext cx="930891" cy="371475"/>
          </a:xfrm>
          <a:prstGeom prst="straightConnector1">
            <a:avLst/>
          </a:prstGeom>
          <a:noFill/>
          <a:ln w="9525" cap="flat" cmpd="sng">
            <a:solidFill>
              <a:srgbClr val="4A7DBA"/>
            </a:solidFill>
            <a:prstDash val="solid"/>
            <a:round/>
            <a:headEnd type="none" w="sm" len="sm"/>
            <a:tailEnd type="triangle" w="med" len="med"/>
          </a:ln>
        </p:spPr>
      </p:cxnSp>
      <p:cxnSp>
        <p:nvCxnSpPr>
          <p:cNvPr id="192" name="Google Shape;192;p4"/>
          <p:cNvCxnSpPr>
            <a:stCxn id="190" idx="1"/>
          </p:cNvCxnSpPr>
          <p:nvPr/>
        </p:nvCxnSpPr>
        <p:spPr>
          <a:xfrm rot="10800000">
            <a:off x="5039700" y="2661641"/>
            <a:ext cx="1056300" cy="439800"/>
          </a:xfrm>
          <a:prstGeom prst="straightConnector1">
            <a:avLst/>
          </a:prstGeom>
          <a:noFill/>
          <a:ln w="9525" cap="flat" cmpd="sng">
            <a:solidFill>
              <a:srgbClr val="4A7DBA"/>
            </a:solidFill>
            <a:prstDash val="solid"/>
            <a:round/>
            <a:headEnd type="none" w="sm" len="sm"/>
            <a:tailEnd type="triangle" w="med" len="med"/>
          </a:ln>
        </p:spPr>
      </p:cxnSp>
      <p:sp>
        <p:nvSpPr>
          <p:cNvPr id="193" name="Google Shape;193;p4"/>
          <p:cNvSpPr txBox="1"/>
          <p:nvPr/>
        </p:nvSpPr>
        <p:spPr>
          <a:xfrm>
            <a:off x="1699365" y="4020855"/>
            <a:ext cx="8505173" cy="1600438"/>
          </a:xfrm>
          <a:prstGeom prst="rect">
            <a:avLst/>
          </a:prstGeom>
          <a:noFill/>
          <a:ln>
            <a:noFill/>
          </a:ln>
        </p:spPr>
        <p:txBody>
          <a:bodyPr spcFirstLastPara="1" wrap="square" lIns="91425" tIns="45700" rIns="91425" bIns="45700" anchor="t" anchorCtr="0">
            <a:spAutoFit/>
          </a:bodyPr>
          <a:lstStyle/>
          <a:p>
            <a:r>
              <a:rPr lang="en-US" sz="1400" b="1">
                <a:solidFill>
                  <a:srgbClr val="000000"/>
                </a:solidFill>
                <a:latin typeface="Arial"/>
                <a:ea typeface="Arial"/>
                <a:cs typeface="Arial"/>
                <a:sym typeface="Arial"/>
              </a:rPr>
              <a:t>self.parent_cel</a:t>
            </a:r>
            <a:r>
              <a:rPr lang="en-US" sz="1400">
                <a:solidFill>
                  <a:srgbClr val="000000"/>
                </a:solidFill>
                <a:latin typeface="Arial"/>
                <a:ea typeface="Arial"/>
                <a:cs typeface="Arial"/>
                <a:sym typeface="Arial"/>
              </a:rPr>
              <a:t>l represents CC3D </a:t>
            </a:r>
            <a:r>
              <a:rPr lang="en-US" sz="1400" b="1">
                <a:solidFill>
                  <a:srgbClr val="000000"/>
                </a:solidFill>
                <a:latin typeface="Arial"/>
                <a:ea typeface="Arial"/>
                <a:cs typeface="Arial"/>
                <a:sym typeface="Arial"/>
              </a:rPr>
              <a:t>cell object </a:t>
            </a:r>
            <a:r>
              <a:rPr lang="en-US" sz="1400">
                <a:solidFill>
                  <a:srgbClr val="000000"/>
                </a:solidFill>
                <a:latin typeface="Arial"/>
                <a:ea typeface="Arial"/>
                <a:cs typeface="Arial"/>
                <a:sym typeface="Arial"/>
              </a:rPr>
              <a:t>that exist before mitosis takes place</a:t>
            </a:r>
            <a:endParaRPr/>
          </a:p>
          <a:p>
            <a:r>
              <a:rPr lang="en-US" sz="1400" b="1">
                <a:solidFill>
                  <a:srgbClr val="000000"/>
                </a:solidFill>
                <a:latin typeface="Arial"/>
                <a:ea typeface="Arial"/>
                <a:cs typeface="Arial"/>
                <a:sym typeface="Arial"/>
              </a:rPr>
              <a:t>self.child_cel</a:t>
            </a:r>
            <a:r>
              <a:rPr lang="en-US" sz="1400">
                <a:solidFill>
                  <a:srgbClr val="000000"/>
                </a:solidFill>
                <a:latin typeface="Arial"/>
                <a:ea typeface="Arial"/>
                <a:cs typeface="Arial"/>
                <a:sym typeface="Arial"/>
              </a:rPr>
              <a:t>l represents </a:t>
            </a:r>
            <a:r>
              <a:rPr lang="en-US" sz="1400" b="1">
                <a:solidFill>
                  <a:srgbClr val="000000"/>
                </a:solidFill>
                <a:latin typeface="Arial"/>
                <a:ea typeface="Arial"/>
                <a:cs typeface="Arial"/>
                <a:sym typeface="Arial"/>
              </a:rPr>
              <a:t>new</a:t>
            </a:r>
            <a:r>
              <a:rPr lang="en-US" sz="1400">
                <a:solidFill>
                  <a:srgbClr val="000000"/>
                </a:solidFill>
                <a:latin typeface="Arial"/>
                <a:ea typeface="Arial"/>
                <a:cs typeface="Arial"/>
                <a:sym typeface="Arial"/>
              </a:rPr>
              <a:t> CC3D </a:t>
            </a:r>
            <a:r>
              <a:rPr lang="en-US" sz="1400" b="1">
                <a:solidFill>
                  <a:srgbClr val="000000"/>
                </a:solidFill>
                <a:latin typeface="Arial"/>
                <a:ea typeface="Arial"/>
                <a:cs typeface="Arial"/>
                <a:sym typeface="Arial"/>
              </a:rPr>
              <a:t>cell object </a:t>
            </a:r>
            <a:r>
              <a:rPr lang="en-US" sz="1400">
                <a:solidFill>
                  <a:srgbClr val="000000"/>
                </a:solidFill>
                <a:latin typeface="Arial"/>
                <a:ea typeface="Arial"/>
                <a:cs typeface="Arial"/>
                <a:sym typeface="Arial"/>
              </a:rPr>
              <a:t>that gets created during mitosis</a:t>
            </a:r>
            <a:endParaRPr/>
          </a:p>
          <a:p>
            <a:endParaRPr sz="1400">
              <a:solidFill>
                <a:srgbClr val="000000"/>
              </a:solidFill>
              <a:latin typeface="Arial"/>
              <a:ea typeface="Arial"/>
              <a:cs typeface="Arial"/>
              <a:sym typeface="Arial"/>
            </a:endParaRPr>
          </a:p>
          <a:p>
            <a:r>
              <a:rPr lang="en-US" sz="1400">
                <a:solidFill>
                  <a:srgbClr val="000000"/>
                </a:solidFill>
                <a:latin typeface="Arial"/>
                <a:ea typeface="Arial"/>
                <a:cs typeface="Arial"/>
                <a:sym typeface="Arial"/>
              </a:rPr>
              <a:t>In biology we talk about two daughter cells. However in simulation it is very convenient to use parent, child terminology so that we can copy cell properties from cell that existed before mitosis to newly created cell object </a:t>
            </a:r>
            <a:endParaRPr/>
          </a:p>
          <a:p>
            <a:endParaRPr sz="1400">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97"/>
        <p:cNvGrpSpPr/>
        <p:nvPr/>
      </p:nvGrpSpPr>
      <p:grpSpPr>
        <a:xfrm>
          <a:off x="0" y="0"/>
          <a:ext cx="0" cy="0"/>
          <a:chOff x="0" y="0"/>
          <a:chExt cx="0" cy="0"/>
        </a:xfrm>
      </p:grpSpPr>
      <p:sp>
        <p:nvSpPr>
          <p:cNvPr id="198" name="Google Shape;198;p5"/>
          <p:cNvSpPr/>
          <p:nvPr/>
        </p:nvSpPr>
        <p:spPr>
          <a:xfrm>
            <a:off x="1524000" y="364719"/>
            <a:ext cx="3523722" cy="3485570"/>
          </a:xfrm>
          <a:prstGeom prst="rect">
            <a:avLst/>
          </a:prstGeom>
          <a:solidFill>
            <a:srgbClr val="FFFFFF"/>
          </a:solidFill>
          <a:ln>
            <a:noFill/>
          </a:ln>
        </p:spPr>
        <p:txBody>
          <a:bodyPr spcFirstLastPara="1" wrap="square" lIns="91425" tIns="45700" rIns="91425" bIns="45700" anchor="ctr" anchorCtr="0">
            <a:spAutoFit/>
          </a:bodyPr>
          <a:lstStyle/>
          <a:p>
            <a:pPr>
              <a:buClr>
                <a:srgbClr val="000080"/>
              </a:buClr>
              <a:buSzPts val="1050"/>
            </a:pPr>
            <a:r>
              <a:rPr lang="en-US" sz="1050" b="1">
                <a:solidFill>
                  <a:srgbClr val="000080"/>
                </a:solidFill>
                <a:latin typeface="Arial"/>
                <a:ea typeface="Arial"/>
                <a:cs typeface="Arial"/>
                <a:sym typeface="Arial"/>
              </a:rPr>
              <a:t>class </a:t>
            </a:r>
            <a:r>
              <a:rPr lang="en-US" sz="1050">
                <a:solidFill>
                  <a:srgbClr val="000000"/>
                </a:solidFill>
                <a:latin typeface="Arial"/>
                <a:ea typeface="Arial"/>
                <a:cs typeface="Arial"/>
                <a:sym typeface="Arial"/>
              </a:rPr>
              <a:t>CellGrowth2Steppable(SteppableBasePy):</a:t>
            </a:r>
            <a:br>
              <a:rPr lang="en-US" sz="1050">
                <a:solidFill>
                  <a:srgbClr val="000000"/>
                </a:solidFill>
                <a:latin typeface="Arial"/>
                <a:ea typeface="Arial"/>
                <a:cs typeface="Arial"/>
                <a:sym typeface="Arial"/>
              </a:rPr>
            </a:b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a:t>
            </a:r>
            <a:r>
              <a:rPr lang="en-US" sz="1050" b="1">
                <a:solidFill>
                  <a:srgbClr val="000080"/>
                </a:solidFill>
                <a:latin typeface="Arial"/>
                <a:ea typeface="Arial"/>
                <a:cs typeface="Arial"/>
                <a:sym typeface="Arial"/>
              </a:rPr>
              <a:t>def </a:t>
            </a:r>
            <a:r>
              <a:rPr lang="en-US" sz="1050">
                <a:solidFill>
                  <a:srgbClr val="B200B2"/>
                </a:solidFill>
                <a:latin typeface="Arial"/>
                <a:ea typeface="Arial"/>
                <a:cs typeface="Arial"/>
                <a:sym typeface="Arial"/>
              </a:rPr>
              <a:t>__init__</a:t>
            </a:r>
            <a:r>
              <a:rPr lang="en-US" sz="1050">
                <a:solidFill>
                  <a:srgbClr val="000000"/>
                </a:solidFill>
                <a:latin typeface="Arial"/>
                <a:ea typeface="Arial"/>
                <a:cs typeface="Arial"/>
                <a:sym typeface="Arial"/>
              </a:rPr>
              <a:t>(</a:t>
            </a:r>
            <a:r>
              <a:rPr lang="en-US" sz="1050">
                <a:solidFill>
                  <a:srgbClr val="94558D"/>
                </a:solidFill>
                <a:latin typeface="Arial"/>
                <a:ea typeface="Arial"/>
                <a:cs typeface="Arial"/>
                <a:sym typeface="Arial"/>
              </a:rPr>
              <a:t>self</a:t>
            </a:r>
            <a:r>
              <a:rPr lang="en-US" sz="1050">
                <a:solidFill>
                  <a:srgbClr val="000000"/>
                </a:solidFill>
                <a:latin typeface="Arial"/>
                <a:ea typeface="Arial"/>
                <a:cs typeface="Arial"/>
                <a:sym typeface="Arial"/>
              </a:rPr>
              <a:t>, frequency=</a:t>
            </a:r>
            <a:r>
              <a:rPr lang="en-US" sz="1050">
                <a:solidFill>
                  <a:srgbClr val="0000FF"/>
                </a:solidFill>
                <a:latin typeface="Arial"/>
                <a:ea typeface="Arial"/>
                <a:cs typeface="Arial"/>
                <a:sym typeface="Arial"/>
              </a:rPr>
              <a:t>1</a:t>
            </a:r>
            <a:r>
              <a:rPr lang="en-US" sz="1050">
                <a:solidFill>
                  <a:srgbClr val="000000"/>
                </a:solidFill>
                <a:latin typeface="Arial"/>
                <a:ea typeface="Arial"/>
                <a:cs typeface="Arial"/>
                <a:sym typeface="Arial"/>
              </a:rPr>
              <a:t>):</a:t>
            </a:r>
            <a:br>
              <a:rPr lang="en-US" sz="1050">
                <a:solidFill>
                  <a:srgbClr val="000000"/>
                </a:solidFill>
                <a:latin typeface="Arial"/>
                <a:ea typeface="Arial"/>
                <a:cs typeface="Arial"/>
                <a:sym typeface="Arial"/>
              </a:rPr>
            </a:b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SteppableBasePy.</a:t>
            </a:r>
            <a:r>
              <a:rPr lang="en-US" sz="1050">
                <a:solidFill>
                  <a:srgbClr val="B200B2"/>
                </a:solidFill>
                <a:latin typeface="Arial"/>
                <a:ea typeface="Arial"/>
                <a:cs typeface="Arial"/>
                <a:sym typeface="Arial"/>
              </a:rPr>
              <a:t>__init__</a:t>
            </a:r>
            <a:r>
              <a:rPr lang="en-US" sz="1050">
                <a:solidFill>
                  <a:srgbClr val="000000"/>
                </a:solidFill>
                <a:latin typeface="Arial"/>
                <a:ea typeface="Arial"/>
                <a:cs typeface="Arial"/>
                <a:sym typeface="Arial"/>
              </a:rPr>
              <a:t>(</a:t>
            </a:r>
            <a:r>
              <a:rPr lang="en-US" sz="1050">
                <a:solidFill>
                  <a:srgbClr val="94558D"/>
                </a:solidFill>
                <a:latin typeface="Arial"/>
                <a:ea typeface="Arial"/>
                <a:cs typeface="Arial"/>
                <a:sym typeface="Arial"/>
              </a:rPr>
              <a:t>self</a:t>
            </a:r>
            <a:r>
              <a:rPr lang="en-US" sz="1050">
                <a:solidFill>
                  <a:srgbClr val="000000"/>
                </a:solidFill>
                <a:latin typeface="Arial"/>
                <a:ea typeface="Arial"/>
                <a:cs typeface="Arial"/>
                <a:sym typeface="Arial"/>
              </a:rPr>
              <a:t>, frequency)</a:t>
            </a:r>
            <a:br>
              <a:rPr lang="en-US" sz="1050">
                <a:solidFill>
                  <a:srgbClr val="000000"/>
                </a:solidFill>
                <a:latin typeface="Arial"/>
                <a:ea typeface="Arial"/>
                <a:cs typeface="Arial"/>
                <a:sym typeface="Arial"/>
              </a:rPr>
            </a:b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a:t>
            </a:r>
            <a:r>
              <a:rPr lang="en-US" sz="1050" b="1">
                <a:solidFill>
                  <a:srgbClr val="000080"/>
                </a:solidFill>
                <a:latin typeface="Arial"/>
                <a:ea typeface="Arial"/>
                <a:cs typeface="Arial"/>
                <a:sym typeface="Arial"/>
              </a:rPr>
              <a:t>def </a:t>
            </a:r>
            <a:r>
              <a:rPr lang="en-US" sz="1050">
                <a:solidFill>
                  <a:srgbClr val="000000"/>
                </a:solidFill>
                <a:latin typeface="Arial"/>
                <a:ea typeface="Arial"/>
                <a:cs typeface="Arial"/>
                <a:sym typeface="Arial"/>
              </a:rPr>
              <a:t>start(</a:t>
            </a:r>
            <a:r>
              <a:rPr lang="en-US" sz="1050">
                <a:solidFill>
                  <a:srgbClr val="94558D"/>
                </a:solidFill>
                <a:latin typeface="Arial"/>
                <a:ea typeface="Arial"/>
                <a:cs typeface="Arial"/>
                <a:sym typeface="Arial"/>
              </a:rPr>
              <a:t>self</a:t>
            </a:r>
            <a:r>
              <a:rPr lang="en-US" sz="1050">
                <a:solidFill>
                  <a:srgbClr val="000000"/>
                </a:solidFill>
                <a:latin typeface="Arial"/>
                <a:ea typeface="Arial"/>
                <a:cs typeface="Arial"/>
                <a:sym typeface="Arial"/>
              </a:rPr>
              <a:t>):</a:t>
            </a:r>
            <a:br>
              <a:rPr lang="en-US" sz="1050">
                <a:solidFill>
                  <a:srgbClr val="000000"/>
                </a:solidFill>
                <a:latin typeface="Arial"/>
                <a:ea typeface="Arial"/>
                <a:cs typeface="Arial"/>
                <a:sym typeface="Arial"/>
              </a:rPr>
            </a:br>
            <a:br>
              <a:rPr lang="en-US" sz="1050" i="1">
                <a:solidFill>
                  <a:srgbClr val="808080"/>
                </a:solidFill>
                <a:latin typeface="Arial"/>
                <a:ea typeface="Arial"/>
                <a:cs typeface="Arial"/>
                <a:sym typeface="Arial"/>
              </a:rPr>
            </a:br>
            <a:r>
              <a:rPr lang="en-US" sz="1050" i="1">
                <a:solidFill>
                  <a:srgbClr val="808080"/>
                </a:solidFill>
                <a:latin typeface="Arial"/>
                <a:ea typeface="Arial"/>
                <a:cs typeface="Arial"/>
                <a:sym typeface="Arial"/>
              </a:rPr>
              <a:t>        </a:t>
            </a:r>
            <a:r>
              <a:rPr lang="en-US" sz="1050">
                <a:solidFill>
                  <a:srgbClr val="000000"/>
                </a:solidFill>
                <a:latin typeface="Arial"/>
                <a:ea typeface="Arial"/>
                <a:cs typeface="Arial"/>
                <a:sym typeface="Arial"/>
              </a:rPr>
              <a:t>cell = </a:t>
            </a:r>
            <a:r>
              <a:rPr lang="en-US" sz="1050">
                <a:solidFill>
                  <a:srgbClr val="94558D"/>
                </a:solidFill>
                <a:latin typeface="Arial"/>
                <a:ea typeface="Arial"/>
                <a:cs typeface="Arial"/>
                <a:sym typeface="Arial"/>
              </a:rPr>
              <a:t>self</a:t>
            </a:r>
            <a:r>
              <a:rPr lang="en-US" sz="1050">
                <a:solidFill>
                  <a:srgbClr val="000000"/>
                </a:solidFill>
                <a:latin typeface="Arial"/>
                <a:ea typeface="Arial"/>
                <a:cs typeface="Arial"/>
                <a:sym typeface="Arial"/>
              </a:rPr>
              <a:t>.new_cell(</a:t>
            </a:r>
            <a:r>
              <a:rPr lang="en-US" sz="1050">
                <a:solidFill>
                  <a:srgbClr val="94558D"/>
                </a:solidFill>
                <a:latin typeface="Arial"/>
                <a:ea typeface="Arial"/>
                <a:cs typeface="Arial"/>
                <a:sym typeface="Arial"/>
              </a:rPr>
              <a:t>self</a:t>
            </a:r>
            <a:r>
              <a:rPr lang="en-US" sz="1050">
                <a:solidFill>
                  <a:srgbClr val="000000"/>
                </a:solidFill>
                <a:latin typeface="Arial"/>
                <a:ea typeface="Arial"/>
                <a:cs typeface="Arial"/>
                <a:sym typeface="Arial"/>
              </a:rPr>
              <a:t>.TUMORPROLIFERATING)</a:t>
            </a: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a:t>
            </a:r>
            <a:r>
              <a:rPr lang="en-US" sz="1050">
                <a:solidFill>
                  <a:srgbClr val="94558D"/>
                </a:solidFill>
                <a:latin typeface="Arial"/>
                <a:ea typeface="Arial"/>
                <a:cs typeface="Arial"/>
                <a:sym typeface="Arial"/>
              </a:rPr>
              <a:t>self</a:t>
            </a:r>
            <a:r>
              <a:rPr lang="en-US" sz="1050">
                <a:solidFill>
                  <a:srgbClr val="000000"/>
                </a:solidFill>
                <a:latin typeface="Arial"/>
                <a:ea typeface="Arial"/>
                <a:cs typeface="Arial"/>
                <a:sym typeface="Arial"/>
              </a:rPr>
              <a:t>.cell_field[</a:t>
            </a:r>
            <a:r>
              <a:rPr lang="en-US" sz="1050">
                <a:solidFill>
                  <a:srgbClr val="0000FF"/>
                </a:solidFill>
                <a:latin typeface="Arial"/>
                <a:ea typeface="Arial"/>
                <a:cs typeface="Arial"/>
                <a:sym typeface="Arial"/>
              </a:rPr>
              <a:t>100</a:t>
            </a:r>
            <a:r>
              <a:rPr lang="en-US" sz="1050">
                <a:solidFill>
                  <a:srgbClr val="000000"/>
                </a:solidFill>
                <a:latin typeface="Arial"/>
                <a:ea typeface="Arial"/>
                <a:cs typeface="Arial"/>
                <a:sym typeface="Arial"/>
              </a:rPr>
              <a:t>:</a:t>
            </a:r>
            <a:r>
              <a:rPr lang="en-US" sz="1050">
                <a:solidFill>
                  <a:srgbClr val="0000FF"/>
                </a:solidFill>
                <a:latin typeface="Arial"/>
                <a:ea typeface="Arial"/>
                <a:cs typeface="Arial"/>
                <a:sym typeface="Arial"/>
              </a:rPr>
              <a:t>102</a:t>
            </a:r>
            <a:r>
              <a:rPr lang="en-US" sz="1050">
                <a:solidFill>
                  <a:srgbClr val="000000"/>
                </a:solidFill>
                <a:latin typeface="Arial"/>
                <a:ea typeface="Arial"/>
                <a:cs typeface="Arial"/>
                <a:sym typeface="Arial"/>
              </a:rPr>
              <a:t>, </a:t>
            </a:r>
            <a:r>
              <a:rPr lang="en-US" sz="1050">
                <a:solidFill>
                  <a:srgbClr val="0000FF"/>
                </a:solidFill>
                <a:latin typeface="Arial"/>
                <a:ea typeface="Arial"/>
                <a:cs typeface="Arial"/>
                <a:sym typeface="Arial"/>
              </a:rPr>
              <a:t>100</a:t>
            </a:r>
            <a:r>
              <a:rPr lang="en-US" sz="1050">
                <a:solidFill>
                  <a:srgbClr val="000000"/>
                </a:solidFill>
                <a:latin typeface="Arial"/>
                <a:ea typeface="Arial"/>
                <a:cs typeface="Arial"/>
                <a:sym typeface="Arial"/>
              </a:rPr>
              <a:t>:</a:t>
            </a:r>
            <a:r>
              <a:rPr lang="en-US" sz="1050">
                <a:solidFill>
                  <a:srgbClr val="0000FF"/>
                </a:solidFill>
                <a:latin typeface="Arial"/>
                <a:ea typeface="Arial"/>
                <a:cs typeface="Arial"/>
                <a:sym typeface="Arial"/>
              </a:rPr>
              <a:t>102</a:t>
            </a:r>
            <a:r>
              <a:rPr lang="en-US" sz="1050">
                <a:solidFill>
                  <a:srgbClr val="000000"/>
                </a:solidFill>
                <a:latin typeface="Arial"/>
                <a:ea typeface="Arial"/>
                <a:cs typeface="Arial"/>
                <a:sym typeface="Arial"/>
              </a:rPr>
              <a:t>, </a:t>
            </a:r>
            <a:r>
              <a:rPr lang="en-US" sz="1050">
                <a:solidFill>
                  <a:srgbClr val="0000FF"/>
                </a:solidFill>
                <a:latin typeface="Arial"/>
                <a:ea typeface="Arial"/>
                <a:cs typeface="Arial"/>
                <a:sym typeface="Arial"/>
              </a:rPr>
              <a:t>0</a:t>
            </a:r>
            <a:r>
              <a:rPr lang="en-US" sz="1050">
                <a:solidFill>
                  <a:srgbClr val="000000"/>
                </a:solidFill>
                <a:latin typeface="Arial"/>
                <a:ea typeface="Arial"/>
                <a:cs typeface="Arial"/>
                <a:sym typeface="Arial"/>
              </a:rPr>
              <a:t>] = cell</a:t>
            </a:r>
            <a:br>
              <a:rPr lang="en-US" sz="1050">
                <a:solidFill>
                  <a:srgbClr val="000000"/>
                </a:solidFill>
                <a:latin typeface="Arial"/>
                <a:ea typeface="Arial"/>
                <a:cs typeface="Arial"/>
                <a:sym typeface="Arial"/>
              </a:rPr>
            </a:b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cell.targetVolume = </a:t>
            </a:r>
            <a:r>
              <a:rPr lang="en-US" sz="1050">
                <a:solidFill>
                  <a:srgbClr val="0000FF"/>
                </a:solidFill>
                <a:latin typeface="Arial"/>
                <a:ea typeface="Arial"/>
                <a:cs typeface="Arial"/>
                <a:sym typeface="Arial"/>
              </a:rPr>
              <a:t>25</a:t>
            </a:r>
            <a:br>
              <a:rPr lang="en-US" sz="1050">
                <a:solidFill>
                  <a:srgbClr val="0000FF"/>
                </a:solidFill>
                <a:latin typeface="Arial"/>
                <a:ea typeface="Arial"/>
                <a:cs typeface="Arial"/>
                <a:sym typeface="Arial"/>
              </a:rPr>
            </a:br>
            <a:r>
              <a:rPr lang="en-US" sz="1050">
                <a:solidFill>
                  <a:srgbClr val="0000FF"/>
                </a:solidFill>
                <a:latin typeface="Arial"/>
                <a:ea typeface="Arial"/>
                <a:cs typeface="Arial"/>
                <a:sym typeface="Arial"/>
              </a:rPr>
              <a:t>        </a:t>
            </a:r>
            <a:r>
              <a:rPr lang="en-US" sz="1050">
                <a:solidFill>
                  <a:srgbClr val="000000"/>
                </a:solidFill>
                <a:latin typeface="Arial"/>
                <a:ea typeface="Arial"/>
                <a:cs typeface="Arial"/>
                <a:sym typeface="Arial"/>
              </a:rPr>
              <a:t>cell.lambdaVolume = </a:t>
            </a:r>
            <a:r>
              <a:rPr lang="en-US" sz="1050">
                <a:solidFill>
                  <a:srgbClr val="0000FF"/>
                </a:solidFill>
                <a:latin typeface="Arial"/>
                <a:ea typeface="Arial"/>
                <a:cs typeface="Arial"/>
                <a:sym typeface="Arial"/>
              </a:rPr>
              <a:t>5.0</a:t>
            </a:r>
            <a:br>
              <a:rPr lang="en-US" sz="1050">
                <a:solidFill>
                  <a:srgbClr val="0000FF"/>
                </a:solidFill>
                <a:latin typeface="Arial"/>
                <a:ea typeface="Arial"/>
                <a:cs typeface="Arial"/>
                <a:sym typeface="Arial"/>
              </a:rPr>
            </a:br>
            <a:br>
              <a:rPr lang="en-US" sz="1050">
                <a:solidFill>
                  <a:srgbClr val="0000FF"/>
                </a:solidFill>
                <a:latin typeface="Arial"/>
                <a:ea typeface="Arial"/>
                <a:cs typeface="Arial"/>
                <a:sym typeface="Arial"/>
              </a:rPr>
            </a:br>
            <a:r>
              <a:rPr lang="en-US" sz="1050">
                <a:solidFill>
                  <a:srgbClr val="0000FF"/>
                </a:solidFill>
                <a:latin typeface="Arial"/>
                <a:ea typeface="Arial"/>
                <a:cs typeface="Arial"/>
                <a:sym typeface="Arial"/>
              </a:rPr>
              <a:t>    </a:t>
            </a:r>
            <a:r>
              <a:rPr lang="en-US" sz="1050" b="1">
                <a:solidFill>
                  <a:srgbClr val="000080"/>
                </a:solidFill>
                <a:latin typeface="Arial"/>
                <a:ea typeface="Arial"/>
                <a:cs typeface="Arial"/>
                <a:sym typeface="Arial"/>
              </a:rPr>
              <a:t>def </a:t>
            </a:r>
            <a:r>
              <a:rPr lang="en-US" sz="1050">
                <a:solidFill>
                  <a:srgbClr val="000000"/>
                </a:solidFill>
                <a:latin typeface="Arial"/>
                <a:ea typeface="Arial"/>
                <a:cs typeface="Arial"/>
                <a:sym typeface="Arial"/>
              </a:rPr>
              <a:t>step(</a:t>
            </a:r>
            <a:r>
              <a:rPr lang="en-US" sz="1050">
                <a:solidFill>
                  <a:srgbClr val="94558D"/>
                </a:solidFill>
                <a:latin typeface="Arial"/>
                <a:ea typeface="Arial"/>
                <a:cs typeface="Arial"/>
                <a:sym typeface="Arial"/>
              </a:rPr>
              <a:t>self</a:t>
            </a:r>
            <a:r>
              <a:rPr lang="en-US" sz="1050">
                <a:solidFill>
                  <a:srgbClr val="000000"/>
                </a:solidFill>
                <a:latin typeface="Arial"/>
                <a:ea typeface="Arial"/>
                <a:cs typeface="Arial"/>
                <a:sym typeface="Arial"/>
              </a:rPr>
              <a:t>, mcs):</a:t>
            </a:r>
            <a:br>
              <a:rPr lang="en-US" sz="1050">
                <a:solidFill>
                  <a:srgbClr val="000000"/>
                </a:solidFill>
                <a:latin typeface="Arial"/>
                <a:ea typeface="Arial"/>
                <a:cs typeface="Arial"/>
                <a:sym typeface="Arial"/>
              </a:rPr>
            </a:br>
            <a:br>
              <a:rPr lang="en-US" sz="1050" i="1">
                <a:solidFill>
                  <a:srgbClr val="808080"/>
                </a:solidFill>
                <a:latin typeface="Arial"/>
                <a:ea typeface="Arial"/>
                <a:cs typeface="Arial"/>
                <a:sym typeface="Arial"/>
              </a:rPr>
            </a:br>
            <a:br>
              <a:rPr lang="en-US" sz="1050" i="1">
                <a:solidFill>
                  <a:srgbClr val="808080"/>
                </a:solidFill>
                <a:latin typeface="Arial"/>
                <a:ea typeface="Arial"/>
                <a:cs typeface="Arial"/>
                <a:sym typeface="Arial"/>
              </a:rPr>
            </a:br>
            <a:r>
              <a:rPr lang="en-US" sz="1050" i="1">
                <a:solidFill>
                  <a:srgbClr val="808080"/>
                </a:solidFill>
                <a:latin typeface="Arial"/>
                <a:ea typeface="Arial"/>
                <a:cs typeface="Arial"/>
                <a:sym typeface="Arial"/>
              </a:rPr>
              <a:t>        </a:t>
            </a:r>
            <a:r>
              <a:rPr lang="en-US" sz="1050" b="1">
                <a:solidFill>
                  <a:srgbClr val="000080"/>
                </a:solidFill>
                <a:latin typeface="Arial"/>
                <a:ea typeface="Arial"/>
                <a:cs typeface="Arial"/>
                <a:sym typeface="Arial"/>
              </a:rPr>
              <a:t>for </a:t>
            </a:r>
            <a:r>
              <a:rPr lang="en-US" sz="1050">
                <a:solidFill>
                  <a:srgbClr val="000000"/>
                </a:solidFill>
                <a:latin typeface="Arial"/>
                <a:ea typeface="Arial"/>
                <a:cs typeface="Arial"/>
                <a:sym typeface="Arial"/>
              </a:rPr>
              <a:t>cell </a:t>
            </a:r>
            <a:r>
              <a:rPr lang="en-US" sz="1050" b="1">
                <a:solidFill>
                  <a:srgbClr val="000080"/>
                </a:solidFill>
                <a:latin typeface="Arial"/>
                <a:ea typeface="Arial"/>
                <a:cs typeface="Arial"/>
                <a:sym typeface="Arial"/>
              </a:rPr>
              <a:t>in </a:t>
            </a:r>
            <a:r>
              <a:rPr lang="en-US" sz="1050">
                <a:solidFill>
                  <a:srgbClr val="94558D"/>
                </a:solidFill>
                <a:latin typeface="Arial"/>
                <a:ea typeface="Arial"/>
                <a:cs typeface="Arial"/>
                <a:sym typeface="Arial"/>
              </a:rPr>
              <a:t>self</a:t>
            </a:r>
            <a:r>
              <a:rPr lang="en-US" sz="1050">
                <a:solidFill>
                  <a:srgbClr val="000000"/>
                </a:solidFill>
                <a:latin typeface="Arial"/>
                <a:ea typeface="Arial"/>
                <a:cs typeface="Arial"/>
                <a:sym typeface="Arial"/>
              </a:rPr>
              <a:t>.cell_list:</a:t>
            </a:r>
            <a:br>
              <a:rPr lang="en-US" sz="1050">
                <a:solidFill>
                  <a:srgbClr val="000000"/>
                </a:solidFill>
                <a:latin typeface="Arial"/>
                <a:ea typeface="Arial"/>
                <a:cs typeface="Arial"/>
                <a:sym typeface="Arial"/>
              </a:rPr>
            </a:b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a:t>
            </a:r>
            <a:r>
              <a:rPr lang="en-US" sz="1050" b="1">
                <a:solidFill>
                  <a:srgbClr val="000080"/>
                </a:solidFill>
                <a:latin typeface="Arial"/>
                <a:ea typeface="Arial"/>
                <a:cs typeface="Arial"/>
                <a:sym typeface="Arial"/>
              </a:rPr>
              <a:t>if </a:t>
            </a:r>
            <a:r>
              <a:rPr lang="en-US" sz="1050">
                <a:solidFill>
                  <a:srgbClr val="000000"/>
                </a:solidFill>
                <a:latin typeface="Arial"/>
                <a:ea typeface="Arial"/>
                <a:cs typeface="Arial"/>
                <a:sym typeface="Arial"/>
              </a:rPr>
              <a:t>cell.type </a:t>
            </a:r>
            <a:r>
              <a:rPr lang="en-US" sz="1050" b="1">
                <a:solidFill>
                  <a:srgbClr val="000080"/>
                </a:solidFill>
                <a:latin typeface="Arial"/>
                <a:ea typeface="Arial"/>
                <a:cs typeface="Arial"/>
                <a:sym typeface="Arial"/>
              </a:rPr>
              <a:t>in </a:t>
            </a:r>
            <a:r>
              <a:rPr lang="en-US" sz="1050">
                <a:solidFill>
                  <a:srgbClr val="000000"/>
                </a:solidFill>
                <a:latin typeface="Arial"/>
                <a:ea typeface="Arial"/>
                <a:cs typeface="Arial"/>
                <a:sym typeface="Arial"/>
              </a:rPr>
              <a:t>[</a:t>
            </a:r>
            <a:r>
              <a:rPr lang="en-US" sz="1050">
                <a:solidFill>
                  <a:srgbClr val="94558D"/>
                </a:solidFill>
                <a:latin typeface="Arial"/>
                <a:ea typeface="Arial"/>
                <a:cs typeface="Arial"/>
                <a:sym typeface="Arial"/>
              </a:rPr>
              <a:t>self</a:t>
            </a:r>
            <a:r>
              <a:rPr lang="en-US" sz="1050">
                <a:solidFill>
                  <a:srgbClr val="000000"/>
                </a:solidFill>
                <a:latin typeface="Arial"/>
                <a:ea typeface="Arial"/>
                <a:cs typeface="Arial"/>
                <a:sym typeface="Arial"/>
              </a:rPr>
              <a:t>.TUMORPROLIFERATING]:</a:t>
            </a: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cell.targetVolume += </a:t>
            </a:r>
            <a:r>
              <a:rPr lang="en-US" sz="1050">
                <a:solidFill>
                  <a:srgbClr val="0000FF"/>
                </a:solidFill>
                <a:latin typeface="Arial"/>
                <a:ea typeface="Arial"/>
                <a:cs typeface="Arial"/>
                <a:sym typeface="Arial"/>
              </a:rPr>
              <a:t>0.2</a:t>
            </a:r>
            <a:endParaRPr sz="2400">
              <a:solidFill>
                <a:schemeClr val="dk1"/>
              </a:solidFill>
              <a:latin typeface="Arial"/>
              <a:ea typeface="Arial"/>
              <a:cs typeface="Arial"/>
              <a:sym typeface="Arial"/>
            </a:endParaRPr>
          </a:p>
        </p:txBody>
      </p:sp>
      <p:sp>
        <p:nvSpPr>
          <p:cNvPr id="199" name="Google Shape;199;p5"/>
          <p:cNvSpPr/>
          <p:nvPr/>
        </p:nvSpPr>
        <p:spPr>
          <a:xfrm>
            <a:off x="6221262" y="364719"/>
            <a:ext cx="3890809" cy="4131900"/>
          </a:xfrm>
          <a:prstGeom prst="rect">
            <a:avLst/>
          </a:prstGeom>
          <a:solidFill>
            <a:srgbClr val="FFFFFF"/>
          </a:solidFill>
          <a:ln>
            <a:noFill/>
          </a:ln>
        </p:spPr>
        <p:txBody>
          <a:bodyPr spcFirstLastPara="1" wrap="square" lIns="91425" tIns="45700" rIns="91425" bIns="45700" anchor="ctr" anchorCtr="0">
            <a:spAutoFit/>
          </a:bodyPr>
          <a:lstStyle/>
          <a:p>
            <a:pPr>
              <a:buClr>
                <a:srgbClr val="000000"/>
              </a:buClr>
              <a:buSzPts val="1050"/>
            </a:pPr>
            <a:br>
              <a:rPr lang="en-US" sz="1050">
                <a:solidFill>
                  <a:srgbClr val="000000"/>
                </a:solidFill>
                <a:latin typeface="Arial"/>
                <a:ea typeface="Arial"/>
                <a:cs typeface="Arial"/>
                <a:sym typeface="Arial"/>
              </a:rPr>
            </a:br>
            <a:r>
              <a:rPr lang="en-US" sz="1050" b="1">
                <a:solidFill>
                  <a:srgbClr val="000080"/>
                </a:solidFill>
                <a:latin typeface="Arial"/>
                <a:ea typeface="Arial"/>
                <a:cs typeface="Arial"/>
                <a:sym typeface="Arial"/>
              </a:rPr>
              <a:t>class </a:t>
            </a:r>
            <a:r>
              <a:rPr lang="en-US" sz="1050">
                <a:solidFill>
                  <a:srgbClr val="000000"/>
                </a:solidFill>
                <a:latin typeface="Arial"/>
                <a:ea typeface="Arial"/>
                <a:cs typeface="Arial"/>
                <a:sym typeface="Arial"/>
              </a:rPr>
              <a:t>MitosisSteppable(MitosisSteppableBase):</a:t>
            </a: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a:t>
            </a:r>
            <a:r>
              <a:rPr lang="en-US" sz="1050" b="1">
                <a:solidFill>
                  <a:srgbClr val="000080"/>
                </a:solidFill>
                <a:latin typeface="Arial"/>
                <a:ea typeface="Arial"/>
                <a:cs typeface="Arial"/>
                <a:sym typeface="Arial"/>
              </a:rPr>
              <a:t>def </a:t>
            </a:r>
            <a:r>
              <a:rPr lang="en-US" sz="1050">
                <a:solidFill>
                  <a:srgbClr val="B200B2"/>
                </a:solidFill>
                <a:latin typeface="Arial"/>
                <a:ea typeface="Arial"/>
                <a:cs typeface="Arial"/>
                <a:sym typeface="Arial"/>
              </a:rPr>
              <a:t>__init__</a:t>
            </a:r>
            <a:r>
              <a:rPr lang="en-US" sz="1050">
                <a:solidFill>
                  <a:srgbClr val="000000"/>
                </a:solidFill>
                <a:latin typeface="Arial"/>
                <a:ea typeface="Arial"/>
                <a:cs typeface="Arial"/>
                <a:sym typeface="Arial"/>
              </a:rPr>
              <a:t>(</a:t>
            </a:r>
            <a:r>
              <a:rPr lang="en-US" sz="1050">
                <a:solidFill>
                  <a:srgbClr val="94558D"/>
                </a:solidFill>
                <a:latin typeface="Arial"/>
                <a:ea typeface="Arial"/>
                <a:cs typeface="Arial"/>
                <a:sym typeface="Arial"/>
              </a:rPr>
              <a:t>self</a:t>
            </a:r>
            <a:r>
              <a:rPr lang="en-US" sz="1050">
                <a:solidFill>
                  <a:srgbClr val="000000"/>
                </a:solidFill>
                <a:latin typeface="Arial"/>
                <a:ea typeface="Arial"/>
                <a:cs typeface="Arial"/>
                <a:sym typeface="Arial"/>
              </a:rPr>
              <a:t>, frequency=</a:t>
            </a:r>
            <a:r>
              <a:rPr lang="en-US" sz="1050">
                <a:solidFill>
                  <a:srgbClr val="0000FF"/>
                </a:solidFill>
                <a:latin typeface="Arial"/>
                <a:ea typeface="Arial"/>
                <a:cs typeface="Arial"/>
                <a:sym typeface="Arial"/>
              </a:rPr>
              <a:t>1</a:t>
            </a:r>
            <a:r>
              <a:rPr lang="en-US" sz="1050">
                <a:solidFill>
                  <a:srgbClr val="000000"/>
                </a:solidFill>
                <a:latin typeface="Arial"/>
                <a:ea typeface="Arial"/>
                <a:cs typeface="Arial"/>
                <a:sym typeface="Arial"/>
              </a:rPr>
              <a:t>):</a:t>
            </a: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MitosisSteppableBase.</a:t>
            </a:r>
            <a:r>
              <a:rPr lang="en-US" sz="1050">
                <a:solidFill>
                  <a:srgbClr val="B200B2"/>
                </a:solidFill>
                <a:latin typeface="Arial"/>
                <a:ea typeface="Arial"/>
                <a:cs typeface="Arial"/>
                <a:sym typeface="Arial"/>
              </a:rPr>
              <a:t>__init__</a:t>
            </a:r>
            <a:r>
              <a:rPr lang="en-US" sz="1050">
                <a:solidFill>
                  <a:srgbClr val="000000"/>
                </a:solidFill>
                <a:latin typeface="Arial"/>
                <a:ea typeface="Arial"/>
                <a:cs typeface="Arial"/>
                <a:sym typeface="Arial"/>
              </a:rPr>
              <a:t>(</a:t>
            </a:r>
            <a:r>
              <a:rPr lang="en-US" sz="1050">
                <a:solidFill>
                  <a:srgbClr val="94558D"/>
                </a:solidFill>
                <a:latin typeface="Arial"/>
                <a:ea typeface="Arial"/>
                <a:cs typeface="Arial"/>
                <a:sym typeface="Arial"/>
              </a:rPr>
              <a:t>self</a:t>
            </a:r>
            <a:r>
              <a:rPr lang="en-US" sz="1050">
                <a:solidFill>
                  <a:srgbClr val="000000"/>
                </a:solidFill>
                <a:latin typeface="Arial"/>
                <a:ea typeface="Arial"/>
                <a:cs typeface="Arial"/>
                <a:sym typeface="Arial"/>
              </a:rPr>
              <a:t>, frequency)</a:t>
            </a:r>
            <a:br>
              <a:rPr lang="en-US" sz="1050">
                <a:solidFill>
                  <a:srgbClr val="000000"/>
                </a:solidFill>
                <a:latin typeface="Arial"/>
                <a:ea typeface="Arial"/>
                <a:cs typeface="Arial"/>
                <a:sym typeface="Arial"/>
              </a:rPr>
            </a:b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a:t>
            </a:r>
            <a:r>
              <a:rPr lang="en-US" sz="1050" b="1">
                <a:solidFill>
                  <a:srgbClr val="000080"/>
                </a:solidFill>
                <a:latin typeface="Arial"/>
                <a:ea typeface="Arial"/>
                <a:cs typeface="Arial"/>
                <a:sym typeface="Arial"/>
              </a:rPr>
              <a:t>def </a:t>
            </a:r>
            <a:r>
              <a:rPr lang="en-US" sz="1050">
                <a:solidFill>
                  <a:srgbClr val="000000"/>
                </a:solidFill>
                <a:latin typeface="Arial"/>
                <a:ea typeface="Arial"/>
                <a:cs typeface="Arial"/>
                <a:sym typeface="Arial"/>
              </a:rPr>
              <a:t>step(</a:t>
            </a:r>
            <a:r>
              <a:rPr lang="en-US" sz="1050">
                <a:solidFill>
                  <a:srgbClr val="94558D"/>
                </a:solidFill>
                <a:latin typeface="Arial"/>
                <a:ea typeface="Arial"/>
                <a:cs typeface="Arial"/>
                <a:sym typeface="Arial"/>
              </a:rPr>
              <a:t>self</a:t>
            </a:r>
            <a:r>
              <a:rPr lang="en-US" sz="1050">
                <a:solidFill>
                  <a:srgbClr val="000000"/>
                </a:solidFill>
                <a:latin typeface="Arial"/>
                <a:ea typeface="Arial"/>
                <a:cs typeface="Arial"/>
                <a:sym typeface="Arial"/>
              </a:rPr>
              <a:t>, mcs):</a:t>
            </a:r>
            <a:br>
              <a:rPr lang="en-US" sz="1050">
                <a:solidFill>
                  <a:srgbClr val="000000"/>
                </a:solidFill>
                <a:latin typeface="Arial"/>
                <a:ea typeface="Arial"/>
                <a:cs typeface="Arial"/>
                <a:sym typeface="Arial"/>
              </a:rPr>
            </a:b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cells_to_divide = []</a:t>
            </a: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a:t>
            </a:r>
            <a:r>
              <a:rPr lang="en-US" sz="1050" b="1">
                <a:solidFill>
                  <a:srgbClr val="000080"/>
                </a:solidFill>
                <a:latin typeface="Arial"/>
                <a:ea typeface="Arial"/>
                <a:cs typeface="Arial"/>
                <a:sym typeface="Arial"/>
              </a:rPr>
              <a:t>for </a:t>
            </a:r>
            <a:r>
              <a:rPr lang="en-US" sz="1050">
                <a:solidFill>
                  <a:srgbClr val="000000"/>
                </a:solidFill>
                <a:latin typeface="Arial"/>
                <a:ea typeface="Arial"/>
                <a:cs typeface="Arial"/>
                <a:sym typeface="Arial"/>
              </a:rPr>
              <a:t>cell </a:t>
            </a:r>
            <a:r>
              <a:rPr lang="en-US" sz="1050" b="1">
                <a:solidFill>
                  <a:srgbClr val="000080"/>
                </a:solidFill>
                <a:latin typeface="Arial"/>
                <a:ea typeface="Arial"/>
                <a:cs typeface="Arial"/>
                <a:sym typeface="Arial"/>
              </a:rPr>
              <a:t>in </a:t>
            </a:r>
            <a:r>
              <a:rPr lang="en-US" sz="1050">
                <a:solidFill>
                  <a:srgbClr val="94558D"/>
                </a:solidFill>
                <a:latin typeface="Arial"/>
                <a:ea typeface="Arial"/>
                <a:cs typeface="Arial"/>
                <a:sym typeface="Arial"/>
              </a:rPr>
              <a:t>self</a:t>
            </a:r>
            <a:r>
              <a:rPr lang="en-US" sz="1050">
                <a:solidFill>
                  <a:srgbClr val="000000"/>
                </a:solidFill>
                <a:latin typeface="Arial"/>
                <a:ea typeface="Arial"/>
                <a:cs typeface="Arial"/>
                <a:sym typeface="Arial"/>
              </a:rPr>
              <a:t>.cell_list:</a:t>
            </a: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a:t>
            </a:r>
            <a:r>
              <a:rPr lang="en-US" sz="1050" b="1">
                <a:solidFill>
                  <a:srgbClr val="000080"/>
                </a:solidFill>
                <a:latin typeface="Arial"/>
                <a:ea typeface="Arial"/>
                <a:cs typeface="Arial"/>
                <a:sym typeface="Arial"/>
              </a:rPr>
              <a:t>if </a:t>
            </a:r>
            <a:r>
              <a:rPr lang="en-US" sz="1050">
                <a:solidFill>
                  <a:srgbClr val="000000"/>
                </a:solidFill>
                <a:latin typeface="Arial"/>
                <a:ea typeface="Arial"/>
                <a:cs typeface="Arial"/>
                <a:sym typeface="Arial"/>
              </a:rPr>
              <a:t>cell.volume &gt; </a:t>
            </a:r>
            <a:r>
              <a:rPr lang="en-US" sz="1050">
                <a:solidFill>
                  <a:srgbClr val="0000FF"/>
                </a:solidFill>
                <a:latin typeface="Arial"/>
                <a:ea typeface="Arial"/>
                <a:cs typeface="Arial"/>
                <a:sym typeface="Arial"/>
              </a:rPr>
              <a:t>50</a:t>
            </a:r>
            <a:r>
              <a:rPr lang="en-US" sz="1050">
                <a:solidFill>
                  <a:srgbClr val="000000"/>
                </a:solidFill>
                <a:latin typeface="Arial"/>
                <a:ea typeface="Arial"/>
                <a:cs typeface="Arial"/>
                <a:sym typeface="Arial"/>
              </a:rPr>
              <a:t>:</a:t>
            </a: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cells_to_divide.append(cell)</a:t>
            </a:r>
            <a:br>
              <a:rPr lang="en-US" sz="1050">
                <a:solidFill>
                  <a:srgbClr val="000000"/>
                </a:solidFill>
                <a:latin typeface="Arial"/>
                <a:ea typeface="Arial"/>
                <a:cs typeface="Arial"/>
                <a:sym typeface="Arial"/>
              </a:rPr>
            </a:b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a:t>
            </a:r>
            <a:r>
              <a:rPr lang="en-US" sz="1050" b="1">
                <a:solidFill>
                  <a:srgbClr val="000080"/>
                </a:solidFill>
                <a:latin typeface="Arial"/>
                <a:ea typeface="Arial"/>
                <a:cs typeface="Arial"/>
                <a:sym typeface="Arial"/>
              </a:rPr>
              <a:t>for </a:t>
            </a:r>
            <a:r>
              <a:rPr lang="en-US" sz="1050">
                <a:solidFill>
                  <a:srgbClr val="000000"/>
                </a:solidFill>
                <a:latin typeface="Arial"/>
                <a:ea typeface="Arial"/>
                <a:cs typeface="Arial"/>
                <a:sym typeface="Arial"/>
              </a:rPr>
              <a:t>cell </a:t>
            </a:r>
            <a:r>
              <a:rPr lang="en-US" sz="1050" b="1">
                <a:solidFill>
                  <a:srgbClr val="000080"/>
                </a:solidFill>
                <a:latin typeface="Arial"/>
                <a:ea typeface="Arial"/>
                <a:cs typeface="Arial"/>
                <a:sym typeface="Arial"/>
              </a:rPr>
              <a:t>in </a:t>
            </a:r>
            <a:r>
              <a:rPr lang="en-US" sz="1050">
                <a:solidFill>
                  <a:srgbClr val="000000"/>
                </a:solidFill>
                <a:latin typeface="Arial"/>
                <a:ea typeface="Arial"/>
                <a:cs typeface="Arial"/>
                <a:sym typeface="Arial"/>
              </a:rPr>
              <a:t>cells_to_divide:</a:t>
            </a: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a:t>
            </a:r>
            <a:r>
              <a:rPr lang="en-US" sz="1050">
                <a:solidFill>
                  <a:srgbClr val="94558D"/>
                </a:solidFill>
                <a:latin typeface="Arial"/>
                <a:ea typeface="Arial"/>
                <a:cs typeface="Arial"/>
                <a:sym typeface="Arial"/>
              </a:rPr>
              <a:t>self</a:t>
            </a:r>
            <a:r>
              <a:rPr lang="en-US" sz="1050">
                <a:solidFill>
                  <a:srgbClr val="000000"/>
                </a:solidFill>
                <a:latin typeface="Arial"/>
                <a:ea typeface="Arial"/>
                <a:cs typeface="Arial"/>
                <a:sym typeface="Arial"/>
              </a:rPr>
              <a:t>.divide_cell_random_orientation(cell)</a:t>
            </a:r>
            <a:br>
              <a:rPr lang="en-US" sz="1050">
                <a:solidFill>
                  <a:srgbClr val="000000"/>
                </a:solidFill>
                <a:latin typeface="Arial"/>
                <a:ea typeface="Arial"/>
                <a:cs typeface="Arial"/>
                <a:sym typeface="Arial"/>
              </a:rPr>
            </a:b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a:t>
            </a:r>
            <a:r>
              <a:rPr lang="en-US" sz="1050" b="1">
                <a:solidFill>
                  <a:srgbClr val="000080"/>
                </a:solidFill>
                <a:latin typeface="Arial"/>
                <a:ea typeface="Arial"/>
                <a:cs typeface="Arial"/>
                <a:sym typeface="Arial"/>
              </a:rPr>
              <a:t>def </a:t>
            </a:r>
            <a:r>
              <a:rPr lang="en-US" sz="1050">
                <a:solidFill>
                  <a:srgbClr val="000000"/>
                </a:solidFill>
                <a:latin typeface="Arial"/>
                <a:ea typeface="Arial"/>
                <a:cs typeface="Arial"/>
                <a:sym typeface="Arial"/>
              </a:rPr>
              <a:t>update_attributes(</a:t>
            </a:r>
            <a:r>
              <a:rPr lang="en-US" sz="1050">
                <a:solidFill>
                  <a:srgbClr val="94558D"/>
                </a:solidFill>
                <a:latin typeface="Arial"/>
                <a:ea typeface="Arial"/>
                <a:cs typeface="Arial"/>
                <a:sym typeface="Arial"/>
              </a:rPr>
              <a:t>self</a:t>
            </a:r>
            <a:r>
              <a:rPr lang="en-US" sz="1050">
                <a:solidFill>
                  <a:srgbClr val="000000"/>
                </a:solidFill>
                <a:latin typeface="Arial"/>
                <a:ea typeface="Arial"/>
                <a:cs typeface="Arial"/>
                <a:sym typeface="Arial"/>
              </a:rPr>
              <a:t>):</a:t>
            </a: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a:t>
            </a:r>
            <a:r>
              <a:rPr lang="en-US" sz="1050" i="1">
                <a:solidFill>
                  <a:srgbClr val="808080"/>
                </a:solidFill>
                <a:latin typeface="Arial"/>
                <a:ea typeface="Arial"/>
                <a:cs typeface="Arial"/>
                <a:sym typeface="Arial"/>
              </a:rPr>
              <a:t># reducing parent target volume</a:t>
            </a:r>
            <a:br>
              <a:rPr lang="en-US" sz="1050" i="1">
                <a:solidFill>
                  <a:srgbClr val="808080"/>
                </a:solidFill>
                <a:latin typeface="Arial"/>
                <a:ea typeface="Arial"/>
                <a:cs typeface="Arial"/>
                <a:sym typeface="Arial"/>
              </a:rPr>
            </a:br>
            <a:r>
              <a:rPr lang="en-US" sz="1050" i="1">
                <a:solidFill>
                  <a:srgbClr val="808080"/>
                </a:solidFill>
                <a:latin typeface="Arial"/>
                <a:ea typeface="Arial"/>
                <a:cs typeface="Arial"/>
                <a:sym typeface="Arial"/>
              </a:rPr>
              <a:t>        </a:t>
            </a:r>
            <a:r>
              <a:rPr lang="en-US" sz="1050">
                <a:solidFill>
                  <a:srgbClr val="94558D"/>
                </a:solidFill>
                <a:latin typeface="Arial"/>
                <a:ea typeface="Arial"/>
                <a:cs typeface="Arial"/>
                <a:sym typeface="Arial"/>
              </a:rPr>
              <a:t>self</a:t>
            </a:r>
            <a:r>
              <a:rPr lang="en-US" sz="1050">
                <a:solidFill>
                  <a:srgbClr val="000000"/>
                </a:solidFill>
                <a:latin typeface="Arial"/>
                <a:ea typeface="Arial"/>
                <a:cs typeface="Arial"/>
                <a:sym typeface="Arial"/>
              </a:rPr>
              <a:t>.parent_cell.targetVolume /= </a:t>
            </a:r>
            <a:r>
              <a:rPr lang="en-US" sz="1050">
                <a:solidFill>
                  <a:srgbClr val="0000FF"/>
                </a:solidFill>
                <a:latin typeface="Arial"/>
                <a:ea typeface="Arial"/>
                <a:cs typeface="Arial"/>
                <a:sym typeface="Arial"/>
              </a:rPr>
              <a:t>2.0</a:t>
            </a:r>
            <a:br>
              <a:rPr lang="en-US" sz="1050">
                <a:solidFill>
                  <a:srgbClr val="0000FF"/>
                </a:solidFill>
                <a:latin typeface="Arial"/>
                <a:ea typeface="Arial"/>
                <a:cs typeface="Arial"/>
                <a:sym typeface="Arial"/>
              </a:rPr>
            </a:br>
            <a:br>
              <a:rPr lang="en-US" sz="1050">
                <a:solidFill>
                  <a:srgbClr val="0000FF"/>
                </a:solidFill>
                <a:latin typeface="Arial"/>
                <a:ea typeface="Arial"/>
                <a:cs typeface="Arial"/>
                <a:sym typeface="Arial"/>
              </a:rPr>
            </a:br>
            <a:r>
              <a:rPr lang="en-US" sz="1050">
                <a:solidFill>
                  <a:srgbClr val="0000FF"/>
                </a:solidFill>
                <a:latin typeface="Arial"/>
                <a:ea typeface="Arial"/>
                <a:cs typeface="Arial"/>
                <a:sym typeface="Arial"/>
              </a:rPr>
              <a:t>        </a:t>
            </a:r>
            <a:r>
              <a:rPr lang="en-US" sz="1050">
                <a:solidFill>
                  <a:srgbClr val="94558D"/>
                </a:solidFill>
                <a:latin typeface="Arial"/>
                <a:ea typeface="Arial"/>
                <a:cs typeface="Arial"/>
                <a:sym typeface="Arial"/>
              </a:rPr>
              <a:t>self</a:t>
            </a:r>
            <a:r>
              <a:rPr lang="en-US" sz="1050">
                <a:solidFill>
                  <a:srgbClr val="000000"/>
                </a:solidFill>
                <a:latin typeface="Arial"/>
                <a:ea typeface="Arial"/>
                <a:cs typeface="Arial"/>
                <a:sym typeface="Arial"/>
              </a:rPr>
              <a:t>.clone_parent_2_child()</a:t>
            </a:r>
            <a:br>
              <a:rPr lang="en-US" sz="1050">
                <a:solidFill>
                  <a:srgbClr val="000000"/>
                </a:solidFill>
                <a:latin typeface="Arial"/>
                <a:ea typeface="Arial"/>
                <a:cs typeface="Arial"/>
                <a:sym typeface="Arial"/>
              </a:rPr>
            </a:b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a:t>
            </a:r>
            <a:r>
              <a:rPr lang="en-US" sz="1050" b="1">
                <a:solidFill>
                  <a:srgbClr val="000080"/>
                </a:solidFill>
                <a:latin typeface="Arial"/>
                <a:ea typeface="Arial"/>
                <a:cs typeface="Arial"/>
                <a:sym typeface="Arial"/>
              </a:rPr>
              <a:t>if </a:t>
            </a:r>
            <a:r>
              <a:rPr lang="en-US" sz="1050">
                <a:solidFill>
                  <a:srgbClr val="94558D"/>
                </a:solidFill>
                <a:latin typeface="Arial"/>
                <a:ea typeface="Arial"/>
                <a:cs typeface="Arial"/>
                <a:sym typeface="Arial"/>
              </a:rPr>
              <a:t>self</a:t>
            </a:r>
            <a:r>
              <a:rPr lang="en-US" sz="1050">
                <a:solidFill>
                  <a:srgbClr val="000000"/>
                </a:solidFill>
                <a:latin typeface="Arial"/>
                <a:ea typeface="Arial"/>
                <a:cs typeface="Arial"/>
                <a:sym typeface="Arial"/>
              </a:rPr>
              <a:t>.parent_cell.type == </a:t>
            </a:r>
            <a:r>
              <a:rPr lang="en-US" sz="1050">
                <a:solidFill>
                  <a:srgbClr val="94558D"/>
                </a:solidFill>
                <a:latin typeface="Arial"/>
                <a:ea typeface="Arial"/>
                <a:cs typeface="Arial"/>
                <a:sym typeface="Arial"/>
              </a:rPr>
              <a:t>self</a:t>
            </a:r>
            <a:r>
              <a:rPr lang="en-US" sz="1050">
                <a:solidFill>
                  <a:srgbClr val="000000"/>
                </a:solidFill>
                <a:latin typeface="Arial"/>
                <a:ea typeface="Arial"/>
                <a:cs typeface="Arial"/>
                <a:sym typeface="Arial"/>
              </a:rPr>
              <a:t>.TUMORPROLIFERATING:</a:t>
            </a: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a:t>
            </a:r>
            <a:r>
              <a:rPr lang="en-US" sz="1050">
                <a:solidFill>
                  <a:srgbClr val="94558D"/>
                </a:solidFill>
                <a:latin typeface="Arial"/>
                <a:ea typeface="Arial"/>
                <a:cs typeface="Arial"/>
                <a:sym typeface="Arial"/>
              </a:rPr>
              <a:t>self</a:t>
            </a:r>
            <a:r>
              <a:rPr lang="en-US" sz="1050">
                <a:solidFill>
                  <a:srgbClr val="000000"/>
                </a:solidFill>
                <a:latin typeface="Arial"/>
                <a:ea typeface="Arial"/>
                <a:cs typeface="Arial"/>
                <a:sym typeface="Arial"/>
              </a:rPr>
              <a:t>.child_cell.type = </a:t>
            </a:r>
            <a:r>
              <a:rPr lang="en-US" sz="1050">
                <a:solidFill>
                  <a:srgbClr val="94558D"/>
                </a:solidFill>
                <a:latin typeface="Arial"/>
                <a:ea typeface="Arial"/>
                <a:cs typeface="Arial"/>
                <a:sym typeface="Arial"/>
              </a:rPr>
              <a:t>self</a:t>
            </a:r>
            <a:r>
              <a:rPr lang="en-US" sz="1050">
                <a:solidFill>
                  <a:srgbClr val="000000"/>
                </a:solidFill>
                <a:latin typeface="Arial"/>
                <a:ea typeface="Arial"/>
                <a:cs typeface="Arial"/>
                <a:sym typeface="Arial"/>
              </a:rPr>
              <a:t>.TUMOR</a:t>
            </a: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a:t>
            </a:r>
            <a:r>
              <a:rPr lang="en-US" sz="1050" b="1">
                <a:solidFill>
                  <a:srgbClr val="000080"/>
                </a:solidFill>
                <a:latin typeface="Arial"/>
                <a:ea typeface="Arial"/>
                <a:cs typeface="Arial"/>
                <a:sym typeface="Arial"/>
              </a:rPr>
              <a:t>else</a:t>
            </a:r>
            <a:r>
              <a:rPr lang="en-US" sz="1050">
                <a:solidFill>
                  <a:srgbClr val="000000"/>
                </a:solidFill>
                <a:latin typeface="Arial"/>
                <a:ea typeface="Arial"/>
                <a:cs typeface="Arial"/>
                <a:sym typeface="Arial"/>
              </a:rPr>
              <a:t>:</a:t>
            </a: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            </a:t>
            </a:r>
            <a:r>
              <a:rPr lang="en-US" sz="1050">
                <a:solidFill>
                  <a:srgbClr val="94558D"/>
                </a:solidFill>
                <a:latin typeface="Arial"/>
                <a:ea typeface="Arial"/>
                <a:cs typeface="Arial"/>
                <a:sym typeface="Arial"/>
              </a:rPr>
              <a:t>self</a:t>
            </a:r>
            <a:r>
              <a:rPr lang="en-US" sz="1050">
                <a:solidFill>
                  <a:srgbClr val="000000"/>
                </a:solidFill>
                <a:latin typeface="Arial"/>
                <a:ea typeface="Arial"/>
                <a:cs typeface="Arial"/>
                <a:sym typeface="Arial"/>
              </a:rPr>
              <a:t>.child_cell.type = </a:t>
            </a:r>
            <a:r>
              <a:rPr lang="en-US" sz="1050">
                <a:solidFill>
                  <a:srgbClr val="94558D"/>
                </a:solidFill>
                <a:latin typeface="Arial"/>
                <a:ea typeface="Arial"/>
                <a:cs typeface="Arial"/>
                <a:sym typeface="Arial"/>
              </a:rPr>
              <a:t>self</a:t>
            </a:r>
            <a:r>
              <a:rPr lang="en-US" sz="1050">
                <a:solidFill>
                  <a:srgbClr val="000000"/>
                </a:solidFill>
                <a:latin typeface="Arial"/>
                <a:ea typeface="Arial"/>
                <a:cs typeface="Arial"/>
                <a:sym typeface="Arial"/>
              </a:rPr>
              <a:t>.TUMORPROLIFERATING</a:t>
            </a:r>
            <a:endParaRPr sz="2400">
              <a:solidFill>
                <a:schemeClr val="dk1"/>
              </a:solidFill>
              <a:latin typeface="Arial"/>
              <a:ea typeface="Arial"/>
              <a:cs typeface="Arial"/>
              <a:sym typeface="Arial"/>
            </a:endParaRPr>
          </a:p>
        </p:txBody>
      </p:sp>
      <p:sp>
        <p:nvSpPr>
          <p:cNvPr id="200" name="Google Shape;200;p5"/>
          <p:cNvSpPr/>
          <p:nvPr/>
        </p:nvSpPr>
        <p:spPr>
          <a:xfrm>
            <a:off x="1636736" y="4757047"/>
            <a:ext cx="5301451" cy="1915909"/>
          </a:xfrm>
          <a:prstGeom prst="rect">
            <a:avLst/>
          </a:prstGeom>
          <a:solidFill>
            <a:srgbClr val="FFFFFF"/>
          </a:solidFill>
          <a:ln>
            <a:noFill/>
          </a:ln>
        </p:spPr>
        <p:txBody>
          <a:bodyPr spcFirstLastPara="1" wrap="square" lIns="91425" tIns="45700" rIns="91425" bIns="45700" anchor="ctr" anchorCtr="0">
            <a:spAutoFit/>
          </a:bodyPr>
          <a:lstStyle/>
          <a:p>
            <a:pPr>
              <a:buClr>
                <a:srgbClr val="000080"/>
              </a:buClr>
              <a:buSzPts val="1050"/>
            </a:pPr>
            <a:r>
              <a:rPr lang="en-US" sz="1050" b="1">
                <a:solidFill>
                  <a:srgbClr val="000080"/>
                </a:solidFill>
                <a:latin typeface="Arial"/>
                <a:ea typeface="Arial"/>
                <a:cs typeface="Arial"/>
                <a:sym typeface="Arial"/>
              </a:rPr>
              <a:t>from </a:t>
            </a:r>
            <a:r>
              <a:rPr lang="en-US" sz="1050">
                <a:solidFill>
                  <a:srgbClr val="000000"/>
                </a:solidFill>
                <a:latin typeface="Arial"/>
                <a:ea typeface="Arial"/>
                <a:cs typeface="Arial"/>
                <a:sym typeface="Arial"/>
              </a:rPr>
              <a:t>cc3d </a:t>
            </a:r>
            <a:r>
              <a:rPr lang="en-US" sz="1050" b="1">
                <a:solidFill>
                  <a:srgbClr val="000080"/>
                </a:solidFill>
                <a:latin typeface="Arial"/>
                <a:ea typeface="Arial"/>
                <a:cs typeface="Arial"/>
                <a:sym typeface="Arial"/>
              </a:rPr>
              <a:t>import </a:t>
            </a:r>
            <a:r>
              <a:rPr lang="en-US" sz="1050">
                <a:solidFill>
                  <a:srgbClr val="000000"/>
                </a:solidFill>
                <a:latin typeface="Arial"/>
                <a:ea typeface="Arial"/>
                <a:cs typeface="Arial"/>
                <a:sym typeface="Arial"/>
              </a:rPr>
              <a:t>CompuCellSetup</a:t>
            </a:r>
            <a:br>
              <a:rPr lang="en-US" sz="1050">
                <a:solidFill>
                  <a:srgbClr val="000000"/>
                </a:solidFill>
                <a:latin typeface="Arial"/>
                <a:ea typeface="Arial"/>
                <a:cs typeface="Arial"/>
                <a:sym typeface="Arial"/>
              </a:rPr>
            </a:br>
            <a:r>
              <a:rPr lang="en-US" sz="1050" b="1">
                <a:solidFill>
                  <a:srgbClr val="000080"/>
                </a:solidFill>
                <a:latin typeface="Arial"/>
                <a:ea typeface="Arial"/>
                <a:cs typeface="Arial"/>
                <a:sym typeface="Arial"/>
              </a:rPr>
              <a:t>from </a:t>
            </a:r>
            <a:r>
              <a:rPr lang="en-US" sz="1050">
                <a:solidFill>
                  <a:srgbClr val="000000"/>
                </a:solidFill>
                <a:latin typeface="Arial"/>
                <a:ea typeface="Arial"/>
                <a:cs typeface="Arial"/>
                <a:sym typeface="Arial"/>
              </a:rPr>
              <a:t>CellGrowth2Steppables </a:t>
            </a:r>
            <a:r>
              <a:rPr lang="en-US" sz="1050" b="1">
                <a:solidFill>
                  <a:srgbClr val="000080"/>
                </a:solidFill>
                <a:latin typeface="Arial"/>
                <a:ea typeface="Arial"/>
                <a:cs typeface="Arial"/>
                <a:sym typeface="Arial"/>
              </a:rPr>
              <a:t>import </a:t>
            </a:r>
            <a:r>
              <a:rPr lang="en-US" sz="1050">
                <a:solidFill>
                  <a:srgbClr val="000000"/>
                </a:solidFill>
                <a:latin typeface="Arial"/>
                <a:ea typeface="Arial"/>
                <a:cs typeface="Arial"/>
                <a:sym typeface="Arial"/>
              </a:rPr>
              <a:t>CellGrowth2Steppable</a:t>
            </a:r>
            <a:br>
              <a:rPr lang="en-US" sz="1050">
                <a:solidFill>
                  <a:srgbClr val="000000"/>
                </a:solidFill>
                <a:latin typeface="Arial"/>
                <a:ea typeface="Arial"/>
                <a:cs typeface="Arial"/>
                <a:sym typeface="Arial"/>
              </a:rPr>
            </a:br>
            <a:r>
              <a:rPr lang="en-US" sz="1050" b="1">
                <a:solidFill>
                  <a:srgbClr val="000080"/>
                </a:solidFill>
                <a:latin typeface="Arial"/>
                <a:ea typeface="Arial"/>
                <a:cs typeface="Arial"/>
                <a:sym typeface="Arial"/>
              </a:rPr>
              <a:t>from </a:t>
            </a:r>
            <a:r>
              <a:rPr lang="en-US" sz="1050">
                <a:solidFill>
                  <a:srgbClr val="000000"/>
                </a:solidFill>
                <a:latin typeface="Arial"/>
                <a:ea typeface="Arial"/>
                <a:cs typeface="Arial"/>
                <a:sym typeface="Arial"/>
              </a:rPr>
              <a:t>CellGrowth2Steppables </a:t>
            </a:r>
            <a:r>
              <a:rPr lang="en-US" sz="1050" b="1">
                <a:solidFill>
                  <a:srgbClr val="000080"/>
                </a:solidFill>
                <a:latin typeface="Arial"/>
                <a:ea typeface="Arial"/>
                <a:cs typeface="Arial"/>
                <a:sym typeface="Arial"/>
              </a:rPr>
              <a:t>import </a:t>
            </a:r>
            <a:r>
              <a:rPr lang="en-US" sz="1050">
                <a:solidFill>
                  <a:srgbClr val="000000"/>
                </a:solidFill>
                <a:latin typeface="Arial"/>
                <a:ea typeface="Arial"/>
                <a:cs typeface="Arial"/>
                <a:sym typeface="Arial"/>
              </a:rPr>
              <a:t>MitosisSteppable        </a:t>
            </a:r>
            <a:br>
              <a:rPr lang="en-US" sz="1050">
                <a:solidFill>
                  <a:srgbClr val="000000"/>
                </a:solidFill>
                <a:latin typeface="Arial"/>
                <a:ea typeface="Arial"/>
                <a:cs typeface="Arial"/>
                <a:sym typeface="Arial"/>
              </a:rPr>
            </a:br>
            <a:br>
              <a:rPr lang="en-US" sz="1050">
                <a:solidFill>
                  <a:srgbClr val="000000"/>
                </a:solidFill>
                <a:latin typeface="Arial"/>
                <a:ea typeface="Arial"/>
                <a:cs typeface="Arial"/>
                <a:sym typeface="Arial"/>
              </a:rPr>
            </a:b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CompuCellSetup.register_steppable(</a:t>
            </a:r>
            <a:r>
              <a:rPr lang="en-US" sz="1050">
                <a:solidFill>
                  <a:srgbClr val="660099"/>
                </a:solidFill>
                <a:latin typeface="Arial"/>
                <a:ea typeface="Arial"/>
                <a:cs typeface="Arial"/>
                <a:sym typeface="Arial"/>
              </a:rPr>
              <a:t>steppable</a:t>
            </a:r>
            <a:r>
              <a:rPr lang="en-US" sz="1050">
                <a:solidFill>
                  <a:srgbClr val="000000"/>
                </a:solidFill>
                <a:latin typeface="Arial"/>
                <a:ea typeface="Arial"/>
                <a:cs typeface="Arial"/>
                <a:sym typeface="Arial"/>
              </a:rPr>
              <a:t>=CellGrowth2Steppable(</a:t>
            </a:r>
            <a:r>
              <a:rPr lang="en-US" sz="1050">
                <a:solidFill>
                  <a:srgbClr val="660099"/>
                </a:solidFill>
                <a:latin typeface="Arial"/>
                <a:ea typeface="Arial"/>
                <a:cs typeface="Arial"/>
                <a:sym typeface="Arial"/>
              </a:rPr>
              <a:t>frequency</a:t>
            </a:r>
            <a:r>
              <a:rPr lang="en-US" sz="1050">
                <a:solidFill>
                  <a:srgbClr val="000000"/>
                </a:solidFill>
                <a:latin typeface="Arial"/>
                <a:ea typeface="Arial"/>
                <a:cs typeface="Arial"/>
                <a:sym typeface="Arial"/>
              </a:rPr>
              <a:t>=</a:t>
            </a:r>
            <a:r>
              <a:rPr lang="en-US" sz="1050">
                <a:solidFill>
                  <a:srgbClr val="0000FF"/>
                </a:solidFill>
                <a:latin typeface="Arial"/>
                <a:ea typeface="Arial"/>
                <a:cs typeface="Arial"/>
                <a:sym typeface="Arial"/>
              </a:rPr>
              <a:t>1</a:t>
            </a:r>
            <a:r>
              <a:rPr lang="en-US" sz="1050">
                <a:solidFill>
                  <a:srgbClr val="000000"/>
                </a:solidFill>
                <a:latin typeface="Arial"/>
                <a:ea typeface="Arial"/>
                <a:cs typeface="Arial"/>
                <a:sym typeface="Arial"/>
              </a:rPr>
              <a:t>))</a:t>
            </a: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CompuCellSetup.register_steppable(</a:t>
            </a:r>
            <a:r>
              <a:rPr lang="en-US" sz="1050">
                <a:solidFill>
                  <a:srgbClr val="660099"/>
                </a:solidFill>
                <a:latin typeface="Arial"/>
                <a:ea typeface="Arial"/>
                <a:cs typeface="Arial"/>
                <a:sym typeface="Arial"/>
              </a:rPr>
              <a:t>steppable</a:t>
            </a:r>
            <a:r>
              <a:rPr lang="en-US" sz="1050">
                <a:solidFill>
                  <a:srgbClr val="000000"/>
                </a:solidFill>
                <a:latin typeface="Arial"/>
                <a:ea typeface="Arial"/>
                <a:cs typeface="Arial"/>
                <a:sym typeface="Arial"/>
              </a:rPr>
              <a:t>=MitosisSteppable(</a:t>
            </a:r>
            <a:r>
              <a:rPr lang="en-US" sz="1050">
                <a:solidFill>
                  <a:srgbClr val="660099"/>
                </a:solidFill>
                <a:latin typeface="Arial"/>
                <a:ea typeface="Arial"/>
                <a:cs typeface="Arial"/>
                <a:sym typeface="Arial"/>
              </a:rPr>
              <a:t>frequency</a:t>
            </a:r>
            <a:r>
              <a:rPr lang="en-US" sz="1050">
                <a:solidFill>
                  <a:srgbClr val="000000"/>
                </a:solidFill>
                <a:latin typeface="Arial"/>
                <a:ea typeface="Arial"/>
                <a:cs typeface="Arial"/>
                <a:sym typeface="Arial"/>
              </a:rPr>
              <a:t>=</a:t>
            </a:r>
            <a:r>
              <a:rPr lang="en-US" sz="1050">
                <a:solidFill>
                  <a:srgbClr val="0000FF"/>
                </a:solidFill>
                <a:latin typeface="Arial"/>
                <a:ea typeface="Arial"/>
                <a:cs typeface="Arial"/>
                <a:sym typeface="Arial"/>
              </a:rPr>
              <a:t>1</a:t>
            </a:r>
            <a:r>
              <a:rPr lang="en-US" sz="1050">
                <a:solidFill>
                  <a:srgbClr val="000000"/>
                </a:solidFill>
                <a:latin typeface="Arial"/>
                <a:ea typeface="Arial"/>
                <a:cs typeface="Arial"/>
                <a:sym typeface="Arial"/>
              </a:rPr>
              <a:t>))</a:t>
            </a:r>
            <a:br>
              <a:rPr lang="en-US" sz="1050">
                <a:solidFill>
                  <a:srgbClr val="000000"/>
                </a:solidFill>
                <a:latin typeface="Arial"/>
                <a:ea typeface="Arial"/>
                <a:cs typeface="Arial"/>
                <a:sym typeface="Arial"/>
              </a:rPr>
            </a:br>
            <a:br>
              <a:rPr lang="en-US" sz="1050">
                <a:solidFill>
                  <a:srgbClr val="000000"/>
                </a:solidFill>
                <a:latin typeface="Arial"/>
                <a:ea typeface="Arial"/>
                <a:cs typeface="Arial"/>
                <a:sym typeface="Arial"/>
              </a:rPr>
            </a:br>
            <a:r>
              <a:rPr lang="en-US" sz="1050">
                <a:solidFill>
                  <a:srgbClr val="000000"/>
                </a:solidFill>
                <a:latin typeface="Arial"/>
                <a:ea typeface="Arial"/>
                <a:cs typeface="Arial"/>
                <a:sym typeface="Arial"/>
              </a:rPr>
              <a:t>CompuCellSetup.run()</a:t>
            </a:r>
            <a:br>
              <a:rPr lang="en-US" sz="1050">
                <a:solidFill>
                  <a:srgbClr val="000000"/>
                </a:solidFill>
                <a:latin typeface="Arial"/>
                <a:ea typeface="Arial"/>
                <a:cs typeface="Arial"/>
                <a:sym typeface="Arial"/>
              </a:rPr>
            </a:br>
            <a:endParaRPr sz="2400">
              <a:solidFill>
                <a:schemeClr val="dk1"/>
              </a:solidFill>
              <a:latin typeface="Arial"/>
              <a:ea typeface="Arial"/>
              <a:cs typeface="Arial"/>
              <a:sym typeface="Arial"/>
            </a:endParaRPr>
          </a:p>
        </p:txBody>
      </p:sp>
      <p:sp>
        <p:nvSpPr>
          <p:cNvPr id="201" name="Google Shape;201;p5"/>
          <p:cNvSpPr txBox="1"/>
          <p:nvPr/>
        </p:nvSpPr>
        <p:spPr>
          <a:xfrm>
            <a:off x="1524000" y="0"/>
            <a:ext cx="9144000" cy="400110"/>
          </a:xfrm>
          <a:prstGeom prst="rect">
            <a:avLst/>
          </a:prstGeom>
          <a:solidFill>
            <a:schemeClr val="accent2"/>
          </a:solidFill>
          <a:ln>
            <a:noFill/>
          </a:ln>
        </p:spPr>
        <p:txBody>
          <a:bodyPr spcFirstLastPara="1" wrap="square" lIns="91425" tIns="45700" rIns="91425" bIns="45700" anchor="t" anchorCtr="0">
            <a:spAutoFit/>
          </a:bodyPr>
          <a:lstStyle/>
          <a:p>
            <a:pPr>
              <a:buClr>
                <a:srgbClr val="000000"/>
              </a:buClr>
              <a:buSzPts val="2000"/>
            </a:pPr>
            <a:r>
              <a:rPr lang="en-US" sz="2000" b="1">
                <a:solidFill>
                  <a:schemeClr val="lt1"/>
                </a:solidFill>
                <a:latin typeface="Arial"/>
                <a:ea typeface="Arial"/>
                <a:cs typeface="Arial"/>
                <a:sym typeface="Arial"/>
              </a:rPr>
              <a:t>Code Highlights -  CellGrowth2.cc3d</a:t>
            </a:r>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pic>
        <p:nvPicPr>
          <p:cNvPr id="206" name="Google Shape;206;p6"/>
          <p:cNvPicPr preferRelativeResize="0"/>
          <p:nvPr/>
        </p:nvPicPr>
        <p:blipFill rotWithShape="1">
          <a:blip r:embed="rId3">
            <a:alphaModFix/>
          </a:blip>
          <a:srcRect/>
          <a:stretch/>
        </p:blipFill>
        <p:spPr>
          <a:xfrm>
            <a:off x="1855614" y="1186056"/>
            <a:ext cx="3019425" cy="2857500"/>
          </a:xfrm>
          <a:prstGeom prst="rect">
            <a:avLst/>
          </a:prstGeom>
          <a:noFill/>
          <a:ln>
            <a:noFill/>
          </a:ln>
        </p:spPr>
      </p:pic>
      <p:pic>
        <p:nvPicPr>
          <p:cNvPr id="207" name="Google Shape;207;p6"/>
          <p:cNvPicPr preferRelativeResize="0"/>
          <p:nvPr/>
        </p:nvPicPr>
        <p:blipFill rotWithShape="1">
          <a:blip r:embed="rId4">
            <a:alphaModFix/>
          </a:blip>
          <a:srcRect/>
          <a:stretch/>
        </p:blipFill>
        <p:spPr>
          <a:xfrm>
            <a:off x="6260274" y="1395542"/>
            <a:ext cx="2076450" cy="1762125"/>
          </a:xfrm>
          <a:prstGeom prst="rect">
            <a:avLst/>
          </a:prstGeom>
          <a:noFill/>
          <a:ln>
            <a:noFill/>
          </a:ln>
        </p:spPr>
      </p:pic>
      <p:sp>
        <p:nvSpPr>
          <p:cNvPr id="208" name="Google Shape;208;p6"/>
          <p:cNvSpPr txBox="1"/>
          <p:nvPr/>
        </p:nvSpPr>
        <p:spPr>
          <a:xfrm>
            <a:off x="6521885" y="3407078"/>
            <a:ext cx="2079320" cy="307777"/>
          </a:xfrm>
          <a:prstGeom prst="rect">
            <a:avLst/>
          </a:prstGeom>
          <a:noFill/>
          <a:ln>
            <a:noFill/>
          </a:ln>
        </p:spPr>
        <p:txBody>
          <a:bodyPr spcFirstLastPara="1" wrap="square" lIns="91425" tIns="45700" rIns="91425" bIns="45700" anchor="t" anchorCtr="0">
            <a:spAutoFit/>
          </a:bodyPr>
          <a:lstStyle/>
          <a:p>
            <a:r>
              <a:rPr lang="en-US" sz="1400">
                <a:solidFill>
                  <a:srgbClr val="000000"/>
                </a:solidFill>
                <a:latin typeface="Arial"/>
                <a:ea typeface="Arial"/>
                <a:cs typeface="Arial"/>
                <a:sym typeface="Arial"/>
              </a:rPr>
              <a:t>After 2500 MCS</a:t>
            </a:r>
            <a:endParaRPr sz="1400">
              <a:solidFill>
                <a:srgbClr val="000000"/>
              </a:solidFill>
              <a:latin typeface="Arial"/>
              <a:ea typeface="Arial"/>
              <a:cs typeface="Arial"/>
              <a:sym typeface="Arial"/>
            </a:endParaRPr>
          </a:p>
        </p:txBody>
      </p:sp>
      <p:sp>
        <p:nvSpPr>
          <p:cNvPr id="209" name="Google Shape;209;p6"/>
          <p:cNvSpPr txBox="1"/>
          <p:nvPr/>
        </p:nvSpPr>
        <p:spPr>
          <a:xfrm>
            <a:off x="1855614" y="4997883"/>
            <a:ext cx="8085877" cy="307777"/>
          </a:xfrm>
          <a:prstGeom prst="rect">
            <a:avLst/>
          </a:prstGeom>
          <a:noFill/>
          <a:ln>
            <a:noFill/>
          </a:ln>
        </p:spPr>
        <p:txBody>
          <a:bodyPr spcFirstLastPara="1" wrap="square" lIns="91425" tIns="45700" rIns="91425" bIns="45700" anchor="t" anchorCtr="0">
            <a:spAutoFit/>
          </a:bodyPr>
          <a:lstStyle/>
          <a:p>
            <a:r>
              <a:rPr lang="en-US" sz="1400">
                <a:solidFill>
                  <a:srgbClr val="000000"/>
                </a:solidFill>
                <a:latin typeface="Arial"/>
                <a:ea typeface="Arial"/>
                <a:cs typeface="Arial"/>
                <a:sym typeface="Arial"/>
              </a:rPr>
              <a:t>Why do we observe a single cell of type </a:t>
            </a:r>
            <a:r>
              <a:rPr lang="en-US" sz="1400" b="1">
                <a:solidFill>
                  <a:srgbClr val="000000"/>
                </a:solidFill>
                <a:latin typeface="Arial"/>
                <a:ea typeface="Arial"/>
                <a:cs typeface="Arial"/>
                <a:sym typeface="Arial"/>
              </a:rPr>
              <a:t>TumorProliferating</a:t>
            </a:r>
            <a:r>
              <a:rPr lang="en-US" sz="1400">
                <a:solidFill>
                  <a:srgbClr val="000000"/>
                </a:solidFill>
                <a:latin typeface="Arial"/>
                <a:ea typeface="Arial"/>
                <a:cs typeface="Arial"/>
                <a:sym typeface="Arial"/>
              </a:rPr>
              <a:t> and a lot of cells of type </a:t>
            </a:r>
            <a:r>
              <a:rPr lang="en-US" sz="1400" b="1">
                <a:solidFill>
                  <a:srgbClr val="000000"/>
                </a:solidFill>
                <a:latin typeface="Arial"/>
                <a:ea typeface="Arial"/>
                <a:cs typeface="Arial"/>
                <a:sym typeface="Arial"/>
              </a:rPr>
              <a:t>Tumor</a:t>
            </a:r>
            <a:r>
              <a:rPr lang="en-US" sz="1400">
                <a:solidFill>
                  <a:srgbClr val="000000"/>
                </a:solidFill>
                <a:latin typeface="Arial"/>
                <a:ea typeface="Arial"/>
                <a:cs typeface="Arial"/>
                <a:sym typeface="Arial"/>
              </a:rPr>
              <a:t>?</a:t>
            </a:r>
            <a:endParaRPr sz="1400">
              <a:solidFill>
                <a:srgbClr val="000000"/>
              </a:solidFill>
              <a:latin typeface="Arial"/>
              <a:ea typeface="Arial"/>
              <a:cs typeface="Arial"/>
              <a:sym typeface="Arial"/>
            </a:endParaRPr>
          </a:p>
        </p:txBody>
      </p:sp>
      <p:sp>
        <p:nvSpPr>
          <p:cNvPr id="210" name="Google Shape;210;p6"/>
          <p:cNvSpPr txBox="1"/>
          <p:nvPr/>
        </p:nvSpPr>
        <p:spPr>
          <a:xfrm>
            <a:off x="1855613" y="5574079"/>
            <a:ext cx="7484628" cy="523220"/>
          </a:xfrm>
          <a:prstGeom prst="rect">
            <a:avLst/>
          </a:prstGeom>
          <a:noFill/>
          <a:ln>
            <a:noFill/>
          </a:ln>
        </p:spPr>
        <p:txBody>
          <a:bodyPr spcFirstLastPara="1" wrap="square" lIns="91425" tIns="45700" rIns="91425" bIns="45700" anchor="t" anchorCtr="0">
            <a:spAutoFit/>
          </a:bodyPr>
          <a:lstStyle/>
          <a:p>
            <a:r>
              <a:rPr lang="en-US" sz="1400">
                <a:solidFill>
                  <a:srgbClr val="000000"/>
                </a:solidFill>
                <a:latin typeface="Arial"/>
                <a:ea typeface="Arial"/>
                <a:cs typeface="Arial"/>
                <a:sym typeface="Arial"/>
              </a:rPr>
              <a:t>Based on the code, can you spot which cells grow and (thus divide)?</a:t>
            </a:r>
            <a:endParaRPr/>
          </a:p>
          <a:p>
            <a:r>
              <a:rPr lang="en-US" sz="1400">
                <a:solidFill>
                  <a:srgbClr val="000000"/>
                </a:solidFill>
                <a:latin typeface="Arial"/>
                <a:ea typeface="Arial"/>
                <a:cs typeface="Arial"/>
                <a:sym typeface="Arial"/>
              </a:rPr>
              <a:t>Can you modify the code so that cells of all types grow and divide?</a:t>
            </a:r>
            <a:endParaRPr sz="1400">
              <a:solidFill>
                <a:srgbClr val="000000"/>
              </a:solidFill>
              <a:latin typeface="Arial"/>
              <a:ea typeface="Arial"/>
              <a:cs typeface="Arial"/>
              <a:sym typeface="Arial"/>
            </a:endParaRPr>
          </a:p>
        </p:txBody>
      </p:sp>
      <p:sp>
        <p:nvSpPr>
          <p:cNvPr id="211" name="Google Shape;211;p6"/>
          <p:cNvSpPr txBox="1"/>
          <p:nvPr/>
        </p:nvSpPr>
        <p:spPr>
          <a:xfrm>
            <a:off x="1524000" y="0"/>
            <a:ext cx="9144000" cy="400050"/>
          </a:xfrm>
          <a:prstGeom prst="rect">
            <a:avLst/>
          </a:prstGeom>
          <a:solidFill>
            <a:schemeClr val="accent2"/>
          </a:solidFill>
          <a:ln>
            <a:noFill/>
          </a:ln>
        </p:spPr>
        <p:txBody>
          <a:bodyPr spcFirstLastPara="1" wrap="square" lIns="91425" tIns="45700" rIns="91425" bIns="45700" anchor="t" anchorCtr="0">
            <a:spAutoFit/>
          </a:bodyPr>
          <a:lstStyle/>
          <a:p>
            <a:pPr>
              <a:buClr>
                <a:srgbClr val="000000"/>
              </a:buClr>
              <a:buSzPts val="2000"/>
            </a:pPr>
            <a:r>
              <a:rPr lang="en-US" sz="2000" b="1">
                <a:solidFill>
                  <a:schemeClr val="lt1"/>
                </a:solidFill>
                <a:latin typeface="Arial"/>
                <a:ea typeface="Arial"/>
                <a:cs typeface="Arial"/>
                <a:sym typeface="Arial"/>
              </a:rPr>
              <a:t>Mitosis - continued</a:t>
            </a:r>
            <a:endParaRPr sz="2000" b="1">
              <a:solidFill>
                <a:schemeClr val="lt1"/>
              </a:solidFill>
              <a:latin typeface="Arial"/>
              <a:ea typeface="Arial"/>
              <a:cs typeface="Arial"/>
              <a:sym typeface="Aria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15"/>
        <p:cNvGrpSpPr/>
        <p:nvPr/>
      </p:nvGrpSpPr>
      <p:grpSpPr>
        <a:xfrm>
          <a:off x="0" y="0"/>
          <a:ext cx="0" cy="0"/>
          <a:chOff x="0" y="0"/>
          <a:chExt cx="0" cy="0"/>
        </a:xfrm>
      </p:grpSpPr>
      <p:pic>
        <p:nvPicPr>
          <p:cNvPr id="216" name="Google Shape;216;p7"/>
          <p:cNvPicPr preferRelativeResize="0"/>
          <p:nvPr/>
        </p:nvPicPr>
        <p:blipFill rotWithShape="1">
          <a:blip r:embed="rId3">
            <a:alphaModFix/>
          </a:blip>
          <a:srcRect/>
          <a:stretch/>
        </p:blipFill>
        <p:spPr>
          <a:xfrm>
            <a:off x="2094784" y="587940"/>
            <a:ext cx="561975" cy="571500"/>
          </a:xfrm>
          <a:prstGeom prst="rect">
            <a:avLst/>
          </a:prstGeom>
          <a:noFill/>
          <a:ln>
            <a:noFill/>
          </a:ln>
        </p:spPr>
      </p:pic>
      <p:pic>
        <p:nvPicPr>
          <p:cNvPr id="217" name="Google Shape;217;p7"/>
          <p:cNvPicPr preferRelativeResize="0"/>
          <p:nvPr/>
        </p:nvPicPr>
        <p:blipFill rotWithShape="1">
          <a:blip r:embed="rId4">
            <a:alphaModFix/>
          </a:blip>
          <a:srcRect/>
          <a:stretch/>
        </p:blipFill>
        <p:spPr>
          <a:xfrm>
            <a:off x="3829050" y="502215"/>
            <a:ext cx="1269204" cy="1076064"/>
          </a:xfrm>
          <a:prstGeom prst="rect">
            <a:avLst/>
          </a:prstGeom>
          <a:noFill/>
          <a:ln>
            <a:noFill/>
          </a:ln>
        </p:spPr>
      </p:pic>
      <p:sp>
        <p:nvSpPr>
          <p:cNvPr id="218" name="Google Shape;218;p7"/>
          <p:cNvSpPr txBox="1"/>
          <p:nvPr/>
        </p:nvSpPr>
        <p:spPr>
          <a:xfrm>
            <a:off x="1899781" y="1402915"/>
            <a:ext cx="1507720" cy="954107"/>
          </a:xfrm>
          <a:prstGeom prst="rect">
            <a:avLst/>
          </a:prstGeom>
          <a:noFill/>
          <a:ln>
            <a:noFill/>
          </a:ln>
        </p:spPr>
        <p:txBody>
          <a:bodyPr spcFirstLastPara="1" wrap="square" lIns="91425" tIns="45700" rIns="91425" bIns="45700" anchor="t" anchorCtr="0">
            <a:spAutoFit/>
          </a:bodyPr>
          <a:lstStyle/>
          <a:p>
            <a:r>
              <a:rPr lang="en-US" sz="1400">
                <a:solidFill>
                  <a:srgbClr val="000000"/>
                </a:solidFill>
                <a:latin typeface="Arial"/>
                <a:ea typeface="Arial"/>
                <a:cs typeface="Arial"/>
                <a:sym typeface="Arial"/>
              </a:rPr>
              <a:t>Before mitosis we have single object that represents cell</a:t>
            </a:r>
            <a:endParaRPr sz="1400">
              <a:solidFill>
                <a:srgbClr val="000000"/>
              </a:solidFill>
              <a:latin typeface="Arial"/>
              <a:ea typeface="Arial"/>
              <a:cs typeface="Arial"/>
              <a:sym typeface="Arial"/>
            </a:endParaRPr>
          </a:p>
        </p:txBody>
      </p:sp>
      <p:sp>
        <p:nvSpPr>
          <p:cNvPr id="219" name="Google Shape;219;p7"/>
          <p:cNvSpPr txBox="1"/>
          <p:nvPr/>
        </p:nvSpPr>
        <p:spPr>
          <a:xfrm>
            <a:off x="5230139" y="355320"/>
            <a:ext cx="1731723" cy="307777"/>
          </a:xfrm>
          <a:prstGeom prst="rect">
            <a:avLst/>
          </a:prstGeom>
          <a:noFill/>
          <a:ln>
            <a:noFill/>
          </a:ln>
        </p:spPr>
        <p:txBody>
          <a:bodyPr spcFirstLastPara="1" wrap="square" lIns="91425" tIns="45700" rIns="91425" bIns="45700" anchor="t" anchorCtr="0">
            <a:spAutoFit/>
          </a:bodyPr>
          <a:lstStyle/>
          <a:p>
            <a:r>
              <a:rPr lang="en-US" sz="1400" b="1">
                <a:solidFill>
                  <a:srgbClr val="000000"/>
                </a:solidFill>
                <a:latin typeface="Arial"/>
                <a:ea typeface="Arial"/>
                <a:cs typeface="Arial"/>
                <a:sym typeface="Arial"/>
              </a:rPr>
              <a:t>self.parent_cell</a:t>
            </a:r>
            <a:endParaRPr sz="1400" b="1">
              <a:solidFill>
                <a:srgbClr val="000000"/>
              </a:solidFill>
              <a:latin typeface="Arial"/>
              <a:ea typeface="Arial"/>
              <a:cs typeface="Arial"/>
              <a:sym typeface="Arial"/>
            </a:endParaRPr>
          </a:p>
        </p:txBody>
      </p:sp>
      <p:sp>
        <p:nvSpPr>
          <p:cNvPr id="220" name="Google Shape;220;p7"/>
          <p:cNvSpPr txBox="1"/>
          <p:nvPr/>
        </p:nvSpPr>
        <p:spPr>
          <a:xfrm>
            <a:off x="5519804" y="1381800"/>
            <a:ext cx="1651349" cy="307777"/>
          </a:xfrm>
          <a:prstGeom prst="rect">
            <a:avLst/>
          </a:prstGeom>
          <a:noFill/>
          <a:ln>
            <a:noFill/>
          </a:ln>
        </p:spPr>
        <p:txBody>
          <a:bodyPr spcFirstLastPara="1" wrap="square" lIns="91425" tIns="45700" rIns="91425" bIns="45700" anchor="t" anchorCtr="0">
            <a:spAutoFit/>
          </a:bodyPr>
          <a:lstStyle/>
          <a:p>
            <a:r>
              <a:rPr lang="en-US" sz="1400" b="1">
                <a:solidFill>
                  <a:srgbClr val="000000"/>
                </a:solidFill>
                <a:latin typeface="Arial"/>
                <a:ea typeface="Arial"/>
                <a:cs typeface="Arial"/>
                <a:sym typeface="Arial"/>
              </a:rPr>
              <a:t>self.child_cell</a:t>
            </a:r>
            <a:endParaRPr sz="1400" b="1">
              <a:solidFill>
                <a:srgbClr val="000000"/>
              </a:solidFill>
              <a:latin typeface="Arial"/>
              <a:ea typeface="Arial"/>
              <a:cs typeface="Arial"/>
              <a:sym typeface="Arial"/>
            </a:endParaRPr>
          </a:p>
        </p:txBody>
      </p:sp>
      <p:cxnSp>
        <p:nvCxnSpPr>
          <p:cNvPr id="221" name="Google Shape;221;p7"/>
          <p:cNvCxnSpPr/>
          <p:nvPr/>
        </p:nvCxnSpPr>
        <p:spPr>
          <a:xfrm flipH="1">
            <a:off x="4463653" y="502216"/>
            <a:ext cx="930891" cy="371475"/>
          </a:xfrm>
          <a:prstGeom prst="straightConnector1">
            <a:avLst/>
          </a:prstGeom>
          <a:noFill/>
          <a:ln w="9525" cap="flat" cmpd="sng">
            <a:solidFill>
              <a:srgbClr val="4A7DBA"/>
            </a:solidFill>
            <a:prstDash val="solid"/>
            <a:round/>
            <a:headEnd type="none" w="sm" len="sm"/>
            <a:tailEnd type="triangle" w="med" len="med"/>
          </a:ln>
        </p:spPr>
      </p:cxnSp>
      <p:cxnSp>
        <p:nvCxnSpPr>
          <p:cNvPr id="222" name="Google Shape;222;p7"/>
          <p:cNvCxnSpPr>
            <a:stCxn id="220" idx="1"/>
          </p:cNvCxnSpPr>
          <p:nvPr/>
        </p:nvCxnSpPr>
        <p:spPr>
          <a:xfrm rot="10800000">
            <a:off x="4463503" y="1095888"/>
            <a:ext cx="1056300" cy="439800"/>
          </a:xfrm>
          <a:prstGeom prst="straightConnector1">
            <a:avLst/>
          </a:prstGeom>
          <a:noFill/>
          <a:ln w="9525" cap="flat" cmpd="sng">
            <a:solidFill>
              <a:srgbClr val="4A7DBA"/>
            </a:solidFill>
            <a:prstDash val="solid"/>
            <a:round/>
            <a:headEnd type="none" w="sm" len="sm"/>
            <a:tailEnd type="triangle" w="med" len="med"/>
          </a:ln>
        </p:spPr>
      </p:cxnSp>
      <p:sp>
        <p:nvSpPr>
          <p:cNvPr id="223" name="Google Shape;223;p7"/>
          <p:cNvSpPr/>
          <p:nvPr/>
        </p:nvSpPr>
        <p:spPr>
          <a:xfrm>
            <a:off x="5519804" y="1964354"/>
            <a:ext cx="5148197" cy="4893647"/>
          </a:xfrm>
          <a:prstGeom prst="rect">
            <a:avLst/>
          </a:prstGeom>
          <a:solidFill>
            <a:srgbClr val="FFFFFF"/>
          </a:solidFill>
          <a:ln>
            <a:noFill/>
          </a:ln>
        </p:spPr>
        <p:txBody>
          <a:bodyPr spcFirstLastPara="1" wrap="square" lIns="91425" tIns="45700" rIns="91425" bIns="45700" anchor="ctr" anchorCtr="0">
            <a:spAutoFit/>
          </a:bodyPr>
          <a:lstStyle/>
          <a:p>
            <a:pPr>
              <a:buClr>
                <a:srgbClr val="000000"/>
              </a:buClr>
              <a:buSzPts val="1200"/>
            </a:pPr>
            <a:br>
              <a:rPr lang="en-US" sz="1200">
                <a:solidFill>
                  <a:srgbClr val="000000"/>
                </a:solidFill>
                <a:latin typeface="Arial"/>
                <a:ea typeface="Arial"/>
                <a:cs typeface="Arial"/>
                <a:sym typeface="Arial"/>
              </a:rPr>
            </a:br>
            <a:r>
              <a:rPr lang="en-US" sz="1200" b="1">
                <a:solidFill>
                  <a:srgbClr val="000080"/>
                </a:solidFill>
                <a:latin typeface="Arial"/>
                <a:ea typeface="Arial"/>
                <a:cs typeface="Arial"/>
                <a:sym typeface="Arial"/>
              </a:rPr>
              <a:t>class </a:t>
            </a:r>
            <a:r>
              <a:rPr lang="en-US" sz="1200">
                <a:solidFill>
                  <a:srgbClr val="000000"/>
                </a:solidFill>
                <a:latin typeface="Arial"/>
                <a:ea typeface="Arial"/>
                <a:cs typeface="Arial"/>
                <a:sym typeface="Arial"/>
              </a:rPr>
              <a:t>MitosisSteppable(MitosisSteppableBase):</a:t>
            </a:r>
            <a:br>
              <a:rPr lang="en-US" sz="1200">
                <a:solidFill>
                  <a:srgbClr val="000000"/>
                </a:solidFill>
                <a:latin typeface="Arial"/>
                <a:ea typeface="Arial"/>
                <a:cs typeface="Arial"/>
                <a:sym typeface="Arial"/>
              </a:rPr>
            </a:br>
            <a:r>
              <a:rPr lang="en-US" sz="1200">
                <a:solidFill>
                  <a:srgbClr val="000000"/>
                </a:solidFill>
                <a:latin typeface="Arial"/>
                <a:ea typeface="Arial"/>
                <a:cs typeface="Arial"/>
                <a:sym typeface="Arial"/>
              </a:rPr>
              <a:t>    </a:t>
            </a:r>
            <a:r>
              <a:rPr lang="en-US" sz="1200" b="1">
                <a:solidFill>
                  <a:srgbClr val="000080"/>
                </a:solidFill>
                <a:latin typeface="Arial"/>
                <a:ea typeface="Arial"/>
                <a:cs typeface="Arial"/>
                <a:sym typeface="Arial"/>
              </a:rPr>
              <a:t>def </a:t>
            </a:r>
            <a:r>
              <a:rPr lang="en-US" sz="1200">
                <a:solidFill>
                  <a:srgbClr val="B200B2"/>
                </a:solidFill>
                <a:latin typeface="Arial"/>
                <a:ea typeface="Arial"/>
                <a:cs typeface="Arial"/>
                <a:sym typeface="Arial"/>
              </a:rPr>
              <a:t>__init__</a:t>
            </a:r>
            <a:r>
              <a:rPr lang="en-US" sz="1200">
                <a:solidFill>
                  <a:srgbClr val="000000"/>
                </a:solidFill>
                <a:latin typeface="Arial"/>
                <a:ea typeface="Arial"/>
                <a:cs typeface="Arial"/>
                <a:sym typeface="Arial"/>
              </a:rPr>
              <a:t>(</a:t>
            </a:r>
            <a:r>
              <a:rPr lang="en-US" sz="1200">
                <a:solidFill>
                  <a:srgbClr val="94558D"/>
                </a:solidFill>
                <a:latin typeface="Arial"/>
                <a:ea typeface="Arial"/>
                <a:cs typeface="Arial"/>
                <a:sym typeface="Arial"/>
              </a:rPr>
              <a:t>self</a:t>
            </a:r>
            <a:r>
              <a:rPr lang="en-US" sz="1200">
                <a:solidFill>
                  <a:srgbClr val="000000"/>
                </a:solidFill>
                <a:latin typeface="Arial"/>
                <a:ea typeface="Arial"/>
                <a:cs typeface="Arial"/>
                <a:sym typeface="Arial"/>
              </a:rPr>
              <a:t>, frequency=</a:t>
            </a:r>
            <a:r>
              <a:rPr lang="en-US" sz="1200">
                <a:solidFill>
                  <a:srgbClr val="0000FF"/>
                </a:solidFill>
                <a:latin typeface="Arial"/>
                <a:ea typeface="Arial"/>
                <a:cs typeface="Arial"/>
                <a:sym typeface="Arial"/>
              </a:rPr>
              <a:t>1</a:t>
            </a:r>
            <a:r>
              <a:rPr lang="en-US" sz="1200">
                <a:solidFill>
                  <a:srgbClr val="000000"/>
                </a:solidFill>
                <a:latin typeface="Arial"/>
                <a:ea typeface="Arial"/>
                <a:cs typeface="Arial"/>
                <a:sym typeface="Arial"/>
              </a:rPr>
              <a:t>):</a:t>
            </a:r>
            <a:br>
              <a:rPr lang="en-US" sz="1200">
                <a:solidFill>
                  <a:srgbClr val="000000"/>
                </a:solidFill>
                <a:latin typeface="Arial"/>
                <a:ea typeface="Arial"/>
                <a:cs typeface="Arial"/>
                <a:sym typeface="Arial"/>
              </a:rPr>
            </a:br>
            <a:r>
              <a:rPr lang="en-US" sz="1200">
                <a:solidFill>
                  <a:srgbClr val="000000"/>
                </a:solidFill>
                <a:latin typeface="Arial"/>
                <a:ea typeface="Arial"/>
                <a:cs typeface="Arial"/>
                <a:sym typeface="Arial"/>
              </a:rPr>
              <a:t>        MitosisSteppableBase.</a:t>
            </a:r>
            <a:r>
              <a:rPr lang="en-US" sz="1200">
                <a:solidFill>
                  <a:srgbClr val="B200B2"/>
                </a:solidFill>
                <a:latin typeface="Arial"/>
                <a:ea typeface="Arial"/>
                <a:cs typeface="Arial"/>
                <a:sym typeface="Arial"/>
              </a:rPr>
              <a:t>__init__</a:t>
            </a:r>
            <a:r>
              <a:rPr lang="en-US" sz="1200">
                <a:solidFill>
                  <a:srgbClr val="000000"/>
                </a:solidFill>
                <a:latin typeface="Arial"/>
                <a:ea typeface="Arial"/>
                <a:cs typeface="Arial"/>
                <a:sym typeface="Arial"/>
              </a:rPr>
              <a:t>(</a:t>
            </a:r>
            <a:r>
              <a:rPr lang="en-US" sz="1200">
                <a:solidFill>
                  <a:srgbClr val="94558D"/>
                </a:solidFill>
                <a:latin typeface="Arial"/>
                <a:ea typeface="Arial"/>
                <a:cs typeface="Arial"/>
                <a:sym typeface="Arial"/>
              </a:rPr>
              <a:t>self</a:t>
            </a:r>
            <a:r>
              <a:rPr lang="en-US" sz="1200">
                <a:solidFill>
                  <a:srgbClr val="000000"/>
                </a:solidFill>
                <a:latin typeface="Arial"/>
                <a:ea typeface="Arial"/>
                <a:cs typeface="Arial"/>
                <a:sym typeface="Arial"/>
              </a:rPr>
              <a:t>, frequency)</a:t>
            </a:r>
            <a:br>
              <a:rPr lang="en-US" sz="1200">
                <a:solidFill>
                  <a:srgbClr val="000000"/>
                </a:solidFill>
                <a:latin typeface="Arial"/>
                <a:ea typeface="Arial"/>
                <a:cs typeface="Arial"/>
                <a:sym typeface="Arial"/>
              </a:rPr>
            </a:br>
            <a:br>
              <a:rPr lang="en-US" sz="1200">
                <a:solidFill>
                  <a:srgbClr val="000000"/>
                </a:solidFill>
                <a:latin typeface="Arial"/>
                <a:ea typeface="Arial"/>
                <a:cs typeface="Arial"/>
                <a:sym typeface="Arial"/>
              </a:rPr>
            </a:br>
            <a:r>
              <a:rPr lang="en-US" sz="1200">
                <a:solidFill>
                  <a:srgbClr val="000000"/>
                </a:solidFill>
                <a:latin typeface="Arial"/>
                <a:ea typeface="Arial"/>
                <a:cs typeface="Arial"/>
                <a:sym typeface="Arial"/>
              </a:rPr>
              <a:t>    </a:t>
            </a:r>
            <a:r>
              <a:rPr lang="en-US" sz="1200" b="1">
                <a:solidFill>
                  <a:srgbClr val="000080"/>
                </a:solidFill>
                <a:latin typeface="Arial"/>
                <a:ea typeface="Arial"/>
                <a:cs typeface="Arial"/>
                <a:sym typeface="Arial"/>
              </a:rPr>
              <a:t>def </a:t>
            </a:r>
            <a:r>
              <a:rPr lang="en-US" sz="1200">
                <a:solidFill>
                  <a:srgbClr val="000000"/>
                </a:solidFill>
                <a:latin typeface="Arial"/>
                <a:ea typeface="Arial"/>
                <a:cs typeface="Arial"/>
                <a:sym typeface="Arial"/>
              </a:rPr>
              <a:t>step(</a:t>
            </a:r>
            <a:r>
              <a:rPr lang="en-US" sz="1200">
                <a:solidFill>
                  <a:srgbClr val="94558D"/>
                </a:solidFill>
                <a:latin typeface="Arial"/>
                <a:ea typeface="Arial"/>
                <a:cs typeface="Arial"/>
                <a:sym typeface="Arial"/>
              </a:rPr>
              <a:t>self</a:t>
            </a:r>
            <a:r>
              <a:rPr lang="en-US" sz="1200">
                <a:solidFill>
                  <a:srgbClr val="000000"/>
                </a:solidFill>
                <a:latin typeface="Arial"/>
                <a:ea typeface="Arial"/>
                <a:cs typeface="Arial"/>
                <a:sym typeface="Arial"/>
              </a:rPr>
              <a:t>, mcs):</a:t>
            </a:r>
            <a:br>
              <a:rPr lang="en-US" sz="1200">
                <a:solidFill>
                  <a:srgbClr val="000000"/>
                </a:solidFill>
                <a:latin typeface="Arial"/>
                <a:ea typeface="Arial"/>
                <a:cs typeface="Arial"/>
                <a:sym typeface="Arial"/>
              </a:rPr>
            </a:br>
            <a:br>
              <a:rPr lang="en-US" sz="1200">
                <a:solidFill>
                  <a:srgbClr val="000000"/>
                </a:solidFill>
                <a:latin typeface="Arial"/>
                <a:ea typeface="Arial"/>
                <a:cs typeface="Arial"/>
                <a:sym typeface="Arial"/>
              </a:rPr>
            </a:br>
            <a:r>
              <a:rPr lang="en-US" sz="1200">
                <a:solidFill>
                  <a:srgbClr val="000000"/>
                </a:solidFill>
                <a:latin typeface="Arial"/>
                <a:ea typeface="Arial"/>
                <a:cs typeface="Arial"/>
                <a:sym typeface="Arial"/>
              </a:rPr>
              <a:t>        cells_to_divide = []</a:t>
            </a:r>
            <a:br>
              <a:rPr lang="en-US" sz="1200">
                <a:solidFill>
                  <a:srgbClr val="000000"/>
                </a:solidFill>
                <a:latin typeface="Arial"/>
                <a:ea typeface="Arial"/>
                <a:cs typeface="Arial"/>
                <a:sym typeface="Arial"/>
              </a:rPr>
            </a:br>
            <a:r>
              <a:rPr lang="en-US" sz="1200">
                <a:solidFill>
                  <a:srgbClr val="000000"/>
                </a:solidFill>
                <a:latin typeface="Arial"/>
                <a:ea typeface="Arial"/>
                <a:cs typeface="Arial"/>
                <a:sym typeface="Arial"/>
              </a:rPr>
              <a:t>        </a:t>
            </a:r>
            <a:r>
              <a:rPr lang="en-US" sz="1200" b="1">
                <a:solidFill>
                  <a:srgbClr val="000080"/>
                </a:solidFill>
                <a:latin typeface="Arial"/>
                <a:ea typeface="Arial"/>
                <a:cs typeface="Arial"/>
                <a:sym typeface="Arial"/>
              </a:rPr>
              <a:t>for </a:t>
            </a:r>
            <a:r>
              <a:rPr lang="en-US" sz="1200">
                <a:solidFill>
                  <a:srgbClr val="000000"/>
                </a:solidFill>
                <a:latin typeface="Arial"/>
                <a:ea typeface="Arial"/>
                <a:cs typeface="Arial"/>
                <a:sym typeface="Arial"/>
              </a:rPr>
              <a:t>cell </a:t>
            </a:r>
            <a:r>
              <a:rPr lang="en-US" sz="1200" b="1">
                <a:solidFill>
                  <a:srgbClr val="000080"/>
                </a:solidFill>
                <a:latin typeface="Arial"/>
                <a:ea typeface="Arial"/>
                <a:cs typeface="Arial"/>
                <a:sym typeface="Arial"/>
              </a:rPr>
              <a:t>in </a:t>
            </a:r>
            <a:r>
              <a:rPr lang="en-US" sz="1200">
                <a:solidFill>
                  <a:srgbClr val="94558D"/>
                </a:solidFill>
                <a:latin typeface="Arial"/>
                <a:ea typeface="Arial"/>
                <a:cs typeface="Arial"/>
                <a:sym typeface="Arial"/>
              </a:rPr>
              <a:t>self</a:t>
            </a:r>
            <a:r>
              <a:rPr lang="en-US" sz="1200">
                <a:solidFill>
                  <a:srgbClr val="000000"/>
                </a:solidFill>
                <a:latin typeface="Arial"/>
                <a:ea typeface="Arial"/>
                <a:cs typeface="Arial"/>
                <a:sym typeface="Arial"/>
              </a:rPr>
              <a:t>.cell_list:</a:t>
            </a:r>
            <a:br>
              <a:rPr lang="en-US" sz="1200">
                <a:solidFill>
                  <a:srgbClr val="000000"/>
                </a:solidFill>
                <a:latin typeface="Arial"/>
                <a:ea typeface="Arial"/>
                <a:cs typeface="Arial"/>
                <a:sym typeface="Arial"/>
              </a:rPr>
            </a:br>
            <a:r>
              <a:rPr lang="en-US" sz="1200">
                <a:solidFill>
                  <a:srgbClr val="000000"/>
                </a:solidFill>
                <a:latin typeface="Arial"/>
                <a:ea typeface="Arial"/>
                <a:cs typeface="Arial"/>
                <a:sym typeface="Arial"/>
              </a:rPr>
              <a:t>            </a:t>
            </a:r>
            <a:r>
              <a:rPr lang="en-US" sz="1200" b="1">
                <a:solidFill>
                  <a:srgbClr val="000080"/>
                </a:solidFill>
                <a:latin typeface="Arial"/>
                <a:ea typeface="Arial"/>
                <a:cs typeface="Arial"/>
                <a:sym typeface="Arial"/>
              </a:rPr>
              <a:t>if </a:t>
            </a:r>
            <a:r>
              <a:rPr lang="en-US" sz="1200">
                <a:solidFill>
                  <a:srgbClr val="000000"/>
                </a:solidFill>
                <a:latin typeface="Arial"/>
                <a:ea typeface="Arial"/>
                <a:cs typeface="Arial"/>
                <a:sym typeface="Arial"/>
              </a:rPr>
              <a:t>cell.volume &gt; </a:t>
            </a:r>
            <a:r>
              <a:rPr lang="en-US" sz="1200">
                <a:solidFill>
                  <a:srgbClr val="0000FF"/>
                </a:solidFill>
                <a:latin typeface="Arial"/>
                <a:ea typeface="Arial"/>
                <a:cs typeface="Arial"/>
                <a:sym typeface="Arial"/>
              </a:rPr>
              <a:t>50</a:t>
            </a:r>
            <a:r>
              <a:rPr lang="en-US" sz="1200">
                <a:solidFill>
                  <a:srgbClr val="000000"/>
                </a:solidFill>
                <a:latin typeface="Arial"/>
                <a:ea typeface="Arial"/>
                <a:cs typeface="Arial"/>
                <a:sym typeface="Arial"/>
              </a:rPr>
              <a:t>:</a:t>
            </a:r>
            <a:br>
              <a:rPr lang="en-US" sz="1200">
                <a:solidFill>
                  <a:srgbClr val="000000"/>
                </a:solidFill>
                <a:latin typeface="Arial"/>
                <a:ea typeface="Arial"/>
                <a:cs typeface="Arial"/>
                <a:sym typeface="Arial"/>
              </a:rPr>
            </a:br>
            <a:r>
              <a:rPr lang="en-US" sz="1200">
                <a:solidFill>
                  <a:srgbClr val="000000"/>
                </a:solidFill>
                <a:latin typeface="Arial"/>
                <a:ea typeface="Arial"/>
                <a:cs typeface="Arial"/>
                <a:sym typeface="Arial"/>
              </a:rPr>
              <a:t>                cells_to_divide.append(cell)</a:t>
            </a:r>
            <a:br>
              <a:rPr lang="en-US" sz="1200">
                <a:solidFill>
                  <a:srgbClr val="000000"/>
                </a:solidFill>
                <a:latin typeface="Arial"/>
                <a:ea typeface="Arial"/>
                <a:cs typeface="Arial"/>
                <a:sym typeface="Arial"/>
              </a:rPr>
            </a:br>
            <a:br>
              <a:rPr lang="en-US" sz="1200">
                <a:solidFill>
                  <a:srgbClr val="000000"/>
                </a:solidFill>
                <a:latin typeface="Arial"/>
                <a:ea typeface="Arial"/>
                <a:cs typeface="Arial"/>
                <a:sym typeface="Arial"/>
              </a:rPr>
            </a:br>
            <a:r>
              <a:rPr lang="en-US" sz="1200">
                <a:solidFill>
                  <a:srgbClr val="000000"/>
                </a:solidFill>
                <a:latin typeface="Arial"/>
                <a:ea typeface="Arial"/>
                <a:cs typeface="Arial"/>
                <a:sym typeface="Arial"/>
              </a:rPr>
              <a:t>        </a:t>
            </a:r>
            <a:r>
              <a:rPr lang="en-US" sz="1200" b="1">
                <a:solidFill>
                  <a:srgbClr val="000080"/>
                </a:solidFill>
                <a:latin typeface="Arial"/>
                <a:ea typeface="Arial"/>
                <a:cs typeface="Arial"/>
                <a:sym typeface="Arial"/>
              </a:rPr>
              <a:t>for </a:t>
            </a:r>
            <a:r>
              <a:rPr lang="en-US" sz="1200">
                <a:solidFill>
                  <a:srgbClr val="000000"/>
                </a:solidFill>
                <a:latin typeface="Arial"/>
                <a:ea typeface="Arial"/>
                <a:cs typeface="Arial"/>
                <a:sym typeface="Arial"/>
              </a:rPr>
              <a:t>cell </a:t>
            </a:r>
            <a:r>
              <a:rPr lang="en-US" sz="1200" b="1">
                <a:solidFill>
                  <a:srgbClr val="000080"/>
                </a:solidFill>
                <a:latin typeface="Arial"/>
                <a:ea typeface="Arial"/>
                <a:cs typeface="Arial"/>
                <a:sym typeface="Arial"/>
              </a:rPr>
              <a:t>in </a:t>
            </a:r>
            <a:r>
              <a:rPr lang="en-US" sz="1200">
                <a:solidFill>
                  <a:srgbClr val="000000"/>
                </a:solidFill>
                <a:latin typeface="Arial"/>
                <a:ea typeface="Arial"/>
                <a:cs typeface="Arial"/>
                <a:sym typeface="Arial"/>
              </a:rPr>
              <a:t>cells_to_divide:</a:t>
            </a:r>
            <a:br>
              <a:rPr lang="en-US" sz="1200">
                <a:solidFill>
                  <a:srgbClr val="000000"/>
                </a:solidFill>
                <a:latin typeface="Arial"/>
                <a:ea typeface="Arial"/>
                <a:cs typeface="Arial"/>
                <a:sym typeface="Arial"/>
              </a:rPr>
            </a:br>
            <a:r>
              <a:rPr lang="en-US" sz="1200">
                <a:solidFill>
                  <a:srgbClr val="000000"/>
                </a:solidFill>
                <a:latin typeface="Arial"/>
                <a:ea typeface="Arial"/>
                <a:cs typeface="Arial"/>
                <a:sym typeface="Arial"/>
              </a:rPr>
              <a:t>            </a:t>
            </a:r>
            <a:r>
              <a:rPr lang="en-US" sz="1200">
                <a:solidFill>
                  <a:srgbClr val="94558D"/>
                </a:solidFill>
                <a:latin typeface="Arial"/>
                <a:ea typeface="Arial"/>
                <a:cs typeface="Arial"/>
                <a:sym typeface="Arial"/>
              </a:rPr>
              <a:t>self</a:t>
            </a:r>
            <a:r>
              <a:rPr lang="en-US" sz="1200">
                <a:solidFill>
                  <a:srgbClr val="000000"/>
                </a:solidFill>
                <a:latin typeface="Arial"/>
                <a:ea typeface="Arial"/>
                <a:cs typeface="Arial"/>
                <a:sym typeface="Arial"/>
              </a:rPr>
              <a:t>.divide_cell_random_orientation(cell)</a:t>
            </a:r>
            <a:br>
              <a:rPr lang="en-US" sz="1200">
                <a:solidFill>
                  <a:srgbClr val="000000"/>
                </a:solidFill>
                <a:latin typeface="Arial"/>
                <a:ea typeface="Arial"/>
                <a:cs typeface="Arial"/>
                <a:sym typeface="Arial"/>
              </a:rPr>
            </a:br>
            <a:br>
              <a:rPr lang="en-US" sz="1200">
                <a:solidFill>
                  <a:srgbClr val="000000"/>
                </a:solidFill>
                <a:latin typeface="Arial"/>
                <a:ea typeface="Arial"/>
                <a:cs typeface="Arial"/>
                <a:sym typeface="Arial"/>
              </a:rPr>
            </a:br>
            <a:r>
              <a:rPr lang="en-US" sz="1200">
                <a:solidFill>
                  <a:srgbClr val="000000"/>
                </a:solidFill>
                <a:latin typeface="Arial"/>
                <a:ea typeface="Arial"/>
                <a:cs typeface="Arial"/>
                <a:sym typeface="Arial"/>
              </a:rPr>
              <a:t>    </a:t>
            </a:r>
            <a:r>
              <a:rPr lang="en-US" sz="1200" b="1">
                <a:solidFill>
                  <a:srgbClr val="000080"/>
                </a:solidFill>
                <a:latin typeface="Arial"/>
                <a:ea typeface="Arial"/>
                <a:cs typeface="Arial"/>
                <a:sym typeface="Arial"/>
              </a:rPr>
              <a:t>def </a:t>
            </a:r>
            <a:r>
              <a:rPr lang="en-US" sz="1200">
                <a:solidFill>
                  <a:srgbClr val="000000"/>
                </a:solidFill>
                <a:latin typeface="Arial"/>
                <a:ea typeface="Arial"/>
                <a:cs typeface="Arial"/>
                <a:sym typeface="Arial"/>
              </a:rPr>
              <a:t>update_attributes(</a:t>
            </a:r>
            <a:r>
              <a:rPr lang="en-US" sz="1200">
                <a:solidFill>
                  <a:srgbClr val="94558D"/>
                </a:solidFill>
                <a:latin typeface="Arial"/>
                <a:ea typeface="Arial"/>
                <a:cs typeface="Arial"/>
                <a:sym typeface="Arial"/>
              </a:rPr>
              <a:t>self</a:t>
            </a:r>
            <a:r>
              <a:rPr lang="en-US" sz="1200">
                <a:solidFill>
                  <a:srgbClr val="000000"/>
                </a:solidFill>
                <a:latin typeface="Arial"/>
                <a:ea typeface="Arial"/>
                <a:cs typeface="Arial"/>
                <a:sym typeface="Arial"/>
              </a:rPr>
              <a:t>):</a:t>
            </a:r>
            <a:br>
              <a:rPr lang="en-US" sz="1200">
                <a:solidFill>
                  <a:srgbClr val="000000"/>
                </a:solidFill>
                <a:latin typeface="Arial"/>
                <a:ea typeface="Arial"/>
                <a:cs typeface="Arial"/>
                <a:sym typeface="Arial"/>
              </a:rPr>
            </a:br>
            <a:r>
              <a:rPr lang="en-US" sz="1200">
                <a:solidFill>
                  <a:srgbClr val="000000"/>
                </a:solidFill>
                <a:latin typeface="Arial"/>
                <a:ea typeface="Arial"/>
                <a:cs typeface="Arial"/>
                <a:sym typeface="Arial"/>
              </a:rPr>
              <a:t>        </a:t>
            </a:r>
            <a:r>
              <a:rPr lang="en-US" sz="1200" i="1">
                <a:solidFill>
                  <a:srgbClr val="808080"/>
                </a:solidFill>
                <a:latin typeface="Arial"/>
                <a:ea typeface="Arial"/>
                <a:cs typeface="Arial"/>
                <a:sym typeface="Arial"/>
              </a:rPr>
              <a:t># reducing parent target volume</a:t>
            </a:r>
            <a:br>
              <a:rPr lang="en-US" sz="1200" i="1">
                <a:solidFill>
                  <a:srgbClr val="808080"/>
                </a:solidFill>
                <a:latin typeface="Arial"/>
                <a:ea typeface="Arial"/>
                <a:cs typeface="Arial"/>
                <a:sym typeface="Arial"/>
              </a:rPr>
            </a:br>
            <a:r>
              <a:rPr lang="en-US" sz="1200" i="1">
                <a:solidFill>
                  <a:srgbClr val="808080"/>
                </a:solidFill>
                <a:latin typeface="Arial"/>
                <a:ea typeface="Arial"/>
                <a:cs typeface="Arial"/>
                <a:sym typeface="Arial"/>
              </a:rPr>
              <a:t>        </a:t>
            </a:r>
            <a:r>
              <a:rPr lang="en-US" sz="1200">
                <a:solidFill>
                  <a:srgbClr val="94558D"/>
                </a:solidFill>
                <a:latin typeface="Arial"/>
                <a:ea typeface="Arial"/>
                <a:cs typeface="Arial"/>
                <a:sym typeface="Arial"/>
              </a:rPr>
              <a:t>self</a:t>
            </a:r>
            <a:r>
              <a:rPr lang="en-US" sz="1200">
                <a:solidFill>
                  <a:srgbClr val="000000"/>
                </a:solidFill>
                <a:latin typeface="Arial"/>
                <a:ea typeface="Arial"/>
                <a:cs typeface="Arial"/>
                <a:sym typeface="Arial"/>
              </a:rPr>
              <a:t>.parent_cell.targetVolume /= </a:t>
            </a:r>
            <a:r>
              <a:rPr lang="en-US" sz="1200">
                <a:solidFill>
                  <a:srgbClr val="0000FF"/>
                </a:solidFill>
                <a:latin typeface="Arial"/>
                <a:ea typeface="Arial"/>
                <a:cs typeface="Arial"/>
                <a:sym typeface="Arial"/>
              </a:rPr>
              <a:t>2.0</a:t>
            </a:r>
            <a:br>
              <a:rPr lang="en-US" sz="1200">
                <a:solidFill>
                  <a:srgbClr val="0000FF"/>
                </a:solidFill>
                <a:latin typeface="Arial"/>
                <a:ea typeface="Arial"/>
                <a:cs typeface="Arial"/>
                <a:sym typeface="Arial"/>
              </a:rPr>
            </a:br>
            <a:br>
              <a:rPr lang="en-US" sz="1200">
                <a:solidFill>
                  <a:srgbClr val="0000FF"/>
                </a:solidFill>
                <a:latin typeface="Arial"/>
                <a:ea typeface="Arial"/>
                <a:cs typeface="Arial"/>
                <a:sym typeface="Arial"/>
              </a:rPr>
            </a:br>
            <a:r>
              <a:rPr lang="en-US" sz="1200">
                <a:solidFill>
                  <a:srgbClr val="0000FF"/>
                </a:solidFill>
                <a:latin typeface="Arial"/>
                <a:ea typeface="Arial"/>
                <a:cs typeface="Arial"/>
                <a:sym typeface="Arial"/>
              </a:rPr>
              <a:t>        </a:t>
            </a:r>
            <a:r>
              <a:rPr lang="en-US" sz="1200">
                <a:solidFill>
                  <a:srgbClr val="94558D"/>
                </a:solidFill>
                <a:latin typeface="Arial"/>
                <a:ea typeface="Arial"/>
                <a:cs typeface="Arial"/>
                <a:sym typeface="Arial"/>
              </a:rPr>
              <a:t>self</a:t>
            </a:r>
            <a:r>
              <a:rPr lang="en-US" sz="1200">
                <a:solidFill>
                  <a:srgbClr val="000000"/>
                </a:solidFill>
                <a:latin typeface="Arial"/>
                <a:ea typeface="Arial"/>
                <a:cs typeface="Arial"/>
                <a:sym typeface="Arial"/>
              </a:rPr>
              <a:t>.clone_parent_2_child()</a:t>
            </a:r>
            <a:br>
              <a:rPr lang="en-US" sz="1200">
                <a:solidFill>
                  <a:srgbClr val="000000"/>
                </a:solidFill>
                <a:latin typeface="Arial"/>
                <a:ea typeface="Arial"/>
                <a:cs typeface="Arial"/>
                <a:sym typeface="Arial"/>
              </a:rPr>
            </a:br>
            <a:br>
              <a:rPr lang="en-US" sz="1200">
                <a:solidFill>
                  <a:srgbClr val="000000"/>
                </a:solidFill>
                <a:latin typeface="Arial"/>
                <a:ea typeface="Arial"/>
                <a:cs typeface="Arial"/>
                <a:sym typeface="Arial"/>
              </a:rPr>
            </a:br>
            <a:r>
              <a:rPr lang="en-US" sz="1200">
                <a:solidFill>
                  <a:srgbClr val="000000"/>
                </a:solidFill>
                <a:latin typeface="Arial"/>
                <a:ea typeface="Arial"/>
                <a:cs typeface="Arial"/>
                <a:sym typeface="Arial"/>
              </a:rPr>
              <a:t>        </a:t>
            </a:r>
            <a:r>
              <a:rPr lang="en-US" sz="1200" b="1">
                <a:solidFill>
                  <a:srgbClr val="000080"/>
                </a:solidFill>
                <a:latin typeface="Arial"/>
                <a:ea typeface="Arial"/>
                <a:cs typeface="Arial"/>
                <a:sym typeface="Arial"/>
              </a:rPr>
              <a:t>if </a:t>
            </a:r>
            <a:r>
              <a:rPr lang="en-US" sz="1200">
                <a:solidFill>
                  <a:srgbClr val="94558D"/>
                </a:solidFill>
                <a:latin typeface="Arial"/>
                <a:ea typeface="Arial"/>
                <a:cs typeface="Arial"/>
                <a:sym typeface="Arial"/>
              </a:rPr>
              <a:t>self</a:t>
            </a:r>
            <a:r>
              <a:rPr lang="en-US" sz="1200">
                <a:solidFill>
                  <a:srgbClr val="000000"/>
                </a:solidFill>
                <a:latin typeface="Arial"/>
                <a:ea typeface="Arial"/>
                <a:cs typeface="Arial"/>
                <a:sym typeface="Arial"/>
              </a:rPr>
              <a:t>.parent_cell.type == </a:t>
            </a:r>
            <a:r>
              <a:rPr lang="en-US" sz="1200">
                <a:solidFill>
                  <a:srgbClr val="94558D"/>
                </a:solidFill>
                <a:latin typeface="Arial"/>
                <a:ea typeface="Arial"/>
                <a:cs typeface="Arial"/>
                <a:sym typeface="Arial"/>
              </a:rPr>
              <a:t>self</a:t>
            </a:r>
            <a:r>
              <a:rPr lang="en-US" sz="1200">
                <a:solidFill>
                  <a:srgbClr val="000000"/>
                </a:solidFill>
                <a:latin typeface="Arial"/>
                <a:ea typeface="Arial"/>
                <a:cs typeface="Arial"/>
                <a:sym typeface="Arial"/>
              </a:rPr>
              <a:t>.TUMORPROLIFERATING:</a:t>
            </a:r>
            <a:br>
              <a:rPr lang="en-US" sz="1200">
                <a:solidFill>
                  <a:srgbClr val="000000"/>
                </a:solidFill>
                <a:latin typeface="Arial"/>
                <a:ea typeface="Arial"/>
                <a:cs typeface="Arial"/>
                <a:sym typeface="Arial"/>
              </a:rPr>
            </a:br>
            <a:r>
              <a:rPr lang="en-US" sz="1200">
                <a:solidFill>
                  <a:srgbClr val="000000"/>
                </a:solidFill>
                <a:latin typeface="Arial"/>
                <a:ea typeface="Arial"/>
                <a:cs typeface="Arial"/>
                <a:sym typeface="Arial"/>
              </a:rPr>
              <a:t>            </a:t>
            </a:r>
            <a:r>
              <a:rPr lang="en-US" sz="1200">
                <a:solidFill>
                  <a:srgbClr val="94558D"/>
                </a:solidFill>
                <a:latin typeface="Arial"/>
                <a:ea typeface="Arial"/>
                <a:cs typeface="Arial"/>
                <a:sym typeface="Arial"/>
              </a:rPr>
              <a:t>self</a:t>
            </a:r>
            <a:r>
              <a:rPr lang="en-US" sz="1200">
                <a:solidFill>
                  <a:srgbClr val="000000"/>
                </a:solidFill>
                <a:latin typeface="Arial"/>
                <a:ea typeface="Arial"/>
                <a:cs typeface="Arial"/>
                <a:sym typeface="Arial"/>
              </a:rPr>
              <a:t>.child_cell.type = </a:t>
            </a:r>
            <a:r>
              <a:rPr lang="en-US" sz="1200">
                <a:solidFill>
                  <a:srgbClr val="94558D"/>
                </a:solidFill>
                <a:latin typeface="Arial"/>
                <a:ea typeface="Arial"/>
                <a:cs typeface="Arial"/>
                <a:sym typeface="Arial"/>
              </a:rPr>
              <a:t>self</a:t>
            </a:r>
            <a:r>
              <a:rPr lang="en-US" sz="1200">
                <a:solidFill>
                  <a:srgbClr val="000000"/>
                </a:solidFill>
                <a:latin typeface="Arial"/>
                <a:ea typeface="Arial"/>
                <a:cs typeface="Arial"/>
                <a:sym typeface="Arial"/>
              </a:rPr>
              <a:t>.TUMOR</a:t>
            </a:r>
            <a:br>
              <a:rPr lang="en-US" sz="1200">
                <a:solidFill>
                  <a:srgbClr val="000000"/>
                </a:solidFill>
                <a:latin typeface="Arial"/>
                <a:ea typeface="Arial"/>
                <a:cs typeface="Arial"/>
                <a:sym typeface="Arial"/>
              </a:rPr>
            </a:br>
            <a:r>
              <a:rPr lang="en-US" sz="1200">
                <a:solidFill>
                  <a:srgbClr val="000000"/>
                </a:solidFill>
                <a:latin typeface="Arial"/>
                <a:ea typeface="Arial"/>
                <a:cs typeface="Arial"/>
                <a:sym typeface="Arial"/>
              </a:rPr>
              <a:t>        </a:t>
            </a:r>
            <a:r>
              <a:rPr lang="en-US" sz="1200" b="1">
                <a:solidFill>
                  <a:srgbClr val="000080"/>
                </a:solidFill>
                <a:latin typeface="Arial"/>
                <a:ea typeface="Arial"/>
                <a:cs typeface="Arial"/>
                <a:sym typeface="Arial"/>
              </a:rPr>
              <a:t>else</a:t>
            </a:r>
            <a:r>
              <a:rPr lang="en-US" sz="1200">
                <a:solidFill>
                  <a:srgbClr val="000000"/>
                </a:solidFill>
                <a:latin typeface="Arial"/>
                <a:ea typeface="Arial"/>
                <a:cs typeface="Arial"/>
                <a:sym typeface="Arial"/>
              </a:rPr>
              <a:t>:</a:t>
            </a:r>
            <a:br>
              <a:rPr lang="en-US" sz="1200">
                <a:solidFill>
                  <a:srgbClr val="000000"/>
                </a:solidFill>
                <a:latin typeface="Arial"/>
                <a:ea typeface="Arial"/>
                <a:cs typeface="Arial"/>
                <a:sym typeface="Arial"/>
              </a:rPr>
            </a:br>
            <a:r>
              <a:rPr lang="en-US" sz="1200">
                <a:solidFill>
                  <a:srgbClr val="000000"/>
                </a:solidFill>
                <a:latin typeface="Arial"/>
                <a:ea typeface="Arial"/>
                <a:cs typeface="Arial"/>
                <a:sym typeface="Arial"/>
              </a:rPr>
              <a:t>            </a:t>
            </a:r>
            <a:r>
              <a:rPr lang="en-US" sz="1200">
                <a:solidFill>
                  <a:srgbClr val="94558D"/>
                </a:solidFill>
                <a:latin typeface="Arial"/>
                <a:ea typeface="Arial"/>
                <a:cs typeface="Arial"/>
                <a:sym typeface="Arial"/>
              </a:rPr>
              <a:t>self</a:t>
            </a:r>
            <a:r>
              <a:rPr lang="en-US" sz="1200">
                <a:solidFill>
                  <a:srgbClr val="000000"/>
                </a:solidFill>
                <a:latin typeface="Arial"/>
                <a:ea typeface="Arial"/>
                <a:cs typeface="Arial"/>
                <a:sym typeface="Arial"/>
              </a:rPr>
              <a:t>.child_cell.type = </a:t>
            </a:r>
            <a:r>
              <a:rPr lang="en-US" sz="1200">
                <a:solidFill>
                  <a:srgbClr val="94558D"/>
                </a:solidFill>
                <a:latin typeface="Arial"/>
                <a:ea typeface="Arial"/>
                <a:cs typeface="Arial"/>
                <a:sym typeface="Arial"/>
              </a:rPr>
              <a:t>self</a:t>
            </a:r>
            <a:r>
              <a:rPr lang="en-US" sz="1200">
                <a:solidFill>
                  <a:srgbClr val="000000"/>
                </a:solidFill>
                <a:latin typeface="Arial"/>
                <a:ea typeface="Arial"/>
                <a:cs typeface="Arial"/>
                <a:sym typeface="Arial"/>
              </a:rPr>
              <a:t>.TUMORPROLIFERATING</a:t>
            </a:r>
            <a:endParaRPr sz="3200">
              <a:solidFill>
                <a:schemeClr val="dk1"/>
              </a:solidFill>
              <a:latin typeface="Arial"/>
              <a:ea typeface="Arial"/>
              <a:cs typeface="Arial"/>
              <a:sym typeface="Arial"/>
            </a:endParaRPr>
          </a:p>
        </p:txBody>
      </p:sp>
      <p:sp>
        <p:nvSpPr>
          <p:cNvPr id="224" name="Google Shape;224;p7"/>
          <p:cNvSpPr txBox="1"/>
          <p:nvPr/>
        </p:nvSpPr>
        <p:spPr>
          <a:xfrm>
            <a:off x="1661786" y="4622104"/>
            <a:ext cx="3436468" cy="738664"/>
          </a:xfrm>
          <a:prstGeom prst="rect">
            <a:avLst/>
          </a:prstGeom>
          <a:noFill/>
          <a:ln>
            <a:noFill/>
          </a:ln>
        </p:spPr>
        <p:txBody>
          <a:bodyPr spcFirstLastPara="1" wrap="square" lIns="91425" tIns="45700" rIns="91425" bIns="45700" anchor="t" anchorCtr="0">
            <a:spAutoFit/>
          </a:bodyPr>
          <a:lstStyle/>
          <a:p>
            <a:r>
              <a:rPr lang="en-US" sz="1400" b="1">
                <a:solidFill>
                  <a:srgbClr val="000000"/>
                </a:solidFill>
                <a:latin typeface="Arial"/>
                <a:ea typeface="Arial"/>
                <a:cs typeface="Arial"/>
                <a:sym typeface="Arial"/>
              </a:rPr>
              <a:t>update_attributes</a:t>
            </a:r>
            <a:r>
              <a:rPr lang="en-US" sz="1400">
                <a:solidFill>
                  <a:srgbClr val="000000"/>
                </a:solidFill>
                <a:latin typeface="Arial"/>
                <a:ea typeface="Arial"/>
                <a:cs typeface="Arial"/>
                <a:sym typeface="Arial"/>
              </a:rPr>
              <a:t> function gets called immediately after new cell is created here</a:t>
            </a:r>
            <a:endParaRPr sz="1400">
              <a:solidFill>
                <a:srgbClr val="000000"/>
              </a:solidFill>
              <a:latin typeface="Arial"/>
              <a:ea typeface="Arial"/>
              <a:cs typeface="Arial"/>
              <a:sym typeface="Arial"/>
            </a:endParaRPr>
          </a:p>
        </p:txBody>
      </p:sp>
      <p:cxnSp>
        <p:nvCxnSpPr>
          <p:cNvPr id="225" name="Google Shape;225;p7"/>
          <p:cNvCxnSpPr/>
          <p:nvPr/>
        </p:nvCxnSpPr>
        <p:spPr>
          <a:xfrm rot="10800000" flipH="1">
            <a:off x="5098254" y="4597053"/>
            <a:ext cx="947642" cy="275573"/>
          </a:xfrm>
          <a:prstGeom prst="straightConnector1">
            <a:avLst/>
          </a:prstGeom>
          <a:noFill/>
          <a:ln w="9525" cap="flat" cmpd="sng">
            <a:solidFill>
              <a:srgbClr val="4A7DBA"/>
            </a:solidFill>
            <a:prstDash val="solid"/>
            <a:round/>
            <a:headEnd type="none" w="sm" len="sm"/>
            <a:tailEnd type="triangle" w="med" len="med"/>
          </a:ln>
        </p:spPr>
      </p:cxnSp>
      <p:sp>
        <p:nvSpPr>
          <p:cNvPr id="226" name="Google Shape;226;p7"/>
          <p:cNvSpPr txBox="1"/>
          <p:nvPr/>
        </p:nvSpPr>
        <p:spPr>
          <a:xfrm>
            <a:off x="2413349" y="5837130"/>
            <a:ext cx="3319397" cy="954107"/>
          </a:xfrm>
          <a:prstGeom prst="rect">
            <a:avLst/>
          </a:prstGeom>
          <a:noFill/>
          <a:ln>
            <a:noFill/>
          </a:ln>
        </p:spPr>
        <p:txBody>
          <a:bodyPr spcFirstLastPara="1" wrap="square" lIns="91425" tIns="45700" rIns="91425" bIns="45700" anchor="t" anchorCtr="0">
            <a:spAutoFit/>
          </a:bodyPr>
          <a:lstStyle/>
          <a:p>
            <a:r>
              <a:rPr lang="en-US" sz="1400" b="1">
                <a:solidFill>
                  <a:srgbClr val="000000"/>
                </a:solidFill>
                <a:latin typeface="Arial"/>
                <a:ea typeface="Arial"/>
                <a:cs typeface="Arial"/>
                <a:sym typeface="Arial"/>
              </a:rPr>
              <a:t>update_attributes</a:t>
            </a:r>
            <a:r>
              <a:rPr lang="en-US" sz="1400">
                <a:solidFill>
                  <a:srgbClr val="000000"/>
                </a:solidFill>
                <a:latin typeface="Arial"/>
                <a:ea typeface="Arial"/>
                <a:cs typeface="Arial"/>
                <a:sym typeface="Arial"/>
              </a:rPr>
              <a:t> function is a right place to initialize properties of the newly created cell and adjust properties of </a:t>
            </a:r>
            <a:r>
              <a:rPr lang="en-US" sz="1400" b="1">
                <a:solidFill>
                  <a:srgbClr val="000000"/>
                </a:solidFill>
                <a:latin typeface="Arial"/>
                <a:ea typeface="Arial"/>
                <a:cs typeface="Arial"/>
                <a:sym typeface="Arial"/>
              </a:rPr>
              <a:t>self.parent_cell</a:t>
            </a:r>
            <a:endParaRPr sz="1400" b="1">
              <a:solidFill>
                <a:srgbClr val="000000"/>
              </a:solidFill>
              <a:latin typeface="Arial"/>
              <a:ea typeface="Arial"/>
              <a:cs typeface="Arial"/>
              <a:sym typeface="Arial"/>
            </a:endParaRPr>
          </a:p>
        </p:txBody>
      </p:sp>
      <p:cxnSp>
        <p:nvCxnSpPr>
          <p:cNvPr id="227" name="Google Shape;227;p7"/>
          <p:cNvCxnSpPr/>
          <p:nvPr/>
        </p:nvCxnSpPr>
        <p:spPr>
          <a:xfrm rot="10800000" flipH="1">
            <a:off x="5394543" y="5135671"/>
            <a:ext cx="438410" cy="839244"/>
          </a:xfrm>
          <a:prstGeom prst="straightConnector1">
            <a:avLst/>
          </a:prstGeom>
          <a:noFill/>
          <a:ln w="9525" cap="flat" cmpd="sng">
            <a:solidFill>
              <a:srgbClr val="4A7DBA"/>
            </a:solidFill>
            <a:prstDash val="solid"/>
            <a:round/>
            <a:headEnd type="none" w="sm" len="sm"/>
            <a:tailEnd type="triangle" w="med" len="med"/>
          </a:ln>
        </p:spPr>
      </p:cxnSp>
      <p:sp>
        <p:nvSpPr>
          <p:cNvPr id="228" name="Google Shape;228;p7"/>
          <p:cNvSpPr txBox="1"/>
          <p:nvPr/>
        </p:nvSpPr>
        <p:spPr>
          <a:xfrm>
            <a:off x="1524000" y="0"/>
            <a:ext cx="9144000" cy="400050"/>
          </a:xfrm>
          <a:prstGeom prst="rect">
            <a:avLst/>
          </a:prstGeom>
          <a:solidFill>
            <a:schemeClr val="accent2"/>
          </a:solidFill>
          <a:ln>
            <a:noFill/>
          </a:ln>
        </p:spPr>
        <p:txBody>
          <a:bodyPr spcFirstLastPara="1" wrap="square" lIns="91425" tIns="45700" rIns="91425" bIns="45700" anchor="t" anchorCtr="0">
            <a:spAutoFit/>
          </a:bodyPr>
          <a:lstStyle/>
          <a:p>
            <a:pPr>
              <a:buClr>
                <a:srgbClr val="000000"/>
              </a:buClr>
              <a:buSzPts val="2000"/>
            </a:pPr>
            <a:r>
              <a:rPr lang="en-US" sz="2000" b="1">
                <a:solidFill>
                  <a:schemeClr val="lt1"/>
                </a:solidFill>
                <a:latin typeface="Arial"/>
                <a:ea typeface="Arial"/>
                <a:cs typeface="Arial"/>
                <a:sym typeface="Arial"/>
              </a:rPr>
              <a:t>Mitosis code explained</a:t>
            </a:r>
            <a:endParaRPr sz="2000" b="1">
              <a:solidFill>
                <a:schemeClr val="lt1"/>
              </a:solidFill>
              <a:latin typeface="Arial"/>
              <a:ea typeface="Arial"/>
              <a:cs typeface="Arial"/>
              <a:sym typeface="Aria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Google Shape;233;p8"/>
          <p:cNvSpPr txBox="1"/>
          <p:nvPr/>
        </p:nvSpPr>
        <p:spPr>
          <a:xfrm>
            <a:off x="1524000" y="0"/>
            <a:ext cx="9144000" cy="400050"/>
          </a:xfrm>
          <a:prstGeom prst="rect">
            <a:avLst/>
          </a:prstGeom>
          <a:solidFill>
            <a:schemeClr val="accent2"/>
          </a:solidFill>
          <a:ln>
            <a:noFill/>
          </a:ln>
        </p:spPr>
        <p:txBody>
          <a:bodyPr spcFirstLastPara="1" wrap="square" lIns="91425" tIns="45700" rIns="91425" bIns="45700" anchor="t" anchorCtr="0">
            <a:spAutoFit/>
          </a:bodyPr>
          <a:lstStyle/>
          <a:p>
            <a:pPr>
              <a:buClr>
                <a:srgbClr val="000000"/>
              </a:buClr>
              <a:buSzPts val="2000"/>
            </a:pPr>
            <a:r>
              <a:rPr lang="en-US" sz="2000" b="1">
                <a:solidFill>
                  <a:schemeClr val="lt1"/>
                </a:solidFill>
                <a:latin typeface="Arial"/>
                <a:ea typeface="Arial"/>
                <a:cs typeface="Arial"/>
                <a:sym typeface="Arial"/>
              </a:rPr>
              <a:t>Contact inhibition of proliferation</a:t>
            </a:r>
            <a:endParaRPr sz="2000" b="1">
              <a:solidFill>
                <a:schemeClr val="lt1"/>
              </a:solidFill>
              <a:latin typeface="Arial"/>
              <a:ea typeface="Arial"/>
              <a:cs typeface="Arial"/>
              <a:sym typeface="Arial"/>
            </a:endParaRPr>
          </a:p>
        </p:txBody>
      </p:sp>
      <p:sp>
        <p:nvSpPr>
          <p:cNvPr id="234" name="Google Shape;234;p8"/>
          <p:cNvSpPr txBox="1"/>
          <p:nvPr/>
        </p:nvSpPr>
        <p:spPr>
          <a:xfrm>
            <a:off x="1625600" y="441524"/>
            <a:ext cx="4445348" cy="307777"/>
          </a:xfrm>
          <a:prstGeom prst="rect">
            <a:avLst/>
          </a:prstGeom>
          <a:noFill/>
          <a:ln>
            <a:noFill/>
          </a:ln>
        </p:spPr>
        <p:txBody>
          <a:bodyPr spcFirstLastPara="1" wrap="square" lIns="91425" tIns="45700" rIns="91425" bIns="45700" anchor="t" anchorCtr="0">
            <a:spAutoFit/>
          </a:bodyPr>
          <a:lstStyle/>
          <a:p>
            <a:r>
              <a:rPr lang="en-US" sz="1400" b="1">
                <a:solidFill>
                  <a:srgbClr val="000000"/>
                </a:solidFill>
                <a:latin typeface="Arial"/>
                <a:ea typeface="Arial"/>
                <a:cs typeface="Arial"/>
                <a:sym typeface="Arial"/>
              </a:rPr>
              <a:t>ContactInhibitionOfProliferation.cc3d</a:t>
            </a:r>
            <a:endParaRPr/>
          </a:p>
        </p:txBody>
      </p:sp>
      <p:sp>
        <p:nvSpPr>
          <p:cNvPr id="235" name="Google Shape;235;p8"/>
          <p:cNvSpPr/>
          <p:nvPr/>
        </p:nvSpPr>
        <p:spPr>
          <a:xfrm>
            <a:off x="1949885" y="1938619"/>
            <a:ext cx="5774499" cy="3970318"/>
          </a:xfrm>
          <a:prstGeom prst="rect">
            <a:avLst/>
          </a:prstGeom>
          <a:solidFill>
            <a:srgbClr val="FFFFFF"/>
          </a:solidFill>
          <a:ln>
            <a:noFill/>
          </a:ln>
        </p:spPr>
        <p:txBody>
          <a:bodyPr spcFirstLastPara="1" wrap="square" lIns="91425" tIns="45700" rIns="91425" bIns="45700" anchor="ctr" anchorCtr="0">
            <a:spAutoFit/>
          </a:bodyPr>
          <a:lstStyle/>
          <a:p>
            <a:pPr>
              <a:buClr>
                <a:srgbClr val="000080"/>
              </a:buClr>
              <a:buSzPts val="1200"/>
            </a:pPr>
            <a:r>
              <a:rPr lang="en-US" sz="1200" b="1">
                <a:solidFill>
                  <a:srgbClr val="000080"/>
                </a:solidFill>
                <a:latin typeface="Arial"/>
                <a:ea typeface="Arial"/>
                <a:cs typeface="Arial"/>
                <a:sym typeface="Arial"/>
              </a:rPr>
              <a:t>class </a:t>
            </a:r>
            <a:r>
              <a:rPr lang="en-US" sz="1200">
                <a:solidFill>
                  <a:srgbClr val="000000"/>
                </a:solidFill>
                <a:latin typeface="Arial"/>
                <a:ea typeface="Arial"/>
                <a:cs typeface="Arial"/>
                <a:sym typeface="Arial"/>
              </a:rPr>
              <a:t>CellGrowthSteppable(SteppableBasePy):</a:t>
            </a:r>
            <a:br>
              <a:rPr lang="en-US" sz="1200">
                <a:solidFill>
                  <a:srgbClr val="000000"/>
                </a:solidFill>
                <a:latin typeface="Arial"/>
                <a:ea typeface="Arial"/>
                <a:cs typeface="Arial"/>
                <a:sym typeface="Arial"/>
              </a:rPr>
            </a:br>
            <a:br>
              <a:rPr lang="en-US" sz="1200">
                <a:solidFill>
                  <a:srgbClr val="000000"/>
                </a:solidFill>
                <a:latin typeface="Arial"/>
                <a:ea typeface="Arial"/>
                <a:cs typeface="Arial"/>
                <a:sym typeface="Arial"/>
              </a:rPr>
            </a:br>
            <a:r>
              <a:rPr lang="en-US" sz="1200">
                <a:solidFill>
                  <a:srgbClr val="000000"/>
                </a:solidFill>
                <a:latin typeface="Arial"/>
                <a:ea typeface="Arial"/>
                <a:cs typeface="Arial"/>
                <a:sym typeface="Arial"/>
              </a:rPr>
              <a:t>    </a:t>
            </a:r>
            <a:r>
              <a:rPr lang="en-US" sz="1200" b="1">
                <a:solidFill>
                  <a:srgbClr val="000080"/>
                </a:solidFill>
                <a:latin typeface="Arial"/>
                <a:ea typeface="Arial"/>
                <a:cs typeface="Arial"/>
                <a:sym typeface="Arial"/>
              </a:rPr>
              <a:t>def </a:t>
            </a:r>
            <a:r>
              <a:rPr lang="en-US" sz="1200">
                <a:solidFill>
                  <a:srgbClr val="B200B2"/>
                </a:solidFill>
                <a:latin typeface="Arial"/>
                <a:ea typeface="Arial"/>
                <a:cs typeface="Arial"/>
                <a:sym typeface="Arial"/>
              </a:rPr>
              <a:t>__init__</a:t>
            </a:r>
            <a:r>
              <a:rPr lang="en-US" sz="1200">
                <a:solidFill>
                  <a:srgbClr val="000000"/>
                </a:solidFill>
                <a:latin typeface="Arial"/>
                <a:ea typeface="Arial"/>
                <a:cs typeface="Arial"/>
                <a:sym typeface="Arial"/>
              </a:rPr>
              <a:t>(</a:t>
            </a:r>
            <a:r>
              <a:rPr lang="en-US" sz="1200">
                <a:solidFill>
                  <a:srgbClr val="94558D"/>
                </a:solidFill>
                <a:latin typeface="Arial"/>
                <a:ea typeface="Arial"/>
                <a:cs typeface="Arial"/>
                <a:sym typeface="Arial"/>
              </a:rPr>
              <a:t>self</a:t>
            </a:r>
            <a:r>
              <a:rPr lang="en-US" sz="1200">
                <a:solidFill>
                  <a:srgbClr val="000000"/>
                </a:solidFill>
                <a:latin typeface="Arial"/>
                <a:ea typeface="Arial"/>
                <a:cs typeface="Arial"/>
                <a:sym typeface="Arial"/>
              </a:rPr>
              <a:t>, frequency=</a:t>
            </a:r>
            <a:r>
              <a:rPr lang="en-US" sz="1200">
                <a:solidFill>
                  <a:srgbClr val="0000FF"/>
                </a:solidFill>
                <a:latin typeface="Arial"/>
                <a:ea typeface="Arial"/>
                <a:cs typeface="Arial"/>
                <a:sym typeface="Arial"/>
              </a:rPr>
              <a:t>1</a:t>
            </a:r>
            <a:r>
              <a:rPr lang="en-US" sz="1200">
                <a:solidFill>
                  <a:srgbClr val="000000"/>
                </a:solidFill>
                <a:latin typeface="Arial"/>
                <a:ea typeface="Arial"/>
                <a:cs typeface="Arial"/>
                <a:sym typeface="Arial"/>
              </a:rPr>
              <a:t>):</a:t>
            </a:r>
            <a:br>
              <a:rPr lang="en-US" sz="1200">
                <a:solidFill>
                  <a:srgbClr val="000000"/>
                </a:solidFill>
                <a:latin typeface="Arial"/>
                <a:ea typeface="Arial"/>
                <a:cs typeface="Arial"/>
                <a:sym typeface="Arial"/>
              </a:rPr>
            </a:br>
            <a:br>
              <a:rPr lang="en-US" sz="1200">
                <a:solidFill>
                  <a:srgbClr val="000000"/>
                </a:solidFill>
                <a:latin typeface="Arial"/>
                <a:ea typeface="Arial"/>
                <a:cs typeface="Arial"/>
                <a:sym typeface="Arial"/>
              </a:rPr>
            </a:br>
            <a:r>
              <a:rPr lang="en-US" sz="1200">
                <a:solidFill>
                  <a:srgbClr val="000000"/>
                </a:solidFill>
                <a:latin typeface="Arial"/>
                <a:ea typeface="Arial"/>
                <a:cs typeface="Arial"/>
                <a:sym typeface="Arial"/>
              </a:rPr>
              <a:t>        SteppableBasePy.</a:t>
            </a:r>
            <a:r>
              <a:rPr lang="en-US" sz="1200">
                <a:solidFill>
                  <a:srgbClr val="B200B2"/>
                </a:solidFill>
                <a:latin typeface="Arial"/>
                <a:ea typeface="Arial"/>
                <a:cs typeface="Arial"/>
                <a:sym typeface="Arial"/>
              </a:rPr>
              <a:t>__init__</a:t>
            </a:r>
            <a:r>
              <a:rPr lang="en-US" sz="1200">
                <a:solidFill>
                  <a:srgbClr val="000000"/>
                </a:solidFill>
                <a:latin typeface="Arial"/>
                <a:ea typeface="Arial"/>
                <a:cs typeface="Arial"/>
                <a:sym typeface="Arial"/>
              </a:rPr>
              <a:t>(</a:t>
            </a:r>
            <a:r>
              <a:rPr lang="en-US" sz="1200">
                <a:solidFill>
                  <a:srgbClr val="94558D"/>
                </a:solidFill>
                <a:latin typeface="Arial"/>
                <a:ea typeface="Arial"/>
                <a:cs typeface="Arial"/>
                <a:sym typeface="Arial"/>
              </a:rPr>
              <a:t>self</a:t>
            </a:r>
            <a:r>
              <a:rPr lang="en-US" sz="1200">
                <a:solidFill>
                  <a:srgbClr val="000000"/>
                </a:solidFill>
                <a:latin typeface="Arial"/>
                <a:ea typeface="Arial"/>
                <a:cs typeface="Arial"/>
                <a:sym typeface="Arial"/>
              </a:rPr>
              <a:t>, frequency)</a:t>
            </a:r>
            <a:br>
              <a:rPr lang="en-US" sz="1200">
                <a:solidFill>
                  <a:srgbClr val="000000"/>
                </a:solidFill>
                <a:latin typeface="Arial"/>
                <a:ea typeface="Arial"/>
                <a:cs typeface="Arial"/>
                <a:sym typeface="Arial"/>
              </a:rPr>
            </a:br>
            <a:br>
              <a:rPr lang="en-US" sz="1200">
                <a:solidFill>
                  <a:srgbClr val="000000"/>
                </a:solidFill>
                <a:latin typeface="Arial"/>
                <a:ea typeface="Arial"/>
                <a:cs typeface="Arial"/>
                <a:sym typeface="Arial"/>
              </a:rPr>
            </a:br>
            <a:r>
              <a:rPr lang="en-US" sz="1200">
                <a:solidFill>
                  <a:srgbClr val="000000"/>
                </a:solidFill>
                <a:latin typeface="Arial"/>
                <a:ea typeface="Arial"/>
                <a:cs typeface="Arial"/>
                <a:sym typeface="Arial"/>
              </a:rPr>
              <a:t>    </a:t>
            </a:r>
            <a:r>
              <a:rPr lang="en-US" sz="1200" b="1">
                <a:solidFill>
                  <a:srgbClr val="000080"/>
                </a:solidFill>
                <a:latin typeface="Arial"/>
                <a:ea typeface="Arial"/>
                <a:cs typeface="Arial"/>
                <a:sym typeface="Arial"/>
              </a:rPr>
              <a:t>def </a:t>
            </a:r>
            <a:r>
              <a:rPr lang="en-US" sz="1200">
                <a:solidFill>
                  <a:srgbClr val="000000"/>
                </a:solidFill>
                <a:latin typeface="Arial"/>
                <a:ea typeface="Arial"/>
                <a:cs typeface="Arial"/>
                <a:sym typeface="Arial"/>
              </a:rPr>
              <a:t>start(</a:t>
            </a:r>
            <a:r>
              <a:rPr lang="en-US" sz="1200">
                <a:solidFill>
                  <a:srgbClr val="94558D"/>
                </a:solidFill>
                <a:latin typeface="Arial"/>
                <a:ea typeface="Arial"/>
                <a:cs typeface="Arial"/>
                <a:sym typeface="Arial"/>
              </a:rPr>
              <a:t>self</a:t>
            </a:r>
            <a:r>
              <a:rPr lang="en-US" sz="1200">
                <a:solidFill>
                  <a:srgbClr val="000000"/>
                </a:solidFill>
                <a:latin typeface="Arial"/>
                <a:ea typeface="Arial"/>
                <a:cs typeface="Arial"/>
                <a:sym typeface="Arial"/>
              </a:rPr>
              <a:t>):</a:t>
            </a:r>
            <a:br>
              <a:rPr lang="en-US" sz="1200" i="1">
                <a:solidFill>
                  <a:srgbClr val="808080"/>
                </a:solidFill>
                <a:latin typeface="Arial"/>
                <a:ea typeface="Arial"/>
                <a:cs typeface="Arial"/>
                <a:sym typeface="Arial"/>
              </a:rPr>
            </a:br>
            <a:r>
              <a:rPr lang="en-US" sz="1200" i="1">
                <a:solidFill>
                  <a:srgbClr val="808080"/>
                </a:solidFill>
                <a:latin typeface="Arial"/>
                <a:ea typeface="Arial"/>
                <a:cs typeface="Arial"/>
                <a:sym typeface="Arial"/>
              </a:rPr>
              <a:t>        </a:t>
            </a:r>
            <a:r>
              <a:rPr lang="en-US" sz="1200">
                <a:solidFill>
                  <a:srgbClr val="000000"/>
                </a:solidFill>
                <a:latin typeface="Arial"/>
                <a:ea typeface="Arial"/>
                <a:cs typeface="Arial"/>
                <a:sym typeface="Arial"/>
              </a:rPr>
              <a:t>cell = </a:t>
            </a:r>
            <a:r>
              <a:rPr lang="en-US" sz="1200">
                <a:solidFill>
                  <a:srgbClr val="94558D"/>
                </a:solidFill>
                <a:latin typeface="Arial"/>
                <a:ea typeface="Arial"/>
                <a:cs typeface="Arial"/>
                <a:sym typeface="Arial"/>
              </a:rPr>
              <a:t>self</a:t>
            </a:r>
            <a:r>
              <a:rPr lang="en-US" sz="1200">
                <a:solidFill>
                  <a:srgbClr val="000000"/>
                </a:solidFill>
                <a:latin typeface="Arial"/>
                <a:ea typeface="Arial"/>
                <a:cs typeface="Arial"/>
                <a:sym typeface="Arial"/>
              </a:rPr>
              <a:t>.new_cell(</a:t>
            </a:r>
            <a:r>
              <a:rPr lang="en-US" sz="1200">
                <a:solidFill>
                  <a:srgbClr val="94558D"/>
                </a:solidFill>
                <a:latin typeface="Arial"/>
                <a:ea typeface="Arial"/>
                <a:cs typeface="Arial"/>
                <a:sym typeface="Arial"/>
              </a:rPr>
              <a:t>self</a:t>
            </a:r>
            <a:r>
              <a:rPr lang="en-US" sz="1200">
                <a:solidFill>
                  <a:srgbClr val="000000"/>
                </a:solidFill>
                <a:latin typeface="Arial"/>
                <a:ea typeface="Arial"/>
                <a:cs typeface="Arial"/>
                <a:sym typeface="Arial"/>
              </a:rPr>
              <a:t>.TUMORPROLIFERATING)</a:t>
            </a:r>
            <a:br>
              <a:rPr lang="en-US" sz="1200">
                <a:solidFill>
                  <a:srgbClr val="000000"/>
                </a:solidFill>
                <a:latin typeface="Arial"/>
                <a:ea typeface="Arial"/>
                <a:cs typeface="Arial"/>
                <a:sym typeface="Arial"/>
              </a:rPr>
            </a:br>
            <a:r>
              <a:rPr lang="en-US" sz="1200">
                <a:solidFill>
                  <a:srgbClr val="000000"/>
                </a:solidFill>
                <a:latin typeface="Arial"/>
                <a:ea typeface="Arial"/>
                <a:cs typeface="Arial"/>
                <a:sym typeface="Arial"/>
              </a:rPr>
              <a:t>        </a:t>
            </a:r>
            <a:r>
              <a:rPr lang="en-US" sz="1200">
                <a:solidFill>
                  <a:srgbClr val="94558D"/>
                </a:solidFill>
                <a:latin typeface="Arial"/>
                <a:ea typeface="Arial"/>
                <a:cs typeface="Arial"/>
                <a:sym typeface="Arial"/>
              </a:rPr>
              <a:t>self</a:t>
            </a:r>
            <a:r>
              <a:rPr lang="en-US" sz="1200">
                <a:solidFill>
                  <a:srgbClr val="000000"/>
                </a:solidFill>
                <a:latin typeface="Arial"/>
                <a:ea typeface="Arial"/>
                <a:cs typeface="Arial"/>
                <a:sym typeface="Arial"/>
              </a:rPr>
              <a:t>.cell_field[</a:t>
            </a:r>
            <a:r>
              <a:rPr lang="en-US" sz="1200">
                <a:solidFill>
                  <a:srgbClr val="0000FF"/>
                </a:solidFill>
                <a:latin typeface="Arial"/>
                <a:ea typeface="Arial"/>
                <a:cs typeface="Arial"/>
                <a:sym typeface="Arial"/>
              </a:rPr>
              <a:t>100</a:t>
            </a:r>
            <a:r>
              <a:rPr lang="en-US" sz="1200">
                <a:solidFill>
                  <a:srgbClr val="000000"/>
                </a:solidFill>
                <a:latin typeface="Arial"/>
                <a:ea typeface="Arial"/>
                <a:cs typeface="Arial"/>
                <a:sym typeface="Arial"/>
              </a:rPr>
              <a:t>:</a:t>
            </a:r>
            <a:r>
              <a:rPr lang="en-US" sz="1200">
                <a:solidFill>
                  <a:srgbClr val="0000FF"/>
                </a:solidFill>
                <a:latin typeface="Arial"/>
                <a:ea typeface="Arial"/>
                <a:cs typeface="Arial"/>
                <a:sym typeface="Arial"/>
              </a:rPr>
              <a:t>102</a:t>
            </a:r>
            <a:r>
              <a:rPr lang="en-US" sz="1200">
                <a:solidFill>
                  <a:srgbClr val="000000"/>
                </a:solidFill>
                <a:latin typeface="Arial"/>
                <a:ea typeface="Arial"/>
                <a:cs typeface="Arial"/>
                <a:sym typeface="Arial"/>
              </a:rPr>
              <a:t>, </a:t>
            </a:r>
            <a:r>
              <a:rPr lang="en-US" sz="1200">
                <a:solidFill>
                  <a:srgbClr val="0000FF"/>
                </a:solidFill>
                <a:latin typeface="Arial"/>
                <a:ea typeface="Arial"/>
                <a:cs typeface="Arial"/>
                <a:sym typeface="Arial"/>
              </a:rPr>
              <a:t>100</a:t>
            </a:r>
            <a:r>
              <a:rPr lang="en-US" sz="1200">
                <a:solidFill>
                  <a:srgbClr val="000000"/>
                </a:solidFill>
                <a:latin typeface="Arial"/>
                <a:ea typeface="Arial"/>
                <a:cs typeface="Arial"/>
                <a:sym typeface="Arial"/>
              </a:rPr>
              <a:t>:</a:t>
            </a:r>
            <a:r>
              <a:rPr lang="en-US" sz="1200">
                <a:solidFill>
                  <a:srgbClr val="0000FF"/>
                </a:solidFill>
                <a:latin typeface="Arial"/>
                <a:ea typeface="Arial"/>
                <a:cs typeface="Arial"/>
                <a:sym typeface="Arial"/>
              </a:rPr>
              <a:t>102</a:t>
            </a:r>
            <a:r>
              <a:rPr lang="en-US" sz="1200">
                <a:solidFill>
                  <a:srgbClr val="000000"/>
                </a:solidFill>
                <a:latin typeface="Arial"/>
                <a:ea typeface="Arial"/>
                <a:cs typeface="Arial"/>
                <a:sym typeface="Arial"/>
              </a:rPr>
              <a:t>, </a:t>
            </a:r>
            <a:r>
              <a:rPr lang="en-US" sz="1200">
                <a:solidFill>
                  <a:srgbClr val="0000FF"/>
                </a:solidFill>
                <a:latin typeface="Arial"/>
                <a:ea typeface="Arial"/>
                <a:cs typeface="Arial"/>
                <a:sym typeface="Arial"/>
              </a:rPr>
              <a:t>0</a:t>
            </a:r>
            <a:r>
              <a:rPr lang="en-US" sz="1200">
                <a:solidFill>
                  <a:srgbClr val="000000"/>
                </a:solidFill>
                <a:latin typeface="Arial"/>
                <a:ea typeface="Arial"/>
                <a:cs typeface="Arial"/>
                <a:sym typeface="Arial"/>
              </a:rPr>
              <a:t>] = cell</a:t>
            </a:r>
            <a:br>
              <a:rPr lang="en-US" sz="1200">
                <a:solidFill>
                  <a:srgbClr val="000000"/>
                </a:solidFill>
                <a:latin typeface="Arial"/>
                <a:ea typeface="Arial"/>
                <a:cs typeface="Arial"/>
                <a:sym typeface="Arial"/>
              </a:rPr>
            </a:br>
            <a:br>
              <a:rPr lang="en-US" sz="1200">
                <a:solidFill>
                  <a:srgbClr val="000000"/>
                </a:solidFill>
                <a:latin typeface="Arial"/>
                <a:ea typeface="Arial"/>
                <a:cs typeface="Arial"/>
                <a:sym typeface="Arial"/>
              </a:rPr>
            </a:br>
            <a:r>
              <a:rPr lang="en-US" sz="1200">
                <a:solidFill>
                  <a:srgbClr val="000000"/>
                </a:solidFill>
                <a:latin typeface="Arial"/>
                <a:ea typeface="Arial"/>
                <a:cs typeface="Arial"/>
                <a:sym typeface="Arial"/>
              </a:rPr>
              <a:t>        cell.targetVolume = </a:t>
            </a:r>
            <a:r>
              <a:rPr lang="en-US" sz="1200">
                <a:solidFill>
                  <a:srgbClr val="0000FF"/>
                </a:solidFill>
                <a:latin typeface="Arial"/>
                <a:ea typeface="Arial"/>
                <a:cs typeface="Arial"/>
                <a:sym typeface="Arial"/>
              </a:rPr>
              <a:t>25</a:t>
            </a:r>
            <a:br>
              <a:rPr lang="en-US" sz="1200">
                <a:solidFill>
                  <a:srgbClr val="0000FF"/>
                </a:solidFill>
                <a:latin typeface="Arial"/>
                <a:ea typeface="Arial"/>
                <a:cs typeface="Arial"/>
                <a:sym typeface="Arial"/>
              </a:rPr>
            </a:br>
            <a:r>
              <a:rPr lang="en-US" sz="1200">
                <a:solidFill>
                  <a:srgbClr val="0000FF"/>
                </a:solidFill>
                <a:latin typeface="Arial"/>
                <a:ea typeface="Arial"/>
                <a:cs typeface="Arial"/>
                <a:sym typeface="Arial"/>
              </a:rPr>
              <a:t>        </a:t>
            </a:r>
            <a:r>
              <a:rPr lang="en-US" sz="1200">
                <a:solidFill>
                  <a:srgbClr val="000000"/>
                </a:solidFill>
                <a:latin typeface="Arial"/>
                <a:ea typeface="Arial"/>
                <a:cs typeface="Arial"/>
                <a:sym typeface="Arial"/>
              </a:rPr>
              <a:t>cell.lambdaVolume = </a:t>
            </a:r>
            <a:r>
              <a:rPr lang="en-US" sz="1200">
                <a:solidFill>
                  <a:srgbClr val="0000FF"/>
                </a:solidFill>
                <a:latin typeface="Arial"/>
                <a:ea typeface="Arial"/>
                <a:cs typeface="Arial"/>
                <a:sym typeface="Arial"/>
              </a:rPr>
              <a:t>5.0</a:t>
            </a:r>
            <a:br>
              <a:rPr lang="en-US" sz="1200">
                <a:solidFill>
                  <a:srgbClr val="0000FF"/>
                </a:solidFill>
                <a:latin typeface="Arial"/>
                <a:ea typeface="Arial"/>
                <a:cs typeface="Arial"/>
                <a:sym typeface="Arial"/>
              </a:rPr>
            </a:br>
            <a:br>
              <a:rPr lang="en-US" sz="1200">
                <a:solidFill>
                  <a:srgbClr val="0000FF"/>
                </a:solidFill>
                <a:latin typeface="Arial"/>
                <a:ea typeface="Arial"/>
                <a:cs typeface="Arial"/>
                <a:sym typeface="Arial"/>
              </a:rPr>
            </a:br>
            <a:r>
              <a:rPr lang="en-US" sz="1200">
                <a:solidFill>
                  <a:srgbClr val="0000FF"/>
                </a:solidFill>
                <a:latin typeface="Arial"/>
                <a:ea typeface="Arial"/>
                <a:cs typeface="Arial"/>
                <a:sym typeface="Arial"/>
              </a:rPr>
              <a:t>    </a:t>
            </a:r>
            <a:r>
              <a:rPr lang="en-US" sz="1200" b="1">
                <a:solidFill>
                  <a:srgbClr val="000080"/>
                </a:solidFill>
                <a:latin typeface="Arial"/>
                <a:ea typeface="Arial"/>
                <a:cs typeface="Arial"/>
                <a:sym typeface="Arial"/>
              </a:rPr>
              <a:t>def </a:t>
            </a:r>
            <a:r>
              <a:rPr lang="en-US" sz="1200">
                <a:solidFill>
                  <a:srgbClr val="000000"/>
                </a:solidFill>
                <a:latin typeface="Arial"/>
                <a:ea typeface="Arial"/>
                <a:cs typeface="Arial"/>
                <a:sym typeface="Arial"/>
              </a:rPr>
              <a:t>step(</a:t>
            </a:r>
            <a:r>
              <a:rPr lang="en-US" sz="1200">
                <a:solidFill>
                  <a:srgbClr val="94558D"/>
                </a:solidFill>
                <a:latin typeface="Arial"/>
                <a:ea typeface="Arial"/>
                <a:cs typeface="Arial"/>
                <a:sym typeface="Arial"/>
              </a:rPr>
              <a:t>self</a:t>
            </a:r>
            <a:r>
              <a:rPr lang="en-US" sz="1200">
                <a:solidFill>
                  <a:srgbClr val="000000"/>
                </a:solidFill>
                <a:latin typeface="Arial"/>
                <a:ea typeface="Arial"/>
                <a:cs typeface="Arial"/>
                <a:sym typeface="Arial"/>
              </a:rPr>
              <a:t>, mcs):</a:t>
            </a:r>
            <a:br>
              <a:rPr lang="en-US" sz="1200">
                <a:solidFill>
                  <a:srgbClr val="000000"/>
                </a:solidFill>
                <a:latin typeface="Arial"/>
                <a:ea typeface="Arial"/>
                <a:cs typeface="Arial"/>
                <a:sym typeface="Arial"/>
              </a:rPr>
            </a:br>
            <a:br>
              <a:rPr lang="en-US" sz="1200" i="1">
                <a:solidFill>
                  <a:srgbClr val="808080"/>
                </a:solidFill>
                <a:latin typeface="Arial"/>
                <a:ea typeface="Arial"/>
                <a:cs typeface="Arial"/>
                <a:sym typeface="Arial"/>
              </a:rPr>
            </a:br>
            <a:br>
              <a:rPr lang="en-US" sz="1200" i="1">
                <a:solidFill>
                  <a:srgbClr val="808080"/>
                </a:solidFill>
                <a:latin typeface="Arial"/>
                <a:ea typeface="Arial"/>
                <a:cs typeface="Arial"/>
                <a:sym typeface="Arial"/>
              </a:rPr>
            </a:br>
            <a:r>
              <a:rPr lang="en-US" sz="1200" i="1">
                <a:solidFill>
                  <a:srgbClr val="808080"/>
                </a:solidFill>
                <a:latin typeface="Arial"/>
                <a:ea typeface="Arial"/>
                <a:cs typeface="Arial"/>
                <a:sym typeface="Arial"/>
              </a:rPr>
              <a:t>        </a:t>
            </a:r>
            <a:r>
              <a:rPr lang="en-US" sz="1200" b="1">
                <a:solidFill>
                  <a:srgbClr val="000080"/>
                </a:solidFill>
                <a:latin typeface="Arial"/>
                <a:ea typeface="Arial"/>
                <a:cs typeface="Arial"/>
                <a:sym typeface="Arial"/>
              </a:rPr>
              <a:t>for </a:t>
            </a:r>
            <a:r>
              <a:rPr lang="en-US" sz="1200">
                <a:solidFill>
                  <a:srgbClr val="000000"/>
                </a:solidFill>
                <a:latin typeface="Arial"/>
                <a:ea typeface="Arial"/>
                <a:cs typeface="Arial"/>
                <a:sym typeface="Arial"/>
              </a:rPr>
              <a:t>cell </a:t>
            </a:r>
            <a:r>
              <a:rPr lang="en-US" sz="1200" b="1">
                <a:solidFill>
                  <a:srgbClr val="000080"/>
                </a:solidFill>
                <a:latin typeface="Arial"/>
                <a:ea typeface="Arial"/>
                <a:cs typeface="Arial"/>
                <a:sym typeface="Arial"/>
              </a:rPr>
              <a:t>in </a:t>
            </a:r>
            <a:r>
              <a:rPr lang="en-US" sz="1200">
                <a:solidFill>
                  <a:srgbClr val="94558D"/>
                </a:solidFill>
                <a:latin typeface="Arial"/>
                <a:ea typeface="Arial"/>
                <a:cs typeface="Arial"/>
                <a:sym typeface="Arial"/>
              </a:rPr>
              <a:t>self</a:t>
            </a:r>
            <a:r>
              <a:rPr lang="en-US" sz="1200">
                <a:solidFill>
                  <a:srgbClr val="000000"/>
                </a:solidFill>
                <a:latin typeface="Arial"/>
                <a:ea typeface="Arial"/>
                <a:cs typeface="Arial"/>
                <a:sym typeface="Arial"/>
              </a:rPr>
              <a:t>.cell_list:</a:t>
            </a:r>
            <a:br>
              <a:rPr lang="en-US" sz="1200">
                <a:solidFill>
                  <a:srgbClr val="000000"/>
                </a:solidFill>
                <a:latin typeface="Arial"/>
                <a:ea typeface="Arial"/>
                <a:cs typeface="Arial"/>
                <a:sym typeface="Arial"/>
              </a:rPr>
            </a:br>
            <a:br>
              <a:rPr lang="en-US" sz="1200">
                <a:solidFill>
                  <a:srgbClr val="000000"/>
                </a:solidFill>
                <a:latin typeface="Arial"/>
                <a:ea typeface="Arial"/>
                <a:cs typeface="Arial"/>
                <a:sym typeface="Arial"/>
              </a:rPr>
            </a:br>
            <a:r>
              <a:rPr lang="en-US" sz="1200">
                <a:solidFill>
                  <a:srgbClr val="000000"/>
                </a:solidFill>
                <a:latin typeface="Arial"/>
                <a:ea typeface="Arial"/>
                <a:cs typeface="Arial"/>
                <a:sym typeface="Arial"/>
              </a:rPr>
              <a:t>            </a:t>
            </a:r>
            <a:r>
              <a:rPr lang="en-US" sz="1200" b="1">
                <a:solidFill>
                  <a:srgbClr val="000080"/>
                </a:solidFill>
                <a:latin typeface="Arial"/>
                <a:ea typeface="Arial"/>
                <a:cs typeface="Arial"/>
                <a:sym typeface="Arial"/>
              </a:rPr>
              <a:t>if </a:t>
            </a:r>
            <a:r>
              <a:rPr lang="en-US" sz="1200">
                <a:solidFill>
                  <a:srgbClr val="000000"/>
                </a:solidFill>
                <a:latin typeface="Arial"/>
                <a:ea typeface="Arial"/>
                <a:cs typeface="Arial"/>
                <a:sym typeface="Arial"/>
              </a:rPr>
              <a:t>cell.type </a:t>
            </a:r>
            <a:r>
              <a:rPr lang="en-US" sz="1200" b="1">
                <a:solidFill>
                  <a:srgbClr val="000080"/>
                </a:solidFill>
                <a:latin typeface="Arial"/>
                <a:ea typeface="Arial"/>
                <a:cs typeface="Arial"/>
                <a:sym typeface="Arial"/>
              </a:rPr>
              <a:t>in </a:t>
            </a:r>
            <a:r>
              <a:rPr lang="en-US" sz="1200">
                <a:solidFill>
                  <a:srgbClr val="000000"/>
                </a:solidFill>
                <a:latin typeface="Arial"/>
                <a:ea typeface="Arial"/>
                <a:cs typeface="Arial"/>
                <a:sym typeface="Arial"/>
              </a:rPr>
              <a:t>[</a:t>
            </a:r>
            <a:r>
              <a:rPr lang="en-US" sz="1200">
                <a:solidFill>
                  <a:srgbClr val="94558D"/>
                </a:solidFill>
                <a:latin typeface="Arial"/>
                <a:ea typeface="Arial"/>
                <a:cs typeface="Arial"/>
                <a:sym typeface="Arial"/>
              </a:rPr>
              <a:t>self</a:t>
            </a:r>
            <a:r>
              <a:rPr lang="en-US" sz="1200">
                <a:solidFill>
                  <a:srgbClr val="000000"/>
                </a:solidFill>
                <a:latin typeface="Arial"/>
                <a:ea typeface="Arial"/>
                <a:cs typeface="Arial"/>
                <a:sym typeface="Arial"/>
              </a:rPr>
              <a:t>.TUMORPROLIFERATING, </a:t>
            </a:r>
            <a:r>
              <a:rPr lang="en-US" sz="1200">
                <a:solidFill>
                  <a:srgbClr val="94558D"/>
                </a:solidFill>
                <a:latin typeface="Arial"/>
                <a:ea typeface="Arial"/>
                <a:cs typeface="Arial"/>
                <a:sym typeface="Arial"/>
              </a:rPr>
              <a:t>self</a:t>
            </a:r>
            <a:r>
              <a:rPr lang="en-US" sz="1200">
                <a:solidFill>
                  <a:srgbClr val="000000"/>
                </a:solidFill>
                <a:latin typeface="Arial"/>
                <a:ea typeface="Arial"/>
                <a:cs typeface="Arial"/>
                <a:sym typeface="Arial"/>
              </a:rPr>
              <a:t>.TUMOR]:</a:t>
            </a:r>
            <a:br>
              <a:rPr lang="en-US" sz="1200">
                <a:solidFill>
                  <a:srgbClr val="000000"/>
                </a:solidFill>
                <a:latin typeface="Arial"/>
                <a:ea typeface="Arial"/>
                <a:cs typeface="Arial"/>
                <a:sym typeface="Arial"/>
              </a:rPr>
            </a:br>
            <a:r>
              <a:rPr lang="en-US" sz="1200">
                <a:solidFill>
                  <a:srgbClr val="000000"/>
                </a:solidFill>
                <a:latin typeface="Arial"/>
                <a:ea typeface="Arial"/>
                <a:cs typeface="Arial"/>
                <a:sym typeface="Arial"/>
              </a:rPr>
              <a:t>                delta = </a:t>
            </a:r>
            <a:r>
              <a:rPr lang="en-US" sz="1200">
                <a:solidFill>
                  <a:srgbClr val="000080"/>
                </a:solidFill>
                <a:latin typeface="Arial"/>
                <a:ea typeface="Arial"/>
                <a:cs typeface="Arial"/>
                <a:sym typeface="Arial"/>
              </a:rPr>
              <a:t>max</a:t>
            </a:r>
            <a:r>
              <a:rPr lang="en-US" sz="1200">
                <a:solidFill>
                  <a:srgbClr val="000000"/>
                </a:solidFill>
                <a:latin typeface="Arial"/>
                <a:ea typeface="Arial"/>
                <a:cs typeface="Arial"/>
                <a:sym typeface="Arial"/>
              </a:rPr>
              <a:t>(</a:t>
            </a:r>
            <a:r>
              <a:rPr lang="en-US" sz="1200">
                <a:solidFill>
                  <a:srgbClr val="0000FF"/>
                </a:solidFill>
                <a:latin typeface="Arial"/>
                <a:ea typeface="Arial"/>
                <a:cs typeface="Arial"/>
                <a:sym typeface="Arial"/>
              </a:rPr>
              <a:t>0.0</a:t>
            </a:r>
            <a:r>
              <a:rPr lang="en-US" sz="1200">
                <a:solidFill>
                  <a:srgbClr val="000000"/>
                </a:solidFill>
                <a:latin typeface="Arial"/>
                <a:ea typeface="Arial"/>
                <a:cs typeface="Arial"/>
                <a:sym typeface="Arial"/>
              </a:rPr>
              <a:t>, </a:t>
            </a:r>
            <a:r>
              <a:rPr lang="en-US" sz="1200">
                <a:solidFill>
                  <a:srgbClr val="0000FF"/>
                </a:solidFill>
                <a:latin typeface="Arial"/>
                <a:ea typeface="Arial"/>
                <a:cs typeface="Arial"/>
                <a:sym typeface="Arial"/>
              </a:rPr>
              <a:t>0.2 </a:t>
            </a:r>
            <a:r>
              <a:rPr lang="en-US" sz="1200">
                <a:solidFill>
                  <a:srgbClr val="000000"/>
                </a:solidFill>
                <a:latin typeface="Arial"/>
                <a:ea typeface="Arial"/>
                <a:cs typeface="Arial"/>
                <a:sym typeface="Arial"/>
              </a:rPr>
              <a:t>- </a:t>
            </a:r>
            <a:r>
              <a:rPr lang="en-US" sz="1200">
                <a:solidFill>
                  <a:srgbClr val="0000FF"/>
                </a:solidFill>
                <a:latin typeface="Arial"/>
                <a:ea typeface="Arial"/>
                <a:cs typeface="Arial"/>
                <a:sym typeface="Arial"/>
              </a:rPr>
              <a:t>0.05</a:t>
            </a:r>
            <a:r>
              <a:rPr lang="en-US" sz="1200">
                <a:solidFill>
                  <a:srgbClr val="000000"/>
                </a:solidFill>
                <a:latin typeface="Arial"/>
                <a:ea typeface="Arial"/>
                <a:cs typeface="Arial"/>
                <a:sym typeface="Arial"/>
              </a:rPr>
              <a:t>*(cell.targetVolume - cell.volume))</a:t>
            </a:r>
            <a:br>
              <a:rPr lang="en-US" sz="1200" i="1">
                <a:solidFill>
                  <a:srgbClr val="808080"/>
                </a:solidFill>
                <a:latin typeface="Arial"/>
                <a:ea typeface="Arial"/>
                <a:cs typeface="Arial"/>
                <a:sym typeface="Arial"/>
              </a:rPr>
            </a:br>
            <a:r>
              <a:rPr lang="en-US" sz="1200" i="1">
                <a:solidFill>
                  <a:srgbClr val="808080"/>
                </a:solidFill>
                <a:latin typeface="Arial"/>
                <a:ea typeface="Arial"/>
                <a:cs typeface="Arial"/>
                <a:sym typeface="Arial"/>
              </a:rPr>
              <a:t>                </a:t>
            </a:r>
            <a:r>
              <a:rPr lang="en-US" sz="1200">
                <a:solidFill>
                  <a:srgbClr val="000000"/>
                </a:solidFill>
                <a:latin typeface="Arial"/>
                <a:ea typeface="Arial"/>
                <a:cs typeface="Arial"/>
                <a:sym typeface="Arial"/>
              </a:rPr>
              <a:t>cell.targetVolume += delta</a:t>
            </a:r>
            <a:endParaRPr sz="3200">
              <a:solidFill>
                <a:schemeClr val="dk1"/>
              </a:solidFill>
              <a:latin typeface="Arial"/>
              <a:ea typeface="Arial"/>
              <a:cs typeface="Arial"/>
              <a:sym typeface="Arial"/>
            </a:endParaRPr>
          </a:p>
        </p:txBody>
      </p:sp>
      <p:cxnSp>
        <p:nvCxnSpPr>
          <p:cNvPr id="236" name="Google Shape;236;p8"/>
          <p:cNvCxnSpPr/>
          <p:nvPr/>
        </p:nvCxnSpPr>
        <p:spPr>
          <a:xfrm flipH="1">
            <a:off x="6734828" y="4045908"/>
            <a:ext cx="1327759" cy="1327759"/>
          </a:xfrm>
          <a:prstGeom prst="straightConnector1">
            <a:avLst/>
          </a:prstGeom>
          <a:noFill/>
          <a:ln w="9525" cap="flat" cmpd="sng">
            <a:solidFill>
              <a:srgbClr val="4A7DBA"/>
            </a:solidFill>
            <a:prstDash val="solid"/>
            <a:round/>
            <a:headEnd type="none" w="sm" len="sm"/>
            <a:tailEnd type="triangle" w="med" len="med"/>
          </a:ln>
        </p:spPr>
      </p:cxnSp>
      <p:sp>
        <p:nvSpPr>
          <p:cNvPr id="237" name="Google Shape;237;p8"/>
          <p:cNvSpPr txBox="1"/>
          <p:nvPr/>
        </p:nvSpPr>
        <p:spPr>
          <a:xfrm>
            <a:off x="7874697" y="3156560"/>
            <a:ext cx="2555309" cy="800179"/>
          </a:xfrm>
          <a:prstGeom prst="rect">
            <a:avLst/>
          </a:prstGeom>
          <a:noFill/>
          <a:ln>
            <a:noFill/>
          </a:ln>
        </p:spPr>
        <p:txBody>
          <a:bodyPr spcFirstLastPara="1" wrap="square" lIns="91425" tIns="45700" rIns="91425" bIns="45700" anchor="t" anchorCtr="0">
            <a:spAutoFit/>
          </a:bodyPr>
          <a:lstStyle/>
          <a:p>
            <a:r>
              <a:rPr lang="en-US" sz="1400">
                <a:solidFill>
                  <a:srgbClr val="000000"/>
                </a:solidFill>
                <a:latin typeface="Arial"/>
                <a:ea typeface="Arial"/>
                <a:cs typeface="Arial"/>
                <a:sym typeface="Arial"/>
              </a:rPr>
              <a:t>Simple implementation of cont</a:t>
            </a:r>
            <a:r>
              <a:rPr lang="en-US"/>
              <a:t>a</a:t>
            </a:r>
            <a:r>
              <a:rPr lang="en-US" sz="1400">
                <a:solidFill>
                  <a:srgbClr val="000000"/>
                </a:solidFill>
                <a:latin typeface="Arial"/>
                <a:ea typeface="Arial"/>
                <a:cs typeface="Arial"/>
                <a:sym typeface="Arial"/>
              </a:rPr>
              <a:t>ct inhibition of proliferation</a:t>
            </a:r>
            <a:endParaRPr sz="1400">
              <a:solidFill>
                <a:srgbClr val="000000"/>
              </a:solidFill>
              <a:latin typeface="Arial"/>
              <a:ea typeface="Arial"/>
              <a:cs typeface="Arial"/>
              <a:sym typeface="Arial"/>
            </a:endParaRPr>
          </a:p>
        </p:txBody>
      </p:sp>
      <p:sp>
        <p:nvSpPr>
          <p:cNvPr id="238" name="Google Shape;238;p8"/>
          <p:cNvSpPr txBox="1"/>
          <p:nvPr/>
        </p:nvSpPr>
        <p:spPr>
          <a:xfrm>
            <a:off x="1625600" y="989556"/>
            <a:ext cx="8929666" cy="523220"/>
          </a:xfrm>
          <a:prstGeom prst="rect">
            <a:avLst/>
          </a:prstGeom>
          <a:noFill/>
          <a:ln>
            <a:noFill/>
          </a:ln>
        </p:spPr>
        <p:txBody>
          <a:bodyPr spcFirstLastPara="1" wrap="square" lIns="91425" tIns="45700" rIns="91425" bIns="45700" anchor="t" anchorCtr="0">
            <a:spAutoFit/>
          </a:bodyPr>
          <a:lstStyle/>
          <a:p>
            <a:r>
              <a:rPr lang="en-US" sz="1400">
                <a:solidFill>
                  <a:srgbClr val="000000"/>
                </a:solidFill>
                <a:latin typeface="Arial"/>
                <a:ea typeface="Arial"/>
                <a:cs typeface="Arial"/>
                <a:sym typeface="Arial"/>
              </a:rPr>
              <a:t>When We can build a simple model where we make cell growth rate pressure dependent. When pressure inside the cell  -  defined as</a:t>
            </a:r>
            <a:r>
              <a:rPr lang="en-US" sz="1400" b="1">
                <a:solidFill>
                  <a:srgbClr val="000000"/>
                </a:solidFill>
                <a:latin typeface="Arial"/>
                <a:ea typeface="Arial"/>
                <a:cs typeface="Arial"/>
                <a:sym typeface="Arial"/>
              </a:rPr>
              <a:t> targetVolume – volume</a:t>
            </a:r>
            <a:r>
              <a:rPr lang="en-US" sz="1400">
                <a:solidFill>
                  <a:srgbClr val="000000"/>
                </a:solidFill>
                <a:latin typeface="Arial"/>
                <a:ea typeface="Arial"/>
                <a:cs typeface="Arial"/>
                <a:sym typeface="Arial"/>
              </a:rPr>
              <a:t>,  grows the cell growth rate gets smaller</a:t>
            </a:r>
            <a:endParaRPr sz="1400">
              <a:solidFill>
                <a:srgbClr val="000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42"/>
        <p:cNvGrpSpPr/>
        <p:nvPr/>
      </p:nvGrpSpPr>
      <p:grpSpPr>
        <a:xfrm>
          <a:off x="0" y="0"/>
          <a:ext cx="0" cy="0"/>
          <a:chOff x="0" y="0"/>
          <a:chExt cx="0" cy="0"/>
        </a:xfrm>
      </p:grpSpPr>
      <p:sp>
        <p:nvSpPr>
          <p:cNvPr id="243" name="Google Shape;243;p22"/>
          <p:cNvSpPr/>
          <p:nvPr/>
        </p:nvSpPr>
        <p:spPr>
          <a:xfrm>
            <a:off x="1524001" y="288100"/>
            <a:ext cx="5407249" cy="4524315"/>
          </a:xfrm>
          <a:prstGeom prst="rect">
            <a:avLst/>
          </a:prstGeom>
          <a:solidFill>
            <a:srgbClr val="FFFFFF"/>
          </a:solidFill>
          <a:ln>
            <a:noFill/>
          </a:ln>
        </p:spPr>
        <p:txBody>
          <a:bodyPr spcFirstLastPara="1" wrap="square" lIns="91425" tIns="45700" rIns="91425" bIns="45700" anchor="ctr" anchorCtr="0">
            <a:spAutoFit/>
          </a:bodyPr>
          <a:lstStyle/>
          <a:p>
            <a:pPr>
              <a:buClr>
                <a:srgbClr val="000000"/>
              </a:buClr>
              <a:buSzPts val="1400"/>
            </a:pPr>
            <a:br>
              <a:rPr lang="en-US" sz="1400">
                <a:solidFill>
                  <a:srgbClr val="000000"/>
                </a:solidFill>
                <a:latin typeface="Arial"/>
                <a:ea typeface="Arial"/>
                <a:cs typeface="Arial"/>
                <a:sym typeface="Arial"/>
              </a:rPr>
            </a:br>
            <a:r>
              <a:rPr lang="en-US" sz="1400" b="1">
                <a:solidFill>
                  <a:srgbClr val="000080"/>
                </a:solidFill>
                <a:latin typeface="Arial"/>
                <a:ea typeface="Arial"/>
                <a:cs typeface="Arial"/>
                <a:sym typeface="Arial"/>
              </a:rPr>
              <a:t>class </a:t>
            </a:r>
            <a:r>
              <a:rPr lang="en-US" sz="1400">
                <a:solidFill>
                  <a:srgbClr val="000000"/>
                </a:solidFill>
                <a:latin typeface="Arial"/>
                <a:ea typeface="Arial"/>
                <a:cs typeface="Arial"/>
                <a:sym typeface="Arial"/>
              </a:rPr>
              <a:t>MitosisReadyPlotterSteppable(SteppableBasePy):</a:t>
            </a:r>
            <a:br>
              <a:rPr lang="en-US" sz="1400">
                <a:solidFill>
                  <a:srgbClr val="000000"/>
                </a:solidFill>
                <a:latin typeface="Arial"/>
                <a:ea typeface="Arial"/>
                <a:cs typeface="Arial"/>
                <a:sym typeface="Arial"/>
              </a:rPr>
            </a:br>
            <a:r>
              <a:rPr lang="en-US" sz="1400">
                <a:solidFill>
                  <a:srgbClr val="000000"/>
                </a:solidFill>
                <a:latin typeface="Arial"/>
                <a:ea typeface="Arial"/>
                <a:cs typeface="Arial"/>
                <a:sym typeface="Arial"/>
              </a:rPr>
              <a:t>    </a:t>
            </a:r>
            <a:r>
              <a:rPr lang="en-US" sz="1400" b="1">
                <a:solidFill>
                  <a:srgbClr val="000080"/>
                </a:solidFill>
                <a:latin typeface="Arial"/>
                <a:ea typeface="Arial"/>
                <a:cs typeface="Arial"/>
                <a:sym typeface="Arial"/>
              </a:rPr>
              <a:t>def </a:t>
            </a:r>
            <a:r>
              <a:rPr lang="en-US" sz="1400">
                <a:solidFill>
                  <a:srgbClr val="B200B2"/>
                </a:solidFill>
                <a:latin typeface="Arial"/>
                <a:ea typeface="Arial"/>
                <a:cs typeface="Arial"/>
                <a:sym typeface="Arial"/>
              </a:rPr>
              <a:t>__init__</a:t>
            </a:r>
            <a:r>
              <a:rPr lang="en-US" sz="1400">
                <a:solidFill>
                  <a:srgbClr val="000000"/>
                </a:solidFill>
                <a:latin typeface="Arial"/>
                <a:ea typeface="Arial"/>
                <a:cs typeface="Arial"/>
                <a:sym typeface="Arial"/>
              </a:rPr>
              <a:t>(</a:t>
            </a:r>
            <a:r>
              <a:rPr lang="en-US" sz="1400">
                <a:solidFill>
                  <a:srgbClr val="94558D"/>
                </a:solidFill>
                <a:latin typeface="Arial"/>
                <a:ea typeface="Arial"/>
                <a:cs typeface="Arial"/>
                <a:sym typeface="Arial"/>
              </a:rPr>
              <a:t>self</a:t>
            </a:r>
            <a:r>
              <a:rPr lang="en-US" sz="1400">
                <a:solidFill>
                  <a:srgbClr val="000000"/>
                </a:solidFill>
                <a:latin typeface="Arial"/>
                <a:ea typeface="Arial"/>
                <a:cs typeface="Arial"/>
                <a:sym typeface="Arial"/>
              </a:rPr>
              <a:t>, frequency=</a:t>
            </a:r>
            <a:r>
              <a:rPr lang="en-US" sz="1400">
                <a:solidFill>
                  <a:srgbClr val="0000FF"/>
                </a:solidFill>
                <a:latin typeface="Arial"/>
                <a:ea typeface="Arial"/>
                <a:cs typeface="Arial"/>
                <a:sym typeface="Arial"/>
              </a:rPr>
              <a:t>1</a:t>
            </a:r>
            <a:r>
              <a:rPr lang="en-US" sz="1400">
                <a:solidFill>
                  <a:srgbClr val="000000"/>
                </a:solidFill>
                <a:latin typeface="Arial"/>
                <a:ea typeface="Arial"/>
                <a:cs typeface="Arial"/>
                <a:sym typeface="Arial"/>
              </a:rPr>
              <a:t>):</a:t>
            </a:r>
            <a:br>
              <a:rPr lang="en-US" sz="1400">
                <a:solidFill>
                  <a:srgbClr val="000000"/>
                </a:solidFill>
                <a:latin typeface="Arial"/>
                <a:ea typeface="Arial"/>
                <a:cs typeface="Arial"/>
                <a:sym typeface="Arial"/>
              </a:rPr>
            </a:br>
            <a:r>
              <a:rPr lang="en-US" sz="1400">
                <a:solidFill>
                  <a:srgbClr val="000000"/>
                </a:solidFill>
                <a:latin typeface="Arial"/>
                <a:ea typeface="Arial"/>
                <a:cs typeface="Arial"/>
                <a:sym typeface="Arial"/>
              </a:rPr>
              <a:t>        SteppableBasePy.</a:t>
            </a:r>
            <a:r>
              <a:rPr lang="en-US" sz="1400">
                <a:solidFill>
                  <a:srgbClr val="B200B2"/>
                </a:solidFill>
                <a:latin typeface="Arial"/>
                <a:ea typeface="Arial"/>
                <a:cs typeface="Arial"/>
                <a:sym typeface="Arial"/>
              </a:rPr>
              <a:t>__init__</a:t>
            </a:r>
            <a:r>
              <a:rPr lang="en-US" sz="1400">
                <a:solidFill>
                  <a:srgbClr val="000000"/>
                </a:solidFill>
                <a:latin typeface="Arial"/>
                <a:ea typeface="Arial"/>
                <a:cs typeface="Arial"/>
                <a:sym typeface="Arial"/>
              </a:rPr>
              <a:t>(</a:t>
            </a:r>
            <a:r>
              <a:rPr lang="en-US" sz="1400">
                <a:solidFill>
                  <a:srgbClr val="94558D"/>
                </a:solidFill>
                <a:latin typeface="Arial"/>
                <a:ea typeface="Arial"/>
                <a:cs typeface="Arial"/>
                <a:sym typeface="Arial"/>
              </a:rPr>
              <a:t>self</a:t>
            </a:r>
            <a:r>
              <a:rPr lang="en-US" sz="1400">
                <a:solidFill>
                  <a:srgbClr val="000000"/>
                </a:solidFill>
                <a:latin typeface="Arial"/>
                <a:ea typeface="Arial"/>
                <a:cs typeface="Arial"/>
                <a:sym typeface="Arial"/>
              </a:rPr>
              <a:t>, frequency)</a:t>
            </a:r>
            <a:br>
              <a:rPr lang="en-US" sz="1400">
                <a:solidFill>
                  <a:srgbClr val="000000"/>
                </a:solidFill>
                <a:latin typeface="Arial"/>
                <a:ea typeface="Arial"/>
                <a:cs typeface="Arial"/>
                <a:sym typeface="Arial"/>
              </a:rPr>
            </a:br>
            <a:r>
              <a:rPr lang="en-US" sz="1400">
                <a:solidFill>
                  <a:srgbClr val="000000"/>
                </a:solidFill>
                <a:latin typeface="Arial"/>
                <a:ea typeface="Arial"/>
                <a:cs typeface="Arial"/>
                <a:sym typeface="Arial"/>
              </a:rPr>
              <a:t>        </a:t>
            </a:r>
            <a:r>
              <a:rPr lang="en-US" sz="1400">
                <a:solidFill>
                  <a:srgbClr val="94558D"/>
                </a:solidFill>
                <a:latin typeface="Arial"/>
                <a:ea typeface="Arial"/>
                <a:cs typeface="Arial"/>
                <a:sym typeface="Arial"/>
              </a:rPr>
              <a:t>self</a:t>
            </a:r>
            <a:r>
              <a:rPr lang="en-US" sz="1400">
                <a:solidFill>
                  <a:srgbClr val="000000"/>
                </a:solidFill>
                <a:latin typeface="Arial"/>
                <a:ea typeface="Arial"/>
                <a:cs typeface="Arial"/>
                <a:sym typeface="Arial"/>
              </a:rPr>
              <a:t>.create_scalar_field_cell_level_py(</a:t>
            </a:r>
            <a:r>
              <a:rPr lang="en-US" sz="1400" b="1">
                <a:solidFill>
                  <a:srgbClr val="008080"/>
                </a:solidFill>
                <a:latin typeface="Arial"/>
                <a:ea typeface="Arial"/>
                <a:cs typeface="Arial"/>
                <a:sym typeface="Arial"/>
              </a:rPr>
              <a:t>"MitosisReadyCells"</a:t>
            </a:r>
            <a:r>
              <a:rPr lang="en-US" sz="1400">
                <a:solidFill>
                  <a:srgbClr val="000000"/>
                </a:solidFill>
                <a:latin typeface="Arial"/>
                <a:ea typeface="Arial"/>
                <a:cs typeface="Arial"/>
                <a:sym typeface="Arial"/>
              </a:rPr>
              <a:t>)</a:t>
            </a:r>
            <a:br>
              <a:rPr lang="en-US" sz="1400">
                <a:solidFill>
                  <a:srgbClr val="000000"/>
                </a:solidFill>
                <a:latin typeface="Arial"/>
                <a:ea typeface="Arial"/>
                <a:cs typeface="Arial"/>
                <a:sym typeface="Arial"/>
              </a:rPr>
            </a:br>
            <a:br>
              <a:rPr lang="en-US" sz="1400">
                <a:solidFill>
                  <a:srgbClr val="000000"/>
                </a:solidFill>
                <a:latin typeface="Arial"/>
                <a:ea typeface="Arial"/>
                <a:cs typeface="Arial"/>
                <a:sym typeface="Arial"/>
              </a:rPr>
            </a:br>
            <a:r>
              <a:rPr lang="en-US" sz="1400">
                <a:solidFill>
                  <a:srgbClr val="000000"/>
                </a:solidFill>
                <a:latin typeface="Arial"/>
                <a:ea typeface="Arial"/>
                <a:cs typeface="Arial"/>
                <a:sym typeface="Arial"/>
              </a:rPr>
              <a:t>    </a:t>
            </a:r>
            <a:r>
              <a:rPr lang="en-US" sz="1400" b="1">
                <a:solidFill>
                  <a:srgbClr val="000080"/>
                </a:solidFill>
                <a:latin typeface="Arial"/>
                <a:ea typeface="Arial"/>
                <a:cs typeface="Arial"/>
                <a:sym typeface="Arial"/>
              </a:rPr>
              <a:t>def </a:t>
            </a:r>
            <a:r>
              <a:rPr lang="en-US" sz="1400">
                <a:solidFill>
                  <a:srgbClr val="000000"/>
                </a:solidFill>
                <a:latin typeface="Arial"/>
                <a:ea typeface="Arial"/>
                <a:cs typeface="Arial"/>
                <a:sym typeface="Arial"/>
              </a:rPr>
              <a:t>step(</a:t>
            </a:r>
            <a:r>
              <a:rPr lang="en-US" sz="1400">
                <a:solidFill>
                  <a:srgbClr val="94558D"/>
                </a:solidFill>
                <a:latin typeface="Arial"/>
                <a:ea typeface="Arial"/>
                <a:cs typeface="Arial"/>
                <a:sym typeface="Arial"/>
              </a:rPr>
              <a:t>self</a:t>
            </a:r>
            <a:r>
              <a:rPr lang="en-US" sz="1400">
                <a:solidFill>
                  <a:srgbClr val="000000"/>
                </a:solidFill>
                <a:latin typeface="Arial"/>
                <a:ea typeface="Arial"/>
                <a:cs typeface="Arial"/>
                <a:sym typeface="Arial"/>
              </a:rPr>
              <a:t>, mcs):</a:t>
            </a:r>
            <a:br>
              <a:rPr lang="en-US" sz="1400">
                <a:solidFill>
                  <a:srgbClr val="000000"/>
                </a:solidFill>
                <a:latin typeface="Arial"/>
                <a:ea typeface="Arial"/>
                <a:cs typeface="Arial"/>
                <a:sym typeface="Arial"/>
              </a:rPr>
            </a:br>
            <a:br>
              <a:rPr lang="en-US" sz="1400">
                <a:solidFill>
                  <a:srgbClr val="000000"/>
                </a:solidFill>
                <a:latin typeface="Arial"/>
                <a:ea typeface="Arial"/>
                <a:cs typeface="Arial"/>
                <a:sym typeface="Arial"/>
              </a:rPr>
            </a:br>
            <a:r>
              <a:rPr lang="en-US" sz="1400">
                <a:solidFill>
                  <a:srgbClr val="000000"/>
                </a:solidFill>
                <a:latin typeface="Arial"/>
                <a:ea typeface="Arial"/>
                <a:cs typeface="Arial"/>
                <a:sym typeface="Arial"/>
              </a:rPr>
              <a:t>        field = </a:t>
            </a:r>
            <a:r>
              <a:rPr lang="en-US" sz="1400">
                <a:solidFill>
                  <a:srgbClr val="94558D"/>
                </a:solidFill>
                <a:latin typeface="Arial"/>
                <a:ea typeface="Arial"/>
                <a:cs typeface="Arial"/>
                <a:sym typeface="Arial"/>
              </a:rPr>
              <a:t>self</a:t>
            </a:r>
            <a:r>
              <a:rPr lang="en-US" sz="1400">
                <a:solidFill>
                  <a:srgbClr val="000000"/>
                </a:solidFill>
                <a:latin typeface="Arial"/>
                <a:ea typeface="Arial"/>
                <a:cs typeface="Arial"/>
                <a:sym typeface="Arial"/>
              </a:rPr>
              <a:t>.field.MitosisReadyCells</a:t>
            </a:r>
            <a:br>
              <a:rPr lang="en-US" sz="1400">
                <a:solidFill>
                  <a:srgbClr val="000000"/>
                </a:solidFill>
                <a:latin typeface="Arial"/>
                <a:ea typeface="Arial"/>
                <a:cs typeface="Arial"/>
                <a:sym typeface="Arial"/>
              </a:rPr>
            </a:br>
            <a:r>
              <a:rPr lang="en-US" sz="1400">
                <a:solidFill>
                  <a:srgbClr val="000000"/>
                </a:solidFill>
                <a:latin typeface="Arial"/>
                <a:ea typeface="Arial"/>
                <a:cs typeface="Arial"/>
                <a:sym typeface="Arial"/>
              </a:rPr>
              <a:t>        field.clear()</a:t>
            </a:r>
            <a:br>
              <a:rPr lang="en-US" sz="1400">
                <a:solidFill>
                  <a:srgbClr val="000000"/>
                </a:solidFill>
                <a:latin typeface="Arial"/>
                <a:ea typeface="Arial"/>
                <a:cs typeface="Arial"/>
                <a:sym typeface="Arial"/>
              </a:rPr>
            </a:br>
            <a:r>
              <a:rPr lang="en-US" sz="1400">
                <a:solidFill>
                  <a:srgbClr val="000000"/>
                </a:solidFill>
                <a:latin typeface="Arial"/>
                <a:ea typeface="Arial"/>
                <a:cs typeface="Arial"/>
                <a:sym typeface="Arial"/>
              </a:rPr>
              <a:t>        </a:t>
            </a:r>
            <a:r>
              <a:rPr lang="en-US" sz="1400" b="1">
                <a:solidFill>
                  <a:srgbClr val="000080"/>
                </a:solidFill>
                <a:latin typeface="Arial"/>
                <a:ea typeface="Arial"/>
                <a:cs typeface="Arial"/>
                <a:sym typeface="Arial"/>
              </a:rPr>
              <a:t>for </a:t>
            </a:r>
            <a:r>
              <a:rPr lang="en-US" sz="1400">
                <a:solidFill>
                  <a:srgbClr val="000000"/>
                </a:solidFill>
                <a:latin typeface="Arial"/>
                <a:ea typeface="Arial"/>
                <a:cs typeface="Arial"/>
                <a:sym typeface="Arial"/>
              </a:rPr>
              <a:t>cell </a:t>
            </a:r>
            <a:r>
              <a:rPr lang="en-US" sz="1400" b="1">
                <a:solidFill>
                  <a:srgbClr val="000080"/>
                </a:solidFill>
                <a:latin typeface="Arial"/>
                <a:ea typeface="Arial"/>
                <a:cs typeface="Arial"/>
                <a:sym typeface="Arial"/>
              </a:rPr>
              <a:t>in </a:t>
            </a:r>
            <a:r>
              <a:rPr lang="en-US" sz="1400">
                <a:solidFill>
                  <a:srgbClr val="94558D"/>
                </a:solidFill>
                <a:latin typeface="Arial"/>
                <a:ea typeface="Arial"/>
                <a:cs typeface="Arial"/>
                <a:sym typeface="Arial"/>
              </a:rPr>
              <a:t>self</a:t>
            </a:r>
            <a:r>
              <a:rPr lang="en-US" sz="1400">
                <a:solidFill>
                  <a:srgbClr val="000000"/>
                </a:solidFill>
                <a:latin typeface="Arial"/>
                <a:ea typeface="Arial"/>
                <a:cs typeface="Arial"/>
                <a:sym typeface="Arial"/>
              </a:rPr>
              <a:t>.cell_list:</a:t>
            </a:r>
            <a:br>
              <a:rPr lang="en-US" sz="1400">
                <a:solidFill>
                  <a:srgbClr val="000000"/>
                </a:solidFill>
                <a:latin typeface="Arial"/>
                <a:ea typeface="Arial"/>
                <a:cs typeface="Arial"/>
                <a:sym typeface="Arial"/>
              </a:rPr>
            </a:br>
            <a:br>
              <a:rPr lang="en-US" sz="1400">
                <a:solidFill>
                  <a:srgbClr val="000000"/>
                </a:solidFill>
                <a:latin typeface="Arial"/>
                <a:ea typeface="Arial"/>
                <a:cs typeface="Arial"/>
                <a:sym typeface="Arial"/>
              </a:rPr>
            </a:br>
            <a:r>
              <a:rPr lang="en-US" sz="1400">
                <a:solidFill>
                  <a:srgbClr val="000000"/>
                </a:solidFill>
                <a:latin typeface="Arial"/>
                <a:ea typeface="Arial"/>
                <a:cs typeface="Arial"/>
                <a:sym typeface="Arial"/>
              </a:rPr>
              <a:t>            </a:t>
            </a:r>
            <a:r>
              <a:rPr lang="en-US" sz="1400" b="1">
                <a:solidFill>
                  <a:srgbClr val="000080"/>
                </a:solidFill>
                <a:latin typeface="Arial"/>
                <a:ea typeface="Arial"/>
                <a:cs typeface="Arial"/>
                <a:sym typeface="Arial"/>
              </a:rPr>
              <a:t>if </a:t>
            </a:r>
            <a:r>
              <a:rPr lang="en-US" sz="1400">
                <a:solidFill>
                  <a:srgbClr val="000000"/>
                </a:solidFill>
                <a:latin typeface="Arial"/>
                <a:ea typeface="Arial"/>
                <a:cs typeface="Arial"/>
                <a:sym typeface="Arial"/>
              </a:rPr>
              <a:t>cell.volume &gt; </a:t>
            </a:r>
            <a:r>
              <a:rPr lang="en-US" sz="1400">
                <a:solidFill>
                  <a:srgbClr val="0000FF"/>
                </a:solidFill>
                <a:latin typeface="Arial"/>
                <a:ea typeface="Arial"/>
                <a:cs typeface="Arial"/>
                <a:sym typeface="Arial"/>
              </a:rPr>
              <a:t>50</a:t>
            </a:r>
            <a:r>
              <a:rPr lang="en-US" sz="1400">
                <a:solidFill>
                  <a:srgbClr val="000000"/>
                </a:solidFill>
                <a:latin typeface="Arial"/>
                <a:ea typeface="Arial"/>
                <a:cs typeface="Arial"/>
                <a:sym typeface="Arial"/>
              </a:rPr>
              <a:t>:</a:t>
            </a:r>
            <a:br>
              <a:rPr lang="en-US" sz="1400">
                <a:solidFill>
                  <a:srgbClr val="000000"/>
                </a:solidFill>
                <a:latin typeface="Arial"/>
                <a:ea typeface="Arial"/>
                <a:cs typeface="Arial"/>
                <a:sym typeface="Arial"/>
              </a:rPr>
            </a:br>
            <a:r>
              <a:rPr lang="en-US" sz="1400">
                <a:solidFill>
                  <a:srgbClr val="000000"/>
                </a:solidFill>
                <a:latin typeface="Arial"/>
                <a:ea typeface="Arial"/>
                <a:cs typeface="Arial"/>
                <a:sym typeface="Arial"/>
              </a:rPr>
              <a:t>                field[cell] = </a:t>
            </a:r>
            <a:r>
              <a:rPr lang="en-US" sz="1400">
                <a:solidFill>
                  <a:srgbClr val="0000FF"/>
                </a:solidFill>
                <a:latin typeface="Arial"/>
                <a:ea typeface="Arial"/>
                <a:cs typeface="Arial"/>
                <a:sym typeface="Arial"/>
              </a:rPr>
              <a:t>100</a:t>
            </a:r>
            <a:br>
              <a:rPr lang="en-US" sz="1400">
                <a:solidFill>
                  <a:srgbClr val="0000FF"/>
                </a:solidFill>
                <a:latin typeface="Arial"/>
                <a:ea typeface="Arial"/>
                <a:cs typeface="Arial"/>
                <a:sym typeface="Arial"/>
              </a:rPr>
            </a:br>
            <a:r>
              <a:rPr lang="en-US" sz="1400">
                <a:solidFill>
                  <a:srgbClr val="0000FF"/>
                </a:solidFill>
                <a:latin typeface="Arial"/>
                <a:ea typeface="Arial"/>
                <a:cs typeface="Arial"/>
                <a:sym typeface="Arial"/>
              </a:rPr>
              <a:t>                </a:t>
            </a:r>
            <a:r>
              <a:rPr lang="en-US" sz="1400">
                <a:solidFill>
                  <a:srgbClr val="000080"/>
                </a:solidFill>
                <a:latin typeface="Arial"/>
                <a:ea typeface="Arial"/>
                <a:cs typeface="Arial"/>
                <a:sym typeface="Arial"/>
              </a:rPr>
              <a:t>print</a:t>
            </a:r>
            <a:r>
              <a:rPr lang="en-US" sz="1400">
                <a:solidFill>
                  <a:srgbClr val="000000"/>
                </a:solidFill>
                <a:latin typeface="Arial"/>
                <a:ea typeface="Arial"/>
                <a:cs typeface="Arial"/>
                <a:sym typeface="Arial"/>
              </a:rPr>
              <a:t>(</a:t>
            </a:r>
            <a:r>
              <a:rPr lang="en-US" sz="1400" b="1">
                <a:solidFill>
                  <a:srgbClr val="008080"/>
                </a:solidFill>
                <a:latin typeface="Arial"/>
                <a:ea typeface="Arial"/>
                <a:cs typeface="Arial"/>
                <a:sym typeface="Arial"/>
              </a:rPr>
              <a:t>'adding cell '</a:t>
            </a:r>
            <a:r>
              <a:rPr lang="en-US" sz="1400">
                <a:solidFill>
                  <a:srgbClr val="000000"/>
                </a:solidFill>
                <a:latin typeface="Arial"/>
                <a:ea typeface="Arial"/>
                <a:cs typeface="Arial"/>
                <a:sym typeface="Arial"/>
              </a:rPr>
              <a:t>, cell.id)</a:t>
            </a:r>
            <a:br>
              <a:rPr lang="en-US" sz="1400">
                <a:solidFill>
                  <a:srgbClr val="000000"/>
                </a:solidFill>
                <a:latin typeface="Arial"/>
                <a:ea typeface="Arial"/>
                <a:cs typeface="Arial"/>
                <a:sym typeface="Arial"/>
              </a:rPr>
            </a:br>
            <a:br>
              <a:rPr lang="en-US" sz="1400">
                <a:solidFill>
                  <a:srgbClr val="000000"/>
                </a:solidFill>
                <a:latin typeface="Arial"/>
                <a:ea typeface="Arial"/>
                <a:cs typeface="Arial"/>
                <a:sym typeface="Arial"/>
              </a:rPr>
            </a:br>
            <a:r>
              <a:rPr lang="en-US" sz="1400">
                <a:solidFill>
                  <a:srgbClr val="000000"/>
                </a:solidFill>
                <a:latin typeface="Arial"/>
                <a:ea typeface="Arial"/>
                <a:cs typeface="Arial"/>
                <a:sym typeface="Arial"/>
              </a:rPr>
              <a:t>            </a:t>
            </a:r>
            <a:r>
              <a:rPr lang="en-US" sz="1400" b="1">
                <a:solidFill>
                  <a:srgbClr val="000080"/>
                </a:solidFill>
                <a:latin typeface="Arial"/>
                <a:ea typeface="Arial"/>
                <a:cs typeface="Arial"/>
                <a:sym typeface="Arial"/>
              </a:rPr>
              <a:t>else</a:t>
            </a:r>
            <a:r>
              <a:rPr lang="en-US" sz="1400">
                <a:solidFill>
                  <a:srgbClr val="000000"/>
                </a:solidFill>
                <a:latin typeface="Arial"/>
                <a:ea typeface="Arial"/>
                <a:cs typeface="Arial"/>
                <a:sym typeface="Arial"/>
              </a:rPr>
              <a:t>:</a:t>
            </a:r>
            <a:br>
              <a:rPr lang="en-US" sz="1400">
                <a:solidFill>
                  <a:srgbClr val="000000"/>
                </a:solidFill>
                <a:latin typeface="Arial"/>
                <a:ea typeface="Arial"/>
                <a:cs typeface="Arial"/>
                <a:sym typeface="Arial"/>
              </a:rPr>
            </a:br>
            <a:r>
              <a:rPr lang="en-US" sz="1400">
                <a:solidFill>
                  <a:srgbClr val="000000"/>
                </a:solidFill>
                <a:latin typeface="Arial"/>
                <a:ea typeface="Arial"/>
                <a:cs typeface="Arial"/>
                <a:sym typeface="Arial"/>
              </a:rPr>
              <a:t>                field[cell] = </a:t>
            </a:r>
            <a:r>
              <a:rPr lang="en-US" sz="1400">
                <a:solidFill>
                  <a:srgbClr val="0000FF"/>
                </a:solidFill>
                <a:latin typeface="Arial"/>
                <a:ea typeface="Arial"/>
                <a:cs typeface="Arial"/>
                <a:sym typeface="Arial"/>
              </a:rPr>
              <a:t>1</a:t>
            </a:r>
            <a:br>
              <a:rPr lang="en-US" sz="1400">
                <a:solidFill>
                  <a:srgbClr val="0000FF"/>
                </a:solidFill>
                <a:latin typeface="Arial"/>
                <a:ea typeface="Arial"/>
                <a:cs typeface="Arial"/>
                <a:sym typeface="Arial"/>
              </a:rPr>
            </a:br>
            <a:endParaRPr sz="3600">
              <a:solidFill>
                <a:schemeClr val="dk1"/>
              </a:solidFill>
              <a:latin typeface="Arial"/>
              <a:ea typeface="Arial"/>
              <a:cs typeface="Arial"/>
              <a:sym typeface="Arial"/>
            </a:endParaRPr>
          </a:p>
        </p:txBody>
      </p:sp>
      <p:sp>
        <p:nvSpPr>
          <p:cNvPr id="244" name="Google Shape;244;p22"/>
          <p:cNvSpPr/>
          <p:nvPr/>
        </p:nvSpPr>
        <p:spPr>
          <a:xfrm>
            <a:off x="1787047" y="4323051"/>
            <a:ext cx="6920484" cy="2462213"/>
          </a:xfrm>
          <a:prstGeom prst="rect">
            <a:avLst/>
          </a:prstGeom>
          <a:solidFill>
            <a:srgbClr val="FFFFFF"/>
          </a:solidFill>
          <a:ln>
            <a:noFill/>
          </a:ln>
        </p:spPr>
        <p:txBody>
          <a:bodyPr spcFirstLastPara="1" wrap="square" lIns="91425" tIns="45700" rIns="91425" bIns="45700" anchor="ctr" anchorCtr="0">
            <a:spAutoFit/>
          </a:bodyPr>
          <a:lstStyle/>
          <a:p>
            <a:pPr>
              <a:buClr>
                <a:srgbClr val="000080"/>
              </a:buClr>
              <a:buSzPts val="1100"/>
            </a:pPr>
            <a:r>
              <a:rPr lang="en-US" sz="1100" b="1">
                <a:solidFill>
                  <a:srgbClr val="000080"/>
                </a:solidFill>
                <a:latin typeface="Arial"/>
                <a:ea typeface="Arial"/>
                <a:cs typeface="Arial"/>
                <a:sym typeface="Arial"/>
              </a:rPr>
              <a:t>from </a:t>
            </a:r>
            <a:r>
              <a:rPr lang="en-US" sz="1100">
                <a:solidFill>
                  <a:srgbClr val="000000"/>
                </a:solidFill>
                <a:latin typeface="Arial"/>
                <a:ea typeface="Arial"/>
                <a:cs typeface="Arial"/>
                <a:sym typeface="Arial"/>
              </a:rPr>
              <a:t>cc3d </a:t>
            </a:r>
            <a:r>
              <a:rPr lang="en-US" sz="1100" b="1">
                <a:solidFill>
                  <a:srgbClr val="000080"/>
                </a:solidFill>
                <a:latin typeface="Arial"/>
                <a:ea typeface="Arial"/>
                <a:cs typeface="Arial"/>
                <a:sym typeface="Arial"/>
              </a:rPr>
              <a:t>import </a:t>
            </a:r>
            <a:r>
              <a:rPr lang="en-US" sz="1100">
                <a:solidFill>
                  <a:srgbClr val="000000"/>
                </a:solidFill>
                <a:latin typeface="Arial"/>
                <a:ea typeface="Arial"/>
                <a:cs typeface="Arial"/>
                <a:sym typeface="Arial"/>
              </a:rPr>
              <a:t>CompuCellSetup</a:t>
            </a:r>
            <a:br>
              <a:rPr lang="en-US" sz="1100">
                <a:solidFill>
                  <a:srgbClr val="000000"/>
                </a:solidFill>
                <a:latin typeface="Arial"/>
                <a:ea typeface="Arial"/>
                <a:cs typeface="Arial"/>
                <a:sym typeface="Arial"/>
              </a:rPr>
            </a:br>
            <a:r>
              <a:rPr lang="en-US" sz="1100" b="1">
                <a:solidFill>
                  <a:srgbClr val="000080"/>
                </a:solidFill>
                <a:latin typeface="Arial"/>
                <a:ea typeface="Arial"/>
                <a:cs typeface="Arial"/>
                <a:sym typeface="Arial"/>
              </a:rPr>
              <a:t>from </a:t>
            </a:r>
            <a:r>
              <a:rPr lang="en-US" sz="1100">
                <a:solidFill>
                  <a:srgbClr val="000000"/>
                </a:solidFill>
                <a:latin typeface="Arial"/>
                <a:ea typeface="Arial"/>
                <a:cs typeface="Arial"/>
                <a:sym typeface="Arial"/>
              </a:rPr>
              <a:t>ContactInhibitionOfProliferationSteppables </a:t>
            </a:r>
            <a:r>
              <a:rPr lang="en-US" sz="1100" b="1">
                <a:solidFill>
                  <a:srgbClr val="000080"/>
                </a:solidFill>
                <a:latin typeface="Arial"/>
                <a:ea typeface="Arial"/>
                <a:cs typeface="Arial"/>
                <a:sym typeface="Arial"/>
              </a:rPr>
              <a:t>import </a:t>
            </a:r>
            <a:r>
              <a:rPr lang="en-US" sz="1100">
                <a:solidFill>
                  <a:srgbClr val="000000"/>
                </a:solidFill>
                <a:latin typeface="Arial"/>
                <a:ea typeface="Arial"/>
                <a:cs typeface="Arial"/>
                <a:sym typeface="Arial"/>
              </a:rPr>
              <a:t>CellGrowthSteppable</a:t>
            </a:r>
            <a:br>
              <a:rPr lang="en-US" sz="1100">
                <a:solidFill>
                  <a:srgbClr val="000000"/>
                </a:solidFill>
                <a:latin typeface="Arial"/>
                <a:ea typeface="Arial"/>
                <a:cs typeface="Arial"/>
                <a:sym typeface="Arial"/>
              </a:rPr>
            </a:br>
            <a:r>
              <a:rPr lang="en-US" sz="1100" b="1">
                <a:solidFill>
                  <a:srgbClr val="000080"/>
                </a:solidFill>
                <a:latin typeface="Arial"/>
                <a:ea typeface="Arial"/>
                <a:cs typeface="Arial"/>
                <a:sym typeface="Arial"/>
              </a:rPr>
              <a:t>from </a:t>
            </a:r>
            <a:r>
              <a:rPr lang="en-US" sz="1100">
                <a:solidFill>
                  <a:srgbClr val="000000"/>
                </a:solidFill>
                <a:latin typeface="Arial"/>
                <a:ea typeface="Arial"/>
                <a:cs typeface="Arial"/>
                <a:sym typeface="Arial"/>
              </a:rPr>
              <a:t>ContactInhibitionOfProliferationSteppables </a:t>
            </a:r>
            <a:r>
              <a:rPr lang="en-US" sz="1100" b="1">
                <a:solidFill>
                  <a:srgbClr val="000080"/>
                </a:solidFill>
                <a:latin typeface="Arial"/>
                <a:ea typeface="Arial"/>
                <a:cs typeface="Arial"/>
                <a:sym typeface="Arial"/>
              </a:rPr>
              <a:t>import </a:t>
            </a:r>
            <a:r>
              <a:rPr lang="en-US" sz="1100">
                <a:solidFill>
                  <a:srgbClr val="000000"/>
                </a:solidFill>
                <a:latin typeface="Arial"/>
                <a:ea typeface="Arial"/>
                <a:cs typeface="Arial"/>
                <a:sym typeface="Arial"/>
              </a:rPr>
              <a:t>MitosisSteppable</a:t>
            </a:r>
            <a:br>
              <a:rPr lang="en-US" sz="1100">
                <a:solidFill>
                  <a:srgbClr val="000000"/>
                </a:solidFill>
                <a:latin typeface="Arial"/>
                <a:ea typeface="Arial"/>
                <a:cs typeface="Arial"/>
                <a:sym typeface="Arial"/>
              </a:rPr>
            </a:br>
            <a:r>
              <a:rPr lang="en-US" sz="1100" b="1">
                <a:solidFill>
                  <a:srgbClr val="000080"/>
                </a:solidFill>
                <a:latin typeface="Arial"/>
                <a:ea typeface="Arial"/>
                <a:cs typeface="Arial"/>
                <a:sym typeface="Arial"/>
              </a:rPr>
              <a:t>from </a:t>
            </a:r>
            <a:r>
              <a:rPr lang="en-US" sz="1100">
                <a:solidFill>
                  <a:srgbClr val="000000"/>
                </a:solidFill>
                <a:latin typeface="Arial"/>
                <a:ea typeface="Arial"/>
                <a:cs typeface="Arial"/>
                <a:sym typeface="Arial"/>
              </a:rPr>
              <a:t>ContactInhibitionOfProliferationSteppables </a:t>
            </a:r>
            <a:r>
              <a:rPr lang="en-US" sz="1100" b="1">
                <a:solidFill>
                  <a:srgbClr val="000080"/>
                </a:solidFill>
                <a:latin typeface="Arial"/>
                <a:ea typeface="Arial"/>
                <a:cs typeface="Arial"/>
                <a:sym typeface="Arial"/>
              </a:rPr>
              <a:t>import </a:t>
            </a:r>
            <a:r>
              <a:rPr lang="en-US" sz="1100">
                <a:solidFill>
                  <a:srgbClr val="000000"/>
                </a:solidFill>
                <a:latin typeface="Arial"/>
                <a:ea typeface="Arial"/>
                <a:cs typeface="Arial"/>
                <a:sym typeface="Arial"/>
              </a:rPr>
              <a:t>MitosisReadyPlotterSteppable</a:t>
            </a:r>
            <a:br>
              <a:rPr lang="en-US" sz="1100">
                <a:solidFill>
                  <a:srgbClr val="000000"/>
                </a:solidFill>
                <a:latin typeface="Arial"/>
                <a:ea typeface="Arial"/>
                <a:cs typeface="Arial"/>
                <a:sym typeface="Arial"/>
              </a:rPr>
            </a:br>
            <a:br>
              <a:rPr lang="en-US" sz="1100">
                <a:solidFill>
                  <a:srgbClr val="000000"/>
                </a:solidFill>
                <a:latin typeface="Arial"/>
                <a:ea typeface="Arial"/>
                <a:cs typeface="Arial"/>
                <a:sym typeface="Arial"/>
              </a:rPr>
            </a:br>
            <a:br>
              <a:rPr lang="en-US" sz="1100">
                <a:solidFill>
                  <a:srgbClr val="000000"/>
                </a:solidFill>
                <a:latin typeface="Arial"/>
                <a:ea typeface="Arial"/>
                <a:cs typeface="Arial"/>
                <a:sym typeface="Arial"/>
              </a:rPr>
            </a:br>
            <a:r>
              <a:rPr lang="en-US" sz="1100">
                <a:solidFill>
                  <a:srgbClr val="000000"/>
                </a:solidFill>
                <a:latin typeface="Arial"/>
                <a:ea typeface="Arial"/>
                <a:cs typeface="Arial"/>
                <a:sym typeface="Arial"/>
              </a:rPr>
              <a:t>CompuCellSetup.register_steppable(</a:t>
            </a:r>
            <a:r>
              <a:rPr lang="en-US" sz="1100">
                <a:solidFill>
                  <a:srgbClr val="660099"/>
                </a:solidFill>
                <a:latin typeface="Arial"/>
                <a:ea typeface="Arial"/>
                <a:cs typeface="Arial"/>
                <a:sym typeface="Arial"/>
              </a:rPr>
              <a:t>steppable</a:t>
            </a:r>
            <a:r>
              <a:rPr lang="en-US" sz="1100">
                <a:solidFill>
                  <a:srgbClr val="000000"/>
                </a:solidFill>
                <a:latin typeface="Arial"/>
                <a:ea typeface="Arial"/>
                <a:cs typeface="Arial"/>
                <a:sym typeface="Arial"/>
              </a:rPr>
              <a:t>=CellGrowthSteppable(</a:t>
            </a:r>
            <a:r>
              <a:rPr lang="en-US" sz="1100">
                <a:solidFill>
                  <a:srgbClr val="660099"/>
                </a:solidFill>
                <a:latin typeface="Arial"/>
                <a:ea typeface="Arial"/>
                <a:cs typeface="Arial"/>
                <a:sym typeface="Arial"/>
              </a:rPr>
              <a:t>frequency</a:t>
            </a:r>
            <a:r>
              <a:rPr lang="en-US" sz="1100">
                <a:solidFill>
                  <a:srgbClr val="000000"/>
                </a:solidFill>
                <a:latin typeface="Arial"/>
                <a:ea typeface="Arial"/>
                <a:cs typeface="Arial"/>
                <a:sym typeface="Arial"/>
              </a:rPr>
              <a:t>=</a:t>
            </a:r>
            <a:r>
              <a:rPr lang="en-US" sz="1100">
                <a:solidFill>
                  <a:srgbClr val="0000FF"/>
                </a:solidFill>
                <a:latin typeface="Arial"/>
                <a:ea typeface="Arial"/>
                <a:cs typeface="Arial"/>
                <a:sym typeface="Arial"/>
              </a:rPr>
              <a:t>1</a:t>
            </a:r>
            <a:r>
              <a:rPr lang="en-US" sz="1100">
                <a:solidFill>
                  <a:srgbClr val="000000"/>
                </a:solidFill>
                <a:latin typeface="Arial"/>
                <a:ea typeface="Arial"/>
                <a:cs typeface="Arial"/>
                <a:sym typeface="Arial"/>
              </a:rPr>
              <a:t>))</a:t>
            </a:r>
            <a:br>
              <a:rPr lang="en-US" sz="1100">
                <a:solidFill>
                  <a:srgbClr val="000000"/>
                </a:solidFill>
                <a:latin typeface="Arial"/>
                <a:ea typeface="Arial"/>
                <a:cs typeface="Arial"/>
                <a:sym typeface="Arial"/>
              </a:rPr>
            </a:br>
            <a:r>
              <a:rPr lang="en-US" sz="1100" i="1">
                <a:solidFill>
                  <a:srgbClr val="808080"/>
                </a:solidFill>
                <a:latin typeface="Arial"/>
                <a:ea typeface="Arial"/>
                <a:cs typeface="Arial"/>
                <a:sym typeface="Arial"/>
              </a:rPr>
              <a:t># it is essential to register plotter before Mitosis otherwise we will never see which cell was ready for mitosis</a:t>
            </a:r>
            <a:br>
              <a:rPr lang="en-US" sz="1100" i="1">
                <a:solidFill>
                  <a:srgbClr val="808080"/>
                </a:solidFill>
                <a:latin typeface="Arial"/>
                <a:ea typeface="Arial"/>
                <a:cs typeface="Arial"/>
                <a:sym typeface="Arial"/>
              </a:rPr>
            </a:br>
            <a:r>
              <a:rPr lang="en-US" sz="1100">
                <a:solidFill>
                  <a:srgbClr val="000000"/>
                </a:solidFill>
                <a:latin typeface="Arial"/>
                <a:ea typeface="Arial"/>
                <a:cs typeface="Arial"/>
                <a:sym typeface="Arial"/>
              </a:rPr>
              <a:t>CompuCellSetup.register_steppable(</a:t>
            </a:r>
            <a:r>
              <a:rPr lang="en-US" sz="1100">
                <a:solidFill>
                  <a:srgbClr val="660099"/>
                </a:solidFill>
                <a:latin typeface="Arial"/>
                <a:ea typeface="Arial"/>
                <a:cs typeface="Arial"/>
                <a:sym typeface="Arial"/>
              </a:rPr>
              <a:t>steppable</a:t>
            </a:r>
            <a:r>
              <a:rPr lang="en-US" sz="1100">
                <a:solidFill>
                  <a:srgbClr val="000000"/>
                </a:solidFill>
                <a:latin typeface="Arial"/>
                <a:ea typeface="Arial"/>
                <a:cs typeface="Arial"/>
                <a:sym typeface="Arial"/>
              </a:rPr>
              <a:t>=MitosisReadyPlotterSteppable(</a:t>
            </a:r>
            <a:r>
              <a:rPr lang="en-US" sz="1100">
                <a:solidFill>
                  <a:srgbClr val="660099"/>
                </a:solidFill>
                <a:latin typeface="Arial"/>
                <a:ea typeface="Arial"/>
                <a:cs typeface="Arial"/>
                <a:sym typeface="Arial"/>
              </a:rPr>
              <a:t>frequency</a:t>
            </a:r>
            <a:r>
              <a:rPr lang="en-US" sz="1100">
                <a:solidFill>
                  <a:srgbClr val="000000"/>
                </a:solidFill>
                <a:latin typeface="Arial"/>
                <a:ea typeface="Arial"/>
                <a:cs typeface="Arial"/>
                <a:sym typeface="Arial"/>
              </a:rPr>
              <a:t>=</a:t>
            </a:r>
            <a:r>
              <a:rPr lang="en-US" sz="1100">
                <a:solidFill>
                  <a:srgbClr val="0000FF"/>
                </a:solidFill>
                <a:latin typeface="Arial"/>
                <a:ea typeface="Arial"/>
                <a:cs typeface="Arial"/>
                <a:sym typeface="Arial"/>
              </a:rPr>
              <a:t>1</a:t>
            </a:r>
            <a:r>
              <a:rPr lang="en-US" sz="1100">
                <a:solidFill>
                  <a:srgbClr val="000000"/>
                </a:solidFill>
                <a:latin typeface="Arial"/>
                <a:ea typeface="Arial"/>
                <a:cs typeface="Arial"/>
                <a:sym typeface="Arial"/>
              </a:rPr>
              <a:t>))</a:t>
            </a:r>
            <a:br>
              <a:rPr lang="en-US" sz="1100">
                <a:solidFill>
                  <a:srgbClr val="000000"/>
                </a:solidFill>
                <a:latin typeface="Arial"/>
                <a:ea typeface="Arial"/>
                <a:cs typeface="Arial"/>
                <a:sym typeface="Arial"/>
              </a:rPr>
            </a:br>
            <a:br>
              <a:rPr lang="en-US" sz="1100">
                <a:solidFill>
                  <a:srgbClr val="000000"/>
                </a:solidFill>
                <a:latin typeface="Arial"/>
                <a:ea typeface="Arial"/>
                <a:cs typeface="Arial"/>
                <a:sym typeface="Arial"/>
              </a:rPr>
            </a:br>
            <a:r>
              <a:rPr lang="en-US" sz="1100">
                <a:solidFill>
                  <a:srgbClr val="000000"/>
                </a:solidFill>
                <a:latin typeface="Arial"/>
                <a:ea typeface="Arial"/>
                <a:cs typeface="Arial"/>
                <a:sym typeface="Arial"/>
              </a:rPr>
              <a:t>CompuCellSetup.register_steppable(</a:t>
            </a:r>
            <a:r>
              <a:rPr lang="en-US" sz="1100">
                <a:solidFill>
                  <a:srgbClr val="660099"/>
                </a:solidFill>
                <a:latin typeface="Arial"/>
                <a:ea typeface="Arial"/>
                <a:cs typeface="Arial"/>
                <a:sym typeface="Arial"/>
              </a:rPr>
              <a:t>steppable</a:t>
            </a:r>
            <a:r>
              <a:rPr lang="en-US" sz="1100">
                <a:solidFill>
                  <a:srgbClr val="000000"/>
                </a:solidFill>
                <a:latin typeface="Arial"/>
                <a:ea typeface="Arial"/>
                <a:cs typeface="Arial"/>
                <a:sym typeface="Arial"/>
              </a:rPr>
              <a:t>=MitosisSteppable(</a:t>
            </a:r>
            <a:r>
              <a:rPr lang="en-US" sz="1100">
                <a:solidFill>
                  <a:srgbClr val="660099"/>
                </a:solidFill>
                <a:latin typeface="Arial"/>
                <a:ea typeface="Arial"/>
                <a:cs typeface="Arial"/>
                <a:sym typeface="Arial"/>
              </a:rPr>
              <a:t>frequency</a:t>
            </a:r>
            <a:r>
              <a:rPr lang="en-US" sz="1100">
                <a:solidFill>
                  <a:srgbClr val="000000"/>
                </a:solidFill>
                <a:latin typeface="Arial"/>
                <a:ea typeface="Arial"/>
                <a:cs typeface="Arial"/>
                <a:sym typeface="Arial"/>
              </a:rPr>
              <a:t>=</a:t>
            </a:r>
            <a:r>
              <a:rPr lang="en-US" sz="1100">
                <a:solidFill>
                  <a:srgbClr val="0000FF"/>
                </a:solidFill>
                <a:latin typeface="Arial"/>
                <a:ea typeface="Arial"/>
                <a:cs typeface="Arial"/>
                <a:sym typeface="Arial"/>
              </a:rPr>
              <a:t>1</a:t>
            </a:r>
            <a:r>
              <a:rPr lang="en-US" sz="1100">
                <a:solidFill>
                  <a:srgbClr val="000000"/>
                </a:solidFill>
                <a:latin typeface="Arial"/>
                <a:ea typeface="Arial"/>
                <a:cs typeface="Arial"/>
                <a:sym typeface="Arial"/>
              </a:rPr>
              <a:t>))</a:t>
            </a:r>
            <a:br>
              <a:rPr lang="en-US" sz="1100">
                <a:solidFill>
                  <a:srgbClr val="000000"/>
                </a:solidFill>
                <a:latin typeface="Arial"/>
                <a:ea typeface="Arial"/>
                <a:cs typeface="Arial"/>
                <a:sym typeface="Arial"/>
              </a:rPr>
            </a:br>
            <a:br>
              <a:rPr lang="en-US" sz="1100">
                <a:solidFill>
                  <a:srgbClr val="000000"/>
                </a:solidFill>
                <a:latin typeface="Arial"/>
                <a:ea typeface="Arial"/>
                <a:cs typeface="Arial"/>
                <a:sym typeface="Arial"/>
              </a:rPr>
            </a:br>
            <a:br>
              <a:rPr lang="en-US" sz="1100">
                <a:solidFill>
                  <a:srgbClr val="000000"/>
                </a:solidFill>
                <a:latin typeface="Arial"/>
                <a:ea typeface="Arial"/>
                <a:cs typeface="Arial"/>
                <a:sym typeface="Arial"/>
              </a:rPr>
            </a:br>
            <a:r>
              <a:rPr lang="en-US" sz="1100">
                <a:solidFill>
                  <a:srgbClr val="000000"/>
                </a:solidFill>
                <a:latin typeface="Arial"/>
                <a:ea typeface="Arial"/>
                <a:cs typeface="Arial"/>
                <a:sym typeface="Arial"/>
              </a:rPr>
              <a:t>CompuCellSetup.run()</a:t>
            </a:r>
            <a:endParaRPr sz="2800">
              <a:solidFill>
                <a:schemeClr val="dk1"/>
              </a:solidFill>
              <a:latin typeface="Arial"/>
              <a:ea typeface="Arial"/>
              <a:cs typeface="Arial"/>
              <a:sym typeface="Arial"/>
            </a:endParaRPr>
          </a:p>
        </p:txBody>
      </p:sp>
      <p:sp>
        <p:nvSpPr>
          <p:cNvPr id="245" name="Google Shape;245;p22"/>
          <p:cNvSpPr txBox="1"/>
          <p:nvPr/>
        </p:nvSpPr>
        <p:spPr>
          <a:xfrm>
            <a:off x="1524000" y="0"/>
            <a:ext cx="9144000" cy="400110"/>
          </a:xfrm>
          <a:prstGeom prst="rect">
            <a:avLst/>
          </a:prstGeom>
          <a:solidFill>
            <a:schemeClr val="accent2"/>
          </a:solidFill>
          <a:ln>
            <a:noFill/>
          </a:ln>
        </p:spPr>
        <p:txBody>
          <a:bodyPr spcFirstLastPara="1" wrap="square" lIns="91425" tIns="45700" rIns="91425" bIns="45700" anchor="t" anchorCtr="0">
            <a:spAutoFit/>
          </a:bodyPr>
          <a:lstStyle/>
          <a:p>
            <a:pPr>
              <a:buClr>
                <a:srgbClr val="000000"/>
              </a:buClr>
              <a:buSzPts val="2000"/>
            </a:pPr>
            <a:r>
              <a:rPr lang="en-US" sz="2000" b="1">
                <a:solidFill>
                  <a:schemeClr val="lt1"/>
                </a:solidFill>
                <a:latin typeface="Arial"/>
                <a:ea typeface="Arial"/>
                <a:cs typeface="Arial"/>
                <a:sym typeface="Arial"/>
              </a:rPr>
              <a:t>Code highlights - ContactInhibitionOfProliferation.cc3d </a:t>
            </a:r>
            <a:endParaRPr sz="2000" b="1">
              <a:solidFill>
                <a:schemeClr val="lt1"/>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TotalTime>
  <Words>4095</Words>
  <Application>Microsoft Office PowerPoint</Application>
  <PresentationFormat>Widescreen</PresentationFormat>
  <Paragraphs>93</Paragraphs>
  <Slides>16</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Calibri Light</vt:lpstr>
      <vt:lpstr>Office Theme</vt:lpstr>
      <vt:lpstr>Workshop on Multi-scale Multi-cell Virtual-Tissue Modeling using CompuCell3D 4.0: Day 4 Welcome and The Principles of CC3D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Workshop on Multi-scale Multi-cell Virtual-Tissue Modeling using CompuCell3D 4.0: Day 4 Welcome and The Principles of CC3D</dc:title>
  <dc:creator>Juliano Gianlupi</dc:creator>
  <cp:lastModifiedBy>Juliano Gianlupi</cp:lastModifiedBy>
  <cp:revision>1</cp:revision>
  <dcterms:created xsi:type="dcterms:W3CDTF">2020-08-06T15:11:22Z</dcterms:created>
  <dcterms:modified xsi:type="dcterms:W3CDTF">2020-08-06T15:12:29Z</dcterms:modified>
</cp:coreProperties>
</file>