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141" r:id="rId2"/>
    <p:sldId id="2164" r:id="rId3"/>
    <p:sldId id="2166" r:id="rId4"/>
    <p:sldId id="2165" r:id="rId5"/>
    <p:sldId id="2163" r:id="rId6"/>
    <p:sldId id="2160" r:id="rId7"/>
    <p:sldId id="2162" r:id="rId8"/>
    <p:sldId id="2161" r:id="rId9"/>
    <p:sldId id="2156" r:id="rId10"/>
    <p:sldId id="2149" r:id="rId11"/>
    <p:sldId id="2150" r:id="rId12"/>
    <p:sldId id="2151" r:id="rId13"/>
    <p:sldId id="2154" r:id="rId14"/>
    <p:sldId id="2153" r:id="rId15"/>
    <p:sldId id="2152" r:id="rId16"/>
    <p:sldId id="2155" r:id="rId17"/>
    <p:sldId id="2157" r:id="rId18"/>
    <p:sldId id="2159" r:id="rId19"/>
    <p:sldId id="21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B23C0C-08C3-4E57-858B-BFAD74C94159}">
          <p14:sldIdLst>
            <p14:sldId id="2141"/>
            <p14:sldId id="2164"/>
            <p14:sldId id="2166"/>
            <p14:sldId id="2165"/>
          </p14:sldIdLst>
        </p14:section>
        <p14:section name="Random Motility" id="{7EB60EEC-AB15-49EF-BBD0-BA3E2C895EF2}">
          <p14:sldIdLst>
            <p14:sldId id="2163"/>
            <p14:sldId id="2160"/>
            <p14:sldId id="2162"/>
            <p14:sldId id="2161"/>
          </p14:sldIdLst>
        </p14:section>
        <p14:section name="Chemotaxis" id="{948859FA-4AE5-4155-ACAB-BAC127B85651}">
          <p14:sldIdLst>
            <p14:sldId id="2156"/>
            <p14:sldId id="2149"/>
            <p14:sldId id="2150"/>
            <p14:sldId id="2151"/>
            <p14:sldId id="2154"/>
            <p14:sldId id="2153"/>
            <p14:sldId id="2152"/>
            <p14:sldId id="2155"/>
            <p14:sldId id="2157"/>
            <p14:sldId id="2159"/>
            <p14:sldId id="21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zier" initials="JAG" lastIdx="6" clrIdx="0"/>
  <p:cmAuthor id="2" name="jaglazier@gmail.com" initials="j" lastIdx="2" clrIdx="1">
    <p:extLst>
      <p:ext uri="{19B8F6BF-5375-455C-9EA6-DF929625EA0E}">
        <p15:presenceInfo xmlns:p15="http://schemas.microsoft.com/office/powerpoint/2012/main" userId="2c5f5f965c56f04d" providerId="Windows Live"/>
      </p:ext>
    </p:extLst>
  </p:cmAuthor>
  <p:cmAuthor id="3" name="Glazier, James Alexander" initials="GJA" lastIdx="1" clrIdx="2">
    <p:extLst>
      <p:ext uri="{19B8F6BF-5375-455C-9EA6-DF929625EA0E}">
        <p15:presenceInfo xmlns:p15="http://schemas.microsoft.com/office/powerpoint/2012/main" userId="Glazier, James 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BE5D6"/>
    <a:srgbClr val="E3F0DB"/>
    <a:srgbClr val="F8E2D3"/>
    <a:srgbClr val="00FF00"/>
    <a:srgbClr val="808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2" autoAdjust="0"/>
    <p:restoredTop sz="91362" autoAdjust="0"/>
  </p:normalViewPr>
  <p:slideViewPr>
    <p:cSldViewPr>
      <p:cViewPr varScale="1">
        <p:scale>
          <a:sx n="95" d="100"/>
          <a:sy n="95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428E-EE69-475E-BB11-BFD31B39ABC4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C502-4B6B-4918-9C85-7501D52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5120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7" descr="Biocomplexity Logo">
            <a:extLst>
              <a:ext uri="{FF2B5EF4-FFF2-40B4-BE49-F238E27FC236}">
                <a16:creationId xmlns:a16="http://schemas.microsoft.com/office/drawing/2014/main" xmlns="" id="{A676441E-7F76-4766-9FE0-9E96FB6D38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redblackblockiu">
            <a:extLst>
              <a:ext uri="{FF2B5EF4-FFF2-40B4-BE49-F238E27FC236}">
                <a16:creationId xmlns:a16="http://schemas.microsoft.com/office/drawing/2014/main" xmlns="" id="{FC578328-ABD7-4994-8E84-60F336237B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999-1C14-439A-A3F0-4C076509F4C1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2FEABE-3AC6-4358-961E-A4A28E7A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CC3D Workshop 2.4: Implementing the Viral Infection Model in CC3D—Part 4: Cell Movement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76BA9F20-E92D-4AC1-8B08-75F38D1A5904}"/>
              </a:ext>
            </a:extLst>
          </p:cNvPr>
          <p:cNvSpPr txBox="1">
            <a:spLocks noChangeArrowheads="1"/>
          </p:cNvSpPr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James  A. Glazier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Dept. of Intelligent Systems Engineering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and Biocomplexity Institute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Indiana University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Bloomington, IN 47408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</a:rPr>
              <a:t>USA</a:t>
            </a:r>
          </a:p>
        </p:txBody>
      </p:sp>
      <p:pic>
        <p:nvPicPr>
          <p:cNvPr id="10" name="Picture 5" descr="IU seal, red on white, large">
            <a:extLst>
              <a:ext uri="{FF2B5EF4-FFF2-40B4-BE49-F238E27FC236}">
                <a16:creationId xmlns:a16="http://schemas.microsoft.com/office/drawing/2014/main" xmlns="" id="{AE523CE1-E615-4543-8A53-A2D42B1D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logo">
            <a:extLst>
              <a:ext uri="{FF2B5EF4-FFF2-40B4-BE49-F238E27FC236}">
                <a16:creationId xmlns:a16="http://schemas.microsoft.com/office/drawing/2014/main" xmlns="" id="{2065F247-5963-48D8-AABD-3368EF09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E3F31D-5FC1-4C41-906F-FADD467E8543}"/>
              </a:ext>
            </a:extLst>
          </p:cNvPr>
          <p:cNvSpPr txBox="1"/>
          <p:nvPr/>
        </p:nvSpPr>
        <p:spPr>
          <a:xfrm>
            <a:off x="190500" y="2904174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Screensharing</a:t>
            </a:r>
            <a:r>
              <a:rPr lang="en-US" dirty="0" smtClean="0"/>
              <a:t> </a:t>
            </a:r>
            <a:r>
              <a:rPr lang="en-US" dirty="0"/>
              <a:t>and microphones have been disabled for participants in the main session—they are available in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submit questions/concerns/suggestions via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support will be available in zoom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 will be live-streamed, recorded and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Please </a:t>
            </a:r>
            <a:r>
              <a:rPr lang="en-US" dirty="0"/>
              <a:t>also join the workshop slack channel at  https://join.slack.com/t/multiscalemod-ags3330/shared_invite/zt-g0up1lz7-z5XGFC73UZk1j3BPeW7RVA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Funding </a:t>
            </a:r>
            <a:r>
              <a:rPr lang="en-US" dirty="0"/>
              <a:t>Sources: NIH U24 EB028887, NIH R01 GM122424, NIH R01 GM123032, NIH P41 GM109824, NSF 1720625 and </a:t>
            </a:r>
            <a:r>
              <a:rPr lang="en-US" dirty="0" err="1"/>
              <a:t>nanoHUB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7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Chemotaxis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10969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GlazierModel.xml</a:t>
            </a:r>
          </a:p>
          <a:p>
            <a:pPr lvl="1"/>
            <a:r>
              <a:rPr lang="en-US" dirty="0"/>
              <a:t>Place cursor on an empty line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Twedit</a:t>
            </a:r>
            <a:r>
              <a:rPr lang="en-US" dirty="0"/>
              <a:t> code-generator: </a:t>
            </a:r>
            <a:r>
              <a:rPr lang="en-US" u="sng" dirty="0"/>
              <a:t>CC3DML-&gt;Plugins-&gt;</a:t>
            </a:r>
            <a:r>
              <a:rPr lang="en-US" u="sng" dirty="0" smtClean="0"/>
              <a:t>Chemotaxis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4273" y="2286000"/>
            <a:ext cx="519545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23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Chemotaxis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8495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Generated code shows lots of options for automatic calculations</a:t>
            </a:r>
          </a:p>
          <a:p>
            <a:pPr lvl="1"/>
            <a:r>
              <a:rPr lang="en-US" dirty="0" smtClean="0"/>
              <a:t>Adds and assigns chemotaxis data automatically</a:t>
            </a:r>
          </a:p>
          <a:p>
            <a:r>
              <a:rPr lang="en-US" dirty="0" smtClean="0"/>
              <a:t>We’ll manage chemotaxis in Python</a:t>
            </a:r>
          </a:p>
          <a:p>
            <a:pPr lvl="1"/>
            <a:r>
              <a:rPr lang="en-US" dirty="0" smtClean="0"/>
              <a:t>Allows chemotaxis data per cell</a:t>
            </a:r>
          </a:p>
          <a:p>
            <a:pPr lvl="1"/>
            <a:r>
              <a:rPr lang="en-US" dirty="0" smtClean="0"/>
              <a:t>Caution: No automatic chemotaxis data!</a:t>
            </a:r>
          </a:p>
          <a:p>
            <a:r>
              <a:rPr lang="en-US" dirty="0" smtClean="0"/>
              <a:t>Simple configuration: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ChemicalField</a:t>
            </a:r>
            <a:r>
              <a:rPr lang="en-US" dirty="0" smtClean="0"/>
              <a:t> Name=“cytokine”/&gt;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0" y="4038600"/>
            <a:ext cx="65532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6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Chemotaxis Model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GlazierModelSteppables.py</a:t>
            </a:r>
          </a:p>
          <a:p>
            <a:r>
              <a:rPr lang="en-US" dirty="0"/>
              <a:t>Add model input for strength of </a:t>
            </a:r>
            <a:r>
              <a:rPr lang="en-US" dirty="0" smtClean="0"/>
              <a:t>chemotaxis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lambda_chemotaxis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1E5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4419600"/>
            <a:ext cx="5486400" cy="23211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10400" y="3013198"/>
                <a:ext cx="1928990" cy="899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Chemotactic Force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013198"/>
                <a:ext cx="1928990" cy="899926"/>
              </a:xfrm>
              <a:prstGeom prst="rect">
                <a:avLst/>
              </a:prstGeom>
              <a:blipFill rotWithShape="0">
                <a:blip r:embed="rId3"/>
                <a:stretch>
                  <a:fillRect l="-2532" t="-3378" r="-2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74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Chemotaxis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update chemotaxis by local cytokine for each immune cell</a:t>
            </a:r>
          </a:p>
          <a:p>
            <a:r>
              <a:rPr lang="en-US" dirty="0" smtClean="0"/>
              <a:t>In steppable step(), between immune recruitment and secretion</a:t>
            </a:r>
          </a:p>
          <a:p>
            <a:pPr lvl="1"/>
            <a:r>
              <a:rPr lang="en-US" dirty="0" smtClean="0"/>
              <a:t>Add a loop over all immune cells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4191000"/>
            <a:ext cx="7315200" cy="25120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0400" y="3013198"/>
                <a:ext cx="1928990" cy="899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Chemotactic Force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013198"/>
                <a:ext cx="1928990" cy="899926"/>
              </a:xfrm>
              <a:prstGeom prst="rect">
                <a:avLst/>
              </a:prstGeom>
              <a:blipFill rotWithShape="0">
                <a:blip r:embed="rId3"/>
                <a:stretch>
                  <a:fillRect l="-2532" t="-3378" r="-2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48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Chemotaxis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4685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Get a reference to a cell’s chemotaxis data for cytokine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self.chemotaxisPlugin.getChemotaxisData</a:t>
            </a:r>
            <a:r>
              <a:rPr lang="en-US" dirty="0" smtClean="0"/>
              <a:t>(cell, “cytokine”)</a:t>
            </a:r>
          </a:p>
          <a:p>
            <a:r>
              <a:rPr lang="en-US" dirty="0" smtClean="0"/>
              <a:t>Get the cytokine level at the cell’s center of mass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self.field</a:t>
            </a:r>
            <a:r>
              <a:rPr lang="en-US" dirty="0" smtClean="0"/>
              <a:t>[</a:t>
            </a:r>
            <a:r>
              <a:rPr lang="en-US" dirty="0" err="1" smtClean="0"/>
              <a:t>cell.xCOM</a:t>
            </a:r>
            <a:r>
              <a:rPr lang="en-US" dirty="0" smtClean="0"/>
              <a:t>, </a:t>
            </a:r>
            <a:r>
              <a:rPr lang="en-US" dirty="0" err="1" smtClean="0"/>
              <a:t>cell.yCOM</a:t>
            </a:r>
            <a:r>
              <a:rPr lang="en-US" dirty="0" smtClean="0"/>
              <a:t>, 1]</a:t>
            </a:r>
          </a:p>
          <a:p>
            <a:r>
              <a:rPr lang="en-US" dirty="0" smtClean="0"/>
              <a:t>Update the effective strength of chemotaxis</a:t>
            </a:r>
          </a:p>
          <a:p>
            <a:pPr lvl="1"/>
            <a:r>
              <a:rPr lang="en-US" dirty="0" err="1" smtClean="0"/>
              <a:t>cd.setLambda</a:t>
            </a:r>
            <a:r>
              <a:rPr lang="en-US" dirty="0" smtClean="0"/>
              <a:t>(</a:t>
            </a:r>
            <a:r>
              <a:rPr lang="en-US" dirty="0" err="1" smtClean="0"/>
              <a:t>lambda_chemotaxis</a:t>
            </a:r>
            <a:r>
              <a:rPr lang="en-US" dirty="0" smtClean="0"/>
              <a:t> / (1 + concentration))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733800"/>
            <a:ext cx="7315200" cy="303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4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Chemotaxis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6209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Immune recruitment adds immune cells</a:t>
            </a:r>
          </a:p>
          <a:p>
            <a:r>
              <a:rPr lang="en-US" dirty="0" smtClean="0"/>
              <a:t>Chemotaxis data is </a:t>
            </a:r>
            <a:r>
              <a:rPr lang="en-US" u="sng" dirty="0" smtClean="0"/>
              <a:t>not</a:t>
            </a:r>
            <a:r>
              <a:rPr lang="en-US" dirty="0" smtClean="0"/>
              <a:t> added automatically</a:t>
            </a:r>
          </a:p>
          <a:p>
            <a:r>
              <a:rPr lang="en-US" dirty="0" smtClean="0"/>
              <a:t>Need to check for cells that need chemotaxis data</a:t>
            </a:r>
          </a:p>
          <a:p>
            <a:r>
              <a:rPr lang="en-US" dirty="0" smtClean="0"/>
              <a:t>Check: if </a:t>
            </a:r>
            <a:r>
              <a:rPr lang="en-US" dirty="0" err="1" smtClean="0"/>
              <a:t>getChemotaxisData</a:t>
            </a:r>
            <a:r>
              <a:rPr lang="en-US" dirty="0" smtClean="0"/>
              <a:t>() data returns None, then the cell needs chemotaxis data</a:t>
            </a:r>
          </a:p>
          <a:p>
            <a:r>
              <a:rPr lang="en-US" dirty="0" smtClean="0"/>
              <a:t>Start an if block: test for if chemotaxis data is None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886200"/>
            <a:ext cx="7315200" cy="281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62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Chemotaxis Data on-the-fly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5447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model features need set when adding chemotaxis data</a:t>
            </a:r>
          </a:p>
          <a:p>
            <a:r>
              <a:rPr lang="en-US" dirty="0" smtClean="0"/>
              <a:t>The cell chemotaxes along cytokine gradients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self.chemotaxisPlugin.addChemotaxisData</a:t>
            </a:r>
            <a:r>
              <a:rPr lang="en-US" dirty="0" smtClean="0"/>
              <a:t>()</a:t>
            </a:r>
          </a:p>
          <a:p>
            <a:r>
              <a:rPr lang="en-US" dirty="0" smtClean="0"/>
              <a:t>The cell chemotaxes towards the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assignChemotactTowardsVectorTypes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840" y="3810000"/>
            <a:ext cx="713232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76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2.4.2: Single Cell Chemotaxis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with initial single immune cell and observed printed measurements</a:t>
            </a:r>
          </a:p>
          <a:p>
            <a:pPr lvl="1"/>
            <a:r>
              <a:rPr lang="en-US" dirty="0" smtClean="0"/>
              <a:t>Does the cell move more?</a:t>
            </a:r>
          </a:p>
          <a:p>
            <a:r>
              <a:rPr lang="en-US" dirty="0"/>
              <a:t>Set </a:t>
            </a:r>
            <a:r>
              <a:rPr lang="en-US" dirty="0" err="1"/>
              <a:t>lambda_chemotaxis</a:t>
            </a:r>
            <a:r>
              <a:rPr lang="en-US" dirty="0"/>
              <a:t> = 1E7</a:t>
            </a:r>
          </a:p>
          <a:p>
            <a:pPr lvl="1"/>
            <a:r>
              <a:rPr lang="en-US" dirty="0" smtClean="0"/>
              <a:t>Does the cell move even more?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9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2.4.3: Single Cell Chemotaxis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lambda_chemotaxis</a:t>
            </a:r>
            <a:r>
              <a:rPr lang="en-US" dirty="0" smtClean="0"/>
              <a:t> = 1E12</a:t>
            </a:r>
          </a:p>
          <a:p>
            <a:r>
              <a:rPr lang="en-US" dirty="0" smtClean="0"/>
              <a:t>Simulate with initial single immune cell</a:t>
            </a:r>
          </a:p>
          <a:p>
            <a:r>
              <a:rPr lang="en-US" dirty="0" smtClean="0"/>
              <a:t>Do you notice anything strange about the cell?</a:t>
            </a:r>
          </a:p>
          <a:p>
            <a:r>
              <a:rPr lang="en-US" dirty="0" smtClean="0"/>
              <a:t>Based on what you observe, what can you say about using our chemotaxis equation?</a:t>
            </a:r>
          </a:p>
          <a:p>
            <a:r>
              <a:rPr lang="en-US" dirty="0" smtClean="0"/>
              <a:t>How could we counteract chemotaxis that’s too strong (besides turning it down)?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21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2515" y="3352800"/>
            <a:ext cx="7904205" cy="3413890"/>
            <a:chOff x="142515" y="3291710"/>
            <a:chExt cx="7904205" cy="3413890"/>
          </a:xfrm>
        </p:grpSpPr>
        <p:sp>
          <p:nvSpPr>
            <p:cNvPr id="5" name="TextBox 4"/>
            <p:cNvSpPr txBox="1"/>
            <p:nvPr/>
          </p:nvSpPr>
          <p:spPr>
            <a:xfrm>
              <a:off x="142515" y="4953000"/>
              <a:ext cx="875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Delete!</a:t>
              </a:r>
              <a:endParaRPr lang="en-US" dirty="0"/>
            </a:p>
          </p:txBody>
        </p:sp>
        <p:cxnSp>
          <p:nvCxnSpPr>
            <p:cNvPr id="7" name="Elbow Connector 6"/>
            <p:cNvCxnSpPr>
              <a:stCxn id="5" idx="3"/>
              <a:endCxn id="10" idx="1"/>
            </p:cNvCxnSpPr>
            <p:nvPr/>
          </p:nvCxnSpPr>
          <p:spPr>
            <a:xfrm flipV="1">
              <a:off x="1017563" y="4388990"/>
              <a:ext cx="354037" cy="74867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71600" y="3291710"/>
              <a:ext cx="6675120" cy="219456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71600" y="5608320"/>
              <a:ext cx="6035040" cy="1097280"/>
            </a:xfrm>
            <a:prstGeom prst="rect">
              <a:avLst/>
            </a:prstGeom>
          </p:spPr>
        </p:pic>
        <p:cxnSp>
          <p:nvCxnSpPr>
            <p:cNvPr id="14" name="Elbow Connector 13"/>
            <p:cNvCxnSpPr>
              <a:stCxn id="5" idx="3"/>
              <a:endCxn id="11" idx="1"/>
            </p:cNvCxnSpPr>
            <p:nvPr/>
          </p:nvCxnSpPr>
          <p:spPr>
            <a:xfrm>
              <a:off x="1017563" y="5137666"/>
              <a:ext cx="354037" cy="10192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2.4.4: Model with Chemotaxis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1637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</a:t>
            </a:r>
            <a:r>
              <a:rPr lang="en-US" dirty="0" err="1" smtClean="0"/>
              <a:t>lambda_chemotaxis</a:t>
            </a:r>
            <a:r>
              <a:rPr lang="en-US" dirty="0" smtClean="0"/>
              <a:t> back to 1E5</a:t>
            </a:r>
          </a:p>
          <a:p>
            <a:r>
              <a:rPr lang="en-US" dirty="0" smtClean="0"/>
              <a:t>Remove seeding the initial single immune cell and all measurements</a:t>
            </a:r>
          </a:p>
          <a:p>
            <a:r>
              <a:rPr lang="en-US" dirty="0" smtClean="0"/>
              <a:t>Run the full model with chemotaxis. Are immune cells moving differently?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0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motility modeling</a:t>
            </a:r>
          </a:p>
          <a:p>
            <a:r>
              <a:rPr lang="en-US" dirty="0" smtClean="0"/>
              <a:t>Chemotaxis modeling</a:t>
            </a:r>
          </a:p>
          <a:p>
            <a:r>
              <a:rPr lang="en-US" dirty="0" smtClean="0"/>
              <a:t>Exercises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Random motility in single-cell migration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Chemotaxis in single-cell migration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Controlling chemotaxis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9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module, you can begin from </a:t>
            </a:r>
            <a:r>
              <a:rPr lang="en-US" dirty="0" smtClean="0"/>
              <a:t>Module2_3.Version3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3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Model…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this point, we have </a:t>
            </a:r>
          </a:p>
          <a:p>
            <a:pPr lvl="1"/>
            <a:r>
              <a:rPr lang="en-US" dirty="0"/>
              <a:t>An epithelial sheet</a:t>
            </a:r>
          </a:p>
          <a:p>
            <a:pPr lvl="1"/>
            <a:r>
              <a:rPr lang="en-US" dirty="0"/>
              <a:t>Viral life cycle</a:t>
            </a:r>
          </a:p>
          <a:p>
            <a:pPr lvl="1"/>
            <a:r>
              <a:rPr lang="en-US" dirty="0"/>
              <a:t>Inflammatory </a:t>
            </a:r>
            <a:r>
              <a:rPr lang="en-US" dirty="0" smtClean="0"/>
              <a:t>signaling</a:t>
            </a:r>
          </a:p>
          <a:p>
            <a:pPr lvl="1"/>
            <a:r>
              <a:rPr lang="en-US" dirty="0" smtClean="0"/>
              <a:t>Immune cell recruitment</a:t>
            </a:r>
          </a:p>
          <a:p>
            <a:pPr lvl="1"/>
            <a:r>
              <a:rPr lang="en-US" dirty="0" smtClean="0"/>
              <a:t>Motile immune cells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34000" y="1084833"/>
                <a:ext cx="3750835" cy="4688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𝑑𝑇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𝑇𝑉</m:t>
                              </m:r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𝑇𝑉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𝑑𝐷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𝑑𝑉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𝑐𝑉</m:t>
                              </m:r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𝑑𝐶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𝑑𝐸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𝑒𝑙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𝑒𝑙</m:t>
                                      </m:r>
                                    </m:sub>
                                  </m:s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084833"/>
                <a:ext cx="3750835" cy="46883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50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52400" y="3510873"/>
            <a:ext cx="3657600" cy="3194727"/>
            <a:chOff x="6492240" y="1359215"/>
            <a:chExt cx="5486400" cy="479209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2240" y="1359215"/>
              <a:ext cx="5486400" cy="423809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49440" y="5597308"/>
              <a:ext cx="457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Possible outcomes of a copy </a:t>
              </a:r>
              <a:r>
                <a:rPr lang="en-US" sz="900" dirty="0" err="1" smtClean="0"/>
                <a:t>attemptt</a:t>
              </a:r>
              <a:r>
                <a:rPr lang="en-US" sz="900" dirty="0" smtClean="0"/>
                <a:t>.</a:t>
              </a:r>
            </a:p>
            <a:p>
              <a:pPr algn="ctr"/>
              <a:r>
                <a:rPr lang="en-US" sz="900" dirty="0" smtClean="0"/>
                <a:t>(</a:t>
              </a:r>
              <a:r>
                <a:rPr lang="en-US" sz="900" dirty="0" err="1"/>
                <a:t>Andasari</a:t>
              </a:r>
              <a:r>
                <a:rPr lang="en-US" sz="900" dirty="0"/>
                <a:t>, </a:t>
              </a:r>
              <a:r>
                <a:rPr lang="en-US" sz="900" dirty="0" err="1" smtClean="0"/>
                <a:t>PLoS</a:t>
              </a:r>
              <a:r>
                <a:rPr lang="en-US" sz="900" dirty="0" smtClean="0"/>
                <a:t> </a:t>
              </a:r>
              <a:r>
                <a:rPr lang="en-US" sz="900" dirty="0"/>
                <a:t>One, </a:t>
              </a:r>
              <a:r>
                <a:rPr lang="en-US" sz="900" dirty="0" smtClean="0"/>
                <a:t>2012). </a:t>
              </a:r>
              <a:endParaRPr lang="en-US" sz="9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Random Motility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392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CC3D cellular dynamics are intrinsically stochastic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, the Cellular Potts </a:t>
            </a:r>
            <a:r>
              <a:rPr lang="en-US" dirty="0" smtClean="0"/>
              <a:t>model (CPM)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, the </a:t>
            </a:r>
            <a:r>
              <a:rPr lang="en-US" dirty="0" smtClean="0"/>
              <a:t>Glazier-</a:t>
            </a:r>
            <a:r>
              <a:rPr lang="en-US" dirty="0" err="1" smtClean="0"/>
              <a:t>Graner</a:t>
            </a:r>
            <a:r>
              <a:rPr lang="en-US" dirty="0" smtClean="0"/>
              <a:t>-</a:t>
            </a:r>
            <a:r>
              <a:rPr lang="en-US" dirty="0" err="1" smtClean="0"/>
              <a:t>Hogeweg</a:t>
            </a:r>
            <a:r>
              <a:rPr lang="en-US" dirty="0" smtClean="0"/>
              <a:t> (GGH) model</a:t>
            </a:r>
          </a:p>
          <a:p>
            <a:r>
              <a:rPr lang="en-US" dirty="0" smtClean="0"/>
              <a:t>Cellular dynamics occur by surface fluctuations at contact interfaces</a:t>
            </a:r>
          </a:p>
          <a:p>
            <a:r>
              <a:rPr lang="en-US" dirty="0" smtClean="0"/>
              <a:t>One parameter controls the frequency of fluctuations</a:t>
            </a:r>
          </a:p>
          <a:p>
            <a:pPr lvl="1"/>
            <a:r>
              <a:rPr lang="en-US" dirty="0" smtClean="0"/>
              <a:t>In GlazierModel.xml, &lt;Potts&gt; element: &lt;Temperature&gt;</a:t>
            </a:r>
          </a:p>
          <a:p>
            <a:pPr lvl="1"/>
            <a:r>
              <a:rPr lang="en-US" dirty="0" smtClean="0"/>
              <a:t>Higher “Temperature” = more surface fluctuations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2400" y="3581400"/>
            <a:ext cx="512064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4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for Experiments with Single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9257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study migration behaviors, let’s initialize simulations with a single immune cell</a:t>
            </a:r>
          </a:p>
          <a:p>
            <a:r>
              <a:rPr lang="en-US" dirty="0" smtClean="0"/>
              <a:t>In GlazierModelSteppables.py</a:t>
            </a:r>
          </a:p>
          <a:p>
            <a:r>
              <a:rPr lang="en-US" dirty="0" smtClean="0"/>
              <a:t>At the end of steppable start(), add a single immune cell at the center of the domain</a:t>
            </a:r>
          </a:p>
          <a:p>
            <a:r>
              <a:rPr lang="en-US" dirty="0" smtClean="0"/>
              <a:t>Store a reference to the cell: </a:t>
            </a:r>
            <a:r>
              <a:rPr lang="en-US" dirty="0" err="1" smtClean="0"/>
              <a:t>self.test_cell</a:t>
            </a:r>
            <a:endParaRPr lang="en-US" dirty="0" smtClean="0"/>
          </a:p>
          <a:p>
            <a:r>
              <a:rPr lang="en-US" dirty="0" smtClean="0"/>
              <a:t>Store its initial center of mass coordinates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self.init_x</a:t>
            </a:r>
            <a:r>
              <a:rPr lang="en-US" dirty="0" smtClean="0"/>
              <a:t>, </a:t>
            </a:r>
            <a:r>
              <a:rPr lang="en-US" dirty="0" err="1" smtClean="0"/>
              <a:t>self.init_y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960" y="4160836"/>
            <a:ext cx="749808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4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for Experiments with Single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9257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Let’s take some measurements</a:t>
            </a:r>
          </a:p>
          <a:p>
            <a:r>
              <a:rPr lang="en-US" dirty="0" smtClean="0"/>
              <a:t>At beginning of steppable step()</a:t>
            </a:r>
          </a:p>
          <a:p>
            <a:pPr lvl="1"/>
            <a:r>
              <a:rPr lang="en-US" dirty="0" smtClean="0"/>
              <a:t>Measure the cell’s distance from its starting point</a:t>
            </a:r>
          </a:p>
          <a:p>
            <a:pPr lvl="1"/>
            <a:r>
              <a:rPr lang="en-US" dirty="0" smtClean="0"/>
              <a:t>Measure the difference between the cell’s current and target volumes</a:t>
            </a:r>
          </a:p>
          <a:p>
            <a:r>
              <a:rPr lang="en-US" dirty="0" smtClean="0"/>
              <a:t>Print the step and both </a:t>
            </a:r>
            <a:r>
              <a:rPr lang="en-US" dirty="0" smtClean="0"/>
              <a:t>measurements (sorry </a:t>
            </a:r>
            <a:r>
              <a:rPr lang="en-US" dirty="0" err="1" smtClean="0"/>
              <a:t>nanoHUB</a:t>
            </a:r>
            <a:r>
              <a:rPr lang="en-US" dirty="0" smtClean="0"/>
              <a:t> users!)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4440" y="4114800"/>
            <a:ext cx="667512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1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2.4.1: Random Motility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6971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Let’s vary randomness of the simulation</a:t>
            </a:r>
          </a:p>
          <a:p>
            <a:r>
              <a:rPr lang="en-US" dirty="0" smtClean="0"/>
              <a:t>In GlazierModel.xml</a:t>
            </a:r>
          </a:p>
          <a:p>
            <a:pPr lvl="1"/>
            <a:r>
              <a:rPr lang="en-US" dirty="0" smtClean="0"/>
              <a:t>Set “Temperature” to 1</a:t>
            </a:r>
          </a:p>
          <a:p>
            <a:pPr lvl="1"/>
            <a:r>
              <a:rPr lang="en-US" dirty="0" smtClean="0"/>
              <a:t>Run simulation for 100 steps and observed printed measurements</a:t>
            </a:r>
          </a:p>
          <a:p>
            <a:pPr lvl="1"/>
            <a:r>
              <a:rPr lang="en-US" dirty="0" smtClean="0"/>
              <a:t>How does the cell’s volume fluctuate?</a:t>
            </a:r>
          </a:p>
          <a:p>
            <a:pPr lvl="1"/>
            <a:r>
              <a:rPr lang="en-US" dirty="0" smtClean="0"/>
              <a:t>Does the cell move much?</a:t>
            </a:r>
          </a:p>
          <a:p>
            <a:r>
              <a:rPr lang="en-US" dirty="0" smtClean="0"/>
              <a:t>Compare to when “Temperature” is 10 and 20</a:t>
            </a:r>
          </a:p>
          <a:p>
            <a:pPr lvl="1"/>
            <a:r>
              <a:rPr lang="en-US" dirty="0" smtClean="0"/>
              <a:t>How do volume fluctuations change?</a:t>
            </a:r>
          </a:p>
          <a:p>
            <a:pPr lvl="1"/>
            <a:r>
              <a:rPr lang="en-US" dirty="0" smtClean="0"/>
              <a:t>Does the cell move more?</a:t>
            </a:r>
          </a:p>
          <a:p>
            <a:r>
              <a:rPr lang="en-US" dirty="0" smtClean="0"/>
              <a:t>Finish: set “Temperature” back to 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3962400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5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Chemotaxis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4800600" cy="452596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Cells move “up” or “down” chemical gradients</a:t>
            </a:r>
          </a:p>
          <a:p>
            <a:pPr lvl="1"/>
            <a:r>
              <a:rPr lang="en-US" dirty="0" smtClean="0"/>
              <a:t>Up a gradient: field is a chemoattractant</a:t>
            </a:r>
          </a:p>
          <a:p>
            <a:pPr lvl="1"/>
            <a:r>
              <a:rPr lang="en-US" dirty="0" smtClean="0"/>
              <a:t>Down a gradient: field is a chemorepellent</a:t>
            </a:r>
          </a:p>
          <a:p>
            <a:r>
              <a:rPr lang="en-US" dirty="0" smtClean="0"/>
              <a:t>Contact-inhibited chemotaxis</a:t>
            </a:r>
          </a:p>
          <a:p>
            <a:pPr lvl="1"/>
            <a:r>
              <a:rPr lang="en-US" dirty="0" smtClean="0"/>
              <a:t>Cell contacts prevent chemotaxis</a:t>
            </a:r>
          </a:p>
          <a:p>
            <a:pPr lvl="1"/>
            <a:r>
              <a:rPr lang="en-US" dirty="0" smtClean="0"/>
              <a:t>Cells only </a:t>
            </a:r>
            <a:r>
              <a:rPr lang="en-US" dirty="0" err="1" smtClean="0"/>
              <a:t>chemotax</a:t>
            </a:r>
            <a:r>
              <a:rPr lang="en-US" dirty="0" smtClean="0"/>
              <a:t> into available space</a:t>
            </a:r>
          </a:p>
          <a:p>
            <a:r>
              <a:rPr lang="en-US" dirty="0" smtClean="0"/>
              <a:t>Chemical field values can vary over several orders of magnitude</a:t>
            </a:r>
          </a:p>
          <a:p>
            <a:pPr lvl="1"/>
            <a:r>
              <a:rPr lang="en-US" dirty="0" smtClean="0"/>
              <a:t>Cells can be smashed or torn apart by chemotactic forces</a:t>
            </a:r>
          </a:p>
          <a:p>
            <a:pPr lvl="1"/>
            <a:r>
              <a:rPr lang="en-US" dirty="0" smtClean="0"/>
              <a:t>Requires normalization of gradient-based force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00600" y="5486400"/>
                <a:ext cx="4106830" cy="1169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Logarithmic Chemotactic Force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86400"/>
                <a:ext cx="4106830" cy="1169231"/>
              </a:xfrm>
              <a:prstGeom prst="rect">
                <a:avLst/>
              </a:prstGeom>
              <a:blipFill rotWithShape="0">
                <a:blip r:embed="rId2"/>
                <a:stretch>
                  <a:fillRect l="-2377" t="-4167" r="-1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5486400"/>
                <a:ext cx="3395545" cy="875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FF"/>
                    </a:solidFill>
                  </a:rPr>
                  <a:t>Linear Chemotactic Force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86400"/>
                <a:ext cx="3395545" cy="875753"/>
              </a:xfrm>
              <a:prstGeom prst="rect">
                <a:avLst/>
              </a:prstGeom>
              <a:blipFill rotWithShape="0">
                <a:blip r:embed="rId3"/>
                <a:stretch>
                  <a:fillRect l="-2693" t="-5556" r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276600" y="4724400"/>
            <a:ext cx="1752600" cy="76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334000" y="1981200"/>
            <a:ext cx="3632483" cy="2929135"/>
            <a:chOff x="4688056" y="1729949"/>
            <a:chExt cx="4572000" cy="36867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88056" y="1729949"/>
              <a:ext cx="4572000" cy="322187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688056" y="4951828"/>
              <a:ext cx="4572000" cy="464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Polarized spatial distribution of </a:t>
              </a:r>
              <a:r>
                <a:rPr lang="en-US" sz="900" dirty="0" err="1" smtClean="0"/>
                <a:t>phosphatidylinositides</a:t>
              </a:r>
              <a:r>
                <a:rPr lang="en-US" sz="900" dirty="0" smtClean="0"/>
                <a:t> (Mazel, </a:t>
              </a:r>
              <a:r>
                <a:rPr lang="en-US" sz="900" dirty="0" err="1" smtClean="0"/>
                <a:t>Protoplasma</a:t>
              </a:r>
              <a:r>
                <a:rPr lang="en-US" sz="900" dirty="0" smtClean="0"/>
                <a:t>, 2017). 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184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17911</TotalTime>
  <Words>844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CC3D Workshop 2.4: Implementing the Viral Infection Model in CC3D—Part 4: Cell Movement</vt:lpstr>
      <vt:lpstr>Topics</vt:lpstr>
      <vt:lpstr>Before we Begin…</vt:lpstr>
      <vt:lpstr>The Model… so far</vt:lpstr>
      <vt:lpstr>Basics of Random Motility</vt:lpstr>
      <vt:lpstr>Setup for Experiments with Single Cells</vt:lpstr>
      <vt:lpstr>Setup for Experiments with Single Cells</vt:lpstr>
      <vt:lpstr>Exercise 2.4.1: Random Motility</vt:lpstr>
      <vt:lpstr>Basics of Chemotaxis Modeling</vt:lpstr>
      <vt:lpstr>Adding Chemotaxis Plugin</vt:lpstr>
      <vt:lpstr>Configuring Chemotaxis Plugin</vt:lpstr>
      <vt:lpstr>Adding a Chemotaxis Model Input</vt:lpstr>
      <vt:lpstr>Starting Chemotaxis Implementation</vt:lpstr>
      <vt:lpstr>Updating Chemotaxis</vt:lpstr>
      <vt:lpstr>Checking Chemotaxis Data</vt:lpstr>
      <vt:lpstr>Adding Chemotaxis Data on-the-fly</vt:lpstr>
      <vt:lpstr>Exercise 2.4.2: Single Cell Chemotaxis</vt:lpstr>
      <vt:lpstr>Exercise 2.4.3: Single Cell Chemotaxis</vt:lpstr>
      <vt:lpstr>Exercise 2.4.4: Model with Chemotaxis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Julio Monti Belmonte</dc:creator>
  <cp:lastModifiedBy>T.J. Sego</cp:lastModifiedBy>
  <cp:revision>842</cp:revision>
  <dcterms:created xsi:type="dcterms:W3CDTF">2011-11-02T17:09:23Z</dcterms:created>
  <dcterms:modified xsi:type="dcterms:W3CDTF">2020-08-05T15:10:11Z</dcterms:modified>
</cp:coreProperties>
</file>