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027" r:id="rId2"/>
    <p:sldId id="2141" r:id="rId3"/>
    <p:sldId id="2041" r:id="rId4"/>
    <p:sldId id="2213" r:id="rId5"/>
    <p:sldId id="2203" r:id="rId6"/>
    <p:sldId id="2219" r:id="rId7"/>
    <p:sldId id="2149" r:id="rId8"/>
    <p:sldId id="2147" r:id="rId9"/>
    <p:sldId id="2150" r:id="rId10"/>
    <p:sldId id="2225" r:id="rId11"/>
    <p:sldId id="2201" r:id="rId12"/>
    <p:sldId id="2155" r:id="rId13"/>
    <p:sldId id="2156" r:id="rId14"/>
    <p:sldId id="2158" r:id="rId15"/>
    <p:sldId id="2159" r:id="rId16"/>
    <p:sldId id="2160" r:id="rId17"/>
    <p:sldId id="2161" r:id="rId18"/>
    <p:sldId id="2162" r:id="rId19"/>
    <p:sldId id="2163" r:id="rId20"/>
    <p:sldId id="2218" r:id="rId21"/>
    <p:sldId id="2226" r:id="rId22"/>
    <p:sldId id="2202" r:id="rId23"/>
    <p:sldId id="2227" r:id="rId24"/>
    <p:sldId id="2168" r:id="rId25"/>
    <p:sldId id="2228" r:id="rId26"/>
    <p:sldId id="2229" r:id="rId27"/>
    <p:sldId id="2221" r:id="rId28"/>
    <p:sldId id="2169" r:id="rId29"/>
    <p:sldId id="2170" r:id="rId30"/>
    <p:sldId id="2230" r:id="rId31"/>
    <p:sldId id="2171" r:id="rId32"/>
    <p:sldId id="2172" r:id="rId33"/>
    <p:sldId id="2231" r:id="rId34"/>
    <p:sldId id="2173" r:id="rId35"/>
    <p:sldId id="2232" r:id="rId36"/>
    <p:sldId id="2176" r:id="rId37"/>
    <p:sldId id="2233" r:id="rId38"/>
    <p:sldId id="2208" r:id="rId39"/>
    <p:sldId id="2209" r:id="rId40"/>
    <p:sldId id="2235" r:id="rId41"/>
    <p:sldId id="2211" r:id="rId42"/>
    <p:sldId id="2212" r:id="rId43"/>
    <p:sldId id="2222" r:id="rId44"/>
    <p:sldId id="2236" r:id="rId45"/>
    <p:sldId id="1147" r:id="rId46"/>
    <p:sldId id="2178" r:id="rId47"/>
    <p:sldId id="1209" r:id="rId48"/>
    <p:sldId id="1206" r:id="rId49"/>
    <p:sldId id="1205" r:id="rId50"/>
    <p:sldId id="2179" r:id="rId51"/>
    <p:sldId id="2239" r:id="rId52"/>
    <p:sldId id="2180" r:id="rId53"/>
    <p:sldId id="1148" r:id="rId54"/>
    <p:sldId id="2182" r:id="rId55"/>
    <p:sldId id="2183" r:id="rId56"/>
    <p:sldId id="2186" r:id="rId57"/>
    <p:sldId id="2184" r:id="rId58"/>
    <p:sldId id="1207" r:id="rId59"/>
    <p:sldId id="2241" r:id="rId60"/>
    <p:sldId id="2238" r:id="rId61"/>
    <p:sldId id="2188" r:id="rId62"/>
    <p:sldId id="2242" r:id="rId63"/>
    <p:sldId id="2189" r:id="rId64"/>
    <p:sldId id="2190" r:id="rId65"/>
    <p:sldId id="2191" r:id="rId66"/>
    <p:sldId id="2244" r:id="rId67"/>
    <p:sldId id="2243" r:id="rId68"/>
    <p:sldId id="2194" r:id="rId69"/>
    <p:sldId id="2245" r:id="rId70"/>
    <p:sldId id="2195" r:id="rId71"/>
    <p:sldId id="2246" r:id="rId72"/>
    <p:sldId id="2196" r:id="rId73"/>
    <p:sldId id="2197" r:id="rId74"/>
    <p:sldId id="2247" r:id="rId75"/>
    <p:sldId id="2248" r:id="rId76"/>
    <p:sldId id="2215" r:id="rId77"/>
    <p:sldId id="2216" r:id="rId78"/>
    <p:sldId id="2217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azier" initials="JAG" lastIdx="6" clrIdx="0"/>
  <p:cmAuthor id="2" name="jaglazier@gmail.com" initials="j" lastIdx="2" clrIdx="1">
    <p:extLst>
      <p:ext uri="{19B8F6BF-5375-455C-9EA6-DF929625EA0E}">
        <p15:presenceInfo xmlns:p15="http://schemas.microsoft.com/office/powerpoint/2012/main" userId="2c5f5f965c56f04d" providerId="Windows Live"/>
      </p:ext>
    </p:extLst>
  </p:cmAuthor>
  <p:cmAuthor id="3" name="Glazier, James Alexander" initials="GJA" lastIdx="5" clrIdx="2">
    <p:extLst>
      <p:ext uri="{19B8F6BF-5375-455C-9EA6-DF929625EA0E}">
        <p15:presenceInfo xmlns:p15="http://schemas.microsoft.com/office/powerpoint/2012/main" userId="Glazier, James Alexan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9900"/>
    <a:srgbClr val="FF0000"/>
    <a:srgbClr val="FBE5D6"/>
    <a:srgbClr val="E3F0DB"/>
    <a:srgbClr val="F8E2D3"/>
    <a:srgbClr val="808000"/>
    <a:srgbClr val="006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2" autoAdjust="0"/>
    <p:restoredTop sz="91340" autoAdjust="0"/>
  </p:normalViewPr>
  <p:slideViewPr>
    <p:cSldViewPr>
      <p:cViewPr varScale="1">
        <p:scale>
          <a:sx n="96" d="100"/>
          <a:sy n="96" d="100"/>
        </p:scale>
        <p:origin x="146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2428E-EE69-475E-BB11-BFD31B39ABC4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AC502-4B6B-4918-9C85-7501D5206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4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5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6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14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94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15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61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16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76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17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9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18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96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19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45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20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23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21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1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22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79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23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58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03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24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4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25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18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26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25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27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5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28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54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29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66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30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9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31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91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32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64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33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9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68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34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27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35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31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36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464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37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723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38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88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39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121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40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747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41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94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42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901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43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90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8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938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46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733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50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228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51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33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52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411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54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737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55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00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56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544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57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740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61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2421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62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3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9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977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63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816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64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654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65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406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66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4986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67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474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68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9067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69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637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70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907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71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452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72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10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10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827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73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116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74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789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75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610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76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2255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77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325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78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06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11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38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12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88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F952CB-9D1D-4D45-8449-8F6DCEE1DE18}" type="slidenum">
              <a:rPr lang="en-US" smtClean="0">
                <a:latin typeface="Verdana" pitchFamily="34" charset="0"/>
              </a:rPr>
              <a:pPr/>
              <a:t>13</a:t>
            </a:fld>
            <a:endParaRPr lang="en-US">
              <a:latin typeface="Verdana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8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93999-1C14-439A-A3F0-4C076509F4C1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4D828-AE40-4E33-B3F8-A495C874A3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scalemod-ags3330.slack.com/files/U01861ESBT4/F017ZUFJE1L/odemodel.txt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://www.pyqtgraph.org/documentati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1xzAsdpc7LK3Yhjr-Yx0-KWhHzVUIoT15?usp=sharing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yqtgraph.org/documentatio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2.png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.jpe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EABE-3AC6-4358-961E-A4A28E7A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067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CC3D Workshop 1.6: Implementing the Viral Infection Model in CC3D—Part 1: Running Tellurium in CC3D and Plotting Time Series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6BA9F20-E92D-4AC1-8B08-75F38D1A5904}"/>
              </a:ext>
            </a:extLst>
          </p:cNvPr>
          <p:cNvSpPr txBox="1">
            <a:spLocks noChangeArrowheads="1"/>
          </p:cNvSpPr>
          <p:nvPr/>
        </p:nvSpPr>
        <p:spPr>
          <a:xfrm>
            <a:off x="1388594" y="1381299"/>
            <a:ext cx="6400800" cy="16349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2000" dirty="0" err="1">
                <a:solidFill>
                  <a:srgbClr val="000099"/>
                </a:solidFill>
              </a:rPr>
              <a:t>Josua</a:t>
            </a:r>
            <a:r>
              <a:rPr lang="en-US" sz="2000" dirty="0">
                <a:solidFill>
                  <a:srgbClr val="000099"/>
                </a:solidFill>
              </a:rPr>
              <a:t> Aponte Serrano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000099"/>
                </a:solidFill>
              </a:rPr>
              <a:t>Dept. of Intelligent Systems Engineering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000099"/>
                </a:solidFill>
              </a:rPr>
              <a:t>and Biocomplexity Institute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000099"/>
                </a:solidFill>
              </a:rPr>
              <a:t>Indiana University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000099"/>
                </a:solidFill>
              </a:rPr>
              <a:t>Bloomington, IN 47408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b="1" dirty="0">
                <a:solidFill>
                  <a:srgbClr val="000099"/>
                </a:solidFill>
              </a:rPr>
              <a:t>USA</a:t>
            </a:r>
          </a:p>
        </p:txBody>
      </p:sp>
      <p:pic>
        <p:nvPicPr>
          <p:cNvPr id="10" name="Picture 5" descr="IU seal, red on white, large">
            <a:extLst>
              <a:ext uri="{FF2B5EF4-FFF2-40B4-BE49-F238E27FC236}">
                <a16:creationId xmlns:a16="http://schemas.microsoft.com/office/drawing/2014/main" id="{AE523CE1-E615-4543-8A53-A2D42B1D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19446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E3F31D-5FC1-4C41-906F-FADD467E8543}"/>
              </a:ext>
            </a:extLst>
          </p:cNvPr>
          <p:cNvSpPr txBox="1"/>
          <p:nvPr/>
        </p:nvSpPr>
        <p:spPr>
          <a:xfrm>
            <a:off x="190500" y="2904174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Screensharing and microphones have been disabled for participants in the main session—they are available in breakout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Please submit questions/concerns/suggestions via zoom 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User support will be available in zoom breakout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Workshop will be live-streamed, recorded and distributed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Please also join the workshop slack channel at  https://join.slack.com/t/multiscalemod-ags3330/shared_invite/zt-g0up1lz7-z5XGFC73UZk1j3BPeW7RVA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Funding Sources: NIH U24 EB028887, NIH R01 GM122424, NIH R01 GM123032, NIH P41 GM109824, NSF 1720625 and </a:t>
            </a:r>
            <a:r>
              <a:rPr lang="en-US" dirty="0" err="1"/>
              <a:t>nanoHUB</a:t>
            </a:r>
            <a:endParaRPr lang="en-US" dirty="0"/>
          </a:p>
        </p:txBody>
      </p:sp>
      <p:pic>
        <p:nvPicPr>
          <p:cNvPr id="7" name="Picture 6" descr="logo">
            <a:extLst>
              <a:ext uri="{FF2B5EF4-FFF2-40B4-BE49-F238E27FC236}">
                <a16:creationId xmlns:a16="http://schemas.microsoft.com/office/drawing/2014/main" id="{C9B50A82-4316-491A-B479-FC502055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5" y="1467962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A300C-D7FD-4916-8AA7-19C002ABDA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9765" y="1467962"/>
            <a:ext cx="109825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9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37322" y="14510"/>
            <a:ext cx="8229600" cy="5155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Configure the Cell Lattice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67AA8405-5E4B-B644-B34B-02F49719A6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838200"/>
                <a:ext cx="4114800" cy="5638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2000" dirty="0"/>
                  <a:t>CC3D simulates cells as domains of voxels in a 2D or 3D cell lattice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2000" dirty="0"/>
                  <a:t>We won’t use the cell lattice right away, but any CC3D simulation must have one, even if it is empty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000" dirty="0"/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2000" dirty="0"/>
                  <a:t>We are anticipating a simulation domain that will contain two 2D layers: 0) epithelial cells </a:t>
                </a:r>
                <a:br>
                  <a:rPr lang="en-US" sz="2000" dirty="0"/>
                </a:br>
                <a:r>
                  <a:rPr lang="en-US" sz="2000" dirty="0"/>
                  <a:t>1) immune cells and chemical fields 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000" dirty="0"/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2000" dirty="0"/>
                  <a:t>periodic boundaries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directions and no-flux boundaries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 direction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We need to Change the default lattice dimensions and boundary conditions to match this concept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67AA8405-5E4B-B644-B34B-02F49719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838200"/>
                <a:ext cx="4114800" cy="5638800"/>
              </a:xfrm>
              <a:prstGeom prst="rect">
                <a:avLst/>
              </a:prstGeom>
              <a:blipFill>
                <a:blip r:embed="rId5"/>
                <a:stretch>
                  <a:fillRect l="-1543" t="-899" r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791163C-1C0B-4B90-AFAA-FF913AE9D1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752E4B0-458C-7244-B712-D1C153003B7F}"/>
              </a:ext>
            </a:extLst>
          </p:cNvPr>
          <p:cNvGrpSpPr>
            <a:grpSpLocks noChangeAspect="1"/>
          </p:cNvGrpSpPr>
          <p:nvPr/>
        </p:nvGrpSpPr>
        <p:grpSpPr>
          <a:xfrm>
            <a:off x="4579937" y="1085148"/>
            <a:ext cx="4267200" cy="4881080"/>
            <a:chOff x="2271337" y="1875178"/>
            <a:chExt cx="5196262" cy="48966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459DD8-3517-FD43-AF32-07525956E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337" y="1875178"/>
              <a:ext cx="5196262" cy="4896609"/>
            </a:xfrm>
            <a:prstGeom prst="rect">
              <a:avLst/>
            </a:prstGeom>
          </p:spPr>
        </p:pic>
        <p:sp>
          <p:nvSpPr>
            <p:cNvPr id="22" name="Google Shape;263;g8d4ec31b01_0_727">
              <a:extLst>
                <a:ext uri="{FF2B5EF4-FFF2-40B4-BE49-F238E27FC236}">
                  <a16:creationId xmlns:a16="http://schemas.microsoft.com/office/drawing/2014/main" id="{1F32BFD2-E55F-8F4A-9A67-C7906FF65CD8}"/>
                </a:ext>
              </a:extLst>
            </p:cNvPr>
            <p:cNvSpPr/>
            <p:nvPr/>
          </p:nvSpPr>
          <p:spPr>
            <a:xfrm flipV="1">
              <a:off x="4118112" y="3048000"/>
              <a:ext cx="606287" cy="228600"/>
            </a:xfrm>
            <a:prstGeom prst="rect">
              <a:avLst/>
            </a:prstGeom>
            <a:solidFill>
              <a:srgbClr val="0099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63;g8d4ec31b01_0_727">
              <a:extLst>
                <a:ext uri="{FF2B5EF4-FFF2-40B4-BE49-F238E27FC236}">
                  <a16:creationId xmlns:a16="http://schemas.microsoft.com/office/drawing/2014/main" id="{288649BF-B621-5F49-BF12-CC78EF7D196B}"/>
                </a:ext>
              </a:extLst>
            </p:cNvPr>
            <p:cNvSpPr/>
            <p:nvPr/>
          </p:nvSpPr>
          <p:spPr>
            <a:xfrm flipV="1">
              <a:off x="5257800" y="3048000"/>
              <a:ext cx="606287" cy="228600"/>
            </a:xfrm>
            <a:prstGeom prst="rect">
              <a:avLst/>
            </a:prstGeom>
            <a:solidFill>
              <a:srgbClr val="0099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63;g8d4ec31b01_0_727">
              <a:extLst>
                <a:ext uri="{FF2B5EF4-FFF2-40B4-BE49-F238E27FC236}">
                  <a16:creationId xmlns:a16="http://schemas.microsoft.com/office/drawing/2014/main" id="{F44D56D0-F295-C741-8CDB-C10C9F21EBB8}"/>
                </a:ext>
              </a:extLst>
            </p:cNvPr>
            <p:cNvSpPr/>
            <p:nvPr/>
          </p:nvSpPr>
          <p:spPr>
            <a:xfrm flipV="1">
              <a:off x="4118111" y="3531705"/>
              <a:ext cx="606287" cy="228600"/>
            </a:xfrm>
            <a:prstGeom prst="rect">
              <a:avLst/>
            </a:prstGeom>
            <a:solidFill>
              <a:srgbClr val="0099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63;g8d4ec31b01_0_727">
              <a:extLst>
                <a:ext uri="{FF2B5EF4-FFF2-40B4-BE49-F238E27FC236}">
                  <a16:creationId xmlns:a16="http://schemas.microsoft.com/office/drawing/2014/main" id="{4217F5C2-704D-A04B-B9A7-3083D02C2C44}"/>
                </a:ext>
              </a:extLst>
            </p:cNvPr>
            <p:cNvSpPr/>
            <p:nvPr/>
          </p:nvSpPr>
          <p:spPr>
            <a:xfrm flipV="1">
              <a:off x="5257799" y="3513931"/>
              <a:ext cx="606287" cy="228600"/>
            </a:xfrm>
            <a:prstGeom prst="rect">
              <a:avLst/>
            </a:prstGeom>
            <a:solidFill>
              <a:srgbClr val="0099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3;g8d4ec31b01_0_727">
              <a:extLst>
                <a:ext uri="{FF2B5EF4-FFF2-40B4-BE49-F238E27FC236}">
                  <a16:creationId xmlns:a16="http://schemas.microsoft.com/office/drawing/2014/main" id="{1C15DEFA-98BB-2C47-80EE-13843E2D5CE8}"/>
                </a:ext>
              </a:extLst>
            </p:cNvPr>
            <p:cNvSpPr/>
            <p:nvPr/>
          </p:nvSpPr>
          <p:spPr>
            <a:xfrm flipV="1">
              <a:off x="6357864" y="3048000"/>
              <a:ext cx="606287" cy="228600"/>
            </a:xfrm>
            <a:prstGeom prst="rect">
              <a:avLst/>
            </a:prstGeom>
            <a:solidFill>
              <a:srgbClr val="0099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25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Adding Cell Types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9CAA55-C540-E641-9998-6565291F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219200"/>
            <a:ext cx="3601278" cy="4566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We anticipate using four types of epithelial cells in the epithelial layer: Uninfected, Infected, Virus Releasing and Dead.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Since epithelial cells don’t move relative to each other these cells will be “frozen” (immobile)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To add a cell type: Add name Uninfected in </a:t>
            </a:r>
            <a:r>
              <a:rPr lang="en-US" sz="2000" b="1" dirty="0"/>
              <a:t>Cell Type</a:t>
            </a:r>
            <a:r>
              <a:rPr lang="en-US" sz="2000" dirty="0"/>
              <a:t>, choose</a:t>
            </a:r>
            <a:r>
              <a:rPr lang="en-US" sz="2000" b="1" dirty="0"/>
              <a:t> Freeze </a:t>
            </a:r>
            <a:r>
              <a:rPr lang="en-US" sz="2000" dirty="0"/>
              <a:t>option and </a:t>
            </a:r>
            <a:r>
              <a:rPr lang="en-US" sz="2000" b="1" dirty="0"/>
              <a:t>Add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A90D06-75AA-4846-99C1-31F2AA37AEEA}"/>
              </a:ext>
            </a:extLst>
          </p:cNvPr>
          <p:cNvGrpSpPr/>
          <p:nvPr/>
        </p:nvGrpSpPr>
        <p:grpSpPr>
          <a:xfrm>
            <a:off x="4343400" y="1066800"/>
            <a:ext cx="4657308" cy="4952635"/>
            <a:chOff x="2343986" y="2291206"/>
            <a:chExt cx="4666414" cy="44204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921031-E877-1241-8962-843589CE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986" y="2291206"/>
              <a:ext cx="4666414" cy="4420489"/>
            </a:xfrm>
            <a:prstGeom prst="rect">
              <a:avLst/>
            </a:prstGeom>
          </p:spPr>
        </p:pic>
        <p:sp>
          <p:nvSpPr>
            <p:cNvPr id="17" name="Google Shape;263;g8d4ec31b01_0_727">
              <a:extLst>
                <a:ext uri="{FF2B5EF4-FFF2-40B4-BE49-F238E27FC236}">
                  <a16:creationId xmlns:a16="http://schemas.microsoft.com/office/drawing/2014/main" id="{F73587BE-52F2-7947-8674-0A2D4B8603A0}"/>
                </a:ext>
              </a:extLst>
            </p:cNvPr>
            <p:cNvSpPr/>
            <p:nvPr/>
          </p:nvSpPr>
          <p:spPr>
            <a:xfrm flipV="1">
              <a:off x="3723861" y="6143937"/>
              <a:ext cx="2133600" cy="134370"/>
            </a:xfrm>
            <a:prstGeom prst="rect">
              <a:avLst/>
            </a:prstGeom>
            <a:solidFill>
              <a:srgbClr val="0099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" name="Google Shape;124;g8d4ec31b01_0_29">
              <a:extLst>
                <a:ext uri="{FF2B5EF4-FFF2-40B4-BE49-F238E27FC236}">
                  <a16:creationId xmlns:a16="http://schemas.microsoft.com/office/drawing/2014/main" id="{EC6C48AF-DBA0-224E-A64C-904B88969D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1930" y="5673409"/>
              <a:ext cx="402000" cy="420306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B29C3B8-8505-4C6C-BAA5-B0E007BCCA1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68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Adding Cell Types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79B98D-D942-4AB0-8831-4B604E7E8931}"/>
              </a:ext>
            </a:extLst>
          </p:cNvPr>
          <p:cNvGrpSpPr/>
          <p:nvPr/>
        </p:nvGrpSpPr>
        <p:grpSpPr>
          <a:xfrm>
            <a:off x="4475922" y="1242390"/>
            <a:ext cx="4468200" cy="4953946"/>
            <a:chOff x="2362200" y="2419788"/>
            <a:chExt cx="4620600" cy="417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680A1-09A0-5F4F-A059-E8A634CDA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2419788"/>
              <a:ext cx="4419600" cy="4170200"/>
            </a:xfrm>
            <a:prstGeom prst="rect">
              <a:avLst/>
            </a:prstGeom>
          </p:spPr>
        </p:pic>
        <p:sp>
          <p:nvSpPr>
            <p:cNvPr id="17" name="Google Shape;263;g8d4ec31b01_0_727">
              <a:extLst>
                <a:ext uri="{FF2B5EF4-FFF2-40B4-BE49-F238E27FC236}">
                  <a16:creationId xmlns:a16="http://schemas.microsoft.com/office/drawing/2014/main" id="{F73587BE-52F2-7947-8674-0A2D4B8603A0}"/>
                </a:ext>
              </a:extLst>
            </p:cNvPr>
            <p:cNvSpPr/>
            <p:nvPr/>
          </p:nvSpPr>
          <p:spPr>
            <a:xfrm flipV="1">
              <a:off x="3505200" y="3124200"/>
              <a:ext cx="1447800" cy="609600"/>
            </a:xfrm>
            <a:prstGeom prst="rect">
              <a:avLst/>
            </a:prstGeom>
            <a:solidFill>
              <a:srgbClr val="0099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124;g8d4ec31b01_0_29">
              <a:extLst>
                <a:ext uri="{FF2B5EF4-FFF2-40B4-BE49-F238E27FC236}">
                  <a16:creationId xmlns:a16="http://schemas.microsoft.com/office/drawing/2014/main" id="{E0B9BE61-2EED-414A-97B4-3D97390C12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0800" y="6019301"/>
              <a:ext cx="402000" cy="420306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9E3A8FC-9807-4307-8DCA-53B7AA2E058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458E025-D18C-B148-9D0B-B3F26186B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219199"/>
            <a:ext cx="3601278" cy="5113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We anticipate using four types of epithelial cells in the epithelial layer: Uninfected, Infected, Virus Releasing and Dead.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Since epithelial cells don’t move relative to each other these cells will be “frozen” (immobile)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To add a cell type: Add name Uninfected in </a:t>
            </a:r>
            <a:r>
              <a:rPr lang="en-US" sz="2000" b="1" dirty="0"/>
              <a:t>Cell Type</a:t>
            </a:r>
            <a:r>
              <a:rPr lang="en-US" sz="2000" dirty="0"/>
              <a:t>, choose</a:t>
            </a:r>
            <a:r>
              <a:rPr lang="en-US" sz="2000" b="1" dirty="0"/>
              <a:t> Freeze </a:t>
            </a:r>
            <a:r>
              <a:rPr lang="en-US" sz="2000" dirty="0"/>
              <a:t>option and </a:t>
            </a:r>
            <a:r>
              <a:rPr lang="en-US" sz="2000" b="1" dirty="0"/>
              <a:t>Add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Add remaining cell types: </a:t>
            </a:r>
            <a:r>
              <a:rPr lang="en-US" sz="2000" b="1" dirty="0"/>
              <a:t>Infected</a:t>
            </a:r>
            <a:r>
              <a:rPr lang="en-US" sz="2000" dirty="0"/>
              <a:t>, </a:t>
            </a:r>
            <a:r>
              <a:rPr lang="en-US" sz="2000" b="1" dirty="0" err="1"/>
              <a:t>Virusreleasing</a:t>
            </a:r>
            <a:r>
              <a:rPr lang="en-US" sz="2000" dirty="0"/>
              <a:t>, </a:t>
            </a:r>
            <a:r>
              <a:rPr lang="en-US" sz="2000" b="1" dirty="0"/>
              <a:t>Dead</a:t>
            </a:r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97240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5749C6-F4A2-004D-BFCD-64E21903D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26" y="1983934"/>
            <a:ext cx="5004998" cy="4626415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2690"/>
            <a:ext cx="9144000" cy="87791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Adding Chemical Fields and Choosing Diffusion Solver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9CAA55-C540-E641-9998-6565291F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371600"/>
            <a:ext cx="8229600" cy="4414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Don’t need any chemical fields at the moment, so hit continue</a:t>
            </a:r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oogle Shape;124;g8d4ec31b01_0_29">
            <a:extLst>
              <a:ext uri="{FF2B5EF4-FFF2-40B4-BE49-F238E27FC236}">
                <a16:creationId xmlns:a16="http://schemas.microsoft.com/office/drawing/2014/main" id="{B1E61079-B9FD-4A45-BE63-B9C89AEBB2C6}"/>
              </a:ext>
            </a:extLst>
          </p:cNvPr>
          <p:cNvCxnSpPr>
            <a:cxnSpLocks/>
          </p:cNvCxnSpPr>
          <p:nvPr/>
        </p:nvCxnSpPr>
        <p:spPr>
          <a:xfrm flipV="1">
            <a:off x="6838385" y="5988118"/>
            <a:ext cx="402000" cy="42030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BAA4568-F0C8-4CF8-9EBD-444948DA30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8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8060"/>
            <a:ext cx="8550275" cy="73742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Choose Cell Properties and Behaviors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9CAA55-C540-E641-9998-6565291F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143000"/>
            <a:ext cx="8229600" cy="4643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Don’t need any specific cell properties for frozen cells, so hit ‘Continue’ 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7598B-3298-3147-B920-0C80EF7A1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0192"/>
            <a:ext cx="5643563" cy="4450564"/>
          </a:xfrm>
          <a:prstGeom prst="rect">
            <a:avLst/>
          </a:prstGeom>
        </p:spPr>
      </p:pic>
      <p:cxnSp>
        <p:nvCxnSpPr>
          <p:cNvPr id="12" name="Google Shape;124;g8d4ec31b01_0_29">
            <a:extLst>
              <a:ext uri="{FF2B5EF4-FFF2-40B4-BE49-F238E27FC236}">
                <a16:creationId xmlns:a16="http://schemas.microsoft.com/office/drawing/2014/main" id="{E76254FA-CA98-D448-BD0B-5B46352A7F91}"/>
              </a:ext>
            </a:extLst>
          </p:cNvPr>
          <p:cNvCxnSpPr>
            <a:cxnSpLocks/>
          </p:cNvCxnSpPr>
          <p:nvPr/>
        </p:nvCxnSpPr>
        <p:spPr>
          <a:xfrm flipV="1">
            <a:off x="6966563" y="6136828"/>
            <a:ext cx="402000" cy="42030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F997C9-C86A-4E45-83A8-0311DD5CF26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89D09-98E1-C748-8300-1CF3EF333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20" y="1306343"/>
            <a:ext cx="6489099" cy="5108743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713788" cy="638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Finalize Wizard to Create Template Simulation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oogle Shape;124;g8d4ec31b01_0_29">
            <a:extLst>
              <a:ext uri="{FF2B5EF4-FFF2-40B4-BE49-F238E27FC236}">
                <a16:creationId xmlns:a16="http://schemas.microsoft.com/office/drawing/2014/main" id="{E76254FA-CA98-D448-BD0B-5B46352A7F91}"/>
              </a:ext>
            </a:extLst>
          </p:cNvPr>
          <p:cNvCxnSpPr>
            <a:cxnSpLocks/>
          </p:cNvCxnSpPr>
          <p:nvPr/>
        </p:nvCxnSpPr>
        <p:spPr>
          <a:xfrm flipV="1">
            <a:off x="7758419" y="5795516"/>
            <a:ext cx="402000" cy="42030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EA9A44B-6299-43A2-ADB9-BFD9105BED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71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50275" cy="6381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Open Newly Created Project on </a:t>
            </a:r>
            <a:r>
              <a:rPr lang="en-US" sz="3600" b="1" dirty="0" err="1">
                <a:solidFill>
                  <a:srgbClr val="0000FF"/>
                </a:solidFill>
              </a:rPr>
              <a:t>Twedit</a:t>
            </a:r>
            <a:r>
              <a:rPr lang="en-US" sz="3600" b="1" dirty="0">
                <a:solidFill>
                  <a:srgbClr val="0000FF"/>
                </a:solidFill>
              </a:rPr>
              <a:t>++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369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Double click on project on the sidebar to open all files associated with the project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FF0F52-794F-4F48-AF1A-FB3FDA680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7" y="1993851"/>
            <a:ext cx="7603963" cy="4764820"/>
          </a:xfrm>
          <a:prstGeom prst="rect">
            <a:avLst/>
          </a:prstGeom>
        </p:spPr>
      </p:pic>
      <p:cxnSp>
        <p:nvCxnSpPr>
          <p:cNvPr id="12" name="Google Shape;124;g8d4ec31b01_0_29">
            <a:extLst>
              <a:ext uri="{FF2B5EF4-FFF2-40B4-BE49-F238E27FC236}">
                <a16:creationId xmlns:a16="http://schemas.microsoft.com/office/drawing/2014/main" id="{E76254FA-CA98-D448-BD0B-5B46352A7F91}"/>
              </a:ext>
            </a:extLst>
          </p:cNvPr>
          <p:cNvCxnSpPr>
            <a:cxnSpLocks/>
          </p:cNvCxnSpPr>
          <p:nvPr/>
        </p:nvCxnSpPr>
        <p:spPr>
          <a:xfrm flipH="1">
            <a:off x="838200" y="2718855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8B50C82-1FEB-4D5B-B809-8B915621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33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786AA-C2EA-4845-8CCF-2BA6524DA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84536"/>
            <a:ext cx="7570737" cy="4764024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4946877-9CDD-824F-84BB-7611B701223F}"/>
              </a:ext>
            </a:extLst>
          </p:cNvPr>
          <p:cNvSpPr txBox="1">
            <a:spLocks/>
          </p:cNvSpPr>
          <p:nvPr/>
        </p:nvSpPr>
        <p:spPr>
          <a:xfrm>
            <a:off x="457200" y="92369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/>
              <a:t>Double click on project on the sidebar to open all files associated with the project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9A68D03-11FA-4F30-A3B4-670A6EC16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50275" cy="6381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Open Newly Created Project on </a:t>
            </a:r>
            <a:r>
              <a:rPr lang="en-US" sz="3600" b="1" dirty="0" err="1">
                <a:solidFill>
                  <a:srgbClr val="0000FF"/>
                </a:solidFill>
              </a:rPr>
              <a:t>Twedit</a:t>
            </a:r>
            <a:r>
              <a:rPr lang="en-US" sz="3600" b="1" dirty="0">
                <a:solidFill>
                  <a:srgbClr val="0000FF"/>
                </a:solidFill>
              </a:rPr>
              <a:t>++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29C8BE-6407-4A1C-9FEC-E20F7A9818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3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957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Main Python Script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6528"/>
            <a:ext cx="8229600" cy="5357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Main Python Script: executes CC3D by calling classes and functions specified in the </a:t>
            </a:r>
            <a:r>
              <a:rPr lang="en-US" sz="2800" dirty="0" err="1"/>
              <a:t>Steppables</a:t>
            </a:r>
            <a:r>
              <a:rPr lang="en-US" sz="2800" dirty="0"/>
              <a:t> file</a:t>
            </a:r>
          </a:p>
          <a:p>
            <a:pPr marL="0" indent="0">
              <a:buNone/>
            </a:pPr>
            <a:r>
              <a:rPr lang="en-US" sz="2800" dirty="0"/>
              <a:t>We will edit and manipulate the Main Python Script only occasionally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8B81DB-C906-E841-9F6C-D16482E0F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23" y="2895600"/>
            <a:ext cx="6004553" cy="3777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1138D-7215-466A-813F-A3AF9CD2C7B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9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CC3DML File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Uses XML (a markup language where specifications are organized by categories) for static simulation specifications such as lattice dimensions and boundary conditions, simulation time and cell types created in Wizard</a:t>
            </a:r>
          </a:p>
          <a:p>
            <a:pPr marL="0" indent="0">
              <a:buNone/>
            </a:pPr>
            <a:r>
              <a:rPr lang="en-US" sz="2000" dirty="0"/>
              <a:t>	We will edit CC3DML frequently for model specification</a:t>
            </a:r>
          </a:p>
          <a:p>
            <a:pPr marL="0" indent="0">
              <a:buNone/>
            </a:pPr>
            <a:r>
              <a:rPr lang="en-US" sz="2000" dirty="0"/>
              <a:t>	&lt;Potts&gt; Lattice properties</a:t>
            </a:r>
          </a:p>
          <a:p>
            <a:pPr marL="0" indent="0">
              <a:buNone/>
            </a:pPr>
            <a:r>
              <a:rPr lang="en-US" sz="2000" dirty="0"/>
              <a:t>	&lt;Cell Type&gt; Contains all the cell types we initialized in Wizard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6ACD9-D6B2-4637-BFE8-2332800DA7B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65984-A30B-6744-B9B4-499A48F5E0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4"/>
          <a:stretch/>
        </p:blipFill>
        <p:spPr>
          <a:xfrm>
            <a:off x="1348878" y="3048000"/>
            <a:ext cx="6446243" cy="35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EABE-3AC6-4358-961E-A4A28E7A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Topics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3F31D-5FC1-4C41-906F-FADD467E8543}"/>
              </a:ext>
            </a:extLst>
          </p:cNvPr>
          <p:cNvSpPr txBox="1"/>
          <p:nvPr/>
        </p:nvSpPr>
        <p:spPr>
          <a:xfrm>
            <a:off x="381000" y="990600"/>
            <a:ext cx="8763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Using </a:t>
            </a:r>
            <a:r>
              <a:rPr lang="en-US" sz="2400" dirty="0" err="1"/>
              <a:t>Twedit</a:t>
            </a:r>
            <a:r>
              <a:rPr lang="en-US" sz="2400" dirty="0"/>
              <a:t>++ Wizard to Create a CC3D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Minimal CC3D Model Components to Specify in Wizard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Structure of a CC3D Model—CC3DML and Python </a:t>
            </a:r>
            <a:r>
              <a:rPr lang="en-US" sz="2400" dirty="0" err="1"/>
              <a:t>Steppables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Twedit</a:t>
            </a:r>
            <a:r>
              <a:rPr lang="en-US" sz="2400" dirty="0"/>
              <a:t>++ Code snippets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Loading an Antimony Model as a Freestanding Model in CC3D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Issue of Time Step Relation Between CC3D and Tellurium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Reading and Writing Tellurium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Plotting in CC3D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Creating Plot Windows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Adding Series to Plot Windows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Adding data points to a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Exercise 1.6.1: Adding Additional Data Series and Plot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Exercise 1.6.2: Saving Data from plots in CC3D</a:t>
            </a:r>
          </a:p>
        </p:txBody>
      </p:sp>
      <p:pic>
        <p:nvPicPr>
          <p:cNvPr id="7" name="Picture 17" descr="Biocomplexity Logo">
            <a:extLst>
              <a:ext uri="{FF2B5EF4-FFF2-40B4-BE49-F238E27FC236}">
                <a16:creationId xmlns:a16="http://schemas.microsoft.com/office/drawing/2014/main" id="{A676441E-7F76-4766-9FE0-9E96FB6D3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redblackblockiu">
            <a:extLst>
              <a:ext uri="{FF2B5EF4-FFF2-40B4-BE49-F238E27FC236}">
                <a16:creationId xmlns:a16="http://schemas.microsoft.com/office/drawing/2014/main" id="{FC578328-ABD7-4994-8E84-60F33623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358800-F607-4E49-A9F7-74D8D37EC7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86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58693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Delete Blob Initializer from CC3DML file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A default </a:t>
            </a:r>
            <a:r>
              <a:rPr lang="en-US" sz="2200" dirty="0" err="1"/>
              <a:t>Steppable</a:t>
            </a:r>
            <a:r>
              <a:rPr lang="en-US" sz="2200" dirty="0"/>
              <a:t> loaded with Wizard is the &lt;Blob Initializer&gt;, where cells are initialized as blob in the center of the simulation</a:t>
            </a:r>
          </a:p>
          <a:p>
            <a:pPr marL="0" indent="0">
              <a:buNone/>
            </a:pPr>
            <a:r>
              <a:rPr lang="en-US" sz="2200" dirty="0"/>
              <a:t>	Since we don’t need cells for this particular module, we will 	delete this stoppable from the XML file</a:t>
            </a:r>
          </a:p>
          <a:p>
            <a:pPr marL="0" indent="0">
              <a:buNone/>
            </a:pPr>
            <a:r>
              <a:rPr lang="en-US" sz="2200" dirty="0"/>
              <a:t>	We will initialize cells later (in module 2.1) in the </a:t>
            </a:r>
            <a:r>
              <a:rPr lang="en-US" sz="2200" dirty="0" err="1"/>
              <a:t>Steppable</a:t>
            </a:r>
            <a:r>
              <a:rPr lang="en-US" sz="2200" dirty="0"/>
              <a:t> 	Python Script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D8B330-3E65-2D47-83B5-F32B8E683A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64540" r="14999"/>
          <a:stretch/>
        </p:blipFill>
        <p:spPr>
          <a:xfrm>
            <a:off x="443346" y="3594491"/>
            <a:ext cx="7926750" cy="2531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77D21-2B6F-43ED-96BA-E728E2F2530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AAAB1E-45AE-432E-ACB7-109CCFBADB5F}"/>
              </a:ext>
            </a:extLst>
          </p:cNvPr>
          <p:cNvSpPr/>
          <p:nvPr/>
        </p:nvSpPr>
        <p:spPr>
          <a:xfrm>
            <a:off x="505020" y="5253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JOSUA—OK but you can leave it—doesn’t do any harm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88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144"/>
            <a:ext cx="8229600" cy="67865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Python </a:t>
            </a:r>
            <a:r>
              <a:rPr lang="en-US" b="1" dirty="0" err="1">
                <a:solidFill>
                  <a:srgbClr val="0000FF"/>
                </a:solidFill>
              </a:rPr>
              <a:t>Steppables</a:t>
            </a:r>
            <a:r>
              <a:rPr lang="en-US" b="1" dirty="0">
                <a:solidFill>
                  <a:srgbClr val="0000FF"/>
                </a:solidFill>
              </a:rPr>
              <a:t> Script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617862"/>
            <a:ext cx="8507412" cy="5884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Allows Python dynamic manipulation of simulation properties and events in Python classes called </a:t>
            </a:r>
            <a:r>
              <a:rPr lang="en-US" sz="1900" dirty="0" err="1"/>
              <a:t>Stepabbles</a:t>
            </a:r>
            <a:r>
              <a:rPr lang="en-US" sz="1900" dirty="0"/>
              <a:t> (these classes are called by the Main Python Script)</a:t>
            </a:r>
          </a:p>
          <a:p>
            <a:pPr marL="400050" lvl="1" indent="0">
              <a:buNone/>
            </a:pPr>
            <a:r>
              <a:rPr lang="en-US" sz="1900" dirty="0"/>
              <a:t>These are the main place we specify model events and data processing and display </a:t>
            </a:r>
          </a:p>
          <a:p>
            <a:pPr marL="400050" lvl="1" indent="0">
              <a:buNone/>
            </a:pPr>
            <a:r>
              <a:rPr lang="en-US" sz="1900" dirty="0"/>
              <a:t>	 </a:t>
            </a:r>
            <a:r>
              <a:rPr lang="en-US" sz="1900" b="1" dirty="0"/>
              <a:t>_</a:t>
            </a:r>
            <a:r>
              <a:rPr lang="en-US" sz="1900" b="1" dirty="0" err="1"/>
              <a:t>init</a:t>
            </a:r>
            <a:r>
              <a:rPr lang="en-US" sz="1900" b="1" dirty="0"/>
              <a:t>_ ()</a:t>
            </a:r>
            <a:r>
              <a:rPr lang="en-US" sz="1900" dirty="0"/>
              <a:t>: standard Python class initializer, variables that are used 	throughout the class should be declared here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b="1" dirty="0"/>
              <a:t>start(self): </a:t>
            </a:r>
            <a:r>
              <a:rPr lang="en-US" sz="1900" dirty="0"/>
              <a:t>routines executed at the beginning of the simulation</a:t>
            </a:r>
          </a:p>
          <a:p>
            <a:pPr marL="0" indent="0">
              <a:buNone/>
            </a:pPr>
            <a:r>
              <a:rPr lang="en-US" sz="1900" dirty="0"/>
              <a:t>	</a:t>
            </a:r>
            <a:r>
              <a:rPr lang="en-US" sz="1900" b="1" dirty="0"/>
              <a:t>step(</a:t>
            </a:r>
            <a:r>
              <a:rPr lang="en-US" sz="1900" b="1" dirty="0" err="1"/>
              <a:t>self,mcs</a:t>
            </a:r>
            <a:r>
              <a:rPr lang="en-US" sz="1900" b="1" dirty="0"/>
              <a:t>): </a:t>
            </a:r>
            <a:r>
              <a:rPr lang="en-US" sz="1900" dirty="0"/>
              <a:t>routines executed every simulation step (</a:t>
            </a:r>
            <a:r>
              <a:rPr lang="en-US" sz="1900" dirty="0" err="1"/>
              <a:t>mcs</a:t>
            </a:r>
            <a:r>
              <a:rPr lang="en-US" sz="1900" dirty="0"/>
              <a:t>)</a:t>
            </a:r>
          </a:p>
          <a:p>
            <a:pPr marL="0" indent="0">
              <a:buNone/>
            </a:pPr>
            <a:r>
              <a:rPr lang="en-US" sz="1900" dirty="0"/>
              <a:t>	</a:t>
            </a:r>
            <a:r>
              <a:rPr lang="en-US" sz="1900" b="1" dirty="0"/>
              <a:t>finish(self): </a:t>
            </a:r>
            <a:r>
              <a:rPr lang="en-US" sz="1900" dirty="0"/>
              <a:t>routines executed at the end of the simulation</a:t>
            </a:r>
          </a:p>
          <a:p>
            <a:pPr marL="0" indent="0">
              <a:buNone/>
            </a:pPr>
            <a:r>
              <a:rPr lang="en-US" sz="1900" dirty="0"/>
              <a:t> 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EAEA-3AA8-4A3A-BA87-98D48F20A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6180F-67F5-9A49-8A8F-086DBD5D9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52" y="3620845"/>
            <a:ext cx="4859495" cy="30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5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84188" y="0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CC3D units and Conversion Factors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203" y="873609"/>
            <a:ext cx="5013325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/>
              <a:t>The intrinsic units of CC3D simulations are the </a:t>
            </a:r>
            <a:r>
              <a:rPr lang="en-US" sz="1700" b="1" dirty="0"/>
              <a:t>voxel</a:t>
            </a:r>
            <a:r>
              <a:rPr lang="en-US" sz="1700" dirty="0"/>
              <a:t> and the </a:t>
            </a:r>
            <a:r>
              <a:rPr lang="en-US" sz="1700" b="1" dirty="0" err="1"/>
              <a:t>mcs</a:t>
            </a:r>
            <a:r>
              <a:rPr lang="en-US" sz="1700" b="1" dirty="0"/>
              <a:t>. </a:t>
            </a:r>
          </a:p>
          <a:p>
            <a:pPr marL="400050" lvl="1" indent="0">
              <a:buNone/>
            </a:pPr>
            <a:r>
              <a:rPr lang="en-US" sz="1700" dirty="0"/>
              <a:t>A voxel is the minimal spatial unit. The simulation domain (the lattice) is composed of arrays of voxels. </a:t>
            </a:r>
          </a:p>
          <a:p>
            <a:pPr marL="800100" lvl="2" indent="0">
              <a:buNone/>
            </a:pPr>
            <a:r>
              <a:rPr lang="en-US" sz="1700" dirty="0"/>
              <a:t>Cells occupy some of these voxels, and chemical concentrations are defined in terms of amount of chemical per voxel.</a:t>
            </a:r>
          </a:p>
          <a:p>
            <a:pPr marL="400050" lvl="1" indent="0">
              <a:buNone/>
            </a:pPr>
            <a:r>
              <a:rPr lang="en-US" sz="1700" dirty="0"/>
              <a:t>An </a:t>
            </a:r>
            <a:r>
              <a:rPr lang="en-US" sz="1700" dirty="0" err="1"/>
              <a:t>mcs</a:t>
            </a:r>
            <a:r>
              <a:rPr lang="en-US" sz="1700" dirty="0"/>
              <a:t> is the minimal time unit. The </a:t>
            </a:r>
            <a:r>
              <a:rPr lang="en-US" sz="1700" dirty="0" err="1"/>
              <a:t>mcs</a:t>
            </a:r>
            <a:r>
              <a:rPr lang="en-US" sz="1700" dirty="0"/>
              <a:t> consist of a series of attempts to change what simulation objects occupy which voxels in the lattice</a:t>
            </a:r>
          </a:p>
          <a:p>
            <a:pPr marL="0" indent="0">
              <a:buNone/>
            </a:pPr>
            <a:r>
              <a:rPr lang="en-US" sz="1700" dirty="0"/>
              <a:t>To be able to compare simulations results with experiment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dirty="0"/>
              <a:t>we need to choose space and time conversion units between CC3D and real-world units </a:t>
            </a:r>
          </a:p>
          <a:p>
            <a:pPr marL="400050" lvl="1" indent="0">
              <a:buNone/>
            </a:pPr>
            <a:r>
              <a:rPr lang="en-US" sz="1700" dirty="0"/>
              <a:t>We usually use the conversion factor </a:t>
            </a:r>
            <a:r>
              <a:rPr lang="en-US" sz="1700" b="1" dirty="0" err="1"/>
              <a:t>s_to_mcs</a:t>
            </a:r>
            <a:r>
              <a:rPr lang="en-US" sz="1700" b="1" dirty="0"/>
              <a:t> </a:t>
            </a:r>
            <a:r>
              <a:rPr lang="en-US" sz="1700" dirty="0"/>
              <a:t>for time unit conversion</a:t>
            </a:r>
            <a:endParaRPr lang="en-US" sz="1700" b="1" dirty="0"/>
          </a:p>
          <a:p>
            <a:pPr marL="400050" lvl="1" indent="0">
              <a:buNone/>
            </a:pPr>
            <a:r>
              <a:rPr lang="en-US" sz="1700" dirty="0"/>
              <a:t>We usually use </a:t>
            </a:r>
            <a:r>
              <a:rPr lang="en-US" sz="1700" b="1" dirty="0" err="1"/>
              <a:t>cell_diameter</a:t>
            </a:r>
            <a:r>
              <a:rPr lang="en-US" sz="1700" b="1" dirty="0"/>
              <a:t> </a:t>
            </a:r>
            <a:r>
              <a:rPr lang="en-US" sz="1700" dirty="0"/>
              <a:t>for space unit conversion</a:t>
            </a:r>
            <a:endParaRPr lang="en-US" sz="1700" b="1" dirty="0"/>
          </a:p>
          <a:p>
            <a:pPr marL="0" indent="0">
              <a:buNone/>
            </a:pPr>
            <a:r>
              <a:rPr lang="en-US" sz="1700" dirty="0"/>
              <a:t>When integrating an ODE Model inside CC3D we need to specify how much ‘model time’ corresponds to a </a:t>
            </a:r>
            <a:r>
              <a:rPr lang="en-US" sz="1700" dirty="0" err="1"/>
              <a:t>mcs</a:t>
            </a:r>
            <a:endParaRPr lang="en-US" sz="1700" dirty="0"/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20024-DBEC-4561-A275-CA702467A4F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06C47BA4-430B-F148-A1E7-B83954E26D2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1"/>
          <a:stretch/>
        </p:blipFill>
        <p:spPr bwMode="auto">
          <a:xfrm>
            <a:off x="5602467" y="2075104"/>
            <a:ext cx="3283116" cy="327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1494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84188" y="0"/>
            <a:ext cx="8229600" cy="5937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</a:rPr>
              <a:t>CC3D units and Conversion Factors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207FB7-1E75-3D4D-84F6-0B394DBEB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2"/>
          <a:stretch/>
        </p:blipFill>
        <p:spPr>
          <a:xfrm>
            <a:off x="462059" y="1143000"/>
            <a:ext cx="8251729" cy="403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20024-DBEC-4561-A275-CA702467A4F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6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838" y="18366"/>
            <a:ext cx="8546438" cy="638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Specify Antimony Model String in CC3D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91" y="838200"/>
            <a:ext cx="8229600" cy="6001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first step in the process of </a:t>
            </a:r>
            <a:r>
              <a:rPr lang="en-US" sz="2000" dirty="0" err="1"/>
              <a:t>cellularizing</a:t>
            </a:r>
            <a:r>
              <a:rPr lang="en-US" sz="2000" dirty="0"/>
              <a:t> an ODE model is to import the Antimony Model into CC3D.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You can download the Antimony String as .txt document from: 	</a:t>
            </a:r>
            <a:r>
              <a:rPr lang="en-US" sz="2000" dirty="0">
                <a:hlinkClick r:id="rId3"/>
              </a:rPr>
              <a:t>https://multiscalemodags3330.slack.com/files/U01861ESBT4/F017ZUFJE1L/odemodel.txt</a:t>
            </a:r>
            <a:endParaRPr lang="en-US" sz="2000" dirty="0"/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C3AC-BF35-412C-8C0B-9E346B7E81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EAD03-69A7-B547-AF8F-40FBD8AED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71" y="1619316"/>
            <a:ext cx="5929458" cy="36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54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838" y="18366"/>
            <a:ext cx="8546438" cy="638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Specify Antimony Model String in CC3D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91" y="838200"/>
            <a:ext cx="8229600" cy="5211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Define the Antimony Model as a string after the conversion factors and before the </a:t>
            </a:r>
            <a:r>
              <a:rPr lang="en-US" sz="2000" dirty="0" err="1"/>
              <a:t>Steppable</a:t>
            </a:r>
            <a:r>
              <a:rPr lang="en-US" sz="2000" dirty="0"/>
              <a:t> Class.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C3AC-BF35-412C-8C0B-9E346B7E81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3A97B-E788-654C-9571-67591320B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" y="1600200"/>
            <a:ext cx="7885357" cy="272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96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838" y="18366"/>
            <a:ext cx="8546438" cy="638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Specify Antimony Model String in CC3D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91" y="838200"/>
            <a:ext cx="8229600" cy="5211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Define the Antimony Model as a string after the conversion factors and before the </a:t>
            </a:r>
            <a:r>
              <a:rPr lang="en-US" sz="2000" dirty="0" err="1"/>
              <a:t>Steppable</a:t>
            </a:r>
            <a:r>
              <a:rPr lang="en-US" sz="2000" dirty="0"/>
              <a:t> Class.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C3AC-BF35-412C-8C0B-9E346B7E81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3A97B-E788-654C-9571-67591320B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" y="1600200"/>
            <a:ext cx="7885357" cy="272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96C48-E531-FF48-B51E-1ABEF7349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90" y="2384540"/>
            <a:ext cx="7086600" cy="4455094"/>
          </a:xfrm>
          <a:prstGeom prst="rect">
            <a:avLst/>
          </a:prstGeom>
        </p:spPr>
      </p:pic>
      <p:cxnSp>
        <p:nvCxnSpPr>
          <p:cNvPr id="10" name="Google Shape;124;g8d4ec31b01_0_29">
            <a:extLst>
              <a:ext uri="{FF2B5EF4-FFF2-40B4-BE49-F238E27FC236}">
                <a16:creationId xmlns:a16="http://schemas.microsoft.com/office/drawing/2014/main" id="{B40FE567-72DD-3B49-8F64-38FB535E899F}"/>
              </a:ext>
            </a:extLst>
          </p:cNvPr>
          <p:cNvCxnSpPr>
            <a:cxnSpLocks/>
          </p:cNvCxnSpPr>
          <p:nvPr/>
        </p:nvCxnSpPr>
        <p:spPr>
          <a:xfrm flipH="1" flipV="1">
            <a:off x="1371600" y="3629065"/>
            <a:ext cx="609600" cy="67476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17474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4764672" cy="5364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err="1"/>
              <a:t>Twedit</a:t>
            </a:r>
            <a:r>
              <a:rPr lang="en-US" sz="2000" dirty="0"/>
              <a:t>++ has convenient code snippets that work as templates to manipulate simulation properties in both the Python </a:t>
            </a:r>
            <a:r>
              <a:rPr lang="en-US" sz="2000" dirty="0" err="1"/>
              <a:t>Steppable</a:t>
            </a:r>
            <a:r>
              <a:rPr lang="en-US" sz="2000" dirty="0"/>
              <a:t> Files. </a:t>
            </a:r>
          </a:p>
          <a:p>
            <a:pPr marL="400050" lvl="1" indent="0">
              <a:buNone/>
            </a:pPr>
            <a:r>
              <a:rPr lang="en-US" sz="2000" dirty="0"/>
              <a:t>Code Snippets can access in the CC3D toolbar:</a:t>
            </a:r>
          </a:p>
          <a:p>
            <a:pPr marL="800100" lvl="2" indent="0">
              <a:buNone/>
            </a:pPr>
            <a:r>
              <a:rPr lang="en-US" sz="2000" dirty="0"/>
              <a:t>CC3D Python: pull down menu that contain collection of code snippets to manipulate different aspects of the simulation in the </a:t>
            </a:r>
            <a:r>
              <a:rPr lang="en-US" sz="2000" dirty="0" err="1"/>
              <a:t>Steppable</a:t>
            </a:r>
            <a:r>
              <a:rPr lang="en-US" sz="2000" dirty="0"/>
              <a:t> Python script</a:t>
            </a:r>
          </a:p>
          <a:p>
            <a:pPr marL="800100" lvl="2" indent="0">
              <a:buNone/>
            </a:pPr>
            <a:r>
              <a:rPr lang="en-US" sz="2000" dirty="0"/>
              <a:t>CC3DML: pull down menu with collection of code snipper to manipulate simulation specifications in the CC3DML file</a:t>
            </a:r>
          </a:p>
          <a:p>
            <a:pPr marL="0" indent="0">
              <a:buNone/>
            </a:pPr>
            <a:r>
              <a:rPr lang="en-US" sz="2000" dirty="0"/>
              <a:t>The code snippets need to be edited for the specific needs of the user and the context of the simulation.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34CD983-ABAD-44AE-AB5A-4B029C55B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725"/>
            <a:ext cx="9144000" cy="638175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00FF"/>
                </a:solidFill>
              </a:rPr>
              <a:t>Twedit</a:t>
            </a:r>
            <a:r>
              <a:rPr lang="en-US" sz="3600" b="1" dirty="0">
                <a:solidFill>
                  <a:srgbClr val="0000FF"/>
                </a:solidFill>
              </a:rPr>
              <a:t>++ Code Snippets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CE9A18-3B9B-44DD-B796-11C27D5BA2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BF79E-D6D2-0841-8B21-043B61945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029200"/>
            <a:ext cx="2494547" cy="1381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17BE3-7A8C-D140-AC3D-DA1803B25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71939"/>
            <a:ext cx="249454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17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8093075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Next, we need to load the Antimony Model. We will have one copy of the Antimony model for the whole simulation, so we load it as a Free Floating SBML model in the start function.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Free floating means that the Antimony String is attached to the simulation as a whole, not to individual cell.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SBML is a markup language to describe reactions and network models extensively used to share biological model specifications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B6F19DC6-30AC-4101-BC11-3023202ED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725"/>
            <a:ext cx="9144000" cy="6381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Load Free-Floating Antimony Model in CC3D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355B8-4769-2849-86EA-924F0900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1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Use the Code Snippet Function in </a:t>
            </a:r>
            <a:r>
              <a:rPr lang="en-US" sz="2000" dirty="0" err="1"/>
              <a:t>Twedit</a:t>
            </a:r>
            <a:r>
              <a:rPr lang="en-US" sz="2000" dirty="0"/>
              <a:t>++ to load Antimony model </a:t>
            </a:r>
            <a:r>
              <a:rPr lang="en-US" sz="2000" b="1" dirty="0"/>
              <a:t>in the start function</a:t>
            </a:r>
          </a:p>
          <a:p>
            <a:pPr marL="0" indent="0">
              <a:buNone/>
            </a:pPr>
            <a:r>
              <a:rPr lang="en-US" sz="2000" dirty="0"/>
              <a:t>	CC3D Python -&gt; SBML Solver -&gt; Add free floating Antimony model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166F2-15BE-4144-B3EE-09C2AE128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8" y="1828800"/>
            <a:ext cx="7399147" cy="480854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34CD983-ABAD-44AE-AB5A-4B029C55B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725"/>
            <a:ext cx="9144000" cy="6381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Load Free-Floating Antimony Model in CC3D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CE9A18-3B9B-44DD-B796-11C27D5BA2C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3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7D056163-A8F0-4F7E-B301-7367D0A4D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/>
          <a:stretch/>
        </p:blipFill>
        <p:spPr bwMode="auto">
          <a:xfrm>
            <a:off x="5867400" y="533400"/>
            <a:ext cx="3048000" cy="164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CC102-6935-4FC0-81EB-3DAB01C9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8610600" cy="74523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Reminder of How to Upload to </a:t>
            </a:r>
            <a:r>
              <a:rPr lang="en-US" sz="3600" b="1" dirty="0" err="1">
                <a:solidFill>
                  <a:srgbClr val="0000FF"/>
                </a:solidFill>
              </a:rPr>
              <a:t>nanoHUB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4049C-0157-472F-8030-6A52E6DAAA27}"/>
              </a:ext>
            </a:extLst>
          </p:cNvPr>
          <p:cNvSpPr txBox="1"/>
          <p:nvPr/>
        </p:nvSpPr>
        <p:spPr>
          <a:xfrm>
            <a:off x="-76200" y="914400"/>
            <a:ext cx="5715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Go to your dashboard in </a:t>
            </a:r>
            <a:r>
              <a:rPr lang="en-US" dirty="0" err="1"/>
              <a:t>NanoHub</a:t>
            </a: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 Look for the “My Tools”, select the “All Tools” tab, search for </a:t>
            </a:r>
            <a:r>
              <a:rPr lang="en-US" b="1" dirty="0" err="1"/>
              <a:t>Jupyter</a:t>
            </a:r>
            <a:r>
              <a:rPr lang="en-US" dirty="0"/>
              <a:t>, and open and launch </a:t>
            </a:r>
            <a:r>
              <a:rPr lang="en-US" i="1" dirty="0" err="1"/>
              <a:t>Jupyter</a:t>
            </a:r>
            <a:r>
              <a:rPr lang="en-US" i="1" dirty="0"/>
              <a:t> Notebook</a:t>
            </a:r>
          </a:p>
          <a:p>
            <a:pPr marL="342900" indent="-342900">
              <a:buFontTx/>
              <a:buAutoNum type="arabicParenR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Before uploading a file rename it to have no spaces or special characters (only letters and underscore)</a:t>
            </a:r>
          </a:p>
          <a:p>
            <a:pPr marL="342900" indent="-342900">
              <a:buFontTx/>
              <a:buAutoNum type="arabicParenR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Inside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Jupyter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notebook click upload, select the file to upload. By default the upload will put the file in your home directory.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After selecting open the files should appear in the file list inside </a:t>
            </a:r>
            <a:r>
              <a:rPr lang="en-US" dirty="0" err="1"/>
              <a:t>jupyter</a:t>
            </a:r>
            <a:r>
              <a:rPr lang="en-US" dirty="0"/>
              <a:t>, you need to now click on the “upload” next to the files to confirm the upload</a:t>
            </a:r>
          </a:p>
          <a:p>
            <a:pPr marL="342900" indent="-342900">
              <a:buFontTx/>
              <a:buAutoNum type="arabicParenR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Open CompuCell3D v4 Main Tool on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nanohub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(similar steps to opening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jupyter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notebook)</a:t>
            </a:r>
          </a:p>
          <a:p>
            <a:pPr marL="342900" indent="-342900">
              <a:buFontTx/>
              <a:buAutoNum type="arabicParenR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Go to File (it’ll be under your username on the left) and select Start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Twedit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++</a:t>
            </a:r>
          </a:p>
          <a:p>
            <a:pPr marL="342900" indent="-342900">
              <a:buFontTx/>
              <a:buAutoNum type="arabicParenR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Once in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Twedit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select CC3D Project &gt; Open CC3D Project </a:t>
            </a:r>
          </a:p>
          <a:p>
            <a:pPr marL="342900" indent="-342900">
              <a:buFontTx/>
              <a:buAutoNum type="arabicParenR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Select the project to unzip,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Twedit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will unzip it and open it (you can see it on the left-hand panel)</a:t>
            </a:r>
          </a:p>
          <a:p>
            <a:pPr marL="342900" indent="-342900">
              <a:buAutoNum type="arabicParenR"/>
            </a:pPr>
            <a:endParaRPr lang="en-US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710350-0DA8-4A69-80CC-EF3913C788EF}"/>
              </a:ext>
            </a:extLst>
          </p:cNvPr>
          <p:cNvGrpSpPr/>
          <p:nvPr/>
        </p:nvGrpSpPr>
        <p:grpSpPr>
          <a:xfrm>
            <a:off x="5762353" y="2167049"/>
            <a:ext cx="3381647" cy="745230"/>
            <a:chOff x="5762353" y="3707791"/>
            <a:chExt cx="3381647" cy="745230"/>
          </a:xfrm>
        </p:grpSpPr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CD3D79B2-88CA-4BBF-8273-631A410FF8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" t="45501" r="76008"/>
            <a:stretch/>
          </p:blipFill>
          <p:spPr bwMode="auto">
            <a:xfrm>
              <a:off x="5762353" y="3707791"/>
              <a:ext cx="1752600" cy="73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BEDDE924-B203-4959-9D31-38E735498F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99" t="44376"/>
            <a:stretch/>
          </p:blipFill>
          <p:spPr bwMode="auto">
            <a:xfrm>
              <a:off x="7514953" y="3707791"/>
              <a:ext cx="1629047" cy="745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48684FA-708D-4245-B64F-26BBCF362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234" y="2905360"/>
            <a:ext cx="2378075" cy="1225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1C9C1-8152-4ACE-A35B-61748590F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442"/>
          <a:stretch/>
        </p:blipFill>
        <p:spPr>
          <a:xfrm>
            <a:off x="6060499" y="4003549"/>
            <a:ext cx="3101546" cy="1083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1B0A0-3418-430B-8ED3-877FA1686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018" y="4858399"/>
            <a:ext cx="2646027" cy="2116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6BE547-345E-44C6-9CF7-3B3E729B5C8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4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Use the Code Snippet Function in </a:t>
            </a:r>
            <a:r>
              <a:rPr lang="en-US" sz="2000" dirty="0" err="1"/>
              <a:t>Twedit</a:t>
            </a:r>
            <a:r>
              <a:rPr lang="en-US" sz="2000" dirty="0"/>
              <a:t>++ to load Antimony model in the start function</a:t>
            </a:r>
          </a:p>
          <a:p>
            <a:pPr marL="0" indent="0">
              <a:buNone/>
            </a:pPr>
            <a:r>
              <a:rPr lang="en-US" sz="2000" dirty="0"/>
              <a:t>	CC3D Python -&gt; SBML Solver -&gt; Add free floating Antimony model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34CD983-ABAD-44AE-AB5A-4B029C55B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725"/>
            <a:ext cx="9144000" cy="6381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Load Free-Floating Antimony Model in CC3D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CE9A18-3B9B-44DD-B796-11C27D5BA2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E7947C-5B01-A147-9566-9F69E5C347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8"/>
          <a:stretch/>
        </p:blipFill>
        <p:spPr>
          <a:xfrm>
            <a:off x="424070" y="1905000"/>
            <a:ext cx="8319114" cy="466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1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70" y="533400"/>
            <a:ext cx="8229600" cy="5391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Modify inputs to the template function imported with the snippet code</a:t>
            </a:r>
          </a:p>
          <a:p>
            <a:pPr marL="0" indent="0">
              <a:buNone/>
            </a:pPr>
            <a:r>
              <a:rPr lang="en-US" sz="2000" b="1" dirty="0" err="1"/>
              <a:t>model_string</a:t>
            </a:r>
            <a:r>
              <a:rPr lang="en-US" sz="2000" b="1" dirty="0"/>
              <a:t>: </a:t>
            </a:r>
            <a:r>
              <a:rPr lang="en-US" sz="2000" dirty="0"/>
              <a:t>string to be inputted as Antimony string. </a:t>
            </a:r>
          </a:p>
          <a:p>
            <a:pPr marL="0" indent="0">
              <a:buNone/>
            </a:pPr>
            <a:r>
              <a:rPr lang="en-US" sz="2000" b="1" dirty="0" err="1"/>
              <a:t>model_name</a:t>
            </a:r>
            <a:r>
              <a:rPr lang="en-US" sz="2000" b="1" dirty="0"/>
              <a:t>: </a:t>
            </a:r>
            <a:r>
              <a:rPr lang="en-US" sz="2000" dirty="0"/>
              <a:t>reference to the Antimony model (will be extensively used when referencing model variables)</a:t>
            </a:r>
          </a:p>
          <a:p>
            <a:pPr marL="0" indent="0">
              <a:buNone/>
            </a:pPr>
            <a:r>
              <a:rPr lang="en-US" sz="2000" b="1" dirty="0" err="1"/>
              <a:t>step_size</a:t>
            </a:r>
            <a:r>
              <a:rPr lang="en-US" sz="2000" b="1" dirty="0"/>
              <a:t>: </a:t>
            </a:r>
            <a:r>
              <a:rPr lang="en-US" sz="2000" dirty="0"/>
              <a:t>size of the integration step when the integration function is called (discussed later)</a:t>
            </a:r>
            <a:endParaRPr lang="en-US" sz="2000" b="1" dirty="0"/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D86E09-80F7-854C-B5A3-144B47B3C622}"/>
              </a:ext>
            </a:extLst>
          </p:cNvPr>
          <p:cNvGrpSpPr/>
          <p:nvPr/>
        </p:nvGrpSpPr>
        <p:grpSpPr>
          <a:xfrm>
            <a:off x="1344488" y="2826448"/>
            <a:ext cx="6647932" cy="3712464"/>
            <a:chOff x="1344488" y="2826448"/>
            <a:chExt cx="6647932" cy="37124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3EBC13-C653-6E4B-B37E-F349B069B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58"/>
            <a:stretch/>
          </p:blipFill>
          <p:spPr>
            <a:xfrm>
              <a:off x="1344488" y="2826448"/>
              <a:ext cx="6624741" cy="3712464"/>
            </a:xfrm>
            <a:prstGeom prst="rect">
              <a:avLst/>
            </a:prstGeom>
          </p:spPr>
        </p:pic>
        <p:sp>
          <p:nvSpPr>
            <p:cNvPr id="9" name="Google Shape;263;g8d4ec31b01_0_727">
              <a:extLst>
                <a:ext uri="{FF2B5EF4-FFF2-40B4-BE49-F238E27FC236}">
                  <a16:creationId xmlns:a16="http://schemas.microsoft.com/office/drawing/2014/main" id="{5025ECAE-C9DB-1142-8020-873BF83B900A}"/>
                </a:ext>
              </a:extLst>
            </p:cNvPr>
            <p:cNvSpPr/>
            <p:nvPr/>
          </p:nvSpPr>
          <p:spPr>
            <a:xfrm flipV="1">
              <a:off x="4906320" y="5029200"/>
              <a:ext cx="3086100" cy="228600"/>
            </a:xfrm>
            <a:prstGeom prst="rect">
              <a:avLst/>
            </a:prstGeom>
            <a:solidFill>
              <a:srgbClr val="FF00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654A4774-3AF6-49EF-8928-817F996D2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725"/>
            <a:ext cx="9144000" cy="6381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Load Free-Floating Antimony Model in CC3D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6B38CB-6C1D-45E5-A9DF-91729FD6BA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9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00F92F0-AE54-4D4C-95A5-96487150F1D1}"/>
              </a:ext>
            </a:extLst>
          </p:cNvPr>
          <p:cNvGrpSpPr/>
          <p:nvPr/>
        </p:nvGrpSpPr>
        <p:grpSpPr>
          <a:xfrm>
            <a:off x="811530" y="2815741"/>
            <a:ext cx="7738745" cy="3712464"/>
            <a:chOff x="700297" y="2482237"/>
            <a:chExt cx="7738745" cy="3712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B6223F-C477-B941-A9EE-8C6597C2E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81"/>
            <a:stretch/>
          </p:blipFill>
          <p:spPr>
            <a:xfrm>
              <a:off x="700297" y="2482237"/>
              <a:ext cx="7738745" cy="3712464"/>
            </a:xfrm>
            <a:prstGeom prst="rect">
              <a:avLst/>
            </a:prstGeom>
          </p:spPr>
        </p:pic>
        <p:sp>
          <p:nvSpPr>
            <p:cNvPr id="12" name="Google Shape;263;g8d4ec31b01_0_727">
              <a:extLst>
                <a:ext uri="{FF2B5EF4-FFF2-40B4-BE49-F238E27FC236}">
                  <a16:creationId xmlns:a16="http://schemas.microsoft.com/office/drawing/2014/main" id="{04B3FF8E-1E69-7846-9975-89459F6DEB6D}"/>
                </a:ext>
              </a:extLst>
            </p:cNvPr>
            <p:cNvSpPr/>
            <p:nvPr/>
          </p:nvSpPr>
          <p:spPr>
            <a:xfrm flipV="1">
              <a:off x="4953000" y="4495800"/>
              <a:ext cx="1828800" cy="457200"/>
            </a:xfrm>
            <a:prstGeom prst="rect">
              <a:avLst/>
            </a:prstGeom>
            <a:solidFill>
              <a:srgbClr val="0099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83CC7A48-FB84-4631-B8E6-1FC7EC26996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8725"/>
            <a:ext cx="91440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FF"/>
                </a:solidFill>
              </a:rPr>
              <a:t>Load Free-Floating Antimony Model in CC3D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9DA4C5-2877-4F0C-9E16-4AC33239B2F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B207E0A-AE62-164B-9326-66E3F02DB977}"/>
              </a:ext>
            </a:extLst>
          </p:cNvPr>
          <p:cNvSpPr txBox="1">
            <a:spLocks/>
          </p:cNvSpPr>
          <p:nvPr/>
        </p:nvSpPr>
        <p:spPr>
          <a:xfrm>
            <a:off x="454870" y="533400"/>
            <a:ext cx="8229600" cy="5391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err="1"/>
              <a:t>model_string</a:t>
            </a:r>
            <a:r>
              <a:rPr lang="en-US" sz="2000" b="1" dirty="0"/>
              <a:t> = </a:t>
            </a:r>
            <a:r>
              <a:rPr lang="en-US" sz="2000" b="1" dirty="0" err="1"/>
              <a:t>ode_model_string</a:t>
            </a:r>
            <a:r>
              <a:rPr lang="en-US" sz="2000" b="1" dirty="0"/>
              <a:t>  </a:t>
            </a:r>
            <a:r>
              <a:rPr lang="en-US" sz="2000" dirty="0"/>
              <a:t>variable we used to define the Antimony String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b="1" dirty="0" err="1"/>
              <a:t>model_name</a:t>
            </a:r>
            <a:r>
              <a:rPr lang="en-US" sz="2000" b="1" dirty="0"/>
              <a:t> = ‘</a:t>
            </a:r>
            <a:r>
              <a:rPr lang="en-US" sz="2000" b="1" dirty="0" err="1"/>
              <a:t>ODEModel</a:t>
            </a:r>
            <a:r>
              <a:rPr lang="en-US" sz="2000" b="1" dirty="0"/>
              <a:t>’</a:t>
            </a:r>
            <a:r>
              <a:rPr lang="en-US" sz="2000" dirty="0"/>
              <a:t> easy and descriptive reference to be used when referencing model variables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b="1" dirty="0" err="1"/>
              <a:t>step_size</a:t>
            </a:r>
            <a:r>
              <a:rPr lang="en-US" sz="2000" b="1" dirty="0"/>
              <a:t> = </a:t>
            </a:r>
            <a:r>
              <a:rPr lang="en-US" sz="2000" b="1" dirty="0" err="1"/>
              <a:t>sbml_step_size</a:t>
            </a:r>
            <a:r>
              <a:rPr lang="en-US" sz="2000" b="1" dirty="0"/>
              <a:t> </a:t>
            </a:r>
            <a:r>
              <a:rPr lang="en-US" sz="2000" dirty="0"/>
              <a:t>the time in the ODE model is measured in days, thus we need to specify how many days will pass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02496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638174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Time Stepping the Antimony Model in CC3D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94" y="1142999"/>
            <a:ext cx="8229600" cy="4640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 convenient function </a:t>
            </a:r>
            <a:r>
              <a:rPr lang="en-US" sz="2000" b="1" dirty="0" err="1"/>
              <a:t>timestep_sbml</a:t>
            </a:r>
            <a:r>
              <a:rPr lang="en-US" sz="2000" b="1" dirty="0"/>
              <a:t>() </a:t>
            </a:r>
            <a:r>
              <a:rPr lang="en-US" sz="2000" dirty="0"/>
              <a:t>integrates any SBML and Antimony models forward in time by the time step defined when the Antimony model was loaded (in the </a:t>
            </a:r>
            <a:r>
              <a:rPr lang="en-US" sz="2000" b="1" dirty="0" err="1"/>
              <a:t>step_size</a:t>
            </a:r>
            <a:r>
              <a:rPr lang="en-US" sz="2000" dirty="0"/>
              <a:t> attribute)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function is typically called once per </a:t>
            </a:r>
            <a:r>
              <a:rPr lang="en-US" sz="2000" b="1" dirty="0" err="1"/>
              <a:t>mcs</a:t>
            </a:r>
            <a:r>
              <a:rPr lang="en-US" sz="2000" dirty="0"/>
              <a:t>, so we must specify how much Antimony model time passes in one </a:t>
            </a:r>
            <a:r>
              <a:rPr lang="en-US" sz="2000" dirty="0" err="1"/>
              <a:t>mcs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	We need to</a:t>
            </a:r>
            <a:r>
              <a:rPr lang="en-US" sz="2000" b="1" dirty="0"/>
              <a:t> </a:t>
            </a:r>
            <a:r>
              <a:rPr lang="en-US" sz="2000" dirty="0"/>
              <a:t>include</a:t>
            </a:r>
            <a:r>
              <a:rPr lang="en-US" sz="2000" b="1" dirty="0"/>
              <a:t> </a:t>
            </a:r>
            <a:r>
              <a:rPr lang="en-US" sz="2000" b="1" dirty="0" err="1"/>
              <a:t>sbml_step_size</a:t>
            </a:r>
            <a:r>
              <a:rPr lang="en-US" sz="2000" b="1" dirty="0"/>
              <a:t> = </a:t>
            </a:r>
            <a:r>
              <a:rPr lang="en-US" sz="2000" b="1" dirty="0" err="1"/>
              <a:t>days_to_mcs</a:t>
            </a:r>
            <a:r>
              <a:rPr lang="en-US" sz="2000" b="1" dirty="0"/>
              <a:t> </a:t>
            </a:r>
            <a:r>
              <a:rPr lang="en-US" sz="2000" dirty="0"/>
              <a:t>among our 	conversion factors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b="1" dirty="0" err="1"/>
              <a:t>timestep_sbml</a:t>
            </a:r>
            <a:r>
              <a:rPr lang="en-US" sz="2000" b="1" dirty="0"/>
              <a:t>()</a:t>
            </a:r>
            <a:r>
              <a:rPr lang="en-US" sz="2000" dirty="0"/>
              <a:t> uses an adaptive time step to </a:t>
            </a:r>
            <a:r>
              <a:rPr lang="en-US" sz="2000" dirty="0" err="1"/>
              <a:t>microstep</a:t>
            </a:r>
            <a:r>
              <a:rPr lang="en-US" sz="2000" dirty="0"/>
              <a:t> the ODE model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88784-5C68-4C16-8AE8-E623249F7C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1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638174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Time Stepping the Antimony Model in CC3D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94" y="762001"/>
            <a:ext cx="8229600" cy="5021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Put the function inside the </a:t>
            </a:r>
            <a:r>
              <a:rPr lang="en-US" sz="2000" b="1" dirty="0"/>
              <a:t>step</a:t>
            </a:r>
            <a:r>
              <a:rPr lang="en-US" sz="2000" dirty="0"/>
              <a:t> function</a:t>
            </a:r>
          </a:p>
          <a:p>
            <a:pPr marL="0" indent="0">
              <a:buNone/>
            </a:pPr>
            <a:r>
              <a:rPr lang="en-US" sz="2000" dirty="0"/>
              <a:t>	CC3D Python -&gt; SBML Solver -&gt; Timestep SBML models 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A0F017-30DC-F24D-8E4A-3A32334EF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2" y="1542607"/>
            <a:ext cx="5048250" cy="3174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88784-5C68-4C16-8AE8-E623249F7C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62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638174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Time Stepping the Antimony Model in CC3D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F5906-A410-8744-A264-FA133854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94" y="762001"/>
            <a:ext cx="8229600" cy="5021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Put the function inside the </a:t>
            </a:r>
            <a:r>
              <a:rPr lang="en-US" sz="2000" b="1" dirty="0"/>
              <a:t>step</a:t>
            </a:r>
            <a:r>
              <a:rPr lang="en-US" sz="2000" dirty="0"/>
              <a:t> function</a:t>
            </a:r>
          </a:p>
          <a:p>
            <a:pPr marL="0" indent="0">
              <a:buNone/>
            </a:pPr>
            <a:r>
              <a:rPr lang="en-US" sz="2000" dirty="0"/>
              <a:t>	CC3D Python -&gt; SBML Solver -&gt; Timestep SBML models 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88784-5C68-4C16-8AE8-E623249F7C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1C546A-B382-184C-8B77-DFBEF8F10BF9}"/>
              </a:ext>
            </a:extLst>
          </p:cNvPr>
          <p:cNvGrpSpPr/>
          <p:nvPr/>
        </p:nvGrpSpPr>
        <p:grpSpPr>
          <a:xfrm>
            <a:off x="261972" y="1542607"/>
            <a:ext cx="8005728" cy="4677218"/>
            <a:chOff x="261972" y="1542607"/>
            <a:chExt cx="8005728" cy="46772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A0F017-30DC-F24D-8E4A-3A32334E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72" y="1542607"/>
              <a:ext cx="5048250" cy="31741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0CE5BD-5F9C-D74F-9EF6-2EFE9C759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2"/>
            <a:stretch/>
          </p:blipFill>
          <p:spPr>
            <a:xfrm>
              <a:off x="1524000" y="2747288"/>
              <a:ext cx="6743700" cy="3472537"/>
            </a:xfrm>
            <a:prstGeom prst="rect">
              <a:avLst/>
            </a:prstGeom>
          </p:spPr>
        </p:pic>
        <p:cxnSp>
          <p:nvCxnSpPr>
            <p:cNvPr id="9" name="Google Shape;124;g8d4ec31b01_0_29">
              <a:extLst>
                <a:ext uri="{FF2B5EF4-FFF2-40B4-BE49-F238E27FC236}">
                  <a16:creationId xmlns:a16="http://schemas.microsoft.com/office/drawing/2014/main" id="{7264073B-2D47-624B-AF02-0DEE4EFBAF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2463" y="3612809"/>
              <a:ext cx="609600" cy="67476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06193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7445"/>
            <a:ext cx="8686800" cy="541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Run the ODE Viral Replication Model in CC3D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043AAD-9145-A143-BAA8-8A16796F2BA4}"/>
              </a:ext>
            </a:extLst>
          </p:cNvPr>
          <p:cNvGrpSpPr/>
          <p:nvPr/>
        </p:nvGrpSpPr>
        <p:grpSpPr>
          <a:xfrm>
            <a:off x="242094" y="1124404"/>
            <a:ext cx="8938349" cy="4333699"/>
            <a:chOff x="242094" y="1124404"/>
            <a:chExt cx="8938349" cy="4333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A87334-374E-DC4C-A8A8-FC824B859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2"/>
            <a:stretch/>
          </p:blipFill>
          <p:spPr>
            <a:xfrm>
              <a:off x="242094" y="1124404"/>
              <a:ext cx="6743700" cy="3472537"/>
            </a:xfrm>
            <a:prstGeom prst="rect">
              <a:avLst/>
            </a:prstGeom>
          </p:spPr>
        </p:pic>
        <p:cxnSp>
          <p:nvCxnSpPr>
            <p:cNvPr id="7" name="Google Shape;124;g8d4ec31b01_0_29">
              <a:extLst>
                <a:ext uri="{FF2B5EF4-FFF2-40B4-BE49-F238E27FC236}">
                  <a16:creationId xmlns:a16="http://schemas.microsoft.com/office/drawing/2014/main" id="{9605EFB4-9186-4543-8D80-C3D2250BC1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999" y="1488041"/>
              <a:ext cx="512401" cy="64217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F186C1-73FD-3443-AFFB-07C24B4E0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443" y="2358336"/>
              <a:ext cx="6858000" cy="3099767"/>
            </a:xfrm>
            <a:prstGeom prst="rect">
              <a:avLst/>
            </a:prstGeom>
          </p:spPr>
        </p:pic>
        <p:cxnSp>
          <p:nvCxnSpPr>
            <p:cNvPr id="10" name="Google Shape;124;g8d4ec31b01_0_29">
              <a:extLst>
                <a:ext uri="{FF2B5EF4-FFF2-40B4-BE49-F238E27FC236}">
                  <a16:creationId xmlns:a16="http://schemas.microsoft.com/office/drawing/2014/main" id="{0BC6D2F6-57EC-4944-B8E1-E5C384F3FC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2840" y="1877331"/>
              <a:ext cx="1343387" cy="1050679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</p:grp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FC61B5-1BD2-A040-8E89-077D495FF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99" y="5733596"/>
            <a:ext cx="8229600" cy="1007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CC3D is integrating the Antimony Model but we cannot see the results yet…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3F7173-2908-4F61-A888-45DEBC25382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88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41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Access Free Floating Antimony Model Quantities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AA1056-4FA8-7348-A9B5-57CA11B3D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45" y="1230579"/>
            <a:ext cx="8229600" cy="5638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/>
              <a:t>Python dictionaries are unordered collections of items. Each item has an associated key (‘name’) and a value. </a:t>
            </a:r>
          </a:p>
          <a:p>
            <a:pPr marL="400050" lvl="1" indent="0">
              <a:buNone/>
            </a:pPr>
            <a:r>
              <a:rPr lang="en-US" sz="1800" dirty="0"/>
              <a:t>To access the values of the Antimony model, we need to reference them by their keys</a:t>
            </a:r>
          </a:p>
          <a:p>
            <a:pPr marL="400050" lvl="1" indent="0">
              <a:buNone/>
            </a:pPr>
            <a:r>
              <a:rPr lang="en-US" sz="1800" dirty="0"/>
              <a:t>The keys of the Antimony Model dictionary are the variables, parameter and rate equations name specified in the antimony string.</a:t>
            </a:r>
          </a:p>
          <a:p>
            <a:pPr marL="400050"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Python Dictionaries of are declared in the form </a:t>
            </a:r>
            <a:r>
              <a:rPr lang="en-US" sz="1800" b="1" dirty="0" err="1"/>
              <a:t>Dict</a:t>
            </a:r>
            <a:r>
              <a:rPr lang="en-US" sz="1800" b="1" dirty="0"/>
              <a:t> = {{‘key1’:value1},{‘key1’:value2,…}</a:t>
            </a:r>
          </a:p>
          <a:p>
            <a:pPr marL="400050" lvl="1" indent="0">
              <a:buNone/>
            </a:pPr>
            <a:r>
              <a:rPr lang="en-US" sz="1800" dirty="0"/>
              <a:t>To access the values associated with a key, we can use the reference </a:t>
            </a:r>
            <a:r>
              <a:rPr lang="en-US" sz="1800" b="1" dirty="0" err="1"/>
              <a:t>Dict</a:t>
            </a:r>
            <a:r>
              <a:rPr lang="en-US" sz="1800" b="1" dirty="0"/>
              <a:t>[‘key1’]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We need to access the values of the Antimony Model to be able to display them (and use for other purposes, as we will discuss later).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values of Antimony model variables, parameters and rates are stored in a python dictionary </a:t>
            </a:r>
          </a:p>
          <a:p>
            <a:pPr marL="400050" lvl="1" indent="0">
              <a:buNone/>
            </a:pPr>
            <a:r>
              <a:rPr lang="en-US" sz="1800" b="1" dirty="0" err="1"/>
              <a:t>self.sbml.Model_Name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antimony string contains variables T, I1, I2, D…, parameters </a:t>
            </a:r>
            <a:r>
              <a:rPr lang="en-US" sz="1800" dirty="0" err="1"/>
              <a:t>p,k,d,c</a:t>
            </a:r>
            <a:r>
              <a:rPr lang="en-US" sz="1800" dirty="0"/>
              <a:t>…, initial conditions T0…, and rate equations E1, E2… </a:t>
            </a:r>
          </a:p>
          <a:p>
            <a:pPr marL="400050" lvl="1" indent="0">
              <a:buNone/>
            </a:pPr>
            <a:r>
              <a:rPr lang="en-US" sz="1800" dirty="0"/>
              <a:t>We can access the value of any of these by using name of the name of the variable, parameter, initial condition and rate equation as a key</a:t>
            </a:r>
          </a:p>
          <a:p>
            <a:pPr marL="400050" lvl="1" indent="0">
              <a:buNone/>
            </a:pPr>
            <a:r>
              <a:rPr lang="en-US" sz="1800" b="1" dirty="0" err="1"/>
              <a:t>self.sbml.ODEModel</a:t>
            </a:r>
            <a:r>
              <a:rPr lang="en-US" sz="1800" b="1" dirty="0"/>
              <a:t>[‘T’] </a:t>
            </a:r>
            <a:r>
              <a:rPr lang="en-US" sz="1800" dirty="0"/>
              <a:t>returns the number of T cells in the Antimony model</a:t>
            </a:r>
          </a:p>
          <a:p>
            <a:pPr marL="400050" lvl="1" indent="0">
              <a:buNone/>
            </a:pPr>
            <a:r>
              <a:rPr lang="en-US" sz="1800" b="1" dirty="0" err="1"/>
              <a:t>self.sbml.ODEModel</a:t>
            </a:r>
            <a:r>
              <a:rPr lang="en-US" sz="1800" b="1" dirty="0"/>
              <a:t>[‘p’] </a:t>
            </a:r>
            <a:r>
              <a:rPr lang="en-US" sz="1800" dirty="0"/>
              <a:t>returns the values of the parameter 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DD443-C126-4C3E-8E95-2C0BB7425A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66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41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Access Free Floating Antimony Model Values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AA1056-4FA8-7348-A9B5-57CA11B3D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To access the syntax for referencing values of an Antimony Model</a:t>
            </a:r>
          </a:p>
          <a:p>
            <a:pPr marL="0" indent="0">
              <a:buNone/>
            </a:pPr>
            <a:r>
              <a:rPr lang="en-US" sz="1900" dirty="0"/>
              <a:t>	CC3D Python -&gt; SBML Solver -&gt; Get SBML Value for Free Floating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DF1233-9CB4-E243-A48B-31CC883A6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5" y="1905000"/>
            <a:ext cx="6858000" cy="4447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FE058-D4F9-4240-8379-A21781C084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64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41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Access Free Floating Antimony Model Values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AA1056-4FA8-7348-A9B5-57CA11B3D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Now we can reference our specific Antimony model and specific variables by editing the snippet code:</a:t>
            </a:r>
          </a:p>
          <a:p>
            <a:pPr marL="0" indent="0" algn="ctr">
              <a:buNone/>
            </a:pPr>
            <a:r>
              <a:rPr lang="en-US" sz="1800" b="1" dirty="0" err="1"/>
              <a:t>self.sbml.MODEL_NAME</a:t>
            </a:r>
            <a:r>
              <a:rPr lang="en-US" sz="1800" b="1" dirty="0"/>
              <a:t>[‘VALUE_NAME’] -&gt; </a:t>
            </a:r>
            <a:r>
              <a:rPr lang="en-US" sz="1800" b="1" dirty="0" err="1"/>
              <a:t>self.sbml.ODEModel</a:t>
            </a:r>
            <a:r>
              <a:rPr lang="en-US" sz="1800" b="1" dirty="0"/>
              <a:t>[‘T]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91686-95BD-C149-8231-2653B5BF1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66" y="2180366"/>
            <a:ext cx="6858000" cy="4328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250DD4-71E4-4065-869F-3AE7ED53B2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04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F041955-6893-EF4D-8E07-A0F3715461C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9369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FF"/>
                </a:solidFill>
              </a:rPr>
              <a:t>Spatializing ODE models in CC3D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5B4C73-85B5-7543-9207-4F946E035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72370"/>
            <a:ext cx="4876798" cy="5656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ODE models are extensively to understand dynamics of wide ranges of biological systems (from ecosystems down to whole organism down to cell populations to intracellular pathways and responses)</a:t>
            </a:r>
          </a:p>
          <a:p>
            <a:pPr marL="400050" lvl="1" indent="0">
              <a:buNone/>
            </a:pPr>
            <a:r>
              <a:rPr lang="en-US" sz="2100" dirty="0"/>
              <a:t>ODE systems can be powerful predictive tools when fitted to experimental data</a:t>
            </a:r>
          </a:p>
          <a:p>
            <a:pPr marL="0" indent="0">
              <a:buNone/>
            </a:pPr>
            <a:r>
              <a:rPr lang="en-US" sz="2100" dirty="0"/>
              <a:t>However, ODE do not include individual heterogeneity nor spatial resolution</a:t>
            </a:r>
          </a:p>
          <a:p>
            <a:pPr marL="400050" lvl="1" indent="0">
              <a:buNone/>
            </a:pPr>
            <a:r>
              <a:rPr lang="en-US" sz="2100" dirty="0"/>
              <a:t>For some disease, stochasticity associated with individual agents and the resulting spatiotemporal dynamics are important predictors of disease outcomes</a:t>
            </a:r>
          </a:p>
        </p:txBody>
      </p:sp>
      <p:pic>
        <p:nvPicPr>
          <p:cNvPr id="11" name="Picture 4" descr="redblackblockiu">
            <a:extLst>
              <a:ext uri="{FF2B5EF4-FFF2-40B4-BE49-F238E27FC236}">
                <a16:creationId xmlns:a16="http://schemas.microsoft.com/office/drawing/2014/main" id="{9FF51160-8672-0141-AB2D-51CE8642A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Biocomplexity Logo">
            <a:extLst>
              <a:ext uri="{FF2B5EF4-FFF2-40B4-BE49-F238E27FC236}">
                <a16:creationId xmlns:a16="http://schemas.microsoft.com/office/drawing/2014/main" id="{CD4E1060-0DF0-2A41-8EB1-16CB284D2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18DF01-6B8C-C04E-A186-081854E72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76" y="1217116"/>
            <a:ext cx="3092999" cy="3092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5F7DEBB-E548-EB44-816D-34CE49A4175F}"/>
              </a:ext>
            </a:extLst>
          </p:cNvPr>
          <p:cNvSpPr/>
          <p:nvPr/>
        </p:nvSpPr>
        <p:spPr>
          <a:xfrm>
            <a:off x="2562347" y="6413133"/>
            <a:ext cx="61118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Myers MA, Smith AP, Lane LC, </a:t>
            </a:r>
            <a:r>
              <a:rPr lang="en-US" sz="1050" dirty="0" err="1">
                <a:solidFill>
                  <a:srgbClr val="222222"/>
                </a:solidFill>
                <a:latin typeface="Arial" panose="020B0604020202020204" pitchFamily="34" charset="0"/>
              </a:rPr>
              <a:t>Moquin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 DJ, Vogel P, Woolard S, Smith AM. Dynamically Linking Influenza Virus Infection with Lung Injury to Predict Disease Severity. </a:t>
            </a:r>
            <a:r>
              <a:rPr lang="en-US" sz="1050" dirty="0" err="1">
                <a:solidFill>
                  <a:srgbClr val="222222"/>
                </a:solidFill>
                <a:latin typeface="Arial" panose="020B0604020202020204" pitchFamily="34" charset="0"/>
              </a:rPr>
              <a:t>bioRxiv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. 2019 Jan 1:555276.</a:t>
            </a:r>
            <a:endParaRPr lang="en-US" sz="10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A8635D-585D-8248-9BF4-0C6A0D5EF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41" y="4414226"/>
            <a:ext cx="4035911" cy="1641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F4C3B-316C-4DD2-B238-E1AE9419A5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77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41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Printing Antimony Model Values to the Console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AA1056-4FA8-7348-A9B5-57CA11B3D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To track how CC3D is integrating the Antimony model, we can print the values of the variables to the CC3D </a:t>
            </a:r>
            <a:r>
              <a:rPr lang="en-US" sz="1600" b="1" dirty="0"/>
              <a:t>console</a:t>
            </a:r>
            <a:r>
              <a:rPr lang="en-US" sz="1600" dirty="0"/>
              <a:t>.</a:t>
            </a:r>
          </a:p>
          <a:p>
            <a:pPr marL="400050" lvl="1" indent="0">
              <a:buNone/>
            </a:pPr>
            <a:r>
              <a:rPr lang="en-US" sz="1600" b="1" dirty="0"/>
              <a:t>print() </a:t>
            </a:r>
            <a:r>
              <a:rPr lang="en-US" sz="1600" dirty="0"/>
              <a:t>is a python function that outputs messages to the output display console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CC3D has its own console where information about the simulation is displayed to.</a:t>
            </a:r>
          </a:p>
          <a:p>
            <a:pPr marL="400050" lvl="1" indent="0">
              <a:buNone/>
            </a:pPr>
            <a:r>
              <a:rPr lang="en-US" sz="1600" dirty="0"/>
              <a:t>Most basic information is the step the simulation is currently at</a:t>
            </a:r>
          </a:p>
          <a:p>
            <a:pPr marL="400050" lvl="1" indent="0">
              <a:buNone/>
            </a:pPr>
            <a:r>
              <a:rPr lang="en-US" sz="1600" dirty="0"/>
              <a:t>Errors are also displayed in the console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Calling the print() function inside the </a:t>
            </a:r>
            <a:r>
              <a:rPr lang="en-US" sz="1600" dirty="0" err="1"/>
              <a:t>Steppables</a:t>
            </a:r>
            <a:r>
              <a:rPr lang="en-US" sz="1600" dirty="0"/>
              <a:t> will output to the console</a:t>
            </a:r>
          </a:p>
          <a:p>
            <a:pPr marL="400050" lvl="1" indent="0">
              <a:buNone/>
            </a:pPr>
            <a:r>
              <a:rPr lang="en-US" sz="1600" dirty="0"/>
              <a:t>If the print function is in the start function it will only print at beginning of the simulation</a:t>
            </a:r>
          </a:p>
          <a:p>
            <a:pPr marL="400050" lvl="1" indent="0">
              <a:buNone/>
            </a:pPr>
            <a:r>
              <a:rPr lang="en-US" sz="1600" dirty="0"/>
              <a:t>If the print function is inside the step function, it will print every simulation step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27686-C32C-48FA-8AD2-7976F66C74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22636C-533E-4C42-BDB8-DCD65F938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76"/>
          <a:stretch/>
        </p:blipFill>
        <p:spPr>
          <a:xfrm>
            <a:off x="4616327" y="1818174"/>
            <a:ext cx="4237436" cy="3480818"/>
          </a:xfrm>
          <a:prstGeom prst="rect">
            <a:avLst/>
          </a:prstGeom>
        </p:spPr>
      </p:pic>
      <p:sp>
        <p:nvSpPr>
          <p:cNvPr id="11" name="Google Shape;263;g8d4ec31b01_0_727">
            <a:extLst>
              <a:ext uri="{FF2B5EF4-FFF2-40B4-BE49-F238E27FC236}">
                <a16:creationId xmlns:a16="http://schemas.microsoft.com/office/drawing/2014/main" id="{A95C9B0C-30D6-7344-9936-77784F58DE2C}"/>
              </a:ext>
            </a:extLst>
          </p:cNvPr>
          <p:cNvSpPr/>
          <p:nvPr/>
        </p:nvSpPr>
        <p:spPr>
          <a:xfrm flipV="1">
            <a:off x="4608442" y="4191000"/>
            <a:ext cx="4237435" cy="1107992"/>
          </a:xfrm>
          <a:prstGeom prst="rect">
            <a:avLst/>
          </a:prstGeom>
          <a:solidFill>
            <a:srgbClr val="009900">
              <a:alpha val="498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2932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41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Printing Antimony Model Values to the Console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AA1056-4FA8-7348-A9B5-57CA11B3D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Use print functions for each of the variables of the epithelial cells in the ODE Model inside the step </a:t>
            </a:r>
            <a:r>
              <a:rPr lang="en-US" sz="2000" b="1" dirty="0"/>
              <a:t>function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F624C-6106-C446-AAEE-A36AAF4CB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19" y="1917525"/>
            <a:ext cx="7592961" cy="4788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D27686-C32C-48FA-8AD2-7976F66C74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91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01999" y="285892"/>
            <a:ext cx="8229600" cy="541466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000FF"/>
                </a:solidFill>
              </a:rPr>
              <a:t>Run the ODE Viral Replication Model in CC3D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5D2EB6-AD5E-AB49-B1B2-3F73DCA9ED10}"/>
              </a:ext>
            </a:extLst>
          </p:cNvPr>
          <p:cNvGrpSpPr/>
          <p:nvPr/>
        </p:nvGrpSpPr>
        <p:grpSpPr>
          <a:xfrm>
            <a:off x="179147" y="1274218"/>
            <a:ext cx="8938349" cy="4333699"/>
            <a:chOff x="242094" y="1124404"/>
            <a:chExt cx="8938349" cy="4333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A87334-374E-DC4C-A8A8-FC824B859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2"/>
            <a:stretch/>
          </p:blipFill>
          <p:spPr>
            <a:xfrm>
              <a:off x="242094" y="1124404"/>
              <a:ext cx="6743700" cy="3472537"/>
            </a:xfrm>
            <a:prstGeom prst="rect">
              <a:avLst/>
            </a:prstGeom>
          </p:spPr>
        </p:pic>
        <p:cxnSp>
          <p:nvCxnSpPr>
            <p:cNvPr id="7" name="Google Shape;124;g8d4ec31b01_0_29">
              <a:extLst>
                <a:ext uri="{FF2B5EF4-FFF2-40B4-BE49-F238E27FC236}">
                  <a16:creationId xmlns:a16="http://schemas.microsoft.com/office/drawing/2014/main" id="{9605EFB4-9186-4543-8D80-C3D2250BC1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999" y="1488041"/>
              <a:ext cx="512401" cy="64217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F186C1-73FD-3443-AFFB-07C24B4E0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443" y="2358336"/>
              <a:ext cx="6858000" cy="3099767"/>
            </a:xfrm>
            <a:prstGeom prst="rect">
              <a:avLst/>
            </a:prstGeom>
          </p:spPr>
        </p:pic>
        <p:cxnSp>
          <p:nvCxnSpPr>
            <p:cNvPr id="10" name="Google Shape;124;g8d4ec31b01_0_29">
              <a:extLst>
                <a:ext uri="{FF2B5EF4-FFF2-40B4-BE49-F238E27FC236}">
                  <a16:creationId xmlns:a16="http://schemas.microsoft.com/office/drawing/2014/main" id="{0BC6D2F6-57EC-4944-B8E1-E5C384F3FC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600" y="4876800"/>
              <a:ext cx="1447800" cy="581303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</p:grp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FC61B5-1BD2-A040-8E89-077D495FF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99" y="5733596"/>
            <a:ext cx="8229600" cy="1007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Values of the Antimony variables will now be displayed in the console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1A02AA-89E2-4D0C-9F2D-8C12471AFFD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68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7" y="1491295"/>
            <a:ext cx="3810000" cy="4619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CC3D has extensive capabilities to display time series of scalar quantities and histograms.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will use these to plot the time series of our model variable, the same way we used </a:t>
            </a:r>
            <a:r>
              <a:rPr lang="en-US" sz="2000" dirty="0" err="1"/>
              <a:t>m.plot</a:t>
            </a:r>
            <a:r>
              <a:rPr lang="en-US" sz="2000" dirty="0"/>
              <a:t>() in Tellurium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However, because we are updating the plots on the fly we need to do a little more work to define our plots</a:t>
            </a:r>
            <a:endParaRPr lang="en-US" sz="24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ACC0518-46D6-4CD4-88B1-D176191E0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804816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Scientific Plots in CC3D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C2372-8565-485F-9D73-4A7F5FCFFD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FAFB1-9B06-4E41-B2B1-A0A22D217C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02" t="5481"/>
          <a:stretch/>
        </p:blipFill>
        <p:spPr>
          <a:xfrm>
            <a:off x="4381500" y="2191715"/>
            <a:ext cx="4507970" cy="272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27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BD2178-0096-6047-82F0-2F2092CE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altLang="en-US" sz="2400" dirty="0"/>
              <a:t>Purpose of generating plots: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2400" dirty="0"/>
              <a:t>We want to be able to visualize the results of time stepping the ODE model such that we can compared to Tellurium plots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2400" dirty="0"/>
              <a:t>We can later compare cellular version of the model to the ODEs</a:t>
            </a:r>
          </a:p>
        </p:txBody>
      </p:sp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Creating Scientific Plots using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Twedit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++</a:t>
            </a:r>
            <a:endParaRPr lang="pl-PL" altLang="en-US" sz="36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63F813-D5E4-8A44-A29B-4EFAF4934A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3466A-CB12-1749-9FB2-DB6732B42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46" y="3110865"/>
            <a:ext cx="4325991" cy="3108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3EE0C-A245-2140-9880-78C20D8D2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9" y="3155315"/>
            <a:ext cx="4363647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39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BD2178-0096-6047-82F0-2F2092CE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4495800" cy="4983163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altLang="en-US" dirty="0" err="1"/>
              <a:t>Twedit</a:t>
            </a:r>
            <a:r>
              <a:rPr lang="en-US" altLang="en-US" dirty="0"/>
              <a:t>++ provides a host of predefined code snippets for specifying plots in the </a:t>
            </a:r>
            <a:r>
              <a:rPr lang="en-US" altLang="en-US" dirty="0" err="1"/>
              <a:t>Steppable</a:t>
            </a:r>
            <a:r>
              <a:rPr lang="en-US" altLang="en-US" dirty="0"/>
              <a:t> file.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/>
              <a:t>We will use the pull-down menu to generate plots showing the volume and surface areas of all cells in our simulation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/>
              <a:t>These code snippets provide a  helpful template but need to be edited and possibly reading of manuals to do exactly what we want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/>
              <a:t>To create a dynamic plot:</a:t>
            </a:r>
          </a:p>
          <a:p>
            <a:pPr>
              <a:spcBef>
                <a:spcPct val="50000"/>
              </a:spcBef>
              <a:buAutoNum type="arabicParenR"/>
            </a:pPr>
            <a:r>
              <a:rPr lang="en-US" altLang="en-US" dirty="0"/>
              <a:t>We first create and configure a plot window in the </a:t>
            </a:r>
            <a:r>
              <a:rPr lang="en-US" altLang="en-US" dirty="0" err="1"/>
              <a:t>Steppable</a:t>
            </a:r>
            <a:r>
              <a:rPr lang="en-US" altLang="en-US" dirty="0"/>
              <a:t> class </a:t>
            </a:r>
            <a:r>
              <a:rPr lang="en-US" altLang="en-US" b="1" dirty="0"/>
              <a:t>start </a:t>
            </a:r>
            <a:r>
              <a:rPr lang="en-US" altLang="en-US" dirty="0"/>
              <a:t>function</a:t>
            </a:r>
          </a:p>
          <a:p>
            <a:pPr>
              <a:spcBef>
                <a:spcPct val="50000"/>
              </a:spcBef>
              <a:buAutoNum type="arabicParenR"/>
            </a:pPr>
            <a:r>
              <a:rPr lang="en-US" altLang="en-US" dirty="0"/>
              <a:t>Define the data series that will be associated with the plot window</a:t>
            </a:r>
          </a:p>
          <a:p>
            <a:pPr>
              <a:spcBef>
                <a:spcPct val="50000"/>
              </a:spcBef>
              <a:buAutoNum type="arabicParenR"/>
            </a:pPr>
            <a:r>
              <a:rPr lang="en-US" altLang="en-US" dirty="0"/>
              <a:t>Add the data points to plot in the </a:t>
            </a:r>
            <a:r>
              <a:rPr lang="en-US" altLang="en-US" b="1" dirty="0"/>
              <a:t>step</a:t>
            </a:r>
            <a:r>
              <a:rPr lang="en-US" altLang="en-US" dirty="0"/>
              <a:t> function</a:t>
            </a:r>
          </a:p>
        </p:txBody>
      </p:sp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Creating Scientific Plots using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Twedit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++</a:t>
            </a:r>
            <a:endParaRPr lang="pl-PL" altLang="en-US" sz="36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63F813-D5E4-8A44-A29B-4EFAF4934A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5BB30-3423-6D4A-86EF-7BA93D3571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95"/>
          <a:stretch/>
        </p:blipFill>
        <p:spPr>
          <a:xfrm>
            <a:off x="4953000" y="1905000"/>
            <a:ext cx="3980611" cy="33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17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026"/>
            <a:ext cx="8229600" cy="5418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1) Adding Plot Window</a:t>
            </a:r>
          </a:p>
          <a:p>
            <a:pPr marL="0" indent="0">
              <a:buNone/>
            </a:pPr>
            <a:r>
              <a:rPr lang="en-US" sz="2000" dirty="0"/>
              <a:t>Plot windows are added in the start function</a:t>
            </a:r>
          </a:p>
          <a:p>
            <a:pPr marL="0" indent="0">
              <a:buNone/>
            </a:pPr>
            <a:r>
              <a:rPr lang="en-US" sz="2000" dirty="0"/>
              <a:t>CC3D Python -&gt; Scientific Plot -&gt; Setup (start </a:t>
            </a:r>
            <a:r>
              <a:rPr lang="en-US" sz="2000" dirty="0" err="1"/>
              <a:t>fcn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r>
              <a:rPr lang="en-US" sz="2000" dirty="0"/>
              <a:t>Add in start function after loading Antimony String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B9B4A-FFEF-FC46-ADCE-4EE6F370E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59" y="2209800"/>
            <a:ext cx="6861881" cy="4455766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ACC0518-46D6-4CD4-88B1-D176191E0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708026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</a:rPr>
              <a:t>Adding Plots in CC3D: Create Plot Window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C2372-8565-485F-9D73-4A7F5FCFFD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1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146695" y="13802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Twedit</a:t>
            </a:r>
            <a:r>
              <a:rPr lang="en-US" altLang="en-US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++ Code Snippet for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Defining a Plot Window and Plot Series</a:t>
            </a:r>
            <a:endParaRPr lang="pl-PL" altLang="en-US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49796" y="1889727"/>
            <a:ext cx="730040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+mn-lt"/>
              </a:rPr>
              <a:t>The function will paste in the following sample code snippet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/>
              <a:t>                     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0E309-B9C0-4297-BC9F-D42224E9C1A7}"/>
              </a:ext>
            </a:extLst>
          </p:cNvPr>
          <p:cNvSpPr/>
          <p:nvPr/>
        </p:nvSpPr>
        <p:spPr>
          <a:xfrm>
            <a:off x="849796" y="2462436"/>
            <a:ext cx="7300404" cy="2031325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 err="1"/>
              <a:t>self.plot_win</a:t>
            </a:r>
            <a:r>
              <a:rPr lang="en-US" altLang="en-US" sz="1400" dirty="0"/>
              <a:t> = </a:t>
            </a:r>
            <a:r>
              <a:rPr lang="en-US" altLang="en-US" sz="1400" dirty="0" err="1"/>
              <a:t>self.add_new_plot_window</a:t>
            </a:r>
            <a:r>
              <a:rPr lang="en-US" altLang="en-US" sz="1400" dirty="0"/>
              <a:t>(title='Average Volume And Surface',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</a:t>
            </a:r>
            <a:r>
              <a:rPr lang="en-US" altLang="en-US" sz="1400" dirty="0" err="1"/>
              <a:t>x_axis_title</a:t>
            </a:r>
            <a:r>
              <a:rPr lang="en-US" altLang="en-US" sz="1400" dirty="0"/>
              <a:t>='</a:t>
            </a:r>
            <a:r>
              <a:rPr lang="en-US" altLang="en-US" sz="1400" dirty="0" err="1"/>
              <a:t>MonteCarlo</a:t>
            </a:r>
            <a:r>
              <a:rPr lang="en-US" altLang="en-US" sz="1400" dirty="0"/>
              <a:t> Step (MCS)',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</a:t>
            </a:r>
            <a:r>
              <a:rPr lang="en-US" altLang="en-US" sz="1400" dirty="0" err="1"/>
              <a:t>y_axis_title</a:t>
            </a:r>
            <a:r>
              <a:rPr lang="en-US" altLang="en-US" sz="1400" dirty="0"/>
              <a:t>='Variables',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</a:t>
            </a:r>
            <a:r>
              <a:rPr lang="en-US" altLang="en-US" sz="1400" dirty="0" err="1"/>
              <a:t>x_scale_type</a:t>
            </a:r>
            <a:r>
              <a:rPr lang="en-US" altLang="en-US" sz="1400" dirty="0"/>
              <a:t>='linear',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</a:t>
            </a:r>
            <a:r>
              <a:rPr lang="en-US" altLang="en-US" sz="1400" dirty="0" err="1"/>
              <a:t>y_scale_type</a:t>
            </a:r>
            <a:r>
              <a:rPr lang="en-US" altLang="en-US" sz="1400" dirty="0"/>
              <a:t>='linear',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grid=False)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altLang="en-US" sz="1400" dirty="0"/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 err="1"/>
              <a:t>self.plot_win.add_plot</a:t>
            </a:r>
            <a:r>
              <a:rPr lang="en-US" altLang="en-US" sz="1400" dirty="0"/>
              <a:t>("</a:t>
            </a:r>
            <a:r>
              <a:rPr lang="en-US" altLang="en-US" sz="1400" dirty="0" err="1"/>
              <a:t>MVol</a:t>
            </a:r>
            <a:r>
              <a:rPr lang="en-US" altLang="en-US" sz="1400" dirty="0"/>
              <a:t>", style='Lines', color='red', size=5)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 err="1"/>
              <a:t>self.plot_win.add_plot</a:t>
            </a:r>
            <a:r>
              <a:rPr lang="en-US" altLang="en-US" sz="1400" dirty="0"/>
              <a:t>("</a:t>
            </a:r>
            <a:r>
              <a:rPr lang="en-US" altLang="en-US" sz="1400" dirty="0" err="1"/>
              <a:t>MSur</a:t>
            </a:r>
            <a:r>
              <a:rPr lang="en-US" altLang="en-US" sz="1400" dirty="0"/>
              <a:t>", style='Dots', color='green', size=1)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F19FE2E-30FF-4509-B694-35B184DAB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96" y="4651097"/>
            <a:ext cx="73004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+mn-lt"/>
              </a:rPr>
              <a:t>The first line creates a Plot Window and a handle to it, the next two lines create Plot Series within that window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77B434-3D62-F749-B7A9-9457802633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73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redblackblockiu">
            <a:extLst>
              <a:ext uri="{FF2B5EF4-FFF2-40B4-BE49-F238E27FC236}">
                <a16:creationId xmlns:a16="http://schemas.microsoft.com/office/drawing/2014/main" id="{5BB10F3F-36CA-6044-AC75-DEE0A9EE5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870026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Adding Plots in CC3D: Create Plot Window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23532" y="673240"/>
            <a:ext cx="5667667" cy="571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700" dirty="0">
                <a:latin typeface="+mn-lt"/>
              </a:rPr>
              <a:t>The first line in the code snippet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7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7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7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7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700" dirty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700" dirty="0">
                <a:latin typeface="+mn-lt"/>
              </a:rPr>
              <a:t>Creates a single plot window and assigns it to the handle </a:t>
            </a:r>
            <a:r>
              <a:rPr lang="en-US" altLang="en-US" sz="1700" dirty="0" err="1">
                <a:latin typeface="+mn-lt"/>
              </a:rPr>
              <a:t>self.plot_win</a:t>
            </a:r>
            <a:r>
              <a:rPr lang="en-US" altLang="en-US" sz="1700" dirty="0">
                <a:latin typeface="+mn-lt"/>
              </a:rPr>
              <a:t> (we will rename them)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700" dirty="0">
                <a:latin typeface="+mn-lt"/>
              </a:rPr>
              <a:t>You will need to remember the name of handle for the window when you add data to the plot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700" dirty="0">
                <a:latin typeface="+mn-lt"/>
              </a:rPr>
              <a:t>The window contains a single graph with title Average Volume And Surface, x axis labeled </a:t>
            </a:r>
            <a:r>
              <a:rPr lang="en-US" altLang="en-US" sz="1700" dirty="0" err="1">
                <a:latin typeface="+mn-lt"/>
              </a:rPr>
              <a:t>MonteCarlo</a:t>
            </a:r>
            <a:r>
              <a:rPr lang="en-US" altLang="en-US" sz="1700" dirty="0">
                <a:latin typeface="+mn-lt"/>
              </a:rPr>
              <a:t> Step (MCS) and y axis labeled Variables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700" dirty="0">
                <a:latin typeface="+mn-lt"/>
              </a:rPr>
              <a:t>You can add additional plot windows with the same command but each one must have unique handle, e.g. plot_win2 AND a unique title (reusing </a:t>
            </a:r>
            <a:r>
              <a:rPr lang="en-US" altLang="en-US" sz="1700" dirty="0" err="1">
                <a:latin typeface="+mn-lt"/>
              </a:rPr>
              <a:t>plot_win</a:t>
            </a:r>
            <a:r>
              <a:rPr lang="en-US" altLang="en-US" sz="1700" dirty="0">
                <a:latin typeface="+mn-lt"/>
              </a:rPr>
              <a:t> or ‘Average Volume And Surface’ will generate an error)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23533" y="1219200"/>
            <a:ext cx="8576733" cy="156966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 err="1"/>
              <a:t>self.plot_win</a:t>
            </a:r>
            <a:r>
              <a:rPr lang="en-US" altLang="en-US" sz="1600" dirty="0"/>
              <a:t> = </a:t>
            </a:r>
            <a:r>
              <a:rPr lang="en-US" altLang="en-US" sz="1600" dirty="0" err="1"/>
              <a:t>self.add_new_plot_window</a:t>
            </a:r>
            <a:r>
              <a:rPr lang="en-US" altLang="en-US" sz="1600" dirty="0"/>
              <a:t>(title='Average Volume And Surface',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x_axis_title</a:t>
            </a:r>
            <a:r>
              <a:rPr lang="en-US" altLang="en-US" sz="1600" dirty="0"/>
              <a:t>='</a:t>
            </a:r>
            <a:r>
              <a:rPr lang="en-US" altLang="en-US" sz="1600" dirty="0" err="1"/>
              <a:t>MonteCarlo</a:t>
            </a:r>
            <a:r>
              <a:rPr lang="en-US" altLang="en-US" sz="1600" dirty="0"/>
              <a:t> Step (MCS)',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y_axis_title</a:t>
            </a:r>
            <a:r>
              <a:rPr lang="en-US" altLang="en-US" sz="1600" dirty="0"/>
              <a:t>='Variables',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x_scale_type</a:t>
            </a:r>
            <a:r>
              <a:rPr lang="en-US" altLang="en-US" sz="1600" dirty="0"/>
              <a:t>='linear',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y_scale_type</a:t>
            </a:r>
            <a:r>
              <a:rPr lang="en-US" altLang="en-US" sz="1600" dirty="0"/>
              <a:t>='linear',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grid=False)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03D700-229D-4B59-990A-7D35B1232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642" y="3348797"/>
            <a:ext cx="3000668" cy="2488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647FF-8017-6949-AFE2-9A04E6B47B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75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7943266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Plot Window Creation Options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8901" y="651176"/>
            <a:ext cx="8461374" cy="168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700" dirty="0">
                <a:latin typeface="+mn-lt"/>
              </a:rPr>
              <a:t>We can set the axes independently to be linear or logarithmic (</a:t>
            </a:r>
            <a:r>
              <a:rPr lang="en-US" altLang="en-US" sz="1700" dirty="0" err="1">
                <a:latin typeface="+mn-lt"/>
              </a:rPr>
              <a:t>x_scale_type</a:t>
            </a:r>
            <a:r>
              <a:rPr lang="en-US" altLang="en-US" sz="1700" dirty="0">
                <a:latin typeface="+mn-lt"/>
              </a:rPr>
              <a:t>=‘log’), and turn on or off a background set of grid lines (grid=True) or add legends (</a:t>
            </a:r>
            <a:r>
              <a:rPr lang="en-US" altLang="en-US" sz="1700" dirty="0" err="1">
                <a:latin typeface="+mn-lt"/>
              </a:rPr>
              <a:t>config_options</a:t>
            </a:r>
            <a:r>
              <a:rPr lang="en-US" altLang="en-US" sz="1700" dirty="0">
                <a:latin typeface="+mn-lt"/>
              </a:rPr>
              <a:t>={'legend': True})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700" dirty="0">
                <a:latin typeface="+mn-lt"/>
              </a:rPr>
              <a:t>By default axis ranges </a:t>
            </a:r>
            <a:r>
              <a:rPr lang="en-US" altLang="en-US" sz="1700" dirty="0" err="1">
                <a:latin typeface="+mn-lt"/>
              </a:rPr>
              <a:t>autoscale</a:t>
            </a:r>
            <a:endParaRPr lang="en-US" altLang="en-US" sz="1700" dirty="0">
              <a:latin typeface="+mn-lt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700" dirty="0">
                <a:latin typeface="+mn-lt"/>
              </a:rPr>
              <a:t>For more options see </a:t>
            </a:r>
            <a:r>
              <a:rPr lang="en-US" sz="1800" dirty="0">
                <a:hlinkClick r:id="rId4"/>
              </a:rPr>
              <a:t>http://www.pyqtgraph.org/documentation/</a:t>
            </a:r>
            <a:r>
              <a:rPr lang="en-US" sz="1800" dirty="0"/>
              <a:t> </a:t>
            </a:r>
            <a:endParaRPr lang="en-US" alt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84668" y="2560972"/>
            <a:ext cx="6311899" cy="1815882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 err="1"/>
              <a:t>self.plot_win</a:t>
            </a:r>
            <a:r>
              <a:rPr lang="en-US" altLang="en-US" sz="1600" dirty="0"/>
              <a:t> = </a:t>
            </a:r>
            <a:r>
              <a:rPr lang="en-US" altLang="en-US" sz="1600" dirty="0" err="1"/>
              <a:t>self.add_new_plot_window</a:t>
            </a:r>
            <a:r>
              <a:rPr lang="en-US" altLang="en-US" sz="1600" dirty="0"/>
              <a:t>(title='Average Volume And Surface',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x_axis_title</a:t>
            </a:r>
            <a:r>
              <a:rPr lang="en-US" altLang="en-US" sz="1600" dirty="0"/>
              <a:t>='</a:t>
            </a:r>
            <a:r>
              <a:rPr lang="en-US" altLang="en-US" sz="1600" dirty="0" err="1"/>
              <a:t>MonteCarlo</a:t>
            </a:r>
            <a:r>
              <a:rPr lang="en-US" altLang="en-US" sz="1600" dirty="0"/>
              <a:t> Step (MCS)',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y_axis_title</a:t>
            </a:r>
            <a:r>
              <a:rPr lang="en-US" altLang="en-US" sz="1600" dirty="0"/>
              <a:t>='Variables',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x_scale_type</a:t>
            </a:r>
            <a:r>
              <a:rPr lang="en-US" altLang="en-US" sz="1600" dirty="0"/>
              <a:t>='linear',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y_scale_type</a:t>
            </a:r>
            <a:r>
              <a:rPr lang="en-US" altLang="en-US" sz="1600" dirty="0"/>
              <a:t>='linear',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grid=False)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03D700-229D-4B59-990A-7D35B1232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129" y="2328333"/>
            <a:ext cx="2609928" cy="2164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F504C-9DE3-462E-97C8-62B1873F8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129" y="4527283"/>
            <a:ext cx="2681971" cy="22042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AEF2EC-1E2D-4A1E-A7AE-F2463AABAF4E}"/>
              </a:ext>
            </a:extLst>
          </p:cNvPr>
          <p:cNvSpPr/>
          <p:nvPr/>
        </p:nvSpPr>
        <p:spPr>
          <a:xfrm>
            <a:off x="88901" y="4709486"/>
            <a:ext cx="6235699" cy="1815882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 err="1"/>
              <a:t>self.plot_win</a:t>
            </a:r>
            <a:r>
              <a:rPr lang="en-US" altLang="en-US" sz="1600" dirty="0"/>
              <a:t> = </a:t>
            </a:r>
            <a:r>
              <a:rPr lang="en-US" altLang="en-US" sz="1600" dirty="0" err="1"/>
              <a:t>self.add_new_plot_window</a:t>
            </a:r>
            <a:r>
              <a:rPr lang="en-US" altLang="en-US" sz="1600" dirty="0"/>
              <a:t>(title='Average Volume And Surface',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x_axis_title</a:t>
            </a:r>
            <a:r>
              <a:rPr lang="en-US" altLang="en-US" sz="1600" dirty="0"/>
              <a:t>='</a:t>
            </a:r>
            <a:r>
              <a:rPr lang="en-US" altLang="en-US" sz="1600" dirty="0" err="1"/>
              <a:t>MonteCarlo</a:t>
            </a:r>
            <a:r>
              <a:rPr lang="en-US" altLang="en-US" sz="1600" dirty="0"/>
              <a:t> Step (MCS)',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y_axis_title</a:t>
            </a:r>
            <a:r>
              <a:rPr lang="en-US" altLang="en-US" sz="1600" dirty="0"/>
              <a:t>='Variables',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x_scale_type</a:t>
            </a:r>
            <a:r>
              <a:rPr lang="en-US" altLang="en-US" sz="1600" dirty="0"/>
              <a:t>=‘log',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</a:t>
            </a:r>
            <a:r>
              <a:rPr lang="en-US" altLang="en-US" sz="1600" dirty="0" err="1"/>
              <a:t>y_scale_type</a:t>
            </a:r>
            <a:r>
              <a:rPr lang="en-US" altLang="en-US" sz="1600" dirty="0"/>
              <a:t>=‘log',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600" dirty="0"/>
              <a:t>                                         grid=True)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40566F-6709-FD41-8624-097BF7179AA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8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E3FD7-38D2-1341-8DC1-F0F1998EE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2" y="2650435"/>
            <a:ext cx="8199293" cy="3613840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Download Simulation Scripts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BB9571E-E5E4-DE46-AD2F-307B32D10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143000"/>
            <a:ext cx="8229600" cy="4643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Versions of the different projects we will be working during the following modules are available in Google Drive:</a:t>
            </a:r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https://drive.google.com/drive/folders/1xzAsdpc7LK3Yhjr-Yx0-KWhHzVUIoT15?usp=sharing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15" name="Google Shape;124;g8d4ec31b01_0_29">
            <a:extLst>
              <a:ext uri="{FF2B5EF4-FFF2-40B4-BE49-F238E27FC236}">
                <a16:creationId xmlns:a16="http://schemas.microsoft.com/office/drawing/2014/main" id="{CC6FD6AD-90C7-5E45-87ED-05F288F88963}"/>
              </a:ext>
            </a:extLst>
          </p:cNvPr>
          <p:cNvCxnSpPr>
            <a:cxnSpLocks/>
          </p:cNvCxnSpPr>
          <p:nvPr/>
        </p:nvCxnSpPr>
        <p:spPr>
          <a:xfrm flipV="1">
            <a:off x="3733800" y="3810000"/>
            <a:ext cx="402000" cy="42030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F0C9F15-F735-4A7E-B7FF-B3EE4CED6B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28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026"/>
            <a:ext cx="7924800" cy="541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dirty="0" err="1"/>
              <a:t>Twedit</a:t>
            </a:r>
            <a:r>
              <a:rPr lang="en-US" sz="2000" dirty="0"/>
              <a:t>++ template script creates a plot window and adds two data series. We need to change inputs to the plot function for our specific datasets: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will define the plot handle in the _</a:t>
            </a:r>
            <a:r>
              <a:rPr lang="en-US" sz="2000" dirty="0" err="1"/>
              <a:t>init</a:t>
            </a:r>
            <a:r>
              <a:rPr lang="en-US" sz="2000" dirty="0"/>
              <a:t>_ function as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s</a:t>
            </a:r>
            <a:r>
              <a:rPr lang="en-US" sz="2000" b="1" dirty="0" err="1"/>
              <a:t>elf.pop_data_win</a:t>
            </a:r>
            <a:r>
              <a:rPr lang="en-US" sz="2000" b="1" dirty="0"/>
              <a:t> = None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plot inputs:	</a:t>
            </a:r>
          </a:p>
          <a:p>
            <a:pPr marL="0" indent="0">
              <a:buNone/>
            </a:pPr>
            <a:r>
              <a:rPr lang="en-US" sz="2000" dirty="0"/>
              <a:t>	title = ‘Population Data’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x_axis_title</a:t>
            </a:r>
            <a:r>
              <a:rPr lang="en-US" sz="2000" dirty="0"/>
              <a:t> = ‘Time (days)’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y_axis_title</a:t>
            </a:r>
            <a:r>
              <a:rPr lang="en-US" sz="2000" dirty="0"/>
              <a:t> = ‘Number of Cells’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x_scale_type</a:t>
            </a:r>
            <a:r>
              <a:rPr lang="en-US" sz="2000" dirty="0"/>
              <a:t> = ‘Linear’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y_scale_type</a:t>
            </a:r>
            <a:r>
              <a:rPr lang="en-US" sz="2000" dirty="0"/>
              <a:t> = ‘linear’</a:t>
            </a:r>
          </a:p>
          <a:p>
            <a:pPr marL="0" indent="0">
              <a:buNone/>
            </a:pPr>
            <a:r>
              <a:rPr lang="en-US" sz="2000" dirty="0"/>
              <a:t>	grid = True</a:t>
            </a:r>
          </a:p>
          <a:p>
            <a:pPr marL="0" indent="0">
              <a:buNone/>
            </a:pPr>
            <a:r>
              <a:rPr lang="en-US" altLang="en-US" sz="2000" dirty="0"/>
              <a:t>	</a:t>
            </a:r>
            <a:r>
              <a:rPr lang="en-US" altLang="en-US" sz="2000" dirty="0" err="1"/>
              <a:t>config_options</a:t>
            </a:r>
            <a:r>
              <a:rPr lang="en-US" altLang="en-US" sz="2000" dirty="0"/>
              <a:t>={'legend': True})</a:t>
            </a:r>
            <a:endParaRPr lang="en-US" sz="20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FB90E9-64FD-4F73-ACE7-418365BFD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708026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</a:rPr>
              <a:t>Adding Plots in CC3D: Create Plot Window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BBD2C-3D16-4B1B-B805-6B3AE5EF03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27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8467-DEB0-C04A-8ECC-E9AF2BB23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" b="17396"/>
          <a:stretch/>
        </p:blipFill>
        <p:spPr>
          <a:xfrm>
            <a:off x="85912" y="1276742"/>
            <a:ext cx="8591175" cy="4421510"/>
          </a:xfrm>
          <a:prstGeom prst="rect">
            <a:avLst/>
          </a:prstGeom>
        </p:spPr>
      </p:pic>
      <p:sp>
        <p:nvSpPr>
          <p:cNvPr id="9" name="Google Shape;263;g8d4ec31b01_0_727">
            <a:extLst>
              <a:ext uri="{FF2B5EF4-FFF2-40B4-BE49-F238E27FC236}">
                <a16:creationId xmlns:a16="http://schemas.microsoft.com/office/drawing/2014/main" id="{C285948A-9775-7B4F-B6F7-EFE1E8A9F3CA}"/>
              </a:ext>
            </a:extLst>
          </p:cNvPr>
          <p:cNvSpPr/>
          <p:nvPr/>
        </p:nvSpPr>
        <p:spPr>
          <a:xfrm flipV="1">
            <a:off x="5410200" y="4267200"/>
            <a:ext cx="3266887" cy="762000"/>
          </a:xfrm>
          <a:prstGeom prst="rect">
            <a:avLst/>
          </a:prstGeom>
          <a:solidFill>
            <a:srgbClr val="FF00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FB90E9-64FD-4F73-ACE7-418365BFD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708026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</a:rPr>
              <a:t>Adding Plots in CC3D: Create Plot Window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BBD2C-3D16-4B1B-B805-6B3AE5EF03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822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6E483-3BB6-5441-8159-463D9CC5E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>
          <a:xfrm>
            <a:off x="170075" y="1066800"/>
            <a:ext cx="8803849" cy="4977177"/>
          </a:xfrm>
          <a:prstGeom prst="rect">
            <a:avLst/>
          </a:prstGeom>
        </p:spPr>
      </p:pic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63;g8d4ec31b01_0_727">
            <a:extLst>
              <a:ext uri="{FF2B5EF4-FFF2-40B4-BE49-F238E27FC236}">
                <a16:creationId xmlns:a16="http://schemas.microsoft.com/office/drawing/2014/main" id="{C285948A-9775-7B4F-B6F7-EFE1E8A9F3CA}"/>
              </a:ext>
            </a:extLst>
          </p:cNvPr>
          <p:cNvSpPr/>
          <p:nvPr/>
        </p:nvSpPr>
        <p:spPr>
          <a:xfrm flipV="1">
            <a:off x="2971800" y="4419599"/>
            <a:ext cx="5311792" cy="914400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1601A20-8400-4EDC-84B2-2FAEB6ED3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708026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</a:rPr>
              <a:t>Adding Plots in CC3D: Create Plot Window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D6E3A2-41AC-489E-B407-1E590ADC318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sp>
        <p:nvSpPr>
          <p:cNvPr id="15" name="Google Shape;263;g8d4ec31b01_0_727">
            <a:extLst>
              <a:ext uri="{FF2B5EF4-FFF2-40B4-BE49-F238E27FC236}">
                <a16:creationId xmlns:a16="http://schemas.microsoft.com/office/drawing/2014/main" id="{F0373C61-0943-1F45-945F-014A58965DE5}"/>
              </a:ext>
            </a:extLst>
          </p:cNvPr>
          <p:cNvSpPr/>
          <p:nvPr/>
        </p:nvSpPr>
        <p:spPr>
          <a:xfrm flipV="1">
            <a:off x="2948609" y="3252421"/>
            <a:ext cx="1699591" cy="176579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014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7943266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Adding Data Series to a Plot Window</a:t>
            </a:r>
            <a:endParaRPr lang="pl-PL" altLang="en-US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1798" y="1524000"/>
            <a:ext cx="7300404" cy="2031325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 err="1"/>
              <a:t>self.</a:t>
            </a:r>
            <a:r>
              <a:rPr lang="en-US" altLang="en-US" sz="1400" b="1" dirty="0" err="1">
                <a:solidFill>
                  <a:srgbClr val="0000CC"/>
                </a:solidFill>
              </a:rPr>
              <a:t>plot_win</a:t>
            </a:r>
            <a:r>
              <a:rPr lang="en-US" altLang="en-US" sz="1400" b="1" dirty="0">
                <a:solidFill>
                  <a:srgbClr val="0000CC"/>
                </a:solidFill>
              </a:rPr>
              <a:t> </a:t>
            </a:r>
            <a:r>
              <a:rPr lang="en-US" altLang="en-US" sz="1400" dirty="0"/>
              <a:t>= </a:t>
            </a:r>
            <a:r>
              <a:rPr lang="en-US" altLang="en-US" sz="1400" dirty="0" err="1"/>
              <a:t>self.add_new_plot_window</a:t>
            </a:r>
            <a:r>
              <a:rPr lang="en-US" altLang="en-US" sz="1400" dirty="0"/>
              <a:t>(title='Average Volume And Surface',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</a:t>
            </a:r>
            <a:r>
              <a:rPr lang="en-US" altLang="en-US" sz="1400" dirty="0" err="1"/>
              <a:t>x_axis_title</a:t>
            </a:r>
            <a:r>
              <a:rPr lang="en-US" altLang="en-US" sz="1400" dirty="0"/>
              <a:t>='</a:t>
            </a:r>
            <a:r>
              <a:rPr lang="en-US" altLang="en-US" sz="1400" dirty="0" err="1"/>
              <a:t>MonteCarlo</a:t>
            </a:r>
            <a:r>
              <a:rPr lang="en-US" altLang="en-US" sz="1400" dirty="0"/>
              <a:t> Step (MCS)',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</a:t>
            </a:r>
            <a:r>
              <a:rPr lang="en-US" altLang="en-US" sz="1400" dirty="0" err="1"/>
              <a:t>y_axis_title</a:t>
            </a:r>
            <a:r>
              <a:rPr lang="en-US" altLang="en-US" sz="1400" dirty="0"/>
              <a:t>='Variables',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</a:t>
            </a:r>
            <a:r>
              <a:rPr lang="en-US" altLang="en-US" sz="1400" dirty="0" err="1"/>
              <a:t>x_scale_type</a:t>
            </a:r>
            <a:r>
              <a:rPr lang="en-US" altLang="en-US" sz="1400" dirty="0"/>
              <a:t>='linear',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</a:t>
            </a:r>
            <a:r>
              <a:rPr lang="en-US" altLang="en-US" sz="1400" dirty="0" err="1"/>
              <a:t>y_scale_type</a:t>
            </a:r>
            <a:r>
              <a:rPr lang="en-US" altLang="en-US" sz="1400" dirty="0"/>
              <a:t>='linear',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/>
              <a:t>                                         grid=False)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altLang="en-US" sz="1400" dirty="0"/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 err="1"/>
              <a:t>self.</a:t>
            </a:r>
            <a:r>
              <a:rPr lang="en-US" altLang="en-US" sz="1400" b="1" dirty="0" err="1">
                <a:solidFill>
                  <a:srgbClr val="0000CC"/>
                </a:solidFill>
              </a:rPr>
              <a:t>plot_win</a:t>
            </a:r>
            <a:r>
              <a:rPr lang="en-US" altLang="en-US" sz="1400" dirty="0" err="1"/>
              <a:t>.add_plot</a:t>
            </a:r>
            <a:r>
              <a:rPr lang="en-US" altLang="en-US" sz="1400" dirty="0"/>
              <a:t>("</a:t>
            </a:r>
            <a:r>
              <a:rPr lang="en-US" altLang="en-US" sz="1400" dirty="0" err="1"/>
              <a:t>MVol</a:t>
            </a:r>
            <a:r>
              <a:rPr lang="en-US" altLang="en-US" sz="1400" dirty="0"/>
              <a:t>", style='Lines', color='red', size=5)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400" dirty="0" err="1"/>
              <a:t>self.</a:t>
            </a:r>
            <a:r>
              <a:rPr lang="en-US" altLang="en-US" sz="1400" b="1" dirty="0" err="1">
                <a:solidFill>
                  <a:srgbClr val="0000CC"/>
                </a:solidFill>
              </a:rPr>
              <a:t>plot_win</a:t>
            </a:r>
            <a:r>
              <a:rPr lang="en-US" altLang="en-US" sz="1400" dirty="0" err="1"/>
              <a:t>.add_plot</a:t>
            </a:r>
            <a:r>
              <a:rPr lang="en-US" altLang="en-US" sz="1400" dirty="0"/>
              <a:t>("</a:t>
            </a:r>
            <a:r>
              <a:rPr lang="en-US" altLang="en-US" sz="1400" dirty="0" err="1"/>
              <a:t>MSur</a:t>
            </a:r>
            <a:r>
              <a:rPr lang="en-US" altLang="en-US" sz="1400" dirty="0"/>
              <a:t>", style='Dots', color='green', size=1)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2D633-C93D-4D22-81FC-AF31D365F801}"/>
              </a:ext>
            </a:extLst>
          </p:cNvPr>
          <p:cNvSpPr/>
          <p:nvPr/>
        </p:nvSpPr>
        <p:spPr>
          <a:xfrm>
            <a:off x="231912" y="3542073"/>
            <a:ext cx="89916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en-US" altLang="en-US" dirty="0"/>
              <a:t>Each call to </a:t>
            </a:r>
            <a:r>
              <a:rPr lang="en-US" altLang="en-US" b="1" dirty="0" err="1"/>
              <a:t>add_plot</a:t>
            </a:r>
            <a:r>
              <a:rPr lang="en-US" altLang="en-US" b="1" dirty="0"/>
              <a:t> </a:t>
            </a:r>
            <a:r>
              <a:rPr lang="en-US" altLang="en-US" dirty="0"/>
              <a:t>adds one plot series, with the </a:t>
            </a:r>
            <a:r>
              <a:rPr lang="en-US" altLang="en-US" b="1" dirty="0"/>
              <a:t>PLOT_NAME </a:t>
            </a:r>
            <a:r>
              <a:rPr lang="en-US" altLang="en-US" dirty="0"/>
              <a:t>given in the first position, e.g. “</a:t>
            </a:r>
            <a:r>
              <a:rPr lang="en-US" altLang="en-US" b="1" dirty="0" err="1"/>
              <a:t>Mvol</a:t>
            </a:r>
            <a:r>
              <a:rPr lang="en-US" altLang="en-US" dirty="0"/>
              <a:t>”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dirty="0"/>
              <a:t>You will need to remember the </a:t>
            </a:r>
            <a:r>
              <a:rPr lang="en-US" altLang="en-US" b="1" dirty="0"/>
              <a:t>PLOT_NAME </a:t>
            </a:r>
            <a:r>
              <a:rPr lang="en-US" altLang="en-US" dirty="0"/>
              <a:t>when you add data points to the plot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dirty="0"/>
              <a:t>You can add as many plot series to a plot window as you like, but each </a:t>
            </a:r>
            <a:r>
              <a:rPr lang="en-US" altLang="en-US" b="1" dirty="0"/>
              <a:t>PLOT_NAME </a:t>
            </a:r>
            <a:r>
              <a:rPr lang="en-US" altLang="en-US" dirty="0"/>
              <a:t>must be unique within a plot window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dirty="0"/>
              <a:t>Common options for the plot series include: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Styles of graph, style=‘Lines’/’Dots’, 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Colors, color=‘red’/’green’/’blue’…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Side of the line or symbols, size=x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dirty="0"/>
              <a:t>	For details on all the options see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http://www.pyqtgraph.org/documentation/</a:t>
            </a:r>
            <a:r>
              <a:rPr lang="en-US" dirty="0"/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83F4E1B-21FC-4561-8822-2A31C3855357}"/>
              </a:ext>
            </a:extLst>
          </p:cNvPr>
          <p:cNvCxnSpPr/>
          <p:nvPr/>
        </p:nvCxnSpPr>
        <p:spPr>
          <a:xfrm flipH="1">
            <a:off x="1600200" y="1739136"/>
            <a:ext cx="76200" cy="1295400"/>
          </a:xfrm>
          <a:prstGeom prst="straightConnector1">
            <a:avLst/>
          </a:prstGeom>
          <a:ln w="317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A4354C7-9559-D84B-BC6C-35465F13E5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1F6554-48CB-D04E-8640-FDF9FB5D5D40}"/>
              </a:ext>
            </a:extLst>
          </p:cNvPr>
          <p:cNvSpPr/>
          <p:nvPr/>
        </p:nvSpPr>
        <p:spPr>
          <a:xfrm>
            <a:off x="231912" y="617861"/>
            <a:ext cx="8759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2) Adding Data series to the Plot Window</a:t>
            </a:r>
          </a:p>
          <a:p>
            <a:r>
              <a:rPr lang="en-US" altLang="en-US" dirty="0"/>
              <a:t>To add a particular data series to the plot window we use </a:t>
            </a:r>
            <a:r>
              <a:rPr lang="en-US" altLang="en-US" dirty="0" err="1"/>
              <a:t>self.WINDOW_HANDLE.add_plot</a:t>
            </a:r>
            <a:r>
              <a:rPr lang="en-US" altLang="en-US" dirty="0"/>
              <a:t> (must refer to the specific handle of the window we want to add the data series to)</a:t>
            </a:r>
          </a:p>
          <a:p>
            <a:endParaRPr lang="en-US" dirty="0"/>
          </a:p>
        </p:txBody>
      </p:sp>
      <p:pic>
        <p:nvPicPr>
          <p:cNvPr id="12" name="Picture 4" descr="redblackblockiu">
            <a:extLst>
              <a:ext uri="{FF2B5EF4-FFF2-40B4-BE49-F238E27FC236}">
                <a16:creationId xmlns:a16="http://schemas.microsoft.com/office/drawing/2014/main" id="{773A1EBE-A9F2-4047-BA83-5C3723951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6092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We need to add a data series to the </a:t>
            </a:r>
            <a:r>
              <a:rPr lang="en-US" sz="1800" b="1" dirty="0" err="1"/>
              <a:t>pop_data_win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err="1"/>
              <a:t>UninfectedODE</a:t>
            </a:r>
            <a:r>
              <a:rPr lang="en-US" sz="1800" dirty="0"/>
              <a:t> data series</a:t>
            </a:r>
          </a:p>
          <a:p>
            <a:pPr marL="0" indent="0">
              <a:buNone/>
            </a:pPr>
            <a:r>
              <a:rPr lang="en-US" sz="1800" dirty="0"/>
              <a:t>	style = ‘Lines’</a:t>
            </a:r>
          </a:p>
          <a:p>
            <a:pPr marL="0" indent="0">
              <a:buNone/>
            </a:pPr>
            <a:r>
              <a:rPr lang="en-US" sz="1800" dirty="0"/>
              <a:t>	color = ‘blue’</a:t>
            </a:r>
          </a:p>
          <a:p>
            <a:pPr marL="0" indent="0">
              <a:buNone/>
            </a:pPr>
            <a:r>
              <a:rPr lang="en-US" sz="1800" dirty="0"/>
              <a:t>	size = 3 (which which we will define as an additional variable </a:t>
            </a:r>
            <a:r>
              <a:rPr lang="en-US" sz="1800" b="1" dirty="0" err="1"/>
              <a:t>line_size</a:t>
            </a:r>
            <a:r>
              <a:rPr lang="en-US" sz="1800" b="1" dirty="0"/>
              <a:t> </a:t>
            </a:r>
            <a:r>
              <a:rPr lang="en-US" sz="1800" dirty="0"/>
              <a:t>that 	we can use in future data series)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3737A-8B76-B449-9BCA-7F360879A5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2"/>
          <a:stretch/>
        </p:blipFill>
        <p:spPr>
          <a:xfrm>
            <a:off x="1009650" y="2819400"/>
            <a:ext cx="7124700" cy="3882715"/>
          </a:xfrm>
          <a:prstGeom prst="rect">
            <a:avLst/>
          </a:prstGeom>
        </p:spPr>
      </p:pic>
      <p:sp>
        <p:nvSpPr>
          <p:cNvPr id="10" name="Google Shape;263;g8d4ec31b01_0_727">
            <a:extLst>
              <a:ext uri="{FF2B5EF4-FFF2-40B4-BE49-F238E27FC236}">
                <a16:creationId xmlns:a16="http://schemas.microsoft.com/office/drawing/2014/main" id="{0E3DF8E7-B7D7-904E-98CF-B92DAAB636AC}"/>
              </a:ext>
            </a:extLst>
          </p:cNvPr>
          <p:cNvSpPr/>
          <p:nvPr/>
        </p:nvSpPr>
        <p:spPr>
          <a:xfrm flipV="1">
            <a:off x="3200400" y="6292022"/>
            <a:ext cx="3984357" cy="24820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C4F7DA3A-4646-4630-BAD5-184CCFD66A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708026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</a:rPr>
              <a:t>Adding Plots in CC3D: Add Data Series to Plot Window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117E6-B94F-4160-9EF6-55A8D67C64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98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215A7-D5BC-364A-BFB8-A13B1B86C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5"/>
          <a:stretch/>
        </p:blipFill>
        <p:spPr>
          <a:xfrm>
            <a:off x="278537" y="1600200"/>
            <a:ext cx="8664279" cy="4323798"/>
          </a:xfrm>
          <a:prstGeom prst="rect">
            <a:avLst/>
          </a:prstGeom>
        </p:spPr>
      </p:pic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63;g8d4ec31b01_0_727">
            <a:extLst>
              <a:ext uri="{FF2B5EF4-FFF2-40B4-BE49-F238E27FC236}">
                <a16:creationId xmlns:a16="http://schemas.microsoft.com/office/drawing/2014/main" id="{0E3DF8E7-B7D7-904E-98CF-B92DAAB636AC}"/>
              </a:ext>
            </a:extLst>
          </p:cNvPr>
          <p:cNvSpPr/>
          <p:nvPr/>
        </p:nvSpPr>
        <p:spPr>
          <a:xfrm flipV="1">
            <a:off x="3048000" y="4876799"/>
            <a:ext cx="5715000" cy="381000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37D6721-378F-43A8-81DF-8E55F3D4A7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708026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</a:rPr>
              <a:t>Adding Plots in CC3D: Add Data Series to Plot Window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74520-0292-4643-81FB-2E2938C311E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01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215A7-D5BC-364A-BFB8-A13B1B86C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5"/>
          <a:stretch/>
        </p:blipFill>
        <p:spPr>
          <a:xfrm>
            <a:off x="72887" y="1004888"/>
            <a:ext cx="8001000" cy="3992797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2476"/>
            <a:ext cx="8229600" cy="6149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Run CC3D to check Plot Window 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New plot window, but no data displayed in it. We need to add the data points next.</a:t>
            </a:r>
          </a:p>
        </p:txBody>
      </p:sp>
      <p:cxnSp>
        <p:nvCxnSpPr>
          <p:cNvPr id="8" name="Google Shape;124;g8d4ec31b01_0_29">
            <a:extLst>
              <a:ext uri="{FF2B5EF4-FFF2-40B4-BE49-F238E27FC236}">
                <a16:creationId xmlns:a16="http://schemas.microsoft.com/office/drawing/2014/main" id="{4AF9FF87-2B62-344D-AF47-F5A70EAB72B1}"/>
              </a:ext>
            </a:extLst>
          </p:cNvPr>
          <p:cNvCxnSpPr>
            <a:cxnSpLocks/>
          </p:cNvCxnSpPr>
          <p:nvPr/>
        </p:nvCxnSpPr>
        <p:spPr>
          <a:xfrm flipH="1">
            <a:off x="278537" y="1476570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DD76767-97A0-BD46-B01B-99D550855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24" y="2667000"/>
            <a:ext cx="7612813" cy="2761191"/>
          </a:xfrm>
          <a:prstGeom prst="rect">
            <a:avLst/>
          </a:prstGeom>
        </p:spPr>
      </p:pic>
      <p:cxnSp>
        <p:nvCxnSpPr>
          <p:cNvPr id="11" name="Google Shape;124;g8d4ec31b01_0_29">
            <a:extLst>
              <a:ext uri="{FF2B5EF4-FFF2-40B4-BE49-F238E27FC236}">
                <a16:creationId xmlns:a16="http://schemas.microsoft.com/office/drawing/2014/main" id="{D5915AE6-1D4D-3945-8703-BED6D0AF0C0E}"/>
              </a:ext>
            </a:extLst>
          </p:cNvPr>
          <p:cNvCxnSpPr>
            <a:cxnSpLocks/>
          </p:cNvCxnSpPr>
          <p:nvPr/>
        </p:nvCxnSpPr>
        <p:spPr>
          <a:xfrm flipH="1" flipV="1">
            <a:off x="3401693" y="1572664"/>
            <a:ext cx="1343387" cy="10506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4FACCE-AC58-4B3B-B02A-2A100FE760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14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220"/>
            <a:ext cx="8763000" cy="593725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</a:rPr>
              <a:t>Adding Plots in CC3D: Adding Data Points to Data Series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34" y="685800"/>
            <a:ext cx="8229600" cy="4866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3) After creating the plot window, we need to add data points to the empty plot by using </a:t>
            </a:r>
            <a:r>
              <a:rPr lang="en-US" sz="2000" dirty="0" err="1"/>
              <a:t>Twedit</a:t>
            </a:r>
            <a:r>
              <a:rPr lang="en-US" sz="2000" dirty="0"/>
              <a:t>++ code snippets</a:t>
            </a:r>
          </a:p>
          <a:p>
            <a:pPr marL="400050" lvl="1" indent="0">
              <a:buNone/>
            </a:pPr>
            <a:r>
              <a:rPr lang="en-US" sz="2000" dirty="0"/>
              <a:t>We add data points in the </a:t>
            </a:r>
            <a:r>
              <a:rPr lang="en-US" sz="2000" dirty="0" err="1"/>
              <a:t>Steppable’s</a:t>
            </a:r>
            <a:r>
              <a:rPr lang="en-US" sz="2000" dirty="0"/>
              <a:t> </a:t>
            </a:r>
            <a:r>
              <a:rPr lang="en-US" sz="2000" b="1" dirty="0"/>
              <a:t>step</a:t>
            </a:r>
            <a:r>
              <a:rPr lang="en-US" sz="2000" dirty="0"/>
              <a:t> function</a:t>
            </a:r>
          </a:p>
          <a:p>
            <a:pPr marL="400050" lvl="1" indent="0">
              <a:buNone/>
            </a:pPr>
            <a:r>
              <a:rPr lang="en-US" sz="2000" dirty="0"/>
              <a:t>CC3D Python -&gt; Scientific Plots -&gt; Add Data Points (step </a:t>
            </a:r>
            <a:r>
              <a:rPr lang="en-US" sz="2000" dirty="0" err="1"/>
              <a:t>fcn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r>
              <a:rPr lang="en-US" sz="2000" dirty="0"/>
              <a:t>Add after the </a:t>
            </a:r>
            <a:r>
              <a:rPr lang="en-US" sz="2000" b="1" dirty="0" err="1"/>
              <a:t>self.timestep_sbml</a:t>
            </a:r>
            <a:r>
              <a:rPr lang="en-US" sz="2000" b="1" dirty="0"/>
              <a:t>() </a:t>
            </a:r>
            <a:r>
              <a:rPr lang="en-US" sz="2000" dirty="0"/>
              <a:t>command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ED4CE-679B-7948-891F-4BFC1C1975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9"/>
          <a:stretch/>
        </p:blipFill>
        <p:spPr>
          <a:xfrm>
            <a:off x="800100" y="2514600"/>
            <a:ext cx="7543800" cy="4198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39E3E-FC6F-43CC-A69A-3BD57C63A1A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829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Using </a:t>
            </a:r>
            <a:r>
              <a:rPr lang="en-US" altLang="en-US" sz="2800" b="1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Twedit</a:t>
            </a:r>
            <a:r>
              <a:rPr lang="en-US" altLang="en-US" sz="28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++ to Add Data Points to a Plot Series</a:t>
            </a:r>
            <a:endParaRPr lang="pl-PL" altLang="en-US" sz="28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5A299-90EC-2543-9FDD-E52225ABFF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A35759B-4DD5-6A46-AF84-B07B12EC3780}"/>
              </a:ext>
            </a:extLst>
          </p:cNvPr>
          <p:cNvSpPr txBox="1">
            <a:spLocks/>
          </p:cNvSpPr>
          <p:nvPr/>
        </p:nvSpPr>
        <p:spPr>
          <a:xfrm>
            <a:off x="484188" y="762000"/>
            <a:ext cx="8229600" cy="48662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/>
              <a:t>The code snippet will look like this:</a:t>
            </a: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pPr>
              <a:spcBef>
                <a:spcPct val="50000"/>
              </a:spcBef>
              <a:buNone/>
            </a:pPr>
            <a:endParaRPr lang="en-US" altLang="en-US" sz="2000" dirty="0"/>
          </a:p>
          <a:p>
            <a:pPr>
              <a:spcBef>
                <a:spcPct val="50000"/>
              </a:spcBef>
              <a:buNone/>
            </a:pPr>
            <a:r>
              <a:rPr lang="en-US" altLang="en-US" sz="2000" dirty="0"/>
              <a:t>The items being plotted in the code snippet are just placeholders arguments that need to be adapted to add data points to the data series we created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000" dirty="0" err="1"/>
              <a:t>Self.pop_data_win.add_data_point</a:t>
            </a:r>
            <a:r>
              <a:rPr lang="en-US" altLang="en-US" sz="2000" dirty="0"/>
              <a:t>(“</a:t>
            </a:r>
            <a:r>
              <a:rPr lang="en-US" altLang="en-US" sz="2000" dirty="0" err="1"/>
              <a:t>UninfectedODE</a:t>
            </a:r>
            <a:r>
              <a:rPr lang="en-US" altLang="en-US" sz="2000" dirty="0"/>
              <a:t>”, </a:t>
            </a:r>
            <a:r>
              <a:rPr lang="en-US" altLang="en-US" sz="2000" dirty="0" err="1"/>
              <a:t>mcs</a:t>
            </a:r>
            <a:r>
              <a:rPr lang="en-US" altLang="en-US" sz="2000" dirty="0"/>
              <a:t> *</a:t>
            </a:r>
            <a:r>
              <a:rPr lang="en-US" altLang="en-US" sz="2000" dirty="0" err="1"/>
              <a:t>days_to_mcs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self.sbml.ODEModel</a:t>
            </a:r>
            <a:r>
              <a:rPr lang="en-US" altLang="en-US" sz="2000" dirty="0"/>
              <a:t>[‘T’] )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000" dirty="0"/>
              <a:t>We can defined the </a:t>
            </a:r>
            <a:r>
              <a:rPr lang="en-US" altLang="en-US" sz="2000" dirty="0" err="1"/>
              <a:t>self.sbml.ODEModel</a:t>
            </a:r>
            <a:r>
              <a:rPr lang="en-US" altLang="en-US" sz="2000" dirty="0"/>
              <a:t>[‘T’] outside of the function for convenience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000" dirty="0"/>
              <a:t>	</a:t>
            </a: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255588" y="1209447"/>
            <a:ext cx="8686800" cy="774571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1000"/>
              </a:spcBef>
              <a:buNone/>
            </a:pPr>
            <a:r>
              <a:rPr lang="en-US" altLang="en-US" dirty="0" err="1"/>
              <a:t>self.plot_win.add_data_point</a:t>
            </a:r>
            <a:r>
              <a:rPr lang="en-US" altLang="en-US" dirty="0"/>
              <a:t>("</a:t>
            </a:r>
            <a:r>
              <a:rPr lang="en-US" altLang="en-US" dirty="0" err="1"/>
              <a:t>MVol</a:t>
            </a:r>
            <a:r>
              <a:rPr lang="en-US" altLang="en-US" dirty="0"/>
              <a:t>", </a:t>
            </a:r>
            <a:r>
              <a:rPr lang="en-US" altLang="en-US" dirty="0" err="1">
                <a:solidFill>
                  <a:srgbClr val="0000CC"/>
                </a:solidFill>
              </a:rPr>
              <a:t>mcs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0000CC"/>
                </a:solidFill>
              </a:rPr>
              <a:t>mcs</a:t>
            </a:r>
            <a:r>
              <a:rPr lang="en-US" altLang="en-US" dirty="0">
                <a:solidFill>
                  <a:srgbClr val="0000CC"/>
                </a:solidFill>
              </a:rPr>
              <a:t>**2</a:t>
            </a:r>
            <a:r>
              <a:rPr lang="en-US" altLang="en-US" dirty="0"/>
              <a:t>) 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dirty="0" err="1"/>
              <a:t>self.plot_win.add_data_point</a:t>
            </a:r>
            <a:r>
              <a:rPr lang="en-US" altLang="en-US" dirty="0"/>
              <a:t>("</a:t>
            </a:r>
            <a:r>
              <a:rPr lang="en-US" altLang="en-US" dirty="0" err="1"/>
              <a:t>MSur</a:t>
            </a:r>
            <a:r>
              <a:rPr lang="en-US" altLang="en-US" dirty="0"/>
              <a:t>", </a:t>
            </a:r>
            <a:r>
              <a:rPr lang="en-US" altLang="en-US" dirty="0" err="1">
                <a:solidFill>
                  <a:srgbClr val="0000CC"/>
                </a:solidFill>
              </a:rPr>
              <a:t>mcs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0000CC"/>
                </a:solidFill>
              </a:rPr>
              <a:t>mcs</a:t>
            </a:r>
            <a:r>
              <a:rPr lang="en-US" altLang="en-US" dirty="0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D83B5D-C45F-5540-9CD0-4E6CD5615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61126" r="25073" b="19466"/>
          <a:stretch/>
        </p:blipFill>
        <p:spPr>
          <a:xfrm>
            <a:off x="1676400" y="4495799"/>
            <a:ext cx="5257800" cy="1374395"/>
          </a:xfrm>
          <a:prstGeom prst="rect">
            <a:avLst/>
          </a:prstGeom>
        </p:spPr>
      </p:pic>
      <p:sp>
        <p:nvSpPr>
          <p:cNvPr id="16" name="Google Shape;263;g8d4ec31b01_0_727">
            <a:extLst>
              <a:ext uri="{FF2B5EF4-FFF2-40B4-BE49-F238E27FC236}">
                <a16:creationId xmlns:a16="http://schemas.microsoft.com/office/drawing/2014/main" id="{BCE4A9AB-6ACA-914F-9C1D-941750591E75}"/>
              </a:ext>
            </a:extLst>
          </p:cNvPr>
          <p:cNvSpPr/>
          <p:nvPr/>
        </p:nvSpPr>
        <p:spPr>
          <a:xfrm flipV="1">
            <a:off x="2091780" y="5315743"/>
            <a:ext cx="4842420" cy="537264"/>
          </a:xfrm>
          <a:prstGeom prst="rect">
            <a:avLst/>
          </a:prstGeom>
          <a:solidFill>
            <a:srgbClr val="FF00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084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Using </a:t>
            </a:r>
            <a:r>
              <a:rPr lang="en-US" altLang="en-US" sz="2800" b="1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Twedit</a:t>
            </a:r>
            <a:r>
              <a:rPr lang="en-US" altLang="en-US" sz="28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++ to Add Data Points to a Plot Series</a:t>
            </a:r>
            <a:endParaRPr lang="pl-PL" altLang="en-US" sz="28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5A299-90EC-2543-9FDD-E52225ABFF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A35759B-4DD5-6A46-AF84-B07B12EC3780}"/>
              </a:ext>
            </a:extLst>
          </p:cNvPr>
          <p:cNvSpPr txBox="1">
            <a:spLocks/>
          </p:cNvSpPr>
          <p:nvPr/>
        </p:nvSpPr>
        <p:spPr>
          <a:xfrm>
            <a:off x="484188" y="762000"/>
            <a:ext cx="8229600" cy="48662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/>
              <a:t>The code snippet will look like this:</a:t>
            </a: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pPr>
              <a:spcBef>
                <a:spcPct val="50000"/>
              </a:spcBef>
              <a:buNone/>
            </a:pPr>
            <a:endParaRPr lang="en-US" altLang="en-US" sz="2000" dirty="0"/>
          </a:p>
          <a:p>
            <a:pPr>
              <a:spcBef>
                <a:spcPct val="50000"/>
              </a:spcBef>
              <a:buNone/>
            </a:pPr>
            <a:r>
              <a:rPr lang="en-US" altLang="en-US" sz="2000" dirty="0"/>
              <a:t>The items being plotted in the code snippet are just placeholders arguments that need to be adapted to add data points to the data series we created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000" dirty="0" err="1"/>
              <a:t>Self.pop_data_win.add_data_point</a:t>
            </a:r>
            <a:r>
              <a:rPr lang="en-US" altLang="en-US" sz="2000" dirty="0"/>
              <a:t>(“</a:t>
            </a:r>
            <a:r>
              <a:rPr lang="en-US" altLang="en-US" sz="2000" dirty="0" err="1"/>
              <a:t>UninfectedODE</a:t>
            </a:r>
            <a:r>
              <a:rPr lang="en-US" altLang="en-US" sz="2000" dirty="0"/>
              <a:t>”, </a:t>
            </a:r>
            <a:r>
              <a:rPr lang="en-US" altLang="en-US" sz="2000" dirty="0" err="1"/>
              <a:t>mcs</a:t>
            </a:r>
            <a:r>
              <a:rPr lang="en-US" altLang="en-US" sz="2000" dirty="0"/>
              <a:t> *</a:t>
            </a:r>
            <a:r>
              <a:rPr lang="en-US" altLang="en-US" sz="2000" dirty="0" err="1"/>
              <a:t>days_to_mcs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self.sbml.ODEModel</a:t>
            </a:r>
            <a:r>
              <a:rPr lang="en-US" altLang="en-US" sz="2000" dirty="0"/>
              <a:t>[‘T’] )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000" dirty="0"/>
              <a:t>We can defined the </a:t>
            </a:r>
            <a:r>
              <a:rPr lang="en-US" altLang="en-US" sz="2000" dirty="0" err="1"/>
              <a:t>self.sbml.ODEModel</a:t>
            </a:r>
            <a:r>
              <a:rPr lang="en-US" altLang="en-US" sz="2000" dirty="0"/>
              <a:t>[‘T’] outside of the function for convenience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000" dirty="0"/>
              <a:t>	</a:t>
            </a: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255588" y="1209447"/>
            <a:ext cx="8686800" cy="774571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1000"/>
              </a:spcBef>
              <a:buNone/>
            </a:pPr>
            <a:r>
              <a:rPr lang="en-US" altLang="en-US" dirty="0" err="1"/>
              <a:t>self.plot_win.add_data_point</a:t>
            </a:r>
            <a:r>
              <a:rPr lang="en-US" altLang="en-US" dirty="0"/>
              <a:t>("</a:t>
            </a:r>
            <a:r>
              <a:rPr lang="en-US" altLang="en-US" dirty="0" err="1"/>
              <a:t>MVol</a:t>
            </a:r>
            <a:r>
              <a:rPr lang="en-US" altLang="en-US" dirty="0"/>
              <a:t>", </a:t>
            </a:r>
            <a:r>
              <a:rPr lang="en-US" altLang="en-US" dirty="0" err="1">
                <a:solidFill>
                  <a:srgbClr val="0000CC"/>
                </a:solidFill>
              </a:rPr>
              <a:t>mcs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0000CC"/>
                </a:solidFill>
              </a:rPr>
              <a:t>mcs</a:t>
            </a:r>
            <a:r>
              <a:rPr lang="en-US" altLang="en-US" dirty="0">
                <a:solidFill>
                  <a:srgbClr val="0000CC"/>
                </a:solidFill>
              </a:rPr>
              <a:t>**2</a:t>
            </a:r>
            <a:r>
              <a:rPr lang="en-US" altLang="en-US" dirty="0"/>
              <a:t>) 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dirty="0" err="1"/>
              <a:t>self.plot_win.add_data_point</a:t>
            </a:r>
            <a:r>
              <a:rPr lang="en-US" altLang="en-US" dirty="0"/>
              <a:t>("</a:t>
            </a:r>
            <a:r>
              <a:rPr lang="en-US" altLang="en-US" dirty="0" err="1"/>
              <a:t>MSur</a:t>
            </a:r>
            <a:r>
              <a:rPr lang="en-US" altLang="en-US" dirty="0"/>
              <a:t>", </a:t>
            </a:r>
            <a:r>
              <a:rPr lang="en-US" altLang="en-US" dirty="0" err="1">
                <a:solidFill>
                  <a:srgbClr val="0000CC"/>
                </a:solidFill>
              </a:rPr>
              <a:t>mcs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0000CC"/>
                </a:solidFill>
              </a:rPr>
              <a:t>mcs</a:t>
            </a:r>
            <a:r>
              <a:rPr lang="en-US" altLang="en-US" dirty="0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D83B5D-C45F-5540-9CD0-4E6CD5615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61126" r="25073" b="19466"/>
          <a:stretch/>
        </p:blipFill>
        <p:spPr>
          <a:xfrm>
            <a:off x="1676400" y="4495799"/>
            <a:ext cx="5257800" cy="1374395"/>
          </a:xfrm>
          <a:prstGeom prst="rect">
            <a:avLst/>
          </a:prstGeom>
        </p:spPr>
      </p:pic>
      <p:sp>
        <p:nvSpPr>
          <p:cNvPr id="16" name="Google Shape;263;g8d4ec31b01_0_727">
            <a:extLst>
              <a:ext uri="{FF2B5EF4-FFF2-40B4-BE49-F238E27FC236}">
                <a16:creationId xmlns:a16="http://schemas.microsoft.com/office/drawing/2014/main" id="{BCE4A9AB-6ACA-914F-9C1D-941750591E75}"/>
              </a:ext>
            </a:extLst>
          </p:cNvPr>
          <p:cNvSpPr/>
          <p:nvPr/>
        </p:nvSpPr>
        <p:spPr>
          <a:xfrm flipV="1">
            <a:off x="2091780" y="5315743"/>
            <a:ext cx="4842420" cy="537264"/>
          </a:xfrm>
          <a:prstGeom prst="rect">
            <a:avLst/>
          </a:prstGeom>
          <a:solidFill>
            <a:srgbClr val="FF00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1D8B15-86C9-E244-8FC6-56525DC86F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4" t="57186" b="19595"/>
          <a:stretch/>
        </p:blipFill>
        <p:spPr>
          <a:xfrm>
            <a:off x="1048809" y="4600826"/>
            <a:ext cx="8095191" cy="1618999"/>
          </a:xfrm>
          <a:prstGeom prst="rect">
            <a:avLst/>
          </a:prstGeom>
        </p:spPr>
      </p:pic>
      <p:sp>
        <p:nvSpPr>
          <p:cNvPr id="11" name="Google Shape;263;g8d4ec31b01_0_727">
            <a:extLst>
              <a:ext uri="{FF2B5EF4-FFF2-40B4-BE49-F238E27FC236}">
                <a16:creationId xmlns:a16="http://schemas.microsoft.com/office/drawing/2014/main" id="{689087DE-6186-904D-A260-80A498515093}"/>
              </a:ext>
            </a:extLst>
          </p:cNvPr>
          <p:cNvSpPr/>
          <p:nvPr/>
        </p:nvSpPr>
        <p:spPr>
          <a:xfrm flipV="1">
            <a:off x="982548" y="5238800"/>
            <a:ext cx="8095191" cy="774570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132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9369"/>
            <a:ext cx="8763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Creating a New Simulation Using CC3D Wizard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9CAA55-C540-E641-9998-6565291F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46" y="1403349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Wizard is a code generator tool inside of </a:t>
            </a:r>
            <a:r>
              <a:rPr lang="en-US" sz="2000" dirty="0" err="1"/>
              <a:t>Twedit</a:t>
            </a:r>
            <a:r>
              <a:rPr lang="en-US" sz="2000" dirty="0"/>
              <a:t>++ that provides a convenient Graphical User Interface to specify new simulation templates very rapidly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Wizard allows CC3D users to specify simulation properties (lattice dimensions, boundary conditions) and model components (cells and their properties, chemical fields)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Wizard creates major simulation components with the correct syntax, but full simulations will still require editing to specify details and parameter values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1A1BC-14E1-4163-AC6F-620DA466E6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17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868680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Relationship Between Plot Window, Plot Series and Data Points </a:t>
            </a:r>
            <a:endParaRPr lang="pl-PL" altLang="en-US" sz="28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147" y="5107035"/>
            <a:ext cx="8686800" cy="646331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1000"/>
              </a:spcBef>
              <a:buNone/>
            </a:pPr>
            <a:r>
              <a:rPr lang="en-US" altLang="en-US" dirty="0" err="1"/>
              <a:t>self.</a:t>
            </a:r>
            <a:r>
              <a:rPr lang="en-US" altLang="en-US" dirty="0" err="1">
                <a:solidFill>
                  <a:srgbClr val="0000CC"/>
                </a:solidFill>
              </a:rPr>
              <a:t>plot_win</a:t>
            </a:r>
            <a:r>
              <a:rPr lang="en-US" altLang="en-US" dirty="0" err="1"/>
              <a:t>.add_data_point</a:t>
            </a:r>
            <a:r>
              <a:rPr lang="en-US" altLang="en-US" dirty="0"/>
              <a:t>("</a:t>
            </a:r>
            <a:r>
              <a:rPr lang="en-US" altLang="en-US" dirty="0" err="1">
                <a:solidFill>
                  <a:srgbClr val="0000CC"/>
                </a:solidFill>
              </a:rPr>
              <a:t>MVol</a:t>
            </a:r>
            <a:r>
              <a:rPr lang="en-US" altLang="en-US" dirty="0"/>
              <a:t>", </a:t>
            </a:r>
            <a:r>
              <a:rPr lang="en-US" altLang="en-US" dirty="0" err="1"/>
              <a:t>mcs</a:t>
            </a:r>
            <a:r>
              <a:rPr lang="en-US" altLang="en-US" dirty="0"/>
              <a:t>, </a:t>
            </a:r>
            <a:r>
              <a:rPr lang="en-US" altLang="en-US" dirty="0" err="1"/>
              <a:t>mcs</a:t>
            </a:r>
            <a:r>
              <a:rPr lang="en-US" altLang="en-US" dirty="0"/>
              <a:t>**2) </a:t>
            </a:r>
            <a:r>
              <a:rPr lang="en-US" altLang="en-US" dirty="0" err="1"/>
              <a:t>self.</a:t>
            </a:r>
            <a:r>
              <a:rPr lang="en-US" altLang="en-US" dirty="0" err="1">
                <a:solidFill>
                  <a:srgbClr val="0000CC"/>
                </a:solidFill>
              </a:rPr>
              <a:t>plot_win</a:t>
            </a:r>
            <a:r>
              <a:rPr lang="en-US" altLang="en-US" dirty="0" err="1"/>
              <a:t>.add_data_point</a:t>
            </a:r>
            <a:r>
              <a:rPr lang="en-US" altLang="en-US" dirty="0"/>
              <a:t>("</a:t>
            </a:r>
            <a:r>
              <a:rPr lang="en-US" altLang="en-US" dirty="0" err="1">
                <a:solidFill>
                  <a:srgbClr val="0000CC"/>
                </a:solidFill>
              </a:rPr>
              <a:t>MSur</a:t>
            </a:r>
            <a:r>
              <a:rPr lang="en-US" altLang="en-US" dirty="0"/>
              <a:t>", </a:t>
            </a:r>
            <a:r>
              <a:rPr lang="en-US" altLang="en-US" dirty="0" err="1"/>
              <a:t>mcs</a:t>
            </a:r>
            <a:r>
              <a:rPr lang="en-US" altLang="en-US" dirty="0"/>
              <a:t>, </a:t>
            </a:r>
            <a:r>
              <a:rPr lang="en-US" altLang="en-US" dirty="0" err="1"/>
              <a:t>mcs</a:t>
            </a:r>
            <a:r>
              <a:rPr lang="en-US" alt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C35BF-CB5E-4F3C-8DFA-D274A7FA5344}"/>
              </a:ext>
            </a:extLst>
          </p:cNvPr>
          <p:cNvSpPr/>
          <p:nvPr/>
        </p:nvSpPr>
        <p:spPr>
          <a:xfrm>
            <a:off x="123533" y="1049928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0000CC"/>
                </a:solidFill>
              </a:rPr>
              <a:t>Note that both the WINDOW_HANDLE and the PLOT_NAME </a:t>
            </a:r>
            <a:r>
              <a:rPr lang="en-US" altLang="en-US" b="1" dirty="0">
                <a:solidFill>
                  <a:srgbClr val="0000CC"/>
                </a:solidFill>
              </a:rPr>
              <a:t>must match </a:t>
            </a:r>
            <a:r>
              <a:rPr lang="en-US" altLang="en-US" dirty="0">
                <a:solidFill>
                  <a:srgbClr val="0000CC"/>
                </a:solidFill>
              </a:rPr>
              <a:t>from when you created the plot window and plot series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215574-20DB-4D7B-A3AF-5623157A15CA}"/>
              </a:ext>
            </a:extLst>
          </p:cNvPr>
          <p:cNvSpPr/>
          <p:nvPr/>
        </p:nvSpPr>
        <p:spPr>
          <a:xfrm>
            <a:off x="159147" y="1759314"/>
            <a:ext cx="8825706" cy="2862322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</a:pPr>
            <a:r>
              <a:rPr lang="en-US" altLang="en-US" dirty="0" err="1"/>
              <a:t>self.</a:t>
            </a:r>
            <a:r>
              <a:rPr lang="en-US" altLang="en-US" dirty="0" err="1">
                <a:solidFill>
                  <a:srgbClr val="0000CC"/>
                </a:solidFill>
              </a:rPr>
              <a:t>plot_win</a:t>
            </a:r>
            <a:r>
              <a:rPr lang="en-US" altLang="en-US" dirty="0">
                <a:solidFill>
                  <a:srgbClr val="0000CC"/>
                </a:solidFill>
              </a:rPr>
              <a:t> </a:t>
            </a:r>
            <a:r>
              <a:rPr lang="en-US" altLang="en-US" dirty="0"/>
              <a:t>= </a:t>
            </a:r>
            <a:r>
              <a:rPr lang="en-US" altLang="en-US" dirty="0" err="1"/>
              <a:t>self.add_new_plot_window</a:t>
            </a:r>
            <a:r>
              <a:rPr lang="en-US" altLang="en-US" dirty="0"/>
              <a:t>(title='Average Volume And Surface',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dirty="0"/>
              <a:t>                                         </a:t>
            </a:r>
            <a:r>
              <a:rPr lang="en-US" altLang="en-US" dirty="0" err="1"/>
              <a:t>x_axis_title</a:t>
            </a:r>
            <a:r>
              <a:rPr lang="en-US" altLang="en-US" dirty="0"/>
              <a:t>='</a:t>
            </a:r>
            <a:r>
              <a:rPr lang="en-US" altLang="en-US" dirty="0" err="1"/>
              <a:t>MonteCarlo</a:t>
            </a:r>
            <a:r>
              <a:rPr lang="en-US" altLang="en-US" dirty="0"/>
              <a:t> Step (MCS)',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dirty="0"/>
              <a:t>                                         </a:t>
            </a:r>
            <a:r>
              <a:rPr lang="en-US" altLang="en-US" dirty="0" err="1"/>
              <a:t>y_axis_title</a:t>
            </a:r>
            <a:r>
              <a:rPr lang="en-US" altLang="en-US" dirty="0"/>
              <a:t>='Variables',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dirty="0"/>
              <a:t>                                         </a:t>
            </a:r>
            <a:r>
              <a:rPr lang="en-US" altLang="en-US" dirty="0" err="1"/>
              <a:t>x_scale_type</a:t>
            </a:r>
            <a:r>
              <a:rPr lang="en-US" altLang="en-US" dirty="0"/>
              <a:t>='linear',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dirty="0"/>
              <a:t>                                         </a:t>
            </a:r>
            <a:r>
              <a:rPr lang="en-US" altLang="en-US" dirty="0" err="1"/>
              <a:t>y_scale_type</a:t>
            </a:r>
            <a:r>
              <a:rPr lang="en-US" altLang="en-US" dirty="0"/>
              <a:t>='linear',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dirty="0"/>
              <a:t>                                         grid=False)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altLang="en-US" dirty="0"/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dirty="0" err="1"/>
              <a:t>self.</a:t>
            </a:r>
            <a:r>
              <a:rPr lang="en-US" altLang="en-US" dirty="0" err="1">
                <a:solidFill>
                  <a:srgbClr val="0000CC"/>
                </a:solidFill>
              </a:rPr>
              <a:t>plot_win</a:t>
            </a:r>
            <a:r>
              <a:rPr lang="en-US" altLang="en-US" dirty="0" err="1"/>
              <a:t>.add_plot</a:t>
            </a:r>
            <a:r>
              <a:rPr lang="en-US" altLang="en-US" dirty="0"/>
              <a:t>("</a:t>
            </a:r>
            <a:r>
              <a:rPr lang="en-US" altLang="en-US" dirty="0" err="1">
                <a:solidFill>
                  <a:srgbClr val="0000CC"/>
                </a:solidFill>
              </a:rPr>
              <a:t>MVol</a:t>
            </a:r>
            <a:r>
              <a:rPr lang="en-US" altLang="en-US" dirty="0"/>
              <a:t>", style='</a:t>
            </a:r>
            <a:r>
              <a:rPr lang="en-US" altLang="en-US" dirty="0">
                <a:solidFill>
                  <a:srgbClr val="0000CC"/>
                </a:solidFill>
              </a:rPr>
              <a:t>Lines</a:t>
            </a:r>
            <a:r>
              <a:rPr lang="en-US" altLang="en-US" dirty="0"/>
              <a:t>', color='</a:t>
            </a:r>
            <a:r>
              <a:rPr lang="en-US" altLang="en-US" dirty="0">
                <a:solidFill>
                  <a:srgbClr val="0000CC"/>
                </a:solidFill>
              </a:rPr>
              <a:t>red</a:t>
            </a:r>
            <a:r>
              <a:rPr lang="en-US" altLang="en-US" dirty="0"/>
              <a:t>', size=</a:t>
            </a:r>
            <a:r>
              <a:rPr lang="en-US" altLang="en-US" dirty="0">
                <a:solidFill>
                  <a:srgbClr val="0000CC"/>
                </a:solidFill>
              </a:rPr>
              <a:t>5</a:t>
            </a:r>
            <a:r>
              <a:rPr lang="en-US" altLang="en-US" dirty="0"/>
              <a:t>)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err="1"/>
              <a:t>self.</a:t>
            </a:r>
            <a:r>
              <a:rPr lang="en-US" altLang="en-US" dirty="0" err="1">
                <a:solidFill>
                  <a:srgbClr val="0000CC"/>
                </a:solidFill>
              </a:rPr>
              <a:t>plot_win</a:t>
            </a:r>
            <a:r>
              <a:rPr lang="en-US" altLang="en-US" dirty="0" err="1"/>
              <a:t>.add_plot</a:t>
            </a:r>
            <a:r>
              <a:rPr lang="en-US" altLang="en-US" dirty="0"/>
              <a:t>("</a:t>
            </a:r>
            <a:r>
              <a:rPr lang="en-US" altLang="en-US" dirty="0" err="1">
                <a:solidFill>
                  <a:srgbClr val="0000CC"/>
                </a:solidFill>
              </a:rPr>
              <a:t>MSur</a:t>
            </a:r>
            <a:r>
              <a:rPr lang="en-US" altLang="en-US" dirty="0"/>
              <a:t>", style='</a:t>
            </a:r>
            <a:r>
              <a:rPr lang="en-US" altLang="en-US" dirty="0">
                <a:solidFill>
                  <a:srgbClr val="0000CC"/>
                </a:solidFill>
              </a:rPr>
              <a:t>Dots</a:t>
            </a:r>
            <a:r>
              <a:rPr lang="en-US" altLang="en-US" dirty="0"/>
              <a:t>', color='</a:t>
            </a:r>
            <a:r>
              <a:rPr lang="en-US" altLang="en-US" dirty="0">
                <a:solidFill>
                  <a:srgbClr val="0000CC"/>
                </a:solidFill>
              </a:rPr>
              <a:t>green</a:t>
            </a:r>
            <a:r>
              <a:rPr lang="en-US" altLang="en-US" dirty="0"/>
              <a:t>', size=</a:t>
            </a:r>
            <a:r>
              <a:rPr lang="en-US" altLang="en-US" dirty="0">
                <a:solidFill>
                  <a:srgbClr val="0000CC"/>
                </a:solidFill>
              </a:rPr>
              <a:t>1</a:t>
            </a:r>
            <a:r>
              <a:rPr lang="en-US" altLang="en-US" dirty="0"/>
              <a:t>)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alt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45B429-5813-4748-BE51-9884422E8BFD}"/>
              </a:ext>
            </a:extLst>
          </p:cNvPr>
          <p:cNvCxnSpPr/>
          <p:nvPr/>
        </p:nvCxnSpPr>
        <p:spPr>
          <a:xfrm>
            <a:off x="1143000" y="2105382"/>
            <a:ext cx="0" cy="1706192"/>
          </a:xfrm>
          <a:prstGeom prst="straightConnector1">
            <a:avLst/>
          </a:prstGeom>
          <a:ln w="317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B94527-4455-4DB9-B232-BA61111963ED}"/>
              </a:ext>
            </a:extLst>
          </p:cNvPr>
          <p:cNvCxnSpPr>
            <a:cxnSpLocks/>
          </p:cNvCxnSpPr>
          <p:nvPr/>
        </p:nvCxnSpPr>
        <p:spPr>
          <a:xfrm>
            <a:off x="1143000" y="4305300"/>
            <a:ext cx="0" cy="876300"/>
          </a:xfrm>
          <a:prstGeom prst="straightConnector1">
            <a:avLst/>
          </a:prstGeom>
          <a:ln w="317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05DFA4-2236-41EF-B2FA-E050D19ABC16}"/>
              </a:ext>
            </a:extLst>
          </p:cNvPr>
          <p:cNvCxnSpPr>
            <a:cxnSpLocks/>
          </p:cNvCxnSpPr>
          <p:nvPr/>
        </p:nvCxnSpPr>
        <p:spPr>
          <a:xfrm>
            <a:off x="2895600" y="3962400"/>
            <a:ext cx="609600" cy="1193144"/>
          </a:xfrm>
          <a:prstGeom prst="straightConnector1">
            <a:avLst/>
          </a:prstGeom>
          <a:ln w="317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4DFB63-ED73-473A-BA84-D05BF9822881}"/>
              </a:ext>
            </a:extLst>
          </p:cNvPr>
          <p:cNvCxnSpPr>
            <a:cxnSpLocks/>
          </p:cNvCxnSpPr>
          <p:nvPr/>
        </p:nvCxnSpPr>
        <p:spPr>
          <a:xfrm>
            <a:off x="2895600" y="4249888"/>
            <a:ext cx="609600" cy="1236512"/>
          </a:xfrm>
          <a:prstGeom prst="straightConnector1">
            <a:avLst/>
          </a:prstGeom>
          <a:ln w="317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86C78FC-4F1D-AA42-A5EA-FF9E8D05D94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602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16D62-D6B3-8C4B-83FE-A87C3C2B9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5"/>
          <a:stretch/>
        </p:blipFill>
        <p:spPr>
          <a:xfrm>
            <a:off x="457200" y="2036760"/>
            <a:ext cx="7038251" cy="3567391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692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Run CC3D: Visualize Uninfected Cells in the ODE Model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9923"/>
            <a:ext cx="8229600" cy="4866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Run </a:t>
            </a:r>
            <a:r>
              <a:rPr lang="en-US" sz="2400" dirty="0" err="1"/>
              <a:t>CompuCell</a:t>
            </a:r>
            <a:r>
              <a:rPr lang="en-US" sz="2400" dirty="0"/>
              <a:t> to display the number of uninfected cells in the Antimony model vs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F4378-7328-5745-8760-419910692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3296930"/>
            <a:ext cx="7939844" cy="2876063"/>
          </a:xfrm>
          <a:prstGeom prst="rect">
            <a:avLst/>
          </a:prstGeom>
        </p:spPr>
      </p:pic>
      <p:cxnSp>
        <p:nvCxnSpPr>
          <p:cNvPr id="10" name="Google Shape;124;g8d4ec31b01_0_29">
            <a:extLst>
              <a:ext uri="{FF2B5EF4-FFF2-40B4-BE49-F238E27FC236}">
                <a16:creationId xmlns:a16="http://schemas.microsoft.com/office/drawing/2014/main" id="{6E126BED-5564-FF4C-AAF5-2E565396E27A}"/>
              </a:ext>
            </a:extLst>
          </p:cNvPr>
          <p:cNvCxnSpPr>
            <a:cxnSpLocks/>
          </p:cNvCxnSpPr>
          <p:nvPr/>
        </p:nvCxnSpPr>
        <p:spPr>
          <a:xfrm flipH="1">
            <a:off x="685800" y="2436145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1" name="Google Shape;124;g8d4ec31b01_0_29">
            <a:extLst>
              <a:ext uri="{FF2B5EF4-FFF2-40B4-BE49-F238E27FC236}">
                <a16:creationId xmlns:a16="http://schemas.microsoft.com/office/drawing/2014/main" id="{3377ACB7-D781-814E-B934-6BE9E81B0C47}"/>
              </a:ext>
            </a:extLst>
          </p:cNvPr>
          <p:cNvCxnSpPr>
            <a:cxnSpLocks/>
          </p:cNvCxnSpPr>
          <p:nvPr/>
        </p:nvCxnSpPr>
        <p:spPr>
          <a:xfrm flipH="1" flipV="1">
            <a:off x="5257800" y="2563199"/>
            <a:ext cx="1343387" cy="10506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4B856A5-64C1-43B8-9873-5B709E42C7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91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16D62-D6B3-8C4B-83FE-A87C3C2B9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5"/>
          <a:stretch/>
        </p:blipFill>
        <p:spPr>
          <a:xfrm>
            <a:off x="457200" y="2036760"/>
            <a:ext cx="7038251" cy="3567391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692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Run CC3D: Visualize Uninfected Cells in the ODE Model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9923"/>
            <a:ext cx="8229600" cy="4866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Run </a:t>
            </a:r>
            <a:r>
              <a:rPr lang="en-US" sz="2400" dirty="0" err="1"/>
              <a:t>CompuCell</a:t>
            </a:r>
            <a:r>
              <a:rPr lang="en-US" sz="2400" dirty="0"/>
              <a:t> to display the number of uninfected cells in the Antimony model vs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F4378-7328-5745-8760-419910692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3296930"/>
            <a:ext cx="7939844" cy="2876063"/>
          </a:xfrm>
          <a:prstGeom prst="rect">
            <a:avLst/>
          </a:prstGeom>
        </p:spPr>
      </p:pic>
      <p:cxnSp>
        <p:nvCxnSpPr>
          <p:cNvPr id="10" name="Google Shape;124;g8d4ec31b01_0_29">
            <a:extLst>
              <a:ext uri="{FF2B5EF4-FFF2-40B4-BE49-F238E27FC236}">
                <a16:creationId xmlns:a16="http://schemas.microsoft.com/office/drawing/2014/main" id="{6E126BED-5564-FF4C-AAF5-2E565396E27A}"/>
              </a:ext>
            </a:extLst>
          </p:cNvPr>
          <p:cNvCxnSpPr>
            <a:cxnSpLocks/>
          </p:cNvCxnSpPr>
          <p:nvPr/>
        </p:nvCxnSpPr>
        <p:spPr>
          <a:xfrm flipH="1">
            <a:off x="685800" y="2436145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1" name="Google Shape;124;g8d4ec31b01_0_29">
            <a:extLst>
              <a:ext uri="{FF2B5EF4-FFF2-40B4-BE49-F238E27FC236}">
                <a16:creationId xmlns:a16="http://schemas.microsoft.com/office/drawing/2014/main" id="{3377ACB7-D781-814E-B934-6BE9E81B0C47}"/>
              </a:ext>
            </a:extLst>
          </p:cNvPr>
          <p:cNvCxnSpPr>
            <a:cxnSpLocks/>
          </p:cNvCxnSpPr>
          <p:nvPr/>
        </p:nvCxnSpPr>
        <p:spPr>
          <a:xfrm flipH="1" flipV="1">
            <a:off x="5257800" y="2563199"/>
            <a:ext cx="1343387" cy="10506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4B856A5-64C1-43B8-9873-5B709E42C7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5ED646-A8B5-3340-9FD7-28FA5B224B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296929"/>
            <a:ext cx="3145527" cy="2876063"/>
          </a:xfrm>
          <a:prstGeom prst="rect">
            <a:avLst/>
          </a:prstGeom>
        </p:spPr>
      </p:pic>
      <p:cxnSp>
        <p:nvCxnSpPr>
          <p:cNvPr id="13" name="Google Shape;124;g8d4ec31b01_0_29">
            <a:extLst>
              <a:ext uri="{FF2B5EF4-FFF2-40B4-BE49-F238E27FC236}">
                <a16:creationId xmlns:a16="http://schemas.microsoft.com/office/drawing/2014/main" id="{89411437-F5D4-AD47-95F0-075E92875872}"/>
              </a:ext>
            </a:extLst>
          </p:cNvPr>
          <p:cNvCxnSpPr>
            <a:cxnSpLocks/>
          </p:cNvCxnSpPr>
          <p:nvPr/>
        </p:nvCxnSpPr>
        <p:spPr>
          <a:xfrm flipV="1">
            <a:off x="4343400" y="4203266"/>
            <a:ext cx="1635632" cy="18744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417473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701087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Exercise 1.6.1: Adding Additional Data Series to CC3D Plot Windows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64B3635-A477-8B44-A300-A29E26864F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219200"/>
                <a:ext cx="8229600" cy="4525963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Add the data series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cells in the Antimony model</a:t>
                </a:r>
              </a:p>
              <a:p>
                <a:pPr marL="0" indent="0">
                  <a:buNone/>
                </a:pPr>
                <a:r>
                  <a:rPr lang="en-US" sz="2800" dirty="0"/>
                  <a:t>Remember that the values of the model are given by</a:t>
                </a:r>
              </a:p>
              <a:p>
                <a:pPr marL="0" indent="0">
                  <a:buNone/>
                </a:pPr>
                <a:r>
                  <a:rPr lang="en-US" sz="2800" b="1" dirty="0" err="1"/>
                  <a:t>self.sbml.ODEModel</a:t>
                </a:r>
                <a:r>
                  <a:rPr lang="en-US" sz="2800" b="1" dirty="0"/>
                  <a:t>[‘I1’]</a:t>
                </a:r>
              </a:p>
              <a:p>
                <a:pPr marL="0" indent="0">
                  <a:buNone/>
                </a:pPr>
                <a:r>
                  <a:rPr lang="en-US" sz="2800" b="1" dirty="0" err="1"/>
                  <a:t>self.sbml.ODEModel</a:t>
                </a:r>
                <a:r>
                  <a:rPr lang="en-US" sz="2800" b="1" dirty="0"/>
                  <a:t>[‘I2’]</a:t>
                </a:r>
              </a:p>
              <a:p>
                <a:pPr marL="0" indent="0">
                  <a:buNone/>
                </a:pPr>
                <a:r>
                  <a:rPr lang="en-US" sz="2800" b="1" dirty="0" err="1"/>
                  <a:t>self.sbml.ODEModel</a:t>
                </a:r>
                <a:r>
                  <a:rPr lang="en-US" sz="2800" b="1" dirty="0"/>
                  <a:t>[‘D’],</a:t>
                </a:r>
              </a:p>
              <a:p>
                <a:pPr marL="0" indent="0">
                  <a:buNone/>
                </a:pPr>
                <a:r>
                  <a:rPr lang="en-US" sz="2800" b="1" dirty="0" err="1"/>
                  <a:t>self.sbml.ODEModel</a:t>
                </a:r>
                <a:r>
                  <a:rPr lang="en-US" sz="2800" b="1" dirty="0"/>
                  <a:t>[‘E’]</a:t>
                </a:r>
              </a:p>
              <a:p>
                <a:pPr marL="0" indent="0">
                  <a:buNone/>
                </a:pPr>
                <a:r>
                  <a:rPr lang="en-US" sz="2800" b="1" dirty="0" err="1"/>
                  <a:t>self.sbml.ODEModel</a:t>
                </a:r>
                <a:r>
                  <a:rPr lang="en-US" sz="2800" b="1" dirty="0"/>
                  <a:t>[‘El’]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	1) Add the five data series to the </a:t>
                </a:r>
                <a:r>
                  <a:rPr lang="en-US" sz="2800" b="1" dirty="0"/>
                  <a:t>start</a:t>
                </a:r>
                <a:r>
                  <a:rPr lang="en-US" sz="2800" dirty="0"/>
                  <a:t> function below the </a:t>
                </a:r>
                <a:r>
                  <a:rPr lang="en-US" sz="2800" b="1" dirty="0"/>
                  <a:t>Uninfected</a:t>
                </a:r>
                <a:r>
                  <a:rPr lang="en-US" sz="2800" dirty="0"/>
                  <a:t> data series (copy the code snippet and modify it)</a:t>
                </a:r>
              </a:p>
              <a:p>
                <a:pPr marL="0" indent="0">
                  <a:buNone/>
                </a:pPr>
                <a:r>
                  <a:rPr lang="en-US" sz="2800" dirty="0"/>
                  <a:t>	2) Add data points to each series in the </a:t>
                </a:r>
                <a:r>
                  <a:rPr lang="en-US" sz="2800" b="1" dirty="0"/>
                  <a:t>step</a:t>
                </a:r>
                <a:r>
                  <a:rPr lang="en-US" sz="2800" dirty="0"/>
                  <a:t> function using the </a:t>
                </a:r>
                <a:r>
                  <a:rPr lang="en-US" sz="2800" dirty="0" err="1"/>
                  <a:t>Twedit</a:t>
                </a:r>
                <a:r>
                  <a:rPr lang="en-US" sz="2800" dirty="0"/>
                  <a:t>++ code snippet generator</a:t>
                </a:r>
              </a:p>
              <a:p>
                <a:pPr marL="0" indent="0">
                  <a:buNone/>
                </a:pPr>
                <a:r>
                  <a:rPr lang="en-US" sz="2800" dirty="0"/>
                  <a:t>	CC3D Python –&gt; Scientific Plots –&gt; Add Data Points</a:t>
                </a:r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64B3635-A477-8B44-A300-A29E26864F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219200"/>
                <a:ext cx="8229600" cy="4525963"/>
              </a:xfrm>
              <a:blipFill>
                <a:blip r:embed="rId3"/>
                <a:stretch>
                  <a:fillRect l="-963" t="-2291" r="-1037" b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DB990-1EE6-4918-BB2A-A3CF4E707E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09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823C8-2D01-BA4C-94E5-38B2DA7E0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1257442"/>
            <a:ext cx="8305702" cy="52578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0B409C-8EE3-42F1-866E-22E3924B8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701087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Exercise 1.6.1: Adding Additional Data Series to CC3D Plot Windows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58E7B2-4731-4E80-B39B-DF8F10D23B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406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837182-8B51-6A4C-9284-02E0F04BF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5" y="1203084"/>
            <a:ext cx="8319219" cy="52578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B98FD98-4CC3-4465-ABB8-9C77AFD88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701087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Exercise 1.6.1: Adding Additional Data Series to CC3D Plot Windows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064A8-3E56-42F4-8A9C-8E30A177C6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344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837182-8B51-6A4C-9284-02E0F04BF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5" y="1203084"/>
            <a:ext cx="8319219" cy="525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93971-C3FD-3F42-9213-F50E45AAA1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/>
          <a:stretch/>
        </p:blipFill>
        <p:spPr>
          <a:xfrm>
            <a:off x="990600" y="2646552"/>
            <a:ext cx="7559675" cy="3108959"/>
          </a:xfrm>
          <a:prstGeom prst="rect">
            <a:avLst/>
          </a:prstGeom>
        </p:spPr>
      </p:pic>
      <p:cxnSp>
        <p:nvCxnSpPr>
          <p:cNvPr id="9" name="Google Shape;124;g8d4ec31b01_0_29">
            <a:extLst>
              <a:ext uri="{FF2B5EF4-FFF2-40B4-BE49-F238E27FC236}">
                <a16:creationId xmlns:a16="http://schemas.microsoft.com/office/drawing/2014/main" id="{EFA7E925-4904-F64B-BC12-D829A06E3EDB}"/>
              </a:ext>
            </a:extLst>
          </p:cNvPr>
          <p:cNvCxnSpPr>
            <a:cxnSpLocks/>
          </p:cNvCxnSpPr>
          <p:nvPr/>
        </p:nvCxnSpPr>
        <p:spPr>
          <a:xfrm flipH="1" flipV="1">
            <a:off x="5257800" y="2563199"/>
            <a:ext cx="1343387" cy="10506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0" name="Google Shape;124;g8d4ec31b01_0_29">
            <a:extLst>
              <a:ext uri="{FF2B5EF4-FFF2-40B4-BE49-F238E27FC236}">
                <a16:creationId xmlns:a16="http://schemas.microsoft.com/office/drawing/2014/main" id="{3C89C13E-B49F-AE48-B2A6-2881DEFF9461}"/>
              </a:ext>
            </a:extLst>
          </p:cNvPr>
          <p:cNvCxnSpPr>
            <a:cxnSpLocks/>
          </p:cNvCxnSpPr>
          <p:nvPr/>
        </p:nvCxnSpPr>
        <p:spPr>
          <a:xfrm flipH="1">
            <a:off x="796568" y="1646138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1" name="Rectangle 3">
            <a:extLst>
              <a:ext uri="{FF2B5EF4-FFF2-40B4-BE49-F238E27FC236}">
                <a16:creationId xmlns:a16="http://schemas.microsoft.com/office/drawing/2014/main" id="{FBF14D9C-22AE-44B6-A042-CB3EC4B15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701087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Exercise 1.6.1: Adding Additional Data Series to CC3D Plot Windows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A1F008-DC26-4573-B6E5-5D3D4D6F3E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77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837182-8B51-6A4C-9284-02E0F04BF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5" y="1203084"/>
            <a:ext cx="8319219" cy="525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93971-C3FD-3F42-9213-F50E45AAA1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/>
          <a:stretch/>
        </p:blipFill>
        <p:spPr>
          <a:xfrm>
            <a:off x="990600" y="2646552"/>
            <a:ext cx="7559675" cy="3108959"/>
          </a:xfrm>
          <a:prstGeom prst="rect">
            <a:avLst/>
          </a:prstGeom>
        </p:spPr>
      </p:pic>
      <p:cxnSp>
        <p:nvCxnSpPr>
          <p:cNvPr id="9" name="Google Shape;124;g8d4ec31b01_0_29">
            <a:extLst>
              <a:ext uri="{FF2B5EF4-FFF2-40B4-BE49-F238E27FC236}">
                <a16:creationId xmlns:a16="http://schemas.microsoft.com/office/drawing/2014/main" id="{EFA7E925-4904-F64B-BC12-D829A06E3EDB}"/>
              </a:ext>
            </a:extLst>
          </p:cNvPr>
          <p:cNvCxnSpPr>
            <a:cxnSpLocks/>
          </p:cNvCxnSpPr>
          <p:nvPr/>
        </p:nvCxnSpPr>
        <p:spPr>
          <a:xfrm flipH="1" flipV="1">
            <a:off x="5257800" y="2563199"/>
            <a:ext cx="1343387" cy="10506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0" name="Google Shape;124;g8d4ec31b01_0_29">
            <a:extLst>
              <a:ext uri="{FF2B5EF4-FFF2-40B4-BE49-F238E27FC236}">
                <a16:creationId xmlns:a16="http://schemas.microsoft.com/office/drawing/2014/main" id="{3C89C13E-B49F-AE48-B2A6-2881DEFF9461}"/>
              </a:ext>
            </a:extLst>
          </p:cNvPr>
          <p:cNvCxnSpPr>
            <a:cxnSpLocks/>
          </p:cNvCxnSpPr>
          <p:nvPr/>
        </p:nvCxnSpPr>
        <p:spPr>
          <a:xfrm flipH="1">
            <a:off x="796568" y="1646138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1" name="Rectangle 3">
            <a:extLst>
              <a:ext uri="{FF2B5EF4-FFF2-40B4-BE49-F238E27FC236}">
                <a16:creationId xmlns:a16="http://schemas.microsoft.com/office/drawing/2014/main" id="{FBF14D9C-22AE-44B6-A042-CB3EC4B15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701087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Exercise 1.6.1: Adding Additional Data Series to CC3D Plot Windows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A1F008-DC26-4573-B6E5-5D3D4D6F3E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37458-904A-A54E-8CB1-FD6F7A338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84" y="3270097"/>
            <a:ext cx="3636451" cy="3108960"/>
          </a:xfrm>
          <a:prstGeom prst="rect">
            <a:avLst/>
          </a:prstGeom>
        </p:spPr>
      </p:pic>
      <p:cxnSp>
        <p:nvCxnSpPr>
          <p:cNvPr id="15" name="Google Shape;124;g8d4ec31b01_0_29">
            <a:extLst>
              <a:ext uri="{FF2B5EF4-FFF2-40B4-BE49-F238E27FC236}">
                <a16:creationId xmlns:a16="http://schemas.microsoft.com/office/drawing/2014/main" id="{57293A8F-4EBE-1B42-8BB2-F2C5843FF77A}"/>
              </a:ext>
            </a:extLst>
          </p:cNvPr>
          <p:cNvCxnSpPr>
            <a:cxnSpLocks/>
          </p:cNvCxnSpPr>
          <p:nvPr/>
        </p:nvCxnSpPr>
        <p:spPr>
          <a:xfrm flipV="1">
            <a:off x="4821007" y="4297401"/>
            <a:ext cx="2080148" cy="59373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4971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84188" y="0"/>
            <a:ext cx="8229600" cy="7318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Creating a Second Plot Window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61999"/>
            <a:ext cx="9067799" cy="5616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 still need to display the time series for the Virus, the Cytokines and the Lymph Node APCs.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Follow same workflow to create a second plot window, the three data series in the window and to add data points to each series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Name the plot window in the  </a:t>
            </a:r>
            <a:r>
              <a:rPr lang="en-US" sz="2400" b="1" dirty="0"/>
              <a:t>_</a:t>
            </a:r>
            <a:r>
              <a:rPr lang="en-US" sz="2400" b="1" dirty="0" err="1"/>
              <a:t>init</a:t>
            </a:r>
            <a:r>
              <a:rPr lang="en-US" sz="2400" b="1" dirty="0"/>
              <a:t>_ </a:t>
            </a:r>
            <a:r>
              <a:rPr lang="en-US" sz="2400" dirty="0"/>
              <a:t>function as </a:t>
            </a:r>
            <a:r>
              <a:rPr lang="en-US" sz="2400" dirty="0" err="1"/>
              <a:t>self.med_diff_data</a:t>
            </a:r>
            <a:r>
              <a:rPr lang="en-US" sz="2400" dirty="0"/>
              <a:t> = None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C35A4-70D1-4BE6-8DF0-78A1A67CAB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FA4A3-400A-A44F-B87D-264939F8A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3725097" cy="267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105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876"/>
            <a:ext cx="88392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Creating a Second Plot Window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9"/>
            <a:ext cx="8229600" cy="5394324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sz="1700" dirty="0"/>
              <a:t>Create a second plot window: CC3D Python -&gt; Scientific Plots -&gt; Setup (start </a:t>
            </a:r>
            <a:r>
              <a:rPr lang="en-US" sz="1700" dirty="0" err="1"/>
              <a:t>fcn</a:t>
            </a:r>
            <a:r>
              <a:rPr lang="en-US" sz="1700" dirty="0"/>
              <a:t>)</a:t>
            </a:r>
          </a:p>
          <a:p>
            <a:pPr marL="0" indent="0">
              <a:buNone/>
            </a:pPr>
            <a:r>
              <a:rPr lang="en-US" sz="1700" dirty="0"/>
              <a:t>Change inputs to the plot window</a:t>
            </a:r>
          </a:p>
          <a:p>
            <a:pPr marL="400050" lvl="1" indent="0">
              <a:buNone/>
            </a:pPr>
            <a:r>
              <a:rPr lang="en-US" sz="1700" dirty="0"/>
              <a:t>title = ‘Population Data’</a:t>
            </a:r>
          </a:p>
          <a:p>
            <a:pPr marL="400050" lvl="1" indent="0">
              <a:buNone/>
            </a:pPr>
            <a:r>
              <a:rPr lang="en-US" sz="1700" dirty="0" err="1"/>
              <a:t>x_axis_title</a:t>
            </a:r>
            <a:r>
              <a:rPr lang="en-US" sz="1700" dirty="0"/>
              <a:t> = ‘Time (days)’</a:t>
            </a:r>
          </a:p>
          <a:p>
            <a:pPr marL="400050" lvl="1" indent="0">
              <a:buNone/>
            </a:pPr>
            <a:r>
              <a:rPr lang="en-US" sz="1700" dirty="0" err="1"/>
              <a:t>y_axis_title</a:t>
            </a:r>
            <a:r>
              <a:rPr lang="en-US" sz="1700" dirty="0"/>
              <a:t> = ‘Number of Cells’</a:t>
            </a:r>
          </a:p>
          <a:p>
            <a:pPr marL="400050" lvl="1" indent="0">
              <a:buNone/>
            </a:pPr>
            <a:r>
              <a:rPr lang="en-US" sz="1700" dirty="0" err="1"/>
              <a:t>x_scale_type</a:t>
            </a:r>
            <a:r>
              <a:rPr lang="en-US" sz="1700" dirty="0"/>
              <a:t> = ‘Linear’</a:t>
            </a:r>
          </a:p>
          <a:p>
            <a:pPr marL="400050" lvl="1" indent="0">
              <a:buNone/>
            </a:pPr>
            <a:r>
              <a:rPr lang="en-US" sz="1700" dirty="0" err="1"/>
              <a:t>y_scale_type</a:t>
            </a:r>
            <a:r>
              <a:rPr lang="en-US" sz="1700" dirty="0"/>
              <a:t> = ‘Log’ (We use log scale because the viral curve is displayed as the log of the TCID</a:t>
            </a:r>
          </a:p>
          <a:p>
            <a:pPr marL="400050" lvl="1" indent="0">
              <a:buNone/>
            </a:pPr>
            <a:r>
              <a:rPr lang="en-US" sz="1700" dirty="0"/>
              <a:t>grid = True</a:t>
            </a:r>
          </a:p>
          <a:p>
            <a:pPr marL="400050" lvl="1" indent="0">
              <a:buNone/>
            </a:pPr>
            <a:r>
              <a:rPr lang="en-US" altLang="en-US" sz="1700" dirty="0" err="1"/>
              <a:t>config_options</a:t>
            </a:r>
            <a:r>
              <a:rPr lang="en-US" altLang="en-US" sz="1700" dirty="0"/>
              <a:t>={'legend': True})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B02EB-49A5-7149-8A49-6DA0631C57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37650" r="-72" b="21062"/>
          <a:stretch/>
        </p:blipFill>
        <p:spPr>
          <a:xfrm>
            <a:off x="484187" y="3886200"/>
            <a:ext cx="7803097" cy="2492052"/>
          </a:xfrm>
          <a:prstGeom prst="rect">
            <a:avLst/>
          </a:prstGeom>
        </p:spPr>
      </p:pic>
      <p:sp>
        <p:nvSpPr>
          <p:cNvPr id="11" name="Google Shape;263;g8d4ec31b01_0_727">
            <a:extLst>
              <a:ext uri="{FF2B5EF4-FFF2-40B4-BE49-F238E27FC236}">
                <a16:creationId xmlns:a16="http://schemas.microsoft.com/office/drawing/2014/main" id="{91401DA9-4451-F84C-9092-ED2AEB7AF36C}"/>
              </a:ext>
            </a:extLst>
          </p:cNvPr>
          <p:cNvSpPr/>
          <p:nvPr/>
        </p:nvSpPr>
        <p:spPr>
          <a:xfrm flipV="1">
            <a:off x="1295400" y="4529257"/>
            <a:ext cx="7018871" cy="1095825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DD846-3BD3-4A0A-ABBE-70FD12A9DA8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1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9369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Launch </a:t>
            </a:r>
            <a:r>
              <a:rPr lang="en-US" b="1" dirty="0" err="1">
                <a:solidFill>
                  <a:srgbClr val="0000FF"/>
                </a:solidFill>
              </a:rPr>
              <a:t>Twedit</a:t>
            </a:r>
            <a:r>
              <a:rPr lang="en-US" b="1" dirty="0">
                <a:solidFill>
                  <a:srgbClr val="0000FF"/>
                </a:solidFill>
              </a:rPr>
              <a:t>++ and Use Wizard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9CAA55-C540-E641-9998-6565291F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To launch Wizard, launch </a:t>
            </a:r>
            <a:r>
              <a:rPr lang="en-US" sz="2000" dirty="0" err="1"/>
              <a:t>Twedit</a:t>
            </a:r>
            <a:r>
              <a:rPr lang="en-US" sz="2000" dirty="0"/>
              <a:t>: CC3D Project -&gt; New Project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B37E9-DE95-814C-A6DD-F47AA6521A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329"/>
          <a:stretch/>
        </p:blipFill>
        <p:spPr>
          <a:xfrm>
            <a:off x="510692" y="1584326"/>
            <a:ext cx="7866938" cy="4541837"/>
          </a:xfrm>
          <a:prstGeom prst="rect">
            <a:avLst/>
          </a:prstGeom>
        </p:spPr>
      </p:pic>
      <p:cxnSp>
        <p:nvCxnSpPr>
          <p:cNvPr id="8" name="Google Shape;124;g8d4ec31b01_0_29">
            <a:extLst>
              <a:ext uri="{FF2B5EF4-FFF2-40B4-BE49-F238E27FC236}">
                <a16:creationId xmlns:a16="http://schemas.microsoft.com/office/drawing/2014/main" id="{C9740552-8456-2846-B8C2-DB63B936FC2E}"/>
              </a:ext>
            </a:extLst>
          </p:cNvPr>
          <p:cNvCxnSpPr/>
          <p:nvPr/>
        </p:nvCxnSpPr>
        <p:spPr>
          <a:xfrm flipH="1">
            <a:off x="2590800" y="1941750"/>
            <a:ext cx="567600" cy="383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21A1BC-14E1-4163-AC6F-620DA466E61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549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876"/>
            <a:ext cx="88392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Creating a Second Plot Window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9"/>
            <a:ext cx="8229600" cy="5394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2) Add Data Series</a:t>
            </a:r>
          </a:p>
          <a:p>
            <a:pPr marL="400050" lvl="1" indent="0">
              <a:buNone/>
            </a:pPr>
            <a:r>
              <a:rPr lang="en-US" sz="2000" dirty="0"/>
              <a:t>Create data series: </a:t>
            </a:r>
            <a:r>
              <a:rPr lang="en-US" sz="2000" dirty="0" err="1"/>
              <a:t>MedViralODE</a:t>
            </a:r>
            <a:r>
              <a:rPr lang="en-US" sz="2000" dirty="0"/>
              <a:t> (line, red), </a:t>
            </a:r>
            <a:r>
              <a:rPr lang="en-US" sz="2000" dirty="0" err="1"/>
              <a:t>MedCytLocalODE</a:t>
            </a:r>
            <a:r>
              <a:rPr lang="en-US" sz="2000" dirty="0"/>
              <a:t> (line, blue), </a:t>
            </a:r>
            <a:r>
              <a:rPr lang="en-US" sz="2000" dirty="0" err="1"/>
              <a:t>MedCytLymphODE</a:t>
            </a:r>
            <a:r>
              <a:rPr lang="en-US" sz="2000" dirty="0"/>
              <a:t> (line, green)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B02EB-49A5-7149-8A49-6DA0631C57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1" t="46670" r="-72" b="21062"/>
          <a:stretch/>
        </p:blipFill>
        <p:spPr>
          <a:xfrm>
            <a:off x="0" y="2513805"/>
            <a:ext cx="8771819" cy="2210595"/>
          </a:xfrm>
          <a:prstGeom prst="rect">
            <a:avLst/>
          </a:prstGeom>
        </p:spPr>
      </p:pic>
      <p:sp>
        <p:nvSpPr>
          <p:cNvPr id="11" name="Google Shape;263;g8d4ec31b01_0_727">
            <a:extLst>
              <a:ext uri="{FF2B5EF4-FFF2-40B4-BE49-F238E27FC236}">
                <a16:creationId xmlns:a16="http://schemas.microsoft.com/office/drawing/2014/main" id="{91401DA9-4451-F84C-9092-ED2AEB7AF36C}"/>
              </a:ext>
            </a:extLst>
          </p:cNvPr>
          <p:cNvSpPr/>
          <p:nvPr/>
        </p:nvSpPr>
        <p:spPr>
          <a:xfrm flipV="1">
            <a:off x="990600" y="3810000"/>
            <a:ext cx="7781219" cy="610396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DD846-3BD3-4A0A-ABBE-70FD12A9DA8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093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942"/>
            <a:ext cx="8915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Creating a Second Plot Window: Add Data Points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B3635-A477-8B44-A300-A29E2686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9923"/>
            <a:ext cx="8229600" cy="48662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3) Add Data Points to this second plot window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To generate </a:t>
            </a:r>
            <a:r>
              <a:rPr lang="en-US" sz="2400" dirty="0" err="1"/>
              <a:t>Twedit</a:t>
            </a:r>
            <a:r>
              <a:rPr lang="en-US" sz="2400" dirty="0"/>
              <a:t>++ snippet: CC3D Python -&gt; Scientific Plots -&gt; Add Data Points (step 	</a:t>
            </a:r>
            <a:r>
              <a:rPr lang="en-US" sz="2400" dirty="0" err="1"/>
              <a:t>fcn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Specify data points:</a:t>
            </a:r>
          </a:p>
          <a:p>
            <a:pPr marL="400050" lvl="1" indent="0">
              <a:buNone/>
            </a:pPr>
            <a:r>
              <a:rPr lang="en-US" sz="2000" dirty="0"/>
              <a:t>We want to plot the Antimony variables corresponding to </a:t>
            </a:r>
          </a:p>
          <a:p>
            <a:pPr marL="400050" lvl="1" indent="0">
              <a:buNone/>
            </a:pPr>
            <a:r>
              <a:rPr lang="en-US" sz="2000" dirty="0"/>
              <a:t>Virus -&gt; </a:t>
            </a:r>
            <a:r>
              <a:rPr lang="en-US" sz="2000" dirty="0" err="1"/>
              <a:t>self.sbml.ODEModel</a:t>
            </a:r>
            <a:r>
              <a:rPr lang="en-US" sz="2000" dirty="0"/>
              <a:t>[‘V’]</a:t>
            </a:r>
          </a:p>
          <a:p>
            <a:pPr marL="400050" lvl="1" indent="0">
              <a:buNone/>
            </a:pPr>
            <a:r>
              <a:rPr lang="en-US" sz="2000" dirty="0"/>
              <a:t>Cytokine -&gt; </a:t>
            </a:r>
            <a:r>
              <a:rPr lang="en-US" sz="2000" dirty="0" err="1"/>
              <a:t>self.sbml.ODEModel</a:t>
            </a:r>
            <a:r>
              <a:rPr lang="en-US" sz="2000" dirty="0"/>
              <a:t>[‘C’]</a:t>
            </a:r>
          </a:p>
          <a:p>
            <a:pPr marL="400050" lvl="1" indent="0">
              <a:buNone/>
            </a:pPr>
            <a:r>
              <a:rPr lang="en-US" sz="2000" dirty="0"/>
              <a:t>Lymph Node APCs -&gt; </a:t>
            </a:r>
            <a:r>
              <a:rPr lang="en-US" sz="2000" dirty="0" err="1"/>
              <a:t>self.sbml.ODEModel</a:t>
            </a:r>
            <a:r>
              <a:rPr lang="en-US" sz="2000" dirty="0"/>
              <a:t>[‘Cl’]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Since we are using a Log scale, we need to make sure to add data only when these values are bigger than 0. </a:t>
            </a:r>
          </a:p>
          <a:p>
            <a:pPr marL="400050" lvl="1" indent="0">
              <a:buNone/>
            </a:pPr>
            <a:endParaRPr lang="en-US" sz="2000" dirty="0"/>
          </a:p>
          <a:p>
            <a:pPr marL="400050" lvl="1" indent="0">
              <a:buNone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682F9-FFD3-4025-A014-94CBD49455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720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68E8B-8C4C-BE43-BA75-BA6F9B182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t="49018" b="16609"/>
          <a:stretch/>
        </p:blipFill>
        <p:spPr>
          <a:xfrm>
            <a:off x="798945" y="2625710"/>
            <a:ext cx="7738078" cy="2108463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942"/>
            <a:ext cx="8915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Creating a Second Plot Window: Add Data Points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263;g8d4ec31b01_0_727">
            <a:extLst>
              <a:ext uri="{FF2B5EF4-FFF2-40B4-BE49-F238E27FC236}">
                <a16:creationId xmlns:a16="http://schemas.microsoft.com/office/drawing/2014/main" id="{91401DA9-4451-F84C-9092-ED2AEB7AF36C}"/>
              </a:ext>
            </a:extLst>
          </p:cNvPr>
          <p:cNvSpPr/>
          <p:nvPr/>
        </p:nvSpPr>
        <p:spPr>
          <a:xfrm flipV="1">
            <a:off x="1371599" y="3505198"/>
            <a:ext cx="6973455" cy="1066801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682F9-FFD3-4025-A014-94CBD49455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247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68E8B-8C4C-BE43-BA75-BA6F9B182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9"/>
          <a:stretch/>
        </p:blipFill>
        <p:spPr>
          <a:xfrm>
            <a:off x="242094" y="1345350"/>
            <a:ext cx="6925407" cy="3638819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7609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Run CC3D to Visualize Full Antimony Model Results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263;g8d4ec31b01_0_727">
            <a:extLst>
              <a:ext uri="{FF2B5EF4-FFF2-40B4-BE49-F238E27FC236}">
                <a16:creationId xmlns:a16="http://schemas.microsoft.com/office/drawing/2014/main" id="{91401DA9-4451-F84C-9092-ED2AEB7AF36C}"/>
              </a:ext>
            </a:extLst>
          </p:cNvPr>
          <p:cNvSpPr/>
          <p:nvPr/>
        </p:nvSpPr>
        <p:spPr>
          <a:xfrm flipV="1">
            <a:off x="3200400" y="5410199"/>
            <a:ext cx="4966494" cy="1181997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6FE94-C940-6340-A1B7-0F9AC178D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78770"/>
            <a:ext cx="5296073" cy="5222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30795-58D0-4546-AC0E-E94ECD599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66384"/>
            <a:ext cx="5225161" cy="2791615"/>
          </a:xfrm>
          <a:prstGeom prst="rect">
            <a:avLst/>
          </a:prstGeom>
        </p:spPr>
      </p:pic>
      <p:cxnSp>
        <p:nvCxnSpPr>
          <p:cNvPr id="13" name="Google Shape;124;g8d4ec31b01_0_29">
            <a:extLst>
              <a:ext uri="{FF2B5EF4-FFF2-40B4-BE49-F238E27FC236}">
                <a16:creationId xmlns:a16="http://schemas.microsoft.com/office/drawing/2014/main" id="{2E512020-79C3-4448-9189-122E81DB508E}"/>
              </a:ext>
            </a:extLst>
          </p:cNvPr>
          <p:cNvCxnSpPr>
            <a:cxnSpLocks/>
          </p:cNvCxnSpPr>
          <p:nvPr/>
        </p:nvCxnSpPr>
        <p:spPr>
          <a:xfrm flipH="1">
            <a:off x="398049" y="1682009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5" name="Google Shape;124;g8d4ec31b01_0_29">
            <a:extLst>
              <a:ext uri="{FF2B5EF4-FFF2-40B4-BE49-F238E27FC236}">
                <a16:creationId xmlns:a16="http://schemas.microsoft.com/office/drawing/2014/main" id="{FF8E4689-268D-8642-94E2-10914F8DFA8D}"/>
              </a:ext>
            </a:extLst>
          </p:cNvPr>
          <p:cNvCxnSpPr>
            <a:cxnSpLocks/>
          </p:cNvCxnSpPr>
          <p:nvPr/>
        </p:nvCxnSpPr>
        <p:spPr>
          <a:xfrm flipH="1" flipV="1">
            <a:off x="2086630" y="2138689"/>
            <a:ext cx="1343387" cy="10506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1D638C6-FCCA-4898-9425-B744B7F3B2E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774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7609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Run CC3D to Visualize Full Antimony Model Results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D638C6-FCCA-4898-9425-B744B7F3B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7CA8F6-07D4-DE40-8377-42E70D1E1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5181600" cy="2768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569DE-31DD-294C-80B6-B6C8291E7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3810000"/>
            <a:ext cx="2587806" cy="2667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53A569-78F4-2F4F-AFDB-A0BE58266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74" y="3810000"/>
            <a:ext cx="2751025" cy="2810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03388-B35E-9348-B6A6-8B6B16AFC9CA}"/>
              </a:ext>
            </a:extLst>
          </p:cNvPr>
          <p:cNvSpPr txBox="1"/>
          <p:nvPr/>
        </p:nvSpPr>
        <p:spPr>
          <a:xfrm>
            <a:off x="353619" y="2341761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CC3D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FA6930-5A7F-6248-BC7B-616B6070C049}"/>
              </a:ext>
            </a:extLst>
          </p:cNvPr>
          <p:cNvSpPr txBox="1"/>
          <p:nvPr/>
        </p:nvSpPr>
        <p:spPr>
          <a:xfrm>
            <a:off x="68221" y="4692154"/>
            <a:ext cx="1540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Tellurium</a:t>
            </a:r>
          </a:p>
        </p:txBody>
      </p:sp>
    </p:spTree>
    <p:extLst>
      <p:ext uri="{BB962C8B-B14F-4D97-AF65-F5344CB8AC3E}">
        <p14:creationId xmlns:p14="http://schemas.microsoft.com/office/powerpoint/2010/main" val="7272869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47745" y="10547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Exporting Plot Data as CSV files from Plot Window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9A1030-8056-734C-8649-8B4962053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could export the data generated in the CC3D plots for further post-processing.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Plot data can be exported as:</a:t>
            </a:r>
          </a:p>
          <a:p>
            <a:pPr marL="0" indent="0">
              <a:buNone/>
            </a:pPr>
            <a:r>
              <a:rPr lang="en-US" dirty="0"/>
              <a:t>	As images: PNG,	SVG</a:t>
            </a:r>
          </a:p>
          <a:p>
            <a:pPr marL="0" indent="0">
              <a:buNone/>
            </a:pPr>
            <a:r>
              <a:rPr lang="en-US" dirty="0"/>
              <a:t>	As data: Matplotlib, CSV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015E09-FBBF-41F0-AEB3-38A53067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396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68E8B-8C4C-BE43-BA75-BA6F9B182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9"/>
          <a:stretch/>
        </p:blipFill>
        <p:spPr>
          <a:xfrm>
            <a:off x="242094" y="1345350"/>
            <a:ext cx="6925407" cy="3638819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0665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Exporting Plot Data as CSV files from Plot Window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263;g8d4ec31b01_0_727">
            <a:extLst>
              <a:ext uri="{FF2B5EF4-FFF2-40B4-BE49-F238E27FC236}">
                <a16:creationId xmlns:a16="http://schemas.microsoft.com/office/drawing/2014/main" id="{91401DA9-4451-F84C-9092-ED2AEB7AF36C}"/>
              </a:ext>
            </a:extLst>
          </p:cNvPr>
          <p:cNvSpPr/>
          <p:nvPr/>
        </p:nvSpPr>
        <p:spPr>
          <a:xfrm flipV="1">
            <a:off x="3200400" y="5410199"/>
            <a:ext cx="4966494" cy="1181997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6FE94-C940-6340-A1B7-0F9AC178D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78770"/>
            <a:ext cx="5296073" cy="5222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30795-58D0-4546-AC0E-E94ECD599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66384"/>
            <a:ext cx="5225161" cy="2791615"/>
          </a:xfrm>
          <a:prstGeom prst="rect">
            <a:avLst/>
          </a:prstGeom>
        </p:spPr>
      </p:pic>
      <p:cxnSp>
        <p:nvCxnSpPr>
          <p:cNvPr id="13" name="Google Shape;124;g8d4ec31b01_0_29">
            <a:extLst>
              <a:ext uri="{FF2B5EF4-FFF2-40B4-BE49-F238E27FC236}">
                <a16:creationId xmlns:a16="http://schemas.microsoft.com/office/drawing/2014/main" id="{2E512020-79C3-4448-9189-122E81DB508E}"/>
              </a:ext>
            </a:extLst>
          </p:cNvPr>
          <p:cNvCxnSpPr>
            <a:cxnSpLocks/>
          </p:cNvCxnSpPr>
          <p:nvPr/>
        </p:nvCxnSpPr>
        <p:spPr>
          <a:xfrm flipH="1">
            <a:off x="398049" y="1682009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5" name="Google Shape;124;g8d4ec31b01_0_29">
            <a:extLst>
              <a:ext uri="{FF2B5EF4-FFF2-40B4-BE49-F238E27FC236}">
                <a16:creationId xmlns:a16="http://schemas.microsoft.com/office/drawing/2014/main" id="{FF8E4689-268D-8642-94E2-10914F8DFA8D}"/>
              </a:ext>
            </a:extLst>
          </p:cNvPr>
          <p:cNvCxnSpPr>
            <a:cxnSpLocks/>
          </p:cNvCxnSpPr>
          <p:nvPr/>
        </p:nvCxnSpPr>
        <p:spPr>
          <a:xfrm flipH="1" flipV="1">
            <a:off x="2086630" y="2138689"/>
            <a:ext cx="1343387" cy="10506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1BE1881-CFCD-AA4F-A4A2-8B90C364B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74756"/>
            <a:ext cx="5304068" cy="2791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015E09-FBBF-41F0-AEB3-38A5306741B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79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68E8B-8C4C-BE43-BA75-BA6F9B182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9"/>
          <a:stretch/>
        </p:blipFill>
        <p:spPr>
          <a:xfrm>
            <a:off x="242094" y="1345350"/>
            <a:ext cx="6925407" cy="3638819"/>
          </a:xfrm>
          <a:prstGeom prst="rect">
            <a:avLst/>
          </a:prstGeom>
        </p:spPr>
      </p:pic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263;g8d4ec31b01_0_727">
            <a:extLst>
              <a:ext uri="{FF2B5EF4-FFF2-40B4-BE49-F238E27FC236}">
                <a16:creationId xmlns:a16="http://schemas.microsoft.com/office/drawing/2014/main" id="{91401DA9-4451-F84C-9092-ED2AEB7AF36C}"/>
              </a:ext>
            </a:extLst>
          </p:cNvPr>
          <p:cNvSpPr/>
          <p:nvPr/>
        </p:nvSpPr>
        <p:spPr>
          <a:xfrm flipV="1">
            <a:off x="3200400" y="5410199"/>
            <a:ext cx="4966494" cy="1181997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6FE94-C940-6340-A1B7-0F9AC178D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78770"/>
            <a:ext cx="5296073" cy="5222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30795-58D0-4546-AC0E-E94ECD599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66384"/>
            <a:ext cx="5225161" cy="2791615"/>
          </a:xfrm>
          <a:prstGeom prst="rect">
            <a:avLst/>
          </a:prstGeom>
        </p:spPr>
      </p:pic>
      <p:cxnSp>
        <p:nvCxnSpPr>
          <p:cNvPr id="13" name="Google Shape;124;g8d4ec31b01_0_29">
            <a:extLst>
              <a:ext uri="{FF2B5EF4-FFF2-40B4-BE49-F238E27FC236}">
                <a16:creationId xmlns:a16="http://schemas.microsoft.com/office/drawing/2014/main" id="{2E512020-79C3-4448-9189-122E81DB508E}"/>
              </a:ext>
            </a:extLst>
          </p:cNvPr>
          <p:cNvCxnSpPr>
            <a:cxnSpLocks/>
          </p:cNvCxnSpPr>
          <p:nvPr/>
        </p:nvCxnSpPr>
        <p:spPr>
          <a:xfrm flipH="1">
            <a:off x="398049" y="1682009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5" name="Google Shape;124;g8d4ec31b01_0_29">
            <a:extLst>
              <a:ext uri="{FF2B5EF4-FFF2-40B4-BE49-F238E27FC236}">
                <a16:creationId xmlns:a16="http://schemas.microsoft.com/office/drawing/2014/main" id="{FF8E4689-268D-8642-94E2-10914F8DFA8D}"/>
              </a:ext>
            </a:extLst>
          </p:cNvPr>
          <p:cNvCxnSpPr>
            <a:cxnSpLocks/>
          </p:cNvCxnSpPr>
          <p:nvPr/>
        </p:nvCxnSpPr>
        <p:spPr>
          <a:xfrm flipH="1" flipV="1">
            <a:off x="2086630" y="2138689"/>
            <a:ext cx="1343387" cy="10506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1BE1881-CFCD-AA4F-A4A2-8B90C364B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74756"/>
            <a:ext cx="5304068" cy="2791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3728A-9A51-5641-99E2-4CC01FFA8C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81682"/>
            <a:ext cx="5235221" cy="2791615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26CA795D-A073-4B5B-80DC-80A18CFC1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0665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Exporting Plot Data as CSV files from Plot Window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3F5BAF-A1C9-4BE0-8928-A6DE3E09AA3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83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68E8B-8C4C-BE43-BA75-BA6F9B182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9"/>
          <a:stretch/>
        </p:blipFill>
        <p:spPr>
          <a:xfrm>
            <a:off x="242094" y="1345350"/>
            <a:ext cx="6925407" cy="3638819"/>
          </a:xfrm>
          <a:prstGeom prst="rect">
            <a:avLst/>
          </a:prstGeom>
        </p:spPr>
      </p:pic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263;g8d4ec31b01_0_727">
            <a:extLst>
              <a:ext uri="{FF2B5EF4-FFF2-40B4-BE49-F238E27FC236}">
                <a16:creationId xmlns:a16="http://schemas.microsoft.com/office/drawing/2014/main" id="{91401DA9-4451-F84C-9092-ED2AEB7AF36C}"/>
              </a:ext>
            </a:extLst>
          </p:cNvPr>
          <p:cNvSpPr/>
          <p:nvPr/>
        </p:nvSpPr>
        <p:spPr>
          <a:xfrm flipV="1">
            <a:off x="3200400" y="5410199"/>
            <a:ext cx="4966494" cy="1181997"/>
          </a:xfrm>
          <a:prstGeom prst="rect">
            <a:avLst/>
          </a:prstGeom>
          <a:solidFill>
            <a:srgbClr val="00FF00">
              <a:alpha val="4000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6FE94-C940-6340-A1B7-0F9AC178D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78770"/>
            <a:ext cx="5296073" cy="5222237"/>
          </a:xfrm>
          <a:prstGeom prst="rect">
            <a:avLst/>
          </a:prstGeom>
        </p:spPr>
      </p:pic>
      <p:cxnSp>
        <p:nvCxnSpPr>
          <p:cNvPr id="13" name="Google Shape;124;g8d4ec31b01_0_29">
            <a:extLst>
              <a:ext uri="{FF2B5EF4-FFF2-40B4-BE49-F238E27FC236}">
                <a16:creationId xmlns:a16="http://schemas.microsoft.com/office/drawing/2014/main" id="{2E512020-79C3-4448-9189-122E81DB508E}"/>
              </a:ext>
            </a:extLst>
          </p:cNvPr>
          <p:cNvCxnSpPr>
            <a:cxnSpLocks/>
          </p:cNvCxnSpPr>
          <p:nvPr/>
        </p:nvCxnSpPr>
        <p:spPr>
          <a:xfrm flipH="1">
            <a:off x="398049" y="1682009"/>
            <a:ext cx="512401" cy="6421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5" name="Google Shape;124;g8d4ec31b01_0_29">
            <a:extLst>
              <a:ext uri="{FF2B5EF4-FFF2-40B4-BE49-F238E27FC236}">
                <a16:creationId xmlns:a16="http://schemas.microsoft.com/office/drawing/2014/main" id="{FF8E4689-268D-8642-94E2-10914F8DFA8D}"/>
              </a:ext>
            </a:extLst>
          </p:cNvPr>
          <p:cNvCxnSpPr>
            <a:cxnSpLocks/>
          </p:cNvCxnSpPr>
          <p:nvPr/>
        </p:nvCxnSpPr>
        <p:spPr>
          <a:xfrm flipH="1" flipV="1">
            <a:off x="2086630" y="2138689"/>
            <a:ext cx="1343387" cy="10506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78D8EBF-1E79-AA4E-8765-50709BAA2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72488"/>
            <a:ext cx="5244161" cy="2743200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762501E5-ADC2-4C39-B116-E82DD68D94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0665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Exporting Plot Data as CSV files from Plot Window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6EDFD3-7E44-4E3B-98DD-5ADC5FA7576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-19394" y="1276"/>
            <a:ext cx="9163394" cy="780874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Set Project Name and Location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9CAA55-C540-E641-9998-6565291F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782151"/>
            <a:ext cx="4368639" cy="5004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Choose a name for your project (</a:t>
            </a:r>
            <a:r>
              <a:rPr lang="en-US" sz="2000" b="1" dirty="0"/>
              <a:t>Simulation Name</a:t>
            </a:r>
            <a:r>
              <a:rPr lang="en-US" sz="2000" dirty="0"/>
              <a:t>) and a location (</a:t>
            </a:r>
            <a:r>
              <a:rPr lang="en-US" sz="2000" b="1" dirty="0"/>
              <a:t>Simulation Directory</a:t>
            </a:r>
            <a:r>
              <a:rPr lang="en-US" sz="2000" dirty="0"/>
              <a:t>). </a:t>
            </a:r>
          </a:p>
          <a:p>
            <a:pPr lvl="1"/>
            <a:r>
              <a:rPr lang="en-US" sz="2000" dirty="0"/>
              <a:t>Choose the </a:t>
            </a:r>
            <a:r>
              <a:rPr lang="en-US" sz="2000" dirty="0" err="1"/>
              <a:t>Python+XML</a:t>
            </a:r>
            <a:r>
              <a:rPr lang="en-US" sz="2000" dirty="0"/>
              <a:t> option</a:t>
            </a:r>
          </a:p>
          <a:p>
            <a:pPr lvl="1"/>
            <a:r>
              <a:rPr lang="en-US" sz="2000" dirty="0"/>
              <a:t>XML (using the CC3DML markup language) specifies static model structure (objects like lattices and chemical fields, behaviors and mechanisms including diffusion, adhesion, volumes and surface areas, chemotaxis, and initial conditions,…)</a:t>
            </a:r>
          </a:p>
          <a:p>
            <a:pPr lvl="1"/>
            <a:r>
              <a:rPr lang="en-US" sz="2000" dirty="0"/>
              <a:t>Python (programming language) allows dynamic manipulation of simulation and model properties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CE2ED1-B31D-4F4A-BD31-01723D8C7D17}"/>
              </a:ext>
            </a:extLst>
          </p:cNvPr>
          <p:cNvGrpSpPr/>
          <p:nvPr/>
        </p:nvGrpSpPr>
        <p:grpSpPr>
          <a:xfrm>
            <a:off x="4953000" y="1066800"/>
            <a:ext cx="3810000" cy="5004044"/>
            <a:chOff x="2505799" y="2971800"/>
            <a:chExt cx="3998744" cy="37524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6B15F5-5918-DD41-AA18-DD1F3C0F9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99" y="2971800"/>
              <a:ext cx="3998744" cy="3752426"/>
            </a:xfrm>
            <a:prstGeom prst="rect">
              <a:avLst/>
            </a:prstGeom>
          </p:spPr>
        </p:pic>
        <p:sp>
          <p:nvSpPr>
            <p:cNvPr id="18" name="Google Shape;263;g8d4ec31b01_0_727">
              <a:extLst>
                <a:ext uri="{FF2B5EF4-FFF2-40B4-BE49-F238E27FC236}">
                  <a16:creationId xmlns:a16="http://schemas.microsoft.com/office/drawing/2014/main" id="{81F20F2F-9529-8248-9EFA-03F16063FEA4}"/>
                </a:ext>
              </a:extLst>
            </p:cNvPr>
            <p:cNvSpPr/>
            <p:nvPr/>
          </p:nvSpPr>
          <p:spPr>
            <a:xfrm>
              <a:off x="4207335" y="4464311"/>
              <a:ext cx="2117265" cy="152400"/>
            </a:xfrm>
            <a:prstGeom prst="rect">
              <a:avLst/>
            </a:prstGeom>
            <a:solidFill>
              <a:srgbClr val="00B05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63;g8d4ec31b01_0_727">
              <a:extLst>
                <a:ext uri="{FF2B5EF4-FFF2-40B4-BE49-F238E27FC236}">
                  <a16:creationId xmlns:a16="http://schemas.microsoft.com/office/drawing/2014/main" id="{94407146-BD68-1A40-9F71-D698C26A8C7E}"/>
                </a:ext>
              </a:extLst>
            </p:cNvPr>
            <p:cNvSpPr/>
            <p:nvPr/>
          </p:nvSpPr>
          <p:spPr>
            <a:xfrm flipV="1">
              <a:off x="4191000" y="4616711"/>
              <a:ext cx="1676400" cy="152400"/>
            </a:xfrm>
            <a:prstGeom prst="rect">
              <a:avLst/>
            </a:prstGeom>
            <a:solidFill>
              <a:srgbClr val="00B05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0" name="Google Shape;124;g8d4ec31b01_0_29">
            <a:extLst>
              <a:ext uri="{FF2B5EF4-FFF2-40B4-BE49-F238E27FC236}">
                <a16:creationId xmlns:a16="http://schemas.microsoft.com/office/drawing/2014/main" id="{B09F2412-3E1A-A542-9DB6-0A492C5F965D}"/>
              </a:ext>
            </a:extLst>
          </p:cNvPr>
          <p:cNvCxnSpPr/>
          <p:nvPr/>
        </p:nvCxnSpPr>
        <p:spPr>
          <a:xfrm flipH="1">
            <a:off x="5933103" y="3117287"/>
            <a:ext cx="567600" cy="383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A353E62-2C8D-4ADF-95F9-DABED63ED0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1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37322" y="14510"/>
            <a:ext cx="8229600" cy="5155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Configure the Cell Lattice</a:t>
            </a:r>
          </a:p>
        </p:txBody>
      </p:sp>
      <p:pic>
        <p:nvPicPr>
          <p:cNvPr id="15367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DB7CE0-44A9-4B89-925E-08D0C4A7017C}"/>
              </a:ext>
            </a:extLst>
          </p:cNvPr>
          <p:cNvGrpSpPr/>
          <p:nvPr/>
        </p:nvGrpSpPr>
        <p:grpSpPr>
          <a:xfrm>
            <a:off x="4724402" y="1066800"/>
            <a:ext cx="4267200" cy="4881081"/>
            <a:chOff x="2295670" y="1906443"/>
            <a:chExt cx="5162259" cy="48653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00A3B8-4115-B645-A3A0-E7E4D11C1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670" y="1906443"/>
              <a:ext cx="5162259" cy="4865344"/>
            </a:xfrm>
            <a:prstGeom prst="rect">
              <a:avLst/>
            </a:prstGeom>
          </p:spPr>
        </p:pic>
        <p:sp>
          <p:nvSpPr>
            <p:cNvPr id="19" name="Google Shape;263;g8d4ec31b01_0_727">
              <a:extLst>
                <a:ext uri="{FF2B5EF4-FFF2-40B4-BE49-F238E27FC236}">
                  <a16:creationId xmlns:a16="http://schemas.microsoft.com/office/drawing/2014/main" id="{94407146-BD68-1A40-9F71-D698C26A8C7E}"/>
                </a:ext>
              </a:extLst>
            </p:cNvPr>
            <p:cNvSpPr/>
            <p:nvPr/>
          </p:nvSpPr>
          <p:spPr>
            <a:xfrm flipV="1">
              <a:off x="4118112" y="3048000"/>
              <a:ext cx="606287" cy="228600"/>
            </a:xfrm>
            <a:prstGeom prst="rect">
              <a:avLst/>
            </a:prstGeom>
            <a:solidFill>
              <a:srgbClr val="FF00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63;g8d4ec31b01_0_727">
              <a:extLst>
                <a:ext uri="{FF2B5EF4-FFF2-40B4-BE49-F238E27FC236}">
                  <a16:creationId xmlns:a16="http://schemas.microsoft.com/office/drawing/2014/main" id="{A3D07009-7403-BA47-864E-43A9E3EE8278}"/>
                </a:ext>
              </a:extLst>
            </p:cNvPr>
            <p:cNvSpPr/>
            <p:nvPr/>
          </p:nvSpPr>
          <p:spPr>
            <a:xfrm flipV="1">
              <a:off x="5257800" y="3048000"/>
              <a:ext cx="606287" cy="228600"/>
            </a:xfrm>
            <a:prstGeom prst="rect">
              <a:avLst/>
            </a:prstGeom>
            <a:solidFill>
              <a:srgbClr val="FF00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63;g8d4ec31b01_0_727">
              <a:extLst>
                <a:ext uri="{FF2B5EF4-FFF2-40B4-BE49-F238E27FC236}">
                  <a16:creationId xmlns:a16="http://schemas.microsoft.com/office/drawing/2014/main" id="{B76E8177-4175-6F45-AF2B-697AC07D84CF}"/>
                </a:ext>
              </a:extLst>
            </p:cNvPr>
            <p:cNvSpPr/>
            <p:nvPr/>
          </p:nvSpPr>
          <p:spPr>
            <a:xfrm flipV="1">
              <a:off x="4118111" y="3531705"/>
              <a:ext cx="606287" cy="228600"/>
            </a:xfrm>
            <a:prstGeom prst="rect">
              <a:avLst/>
            </a:prstGeom>
            <a:solidFill>
              <a:srgbClr val="FF00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63;g8d4ec31b01_0_727">
              <a:extLst>
                <a:ext uri="{FF2B5EF4-FFF2-40B4-BE49-F238E27FC236}">
                  <a16:creationId xmlns:a16="http://schemas.microsoft.com/office/drawing/2014/main" id="{E5639B58-4D7E-6D49-A4B7-611627D65341}"/>
                </a:ext>
              </a:extLst>
            </p:cNvPr>
            <p:cNvSpPr/>
            <p:nvPr/>
          </p:nvSpPr>
          <p:spPr>
            <a:xfrm flipV="1">
              <a:off x="5257799" y="3513931"/>
              <a:ext cx="606287" cy="228600"/>
            </a:xfrm>
            <a:prstGeom prst="rect">
              <a:avLst/>
            </a:prstGeom>
            <a:solidFill>
              <a:srgbClr val="FF00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63;g8d4ec31b01_0_727">
              <a:extLst>
                <a:ext uri="{FF2B5EF4-FFF2-40B4-BE49-F238E27FC236}">
                  <a16:creationId xmlns:a16="http://schemas.microsoft.com/office/drawing/2014/main" id="{8BF10E67-705B-464A-91AF-783BF152D8B8}"/>
                </a:ext>
              </a:extLst>
            </p:cNvPr>
            <p:cNvSpPr/>
            <p:nvPr/>
          </p:nvSpPr>
          <p:spPr>
            <a:xfrm flipV="1">
              <a:off x="6357864" y="3048000"/>
              <a:ext cx="606287" cy="228600"/>
            </a:xfrm>
            <a:prstGeom prst="rect">
              <a:avLst/>
            </a:prstGeom>
            <a:solidFill>
              <a:srgbClr val="FF0000">
                <a:alpha val="49800"/>
              </a:srgbClr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67AA8405-5E4B-B644-B34B-02F49719A6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838200"/>
                <a:ext cx="4114800" cy="5638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2000" dirty="0"/>
                  <a:t>CC3D simulates cells as domains of voxels in a 2D or 3D cell lattice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2000" dirty="0"/>
                  <a:t>We won’t use the cell lattice right away, but any CC3D simulation must have one, even if it is empty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000" dirty="0"/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2000" dirty="0"/>
                  <a:t>We are anticipating a simulation domain that will contain two 2D layers: 0) epithelial cells </a:t>
                </a:r>
                <a:br>
                  <a:rPr lang="en-US" sz="2000" dirty="0"/>
                </a:br>
                <a:r>
                  <a:rPr lang="en-US" sz="2000" dirty="0"/>
                  <a:t>1) immune cells and chemical fields 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000" dirty="0"/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2000" dirty="0"/>
                  <a:t>periodic boundaries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directions and no-flux boundaries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 direction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We need to Change the default lattice dimensions and boundary conditions to match this concept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67AA8405-5E4B-B644-B34B-02F49719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838200"/>
                <a:ext cx="4114800" cy="5638800"/>
              </a:xfrm>
              <a:prstGeom prst="rect">
                <a:avLst/>
              </a:prstGeom>
              <a:blipFill>
                <a:blip r:embed="rId6"/>
                <a:stretch>
                  <a:fillRect l="-1543" t="-899" r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791163C-1C0B-4B90-AFAA-FF913AE9D1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3B1"/>
              </a:clrFrom>
              <a:clrTo>
                <a:srgbClr val="FEF3B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0325" y="0"/>
            <a:ext cx="593675" cy="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36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18093</TotalTime>
  <Words>5369</Words>
  <Application>Microsoft Macintosh PowerPoint</Application>
  <PresentationFormat>On-screen Show (4:3)</PresentationFormat>
  <Paragraphs>530</Paragraphs>
  <Slides>78</Slides>
  <Notes>65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Cambria Math</vt:lpstr>
      <vt:lpstr>Verdana</vt:lpstr>
      <vt:lpstr>Office Theme</vt:lpstr>
      <vt:lpstr>CC3D Workshop 1.6: Implementing the Viral Infection Model in CC3D—Part 1: Running Tellurium in CC3D and Plotting Time Series</vt:lpstr>
      <vt:lpstr>Topics</vt:lpstr>
      <vt:lpstr>Reminder of How to Upload to nanoHUB</vt:lpstr>
      <vt:lpstr>PowerPoint Presentation</vt:lpstr>
      <vt:lpstr>Download Simulation Scripts</vt:lpstr>
      <vt:lpstr>Creating a New Simulation Using CC3D Wizard</vt:lpstr>
      <vt:lpstr>Launch Twedit++ and Use Wizard</vt:lpstr>
      <vt:lpstr>Set Project Name and Location</vt:lpstr>
      <vt:lpstr>Configure the Cell Lattice</vt:lpstr>
      <vt:lpstr>Configure the Cell Lattice</vt:lpstr>
      <vt:lpstr>Adding Cell Types</vt:lpstr>
      <vt:lpstr>Adding Cell Types</vt:lpstr>
      <vt:lpstr>Adding Chemical Fields and Choosing Diffusion Solver</vt:lpstr>
      <vt:lpstr>Choose Cell Properties and Behaviors</vt:lpstr>
      <vt:lpstr>Finalize Wizard to Create Template Simulation</vt:lpstr>
      <vt:lpstr>Open Newly Created Project on Twedit++</vt:lpstr>
      <vt:lpstr>Open Newly Created Project on Twedit++</vt:lpstr>
      <vt:lpstr>Main Python Script</vt:lpstr>
      <vt:lpstr>CC3DML File</vt:lpstr>
      <vt:lpstr>Delete Blob Initializer from CC3DML file</vt:lpstr>
      <vt:lpstr>Python Steppables Script</vt:lpstr>
      <vt:lpstr>CC3D units and Conversion Factors</vt:lpstr>
      <vt:lpstr>CC3D units and Conversion Factors</vt:lpstr>
      <vt:lpstr>Specify Antimony Model String in CC3D</vt:lpstr>
      <vt:lpstr>Specify Antimony Model String in CC3D</vt:lpstr>
      <vt:lpstr>Specify Antimony Model String in CC3D</vt:lpstr>
      <vt:lpstr>Twedit++ Code Snippets</vt:lpstr>
      <vt:lpstr>Load Free-Floating Antimony Model in CC3D</vt:lpstr>
      <vt:lpstr>Load Free-Floating Antimony Model in CC3D</vt:lpstr>
      <vt:lpstr>Load Free-Floating Antimony Model in CC3D</vt:lpstr>
      <vt:lpstr>Load Free-Floating Antimony Model in CC3D</vt:lpstr>
      <vt:lpstr>PowerPoint Presentation</vt:lpstr>
      <vt:lpstr>Time Stepping the Antimony Model in CC3D</vt:lpstr>
      <vt:lpstr>Time Stepping the Antimony Model in CC3D</vt:lpstr>
      <vt:lpstr>Time Stepping the Antimony Model in CC3D</vt:lpstr>
      <vt:lpstr>Run the ODE Viral Replication Model in CC3D</vt:lpstr>
      <vt:lpstr>Access Free Floating Antimony Model Quantities</vt:lpstr>
      <vt:lpstr>Access Free Floating Antimony Model Values</vt:lpstr>
      <vt:lpstr>Access Free Floating Antimony Model Values</vt:lpstr>
      <vt:lpstr>Printing Antimony Model Values to the Console</vt:lpstr>
      <vt:lpstr>Printing Antimony Model Values to the Console</vt:lpstr>
      <vt:lpstr>Run the ODE Viral Replication Model in CC3D</vt:lpstr>
      <vt:lpstr>Scientific Plots in CC3D</vt:lpstr>
      <vt:lpstr>PowerPoint Presentation</vt:lpstr>
      <vt:lpstr>PowerPoint Presentation</vt:lpstr>
      <vt:lpstr>Adding Plots in CC3D: Create Plot Window</vt:lpstr>
      <vt:lpstr>PowerPoint Presentation</vt:lpstr>
      <vt:lpstr>PowerPoint Presentation</vt:lpstr>
      <vt:lpstr>PowerPoint Presentation</vt:lpstr>
      <vt:lpstr>Adding Plots in CC3D: Create Plot Window</vt:lpstr>
      <vt:lpstr>Adding Plots in CC3D: Create Plot Window</vt:lpstr>
      <vt:lpstr>Adding Plots in CC3D: Create Plot Window</vt:lpstr>
      <vt:lpstr>PowerPoint Presentation</vt:lpstr>
      <vt:lpstr>Adding Plots in CC3D: Add Data Series to Plot Window</vt:lpstr>
      <vt:lpstr>Adding Plots in CC3D: Add Data Series to Plot Window</vt:lpstr>
      <vt:lpstr>Run CC3D to check Plot Window </vt:lpstr>
      <vt:lpstr>Adding Plots in CC3D: Adding Data Points to Data Series</vt:lpstr>
      <vt:lpstr>PowerPoint Presentation</vt:lpstr>
      <vt:lpstr>PowerPoint Presentation</vt:lpstr>
      <vt:lpstr>PowerPoint Presentation</vt:lpstr>
      <vt:lpstr>Run CC3D: Visualize Uninfected Cells in the ODE Model</vt:lpstr>
      <vt:lpstr>Run CC3D: Visualize Uninfected Cells in the ODE Model</vt:lpstr>
      <vt:lpstr>Exercise 1.6.1: Adding Additional Data Series to CC3D Plot Windows</vt:lpstr>
      <vt:lpstr>Exercise 1.6.1: Adding Additional Data Series to CC3D Plot Windows</vt:lpstr>
      <vt:lpstr>Exercise 1.6.1: Adding Additional Data Series to CC3D Plot Windows</vt:lpstr>
      <vt:lpstr>Exercise 1.6.1: Adding Additional Data Series to CC3D Plot Windows</vt:lpstr>
      <vt:lpstr>Exercise 1.6.1: Adding Additional Data Series to CC3D Plot Windows</vt:lpstr>
      <vt:lpstr>Creating a Second Plot Window</vt:lpstr>
      <vt:lpstr>Creating a Second Plot Window</vt:lpstr>
      <vt:lpstr>Creating a Second Plot Window</vt:lpstr>
      <vt:lpstr>Creating a Second Plot Window: Add Data Points</vt:lpstr>
      <vt:lpstr>Creating a Second Plot Window: Add Data Points</vt:lpstr>
      <vt:lpstr>Run CC3D to Visualize Full Antimony Model Results</vt:lpstr>
      <vt:lpstr>Run CC3D to Visualize Full Antimony Model Results</vt:lpstr>
      <vt:lpstr>Exporting Plot Data as CSV files from Plot Window</vt:lpstr>
      <vt:lpstr>Exporting Plot Data as CSV files from Plot Window</vt:lpstr>
      <vt:lpstr>Exporting Plot Data as CSV files from Plot Window</vt:lpstr>
      <vt:lpstr>Exporting Plot Data as CSV files from Plot Window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Julio Monti Belmonte</dc:creator>
  <cp:lastModifiedBy>Aponte-Serrano, Josua Oscar</cp:lastModifiedBy>
  <cp:revision>860</cp:revision>
  <dcterms:created xsi:type="dcterms:W3CDTF">2011-11-02T17:09:23Z</dcterms:created>
  <dcterms:modified xsi:type="dcterms:W3CDTF">2020-08-04T14:58:28Z</dcterms:modified>
</cp:coreProperties>
</file>