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027" r:id="rId2"/>
    <p:sldId id="2183" r:id="rId3"/>
    <p:sldId id="2186" r:id="rId4"/>
    <p:sldId id="2158" r:id="rId5"/>
    <p:sldId id="2182" r:id="rId6"/>
    <p:sldId id="2159" r:id="rId7"/>
    <p:sldId id="2181" r:id="rId8"/>
    <p:sldId id="2164" r:id="rId9"/>
    <p:sldId id="2162" r:id="rId10"/>
    <p:sldId id="2163" r:id="rId11"/>
    <p:sldId id="2161" r:id="rId12"/>
    <p:sldId id="2165" r:id="rId13"/>
    <p:sldId id="2166" r:id="rId14"/>
    <p:sldId id="2151" r:id="rId15"/>
    <p:sldId id="2168" r:id="rId16"/>
    <p:sldId id="2167" r:id="rId17"/>
    <p:sldId id="2152" r:id="rId18"/>
    <p:sldId id="2171" r:id="rId19"/>
    <p:sldId id="2169" r:id="rId20"/>
    <p:sldId id="2154" r:id="rId21"/>
    <p:sldId id="2170" r:id="rId22"/>
    <p:sldId id="2156" r:id="rId23"/>
    <p:sldId id="2172" r:id="rId24"/>
    <p:sldId id="2160" r:id="rId25"/>
    <p:sldId id="2153" r:id="rId26"/>
    <p:sldId id="2173" r:id="rId27"/>
    <p:sldId id="2174" r:id="rId28"/>
    <p:sldId id="2175" r:id="rId29"/>
    <p:sldId id="2179" r:id="rId30"/>
    <p:sldId id="2155" r:id="rId31"/>
    <p:sldId id="2184" r:id="rId32"/>
    <p:sldId id="2185" r:id="rId33"/>
    <p:sldId id="215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azier" initials="JAG" lastIdx="6" clrIdx="0"/>
  <p:cmAuthor id="2" name="jaglazier@gmail.com" initials="j" lastIdx="2" clrIdx="1">
    <p:extLst>
      <p:ext uri="{19B8F6BF-5375-455C-9EA6-DF929625EA0E}">
        <p15:presenceInfo xmlns:p15="http://schemas.microsoft.com/office/powerpoint/2012/main" userId="2c5f5f965c56f04d" providerId="Windows Live"/>
      </p:ext>
    </p:extLst>
  </p:cmAuthor>
  <p:cmAuthor id="3" name="Glazier, James Alexander" initials="GJA" lastIdx="1" clrIdx="2">
    <p:extLst>
      <p:ext uri="{19B8F6BF-5375-455C-9EA6-DF929625EA0E}">
        <p15:presenceInfo xmlns:p15="http://schemas.microsoft.com/office/powerpoint/2012/main" userId="Glazier, James Alexand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9900"/>
    <a:srgbClr val="FBE5D6"/>
    <a:srgbClr val="E3F0DB"/>
    <a:srgbClr val="F8E2D3"/>
    <a:srgbClr val="00FF00"/>
    <a:srgbClr val="808000"/>
    <a:srgbClr val="006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6" autoAdjust="0"/>
    <p:restoredTop sz="91362" autoAdjust="0"/>
  </p:normalViewPr>
  <p:slideViewPr>
    <p:cSldViewPr>
      <p:cViewPr varScale="1">
        <p:scale>
          <a:sx n="95" d="100"/>
          <a:sy n="95" d="100"/>
        </p:scale>
        <p:origin x="183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4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2428E-EE69-475E-BB11-BFD31B39ABC4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AC502-4B6B-4918-9C85-7501D5206E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4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6"/>
            <a:ext cx="8229600" cy="51206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7" descr="Biocomplexity Logo">
            <a:extLst>
              <a:ext uri="{FF2B5EF4-FFF2-40B4-BE49-F238E27FC236}">
                <a16:creationId xmlns:a16="http://schemas.microsoft.com/office/drawing/2014/main" xmlns="" id="{A676441E-7F76-4766-9FE0-9E96FB6D38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redblackblockiu">
            <a:extLst>
              <a:ext uri="{FF2B5EF4-FFF2-40B4-BE49-F238E27FC236}">
                <a16:creationId xmlns:a16="http://schemas.microsoft.com/office/drawing/2014/main" xmlns="" id="{FC578328-ABD7-4994-8E84-60F336237B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93999-1C14-439A-A3F0-4C076509F4C1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drive/folders/1xzAsdpc7LK3Yhjr-Yx0-KWhHzVUIoT15?usp=sharin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xzAsdpc7LK3Yhjr-Yx0-KWhHzVUIoT15?usp=sharin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2FEABE-3AC6-4358-961E-A4A28E7A6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75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CC3D Workshop </a:t>
            </a:r>
            <a:r>
              <a:rPr lang="en-US" sz="2800" b="1" dirty="0" smtClean="0">
                <a:solidFill>
                  <a:srgbClr val="0000FF"/>
                </a:solidFill>
              </a:rPr>
              <a:t>2.3: </a:t>
            </a:r>
            <a:r>
              <a:rPr lang="en-US" sz="2800" b="1" dirty="0">
                <a:solidFill>
                  <a:srgbClr val="0000FF"/>
                </a:solidFill>
              </a:rPr>
              <a:t>Implementing the Viral Infection Model in CC3D—Part 3: Adding Immune Cells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76BA9F20-E92D-4AC1-8B08-75F38D1A5904}"/>
              </a:ext>
            </a:extLst>
          </p:cNvPr>
          <p:cNvSpPr txBox="1">
            <a:spLocks noChangeArrowheads="1"/>
          </p:cNvSpPr>
          <p:nvPr/>
        </p:nvSpPr>
        <p:spPr>
          <a:xfrm>
            <a:off x="1388594" y="1381299"/>
            <a:ext cx="6400800" cy="16349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000" dirty="0">
                <a:solidFill>
                  <a:srgbClr val="000099"/>
                </a:solidFill>
              </a:rPr>
              <a:t>James  A. Glazier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2000" dirty="0">
                <a:solidFill>
                  <a:srgbClr val="000099"/>
                </a:solidFill>
              </a:rPr>
              <a:t>Dept. of Intelligent Systems Engineering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2000" dirty="0">
                <a:solidFill>
                  <a:srgbClr val="000099"/>
                </a:solidFill>
              </a:rPr>
              <a:t>and Biocomplexity Institute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2000" dirty="0">
                <a:solidFill>
                  <a:srgbClr val="000099"/>
                </a:solidFill>
              </a:rPr>
              <a:t>Indiana University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2000" dirty="0">
                <a:solidFill>
                  <a:srgbClr val="000099"/>
                </a:solidFill>
              </a:rPr>
              <a:t>Bloomington, IN 47408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2000" b="1" dirty="0">
                <a:solidFill>
                  <a:srgbClr val="000099"/>
                </a:solidFill>
              </a:rPr>
              <a:t>USA</a:t>
            </a:r>
          </a:p>
        </p:txBody>
      </p:sp>
      <p:pic>
        <p:nvPicPr>
          <p:cNvPr id="10" name="Picture 5" descr="IU seal, red on white, large">
            <a:extLst>
              <a:ext uri="{FF2B5EF4-FFF2-40B4-BE49-F238E27FC236}">
                <a16:creationId xmlns:a16="http://schemas.microsoft.com/office/drawing/2014/main" xmlns="" id="{AE523CE1-E615-4543-8A53-A2D42B1D5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43000"/>
            <a:ext cx="194468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logo">
            <a:extLst>
              <a:ext uri="{FF2B5EF4-FFF2-40B4-BE49-F238E27FC236}">
                <a16:creationId xmlns:a16="http://schemas.microsoft.com/office/drawing/2014/main" xmlns="" id="{2065F247-5963-48D8-AABD-3368EF09D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9E3F31D-5FC1-4C41-906F-FADD467E8543}"/>
              </a:ext>
            </a:extLst>
          </p:cNvPr>
          <p:cNvSpPr txBox="1"/>
          <p:nvPr/>
        </p:nvSpPr>
        <p:spPr>
          <a:xfrm>
            <a:off x="190500" y="2904174"/>
            <a:ext cx="876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Screensharing</a:t>
            </a:r>
            <a:r>
              <a:rPr lang="en-US" dirty="0" smtClean="0"/>
              <a:t> </a:t>
            </a:r>
            <a:r>
              <a:rPr lang="en-US" dirty="0"/>
              <a:t>and microphones have been disabled for participants in the main session—they are available in breakout 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submit questions/concerns/suggestions via zoom chat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 support will be available in zoom breakout 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Workshop will be live-streamed, recorded and distributed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Please </a:t>
            </a:r>
            <a:r>
              <a:rPr lang="en-US" dirty="0"/>
              <a:t>also join the workshop slack channel at  https://join.slack.com/t/multiscalemod-ags3330/shared_invite/zt-g0up1lz7-z5XGFC73UZk1j3BPeW7RVA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Funding Sources: NIH U24 EB028887, NIH R01 GM122424, NIH R01 GM123032, NIH P41 GM109824, NSF 1720625 and </a:t>
            </a:r>
            <a:r>
              <a:rPr lang="en-US" dirty="0" err="1"/>
              <a:t>nanoHUB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5730" y="5638800"/>
            <a:ext cx="787254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Note</a:t>
            </a:r>
          </a:p>
          <a:p>
            <a:r>
              <a:rPr lang="en-US" dirty="0" smtClean="0"/>
              <a:t>Please download updated module code</a:t>
            </a:r>
          </a:p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drive.google.com/drive/folders/1xzAsdpc7LK3Yhjr-Yx0-KWhHzVUIoT15?usp=sharing</a:t>
            </a:r>
            <a:r>
              <a:rPr lang="en-US" sz="1600" dirty="0" smtClean="0"/>
              <a:t> </a:t>
            </a:r>
            <a:endParaRPr lang="en-US" dirty="0" smtClean="0"/>
          </a:p>
          <a:p>
            <a:r>
              <a:rPr lang="en-US" dirty="0" smtClean="0"/>
              <a:t>If you’re using </a:t>
            </a:r>
            <a:r>
              <a:rPr lang="en-US" dirty="0" err="1" smtClean="0"/>
              <a:t>nanoHUB</a:t>
            </a:r>
            <a:r>
              <a:rPr lang="en-US" dirty="0" smtClean="0"/>
              <a:t>, remember to upload all modules!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Adhesion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6"/>
            <a:ext cx="8229600" cy="170656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GlazierModel.xml</a:t>
            </a:r>
          </a:p>
          <a:p>
            <a:pPr lvl="1"/>
            <a:r>
              <a:rPr lang="en-US" dirty="0" smtClean="0"/>
              <a:t>Place cursor on an empty line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Twedit</a:t>
            </a:r>
            <a:r>
              <a:rPr lang="en-US" dirty="0"/>
              <a:t> </a:t>
            </a:r>
            <a:r>
              <a:rPr lang="en-US" dirty="0" smtClean="0"/>
              <a:t>code-generator: </a:t>
            </a:r>
            <a:r>
              <a:rPr lang="en-US" u="sng" dirty="0" smtClean="0"/>
              <a:t>CC3DML-&gt;Plugins-&gt;Contact</a:t>
            </a:r>
          </a:p>
          <a:p>
            <a:r>
              <a:rPr lang="en-US" dirty="0"/>
              <a:t>Simplest cast: no preferential attachment</a:t>
            </a:r>
          </a:p>
          <a:p>
            <a:pPr lvl="1"/>
            <a:r>
              <a:rPr lang="en-US" dirty="0" smtClean="0"/>
              <a:t>Leave parameters as generated by </a:t>
            </a:r>
            <a:r>
              <a:rPr lang="en-US" dirty="0" err="1" smtClean="0"/>
              <a:t>Twedit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8267" y="2895600"/>
            <a:ext cx="5847467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08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Volume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6"/>
            <a:ext cx="8229600" cy="326219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Cells are compressible: need a volume constraint!</a:t>
            </a:r>
          </a:p>
          <a:p>
            <a:r>
              <a:rPr lang="en-US" dirty="0" smtClean="0"/>
              <a:t>Two parameters dictate a volume constraint</a:t>
            </a:r>
          </a:p>
          <a:p>
            <a:pPr lvl="1"/>
            <a:r>
              <a:rPr lang="en-US" dirty="0" smtClean="0"/>
              <a:t>Target volume: </a:t>
            </a:r>
            <a:r>
              <a:rPr lang="en-US" dirty="0" err="1" smtClean="0"/>
              <a:t>cell.targetVolume</a:t>
            </a:r>
            <a:endParaRPr lang="en-US" dirty="0" smtClean="0"/>
          </a:p>
          <a:p>
            <a:pPr lvl="1"/>
            <a:r>
              <a:rPr lang="en-US" dirty="0" smtClean="0"/>
              <a:t>Strength of constraint: </a:t>
            </a:r>
            <a:r>
              <a:rPr lang="en-US" dirty="0" err="1" smtClean="0"/>
              <a:t>cell.lambdaVolume</a:t>
            </a:r>
            <a:endParaRPr lang="en-US" dirty="0" smtClean="0"/>
          </a:p>
          <a:p>
            <a:r>
              <a:rPr lang="en-US" dirty="0" smtClean="0"/>
              <a:t>When creating a cell: both need set!</a:t>
            </a:r>
          </a:p>
          <a:p>
            <a:r>
              <a:rPr lang="en-US" dirty="0" smtClean="0"/>
              <a:t>To kill a cell: </a:t>
            </a:r>
            <a:r>
              <a:rPr lang="en-US" dirty="0" err="1" smtClean="0"/>
              <a:t>cell.targetVolume</a:t>
            </a:r>
            <a:r>
              <a:rPr lang="en-US" dirty="0" smtClean="0"/>
              <a:t> = 0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578050" y="4457578"/>
            <a:ext cx="3987899" cy="2248022"/>
            <a:chOff x="4669761" y="2438400"/>
            <a:chExt cx="3987899" cy="22480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373941" y="2438400"/>
                  <a:ext cx="328371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solidFill>
                        <a:srgbClr val="0000FF"/>
                      </a:solidFill>
                    </a:rPr>
                    <a:t>Volume effective energy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3941" y="2438400"/>
                  <a:ext cx="3283719" cy="83099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412" t="-5839" r="-2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Group 21"/>
            <p:cNvGrpSpPr/>
            <p:nvPr/>
          </p:nvGrpSpPr>
          <p:grpSpPr>
            <a:xfrm>
              <a:off x="4669761" y="3212923"/>
              <a:ext cx="2191339" cy="554952"/>
              <a:chOff x="4669761" y="3243380"/>
              <a:chExt cx="2191339" cy="55495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669761" y="3429000"/>
                <a:ext cx="19596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constraint strength</a:t>
                </a:r>
                <a:endParaRPr lang="en-US" dirty="0"/>
              </a:p>
            </p:txBody>
          </p:sp>
          <p:cxnSp>
            <p:nvCxnSpPr>
              <p:cNvPr id="10" name="Elbow Connector 9"/>
              <p:cNvCxnSpPr>
                <a:stCxn id="6" idx="3"/>
              </p:cNvCxnSpPr>
              <p:nvPr/>
            </p:nvCxnSpPr>
            <p:spPr>
              <a:xfrm flipV="1">
                <a:off x="6629400" y="3243380"/>
                <a:ext cx="231700" cy="370286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4800600" y="3212923"/>
              <a:ext cx="2438400" cy="1022011"/>
              <a:chOff x="4800600" y="3233521"/>
              <a:chExt cx="2438400" cy="102201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800600" y="3886200"/>
                <a:ext cx="1996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current cell volume</a:t>
                </a:r>
                <a:endParaRPr lang="en-US" dirty="0"/>
              </a:p>
            </p:txBody>
          </p:sp>
          <p:cxnSp>
            <p:nvCxnSpPr>
              <p:cNvPr id="13" name="Elbow Connector 12"/>
              <p:cNvCxnSpPr>
                <a:stCxn id="7" idx="3"/>
              </p:cNvCxnSpPr>
              <p:nvPr/>
            </p:nvCxnSpPr>
            <p:spPr>
              <a:xfrm flipV="1">
                <a:off x="6797429" y="3233521"/>
                <a:ext cx="441571" cy="837345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5410200" y="3212923"/>
              <a:ext cx="2334245" cy="1473499"/>
              <a:chOff x="5410200" y="3315433"/>
              <a:chExt cx="2334245" cy="147349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5410200" y="4419600"/>
                <a:ext cx="18678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target cell volume</a:t>
                </a:r>
                <a:endParaRPr lang="en-US" dirty="0"/>
              </a:p>
            </p:txBody>
          </p:sp>
          <p:cxnSp>
            <p:nvCxnSpPr>
              <p:cNvPr id="17" name="Elbow Connector 16"/>
              <p:cNvCxnSpPr>
                <a:stCxn id="8" idx="3"/>
              </p:cNvCxnSpPr>
              <p:nvPr/>
            </p:nvCxnSpPr>
            <p:spPr>
              <a:xfrm flipV="1">
                <a:off x="7278019" y="3315433"/>
                <a:ext cx="466426" cy="1288833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32587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Cell Volume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GlazierModel.xml</a:t>
            </a:r>
          </a:p>
          <a:p>
            <a:r>
              <a:rPr lang="en-US" dirty="0" smtClean="0"/>
              <a:t>Add Volume plugin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&lt;Plugin Name="Volume"/&gt;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200" y="4191000"/>
            <a:ext cx="594360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46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Cell Volume Control Parameter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GlazierModelSteppables.py</a:t>
            </a:r>
          </a:p>
          <a:p>
            <a:r>
              <a:rPr lang="en-US" dirty="0" smtClean="0"/>
              <a:t>Add model input for strength of volume constraint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volume_lm</a:t>
            </a:r>
            <a:r>
              <a:rPr lang="en-US" dirty="0" smtClean="0"/>
              <a:t> = 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0123" t="32195" r="24252" b="59623"/>
          <a:stretch/>
        </p:blipFill>
        <p:spPr>
          <a:xfrm>
            <a:off x="2514600" y="4343400"/>
            <a:ext cx="411480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11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the Lymph Node Compartment: Starting the ODE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model string </a:t>
            </a:r>
          </a:p>
          <a:p>
            <a:pPr lvl="1"/>
            <a:r>
              <a:rPr lang="en-US" dirty="0" smtClean="0"/>
              <a:t>Variable: “</a:t>
            </a:r>
            <a:r>
              <a:rPr lang="en-US" dirty="0" err="1" smtClean="0"/>
              <a:t>lymph_node_model_string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Model name: “</a:t>
            </a:r>
            <a:r>
              <a:rPr lang="en-US" dirty="0" err="1" smtClean="0"/>
              <a:t>LymphNodeModel</a:t>
            </a:r>
            <a:r>
              <a:rPr lang="en-US" dirty="0" smtClean="0"/>
              <a:t>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20" y="4282440"/>
            <a:ext cx="81381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18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the Lymph Node Compartment: Implementing the ODE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free-floating SBML solver to steppable</a:t>
            </a:r>
          </a:p>
          <a:p>
            <a:r>
              <a:rPr lang="en-US" dirty="0" smtClean="0"/>
              <a:t>In steppable start(), after initial infection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520" y="3032760"/>
            <a:ext cx="768096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98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the Lymph Node Compartment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Declare interface variables</a:t>
            </a:r>
          </a:p>
          <a:p>
            <a:pPr lvl="1"/>
            <a:r>
              <a:rPr lang="en-US" dirty="0" smtClean="0"/>
              <a:t>Input: total local cytokine </a:t>
            </a:r>
            <a:r>
              <a:rPr lang="en-US" dirty="0"/>
              <a:t>“C”</a:t>
            </a:r>
          </a:p>
          <a:p>
            <a:pPr lvl="1"/>
            <a:r>
              <a:rPr lang="en-US" dirty="0" smtClean="0"/>
              <a:t>Output: lymph node immune cells “El”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240" y="3200400"/>
            <a:ext cx="7589520" cy="30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51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transport of cytokine to the lymph node compartment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6"/>
            <a:ext cx="8229600" cy="155416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Copy lymph node cytokine production equation from ODE model (E8)</a:t>
            </a:r>
          </a:p>
          <a:p>
            <a:pPr lvl="1"/>
            <a:r>
              <a:rPr lang="en-US" dirty="0" smtClean="0"/>
              <a:t>We’ll pass cytokine from the spatial domain, rather than simulate an ODE: Change “C -&gt; Cl” to just “-&gt; Cl”</a:t>
            </a:r>
          </a:p>
          <a:p>
            <a:r>
              <a:rPr lang="en-US" dirty="0" smtClean="0"/>
              <a:t>Copy relevant parameter: kc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7514" y="2849880"/>
            <a:ext cx="6608972" cy="393192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762000" y="3581400"/>
            <a:ext cx="7620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62000" y="4465320"/>
            <a:ext cx="7620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52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Decay of Lymph Node Cytokine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Copy lymph node cytokine </a:t>
            </a:r>
            <a:r>
              <a:rPr lang="en-US" dirty="0" smtClean="0"/>
              <a:t>decay </a:t>
            </a:r>
            <a:r>
              <a:rPr lang="en-US" dirty="0"/>
              <a:t>equation from ODE </a:t>
            </a:r>
            <a:r>
              <a:rPr lang="en-US" dirty="0" smtClean="0"/>
              <a:t>model (E9)</a:t>
            </a:r>
            <a:endParaRPr lang="en-US" dirty="0"/>
          </a:p>
          <a:p>
            <a:r>
              <a:rPr lang="en-US" dirty="0"/>
              <a:t>Copy relevant parameter</a:t>
            </a:r>
            <a:r>
              <a:rPr lang="en-US" dirty="0" smtClean="0"/>
              <a:t>: ccl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8985" y="2773680"/>
            <a:ext cx="5886030" cy="402336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081035" y="3596956"/>
            <a:ext cx="7620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081035" y="4709160"/>
            <a:ext cx="7620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85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Passing local cytokine to the lymph node compartment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cytokine volume integral in steppable and pass to lymph node variable for local cytokine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cytokine_secretor.totalFieldIntegral</a:t>
            </a:r>
            <a:r>
              <a:rPr lang="en-US" dirty="0" smtClean="0"/>
              <a:t>()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Don’t forget to scale up from patch to organism!</a:t>
            </a:r>
          </a:p>
          <a:p>
            <a:r>
              <a:rPr lang="en-US" dirty="0" smtClean="0"/>
              <a:t>In steppable step(), before integrating ODEs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977640"/>
            <a:ext cx="914400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9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 smtClean="0"/>
              <a:t>Destroying </a:t>
            </a:r>
            <a:r>
              <a:rPr lang="en-US" dirty="0"/>
              <a:t>cells </a:t>
            </a:r>
          </a:p>
          <a:p>
            <a:pPr marL="285750" indent="-285750"/>
            <a:r>
              <a:rPr lang="en-US" dirty="0"/>
              <a:t>Volume constraints and contact modeling</a:t>
            </a:r>
          </a:p>
          <a:p>
            <a:pPr marL="285750" indent="-285750"/>
            <a:r>
              <a:rPr lang="en-US" dirty="0"/>
              <a:t>Compartmental modeling</a:t>
            </a:r>
          </a:p>
          <a:p>
            <a:pPr marL="285750" indent="-285750"/>
            <a:r>
              <a:rPr lang="en-US" dirty="0"/>
              <a:t>Recruitment modeling</a:t>
            </a:r>
          </a:p>
          <a:p>
            <a:pPr marL="285750" indent="-285750"/>
            <a:r>
              <a:rPr lang="en-US" dirty="0"/>
              <a:t>Exercises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Add immune cell count to plots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Effects of preferential attachment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immune cell recruitment: add production to lymph node 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6"/>
            <a:ext cx="8229600" cy="16456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Copy </a:t>
            </a:r>
            <a:r>
              <a:rPr lang="en-US" dirty="0" smtClean="0"/>
              <a:t>lymph node immune cell production </a:t>
            </a:r>
            <a:r>
              <a:rPr lang="en-US" dirty="0"/>
              <a:t>equation from ODE </a:t>
            </a:r>
            <a:r>
              <a:rPr lang="en-US" dirty="0" smtClean="0"/>
              <a:t>model (E10)</a:t>
            </a:r>
            <a:endParaRPr lang="en-US" dirty="0"/>
          </a:p>
          <a:p>
            <a:r>
              <a:rPr lang="en-US" dirty="0"/>
              <a:t>Copy relevant </a:t>
            </a:r>
            <a:r>
              <a:rPr lang="en-US" dirty="0" smtClean="0"/>
              <a:t>parameters: </a:t>
            </a:r>
            <a:r>
              <a:rPr lang="en-US" dirty="0" err="1" smtClean="0"/>
              <a:t>pel</a:t>
            </a:r>
            <a:r>
              <a:rPr lang="en-US" dirty="0" smtClean="0"/>
              <a:t>, </a:t>
            </a:r>
            <a:r>
              <a:rPr lang="en-US" dirty="0" err="1" smtClean="0"/>
              <a:t>rel</a:t>
            </a:r>
            <a:r>
              <a:rPr lang="en-US" dirty="0" smtClean="0"/>
              <a:t>, </a:t>
            </a:r>
            <a:r>
              <a:rPr lang="en-US" dirty="0" err="1" smtClean="0"/>
              <a:t>Kel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1116" y="2895600"/>
            <a:ext cx="4501768" cy="393192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676400" y="3733800"/>
            <a:ext cx="7620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676400" y="4785360"/>
            <a:ext cx="7620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676400" y="4983824"/>
            <a:ext cx="7620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676400" y="5182260"/>
            <a:ext cx="7620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immune cell recruitment: add transport to lymph node 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6"/>
            <a:ext cx="8229600" cy="173736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Copy </a:t>
            </a:r>
            <a:r>
              <a:rPr lang="en-US" dirty="0" smtClean="0"/>
              <a:t>immune </a:t>
            </a:r>
            <a:r>
              <a:rPr lang="en-US" dirty="0"/>
              <a:t>cell </a:t>
            </a:r>
            <a:r>
              <a:rPr lang="en-US" dirty="0" smtClean="0"/>
              <a:t>transport </a:t>
            </a:r>
            <a:r>
              <a:rPr lang="en-US" dirty="0"/>
              <a:t>equation from ODE model (</a:t>
            </a:r>
            <a:r>
              <a:rPr lang="en-US" dirty="0" smtClean="0"/>
              <a:t>E11)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We handle local immune cells in the spatial domain, rather than simulate an ODE: Change </a:t>
            </a:r>
            <a:r>
              <a:rPr lang="en-US" dirty="0" smtClean="0"/>
              <a:t>“El </a:t>
            </a:r>
            <a:r>
              <a:rPr lang="en-US" dirty="0"/>
              <a:t>-&gt; </a:t>
            </a:r>
            <a:r>
              <a:rPr lang="en-US" dirty="0" smtClean="0"/>
              <a:t>E” </a:t>
            </a:r>
            <a:r>
              <a:rPr lang="en-US" dirty="0"/>
              <a:t>to just </a:t>
            </a:r>
            <a:r>
              <a:rPr lang="en-US" dirty="0" smtClean="0"/>
              <a:t>“El -&gt; ”</a:t>
            </a:r>
            <a:endParaRPr lang="en-US" dirty="0"/>
          </a:p>
          <a:p>
            <a:r>
              <a:rPr lang="en-US" dirty="0"/>
              <a:t>Copy relevant </a:t>
            </a:r>
            <a:r>
              <a:rPr lang="en-US" dirty="0" smtClean="0"/>
              <a:t>parameter: </a:t>
            </a:r>
            <a:r>
              <a:rPr lang="en-US" dirty="0" err="1" smtClean="0"/>
              <a:t>ke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2190" y="2834640"/>
            <a:ext cx="4219620" cy="402336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828800" y="3810000"/>
            <a:ext cx="7620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828800" y="5303018"/>
            <a:ext cx="7620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immune cell recruitment: updating the spatial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6"/>
            <a:ext cx="8229600" cy="216376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Algorithm</a:t>
            </a:r>
          </a:p>
          <a:p>
            <a:pPr lvl="1"/>
            <a:r>
              <a:rPr lang="en-US" dirty="0" smtClean="0"/>
              <a:t>Calculate outflow of immune cells</a:t>
            </a:r>
          </a:p>
          <a:p>
            <a:pPr lvl="1"/>
            <a:r>
              <a:rPr lang="en-US" dirty="0" smtClean="0"/>
              <a:t>Calculate inflow of immune cells</a:t>
            </a:r>
          </a:p>
          <a:p>
            <a:pPr lvl="1"/>
            <a:r>
              <a:rPr lang="en-US" dirty="0" smtClean="0"/>
              <a:t>Seed as many immune cells as calculated for inflow</a:t>
            </a:r>
          </a:p>
          <a:p>
            <a:r>
              <a:rPr lang="en-US" dirty="0" smtClean="0"/>
              <a:t>After ODE integration: implement pseudo-code as comments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3352800"/>
            <a:ext cx="731520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Outflow of Immune Cells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89036"/>
                <a:ext cx="8229600" cy="254476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Outflow according to the ODEs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Outflow occurs using the discrete stochastic rule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remove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immune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cell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9036"/>
                <a:ext cx="8229600" cy="2544764"/>
              </a:xfrm>
              <a:blipFill rotWithShape="0">
                <a:blip r:embed="rId2"/>
                <a:stretch>
                  <a:fillRect l="-1481" t="-2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3886200"/>
            <a:ext cx="7315200" cy="28015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3000" y="1828800"/>
            <a:ext cx="1097280" cy="685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82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Immune Cell Inflow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89036"/>
                <a:ext cx="8229600" cy="3306764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Inflow </a:t>
                </a:r>
                <a:r>
                  <a:rPr lang="en-US" dirty="0"/>
                  <a:t>according to the </a:t>
                </a:r>
                <a:r>
                  <a:rPr lang="en-US" dirty="0" smtClean="0"/>
                  <a:t>ODEs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Inflow </a:t>
                </a:r>
                <a:r>
                  <a:rPr lang="en-US" dirty="0"/>
                  <a:t>occurs using the discrete stochastic </a:t>
                </a:r>
                <a:r>
                  <a:rPr lang="en-US" dirty="0" smtClean="0"/>
                  <a:t>rule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add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immune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cells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Algorithm: </a:t>
                </a:r>
              </a:p>
              <a:p>
                <a:pPr lvl="1"/>
                <a:r>
                  <a:rPr lang="en-US" dirty="0" smtClean="0"/>
                  <a:t>test for adding no cells</a:t>
                </a:r>
              </a:p>
              <a:p>
                <a:pPr lvl="1"/>
                <a:r>
                  <a:rPr lang="en-US" dirty="0" smtClean="0"/>
                  <a:t>if not, test for adding one cell</a:t>
                </a:r>
              </a:p>
              <a:p>
                <a:pPr lvl="1"/>
                <a:r>
                  <a:rPr lang="en-US" dirty="0" smtClean="0"/>
                  <a:t>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9036"/>
                <a:ext cx="8229600" cy="3306764"/>
              </a:xfrm>
              <a:blipFill rotWithShape="0">
                <a:blip r:embed="rId2"/>
                <a:stretch>
                  <a:fillRect l="-667" t="-2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4602480"/>
            <a:ext cx="8229600" cy="21031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60520" y="1600200"/>
            <a:ext cx="640080" cy="4572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01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Immune Cell Seeding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6"/>
            <a:ext cx="8229600" cy="3078164"/>
          </a:xfrm>
        </p:spPr>
        <p:txBody>
          <a:bodyPr>
            <a:normAutofit/>
          </a:bodyPr>
          <a:lstStyle/>
          <a:p>
            <a:r>
              <a:rPr lang="en-US" dirty="0" smtClean="0"/>
              <a:t>For each immune cell that we need to add:</a:t>
            </a:r>
          </a:p>
          <a:p>
            <a:pPr lvl="1"/>
            <a:r>
              <a:rPr lang="en-US" dirty="0" smtClean="0"/>
              <a:t>Randomly select a medium pixel</a:t>
            </a:r>
          </a:p>
          <a:p>
            <a:pPr lvl="1"/>
            <a:r>
              <a:rPr lang="en-US" dirty="0" smtClean="0"/>
              <a:t>Create a cell and place it in </a:t>
            </a:r>
            <a:r>
              <a:rPr lang="en-US" dirty="0"/>
              <a:t>medium pixel</a:t>
            </a:r>
            <a:endParaRPr lang="en-US" dirty="0" smtClean="0"/>
          </a:p>
          <a:p>
            <a:r>
              <a:rPr lang="en-US" dirty="0" smtClean="0"/>
              <a:t>Implement pseudo-code as comments and a generic loop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4207933"/>
            <a:ext cx="7315200" cy="257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83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Looping over Randomly-Selected Medium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6"/>
            <a:ext cx="8229600" cy="44497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need to randomly select from a list of medium pixels</a:t>
            </a:r>
          </a:p>
          <a:p>
            <a:r>
              <a:rPr lang="en-US" dirty="0" smtClean="0"/>
              <a:t>To get an iterator over medium pixels: track medium</a:t>
            </a:r>
          </a:p>
          <a:p>
            <a:r>
              <a:rPr lang="en-US" dirty="0" smtClean="0"/>
              <a:t>In GlazierModel.xml</a:t>
            </a:r>
          </a:p>
          <a:p>
            <a:pPr lvl="1"/>
            <a:r>
              <a:rPr lang="en-US" dirty="0" smtClean="0"/>
              <a:t>Add </a:t>
            </a:r>
            <a:r>
              <a:rPr lang="en-US" dirty="0" err="1" smtClean="0"/>
              <a:t>PixelTracker</a:t>
            </a:r>
            <a:r>
              <a:rPr lang="en-US" dirty="0" smtClean="0"/>
              <a:t> plugin</a:t>
            </a:r>
          </a:p>
          <a:p>
            <a:pPr lvl="1"/>
            <a:r>
              <a:rPr lang="en-US" dirty="0" smtClean="0"/>
              <a:t>Enable medium tracking</a:t>
            </a:r>
          </a:p>
          <a:p>
            <a:r>
              <a:rPr lang="en-US" dirty="0" smtClean="0"/>
              <a:t>In GlazierModelSteppables.py, add requirement to annotations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000" y="3200400"/>
            <a:ext cx="4058920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600" y="5501640"/>
            <a:ext cx="411480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17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Randomly Selecting a Medium Pixel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6"/>
            <a:ext cx="8229600" cy="399256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Iterator for Pixel Tracker Data over all medium pixels: </a:t>
            </a:r>
            <a:r>
              <a:rPr lang="en-US" dirty="0" err="1" smtClean="0"/>
              <a:t>self.pixel_tracker_plugin.getMediumPixelSet</a:t>
            </a:r>
            <a:r>
              <a:rPr lang="en-US" dirty="0" smtClean="0"/>
              <a:t>()</a:t>
            </a:r>
          </a:p>
          <a:p>
            <a:r>
              <a:rPr lang="en-US" dirty="0" smtClean="0"/>
              <a:t>Each Pixel Tracker Data has a pixel attribute: </a:t>
            </a:r>
            <a:r>
              <a:rPr lang="en-US" dirty="0" err="1" smtClean="0"/>
              <a:t>ptd.pixel</a:t>
            </a:r>
            <a:endParaRPr lang="en-US" dirty="0" smtClean="0"/>
          </a:p>
          <a:p>
            <a:r>
              <a:rPr lang="en-US" dirty="0" smtClean="0"/>
              <a:t>Each pixel has coordinate attributes </a:t>
            </a:r>
            <a:r>
              <a:rPr lang="en-US" dirty="0" err="1" smtClean="0"/>
              <a:t>ptd.pixel.x</a:t>
            </a:r>
            <a:r>
              <a:rPr lang="en-US" dirty="0" smtClean="0"/>
              <a:t>, </a:t>
            </a:r>
            <a:r>
              <a:rPr lang="en-US" dirty="0" err="1" smtClean="0"/>
              <a:t>ptd.pixel.y</a:t>
            </a:r>
            <a:r>
              <a:rPr lang="en-US" dirty="0" smtClean="0"/>
              <a:t>, </a:t>
            </a:r>
            <a:r>
              <a:rPr lang="en-US" dirty="0" err="1" smtClean="0"/>
              <a:t>ptd.pixel.z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Make a Python list of medium pixels</a:t>
            </a:r>
          </a:p>
          <a:p>
            <a:r>
              <a:rPr lang="en-US" dirty="0" smtClean="0"/>
              <a:t>Generate a random index</a:t>
            </a:r>
          </a:p>
          <a:p>
            <a:r>
              <a:rPr lang="en-US" dirty="0" smtClean="0"/>
              <a:t>Get the medium pixel at the random index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5213420"/>
            <a:ext cx="7315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65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the Randomly Selected Seeding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89036"/>
            <a:ext cx="8412480" cy="2773364"/>
          </a:xfrm>
        </p:spPr>
        <p:txBody>
          <a:bodyPr>
            <a:normAutofit/>
          </a:bodyPr>
          <a:lstStyle/>
          <a:p>
            <a:r>
              <a:rPr lang="en-US" dirty="0" smtClean="0"/>
              <a:t>Declare coordinates for where a cell will be seeded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X-coordinate: </a:t>
            </a:r>
            <a:r>
              <a:rPr lang="en-US" dirty="0" err="1" smtClean="0"/>
              <a:t>x_seed</a:t>
            </a:r>
            <a:r>
              <a:rPr lang="en-US" dirty="0" smtClean="0"/>
              <a:t> = </a:t>
            </a:r>
            <a:r>
              <a:rPr lang="en-US" dirty="0" err="1" smtClean="0"/>
              <a:t>rand_pixel.x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Y-coordinate</a:t>
            </a:r>
            <a:r>
              <a:rPr lang="en-US" dirty="0"/>
              <a:t>: </a:t>
            </a:r>
            <a:r>
              <a:rPr lang="en-US" dirty="0" err="1" smtClean="0"/>
              <a:t>y_seed</a:t>
            </a:r>
            <a:r>
              <a:rPr lang="en-US" dirty="0" smtClean="0"/>
              <a:t> = </a:t>
            </a:r>
            <a:r>
              <a:rPr lang="en-US" dirty="0" err="1" smtClean="0"/>
              <a:t>rand_pixel.y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4648200"/>
            <a:ext cx="7315200" cy="203866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57200" y="6126480"/>
            <a:ext cx="7620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57200" y="6373368"/>
            <a:ext cx="7620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92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and Seeding the New Immune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6"/>
            <a:ext cx="8229600" cy="24685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Place a new cell at the seeding coordinates</a:t>
            </a:r>
          </a:p>
          <a:p>
            <a:pPr lvl="1"/>
            <a:r>
              <a:rPr lang="en-US" dirty="0" smtClean="0"/>
              <a:t>Create a new immune cell: </a:t>
            </a:r>
            <a:r>
              <a:rPr lang="en-US" dirty="0" err="1" smtClean="0"/>
              <a:t>self.new_cell</a:t>
            </a:r>
            <a:r>
              <a:rPr lang="en-US" dirty="0" smtClean="0"/>
              <a:t>(self.CD8Local)</a:t>
            </a:r>
          </a:p>
          <a:p>
            <a:pPr lvl="1"/>
            <a:r>
              <a:rPr lang="en-US" dirty="0" smtClean="0"/>
              <a:t>Place it at our seeding point</a:t>
            </a:r>
          </a:p>
          <a:p>
            <a:pPr lvl="1"/>
            <a:r>
              <a:rPr lang="en-US" dirty="0" smtClean="0"/>
              <a:t>Set volume parameters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600" y="3505200"/>
            <a:ext cx="41148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15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Begin…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picking up the pace!</a:t>
            </a:r>
          </a:p>
          <a:p>
            <a:r>
              <a:rPr lang="en-US" dirty="0" smtClean="0"/>
              <a:t>Please download updated module code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drive.google.com/drive/folders/1xzAsdpc7LK3Yhjr-Yx0-KWhHzVUIoT15?usp=sharing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If you’re using </a:t>
            </a:r>
            <a:r>
              <a:rPr lang="en-US" dirty="0" err="1" smtClean="0"/>
              <a:t>nanoHUB</a:t>
            </a:r>
            <a:r>
              <a:rPr lang="en-US" dirty="0" smtClean="0"/>
              <a:t>, remember to upload all modules!</a:t>
            </a:r>
          </a:p>
          <a:p>
            <a:r>
              <a:rPr lang="en-US" dirty="0" smtClean="0"/>
              <a:t>For this module, you can begin from </a:t>
            </a:r>
            <a:r>
              <a:rPr lang="en-US" dirty="0" smtClean="0"/>
              <a:t>Module2_2.Version2/Loop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54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2.3.1: Update population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local and lymph node immune cells to population data window</a:t>
            </a:r>
          </a:p>
          <a:p>
            <a:r>
              <a:rPr lang="en-US" dirty="0" smtClean="0"/>
              <a:t>Update population data window with local </a:t>
            </a:r>
            <a:r>
              <a:rPr lang="en-US" u="sng" dirty="0" smtClean="0"/>
              <a:t>and</a:t>
            </a:r>
            <a:r>
              <a:rPr lang="en-US" dirty="0" smtClean="0"/>
              <a:t> lymph node immune cell populations</a:t>
            </a:r>
          </a:p>
          <a:p>
            <a:r>
              <a:rPr lang="en-US" dirty="0" smtClean="0"/>
              <a:t>Run a simulation</a:t>
            </a:r>
          </a:p>
          <a:p>
            <a:r>
              <a:rPr lang="en-US" dirty="0" smtClean="0"/>
              <a:t>How do the spatial and ODE models compare?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315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</a:t>
            </a:r>
            <a:r>
              <a:rPr lang="en-US" dirty="0"/>
              <a:t>local and lymph node immune cells to 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steppable start(): add plots to population data window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1251" t="38197" r="13249" b="46403"/>
          <a:stretch/>
        </p:blipFill>
        <p:spPr>
          <a:xfrm>
            <a:off x="914400" y="3903406"/>
            <a:ext cx="7315200" cy="188779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52400" y="4953000"/>
            <a:ext cx="7620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52400" y="5199888"/>
            <a:ext cx="7620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85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population data window with immune cell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steppable step(), after recruitment: update population data plot window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1250" t="48072" r="14000" b="34600"/>
          <a:stretch/>
        </p:blipFill>
        <p:spPr>
          <a:xfrm>
            <a:off x="914400" y="3749356"/>
            <a:ext cx="7315200" cy="223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01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 smtClean="0"/>
              <a:t>2.3.2: differential adhesion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6"/>
            <a:ext cx="8229600" cy="345916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Make immune cells stick to each other and run</a:t>
            </a:r>
          </a:p>
          <a:p>
            <a:r>
              <a:rPr lang="en-US" dirty="0" smtClean="0"/>
              <a:t>Make immune cells not stick to each other and run</a:t>
            </a:r>
          </a:p>
          <a:p>
            <a:pPr lvl="1"/>
            <a:r>
              <a:rPr lang="en-US" dirty="0" smtClean="0"/>
              <a:t>Reminder: </a:t>
            </a:r>
            <a:r>
              <a:rPr lang="en-US" dirty="0"/>
              <a:t>lower </a:t>
            </a:r>
            <a:r>
              <a:rPr lang="en-US" dirty="0" smtClean="0"/>
              <a:t>contact coefficient </a:t>
            </a:r>
            <a:r>
              <a:rPr lang="en-US" dirty="0"/>
              <a:t>= stronger </a:t>
            </a:r>
            <a:r>
              <a:rPr lang="en-US" dirty="0" smtClean="0"/>
              <a:t>adhesion</a:t>
            </a:r>
          </a:p>
          <a:p>
            <a:r>
              <a:rPr lang="en-US" dirty="0" smtClean="0"/>
              <a:t>If killing infected cells by T Cells is local, how might this affect efficiency of immune response?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8946"/>
              </p:ext>
            </p:extLst>
          </p:nvPr>
        </p:nvGraphicFramePr>
        <p:xfrm>
          <a:off x="2392680" y="4648200"/>
          <a:ext cx="438912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/>
                <a:gridCol w="1097280"/>
                <a:gridCol w="1097280"/>
                <a:gridCol w="109728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Medium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Type 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Type 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Medium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Type 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Type 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44912" y="6412468"/>
            <a:ext cx="311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adhesive: Type 1 – Type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412468"/>
            <a:ext cx="329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Least adhesive: Type 2 – Medium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29000" y="5791200"/>
            <a:ext cx="533400" cy="29614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53128" y="5422392"/>
            <a:ext cx="533400" cy="29614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>
            <a:stCxn id="6" idx="0"/>
            <a:endCxn id="7" idx="2"/>
          </p:cNvCxnSpPr>
          <p:nvPr/>
        </p:nvCxnSpPr>
        <p:spPr>
          <a:xfrm rot="5400000" flipH="1" flipV="1">
            <a:off x="2967107" y="5683875"/>
            <a:ext cx="325120" cy="113206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5" idx="0"/>
            <a:endCxn id="8" idx="3"/>
          </p:cNvCxnSpPr>
          <p:nvPr/>
        </p:nvCxnSpPr>
        <p:spPr>
          <a:xfrm rot="16200000" flipV="1">
            <a:off x="5523041" y="5033953"/>
            <a:ext cx="842002" cy="191502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24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Model…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 to this point, we have </a:t>
            </a:r>
          </a:p>
          <a:p>
            <a:pPr lvl="1"/>
            <a:r>
              <a:rPr lang="en-US" dirty="0" smtClean="0"/>
              <a:t>An epithelial sheet</a:t>
            </a:r>
          </a:p>
          <a:p>
            <a:pPr lvl="1"/>
            <a:r>
              <a:rPr lang="en-US" dirty="0" smtClean="0"/>
              <a:t>Viral life cycle</a:t>
            </a:r>
          </a:p>
          <a:p>
            <a:pPr lvl="1"/>
            <a:r>
              <a:rPr lang="en-US" dirty="0" smtClean="0"/>
              <a:t>Inflammatory signaling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48400" y="1669672"/>
                <a:ext cx="2687723" cy="3518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𝑑𝑇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𝑇𝑉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𝑇𝑉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𝑑𝐷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𝑑𝑉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𝑐𝑉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𝑑𝐶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669672"/>
                <a:ext cx="2687723" cy="351865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936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T-Cell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/>
            <a:r>
              <a:rPr lang="en-US" dirty="0"/>
              <a:t>T-Cell recruitment is complicated!</a:t>
            </a:r>
          </a:p>
          <a:p>
            <a:pPr marL="285750" indent="-285750"/>
            <a:r>
              <a:rPr lang="en-US" dirty="0"/>
              <a:t>Biological Basics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Cells at an infection site signal for an organismal-level immune response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Elsewhere (</a:t>
            </a:r>
            <a:r>
              <a:rPr lang="en-US" i="1" dirty="0" smtClean="0"/>
              <a:t>e.g.</a:t>
            </a:r>
            <a:r>
              <a:rPr lang="en-US" dirty="0" smtClean="0"/>
              <a:t>, lymph nodes, thymus), T-Cells proliferate</a:t>
            </a:r>
            <a:r>
              <a:rPr lang="en-US" dirty="0"/>
              <a:t>, specialize, and migrate to a site of infection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T-Cells recognize infected cells and induce apoptosis through various surface interactions</a:t>
            </a:r>
          </a:p>
          <a:p>
            <a:pPr marL="285750" indent="-285750"/>
            <a:r>
              <a:rPr lang="en-US" dirty="0"/>
              <a:t>Modeling Basics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Our infected cells release </a:t>
            </a:r>
            <a:r>
              <a:rPr lang="en-US" dirty="0" smtClean="0"/>
              <a:t>cytokines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smtClean="0"/>
              <a:t>cytokines trigger </a:t>
            </a:r>
            <a:r>
              <a:rPr lang="en-US" dirty="0"/>
              <a:t>a cascade of immune cell </a:t>
            </a:r>
            <a:r>
              <a:rPr lang="en-US" dirty="0" smtClean="0"/>
              <a:t>proliferation and </a:t>
            </a:r>
            <a:r>
              <a:rPr lang="en-US" dirty="0"/>
              <a:t>recruitment back to our site of infection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At our site of infection, local immune cells move around on top of the epithelium, find infected cells and induce apoptosis through contact interactions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36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Components to Implement in this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cell type: immune cells</a:t>
            </a:r>
          </a:p>
          <a:p>
            <a:pPr lvl="1"/>
            <a:r>
              <a:rPr lang="en-US" dirty="0" smtClean="0"/>
              <a:t>Volume constraint</a:t>
            </a:r>
          </a:p>
          <a:p>
            <a:pPr lvl="1"/>
            <a:r>
              <a:rPr lang="en-US" dirty="0" smtClean="0"/>
              <a:t>Contact modeling</a:t>
            </a:r>
          </a:p>
          <a:p>
            <a:pPr lvl="1"/>
            <a:r>
              <a:rPr lang="en-US" dirty="0" smtClean="0"/>
              <a:t>These cells can move!</a:t>
            </a:r>
          </a:p>
          <a:p>
            <a:r>
              <a:rPr lang="en-US" dirty="0" smtClean="0"/>
              <a:t>Multiscale scheme: Lymph node compartment</a:t>
            </a:r>
          </a:p>
          <a:p>
            <a:pPr lvl="1"/>
            <a:r>
              <a:rPr lang="en-US" dirty="0" smtClean="0"/>
              <a:t>Diffusive cytokine is a signal to a far-away “</a:t>
            </a:r>
            <a:r>
              <a:rPr lang="en-US" dirty="0"/>
              <a:t>lymph node</a:t>
            </a:r>
            <a:r>
              <a:rPr lang="en-US" dirty="0" smtClean="0"/>
              <a:t>”: the ODE model equations of immune cell proliferation and recruitment</a:t>
            </a:r>
          </a:p>
          <a:p>
            <a:pPr lvl="1"/>
            <a:r>
              <a:rPr lang="en-US" dirty="0" smtClean="0"/>
              <a:t>Lymph node ODEs govern the seeding of immune cells in the spatial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94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476875" y="701202"/>
                <a:ext cx="4190250" cy="5455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𝑑𝑇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𝑇𝑉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𝑇𝑉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𝑑𝐷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𝑑𝑉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𝑐𝑉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𝑑𝐶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e>
                              <m:r>
                                <a:rPr lang="en-US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𝑐𝑙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𝑑𝐸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US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𝑒𝑙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US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𝑒𝑙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𝑒𝑙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𝑒𝑙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875" y="701202"/>
                <a:ext cx="4190250" cy="545559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334000" y="3079820"/>
            <a:ext cx="372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Cytokine transport to the lymph node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568" y="4267200"/>
            <a:ext cx="2186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Lymph node cytokine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4114800"/>
            <a:ext cx="2782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Lymph node cytokine decay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130" y="4804567"/>
            <a:ext cx="195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immune cells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240" y="5390501"/>
            <a:ext cx="2634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Lymph node immune cells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6260068"/>
            <a:ext cx="363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Lymph node immune cell production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49789" y="4953000"/>
            <a:ext cx="2465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immune cell decay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5796794"/>
            <a:ext cx="314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Lymph node immune cell decay</a:t>
            </a:r>
            <a:endParaRPr lang="en-US" dirty="0"/>
          </a:p>
        </p:txBody>
      </p:sp>
      <p:cxnSp>
        <p:nvCxnSpPr>
          <p:cNvPr id="12" name="Elbow Connector 11"/>
          <p:cNvCxnSpPr>
            <a:stCxn id="3" idx="2"/>
          </p:cNvCxnSpPr>
          <p:nvPr/>
        </p:nvCxnSpPr>
        <p:spPr>
          <a:xfrm rot="5400000">
            <a:off x="6261781" y="2965821"/>
            <a:ext cx="449303" cy="141596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5" idx="1"/>
          </p:cNvCxnSpPr>
          <p:nvPr/>
        </p:nvCxnSpPr>
        <p:spPr>
          <a:xfrm rot="10800000" flipV="1">
            <a:off x="4660688" y="4299466"/>
            <a:ext cx="1282912" cy="17785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9" idx="1"/>
          </p:cNvCxnSpPr>
          <p:nvPr/>
        </p:nvCxnSpPr>
        <p:spPr>
          <a:xfrm rot="10800000">
            <a:off x="4572001" y="5017532"/>
            <a:ext cx="1877789" cy="12013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0" idx="0"/>
          </p:cNvCxnSpPr>
          <p:nvPr/>
        </p:nvCxnSpPr>
        <p:spPr>
          <a:xfrm rot="16200000" flipV="1">
            <a:off x="6973641" y="5256084"/>
            <a:ext cx="234194" cy="84722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0"/>
          </p:cNvCxnSpPr>
          <p:nvPr/>
        </p:nvCxnSpPr>
        <p:spPr>
          <a:xfrm flipH="1" flipV="1">
            <a:off x="3810001" y="5759834"/>
            <a:ext cx="368658" cy="5002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0"/>
          </p:cNvCxnSpPr>
          <p:nvPr/>
        </p:nvCxnSpPr>
        <p:spPr>
          <a:xfrm flipV="1">
            <a:off x="4178659" y="5759833"/>
            <a:ext cx="621941" cy="5002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810000" y="3962400"/>
            <a:ext cx="1441539" cy="33629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57659" y="2615754"/>
            <a:ext cx="2383922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Total diffusive cytokine </a:t>
            </a:r>
          </a:p>
          <a:p>
            <a:r>
              <a:rPr lang="en-US" dirty="0" smtClean="0"/>
              <a:t>in spatial domain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56458" y="3669268"/>
            <a:ext cx="151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cytokine</a:t>
            </a:r>
            <a:endParaRPr lang="en-US" dirty="0"/>
          </a:p>
        </p:txBody>
      </p:sp>
      <p:cxnSp>
        <p:nvCxnSpPr>
          <p:cNvPr id="45" name="Straight Arrow Connector 44"/>
          <p:cNvCxnSpPr>
            <a:stCxn id="44" idx="0"/>
            <a:endCxn id="43" idx="2"/>
          </p:cNvCxnSpPr>
          <p:nvPr/>
        </p:nvCxnSpPr>
        <p:spPr>
          <a:xfrm flipH="1" flipV="1">
            <a:off x="1349620" y="3262085"/>
            <a:ext cx="562109" cy="40718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36249" y="331870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ODE Model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67400" y="4498230"/>
            <a:ext cx="304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immune cell recruitment</a:t>
            </a:r>
            <a:endParaRPr lang="en-US" dirty="0"/>
          </a:p>
        </p:txBody>
      </p:sp>
      <p:cxnSp>
        <p:nvCxnSpPr>
          <p:cNvPr id="50" name="Elbow Connector 49"/>
          <p:cNvCxnSpPr>
            <a:stCxn id="49" idx="1"/>
          </p:cNvCxnSpPr>
          <p:nvPr/>
        </p:nvCxnSpPr>
        <p:spPr>
          <a:xfrm rot="10800000" flipV="1">
            <a:off x="3524438" y="4682895"/>
            <a:ext cx="2342962" cy="162777"/>
          </a:xfrm>
          <a:prstGeom prst="bentConnector3">
            <a:avLst>
              <a:gd name="adj1" fmla="val 9986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90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T Cell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GlazierModel.xml</a:t>
            </a:r>
          </a:p>
          <a:p>
            <a:r>
              <a:rPr lang="en-US" dirty="0" smtClean="0"/>
              <a:t>In plugin “</a:t>
            </a:r>
            <a:r>
              <a:rPr lang="en-US" dirty="0" err="1" smtClean="0"/>
              <a:t>CellType</a:t>
            </a:r>
            <a:r>
              <a:rPr lang="en-US" dirty="0" smtClean="0"/>
              <a:t>”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CellType</a:t>
            </a:r>
            <a:r>
              <a:rPr lang="en-US" dirty="0"/>
              <a:t> </a:t>
            </a:r>
            <a:r>
              <a:rPr lang="en-US" dirty="0" err="1"/>
              <a:t>TypeId</a:t>
            </a:r>
            <a:r>
              <a:rPr lang="en-US" dirty="0"/>
              <a:t>="5" </a:t>
            </a:r>
            <a:r>
              <a:rPr lang="en-US" dirty="0" err="1"/>
              <a:t>TypeName</a:t>
            </a:r>
            <a:r>
              <a:rPr lang="en-US" dirty="0"/>
              <a:t>="CD8Local"/&gt;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2446" y="3352800"/>
            <a:ext cx="741910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51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Adhesion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6"/>
            <a:ext cx="8229600" cy="3535364"/>
          </a:xfrm>
        </p:spPr>
        <p:txBody>
          <a:bodyPr>
            <a:normAutofit/>
          </a:bodyPr>
          <a:lstStyle/>
          <a:p>
            <a:r>
              <a:rPr lang="en-US" dirty="0" smtClean="0"/>
              <a:t>One parameter dictates strength of adhesion per type interface</a:t>
            </a:r>
          </a:p>
          <a:p>
            <a:pPr lvl="1"/>
            <a:r>
              <a:rPr lang="en-US" dirty="0" smtClean="0"/>
              <a:t>lower </a:t>
            </a:r>
            <a:r>
              <a:rPr lang="en-US" dirty="0"/>
              <a:t>coefficient = stronger adhesion</a:t>
            </a:r>
          </a:p>
          <a:p>
            <a:r>
              <a:rPr lang="en-US" dirty="0" smtClean="0"/>
              <a:t>CC3DML: Contact </a:t>
            </a:r>
            <a:r>
              <a:rPr lang="en-US" dirty="0"/>
              <a:t>plugin</a:t>
            </a:r>
          </a:p>
          <a:p>
            <a:r>
              <a:rPr lang="en-US" dirty="0"/>
              <a:t>Use </a:t>
            </a:r>
            <a:r>
              <a:rPr lang="en-US" dirty="0" err="1"/>
              <a:t>Twedit</a:t>
            </a:r>
            <a:r>
              <a:rPr lang="en-US" dirty="0"/>
              <a:t> generator to </a:t>
            </a:r>
            <a:r>
              <a:rPr lang="en-US" dirty="0" smtClean="0"/>
              <a:t>update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564059"/>
              </p:ext>
            </p:extLst>
          </p:nvPr>
        </p:nvGraphicFramePr>
        <p:xfrm>
          <a:off x="2392680" y="4648200"/>
          <a:ext cx="438912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/>
                <a:gridCol w="1097280"/>
                <a:gridCol w="1097280"/>
                <a:gridCol w="109728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Medium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Type 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Type 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Medium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Type 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Type 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44912" y="6412468"/>
            <a:ext cx="311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adhesive: Type 1 – Type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412468"/>
            <a:ext cx="329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Least adhesive: Type 2 – Medium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29000" y="5791200"/>
            <a:ext cx="533400" cy="29614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53128" y="5422392"/>
            <a:ext cx="533400" cy="29614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>
            <a:stCxn id="6" idx="0"/>
            <a:endCxn id="7" idx="2"/>
          </p:cNvCxnSpPr>
          <p:nvPr/>
        </p:nvCxnSpPr>
        <p:spPr>
          <a:xfrm rot="5400000" flipH="1" flipV="1">
            <a:off x="2967107" y="5683875"/>
            <a:ext cx="325120" cy="113206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5" idx="0"/>
            <a:endCxn id="8" idx="3"/>
          </p:cNvCxnSpPr>
          <p:nvPr/>
        </p:nvCxnSpPr>
        <p:spPr>
          <a:xfrm rot="16200000" flipV="1">
            <a:off x="5523041" y="5033953"/>
            <a:ext cx="842002" cy="191502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188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18548</TotalTime>
  <Words>1282</Words>
  <Application>Microsoft Office PowerPoint</Application>
  <PresentationFormat>On-screen Show (4:3)</PresentationFormat>
  <Paragraphs>226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Cambria Math</vt:lpstr>
      <vt:lpstr>Office Theme</vt:lpstr>
      <vt:lpstr>CC3D Workshop 2.3: Implementing the Viral Infection Model in CC3D—Part 3: Adding Immune Cells</vt:lpstr>
      <vt:lpstr>Topics</vt:lpstr>
      <vt:lpstr>Before we Begin…</vt:lpstr>
      <vt:lpstr>The Model… so far</vt:lpstr>
      <vt:lpstr>T-Cell Basics</vt:lpstr>
      <vt:lpstr>Model Components to Implement in this Module</vt:lpstr>
      <vt:lpstr>PowerPoint Presentation</vt:lpstr>
      <vt:lpstr>Creating the T Cell Type</vt:lpstr>
      <vt:lpstr>Cell Adhesion Control</vt:lpstr>
      <vt:lpstr>Implementing Adhesion Control</vt:lpstr>
      <vt:lpstr>Cell Volume Control</vt:lpstr>
      <vt:lpstr>Implementing Cell Volume Control</vt:lpstr>
      <vt:lpstr>Implementing Cell Volume Control Parameter</vt:lpstr>
      <vt:lpstr>Adding the Lymph Node Compartment: Starting the ODE Model</vt:lpstr>
      <vt:lpstr>Adding the Lymph Node Compartment: Implementing the ODE Model</vt:lpstr>
      <vt:lpstr>Adding the Lymph Node Compartment</vt:lpstr>
      <vt:lpstr>Adding transport of cytokine to the lymph node compartment</vt:lpstr>
      <vt:lpstr>Adding Decay of Lymph Node Cytokine</vt:lpstr>
      <vt:lpstr>Passing local cytokine to the lymph node compartment</vt:lpstr>
      <vt:lpstr>Local immune cell recruitment: add production to lymph node ODEs</vt:lpstr>
      <vt:lpstr>Local immune cell recruitment: add transport to lymph node ODEs</vt:lpstr>
      <vt:lpstr>Local immune cell recruitment: updating the spatial model</vt:lpstr>
      <vt:lpstr>Implementing Outflow of Immune Cells</vt:lpstr>
      <vt:lpstr>Calculating Immune Cell Inflow</vt:lpstr>
      <vt:lpstr>Overview: Immune Cell Seeding</vt:lpstr>
      <vt:lpstr>Looping over Randomly-Selected Medium Sites</vt:lpstr>
      <vt:lpstr>Randomly Selecting a Medium Pixel</vt:lpstr>
      <vt:lpstr>Get the Randomly Selected Seeding Coordinates</vt:lpstr>
      <vt:lpstr>Creating and Seeding the New Immune Cell</vt:lpstr>
      <vt:lpstr>Exercise 2.3.1: Update population plot</vt:lpstr>
      <vt:lpstr>Adding local and lymph node immune cells to plots</vt:lpstr>
      <vt:lpstr>Updating population data window with immune cell populations</vt:lpstr>
      <vt:lpstr>Exercise 2.3.2: differential adhesion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Julio Monti Belmonte</dc:creator>
  <cp:lastModifiedBy>T.J. Sego</cp:lastModifiedBy>
  <cp:revision>980</cp:revision>
  <dcterms:created xsi:type="dcterms:W3CDTF">2011-11-02T17:09:23Z</dcterms:created>
  <dcterms:modified xsi:type="dcterms:W3CDTF">2020-08-05T18:30:45Z</dcterms:modified>
</cp:coreProperties>
</file>