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9AA0A6"/>
          </p15:clr>
        </p15:guide>
        <p15:guide id="4" orient="horz" pos="96">
          <p15:clr>
            <a:srgbClr val="9AA0A6"/>
          </p15:clr>
        </p15:guide>
        <p15:guide id="5" orient="horz" pos="192">
          <p15:clr>
            <a:srgbClr val="9AA0A6"/>
          </p15:clr>
        </p15:guide>
      </p15:sldGuideLst>
    </p:ext>
    <p:ext uri="http://customooxmlschemas.google.com/">
      <go:slidesCustomData xmlns:go="http://customooxmlschemas.google.com/" r:id="rId15" roundtripDataSignature="AMtx7mjEcX30ErEYQArxTbXTuGnjL/6F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  <p:guide orient="horz"/>
        <p:guide pos="96" orient="horz"/>
        <p:guide pos="19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dea988d67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5" name="Google Shape;95;g8dea988d6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" name="Google Shape;96;g8dea988d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e20c9338c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5" name="Google Shape;105;g8e20c9338c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g8e20c9338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dea988d67_0_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5" name="Google Shape;115;g8dea988d67_0_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g8dea988d6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dea988d67_0_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4" name="Google Shape;124;g8dea988d67_0_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g8dea988d6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8dea988d67_0_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3" name="Google Shape;133;g8dea988d67_0_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Google Shape;134;g8dea988d67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8dea988d67_0_4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2" name="Google Shape;142;g8dea988d67_0_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g8dea988d67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8dea988d67_0_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1" name="Google Shape;151;g8dea988d67_0_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Google Shape;152;g8dea988d67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0" name="Google Shape;16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2.jp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nanohub.org/" TargetMode="External"/><Relationship Id="rId4" Type="http://schemas.openxmlformats.org/officeDocument/2006/relationships/hyperlink" Target="https://compucell3d.org/NanoHub" TargetMode="External"/><Relationship Id="rId5" Type="http://schemas.openxmlformats.org/officeDocument/2006/relationships/hyperlink" Target="https://nanohub.org/tools/cc3dbase4x" TargetMode="External"/><Relationship Id="rId6" Type="http://schemas.openxmlformats.org/officeDocument/2006/relationships/image" Target="../media/image1.png"/><Relationship Id="rId7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compucell3d.org/SrcBin" TargetMode="External"/><Relationship Id="rId4" Type="http://schemas.openxmlformats.org/officeDocument/2006/relationships/hyperlink" Target="https://compucell3d.org/SourceCode" TargetMode="External"/><Relationship Id="rId5" Type="http://schemas.openxmlformats.org/officeDocument/2006/relationships/image" Target="../media/image1.png"/><Relationship Id="rId6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hyperlink" Target="https://compucell3d.org/CC3D_2020_class_files?action=AttachFile&amp;do=get&amp;target=TellRoadCheatSheet.pdf" TargetMode="External"/><Relationship Id="rId10" Type="http://schemas.openxmlformats.org/officeDocument/2006/relationships/hyperlink" Target="https://compucell3d.org/CC3D_2020_class_files?action=AttachFile&amp;do=get&amp;target=python_cheat_sheet_py3.pdf" TargetMode="External"/><Relationship Id="rId13" Type="http://schemas.openxmlformats.org/officeDocument/2006/relationships/image" Target="../media/image5.jpg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compucell3d.org/" TargetMode="External"/><Relationship Id="rId4" Type="http://schemas.openxmlformats.org/officeDocument/2006/relationships/hyperlink" Target="https://compucell3d.org/SrcBin" TargetMode="External"/><Relationship Id="rId9" Type="http://schemas.openxmlformats.org/officeDocument/2006/relationships/hyperlink" Target="https://compucell3d.org/CC3D_2020_class_files?action=AttachFile&amp;do=get&amp;target=cc3d_quick_reference_guide.pdf" TargetMode="External"/><Relationship Id="rId5" Type="http://schemas.openxmlformats.org/officeDocument/2006/relationships/hyperlink" Target="https://pythonscriptingmanual.readthedocs.io/en/4.1.1/" TargetMode="External"/><Relationship Id="rId6" Type="http://schemas.openxmlformats.org/officeDocument/2006/relationships/hyperlink" Target="https://compucell3d.org/Manuals" TargetMode="External"/><Relationship Id="rId7" Type="http://schemas.openxmlformats.org/officeDocument/2006/relationships/hyperlink" Target="https://compucell3d.org/CC3D_2020_class_files" TargetMode="External"/><Relationship Id="rId8" Type="http://schemas.openxmlformats.org/officeDocument/2006/relationships/hyperlink" Target="https://cc3dquickreferenceguide.readthedocs.io/en/latest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app.slack.com/client/T017HE055JN/C017HE05KPC" TargetMode="External"/><Relationship Id="rId4" Type="http://schemas.openxmlformats.org/officeDocument/2006/relationships/hyperlink" Target="https://multiscalemod-ags3330.slack.com/archives/C01879HFYL8" TargetMode="External"/><Relationship Id="rId9" Type="http://schemas.openxmlformats.org/officeDocument/2006/relationships/image" Target="../media/image5.jpg"/><Relationship Id="rId5" Type="http://schemas.openxmlformats.org/officeDocument/2006/relationships/hyperlink" Target="https://multiscalemod-ags3330.slack.com/archives/C017PKPSYAG" TargetMode="External"/><Relationship Id="rId6" Type="http://schemas.openxmlformats.org/officeDocument/2006/relationships/hyperlink" Target="https://multiscalemod-ags3330.slack.com/archives/C01879J0ULQ" TargetMode="External"/><Relationship Id="rId7" Type="http://schemas.openxmlformats.org/officeDocument/2006/relationships/hyperlink" Target="https://multiscalemod-ags3330.slack.com/archives/C017G3PT4AZ" TargetMode="External"/><Relationship Id="rId8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hyperlink" Target="mailto:toledom@iu.edu" TargetMode="External"/><Relationship Id="rId10" Type="http://schemas.openxmlformats.org/officeDocument/2006/relationships/hyperlink" Target="mailto:jsluka@iu.edu" TargetMode="External"/><Relationship Id="rId13" Type="http://schemas.openxmlformats.org/officeDocument/2006/relationships/hyperlink" Target="mailto:jferrari@iu.edu" TargetMode="External"/><Relationship Id="rId12" Type="http://schemas.openxmlformats.org/officeDocument/2006/relationships/hyperlink" Target="mailto:joaponte@iu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jaglazier@gmail.com" TargetMode="External"/><Relationship Id="rId4" Type="http://schemas.openxmlformats.org/officeDocument/2006/relationships/hyperlink" Target="https://www.researchgate.net/institution/Universidade_Federal_do_Rio_Grande_do_Sul" TargetMode="External"/><Relationship Id="rId9" Type="http://schemas.openxmlformats.org/officeDocument/2006/relationships/hyperlink" Target="mailto:tjsego@gmail.com" TargetMode="External"/><Relationship Id="rId15" Type="http://schemas.openxmlformats.org/officeDocument/2006/relationships/image" Target="../media/image5.jpg"/><Relationship Id="rId14" Type="http://schemas.openxmlformats.org/officeDocument/2006/relationships/image" Target="../media/image1.png"/><Relationship Id="rId5" Type="http://schemas.openxmlformats.org/officeDocument/2006/relationships/hyperlink" Target="https://www.researchgate.net/institution/Universidade_Federal_do_Rio_Grande_do_Sul" TargetMode="External"/><Relationship Id="rId6" Type="http://schemas.openxmlformats.org/officeDocument/2006/relationships/hyperlink" Target="mailto:glt@if.ufrgs.br" TargetMode="External"/><Relationship Id="rId7" Type="http://schemas.openxmlformats.org/officeDocument/2006/relationships/hyperlink" Target="mailto:akmadamanchi@gmail.com" TargetMode="External"/><Relationship Id="rId8" Type="http://schemas.openxmlformats.org/officeDocument/2006/relationships/hyperlink" Target="mailto:somogyie@indiana.edu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0" y="31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Workshop on Multi-scale Multi-cell Virtual-Tissue Modeling using CompuCell3D 2.0: Day 2 Welcome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James  A. Glazier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Dept. of Intelligent Systems Engineering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and Biocomplexity Institute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Indiana University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Bloomington, IN 47408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1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USA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U seal, red on white, large"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"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190500" y="2904174"/>
            <a:ext cx="8763000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workshop will begin at 11:00AM EDT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Screensharing and microphones have been disabled for participants in the main session—they are available in breakout rooms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submit questions/concerns/suggestions via zoom chat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support will be available in zoom breakout rooms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Workshop will be live-streamed, recorded and distributed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you save the zoom link after registering so you do not have to re-register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take the time now to be sure you have a working nanoHUB account and to download and install CompuCell3D to your desktop if you are planning to run it locally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also join the workshop slack channel at  https://join.slack.com/t/multiscalemod-ags3330/shared_invite/zt-g0up1lz7-z5XGFC73UZk1j3BPeW7RVA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Funding Sources: NIH U24 EB028887, NIH R01 GM122424, NIH R01 GM123032, NIH P41 GM109824, NSF 1720625 and nanoHUB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dea988d67_0_0"/>
          <p:cNvSpPr txBox="1"/>
          <p:nvPr>
            <p:ph idx="1" type="body"/>
          </p:nvPr>
        </p:nvSpPr>
        <p:spPr>
          <a:xfrm>
            <a:off x="537675" y="589575"/>
            <a:ext cx="8454000" cy="6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200"/>
              <a:t>Day 1 Monday Aug. 3, 2020:</a:t>
            </a:r>
            <a:endParaRPr b="1" sz="1200"/>
          </a:p>
          <a:p>
            <a:pPr indent="-342900" lvl="0" marL="800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Getting Started with CC3D on nanoHUB and Desktop 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Examples of Biomedical Problems you can address using Multicellular Virtual Tissue models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COVID Tissue Model, using Player and Twedit++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Building a Tellurium Model of virus and immune response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0 -- Running Antimony virus and immune response in CC3D, converting timescales, plots and saving data</a:t>
            </a:r>
            <a:endParaRPr sz="12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200"/>
              <a:t>Day 2 Tuesday Aug. 4, 2020:</a:t>
            </a:r>
            <a:endParaRPr b="1"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1 -- Creating Epithelial Layer, Cell Type Transitions, Issue of Poisson Rules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2 -- Spatializing the virus, diffusion as an idea, diffusion solver, secretion and absorption, adding chemokine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3 -- Immune Cell Spatialization model, links, creating cells, saving data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4 -- Exercises on cell motility, chemotaxis and random motility and dependence on parameters</a:t>
            </a:r>
            <a:endParaRPr sz="1200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200"/>
              <a:t>Day 3 Wednesday Aug. 5, 2020:</a:t>
            </a:r>
            <a:endParaRPr b="1"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5 -- Contact killing -- contact area plug-in and links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6 -- Adding Tissue Recovery and Cell Division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7 -- Adding viral replication model in individual cells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CV 19 Version 8 -- Adding INF induced viral resistance, macrophages and phagocytosis</a:t>
            </a:r>
            <a:endParaRPr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CompuCell3D Theory and Background</a:t>
            </a:r>
            <a:endParaRPr sz="12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200"/>
              <a:t>Day 4 Thursday Aug. 6, 2020:</a:t>
            </a:r>
            <a:endParaRPr b="1"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Sample Models:</a:t>
            </a:r>
            <a:endParaRPr sz="1200"/>
          </a:p>
          <a:p>
            <a:pPr indent="457200" lvl="0" marL="4572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Delta Notch: Contact signaling between Antimony models and Simple Colonic Crypt</a:t>
            </a:r>
            <a:endParaRPr sz="1200"/>
          </a:p>
          <a:p>
            <a:pPr indent="-342900" lvl="0" marL="12573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Cell Crawling: Compartmental Cells</a:t>
            </a:r>
            <a:endParaRPr sz="1200"/>
          </a:p>
          <a:p>
            <a:pPr indent="-342900" lvl="0" marL="12573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Vasculature, Vascular and Avascular Tumor, </a:t>
            </a:r>
            <a:endParaRPr sz="1200"/>
          </a:p>
          <a:p>
            <a:pPr indent="-342900" lvl="0" marL="12573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Colonic Crypt and 3D models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Cluster and Parameter Scan execution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Deploying CC3D simulation on NanoHub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CompuCell3D Modeling Best Practices</a:t>
            </a:r>
            <a:endParaRPr sz="1200"/>
          </a:p>
          <a:p>
            <a:pPr indent="-342900" lvl="0" marL="8001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200"/>
              <a:t>Turning unitary model into modules (optional)</a:t>
            </a:r>
            <a:endParaRPr sz="12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300">
                <a:highlight>
                  <a:srgbClr val="FFD966"/>
                </a:highlight>
              </a:rPr>
              <a:t>Day 5-7 </a:t>
            </a:r>
            <a:r>
              <a:rPr b="1" lang="en-US" sz="1200">
                <a:highlight>
                  <a:srgbClr val="FFD966"/>
                </a:highlight>
              </a:rPr>
              <a:t> Friday Aug.  7-- Sunday Aug. 9, 2020</a:t>
            </a:r>
            <a:r>
              <a:rPr b="1" lang="en-US" sz="1300">
                <a:highlight>
                  <a:srgbClr val="FFD966"/>
                </a:highlight>
              </a:rPr>
              <a:t>: Hackathon  BUILDING MODELS STUDENTS ARE INTERESTED IN</a:t>
            </a:r>
            <a:endParaRPr b="1" sz="1200"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2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b="1" sz="1200"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200"/>
          </a:p>
        </p:txBody>
      </p:sp>
      <p:sp>
        <p:nvSpPr>
          <p:cNvPr id="99" name="Google Shape;99;g8dea988d67_0_0"/>
          <p:cNvSpPr txBox="1"/>
          <p:nvPr>
            <p:ph type="title"/>
          </p:nvPr>
        </p:nvSpPr>
        <p:spPr>
          <a:xfrm>
            <a:off x="457200" y="58575"/>
            <a:ext cx="82296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 sz="4500">
                <a:solidFill>
                  <a:srgbClr val="0000CC"/>
                </a:solidFill>
              </a:rPr>
              <a:t>Course Outline</a:t>
            </a:r>
            <a:endParaRPr sz="4500"/>
          </a:p>
        </p:txBody>
      </p:sp>
      <p:pic>
        <p:nvPicPr>
          <p:cNvPr descr="Biocomplexity Logo" id="100" name="Google Shape;100;g8dea988d67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01" name="Google Shape;101;g8dea988d67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8dea988d67_0_0"/>
          <p:cNvSpPr/>
          <p:nvPr/>
        </p:nvSpPr>
        <p:spPr>
          <a:xfrm>
            <a:off x="537675" y="1414425"/>
            <a:ext cx="8229600" cy="150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e20c9338c_1_0"/>
          <p:cNvSpPr txBox="1"/>
          <p:nvPr>
            <p:ph idx="1" type="body"/>
          </p:nvPr>
        </p:nvSpPr>
        <p:spPr>
          <a:xfrm>
            <a:off x="571500" y="713075"/>
            <a:ext cx="8778000" cy="61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300"/>
              <a:t>Module 2.0:  11:00 AM – 11:15 AM EDT:  Welcome and day’s plan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300">
                <a:highlight>
                  <a:srgbClr val="FFD966"/>
                </a:highlight>
              </a:rPr>
              <a:t>Finish up yesterday’s modules</a:t>
            </a:r>
            <a:endParaRPr sz="1300">
              <a:highlight>
                <a:srgbClr val="FFD966"/>
              </a:highlight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rPr b="1" lang="en-US" sz="1300"/>
              <a:t>Module 1.5: 11:15 AM – noon EDT: Model Building—Example of viral infection and clearance (carryover from day 1)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300"/>
              <a:t>	Building an ODE viral infection and clearance model in Tellurium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rPr b="1" lang="en-US" sz="1300"/>
              <a:t>Module 1.6: noon – 1:00 PM EDT: Begin turning an ODE model of viral infection and clearance into a spatial model in CC3D </a:t>
            </a:r>
            <a:r>
              <a:rPr b="1" lang="en-US" sz="1300"/>
              <a:t>(carryover from day 1)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None/>
            </a:pPr>
            <a:r>
              <a:rPr lang="en-US" sz="1300"/>
              <a:t>		Using Twedit++ Wizard and Code snippets</a:t>
            </a:r>
            <a:endParaRPr sz="1300"/>
          </a:p>
          <a:p>
            <a:pPr indent="-342900" lvl="0" marL="3429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Arial"/>
              <a:buNone/>
            </a:pPr>
            <a:r>
              <a:rPr lang="en-US" sz="1300"/>
              <a:t>		Running an Antimony model in CC3D</a:t>
            </a:r>
            <a:endParaRPr sz="1300"/>
          </a:p>
          <a:p>
            <a:pPr indent="-342900" lvl="0" marL="3429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Arial"/>
              <a:buNone/>
            </a:pPr>
            <a:r>
              <a:rPr lang="en-US" sz="1300"/>
              <a:t>		Plotting data sets in CC3D, </a:t>
            </a:r>
            <a:r>
              <a:rPr lang="en-US" sz="1300"/>
              <a:t>Saving data sets in CC3D Player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rPr lang="en-US" sz="1300"/>
              <a:t>		   Exercise: Explore CC3D scientific plotting</a:t>
            </a:r>
            <a:endParaRPr b="1" sz="1300"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b="1" lang="en-US" sz="1300"/>
              <a:t>Break: 1:00 PM 1:15 PM EDT</a:t>
            </a:r>
            <a:endParaRPr b="1" sz="1300"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/>
              <a:t>Module 2.1: 1:15 PM - 2:00 PM EDT: Version 1-Creating Epithelial Layer, Cell Type Transitions, Issue of Poisson Rules</a:t>
            </a:r>
            <a:endParaRPr b="1" sz="1300"/>
          </a:p>
          <a:p>
            <a:pPr indent="0" lvl="0" marL="4572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lang="en-US" sz="1300"/>
              <a:t>How do we spatialize the ODE model</a:t>
            </a:r>
            <a:endParaRPr sz="1300"/>
          </a:p>
          <a:p>
            <a:pPr indent="0" lvl="0" marL="4572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lang="en-US" sz="1300"/>
              <a:t>Computationally--steppables, lists of cells, iterators, cell types and cell.attribute concepts, changing state</a:t>
            </a:r>
            <a:endParaRPr sz="1300"/>
          </a:p>
          <a:p>
            <a:pPr indent="0" lvl="0" marL="4572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lang="en-US" sz="1300"/>
              <a:t>Basics of CC3D</a:t>
            </a:r>
            <a:endParaRPr sz="1300"/>
          </a:p>
          <a:p>
            <a:pPr indent="0" lvl="0" marL="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/>
              <a:t>Module 2.2: 2:00 PM - 3:00 PM EDT: Version 2-Spatializing the virus, diffusion as an idea, diffusion solver, secretion and absorption, adding chemokine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300"/>
              <a:t>Cells and Types</a:t>
            </a:r>
            <a:br>
              <a:rPr lang="en-US" sz="1300"/>
            </a:br>
            <a:r>
              <a:rPr lang="en-US" sz="1300"/>
              <a:t>Fields and Diffusion in CC3D</a:t>
            </a:r>
            <a:endParaRPr b="1" sz="1300"/>
          </a:p>
          <a:p>
            <a:pPr indent="0" lvl="0" marL="0" rtl="0" algn="l"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b="1" lang="en-US" sz="1300"/>
              <a:t>Break: 3:00PM - 3:15 PM EDT</a:t>
            </a:r>
            <a:endParaRPr b="1" sz="1300"/>
          </a:p>
          <a:p>
            <a:pPr indent="0" lvl="0" marL="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/>
              <a:t>Module 2.3: 3:15 PM - 4:15 PM EDT: Version 3-Immune Cell Spatialization model, links, creating cells, saving data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lang="en-US" sz="1300"/>
              <a:t>Cell death</a:t>
            </a:r>
            <a:endParaRPr sz="1300"/>
          </a:p>
          <a:p>
            <a:pPr indent="0" lvl="0" marL="4572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300"/>
              <a:t>Do the ODE and spatial models agree?</a:t>
            </a:r>
            <a:endParaRPr sz="1300"/>
          </a:p>
          <a:p>
            <a:pPr indent="0" lvl="0" marL="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/>
              <a:t>Module 2.4: 4:15 PM - 5:15 PM EDT: Version 4-Cell motility, chemotaxis and motility, dependence on parameters</a:t>
            </a:r>
            <a:endParaRPr b="1" sz="16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203"/>
              </a:spcBef>
              <a:spcAft>
                <a:spcPts val="0"/>
              </a:spcAft>
              <a:buSzPts val="1100"/>
              <a:buNone/>
            </a:pPr>
            <a:r>
              <a:rPr lang="en-US" sz="1300"/>
              <a:t>Spatializing the Virus: Module: Fields and Diffusion</a:t>
            </a:r>
            <a:endParaRPr b="1" sz="1300"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rPr b="1" lang="en-US" sz="1300"/>
              <a:t>Module 2.end: 5:15 PM– 6:00 PM EDT: Overage, Wrap Up, Questions and Comments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t/>
            </a:r>
            <a:endParaRPr sz="13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017"/>
              <a:buNone/>
            </a:pPr>
            <a:r>
              <a:t/>
            </a:r>
            <a:endParaRPr sz="13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300"/>
          </a:p>
          <a:p>
            <a:pPr indent="-342900" lvl="0" marL="34290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300"/>
          </a:p>
        </p:txBody>
      </p:sp>
      <p:sp>
        <p:nvSpPr>
          <p:cNvPr id="109" name="Google Shape;109;g8e20c9338c_1_0"/>
          <p:cNvSpPr txBox="1"/>
          <p:nvPr>
            <p:ph type="title"/>
          </p:nvPr>
        </p:nvSpPr>
        <p:spPr>
          <a:xfrm>
            <a:off x="0" y="12700"/>
            <a:ext cx="8550300" cy="69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 sz="3600">
                <a:solidFill>
                  <a:srgbClr val="0000CC"/>
                </a:solidFill>
              </a:rPr>
              <a:t>Tuesday</a:t>
            </a:r>
            <a:r>
              <a:rPr b="1" lang="en-US" sz="3600">
                <a:solidFill>
                  <a:srgbClr val="0000CC"/>
                </a:solidFill>
              </a:rPr>
              <a:t>’s Material and Tentative Times</a:t>
            </a:r>
            <a:endParaRPr sz="3600"/>
          </a:p>
        </p:txBody>
      </p:sp>
      <p:pic>
        <p:nvPicPr>
          <p:cNvPr descr="Biocomplexity Logo" id="110" name="Google Shape;110;g8e20c9338c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11" name="Google Shape;111;g8e20c9338c_1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g8e20c9338c_1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64450" y="4464"/>
            <a:ext cx="593675" cy="617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dea988d67_0_16"/>
          <p:cNvSpPr txBox="1"/>
          <p:nvPr>
            <p:ph idx="1" type="body"/>
          </p:nvPr>
        </p:nvSpPr>
        <p:spPr>
          <a:xfrm>
            <a:off x="152400" y="762000"/>
            <a:ext cx="8839200" cy="49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NanoH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UB is a shared, open, </a:t>
            </a:r>
            <a:r>
              <a:rPr b="1" lang="en-US" sz="2400">
                <a:latin typeface="Arial"/>
                <a:ea typeface="Arial"/>
                <a:cs typeface="Arial"/>
                <a:sym typeface="Arial"/>
              </a:rPr>
              <a:t>online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computing platform for students, teachers and researchers. User can learn modeling, develop, run and share research models and learn from models developed by others. NanoHUB covers a range of applications from Artificial Intelligence, to electronics to biological modeling.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2400"/>
              <a:t>The CompuCell3D web page with info on nanoHUB is at: </a:t>
            </a:r>
            <a:r>
              <a:rPr lang="en-US" sz="2400" u="sng">
                <a:solidFill>
                  <a:schemeClr val="hlink"/>
                </a:solidFill>
                <a:hlinkClick r:id="rId4"/>
              </a:rPr>
              <a:t>https://compucell3d.org/NanoHub</a:t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2400"/>
              <a:t>At nanoHUB, CC3D is at:</a:t>
            </a:r>
            <a:br>
              <a:rPr lang="en-US" sz="2400"/>
            </a:br>
            <a:r>
              <a:rPr lang="en-US" sz="2400" u="sng">
                <a:solidFill>
                  <a:schemeClr val="hlink"/>
                </a:solidFill>
                <a:hlinkClick r:id="rId5"/>
              </a:rPr>
              <a:t>https://nanohub.org/tools/cc3dbase4x</a:t>
            </a:r>
            <a:r>
              <a:rPr lang="en-US" sz="2400"/>
              <a:t> </a:t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2400"/>
              <a:t>			</a:t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2400"/>
              <a:t>		</a:t>
            </a:r>
            <a:endParaRPr sz="2400"/>
          </a:p>
          <a:p>
            <a:pPr indent="-342900" lvl="0" marL="3429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2400"/>
          </a:p>
        </p:txBody>
      </p:sp>
      <p:sp>
        <p:nvSpPr>
          <p:cNvPr id="119" name="Google Shape;119;g8dea988d67_0_16"/>
          <p:cNvSpPr txBox="1"/>
          <p:nvPr>
            <p:ph type="title"/>
          </p:nvPr>
        </p:nvSpPr>
        <p:spPr>
          <a:xfrm>
            <a:off x="457200" y="12700"/>
            <a:ext cx="82296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959"/>
              <a:buFont typeface="Calibri"/>
              <a:buNone/>
            </a:pPr>
            <a:r>
              <a:rPr b="1" lang="en-US" sz="3959">
                <a:solidFill>
                  <a:srgbClr val="0000CC"/>
                </a:solidFill>
              </a:rPr>
              <a:t>CC3D nanoHUB Links</a:t>
            </a:r>
            <a:endParaRPr b="1" sz="3959">
              <a:solidFill>
                <a:srgbClr val="0000CC"/>
              </a:solidFill>
            </a:endParaRPr>
          </a:p>
        </p:txBody>
      </p:sp>
      <p:pic>
        <p:nvPicPr>
          <p:cNvPr descr="Biocomplexity Logo" id="120" name="Google Shape;120;g8dea988d67_0_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21" name="Google Shape;121;g8dea988d67_0_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dea988d67_0_24"/>
          <p:cNvSpPr txBox="1"/>
          <p:nvPr>
            <p:ph idx="1" type="body"/>
          </p:nvPr>
        </p:nvSpPr>
        <p:spPr>
          <a:xfrm>
            <a:off x="209725" y="1036924"/>
            <a:ext cx="8839200" cy="4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036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917"/>
              <a:buChar char="•"/>
            </a:pPr>
            <a:r>
              <a:rPr lang="en-US" sz="1917"/>
              <a:t>Current CompuCell3D (CC3D) version is 4.2.3, released 31 July 2020. (though any 4.2.x version should be OK.)</a:t>
            </a:r>
            <a:endParaRPr sz="1917"/>
          </a:p>
          <a:p>
            <a:pPr indent="-35036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17"/>
              <a:buChar char="•"/>
            </a:pPr>
            <a:r>
              <a:rPr lang="en-US" sz="1917"/>
              <a:t>CC3D uses Python 3.6.</a:t>
            </a:r>
            <a:endParaRPr sz="1917"/>
          </a:p>
          <a:p>
            <a:pPr indent="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917"/>
          </a:p>
          <a:p>
            <a:pPr indent="-35036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917"/>
              <a:buChar char="•"/>
            </a:pPr>
            <a:r>
              <a:rPr lang="en-US" sz="1917"/>
              <a:t>Executable version are available for Windows, Mac and Linux at:</a:t>
            </a:r>
            <a:endParaRPr sz="1917"/>
          </a:p>
          <a:p>
            <a:pPr indent="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800"/>
              <a:buNone/>
            </a:pPr>
            <a:r>
              <a:rPr lang="en-US" sz="1917" u="sng">
                <a:solidFill>
                  <a:schemeClr val="hlink"/>
                </a:solidFill>
                <a:hlinkClick r:id="rId3"/>
              </a:rPr>
              <a:t>https://compucell3d.org/SrcBin</a:t>
            </a:r>
            <a:r>
              <a:rPr lang="en-US" sz="1917"/>
              <a:t> </a:t>
            </a:r>
            <a:endParaRPr sz="1917"/>
          </a:p>
          <a:p>
            <a:pPr indent="0" lvl="0" marL="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917"/>
          </a:p>
          <a:p>
            <a:pPr indent="-35036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917"/>
              <a:buChar char="•"/>
            </a:pPr>
            <a:r>
              <a:rPr lang="en-US" sz="1917"/>
              <a:t>Source code is also available if you would like to compile on your own:</a:t>
            </a:r>
            <a:endParaRPr sz="1917"/>
          </a:p>
          <a:p>
            <a:pPr indent="0" lvl="0" marL="45720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SzPts val="1800"/>
              <a:buNone/>
            </a:pPr>
            <a:r>
              <a:rPr lang="en-US" sz="1917" u="sng">
                <a:solidFill>
                  <a:schemeClr val="hlink"/>
                </a:solidFill>
                <a:hlinkClick r:id="rId4"/>
              </a:rPr>
              <a:t>https://compucell3d.org/SourceCode</a:t>
            </a:r>
            <a:r>
              <a:rPr lang="en-US" sz="1917"/>
              <a:t> </a:t>
            </a:r>
            <a:endParaRPr sz="1917"/>
          </a:p>
          <a:p>
            <a:pPr indent="0" lvl="0" marL="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917"/>
          </a:p>
          <a:p>
            <a:pPr indent="0" lvl="0" marL="0" rtl="0" algn="l">
              <a:lnSpc>
                <a:spcPct val="11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t/>
            </a:r>
            <a:endParaRPr sz="1917"/>
          </a:p>
        </p:txBody>
      </p:sp>
      <p:sp>
        <p:nvSpPr>
          <p:cNvPr id="128" name="Google Shape;128;g8dea988d67_0_24"/>
          <p:cNvSpPr txBox="1"/>
          <p:nvPr>
            <p:ph type="title"/>
          </p:nvPr>
        </p:nvSpPr>
        <p:spPr>
          <a:xfrm>
            <a:off x="457200" y="12700"/>
            <a:ext cx="82296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959"/>
              <a:buFont typeface="Calibri"/>
              <a:buNone/>
            </a:pPr>
            <a:r>
              <a:rPr b="1" lang="en-US" sz="3959">
                <a:solidFill>
                  <a:srgbClr val="0000CC"/>
                </a:solidFill>
              </a:rPr>
              <a:t>CC3D Desktop App</a:t>
            </a:r>
            <a:endParaRPr/>
          </a:p>
        </p:txBody>
      </p:sp>
      <p:pic>
        <p:nvPicPr>
          <p:cNvPr descr="Biocomplexity Logo" id="129" name="Google Shape;129;g8dea988d67_0_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30" name="Google Shape;130;g8dea988d67_0_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dea988d67_0_32"/>
          <p:cNvSpPr txBox="1"/>
          <p:nvPr>
            <p:ph idx="1" type="body"/>
          </p:nvPr>
        </p:nvSpPr>
        <p:spPr>
          <a:xfrm>
            <a:off x="457200" y="1048375"/>
            <a:ext cx="8534400" cy="53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2000">
                <a:solidFill>
                  <a:srgbClr val="660000"/>
                </a:solidFill>
              </a:rPr>
              <a:t>CompuCell3D:</a:t>
            </a:r>
            <a:endParaRPr b="1" sz="2000">
              <a:solidFill>
                <a:srgbClr val="66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Web </a:t>
            </a:r>
            <a:r>
              <a:rPr lang="en-US" sz="1700"/>
              <a:t>Site: </a:t>
            </a:r>
            <a:r>
              <a:rPr lang="en-US" sz="1700" u="sng">
                <a:solidFill>
                  <a:schemeClr val="hlink"/>
                </a:solidFill>
                <a:hlinkClick r:id="rId3"/>
              </a:rPr>
              <a:t>https://compucell3d.org/</a:t>
            </a:r>
            <a:r>
              <a:rPr lang="en-US" sz="1700"/>
              <a:t> 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Download </a:t>
            </a:r>
            <a:r>
              <a:rPr lang="en-US" sz="1700"/>
              <a:t>source and compiled code: </a:t>
            </a:r>
            <a:r>
              <a:rPr lang="en-US" sz="1700" u="sng">
                <a:solidFill>
                  <a:schemeClr val="hlink"/>
                </a:solidFill>
                <a:hlinkClick r:id="rId4"/>
              </a:rPr>
              <a:t>https://compucell3d.org/SrcBin</a:t>
            </a:r>
            <a:r>
              <a:rPr lang="en-US" sz="1700"/>
              <a:t> 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700"/>
              <a:t>Online Help and </a:t>
            </a:r>
            <a:r>
              <a:rPr b="1" lang="en-US" sz="1700"/>
              <a:t>Manual</a:t>
            </a:r>
            <a:r>
              <a:rPr lang="en-US" sz="1700"/>
              <a:t>: </a:t>
            </a:r>
            <a:br>
              <a:rPr lang="en-US" sz="1700"/>
            </a:br>
            <a:r>
              <a:rPr lang="en-US" sz="1700"/>
              <a:t>	</a:t>
            </a:r>
            <a:r>
              <a:rPr lang="en-US" sz="1700" u="sng">
                <a:solidFill>
                  <a:schemeClr val="hlink"/>
                </a:solidFill>
                <a:hlinkClick r:id="rId5"/>
              </a:rPr>
              <a:t>https://pythonscriptingmanual.readthedocs.io/en/4.1.1/</a:t>
            </a:r>
            <a:r>
              <a:rPr lang="en-US" sz="1700"/>
              <a:t> </a:t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700"/>
              <a:t>Other Help Files: </a:t>
            </a:r>
            <a:r>
              <a:rPr lang="en-US" sz="1700" u="sng">
                <a:solidFill>
                  <a:schemeClr val="hlink"/>
                </a:solidFill>
                <a:hlinkClick r:id="rId6"/>
              </a:rPr>
              <a:t>https://compucell3d.org/Manuals</a:t>
            </a:r>
            <a:r>
              <a:rPr lang="en-US" sz="1700"/>
              <a:t> </a:t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Class files </a:t>
            </a:r>
            <a:r>
              <a:rPr lang="en-US" sz="1700"/>
              <a:t>at the Compucell3d website: </a:t>
            </a:r>
            <a:r>
              <a:rPr lang="en-US" sz="1700" u="sng">
                <a:solidFill>
                  <a:schemeClr val="hlink"/>
                </a:solidFill>
                <a:hlinkClick r:id="rId7"/>
              </a:rPr>
              <a:t>https://compucell3d.org/CC3D_2020_class_files</a:t>
            </a:r>
            <a:r>
              <a:rPr lang="en-US" sz="1700"/>
              <a:t> </a:t>
            </a:r>
            <a:br>
              <a:rPr lang="en-US" sz="1700"/>
            </a:br>
            <a:r>
              <a:rPr lang="en-US" sz="1700"/>
              <a:t>(see also the slack channel)</a:t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2000">
                <a:solidFill>
                  <a:srgbClr val="990000"/>
                </a:solidFill>
              </a:rPr>
              <a:t>Quick Reference Guides:</a:t>
            </a:r>
            <a:endParaRPr b="1" sz="2000">
              <a:solidFill>
                <a:srgbClr val="99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CompuCell3D </a:t>
            </a:r>
            <a:r>
              <a:rPr lang="en-US" sz="1700"/>
              <a:t>Online Quick Start: </a:t>
            </a:r>
            <a:r>
              <a:rPr lang="en-US" sz="1700" u="sng">
                <a:solidFill>
                  <a:schemeClr val="hlink"/>
                </a:solidFill>
                <a:hlinkClick r:id="rId8"/>
              </a:rPr>
              <a:t>https://cc3dquickreferenceguide.readthedocs.io/en/latest/</a:t>
            </a:r>
            <a:r>
              <a:rPr lang="en-US" sz="1700"/>
              <a:t> </a:t>
            </a:r>
            <a:br>
              <a:rPr lang="en-US" sz="1700"/>
            </a:br>
            <a:r>
              <a:rPr lang="en-US" sz="1900"/>
              <a:t>         </a:t>
            </a:r>
            <a:r>
              <a:rPr lang="en-US" sz="1300" u="sng">
                <a:solidFill>
                  <a:schemeClr val="hlink"/>
                </a:solidFill>
                <a:hlinkClick r:id="rId9"/>
              </a:rPr>
              <a:t>https://compucell3d.org/CC3D_2020_class_files?action=AttachFile&amp;do=get&amp;target=cc3d_quick_reference_guide.pdf</a:t>
            </a:r>
            <a:r>
              <a:rPr lang="en-US" sz="1300"/>
              <a:t> </a:t>
            </a:r>
            <a:endParaRPr sz="13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Python </a:t>
            </a:r>
            <a:r>
              <a:rPr lang="en-US" sz="1700"/>
              <a:t>Quick Reference Guide:</a:t>
            </a:r>
            <a:br>
              <a:rPr lang="en-US" sz="1700"/>
            </a:br>
            <a:r>
              <a:rPr lang="en-US" sz="1300" u="sng">
                <a:solidFill>
                  <a:schemeClr val="hlink"/>
                </a:solidFill>
                <a:hlinkClick r:id="rId10"/>
              </a:rPr>
              <a:t>https://compucell3d.org/CC3D_2020_class_files?action=AttachFile&amp;do=get&amp;target=python_cheat_sheet_py3.pdf</a:t>
            </a:r>
            <a:r>
              <a:rPr lang="en-US" sz="1300"/>
              <a:t> </a:t>
            </a:r>
            <a:endParaRPr sz="13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1" lang="en-US" sz="1700"/>
              <a:t>Tellurium </a:t>
            </a:r>
            <a:r>
              <a:rPr lang="en-US" sz="1700"/>
              <a:t>and </a:t>
            </a:r>
            <a:r>
              <a:rPr b="1" lang="en-US" sz="1700"/>
              <a:t>libRoadRunner </a:t>
            </a:r>
            <a:r>
              <a:rPr lang="en-US" sz="1700"/>
              <a:t>Quick Reference Guide: </a:t>
            </a:r>
            <a:r>
              <a:rPr lang="en-US" sz="1500" u="sng">
                <a:solidFill>
                  <a:schemeClr val="hlink"/>
                </a:solidFill>
                <a:hlinkClick r:id="rId11"/>
              </a:rPr>
              <a:t>https://compucell3d.org/CC3D_2020_class_files?action=AttachFile&amp;do=get&amp;target=TellRoadCheatSheet.pdf</a:t>
            </a:r>
            <a:r>
              <a:rPr lang="en-US" sz="1500"/>
              <a:t> </a:t>
            </a:r>
            <a:endParaRPr sz="15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7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700"/>
          </a:p>
        </p:txBody>
      </p:sp>
      <p:sp>
        <p:nvSpPr>
          <p:cNvPr id="137" name="Google Shape;137;g8dea988d67_0_32"/>
          <p:cNvSpPr txBox="1"/>
          <p:nvPr>
            <p:ph type="title"/>
          </p:nvPr>
        </p:nvSpPr>
        <p:spPr>
          <a:xfrm>
            <a:off x="457200" y="242888"/>
            <a:ext cx="82296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959"/>
              <a:buFont typeface="Calibri"/>
              <a:buNone/>
            </a:pPr>
            <a:r>
              <a:rPr b="1" lang="en-US" sz="3959">
                <a:solidFill>
                  <a:srgbClr val="0000CC"/>
                </a:solidFill>
              </a:rPr>
              <a:t>Where to Find Resources</a:t>
            </a:r>
            <a:endParaRPr/>
          </a:p>
        </p:txBody>
      </p:sp>
      <p:pic>
        <p:nvPicPr>
          <p:cNvPr descr="Biocomplexity Logo" id="138" name="Google Shape;138;g8dea988d67_0_3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39" name="Google Shape;139;g8dea988d67_0_3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8dea988d67_0_40"/>
          <p:cNvSpPr txBox="1"/>
          <p:nvPr>
            <p:ph idx="1" type="body"/>
          </p:nvPr>
        </p:nvSpPr>
        <p:spPr>
          <a:xfrm>
            <a:off x="600025" y="1009425"/>
            <a:ext cx="8391600" cy="49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2300"/>
              <a:t>Main Slack channel:</a:t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900" u="sng">
                <a:solidFill>
                  <a:schemeClr val="hlink"/>
                </a:solidFill>
                <a:hlinkClick r:id="rId3"/>
              </a:rPr>
              <a:t>https://app.slack.com/client/T017HE055JN/C017HE05KPC</a:t>
            </a:r>
            <a:r>
              <a:rPr lang="en-US" sz="1900"/>
              <a:t> </a:t>
            </a:r>
            <a:endParaRPr sz="19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2300"/>
              <a:t>Slack help for Windows:</a:t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900" u="sng">
                <a:solidFill>
                  <a:schemeClr val="hlink"/>
                </a:solidFill>
                <a:hlinkClick r:id="rId4"/>
              </a:rPr>
              <a:t>https://multiscalemod-ags3330.slack.com/archives/C01879HFYL8</a:t>
            </a:r>
            <a:r>
              <a:rPr lang="en-US" sz="1900" u="sng">
                <a:solidFill>
                  <a:schemeClr val="hlink"/>
                </a:solidFill>
              </a:rPr>
              <a:t> </a:t>
            </a:r>
            <a:endParaRPr sz="19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2300"/>
              <a:t>Slack help for Mac:</a:t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900" u="sng">
                <a:solidFill>
                  <a:schemeClr val="hlink"/>
                </a:solidFill>
                <a:hlinkClick r:id="rId5"/>
              </a:rPr>
              <a:t>https://multiscalemod-ags3330.slack.com/archives/C017PKPSYAG</a:t>
            </a:r>
            <a:endParaRPr sz="19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2300"/>
              <a:t>Slack help for Unix:</a:t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900" u="sng">
                <a:solidFill>
                  <a:schemeClr val="hlink"/>
                </a:solidFill>
                <a:hlinkClick r:id="rId6"/>
              </a:rPr>
              <a:t>https://multiscalemod-ags3330.slack.com/archives/C01879J0ULQ</a:t>
            </a:r>
            <a:endParaRPr sz="19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2300"/>
              <a:t>Questions-for-the-organizers:</a:t>
            </a:r>
            <a:endParaRPr sz="23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900" u="sng">
                <a:solidFill>
                  <a:schemeClr val="hlink"/>
                </a:solidFill>
                <a:hlinkClick r:id="rId7"/>
              </a:rPr>
              <a:t>https://multiscalemod-ags3330.slack.com/archives/C017G3PT4AZ</a:t>
            </a:r>
            <a:r>
              <a:rPr lang="en-US" sz="1900"/>
              <a:t> </a:t>
            </a:r>
            <a:endParaRPr sz="1900"/>
          </a:p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30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300"/>
          </a:p>
        </p:txBody>
      </p:sp>
      <p:sp>
        <p:nvSpPr>
          <p:cNvPr id="146" name="Google Shape;146;g8dea988d67_0_40"/>
          <p:cNvSpPr txBox="1"/>
          <p:nvPr>
            <p:ph type="title"/>
          </p:nvPr>
        </p:nvSpPr>
        <p:spPr>
          <a:xfrm>
            <a:off x="457200" y="242888"/>
            <a:ext cx="82296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0000CC"/>
                </a:solidFill>
              </a:rPr>
              <a:t>Slack</a:t>
            </a:r>
            <a:endParaRPr/>
          </a:p>
        </p:txBody>
      </p:sp>
      <p:pic>
        <p:nvPicPr>
          <p:cNvPr descr="Biocomplexity Logo" id="147" name="Google Shape;147;g8dea988d67_0_4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48" name="Google Shape;148;g8dea988d67_0_4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8dea988d67_0_48"/>
          <p:cNvSpPr txBox="1"/>
          <p:nvPr>
            <p:ph idx="1" type="body"/>
          </p:nvPr>
        </p:nvSpPr>
        <p:spPr>
          <a:xfrm>
            <a:off x="304800" y="1058150"/>
            <a:ext cx="8534400" cy="53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Prof. James A Glazier, IUB, </a:t>
            </a:r>
            <a:r>
              <a:rPr lang="en-US" sz="2100" u="sng">
                <a:solidFill>
                  <a:schemeClr val="hlink"/>
                </a:solidFill>
                <a:hlinkClick r:id="rId3"/>
              </a:rPr>
              <a:t>jaglazier@gmail.com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Gilberto L Thomas, </a:t>
            </a:r>
            <a:r>
              <a:rPr lang="en-US" sz="21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Univer. </a:t>
            </a:r>
            <a:r>
              <a:rPr lang="en-US" sz="20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Federal do Rio Grande do Sul</a:t>
            </a:r>
            <a:r>
              <a:rPr lang="en-US" sz="2000"/>
              <a:t>, </a:t>
            </a:r>
            <a:br>
              <a:rPr lang="en-US" sz="2000"/>
            </a:br>
            <a:r>
              <a:rPr lang="en-US" sz="2000"/>
              <a:t>	Brazil,</a:t>
            </a:r>
            <a:r>
              <a:rPr lang="en-US" sz="2100"/>
              <a:t> </a:t>
            </a:r>
            <a:r>
              <a:rPr lang="en-US" sz="2100" u="sng">
                <a:solidFill>
                  <a:schemeClr val="hlink"/>
                </a:solidFill>
                <a:hlinkClick r:id="rId6"/>
              </a:rPr>
              <a:t>glt@if.ufrgs.br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Bobby Madamanchi, Purdue University, </a:t>
            </a:r>
            <a:r>
              <a:rPr lang="en-US" sz="2100" u="sng">
                <a:solidFill>
                  <a:schemeClr val="hlink"/>
                </a:solidFill>
                <a:hlinkClick r:id="rId7"/>
              </a:rPr>
              <a:t>akmadamanchi@gmail.com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Andy Somogyi, IUB, </a:t>
            </a:r>
            <a:r>
              <a:rPr lang="en-US" sz="2100" u="sng">
                <a:solidFill>
                  <a:schemeClr val="hlink"/>
                </a:solidFill>
                <a:hlinkClick r:id="rId8"/>
              </a:rPr>
              <a:t>somogyie@indiana.edu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TJ Sego, IUB, </a:t>
            </a:r>
            <a:r>
              <a:rPr lang="en-US" sz="2100" u="sng">
                <a:solidFill>
                  <a:schemeClr val="hlink"/>
                </a:solidFill>
                <a:hlinkClick r:id="rId9"/>
              </a:rPr>
              <a:t>tjsego@gmail.com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Jim Sluka, IUB, </a:t>
            </a:r>
            <a:r>
              <a:rPr lang="en-US" sz="2100" u="sng">
                <a:solidFill>
                  <a:schemeClr val="hlink"/>
                </a:solidFill>
                <a:hlinkClick r:id="rId10"/>
              </a:rPr>
              <a:t>jsluka@iu.edu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Javier Toledo, IUB, </a:t>
            </a:r>
            <a:r>
              <a:rPr lang="en-US" sz="2100" u="sng">
                <a:solidFill>
                  <a:schemeClr val="hlink"/>
                </a:solidFill>
                <a:hlinkClick r:id="rId11"/>
              </a:rPr>
              <a:t>toledom@iu.edu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Josua Aponte-Serrano, IUB, </a:t>
            </a:r>
            <a:r>
              <a:rPr lang="en-US" sz="2100" u="sng">
                <a:solidFill>
                  <a:schemeClr val="hlink"/>
                </a:solidFill>
                <a:hlinkClick r:id="rId12"/>
              </a:rPr>
              <a:t>joaponte@iu.edu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Juliano Ferrari Gianlupi, IUB, </a:t>
            </a:r>
            <a:r>
              <a:rPr lang="en-US" sz="2100" u="sng">
                <a:solidFill>
                  <a:schemeClr val="hlink"/>
                </a:solidFill>
                <a:hlinkClick r:id="rId13"/>
              </a:rPr>
              <a:t>jferrari@iu.edu</a:t>
            </a:r>
            <a:r>
              <a:rPr lang="en-US" sz="2100"/>
              <a:t> </a:t>
            </a:r>
            <a:endParaRPr sz="2100"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en-US" sz="2100"/>
              <a:t>IUB: Indiana University, Bloomington, Indiana USA</a:t>
            </a:r>
            <a:endParaRPr i="1"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800"/>
              <a:buNone/>
            </a:pPr>
            <a:r>
              <a:t/>
            </a:r>
            <a:endParaRPr sz="2100"/>
          </a:p>
        </p:txBody>
      </p:sp>
      <p:sp>
        <p:nvSpPr>
          <p:cNvPr id="155" name="Google Shape;155;g8dea988d67_0_48"/>
          <p:cNvSpPr txBox="1"/>
          <p:nvPr>
            <p:ph type="title"/>
          </p:nvPr>
        </p:nvSpPr>
        <p:spPr>
          <a:xfrm>
            <a:off x="457200" y="1"/>
            <a:ext cx="8229600" cy="86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0000CC"/>
                </a:solidFill>
              </a:rPr>
              <a:t>People</a:t>
            </a:r>
            <a:endParaRPr/>
          </a:p>
        </p:txBody>
      </p:sp>
      <p:pic>
        <p:nvPicPr>
          <p:cNvPr descr="Biocomplexity Logo" id="156" name="Google Shape;156;g8dea988d67_0_4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157" name="Google Shape;157;g8dea988d67_0_4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"/>
          <p:cNvSpPr txBox="1"/>
          <p:nvPr>
            <p:ph type="title"/>
          </p:nvPr>
        </p:nvSpPr>
        <p:spPr>
          <a:xfrm>
            <a:off x="0" y="31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Summary of previous Day’s Results</a:t>
            </a:r>
            <a:endParaRPr/>
          </a:p>
        </p:txBody>
      </p:sp>
      <p:sp>
        <p:nvSpPr>
          <p:cNvPr id="163" name="Google Shape;163;p8"/>
          <p:cNvSpPr txBox="1"/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James  A. Glazier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Dept. of Intelligent Systems Engineering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and Biocomplexity Institute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Indiana University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0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Bloomington, IN 47408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50"/>
              <a:buFont typeface="Arial"/>
              <a:buNone/>
            </a:pPr>
            <a:r>
              <a:rPr b="1" i="0" lang="en-US" sz="1850" u="none" cap="none" strike="noStrik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USA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U seal, red on white, large" id="164" name="Google Shape;16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" id="165" name="Google Shape;16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/>
          <p:cNvSpPr txBox="1"/>
          <p:nvPr/>
        </p:nvSpPr>
        <p:spPr>
          <a:xfrm>
            <a:off x="190500" y="2904174"/>
            <a:ext cx="87630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 1:</a:t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 Started with CC3D on nanoHUB and Desktop 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 of the Biomedical Problems you can solve using Virtual Tissue models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Big model, exercises, using Player and Twedit++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Reminder on Tellurium and nanoHUB, ODE model text and examples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marR="0" rtl="0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000000"/>
              </a:buClr>
              <a:buSzPts val="1017"/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0 -- Cellularization -- getting Tellurium model running in CC3D, converting timescales, plots and saving data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2011-11-02T17:09:23Z</dcterms:created>
  <dc:creator>Julio Monti Belmonte</dc:creator>
</cp:coreProperties>
</file>